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548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E995-4FC7-4650-96A8-BD666AF7C9F7}" type="datetimeFigureOut">
              <a:rPr lang="en-US" smtClean="0"/>
              <a:t>9/8/2013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B282-9216-483E-8FB2-FDA9C926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9181A-32C9-4D8D-82E1-8E2A3DA17009}" type="datetime1">
              <a:rPr lang="en-US" smtClean="0"/>
              <a:t>9/8/2013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7FD36-F986-46DC-A840-1980F753A063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DBF75-3851-4ECF-BDEB-F045541329ED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126FC-047B-4C22-B391-DF8A7BC4E9D7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1E284-0C1D-407E-A896-28B98EAA6F36}" type="datetime1">
              <a:rPr lang="en-US" smtClean="0"/>
              <a:t>9/8/2013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7E5D01B-7251-45E3-8227-C262BDEB903C}" type="datetime1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1520B-3B53-4D73-A42C-416098FEA515}" type="datetime1">
              <a:rPr lang="en-US" smtClean="0"/>
              <a:t>9/8/2013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7262-E8BD-437D-8CC8-59EA6EEF9CCA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D9A29-68B4-43C8-B1F9-84706A45D976}" type="datetime1">
              <a:rPr lang="en-US" smtClean="0"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18E33-FD99-48FD-A65F-D0F41CC9C61F}" type="datetime1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3776594-2536-472C-A8BC-5EB6335321BA}" type="datetime1">
              <a:rPr lang="en-US" smtClean="0"/>
              <a:t>9/8/2013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CB33ECE-E1DC-4834-AC08-171E753B300C}" type="datetime1">
              <a:rPr lang="en-US" smtClean="0"/>
              <a:t>9/8/2013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Ramamurthy</a:t>
            </a:r>
          </a:p>
          <a:p>
            <a:r>
              <a:rPr lang="en-US" dirty="0"/>
              <a:t>University at Buffalo</a:t>
            </a:r>
          </a:p>
          <a:p>
            <a:r>
              <a:rPr lang="en-US" dirty="0"/>
              <a:t>bina@buffalo.edu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9995-8A4E-4E8F-ABF8-131DE594073F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5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F0836-5ED6-446C-B229-8E55C3639077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Assignment operator =</a:t>
            </a:r>
          </a:p>
          <a:p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US" dirty="0" smtClean="0"/>
              <a:t>Variable = </a:t>
            </a:r>
            <a:r>
              <a:rPr lang="en-US" dirty="0" err="1" smtClean="0"/>
              <a:t>expresion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r>
              <a:rPr lang="en-US" dirty="0" smtClean="0"/>
              <a:t> = 84560;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temp = 89.5;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age = 78;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ay = salary + bonus;</a:t>
            </a:r>
          </a:p>
        </p:txBody>
      </p:sp>
    </p:spTree>
    <p:extLst>
      <p:ext uri="{BB962C8B-B14F-4D97-AF65-F5344CB8AC3E}">
        <p14:creationId xmlns:p14="http://schemas.microsoft.com/office/powerpoint/2010/main" val="143370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F3E29-BB5A-4121-B32E-DAB1B3FE3619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Addition +</a:t>
            </a:r>
          </a:p>
          <a:p>
            <a:r>
              <a:rPr lang="en-US" dirty="0" smtClean="0"/>
              <a:t>Subtraction –</a:t>
            </a:r>
          </a:p>
          <a:p>
            <a:r>
              <a:rPr lang="en-US" dirty="0" smtClean="0"/>
              <a:t>Multiplication *</a:t>
            </a:r>
          </a:p>
          <a:p>
            <a:r>
              <a:rPr lang="en-US" dirty="0" smtClean="0"/>
              <a:t>Division /</a:t>
            </a:r>
          </a:p>
          <a:p>
            <a:r>
              <a:rPr lang="en-US" dirty="0" smtClean="0"/>
              <a:t>Modulus %</a:t>
            </a:r>
          </a:p>
          <a:p>
            <a:r>
              <a:rPr lang="en-US" dirty="0" smtClean="0"/>
              <a:t>Precedence of operators:</a:t>
            </a:r>
          </a:p>
          <a:p>
            <a:pPr lvl="1"/>
            <a:r>
              <a:rPr lang="en-US" dirty="0" smtClean="0"/>
              <a:t>*, /, %</a:t>
            </a:r>
          </a:p>
          <a:p>
            <a:pPr lvl="1"/>
            <a:r>
              <a:rPr lang="en-US" dirty="0" smtClean="0"/>
              <a:t>+ -</a:t>
            </a:r>
          </a:p>
          <a:p>
            <a:r>
              <a:rPr lang="en-US" dirty="0" smtClean="0"/>
              <a:t>Left to right </a:t>
            </a:r>
            <a:r>
              <a:rPr lang="en-US" dirty="0" err="1" smtClean="0"/>
              <a:t>associavity</a:t>
            </a:r>
            <a:endParaRPr lang="en-US" dirty="0" smtClean="0"/>
          </a:p>
          <a:p>
            <a:r>
              <a:rPr lang="en-US" dirty="0" smtClean="0"/>
              <a:t>Override precedence using (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4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055F-1C56-4023-9164-BD2C7CBD60BB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2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900" dirty="0" err="1"/>
              <a:t>celsius</a:t>
            </a:r>
            <a:r>
              <a:rPr lang="en-US" sz="2900" dirty="0"/>
              <a:t> = 5 * (fahr-32) / 9;</a:t>
            </a:r>
          </a:p>
          <a:p>
            <a:r>
              <a:rPr lang="en-US" dirty="0" smtClean="0"/>
              <a:t>3 + 5 – 10 * 2 / 3 % 4</a:t>
            </a:r>
          </a:p>
          <a:p>
            <a:pPr marL="0" indent="0">
              <a:buNone/>
            </a:pPr>
            <a:r>
              <a:rPr lang="en-US" dirty="0" smtClean="0"/>
              <a:t>=3 + 5 -20 /3 % 4</a:t>
            </a:r>
          </a:p>
          <a:p>
            <a:pPr marL="0" indent="0">
              <a:buNone/>
            </a:pPr>
            <a:r>
              <a:rPr lang="en-US" dirty="0" smtClean="0"/>
              <a:t>= 3 + 5 – 6% 4</a:t>
            </a:r>
          </a:p>
          <a:p>
            <a:pPr marL="0" indent="0">
              <a:buNone/>
            </a:pPr>
            <a:r>
              <a:rPr lang="en-US" dirty="0" smtClean="0"/>
              <a:t>= 3+5 – 2</a:t>
            </a:r>
          </a:p>
          <a:p>
            <a:pPr marL="0" indent="0">
              <a:buNone/>
            </a:pPr>
            <a:r>
              <a:rPr lang="en-US" dirty="0" smtClean="0"/>
              <a:t>= 8 – 2</a:t>
            </a:r>
          </a:p>
          <a:p>
            <a:pPr marL="0" indent="0">
              <a:buNone/>
            </a:pPr>
            <a:r>
              <a:rPr lang="en-US" dirty="0" smtClean="0"/>
              <a:t>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Iteration/repetition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B1635-18F4-449B-92D2-E6EC5469B52F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 smtClean="0"/>
              <a:t>Initialize condition; 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 (condition)</a:t>
            </a:r>
          </a:p>
          <a:p>
            <a:pPr marL="0" indent="0">
              <a:buNone/>
            </a:pPr>
            <a:r>
              <a:rPr lang="en-US" dirty="0" smtClean="0"/>
              <a:t>{  statements;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condition; }</a:t>
            </a:r>
          </a:p>
          <a:p>
            <a:r>
              <a:rPr lang="en-US" dirty="0" smtClean="0"/>
              <a:t>Execution semantics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3158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If..else</a:t>
            </a:r>
            <a:r>
              <a:rPr lang="en-US" dirty="0" smtClean="0"/>
              <a:t>: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BEFD1-1734-44AF-B777-4B2ABC052933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Often we need to make choices in the execution path.</a:t>
            </a:r>
          </a:p>
          <a:p>
            <a:r>
              <a:rPr lang="en-US" dirty="0" smtClean="0"/>
              <a:t>If ..else statement </a:t>
            </a:r>
          </a:p>
          <a:p>
            <a:pPr marL="0" indent="0">
              <a:buNone/>
            </a:pPr>
            <a:r>
              <a:rPr lang="en-US" dirty="0" smtClean="0"/>
              <a:t>if (</a:t>
            </a:r>
            <a:r>
              <a:rPr lang="en-US" dirty="0" err="1" smtClean="0"/>
              <a:t>sensedTemp</a:t>
            </a:r>
            <a:r>
              <a:rPr lang="en-US" dirty="0" smtClean="0"/>
              <a:t> &gt;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//cool the room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if (</a:t>
            </a:r>
            <a:r>
              <a:rPr lang="en-US" dirty="0" err="1" smtClean="0"/>
              <a:t>sensedTemp</a:t>
            </a:r>
            <a:r>
              <a:rPr lang="en-US" dirty="0" smtClean="0"/>
              <a:t> &lt;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// heat the room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Multi-way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A448-218C-4B02-9794-4437ADCC9A46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Case or switch statement: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witch (grade)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‘A’ : </a:t>
            </a:r>
            <a:r>
              <a:rPr lang="en-US" dirty="0" err="1" smtClean="0"/>
              <a:t>printf</a:t>
            </a:r>
            <a:r>
              <a:rPr lang="en-US" dirty="0" smtClean="0"/>
              <a:t> (“Very good 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‘B’ : </a:t>
            </a:r>
            <a:r>
              <a:rPr lang="en-US" dirty="0" err="1" smtClean="0"/>
              <a:t>printf</a:t>
            </a:r>
            <a:r>
              <a:rPr lang="en-US" dirty="0"/>
              <a:t> </a:t>
            </a:r>
            <a:r>
              <a:rPr lang="en-US" dirty="0" smtClean="0"/>
              <a:t>(“Good\n”);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‘C’ : </a:t>
            </a:r>
            <a:r>
              <a:rPr lang="en-US" dirty="0" err="1" smtClean="0"/>
              <a:t>printf</a:t>
            </a:r>
            <a:r>
              <a:rPr lang="en-US" dirty="0" smtClean="0"/>
              <a:t>(“not bad\n”);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‘F’: </a:t>
            </a:r>
            <a:r>
              <a:rPr lang="en-US" dirty="0" err="1" smtClean="0"/>
              <a:t>printf</a:t>
            </a:r>
            <a:r>
              <a:rPr lang="en-US" dirty="0" smtClean="0"/>
              <a:t>(“Bad\n”);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default: </a:t>
            </a:r>
            <a:r>
              <a:rPr lang="en-US" dirty="0" err="1" smtClean="0"/>
              <a:t>printf</a:t>
            </a:r>
            <a:r>
              <a:rPr lang="en-US" dirty="0" smtClean="0"/>
              <a:t>(“Grade out of range \n”);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49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8B8F4-762F-4DB8-A3FB-4E7611DE107A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4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568F61A-D58C-4BD2-AB06-F8CD98BF49BB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4B2CBD-2D75-43CC-B1D6-217A9F3A1662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1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1249408-39AE-4EB2-8078-500FF80918CE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A63AD-3979-455B-9A6C-4F093D7BE162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C language: “.. features economy of expression..”; written for Unix Operating system (1978)</a:t>
            </a:r>
          </a:p>
          <a:p>
            <a:r>
              <a:rPr lang="en-US" dirty="0" smtClean="0"/>
              <a:t>The C Language since then has taken a life of it own and has become the foundation for many modern languages.</a:t>
            </a:r>
          </a:p>
          <a:p>
            <a:r>
              <a:rPr lang="en-US" dirty="0" smtClean="0"/>
              <a:t>It has also become a language of choice for RTOS.</a:t>
            </a:r>
          </a:p>
          <a:p>
            <a:r>
              <a:rPr lang="en-US" dirty="0" smtClean="0"/>
              <a:t>Reference: The C Programming Language by Kernighan &amp; Ritchie (available online)</a:t>
            </a:r>
          </a:p>
          <a:p>
            <a:r>
              <a:rPr lang="en-US" dirty="0" smtClean="0"/>
              <a:t>We will learn C by repeated spiral mode hands-on exposure to various elements of the language</a:t>
            </a:r>
          </a:p>
          <a:p>
            <a:r>
              <a:rPr lang="en-US" dirty="0" smtClean="0"/>
              <a:t>We will also try to work on the Linux system and another system called </a:t>
            </a:r>
            <a:r>
              <a:rPr lang="en-US" dirty="0" err="1" smtClean="0"/>
              <a:t>Nexos</a:t>
            </a:r>
            <a:r>
              <a:rPr lang="en-US" dirty="0" smtClean="0"/>
              <a:t> (Next generation embedded operating system) at the CSE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0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3EB3F51-4A9F-45E0-A8A5-E5505EF6A867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18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309FF7A-30EC-4568-BC0A-25B2ED0DC6F7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94E906-8EDD-4EA1-A575-56895163A231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DC6470-A7BB-40C1-8AD0-EC5C549FB813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50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Ch.4 in Kernighan and Ritchie C textbook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 Language: Functions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352FF-501F-47AC-802D-6FE5C44BABC2}" type="datetime1">
              <a:rPr lang="en-US" smtClean="0"/>
              <a:t>9/8/2013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36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F27-609B-4585-AD31-7201D599CC8E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Purpose of functions</a:t>
            </a:r>
          </a:p>
          <a:p>
            <a:r>
              <a:rPr lang="en-US" dirty="0" smtClean="0"/>
              <a:t>Function design</a:t>
            </a:r>
          </a:p>
          <a:p>
            <a:r>
              <a:rPr lang="en-US" dirty="0" smtClean="0"/>
              <a:t>Function definition</a:t>
            </a:r>
          </a:p>
          <a:p>
            <a:r>
              <a:rPr lang="en-US" dirty="0" smtClean="0"/>
              <a:t>Function call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55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A665B-FD31-46D1-AB78-1B850510251E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Functions are modular units that perform a specific operation</a:t>
            </a:r>
          </a:p>
          <a:p>
            <a:r>
              <a:rPr lang="en-US" dirty="0" smtClean="0"/>
              <a:t>It provides the ability to divide the program into coherent modules</a:t>
            </a:r>
          </a:p>
          <a:p>
            <a:r>
              <a:rPr lang="en-US" dirty="0" smtClean="0"/>
              <a:t>Functions can be parameterized providing a general solution that can be customized with specific parameters</a:t>
            </a:r>
          </a:p>
          <a:p>
            <a:r>
              <a:rPr lang="en-US" dirty="0" smtClean="0"/>
              <a:t>Functions offers a method for spreading the code around many files, thus providing a method for organization of code (into libraries, say)</a:t>
            </a:r>
          </a:p>
          <a:p>
            <a:r>
              <a:rPr lang="en-US" dirty="0" smtClean="0"/>
              <a:t>Once defined, a function can be called from anywhere accessible and any number of times resulting in reusability, standardization and uniform application of operations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09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Design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C17CA-1FBC-495F-8E5D-20304C51F968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say you want to turn Fahrenheit to Celsius converter into a function rather than dumping all the code in the main function.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38100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fcel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endCxn id="7" idx="0"/>
          </p:cNvCxnSpPr>
          <p:nvPr/>
        </p:nvCxnSpPr>
        <p:spPr>
          <a:xfrm>
            <a:off x="2247900" y="3276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3352800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F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2"/>
          </p:cNvCxnSpPr>
          <p:nvPr/>
        </p:nvCxnSpPr>
        <p:spPr>
          <a:xfrm>
            <a:off x="2247900" y="4419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15746" y="4692134"/>
            <a:ext cx="2303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C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857" y="3554186"/>
            <a:ext cx="1371600" cy="57733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celf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6509657" y="3048000"/>
            <a:ext cx="0" cy="506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12908" y="3168134"/>
            <a:ext cx="1229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 in C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4" idx="2"/>
          </p:cNvCxnSpPr>
          <p:nvPr/>
        </p:nvCxnSpPr>
        <p:spPr>
          <a:xfrm>
            <a:off x="6509657" y="4131520"/>
            <a:ext cx="0" cy="745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12908" y="4648200"/>
            <a:ext cx="2294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Converted value in 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726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Definition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8AE3-4826-45E7-809F-42C50E0044F4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prototype</a:t>
            </a:r>
          </a:p>
          <a:p>
            <a:pPr marL="274320" lvl="1" indent="0">
              <a:buNone/>
            </a:pPr>
            <a:r>
              <a:rPr lang="en-US" sz="1600" dirty="0" smtClean="0"/>
              <a:t>Type function name (parameter type, parameter type…);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header</a:t>
            </a:r>
          </a:p>
          <a:p>
            <a:pPr marL="274320" lvl="1" indent="0">
              <a:buNone/>
            </a:pPr>
            <a:r>
              <a:rPr lang="en-US" sz="1600" dirty="0" smtClean="0"/>
              <a:t>Return type function name (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name, </a:t>
            </a:r>
            <a:r>
              <a:rPr lang="en-US" sz="1600" dirty="0" err="1" smtClean="0"/>
              <a:t>param</a:t>
            </a:r>
            <a:r>
              <a:rPr lang="en-US" sz="1600" dirty="0" smtClean="0"/>
              <a:t> type name…)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smtClean="0"/>
              <a:t>Define the body of the function</a:t>
            </a:r>
          </a:p>
          <a:p>
            <a:pPr marL="0" indent="0">
              <a:buNone/>
            </a:pPr>
            <a:r>
              <a:rPr lang="en-US" sz="1600" dirty="0" smtClean="0"/>
              <a:t>{  local variable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statements </a:t>
            </a:r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one or more return statements}</a:t>
            </a:r>
          </a:p>
          <a:p>
            <a:pPr marL="0" indent="0">
              <a:buNone/>
            </a:pPr>
            <a:r>
              <a:rPr lang="en-US" sz="1600" dirty="0" smtClean="0"/>
              <a:t>Example:</a:t>
            </a:r>
          </a:p>
          <a:p>
            <a:pPr marL="0" indent="0">
              <a:buNone/>
            </a:pPr>
            <a:r>
              <a:rPr lang="en-US" sz="1600" dirty="0"/>
              <a:t>f</a:t>
            </a:r>
            <a:r>
              <a:rPr lang="en-US" sz="1600" dirty="0" smtClean="0"/>
              <a:t>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(float);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float </a:t>
            </a:r>
            <a:r>
              <a:rPr lang="en-US" sz="1600" dirty="0" err="1" smtClean="0"/>
              <a:t>fcel</a:t>
            </a:r>
            <a:r>
              <a:rPr lang="en-US" sz="1600" dirty="0" smtClean="0"/>
              <a:t> (float </a:t>
            </a:r>
            <a:r>
              <a:rPr lang="en-US" sz="1600" dirty="0" err="1" smtClean="0"/>
              <a:t>fah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r>
              <a:rPr lang="en-US" sz="1600" dirty="0" smtClean="0"/>
              <a:t>{</a:t>
            </a:r>
          </a:p>
          <a:p>
            <a:pPr marL="0" indent="0">
              <a:buNone/>
            </a:pPr>
            <a:r>
              <a:rPr lang="en-US" sz="1600" dirty="0"/>
              <a:t>     float </a:t>
            </a:r>
            <a:r>
              <a:rPr lang="en-US" sz="1600" dirty="0" err="1"/>
              <a:t>celsius</a:t>
            </a:r>
            <a:r>
              <a:rPr lang="en-US" sz="1600" dirty="0"/>
              <a:t> = (5.0/9.0) * (</a:t>
            </a:r>
            <a:r>
              <a:rPr lang="en-US" sz="1600" dirty="0" err="1" smtClean="0"/>
              <a:t>fah</a:t>
            </a:r>
            <a:r>
              <a:rPr lang="en-US" sz="1600" dirty="0" smtClean="0"/>
              <a:t> - 32.0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 smtClean="0"/>
              <a:t>     return </a:t>
            </a:r>
            <a:r>
              <a:rPr lang="en-US" sz="1600" dirty="0" err="1"/>
              <a:t>celsius</a:t>
            </a:r>
            <a:r>
              <a:rPr lang="en-US" sz="1600" dirty="0" smtClean="0"/>
              <a:t>;</a:t>
            </a:r>
          </a:p>
          <a:p>
            <a:pPr marL="0" indent="0">
              <a:buNone/>
            </a:pPr>
            <a:r>
              <a:rPr lang="en-US" sz="1600" dirty="0"/>
              <a:t>}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10240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Call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18091-8341-4D24-BA5A-DD01F0EE6D2C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29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It is not enough defining the function: it needs to be activated.</a:t>
            </a:r>
          </a:p>
          <a:p>
            <a:r>
              <a:rPr lang="en-US" dirty="0" smtClean="0"/>
              <a:t>This is done by calling the function.</a:t>
            </a:r>
          </a:p>
          <a:p>
            <a:r>
              <a:rPr lang="en-US" dirty="0" smtClean="0"/>
              <a:t>Calling a function involves specifying its name and actual parameter values. If there is a return value the call needs to be assigned to a variable.</a:t>
            </a:r>
          </a:p>
          <a:p>
            <a:r>
              <a:rPr lang="en-US" dirty="0" smtClean="0"/>
              <a:t>Example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fahren</a:t>
            </a:r>
            <a:r>
              <a:rPr lang="en-US" dirty="0" smtClean="0"/>
              <a:t> = 35.0;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celsius</a:t>
            </a:r>
            <a:r>
              <a:rPr lang="en-US" dirty="0" smtClean="0"/>
              <a:t> = </a:t>
            </a:r>
            <a:r>
              <a:rPr lang="en-US" dirty="0" err="1" smtClean="0"/>
              <a:t>fcel</a:t>
            </a:r>
            <a:r>
              <a:rPr lang="en-US" dirty="0" smtClean="0"/>
              <a:t>(</a:t>
            </a:r>
            <a:r>
              <a:rPr lang="en-US" dirty="0" err="1" smtClean="0"/>
              <a:t>fahren</a:t>
            </a:r>
            <a:r>
              <a:rPr lang="en-US" dirty="0" smtClean="0"/>
              <a:t>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864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31C3C-4DB5-4691-89FD-5DA45A2F4E17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is a collection of functions with at least one function called “main”</a:t>
            </a:r>
          </a:p>
          <a:p>
            <a:r>
              <a:rPr lang="en-US" dirty="0" smtClean="0"/>
              <a:t>Here is the classical example that has become a metaphor for a first program in any language.</a:t>
            </a:r>
          </a:p>
          <a:p>
            <a:r>
              <a:rPr lang="en-US" dirty="0" smtClean="0"/>
              <a:t>Hello World: lets compile it and see what happens.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(“Hello World \n”);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587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EF4A-367B-42A9-9AFE-44D571338CC3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write another function for Celsius to </a:t>
            </a:r>
            <a:r>
              <a:rPr lang="en-US" dirty="0" err="1" smtClean="0"/>
              <a:t>Farenheit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celf</a:t>
            </a:r>
            <a:r>
              <a:rPr lang="en-US" dirty="0" smtClean="0"/>
              <a:t> (float </a:t>
            </a:r>
            <a:r>
              <a:rPr lang="en-US" dirty="0" err="1" smtClean="0"/>
              <a:t>celsi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float </a:t>
            </a:r>
            <a:r>
              <a:rPr lang="en-US" dirty="0" err="1" smtClean="0"/>
              <a:t>fahr</a:t>
            </a:r>
            <a:r>
              <a:rPr lang="en-US" dirty="0" smtClean="0"/>
              <a:t> = </a:t>
            </a:r>
            <a:r>
              <a:rPr lang="en-US" dirty="0" err="1" smtClean="0"/>
              <a:t>celsi</a:t>
            </a:r>
            <a:r>
              <a:rPr lang="en-US" dirty="0" smtClean="0"/>
              <a:t> * 9.0/5.0 + 32.0;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return </a:t>
            </a:r>
            <a:r>
              <a:rPr lang="en-US" dirty="0" err="1" smtClean="0"/>
              <a:t>fahr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Call: 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loat </a:t>
            </a:r>
            <a:r>
              <a:rPr lang="en-US" dirty="0" err="1" smtClean="0"/>
              <a:t>fa</a:t>
            </a:r>
            <a:r>
              <a:rPr lang="en-US" dirty="0" smtClean="0"/>
              <a:t> = </a:t>
            </a:r>
            <a:r>
              <a:rPr lang="en-US" dirty="0" err="1" smtClean="0"/>
              <a:t>celf</a:t>
            </a:r>
            <a:r>
              <a:rPr lang="en-US" dirty="0" smtClean="0"/>
              <a:t> (35.0);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805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BB3D0-DD20-4FBF-8446-0CC6A9B7A2A8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add an input statement to the functions and complete the example.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 is the input statement. You provide the format(type) as well as the location  (address) with name the input will be loaded into.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celsi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r>
              <a:rPr lang="en-US" dirty="0" err="1"/>
              <a:t>s</a:t>
            </a:r>
            <a:r>
              <a:rPr lang="en-US" dirty="0" err="1" smtClean="0"/>
              <a:t>canf</a:t>
            </a:r>
            <a:r>
              <a:rPr lang="en-US" dirty="0" smtClean="0"/>
              <a:t>(“%f”, &amp;</a:t>
            </a:r>
            <a:r>
              <a:rPr lang="en-US" dirty="0" err="1" smtClean="0"/>
              <a:t>fahr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95800" y="4479863"/>
            <a:ext cx="1447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09999" y="4491531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celsi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495800" y="5105400"/>
            <a:ext cx="1447800" cy="3048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89544" y="5105400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fahr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93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6ED90-96AC-444E-BA64-2C481A04EE5D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EB020-EF96-4BC4-AFA2-1DA5F196175C}" type="slidenum">
              <a:rPr lang="en-US" smtClean="0"/>
              <a:t>32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basics of a function design.</a:t>
            </a:r>
          </a:p>
          <a:p>
            <a:r>
              <a:rPr lang="en-US" dirty="0" smtClean="0"/>
              <a:t>We learned function definition and function call.</a:t>
            </a:r>
          </a:p>
          <a:p>
            <a:r>
              <a:rPr lang="en-US" dirty="0" smtClean="0"/>
              <a:t>Standard IO using </a:t>
            </a:r>
            <a:r>
              <a:rPr lang="en-US" dirty="0" err="1" smtClean="0"/>
              <a:t>printf</a:t>
            </a:r>
            <a:r>
              <a:rPr lang="en-US" dirty="0" smtClean="0"/>
              <a:t> and </a:t>
            </a:r>
            <a:r>
              <a:rPr lang="en-US" dirty="0" err="1" smtClean="0"/>
              <a:t>scanf</a:t>
            </a:r>
            <a:r>
              <a:rPr lang="en-US" dirty="0" smtClean="0"/>
              <a:t> was also illustrated.</a:t>
            </a:r>
          </a:p>
          <a:p>
            <a:r>
              <a:rPr lang="en-US" dirty="0" smtClean="0"/>
              <a:t>Parameter passing by value and reference was introduced. We will discuss this in detail later.</a:t>
            </a:r>
          </a:p>
          <a:p>
            <a:r>
              <a:rPr lang="en-US" dirty="0" smtClean="0"/>
              <a:t>There is lot more C language: pointers, memory management (allocation, </a:t>
            </a:r>
            <a:r>
              <a:rPr lang="en-US" dirty="0" err="1" smtClean="0"/>
              <a:t>deallocation</a:t>
            </a:r>
            <a:r>
              <a:rPr lang="en-US" dirty="0" smtClean="0"/>
              <a:t>, etc.) memory leaks, </a:t>
            </a:r>
            <a:r>
              <a:rPr lang="en-US" dirty="0" err="1" smtClean="0"/>
              <a:t>struct</a:t>
            </a:r>
            <a:r>
              <a:rPr lang="en-US" dirty="0" smtClean="0"/>
              <a:t>, separate compilation, </a:t>
            </a:r>
            <a:r>
              <a:rPr lang="en-US" dirty="0" err="1" smtClean="0"/>
              <a:t>makefile</a:t>
            </a:r>
            <a:r>
              <a:rPr lang="en-US" dirty="0" smtClean="0"/>
              <a:t>… ( </a:t>
            </a:r>
            <a:r>
              <a:rPr lang="en-US" smtClean="0"/>
              <a:t>we will discuss all these.)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C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3AE38-3575-4675-8FB0-35D24FD9144B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the program in a file called “</a:t>
            </a:r>
            <a:r>
              <a:rPr lang="en-US" dirty="0" err="1" smtClean="0"/>
              <a:t>hello.c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Compile it using an appropriate compiler</a:t>
            </a:r>
          </a:p>
          <a:p>
            <a:r>
              <a:rPr lang="en-US" dirty="0" smtClean="0"/>
              <a:t>CC or cc or </a:t>
            </a:r>
            <a:r>
              <a:rPr lang="en-US" dirty="0" err="1" smtClean="0"/>
              <a:t>gcc</a:t>
            </a:r>
            <a:r>
              <a:rPr lang="en-US" dirty="0" smtClean="0"/>
              <a:t> or g++ (where G/g stands for “gnu” organization)</a:t>
            </a:r>
          </a:p>
          <a:p>
            <a:r>
              <a:rPr lang="en-US" dirty="0" smtClean="0"/>
              <a:t>Compiler parses the input, checks for syntax correctness and if syntax is correct generates code;</a:t>
            </a:r>
          </a:p>
          <a:p>
            <a:r>
              <a:rPr lang="en-US" dirty="0" smtClean="0"/>
              <a:t>This code is further linked and loaded to generate the executable.</a:t>
            </a:r>
          </a:p>
          <a:p>
            <a:pPr marL="0" indent="0">
              <a:buNone/>
            </a:pPr>
            <a:r>
              <a:rPr lang="en-US" sz="2400" dirty="0" smtClean="0"/>
              <a:t>Source code </a:t>
            </a:r>
            <a:r>
              <a:rPr lang="en-US" sz="2400" dirty="0" smtClean="0">
                <a:sym typeface="Wingdings" pitchFamily="2" charset="2"/>
              </a:rPr>
              <a:t> Compile  loader/linker  executable code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3810000" y="5562600"/>
            <a:ext cx="762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1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95947" y="5910955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C2B0D-0223-4B85-B719-2C0E788D9DEE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733800" y="1981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8965" y="2438400"/>
            <a:ext cx="335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Directives (#include libraries)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72000" y="1981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67200" y="2673866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838029" y="3043198"/>
            <a:ext cx="1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799" y="342900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5148381" y="3798332"/>
            <a:ext cx="1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85974" y="431113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types of statements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334000" y="3043198"/>
            <a:ext cx="1066800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28198" y="3429000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Variables/constants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7356" y="4642935"/>
            <a:ext cx="3695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Sequential, assignment, selection, </a:t>
            </a:r>
          </a:p>
          <a:p>
            <a:r>
              <a:rPr lang="en-US" dirty="0" smtClean="0"/>
              <a:t>iterative, input/output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5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</a:t>
            </a:r>
            <a:r>
              <a:rPr lang="en-US" dirty="0"/>
              <a:t>a</a:t>
            </a:r>
            <a:r>
              <a:rPr lang="en-US" dirty="0" smtClean="0"/>
              <a:t>rithmetic expressions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10F9-EAA7-4EAE-8158-381479EFBDDB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/* print Fahrenheit-Celsius table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fahr</a:t>
            </a:r>
            <a:r>
              <a:rPr lang="en-US" dirty="0"/>
              <a:t> = 0, 20, ..., 300 */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;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lower, upper, step;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lower = 0; /* lower limit of temperature scale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upper = 300; /* upper limit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step = 20; /* step size */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lower;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while (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&lt;= upper) {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 = 5 * (fahr-32) / 9;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printf</a:t>
            </a:r>
            <a:r>
              <a:rPr lang="en-US" sz="2900" dirty="0">
                <a:solidFill>
                  <a:schemeClr val="tx1"/>
                </a:solidFill>
              </a:rPr>
              <a:t>("%d\</a:t>
            </a:r>
            <a:r>
              <a:rPr lang="en-US" sz="2900" dirty="0" err="1">
                <a:solidFill>
                  <a:schemeClr val="tx1"/>
                </a:solidFill>
              </a:rPr>
              <a:t>t%d</a:t>
            </a:r>
            <a:r>
              <a:rPr lang="en-US" sz="2900" dirty="0">
                <a:solidFill>
                  <a:schemeClr val="tx1"/>
                </a:solidFill>
              </a:rPr>
              <a:t>\n",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);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+ step;</a:t>
            </a:r>
          </a:p>
          <a:p>
            <a:pPr marL="0" indent="0">
              <a:buNone/>
            </a:pPr>
            <a:r>
              <a:rPr lang="en-US" sz="2900" dirty="0" smtClean="0"/>
              <a:t>	}</a:t>
            </a: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}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6705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analyze the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8C8C6-5129-494E-83BE-3153AE52290D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#include 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Comment // single line comment</a:t>
            </a:r>
          </a:p>
          <a:p>
            <a:pPr marL="0" indent="0">
              <a:buNone/>
            </a:pPr>
            <a:r>
              <a:rPr lang="en-US" dirty="0" smtClean="0"/>
              <a:t>/* multiple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comment */</a:t>
            </a:r>
          </a:p>
          <a:p>
            <a:pPr marL="0" indent="0">
              <a:buNone/>
            </a:pPr>
            <a:r>
              <a:rPr lang="en-US" dirty="0" smtClean="0"/>
              <a:t>3. Main function</a:t>
            </a:r>
          </a:p>
          <a:p>
            <a:pPr marL="0" indent="0">
              <a:buNone/>
            </a:pPr>
            <a:r>
              <a:rPr lang="en-US" dirty="0" smtClean="0"/>
              <a:t>4. Variable declarations {variable type, variable name}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step;</a:t>
            </a:r>
          </a:p>
          <a:p>
            <a:pPr marL="0" indent="0">
              <a:buNone/>
            </a:pPr>
            <a:r>
              <a:rPr lang="en-US" dirty="0" smtClean="0"/>
              <a:t>5. Initialization: step= 20;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S</a:t>
            </a:r>
            <a:r>
              <a:rPr lang="en-US" dirty="0" smtClean="0"/>
              <a:t>tatements: computations; arithmetic operations {+, -, *, /, %}</a:t>
            </a:r>
          </a:p>
          <a:p>
            <a:pPr marL="0" indent="0">
              <a:buNone/>
            </a:pPr>
            <a:r>
              <a:rPr lang="en-US" dirty="0" smtClean="0"/>
              <a:t>7. Repeat computation using a “while loop”</a:t>
            </a:r>
          </a:p>
          <a:p>
            <a:pPr marL="0" indent="0">
              <a:buNone/>
            </a:pPr>
            <a:r>
              <a:rPr lang="en-US" dirty="0" smtClean="0"/>
              <a:t>8. Condition for repetition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Output results using “</a:t>
            </a:r>
            <a:r>
              <a:rPr lang="en-US" dirty="0" err="1" smtClean="0"/>
              <a:t>printf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10. Semicolon (;) as a terminator for statements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types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CE613-B9B3-42F1-8BFA-D1C9FE4EFA66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: integer; for representing whole numbers</a:t>
            </a:r>
          </a:p>
          <a:p>
            <a:r>
              <a:rPr lang="en-US" dirty="0"/>
              <a:t>f</a:t>
            </a:r>
            <a:r>
              <a:rPr lang="en-US" dirty="0" smtClean="0"/>
              <a:t>loat : floating point or real numbers; for representing fractional numbers, vary large and very small numbers (32 bits)</a:t>
            </a:r>
          </a:p>
          <a:p>
            <a:r>
              <a:rPr lang="en-US" dirty="0"/>
              <a:t>d</a:t>
            </a:r>
            <a:r>
              <a:rPr lang="en-US" dirty="0" smtClean="0"/>
              <a:t>ouble: double precision real number; double the size of float (64 bits)</a:t>
            </a:r>
          </a:p>
          <a:p>
            <a:r>
              <a:rPr lang="en-US" dirty="0"/>
              <a:t>c</a:t>
            </a:r>
            <a:r>
              <a:rPr lang="en-US" dirty="0" smtClean="0"/>
              <a:t>har: single ASCII (American Standard Code of Information </a:t>
            </a:r>
            <a:r>
              <a:rPr lang="en-US" dirty="0"/>
              <a:t>I</a:t>
            </a:r>
            <a:r>
              <a:rPr lang="en-US" dirty="0" smtClean="0"/>
              <a:t>nterchange) character</a:t>
            </a:r>
          </a:p>
          <a:p>
            <a:r>
              <a:rPr lang="en-US" dirty="0" smtClean="0"/>
              <a:t>long: longer integer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6EC77-21B3-4CBB-8EA7-0B466544E48E}" type="datetime1">
              <a:rPr lang="en-US" smtClean="0"/>
              <a:t>9/8/2013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sequence of characters used for identifying an entity/item used in the program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voltage </a:t>
            </a:r>
          </a:p>
          <a:p>
            <a:pPr marL="0" indent="0">
              <a:buNone/>
            </a:pPr>
            <a:r>
              <a:rPr lang="en-US" dirty="0" err="1" smtClean="0"/>
              <a:t>portNum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myName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ECUNum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0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526</TotalTime>
  <Words>1721</Words>
  <Application>Microsoft Office PowerPoint</Application>
  <PresentationFormat>On-screen Show (4:3)</PresentationFormat>
  <Paragraphs>488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Civic</vt:lpstr>
      <vt:lpstr>The C Language</vt:lpstr>
      <vt:lpstr>Introduction</vt:lpstr>
      <vt:lpstr>Program Structure</vt:lpstr>
      <vt:lpstr>Processing the C program</vt:lpstr>
      <vt:lpstr>C program structure</vt:lpstr>
      <vt:lpstr>Variables and arithmetic expressions</vt:lpstr>
      <vt:lpstr>Lets analyze the program</vt:lpstr>
      <vt:lpstr>Variable types </vt:lpstr>
      <vt:lpstr>Variable names</vt:lpstr>
      <vt:lpstr>Assignment statement</vt:lpstr>
      <vt:lpstr>Arithmetic operators</vt:lpstr>
      <vt:lpstr>Arithmetic expression</vt:lpstr>
      <vt:lpstr>Iteration/repetition</vt:lpstr>
      <vt:lpstr>If..else: selection</vt:lpstr>
      <vt:lpstr>Multi-way selection</vt:lpstr>
      <vt:lpstr>Putting it all together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  <vt:lpstr>C Language: Functions</vt:lpstr>
      <vt:lpstr>Topics</vt:lpstr>
      <vt:lpstr>Functions</vt:lpstr>
      <vt:lpstr>Function Design</vt:lpstr>
      <vt:lpstr>Function Definition</vt:lpstr>
      <vt:lpstr>Function Call</vt:lpstr>
      <vt:lpstr>Complete Example</vt:lpstr>
      <vt:lpstr>Demos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 Language</dc:title>
  <dc:creator>bina</dc:creator>
  <cp:lastModifiedBy>bina</cp:lastModifiedBy>
  <cp:revision>44</cp:revision>
  <dcterms:created xsi:type="dcterms:W3CDTF">2013-05-06T23:47:09Z</dcterms:created>
  <dcterms:modified xsi:type="dcterms:W3CDTF">2013-09-09T00:59:53Z</dcterms:modified>
</cp:coreProperties>
</file>