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7"/>
  </p:notesMasterIdLst>
  <p:sldIdLst>
    <p:sldId id="256" r:id="rId2"/>
    <p:sldId id="258" r:id="rId3"/>
    <p:sldId id="275" r:id="rId4"/>
    <p:sldId id="272" r:id="rId5"/>
    <p:sldId id="273" r:id="rId6"/>
    <p:sldId id="274" r:id="rId7"/>
    <p:sldId id="276" r:id="rId8"/>
    <p:sldId id="271" r:id="rId9"/>
    <p:sldId id="260" r:id="rId10"/>
    <p:sldId id="278" r:id="rId11"/>
    <p:sldId id="279" r:id="rId12"/>
    <p:sldId id="261" r:id="rId13"/>
    <p:sldId id="280" r:id="rId14"/>
    <p:sldId id="268" r:id="rId15"/>
    <p:sldId id="284" r:id="rId16"/>
    <p:sldId id="263" r:id="rId17"/>
    <p:sldId id="262" r:id="rId18"/>
    <p:sldId id="264" r:id="rId19"/>
    <p:sldId id="265" r:id="rId20"/>
    <p:sldId id="277" r:id="rId21"/>
    <p:sldId id="267" r:id="rId22"/>
    <p:sldId id="266" r:id="rId23"/>
    <p:sldId id="269" r:id="rId24"/>
    <p:sldId id="283" r:id="rId25"/>
    <p:sldId id="27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78226-C7C1-4F97-921E-E6ACEE2C2A23}" type="datetimeFigureOut">
              <a:rPr lang="en-US" smtClean="0"/>
              <a:t>8/27/2013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4D801-6DFA-423D-A4F6-E120B77AB7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29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80C04-5BE0-4509-B8C0-1E840DD171F7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1C07-5424-45F0-9A1F-A0AC4AA93438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90188-453C-49EC-8FE0-9B1BD00850F6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673F-7D2E-491D-BC97-4128360EADC1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21D9-291D-4C68-B914-F76BF74A2D4D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0D3CD17-B2E4-4CE8-8BA7-061481EFCF65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2046-B012-4233-A241-D3D38CAA414A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9187-54D9-46D5-9B80-29F822FAC838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7214-DB1F-4544-B3BD-29FC9036A825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61E7-3867-4691-BDCE-AC5F63097BE8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92CCBD-5ECE-45EF-87AB-C3FA274553FA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A61BC38-1FFB-44C9-8F43-8A58CBECA2B8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CSE321-2013-1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estc.dsr-company.com/images/b/b5/Automotive-embedded-systems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a.umn.edu/~arnold/disasters/patriot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B. Ramamurthy</a:t>
            </a:r>
          </a:p>
          <a:p>
            <a:r>
              <a:rPr lang="en-US" dirty="0" smtClean="0"/>
              <a:t>University at Buffalo</a:t>
            </a:r>
          </a:p>
          <a:p>
            <a:r>
              <a:rPr lang="en-US" dirty="0" smtClean="0"/>
              <a:t>bina@buffalo.edu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03CD-538A-4A28-81C1-465289550FBD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CSE321: </a:t>
            </a:r>
            <a:r>
              <a:rPr lang="en-US" dirty="0" smtClean="0"/>
              <a:t>Realtime and Embedded Systems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6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Embedded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Embedded systems are computing systems with tightly coupled hardware and software integration.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Designed to perform dedicated function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Embedded means that the system is a integral part of a larger system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Multiple embedded systems can co-exist in a single system.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General purpose processor are typically not aware of the applications.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An embedded processor is application-aware.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C7F2661-0D51-452C-BC1F-27F5E452A797}" type="datetime1">
              <a:rPr lang="en-US" smtClean="0"/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3FEBCB-D1D9-4887-A212-F207784F6B4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09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Embedded Systems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Hardware and software co-design: hardware and software for the embedded system are developed in parallel.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Cross-platform development: Both embedded system and its application use the cross-platform development method.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Software is developed on one platform but runs on another.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Software storage will have to be chosen to allow for upgradeability.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Of course, the </a:t>
            </a:r>
            <a:r>
              <a:rPr lang="en-US" dirty="0" err="1" smtClean="0"/>
              <a:t>SoC</a:t>
            </a:r>
            <a:r>
              <a:rPr lang="en-US" dirty="0" smtClean="0"/>
              <a:t> (system on a chip), </a:t>
            </a:r>
            <a:r>
              <a:rPr lang="en-US" dirty="0" err="1" smtClean="0"/>
              <a:t>PoE</a:t>
            </a:r>
            <a:r>
              <a:rPr lang="en-US" dirty="0" smtClean="0"/>
              <a:t> (Power on Ethernet),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B4079D-4213-40AC-AC35-484B924AB525}" type="datetime1">
              <a:rPr lang="en-US" smtClean="0"/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615E5-94CD-4C83-8156-203A80D230B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33B6-13B8-48E3-85B9-4D6362D51497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From everyday applications</a:t>
            </a:r>
          </a:p>
          <a:p>
            <a:r>
              <a:rPr lang="en-US" dirty="0" smtClean="0"/>
              <a:t>From automotive domain: Electronic Control Unit (ECU)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Any examples?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209800"/>
            <a:ext cx="4378400" cy="32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Realtime Embedded Systems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38EE49B-CF9F-4B40-AF9A-9B412CCC5F36}" type="datetime1">
              <a:rPr lang="en-US" smtClean="0"/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EC46CB-3B55-4E7B-8ED0-7277DB3FBD2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28800" y="1981200"/>
            <a:ext cx="2438400" cy="2438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RTOS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352800" y="2057400"/>
            <a:ext cx="2438400" cy="2438400"/>
          </a:xfrm>
          <a:prstGeom prst="ellipse">
            <a:avLst/>
          </a:prstGeom>
          <a:solidFill>
            <a:srgbClr val="00B05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                     EMB</a:t>
            </a:r>
          </a:p>
        </p:txBody>
      </p:sp>
      <p:sp>
        <p:nvSpPr>
          <p:cNvPr id="8199" name="TextBox 8"/>
          <p:cNvSpPr txBox="1">
            <a:spLocks noChangeArrowheads="1"/>
          </p:cNvSpPr>
          <p:nvPr/>
        </p:nvSpPr>
        <p:spPr bwMode="auto">
          <a:xfrm>
            <a:off x="3429000" y="2971800"/>
            <a:ext cx="854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RTEMB</a:t>
            </a:r>
          </a:p>
        </p:txBody>
      </p:sp>
      <p:sp>
        <p:nvSpPr>
          <p:cNvPr id="8200" name="TextBox 9"/>
          <p:cNvSpPr txBox="1">
            <a:spLocks noChangeArrowheads="1"/>
          </p:cNvSpPr>
          <p:nvPr/>
        </p:nvSpPr>
        <p:spPr bwMode="auto">
          <a:xfrm>
            <a:off x="838200" y="5486400"/>
            <a:ext cx="411337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Railway monitoring and scheduling : </a:t>
            </a:r>
            <a:r>
              <a:rPr lang="en-US" dirty="0" smtClean="0">
                <a:latin typeface="Calibri" pitchFamily="34" charset="0"/>
              </a:rPr>
              <a:t>RTOS</a:t>
            </a:r>
            <a:endParaRPr lang="en-US" dirty="0">
              <a:latin typeface="Calibri" pitchFamily="34" charset="0"/>
            </a:endParaRPr>
          </a:p>
          <a:p>
            <a:pPr eaLnBrk="1" hangingPunct="1"/>
            <a:r>
              <a:rPr lang="en-US" dirty="0">
                <a:latin typeface="Calibri" pitchFamily="34" charset="0"/>
              </a:rPr>
              <a:t>Cell phone: EMB</a:t>
            </a:r>
          </a:p>
          <a:p>
            <a:pPr eaLnBrk="1" hangingPunct="1"/>
            <a:r>
              <a:rPr lang="en-US" dirty="0">
                <a:latin typeface="Calibri" pitchFamily="34" charset="0"/>
              </a:rPr>
              <a:t>Heart pacemaker: RTSEMB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08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work </a:t>
            </a:r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A459B-E234-4ADF-A657-9F8FF660BEA2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503920" cy="4572000"/>
          </a:xfrm>
        </p:spPr>
        <p:txBody>
          <a:bodyPr/>
          <a:lstStyle/>
          <a:p>
            <a:r>
              <a:rPr lang="en-US" sz="2000" dirty="0" smtClean="0"/>
              <a:t>Lets identify 10 embedded systems, realtime systems and realtime/embedded system</a:t>
            </a:r>
          </a:p>
          <a:p>
            <a:r>
              <a:rPr lang="en-US" sz="2000" dirty="0" smtClean="0"/>
              <a:t>I will begin with </a:t>
            </a:r>
            <a:r>
              <a:rPr lang="en-US" sz="2000" dirty="0" err="1" smtClean="0"/>
              <a:t>Arduino</a:t>
            </a:r>
            <a:r>
              <a:rPr lang="en-US" sz="2000" dirty="0" smtClean="0"/>
              <a:t> Uno 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119730"/>
              </p:ext>
            </p:extLst>
          </p:nvPr>
        </p:nvGraphicFramePr>
        <p:xfrm>
          <a:off x="1371600" y="2438400"/>
          <a:ext cx="7010400" cy="40233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92755"/>
                <a:gridCol w="5317645"/>
              </a:tblGrid>
              <a:tr h="332509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Type;</a:t>
                      </a:r>
                      <a:r>
                        <a:rPr lang="en-US" baseline="0" dirty="0" smtClean="0"/>
                        <a:t> justification</a:t>
                      </a:r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87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16429" y="21771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Embedded Systems</a:t>
            </a:r>
          </a:p>
        </p:txBody>
      </p:sp>
      <p:pic>
        <p:nvPicPr>
          <p:cNvPr id="20483" name="Picture 3" descr="garm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352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 descr="ph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1914525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 descr="rollercoa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00600"/>
            <a:ext cx="12001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 descr="pacemak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526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" descr="spaceshuttl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724400"/>
            <a:ext cx="13811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8" descr="rout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9" descr="ipo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352800"/>
            <a:ext cx="15240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10" descr="raceca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28800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11" descr="rfi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257800"/>
            <a:ext cx="15240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2" descr="truck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029200"/>
            <a:ext cx="152400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Picture 13" descr="camerapill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352800"/>
            <a:ext cx="15240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4" name="Picture 14" descr="surgery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828800"/>
            <a:ext cx="1524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5" name="Picture 15" descr="wii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581400"/>
            <a:ext cx="15240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CE5E466-F1ED-4DC4-96FF-AE0A4AC9E613}" type="datetime1">
              <a:rPr lang="en-US" smtClean="0"/>
              <a:t>8/27/2013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E21A8B-A9B6-4C05-B253-D3A1C3FE33A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7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Where do you begin?</a:t>
            </a:r>
          </a:p>
          <a:p>
            <a:r>
              <a:rPr lang="en-US" dirty="0" smtClean="0"/>
              <a:t>ANS: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060-45FC-4306-A3F4-437D1AEA5F12}" type="datetime1">
              <a:rPr lang="en-US" smtClean="0"/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16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RTOS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2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 and non-functional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8EFD-E7E0-409F-9773-36704F9EE58E}" type="datetime1">
              <a:rPr lang="en-US" smtClean="0"/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Functional: Describes the explicit operations to be performed by the RTOS.</a:t>
            </a:r>
          </a:p>
          <a:p>
            <a:r>
              <a:rPr lang="en-US" dirty="0" smtClean="0"/>
              <a:t>If you consider the climate control system in an automobile:</a:t>
            </a:r>
          </a:p>
          <a:p>
            <a:r>
              <a:rPr lang="en-US" dirty="0" smtClean="0"/>
              <a:t>Sense temperature: T1</a:t>
            </a:r>
          </a:p>
          <a:p>
            <a:r>
              <a:rPr lang="en-US" dirty="0" smtClean="0"/>
              <a:t>Compare with user set temperature: </a:t>
            </a:r>
            <a:r>
              <a:rPr lang="en-US" dirty="0" err="1" smtClean="0"/>
              <a:t>Tset</a:t>
            </a:r>
            <a:endParaRPr lang="en-US" dirty="0"/>
          </a:p>
          <a:p>
            <a:r>
              <a:rPr lang="en-US" dirty="0" smtClean="0"/>
              <a:t>If T1 &gt; </a:t>
            </a:r>
            <a:r>
              <a:rPr lang="en-US" dirty="0" err="1" smtClean="0"/>
              <a:t>Tset</a:t>
            </a:r>
            <a:r>
              <a:rPr lang="en-US" dirty="0" smtClean="0"/>
              <a:t>, start cold air fan </a:t>
            </a:r>
          </a:p>
          <a:p>
            <a:r>
              <a:rPr lang="en-US" dirty="0" smtClean="0"/>
              <a:t>Else if T1 &lt; </a:t>
            </a:r>
            <a:r>
              <a:rPr lang="en-US" dirty="0" err="1" smtClean="0"/>
              <a:t>Tset</a:t>
            </a:r>
            <a:r>
              <a:rPr lang="en-US" dirty="0" smtClean="0"/>
              <a:t>, start hot air fan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Non-functional: describes the quality of the operations</a:t>
            </a:r>
          </a:p>
          <a:p>
            <a:r>
              <a:rPr lang="en-US" dirty="0" smtClean="0"/>
              <a:t>Example: Need to control temperature within 0.5 degree error</a:t>
            </a:r>
          </a:p>
          <a:p>
            <a:r>
              <a:rPr lang="en-US" dirty="0" smtClean="0"/>
              <a:t>Accuracy </a:t>
            </a:r>
          </a:p>
          <a:p>
            <a:r>
              <a:rPr lang="en-US" dirty="0" smtClean="0"/>
              <a:t>Precision</a:t>
            </a:r>
          </a:p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Safety</a:t>
            </a:r>
          </a:p>
          <a:p>
            <a:r>
              <a:rPr lang="en-US" dirty="0"/>
              <a:t>Response time</a:t>
            </a:r>
          </a:p>
          <a:p>
            <a:r>
              <a:rPr lang="en-US" dirty="0"/>
              <a:t>Responsiveness</a:t>
            </a:r>
          </a:p>
          <a:p>
            <a:r>
              <a:rPr lang="en-US" dirty="0"/>
              <a:t>Predictability</a:t>
            </a:r>
          </a:p>
          <a:p>
            <a:r>
              <a:rPr lang="en-US" dirty="0" smtClean="0"/>
              <a:t>Deadlines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57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F89C9-2113-406C-8E94-FC3BED6069F3}" type="datetime1">
              <a:rPr lang="en-US" smtClean="0"/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Hardware support for functional requirements</a:t>
            </a:r>
          </a:p>
          <a:p>
            <a:r>
              <a:rPr lang="en-US" dirty="0" smtClean="0"/>
              <a:t>Hardware support for non-functional requirements</a:t>
            </a:r>
          </a:p>
          <a:p>
            <a:r>
              <a:rPr lang="en-US" dirty="0" smtClean="0"/>
              <a:t>Size of the device </a:t>
            </a:r>
          </a:p>
          <a:p>
            <a:r>
              <a:rPr lang="en-US" dirty="0" smtClean="0"/>
              <a:t>Power of the processor</a:t>
            </a:r>
          </a:p>
          <a:p>
            <a:r>
              <a:rPr lang="en-US" dirty="0" smtClean="0"/>
              <a:t>Power consumption</a:t>
            </a:r>
          </a:p>
          <a:p>
            <a:r>
              <a:rPr lang="en-US" dirty="0" smtClean="0"/>
              <a:t>Speed of the device</a:t>
            </a:r>
          </a:p>
          <a:p>
            <a:r>
              <a:rPr lang="en-US" dirty="0" smtClean="0"/>
              <a:t>Support for devices, interrupts</a:t>
            </a:r>
          </a:p>
          <a:p>
            <a:r>
              <a:rPr lang="en-US" dirty="0" smtClean="0"/>
              <a:t>Electronic Control Units (ECU): typical modern automobile has 100’s of ECUs [Takada]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77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E170C-F901-4250-99A0-B76882B33257}" type="datetime1">
              <a:rPr lang="en-US" smtClean="0"/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 functions to implement the operations</a:t>
            </a:r>
          </a:p>
          <a:p>
            <a:r>
              <a:rPr lang="en-US" dirty="0" smtClean="0"/>
              <a:t>Driver that dispatches calls to these operations</a:t>
            </a:r>
          </a:p>
          <a:p>
            <a:r>
              <a:rPr lang="en-US" dirty="0" smtClean="0"/>
              <a:t>Interrupt handlers</a:t>
            </a:r>
          </a:p>
          <a:p>
            <a:r>
              <a:rPr lang="en-US" dirty="0" smtClean="0"/>
              <a:t>Device drivers</a:t>
            </a:r>
          </a:p>
          <a:p>
            <a:r>
              <a:rPr lang="en-US" dirty="0" smtClean="0"/>
              <a:t>Operating system</a:t>
            </a:r>
          </a:p>
          <a:p>
            <a:r>
              <a:rPr lang="en-US" dirty="0" smtClean="0"/>
              <a:t>Typical modern automobile has millions of lines of software [Takada</a:t>
            </a:r>
            <a:r>
              <a:rPr lang="en-US" dirty="0" smtClean="0"/>
              <a:t>]</a:t>
            </a:r>
          </a:p>
          <a:p>
            <a:r>
              <a:rPr lang="en-US" dirty="0"/>
              <a:t>Reference [Takada</a:t>
            </a:r>
            <a:r>
              <a:rPr lang="en-US" dirty="0" smtClean="0"/>
              <a:t>]:</a:t>
            </a:r>
          </a:p>
          <a:p>
            <a:pPr marL="0" indent="0">
              <a:buNone/>
            </a:pP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</a:t>
            </a:r>
            <a:r>
              <a:rPr lang="en-US" sz="1600" dirty="0" smtClean="0">
                <a:hlinkClick r:id="rId2"/>
              </a:rPr>
              <a:t>estc.dsr-company.com/images/b/b5/Automotive-embedded-systems.pdf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38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C389-782B-4019-B323-D3ED26A34717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is a realtime system?</a:t>
            </a:r>
          </a:p>
          <a:p>
            <a:r>
              <a:rPr lang="en-US" dirty="0" smtClean="0"/>
              <a:t>What is an embedded system?</a:t>
            </a:r>
          </a:p>
          <a:p>
            <a:r>
              <a:rPr lang="en-US" dirty="0" smtClean="0"/>
              <a:t>What is a realtime embedded system?</a:t>
            </a:r>
          </a:p>
          <a:p>
            <a:r>
              <a:rPr lang="en-US" dirty="0" smtClean="0"/>
              <a:t>Embedded system but not a realtime system</a:t>
            </a:r>
          </a:p>
          <a:p>
            <a:r>
              <a:rPr lang="en-US" dirty="0" smtClean="0"/>
              <a:t>Realtime system but not an embedded system</a:t>
            </a:r>
          </a:p>
          <a:p>
            <a:r>
              <a:rPr lang="en-US" dirty="0" smtClean="0"/>
              <a:t>Why realtime&amp;/embedded system?</a:t>
            </a:r>
          </a:p>
          <a:p>
            <a:r>
              <a:rPr lang="en-US" dirty="0" smtClean="0"/>
              <a:t>How do realtime embedded systems differ from regular computational systems?</a:t>
            </a:r>
          </a:p>
          <a:p>
            <a:r>
              <a:rPr lang="en-US" dirty="0"/>
              <a:t>L</a:t>
            </a:r>
            <a:r>
              <a:rPr lang="en-US" dirty="0" smtClean="0"/>
              <a:t>ets </a:t>
            </a:r>
            <a:r>
              <a:rPr lang="en-US" dirty="0" smtClean="0"/>
              <a:t>define and identify some examples of realtime embedded systems in your </a:t>
            </a:r>
            <a:r>
              <a:rPr lang="en-US" dirty="0" smtClean="0"/>
              <a:t>school/work/home </a:t>
            </a:r>
            <a:r>
              <a:rPr lang="en-US" dirty="0" smtClean="0"/>
              <a:t>environment.</a:t>
            </a:r>
          </a:p>
          <a:p>
            <a:r>
              <a:rPr lang="en-US" dirty="0" smtClean="0"/>
              <a:t>We will attempt a simple design process.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43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36F2C1-8EA9-4CB1-B84A-8841A469E31E}" type="datetime1">
              <a:rPr lang="en-US" smtClean="0"/>
              <a:t>8/27/2013</a:t>
            </a:fld>
            <a:endParaRPr lang="en-US" smtClean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149596-9FF7-4663-8CCC-4B3CEC57EFFA}" type="slidenum">
              <a:rPr lang="en-US" smtClean="0"/>
              <a:pPr eaLnBrk="1" hangingPunct="1"/>
              <a:t>20</a:t>
            </a:fld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Software Quality Assurance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QA is especially important to RTS since many of these are deployed in life critical environments / situations.</a:t>
            </a:r>
          </a:p>
          <a:p>
            <a:pPr eaLnBrk="1" hangingPunct="1">
              <a:defRPr/>
            </a:pPr>
            <a:r>
              <a:rPr lang="en-US" dirty="0" smtClean="0">
                <a:hlinkClick r:id="rId2"/>
              </a:rPr>
              <a:t>Patriot missile failure</a:t>
            </a:r>
            <a:endParaRPr lang="en-US" dirty="0" smtClean="0"/>
          </a:p>
          <a:p>
            <a:pPr marL="0" indent="0" eaLnBrk="1" hangingPunct="1">
              <a:buFont typeface="Wingdings" charset="2"/>
              <a:buNone/>
              <a:defRPr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03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D9DBA-8F91-47B6-AB07-AB18886C77F2}" type="datetime1">
              <a:rPr lang="en-US" smtClean="0"/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Discovering modules: CRC Classes, Responsibilities, and Collaboration </a:t>
            </a:r>
          </a:p>
          <a:p>
            <a:r>
              <a:rPr lang="en-US" dirty="0" smtClean="0"/>
              <a:t>For teams working together to discover modules of the system</a:t>
            </a:r>
          </a:p>
          <a:p>
            <a:r>
              <a:rPr lang="en-US" dirty="0" smtClean="0"/>
              <a:t>Once modules are discovered, UML (Unified Modeling Language) state diagrams offer a convenient method to represent a RTES.</a:t>
            </a:r>
          </a:p>
          <a:p>
            <a:r>
              <a:rPr lang="en-US" dirty="0" smtClean="0"/>
              <a:t>We will look at CRC later;</a:t>
            </a:r>
          </a:p>
          <a:p>
            <a:r>
              <a:rPr lang="en-US" dirty="0" smtClean="0"/>
              <a:t>Today we will look at a finite state machine (FSM) for representing the design of a RTOS.</a:t>
            </a:r>
          </a:p>
          <a:p>
            <a:r>
              <a:rPr lang="en-US" dirty="0" smtClean="0"/>
              <a:t>On to activities…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7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Considerations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3577-C2B4-436F-8033-36EB5014643D}" type="datetime1">
              <a:rPr lang="en-US" smtClean="0"/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Requirements </a:t>
            </a:r>
            <a:r>
              <a:rPr lang="en-US" dirty="0" smtClean="0">
                <a:sym typeface="Wingdings" pitchFamily="2" charset="2"/>
              </a:rPr>
              <a:t> Design representation</a:t>
            </a:r>
          </a:p>
          <a:p>
            <a:r>
              <a:rPr lang="en-US" dirty="0" smtClean="0">
                <a:sym typeface="Wingdings" pitchFamily="2" charset="2"/>
              </a:rPr>
              <a:t>Design representation  prototype</a:t>
            </a:r>
          </a:p>
          <a:p>
            <a:r>
              <a:rPr lang="en-US" dirty="0" smtClean="0">
                <a:sym typeface="Wingdings" pitchFamily="2" charset="2"/>
              </a:rPr>
              <a:t>Prototype testing</a:t>
            </a:r>
          </a:p>
          <a:p>
            <a:r>
              <a:rPr lang="en-US" dirty="0" smtClean="0">
                <a:sym typeface="Wingdings" pitchFamily="2" charset="2"/>
              </a:rPr>
              <a:t>Production system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26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work </a:t>
            </a:r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34A6-62A2-45BF-815F-51D8AA90EC41}" type="datetime1">
              <a:rPr lang="en-US" smtClean="0"/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Automatic vending machine money counter</a:t>
            </a:r>
          </a:p>
          <a:p>
            <a:r>
              <a:rPr lang="en-US" dirty="0" smtClean="0"/>
              <a:t>Embedded system </a:t>
            </a:r>
            <a:r>
              <a:rPr lang="en-US" dirty="0" smtClean="0"/>
              <a:t>(25Cent </a:t>
            </a:r>
            <a:r>
              <a:rPr lang="en-US" dirty="0" smtClean="0"/>
              <a:t>counter)</a:t>
            </a:r>
          </a:p>
          <a:p>
            <a:r>
              <a:rPr lang="en-US" dirty="0" smtClean="0"/>
              <a:t>Coins: </a:t>
            </a:r>
            <a:r>
              <a:rPr lang="en-US" dirty="0" smtClean="0"/>
              <a:t>5, 10, 25 cent coins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29926" y="4587262"/>
            <a:ext cx="609600" cy="6096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S0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3622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189514" y="3758585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S10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02891" y="5551714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828116" y="4834030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S25</a:t>
            </a:r>
            <a:r>
              <a:rPr lang="en-US" sz="1100" dirty="0" smtClean="0">
                <a:solidFill>
                  <a:schemeClr val="tx1"/>
                </a:solidFill>
              </a:rPr>
              <a:t>+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8" idx="7"/>
            <a:endCxn id="9" idx="3"/>
          </p:cNvCxnSpPr>
          <p:nvPr/>
        </p:nvCxnSpPr>
        <p:spPr>
          <a:xfrm flipV="1">
            <a:off x="1650252" y="3492126"/>
            <a:ext cx="801222" cy="11844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10" idx="2"/>
          </p:cNvCxnSpPr>
          <p:nvPr/>
        </p:nvCxnSpPr>
        <p:spPr>
          <a:xfrm flipV="1">
            <a:off x="1739526" y="4063385"/>
            <a:ext cx="1449988" cy="8286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1" idx="2"/>
          </p:cNvCxnSpPr>
          <p:nvPr/>
        </p:nvCxnSpPr>
        <p:spPr>
          <a:xfrm>
            <a:off x="1650252" y="5107588"/>
            <a:ext cx="1952639" cy="7489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4"/>
            <a:endCxn id="12" idx="1"/>
          </p:cNvCxnSpPr>
          <p:nvPr/>
        </p:nvCxnSpPr>
        <p:spPr>
          <a:xfrm>
            <a:off x="2667000" y="3581400"/>
            <a:ext cx="250390" cy="1341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4"/>
            <a:endCxn id="12" idx="7"/>
          </p:cNvCxnSpPr>
          <p:nvPr/>
        </p:nvCxnSpPr>
        <p:spPr>
          <a:xfrm flipH="1">
            <a:off x="3348442" y="4368185"/>
            <a:ext cx="145872" cy="5551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25057" y="4370373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1813556" y="4753562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1598301" y="5058362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2667000" y="3609201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265793" y="4307247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33" name="Straight Arrow Connector 32"/>
          <p:cNvCxnSpPr>
            <a:stCxn id="9" idx="5"/>
            <a:endCxn id="10" idx="1"/>
          </p:cNvCxnSpPr>
          <p:nvPr/>
        </p:nvCxnSpPr>
        <p:spPr>
          <a:xfrm>
            <a:off x="2882526" y="3492126"/>
            <a:ext cx="396262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882526" y="3315286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  <a:endParaRPr lang="en-US" sz="1200" dirty="0"/>
          </a:p>
        </p:txBody>
      </p:sp>
      <p:sp>
        <p:nvSpPr>
          <p:cNvPr id="35" name="Oval 34"/>
          <p:cNvSpPr/>
          <p:nvPr/>
        </p:nvSpPr>
        <p:spPr>
          <a:xfrm>
            <a:off x="45720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S15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9" idx="6"/>
          </p:cNvCxnSpPr>
          <p:nvPr/>
        </p:nvCxnSpPr>
        <p:spPr>
          <a:xfrm>
            <a:off x="2971800" y="3276600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994565" y="3038287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40" name="Straight Arrow Connector 39"/>
          <p:cNvCxnSpPr>
            <a:stCxn id="10" idx="7"/>
            <a:endCxn id="35" idx="3"/>
          </p:cNvCxnSpPr>
          <p:nvPr/>
        </p:nvCxnSpPr>
        <p:spPr>
          <a:xfrm flipV="1">
            <a:off x="3709840" y="3492126"/>
            <a:ext cx="951434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679081" y="3568189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  <a:endParaRPr lang="en-US" sz="1200" dirty="0"/>
          </a:p>
        </p:txBody>
      </p:sp>
      <p:sp>
        <p:nvSpPr>
          <p:cNvPr id="42" name="Oval 41"/>
          <p:cNvSpPr/>
          <p:nvPr/>
        </p:nvSpPr>
        <p:spPr>
          <a:xfrm>
            <a:off x="5181600" y="3977662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S20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stCxn id="35" idx="5"/>
            <a:endCxn id="42" idx="0"/>
          </p:cNvCxnSpPr>
          <p:nvPr/>
        </p:nvCxnSpPr>
        <p:spPr>
          <a:xfrm>
            <a:off x="5092326" y="3492126"/>
            <a:ext cx="394074" cy="4855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124544" y="3332202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  <a:endParaRPr lang="en-US" sz="1200" dirty="0"/>
          </a:p>
        </p:txBody>
      </p:sp>
      <p:cxnSp>
        <p:nvCxnSpPr>
          <p:cNvPr id="69" name="Straight Arrow Connector 68"/>
          <p:cNvCxnSpPr>
            <a:stCxn id="42" idx="4"/>
            <a:endCxn id="11" idx="7"/>
          </p:cNvCxnSpPr>
          <p:nvPr/>
        </p:nvCxnSpPr>
        <p:spPr>
          <a:xfrm flipH="1">
            <a:off x="4123217" y="4587262"/>
            <a:ext cx="1363183" cy="1053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361205" y="4541410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  <a:endParaRPr lang="en-US" sz="1200" dirty="0"/>
          </a:p>
        </p:txBody>
      </p:sp>
      <p:cxnSp>
        <p:nvCxnSpPr>
          <p:cNvPr id="72" name="Straight Arrow Connector 71"/>
          <p:cNvCxnSpPr>
            <a:stCxn id="10" idx="6"/>
            <a:endCxn id="42" idx="2"/>
          </p:cNvCxnSpPr>
          <p:nvPr/>
        </p:nvCxnSpPr>
        <p:spPr>
          <a:xfrm>
            <a:off x="3799114" y="4063385"/>
            <a:ext cx="1382486" cy="2190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791203" y="3847859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75" name="Straight Arrow Connector 74"/>
          <p:cNvCxnSpPr>
            <a:stCxn id="42" idx="3"/>
            <a:endCxn id="12" idx="6"/>
          </p:cNvCxnSpPr>
          <p:nvPr/>
        </p:nvCxnSpPr>
        <p:spPr>
          <a:xfrm flipH="1">
            <a:off x="3437716" y="4497988"/>
            <a:ext cx="1833158" cy="6408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792828" y="4314450"/>
            <a:ext cx="5549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10,25</a:t>
            </a:r>
            <a:endParaRPr lang="en-US" sz="1200" dirty="0"/>
          </a:p>
        </p:txBody>
      </p:sp>
      <p:cxnSp>
        <p:nvCxnSpPr>
          <p:cNvPr id="78" name="Straight Arrow Connector 77"/>
          <p:cNvCxnSpPr>
            <a:stCxn id="35" idx="4"/>
            <a:endCxn id="11" idx="0"/>
          </p:cNvCxnSpPr>
          <p:nvPr/>
        </p:nvCxnSpPr>
        <p:spPr>
          <a:xfrm flipH="1">
            <a:off x="3907691" y="3581400"/>
            <a:ext cx="969109" cy="1970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590656" y="3531492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81" name="Straight Arrow Connector 80"/>
          <p:cNvCxnSpPr>
            <a:stCxn id="35" idx="3"/>
            <a:endCxn id="12" idx="7"/>
          </p:cNvCxnSpPr>
          <p:nvPr/>
        </p:nvCxnSpPr>
        <p:spPr>
          <a:xfrm flipH="1">
            <a:off x="3348442" y="3492126"/>
            <a:ext cx="1312832" cy="14311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305580" y="3496646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61972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B3247F3-2CDB-42B1-8031-0F72345D4FAA}" type="datetime1">
              <a:rPr lang="en-US" smtClean="0"/>
              <a:t>8/27/2013</a:t>
            </a:fld>
            <a:endParaRPr lang="en-US" smtClean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smtClean="0"/>
              <a:t>Page </a:t>
            </a:r>
            <a:fld id="{C074581D-839D-4CD4-BD25-BA695E40A883}" type="slidenum">
              <a:rPr lang="en-US" smtClean="0"/>
              <a:pPr>
                <a:defRPr/>
              </a:pPr>
              <a:t>24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Finite State Machine (FSM)</a:t>
            </a:r>
          </a:p>
        </p:txBody>
      </p:sp>
      <p:sp>
        <p:nvSpPr>
          <p:cNvPr id="92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An FSM M = five tuple </a:t>
            </a:r>
            <a:r>
              <a:rPr lang="en-US" sz="2800" dirty="0" smtClean="0">
                <a:sym typeface="Wingdings" pitchFamily="2" charset="2"/>
              </a:rPr>
              <a:t> { S, </a:t>
            </a:r>
            <a:r>
              <a:rPr lang="en-US" sz="2800" dirty="0" err="1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, T, </a:t>
            </a:r>
            <a:r>
              <a:rPr lang="el-GR" sz="2800" dirty="0" smtClean="0">
                <a:sym typeface="Wingdings" pitchFamily="2" charset="2"/>
              </a:rPr>
              <a:t>Σ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l-GR" sz="2800" dirty="0" smtClean="0">
                <a:sym typeface="Wingdings" pitchFamily="2" charset="2"/>
              </a:rPr>
              <a:t>δ</a:t>
            </a:r>
            <a:r>
              <a:rPr lang="en-US" sz="2800" dirty="0" smtClean="0">
                <a:sym typeface="Wingdings" pitchFamily="2" charset="2"/>
              </a:rPr>
              <a:t> }</a:t>
            </a:r>
          </a:p>
          <a:p>
            <a:r>
              <a:rPr lang="en-US" sz="2800" dirty="0" smtClean="0">
                <a:sym typeface="Wingdings" pitchFamily="2" charset="2"/>
              </a:rPr>
              <a:t>S = set of states</a:t>
            </a:r>
          </a:p>
          <a:p>
            <a:r>
              <a:rPr lang="en-US" sz="2800" dirty="0" err="1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 = initial state</a:t>
            </a:r>
          </a:p>
          <a:p>
            <a:r>
              <a:rPr lang="en-US" sz="2800" dirty="0" smtClean="0">
                <a:sym typeface="Wingdings" pitchFamily="2" charset="2"/>
              </a:rPr>
              <a:t>T = terminal state (s)</a:t>
            </a:r>
          </a:p>
          <a:p>
            <a:r>
              <a:rPr lang="el-GR" sz="2800" dirty="0" smtClean="0">
                <a:sym typeface="Wingdings" pitchFamily="2" charset="2"/>
              </a:rPr>
              <a:t>Σ</a:t>
            </a:r>
            <a:r>
              <a:rPr lang="en-US" sz="2800" dirty="0" smtClean="0">
                <a:sym typeface="Wingdings" pitchFamily="2" charset="2"/>
              </a:rPr>
              <a:t> = events that bring about transitions</a:t>
            </a:r>
          </a:p>
          <a:p>
            <a:r>
              <a:rPr lang="el-GR" sz="2800" dirty="0" smtClean="0">
                <a:sym typeface="Wingdings" pitchFamily="2" charset="2"/>
              </a:rPr>
              <a:t>δ</a:t>
            </a:r>
            <a:r>
              <a:rPr lang="en-US" sz="2800" dirty="0" smtClean="0">
                <a:sym typeface="Wingdings" pitchFamily="2" charset="2"/>
              </a:rPr>
              <a:t> = transitions</a:t>
            </a:r>
          </a:p>
          <a:p>
            <a:r>
              <a:rPr lang="en-US" sz="2800" dirty="0" smtClean="0">
                <a:sym typeface="Wingdings" pitchFamily="2" charset="2"/>
              </a:rPr>
              <a:t>Lets do this exercise for the avionics for fighter aircraft</a:t>
            </a:r>
            <a:endParaRPr lang="el-GR" sz="2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63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2105-E3EF-46C2-BF99-C8AB4ECF4CFF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studied the basic definitions of realtime and embedded system.</a:t>
            </a:r>
          </a:p>
          <a:p>
            <a:pPr>
              <a:lnSpc>
                <a:spcPct val="90000"/>
              </a:lnSpc>
            </a:pPr>
            <a:r>
              <a:rPr lang="en-US" dirty="0"/>
              <a:t>We studied key issues which make development of realtime software more challenging than desktop or traditional data processing applications.</a:t>
            </a:r>
          </a:p>
          <a:p>
            <a:pPr>
              <a:lnSpc>
                <a:spcPct val="90000"/>
              </a:lnSpc>
            </a:pPr>
            <a:r>
              <a:rPr lang="en-US" dirty="0"/>
              <a:t>Timing is very critical for </a:t>
            </a:r>
            <a:r>
              <a:rPr lang="en-US" dirty="0" smtClean="0"/>
              <a:t>RTOS </a:t>
            </a:r>
            <a:r>
              <a:rPr lang="en-US" dirty="0"/>
              <a:t>input, output, computing and response.</a:t>
            </a:r>
          </a:p>
          <a:p>
            <a:r>
              <a:rPr lang="en-US" dirty="0" smtClean="0"/>
              <a:t>UML state diagram is a useful tool for design representation.</a:t>
            </a:r>
          </a:p>
          <a:p>
            <a:r>
              <a:rPr lang="en-US" dirty="0"/>
              <a:t>We will study the design and implementation of RTOS system in detail later on.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76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7FFD4-CAB1-4721-A0EB-0CC79D9C6A51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RTOS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339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5DA12E7-D382-4C8E-B867-C192316C76E4}" type="datetime1">
              <a:rPr lang="en-US" smtClean="0"/>
              <a:t>8/27/2013</a:t>
            </a:fld>
            <a:endParaRPr lang="en-US" smtClean="0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7E88B9-C62E-4869-9697-FD644AE6FB1E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Lets define realtime systems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Timing: RT systems (RTOS) are required to compute and deliver correct results within a specified period of time. Ex: traffic light controller</a:t>
            </a:r>
          </a:p>
          <a:p>
            <a:pPr eaLnBrk="1" hangingPunct="1"/>
            <a:r>
              <a:rPr lang="en-US" dirty="0" smtClean="0"/>
              <a:t>Interrupt driven: event-driven preemption</a:t>
            </a:r>
            <a:r>
              <a:rPr lang="en-US" smtClean="0"/>
              <a:t>; RTOS </a:t>
            </a:r>
            <a:r>
              <a:rPr lang="en-US" dirty="0" smtClean="0"/>
              <a:t>are often involved with handling events. 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Events manifest themselves in terms of interrupt signals arising from the arrival data at an input port or ticking of a hardware clock, or an error status alarm.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223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BC240D9-E2D4-4819-868C-3E713E0B1FAC}" type="datetime1">
              <a:rPr lang="en-US" smtClean="0"/>
              <a:t>8/27/2013</a:t>
            </a:fld>
            <a:endParaRPr lang="en-US" smtClean="0"/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8A3B6D-C3F1-439F-8C13-A111009342F0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RTOS Definition (contd.)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Low-level programming: RTOS often deal with devices; C language is still a favorite for writing device drivers for new hardware.</a:t>
            </a:r>
          </a:p>
          <a:p>
            <a:pPr eaLnBrk="1" hangingPunct="1"/>
            <a:r>
              <a:rPr lang="en-US" sz="2400" dirty="0" smtClean="0"/>
              <a:t>Specialized hardware: Most RTOS work within, or at least close beside, specialized electronic and mechanical devices. Often closed loop systems. </a:t>
            </a:r>
          </a:p>
          <a:p>
            <a:pPr eaLnBrk="1" hangingPunct="1"/>
            <a:r>
              <a:rPr lang="en-US" sz="2400" dirty="0" smtClean="0"/>
              <a:t>Volatile data IO: Variables that change their value from moment to moment. RTOS software must be structured to check for changes at the correct rate, so as not to miss a data update.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3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E46FBB-ABCD-4987-AE77-8EA64C407F3C}" type="datetime1">
              <a:rPr lang="en-US" smtClean="0"/>
              <a:t>8/27/2013</a:t>
            </a:fld>
            <a:endParaRPr lang="en-US" smtClean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BB601A-9C92-43E5-9A9E-D91C87723D0C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RTOS Definition (contd.)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Multi-tasking: RTOS are often multitasking. Several processes cooperate to carry out the overall job. Divide RTOS problem into tasks as a design strategy.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Run-time scheduling: Separation of activities into tasks leads to question of task sequencing or scheduling. Moreover the external events and required response to these lead to run-time scheduling or dynamic scheduling.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Unpredictability in inputs/stimulus: Being event-driven, RTOS are at the mercy of unpredictable changes in their environment.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Predictability response requirement!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Life-critical code: failure to run correctly may result in death or at least injury to the user and/or others. Life-critical systems requires extra testing, documentation and acceptance trials.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26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E983BC7-FBD6-4C16-8198-6E8F06862FFF}" type="datetime1">
              <a:rPr lang="en-US" smtClean="0"/>
              <a:t>8/27/2013</a:t>
            </a:fld>
            <a:endParaRPr lang="en-US" smtClean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BC9CD0-281E-496E-B319-373E24103EC2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RTOS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Hard RTOS: tight limits on response time, so that a delayed result is a wrong result.</a:t>
            </a:r>
          </a:p>
          <a:p>
            <a:pPr lvl="1" eaLnBrk="1" hangingPunct="1"/>
            <a:r>
              <a:rPr lang="en-US" sz="2200" dirty="0" smtClean="0"/>
              <a:t>Ex: jet fuel controller and camera shutter unit</a:t>
            </a:r>
          </a:p>
          <a:p>
            <a:pPr eaLnBrk="1" hangingPunct="1"/>
            <a:r>
              <a:rPr lang="en-US" sz="2400" dirty="0" smtClean="0"/>
              <a:t>Soft RTOS: need to meet only time-average performance target. As long as most results are available before deadline the system will run successfully. </a:t>
            </a:r>
          </a:p>
          <a:p>
            <a:pPr lvl="1" eaLnBrk="1" hangingPunct="1"/>
            <a:r>
              <a:rPr lang="en-US" sz="2200" dirty="0" smtClean="0"/>
              <a:t>Ex: audio and video transmission, single frame skip is </a:t>
            </a:r>
            <a:r>
              <a:rPr lang="en-US" sz="2200" dirty="0" smtClean="0"/>
              <a:t>fine</a:t>
            </a:r>
            <a:r>
              <a:rPr lang="en-US" sz="2200" dirty="0" smtClean="0"/>
              <a:t>, but repeated loss is unacceptable</a:t>
            </a:r>
          </a:p>
          <a:p>
            <a:pPr eaLnBrk="1" hangingPunct="1"/>
            <a:r>
              <a:rPr lang="en-US" sz="2400" dirty="0" smtClean="0"/>
              <a:t>Firm RTOS: somewhere between the two.</a:t>
            </a:r>
          </a:p>
          <a:p>
            <a:pPr lvl="1" eaLnBrk="1" hangingPunct="1"/>
            <a:r>
              <a:rPr lang="en-US" sz="2200" dirty="0" smtClean="0"/>
              <a:t>Ex: Space station solar panel unit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74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DA4AC91-AD21-4B56-B051-1D827BDC9893}" type="datetime1">
              <a:rPr lang="en-US" smtClean="0"/>
              <a:t>8/27/2013</a:t>
            </a:fld>
            <a:endParaRPr lang="en-US" smtClean="0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92D48D-A560-403B-851C-6790AA49BE5C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Microprocessor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Examples: vending machines, mobiles phones, alarm systems, washing machines, motor car engine controllers, heart monitors, microwave ovens all operate using embedded microcontrollers running dedicated software.</a:t>
            </a:r>
          </a:p>
          <a:p>
            <a:pPr eaLnBrk="1" hangingPunct="1"/>
            <a:r>
              <a:rPr lang="en-US" dirty="0" smtClean="0"/>
              <a:t>Microprocessors are the enabling hardware for realtime systems.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293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Systems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1A2F-EF74-4611-9ADC-BAE1C3E7D74A}" type="datetime1">
              <a:rPr lang="en-US" smtClean="0"/>
              <a:t>8/27/2013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Dedicated functionally</a:t>
            </a:r>
          </a:p>
          <a:p>
            <a:r>
              <a:rPr lang="en-US" dirty="0" smtClean="0"/>
              <a:t>Special purpose</a:t>
            </a:r>
          </a:p>
          <a:p>
            <a:r>
              <a:rPr lang="en-US" dirty="0" smtClean="0"/>
              <a:t>Optimized for a certain operations</a:t>
            </a:r>
          </a:p>
          <a:p>
            <a:r>
              <a:rPr lang="en-US" dirty="0" smtClean="0"/>
              <a:t>Small (typically)</a:t>
            </a:r>
          </a:p>
          <a:p>
            <a:r>
              <a:rPr lang="en-US" dirty="0" smtClean="0"/>
              <a:t>Lower power consumption</a:t>
            </a:r>
          </a:p>
          <a:p>
            <a:r>
              <a:rPr lang="en-US" dirty="0" smtClean="0"/>
              <a:t>Embedded within other large systems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38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346</TotalTime>
  <Words>1285</Words>
  <Application>Microsoft Office PowerPoint</Application>
  <PresentationFormat>On-screen Show (4:3)</PresentationFormat>
  <Paragraphs>256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Civic</vt:lpstr>
      <vt:lpstr>CSE321: Realtime and Embedded Systems</vt:lpstr>
      <vt:lpstr>Outline</vt:lpstr>
      <vt:lpstr>Defining RTOS</vt:lpstr>
      <vt:lpstr>Lets define realtime systems</vt:lpstr>
      <vt:lpstr>RTOS Definition (contd.)</vt:lpstr>
      <vt:lpstr>RTOS Definition (contd.)</vt:lpstr>
      <vt:lpstr>Types of RTOS</vt:lpstr>
      <vt:lpstr>Microprocessor</vt:lpstr>
      <vt:lpstr>Embedded Systems</vt:lpstr>
      <vt:lpstr>Embedded Systems</vt:lpstr>
      <vt:lpstr>Embedded Systems (contd.)</vt:lpstr>
      <vt:lpstr>Examples</vt:lpstr>
      <vt:lpstr>Realtime Embedded Systems</vt:lpstr>
      <vt:lpstr>Class work #1</vt:lpstr>
      <vt:lpstr>Embedded Systems</vt:lpstr>
      <vt:lpstr>Designing RTOS</vt:lpstr>
      <vt:lpstr>Functional and non-functional requirements</vt:lpstr>
      <vt:lpstr>Hardware Requirements</vt:lpstr>
      <vt:lpstr>Software requirements</vt:lpstr>
      <vt:lpstr>Software Quality Assurance</vt:lpstr>
      <vt:lpstr>Design Representation</vt:lpstr>
      <vt:lpstr>Design Considerations</vt:lpstr>
      <vt:lpstr>Class work #2</vt:lpstr>
      <vt:lpstr>Finite State Machine (FSM)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CSE524: Realtime and Embedded Systems</dc:title>
  <dc:creator>bina</dc:creator>
  <cp:lastModifiedBy>bina</cp:lastModifiedBy>
  <cp:revision>57</cp:revision>
  <dcterms:created xsi:type="dcterms:W3CDTF">2013-05-06T21:49:41Z</dcterms:created>
  <dcterms:modified xsi:type="dcterms:W3CDTF">2013-08-28T01:39:50Z</dcterms:modified>
</cp:coreProperties>
</file>