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9" r:id="rId9"/>
    <p:sldId id="263" r:id="rId10"/>
    <p:sldId id="260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7E625-8841-4FEB-A11B-18AD89BDF62E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4DE9-EB37-46E6-976E-4CBCDD820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2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A738A-FF5C-4B7D-A943-E7E6A5605BED}" type="datetime1">
              <a:rPr lang="en-US" smtClean="0"/>
              <a:t>8/29/2013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3D36-7DDD-4847-92F5-9B1AA22DA4D9}" type="datetime1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DC75-0BBD-49A5-A616-8034CEC30B25}" type="datetime1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4BE36-85C0-4C41-824A-6EE6C16BF5DD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8C51E-7835-42DE-B973-C8AE003FE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3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3C1F-3418-491E-8A53-DFA4C2ADED28}" type="datetime1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D3A95-24D6-4EC6-9676-76DD54D21E87}" type="datetime1">
              <a:rPr lang="en-US" smtClean="0"/>
              <a:t>8/29/2013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88E9E59-81EA-45D1-B844-C70251479822}" type="datetime1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1647-2B77-475B-BC0E-038A60ED9BCE}" type="datetime1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2D591-FD8B-423F-9B7F-CC6BD8992014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E3E-CBA4-4807-AD9B-7B39F088E2FA}" type="datetime1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9838-E8E7-4A4F-BFD9-71CA6BCA9BAD}" type="datetime1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5D7B58-2750-49B8-8FC0-E45460DB26A7}" type="datetime1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BFA2FAD-73BF-4D8C-BDA0-AE2927426629}" type="datetime1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University at Buffalo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Hardware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1C2A-EB61-491F-90A6-8F77179D6908}" type="datetime1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7882-E75C-41C5-8272-9E79DEA314B9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10</a:t>
            </a:fld>
            <a:endParaRPr lang="en-US"/>
          </a:p>
        </p:txBody>
      </p:sp>
      <p:sp>
        <p:nvSpPr>
          <p:cNvPr id="8" name="Rectangle 1034"/>
          <p:cNvSpPr>
            <a:spLocks noChangeArrowheads="1"/>
          </p:cNvSpPr>
          <p:nvPr/>
        </p:nvSpPr>
        <p:spPr bwMode="auto">
          <a:xfrm>
            <a:off x="3292929" y="1937431"/>
            <a:ext cx="1752600" cy="1905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sz="1600" dirty="0" smtClean="0">
              <a:latin typeface="Times New Roman" charset="0"/>
            </a:endParaRPr>
          </a:p>
          <a:p>
            <a:pPr algn="ctr"/>
            <a:endParaRPr lang="en-US" sz="1600" dirty="0">
              <a:latin typeface="Times New Roman" charset="0"/>
            </a:endParaRPr>
          </a:p>
          <a:p>
            <a:pPr algn="ctr"/>
            <a:r>
              <a:rPr lang="en-US" sz="1600" dirty="0" smtClean="0">
                <a:latin typeface="Times New Roman" charset="0"/>
              </a:rPr>
              <a:t>CPU</a:t>
            </a:r>
            <a:endParaRPr lang="en-US" sz="1600" dirty="0">
              <a:latin typeface="Times New Roman" charset="0"/>
            </a:endParaRPr>
          </a:p>
        </p:txBody>
      </p:sp>
      <p:sp>
        <p:nvSpPr>
          <p:cNvPr id="9" name="Rectangle 1032"/>
          <p:cNvSpPr>
            <a:spLocks noChangeArrowheads="1"/>
          </p:cNvSpPr>
          <p:nvPr/>
        </p:nvSpPr>
        <p:spPr bwMode="auto">
          <a:xfrm>
            <a:off x="3429000" y="2002969"/>
            <a:ext cx="740229" cy="886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Control</a:t>
            </a:r>
          </a:p>
        </p:txBody>
      </p:sp>
      <p:sp>
        <p:nvSpPr>
          <p:cNvPr id="10" name="Rectangle 1033"/>
          <p:cNvSpPr>
            <a:spLocks noChangeArrowheads="1"/>
          </p:cNvSpPr>
          <p:nvPr/>
        </p:nvSpPr>
        <p:spPr bwMode="auto">
          <a:xfrm>
            <a:off x="4343398" y="2002970"/>
            <a:ext cx="674915" cy="886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ALU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83429" y="2993570"/>
            <a:ext cx="1371600" cy="511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Internal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memory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2929" y="3842431"/>
            <a:ext cx="1752600" cy="27236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5105400"/>
            <a:ext cx="5444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unit on a single chip is called a microcontroller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29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to Project 1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3C1F-3418-491E-8A53-DFA4C2ADED28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Project 1</a:t>
            </a:r>
          </a:p>
          <a:p>
            <a:r>
              <a:rPr lang="en-US" dirty="0" smtClean="0"/>
              <a:t>C foundations: </a:t>
            </a:r>
            <a:r>
              <a:rPr lang="en-US" smtClean="0"/>
              <a:t>next class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3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5AF5-9210-49AD-AC7A-4CB8E7C96BF3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more example for state diagram design</a:t>
            </a:r>
          </a:p>
          <a:p>
            <a:r>
              <a:rPr lang="en-US" dirty="0" smtClean="0"/>
              <a:t>Design alternatives</a:t>
            </a:r>
            <a:endParaRPr lang="en-US" dirty="0" smtClean="0"/>
          </a:p>
          <a:p>
            <a:r>
              <a:rPr lang="en-US" dirty="0" smtClean="0"/>
              <a:t>Block </a:t>
            </a:r>
            <a:r>
              <a:rPr lang="en-US" dirty="0" smtClean="0"/>
              <a:t>diagram of general purpose computer vs. embedded system</a:t>
            </a:r>
          </a:p>
          <a:p>
            <a:r>
              <a:rPr lang="en-US" dirty="0" smtClean="0"/>
              <a:t>How is different for embedded systems?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Design methods: Finite state machines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Finite state automaton (FSA), finite state machine (FSM) or state transition diagram (STD) is a formal method used in the specification and design of wide range of embedded and realtime systems.</a:t>
            </a:r>
          </a:p>
          <a:p>
            <a:r>
              <a:rPr lang="en-US" sz="2800" smtClean="0"/>
              <a:t>The system in this case would be represented by a finite number of states.</a:t>
            </a:r>
          </a:p>
          <a:p>
            <a:r>
              <a:rPr lang="en-US" sz="2800" smtClean="0"/>
              <a:t>Lets design the avionics for a drone aircraft.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0B910C-1836-451C-9CE5-A606A237F180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40F026-0E85-4532-8178-3D14A64DC31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05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Drone aircraft avionics (simplified)</a:t>
            </a:r>
          </a:p>
        </p:txBody>
      </p:sp>
      <p:sp>
        <p:nvSpPr>
          <p:cNvPr id="31747" name="Oval 4"/>
          <p:cNvSpPr>
            <a:spLocks noChangeArrowheads="1"/>
          </p:cNvSpPr>
          <p:nvPr/>
        </p:nvSpPr>
        <p:spPr bwMode="auto">
          <a:xfrm>
            <a:off x="1981200" y="2057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TAK</a:t>
            </a:r>
          </a:p>
        </p:txBody>
      </p:sp>
      <p:sp>
        <p:nvSpPr>
          <p:cNvPr id="31748" name="Oval 5"/>
          <p:cNvSpPr>
            <a:spLocks noChangeArrowheads="1"/>
          </p:cNvSpPr>
          <p:nvPr/>
        </p:nvSpPr>
        <p:spPr bwMode="auto">
          <a:xfrm>
            <a:off x="6019800" y="4800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LAN</a:t>
            </a:r>
          </a:p>
        </p:txBody>
      </p:sp>
      <p:sp>
        <p:nvSpPr>
          <p:cNvPr id="31749" name="Oval 6"/>
          <p:cNvSpPr>
            <a:spLocks noChangeArrowheads="1"/>
          </p:cNvSpPr>
          <p:nvPr/>
        </p:nvSpPr>
        <p:spPr bwMode="auto">
          <a:xfrm>
            <a:off x="1828800" y="4648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NAA</a:t>
            </a:r>
          </a:p>
        </p:txBody>
      </p:sp>
      <p:sp>
        <p:nvSpPr>
          <p:cNvPr id="31750" name="Oval 7"/>
          <p:cNvSpPr>
            <a:spLocks noChangeArrowheads="1"/>
          </p:cNvSpPr>
          <p:nvPr/>
        </p:nvSpPr>
        <p:spPr bwMode="auto">
          <a:xfrm>
            <a:off x="36576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NAE</a:t>
            </a:r>
          </a:p>
        </p:txBody>
      </p:sp>
      <p:sp>
        <p:nvSpPr>
          <p:cNvPr id="31751" name="Oval 8"/>
          <p:cNvSpPr>
            <a:spLocks noChangeArrowheads="1"/>
          </p:cNvSpPr>
          <p:nvPr/>
        </p:nvSpPr>
        <p:spPr bwMode="auto">
          <a:xfrm>
            <a:off x="5181600" y="2438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NAV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V="1">
            <a:off x="1066800" y="2590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3" name="Group 19"/>
          <p:cNvGrpSpPr>
            <a:grpSpLocks/>
          </p:cNvGrpSpPr>
          <p:nvPr/>
        </p:nvGrpSpPr>
        <p:grpSpPr bwMode="auto">
          <a:xfrm>
            <a:off x="1981200" y="1397000"/>
            <a:ext cx="868363" cy="965200"/>
            <a:chOff x="1248" y="880"/>
            <a:chExt cx="547" cy="608"/>
          </a:xfrm>
        </p:grpSpPr>
        <p:sp>
          <p:nvSpPr>
            <p:cNvPr id="31778" name="Freeform 1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9" name="Text Box 1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31754" name="Line 13"/>
          <p:cNvSpPr>
            <a:spLocks noChangeShapeType="1"/>
          </p:cNvSpPr>
          <p:nvPr/>
        </p:nvSpPr>
        <p:spPr bwMode="auto">
          <a:xfrm>
            <a:off x="2667000" y="2362200"/>
            <a:ext cx="2514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Text Box 14"/>
          <p:cNvSpPr txBox="1">
            <a:spLocks noChangeArrowheads="1"/>
          </p:cNvSpPr>
          <p:nvPr/>
        </p:nvSpPr>
        <p:spPr bwMode="auto">
          <a:xfrm>
            <a:off x="2955925" y="20129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MA</a:t>
            </a:r>
          </a:p>
        </p:txBody>
      </p:sp>
      <p:sp>
        <p:nvSpPr>
          <p:cNvPr id="31756" name="Freeform 15"/>
          <p:cNvSpPr>
            <a:spLocks/>
          </p:cNvSpPr>
          <p:nvPr/>
        </p:nvSpPr>
        <p:spPr bwMode="auto">
          <a:xfrm rot="3973369">
            <a:off x="5676900" y="2019300"/>
            <a:ext cx="533400" cy="914400"/>
          </a:xfrm>
          <a:custGeom>
            <a:avLst/>
            <a:gdLst>
              <a:gd name="T0" fmla="*/ 0 w 240"/>
              <a:gd name="T1" fmla="*/ 2147483647 h 608"/>
              <a:gd name="T2" fmla="*/ 2147483647 w 240"/>
              <a:gd name="T3" fmla="*/ 2147483647 h 608"/>
              <a:gd name="T4" fmla="*/ 2147483647 w 240"/>
              <a:gd name="T5" fmla="*/ 2147483647 h 608"/>
              <a:gd name="T6" fmla="*/ 0 60000 65536"/>
              <a:gd name="T7" fmla="*/ 0 60000 65536"/>
              <a:gd name="T8" fmla="*/ 0 60000 65536"/>
              <a:gd name="T9" fmla="*/ 0 w 240"/>
              <a:gd name="T10" fmla="*/ 0 h 608"/>
              <a:gd name="T11" fmla="*/ 240 w 240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608">
                <a:moveTo>
                  <a:pt x="0" y="608"/>
                </a:moveTo>
                <a:cubicBezTo>
                  <a:pt x="52" y="336"/>
                  <a:pt x="104" y="64"/>
                  <a:pt x="144" y="32"/>
                </a:cubicBezTo>
                <a:cubicBezTo>
                  <a:pt x="184" y="0"/>
                  <a:pt x="224" y="352"/>
                  <a:pt x="240" y="4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Text Box 16"/>
          <p:cNvSpPr txBox="1">
            <a:spLocks noChangeArrowheads="1"/>
          </p:cNvSpPr>
          <p:nvPr/>
        </p:nvSpPr>
        <p:spPr bwMode="auto">
          <a:xfrm>
            <a:off x="5867400" y="1905000"/>
            <a:ext cx="57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else</a:t>
            </a:r>
          </a:p>
        </p:txBody>
      </p:sp>
      <p:sp>
        <p:nvSpPr>
          <p:cNvPr id="31758" name="Line 17"/>
          <p:cNvSpPr>
            <a:spLocks noChangeShapeType="1"/>
          </p:cNvSpPr>
          <p:nvPr/>
        </p:nvSpPr>
        <p:spPr bwMode="auto">
          <a:xfrm flipH="1">
            <a:off x="4191000" y="3048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Text Box 18"/>
          <p:cNvSpPr txBox="1">
            <a:spLocks noChangeArrowheads="1"/>
          </p:cNvSpPr>
          <p:nvPr/>
        </p:nvSpPr>
        <p:spPr bwMode="auto">
          <a:xfrm>
            <a:off x="4724400" y="2971800"/>
            <a:ext cx="473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TD</a:t>
            </a:r>
          </a:p>
        </p:txBody>
      </p:sp>
      <p:grpSp>
        <p:nvGrpSpPr>
          <p:cNvPr id="31760" name="Group 20"/>
          <p:cNvGrpSpPr>
            <a:grpSpLocks/>
          </p:cNvGrpSpPr>
          <p:nvPr/>
        </p:nvGrpSpPr>
        <p:grpSpPr bwMode="auto">
          <a:xfrm>
            <a:off x="3657600" y="3048000"/>
            <a:ext cx="868363" cy="965200"/>
            <a:chOff x="1248" y="880"/>
            <a:chExt cx="547" cy="608"/>
          </a:xfrm>
        </p:grpSpPr>
        <p:sp>
          <p:nvSpPr>
            <p:cNvPr id="31776" name="Freeform 2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7" name="Text Box 2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31761" name="Line 23"/>
          <p:cNvSpPr>
            <a:spLocks noChangeShapeType="1"/>
          </p:cNvSpPr>
          <p:nvPr/>
        </p:nvSpPr>
        <p:spPr bwMode="auto">
          <a:xfrm flipH="1">
            <a:off x="2438400" y="41148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Text Box 24"/>
          <p:cNvSpPr txBox="1">
            <a:spLocks noChangeArrowheads="1"/>
          </p:cNvSpPr>
          <p:nvPr/>
        </p:nvSpPr>
        <p:spPr bwMode="auto">
          <a:xfrm>
            <a:off x="2955925" y="4070350"/>
            <a:ext cx="46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LO</a:t>
            </a:r>
          </a:p>
        </p:txBody>
      </p:sp>
      <p:grpSp>
        <p:nvGrpSpPr>
          <p:cNvPr id="31763" name="Group 25"/>
          <p:cNvGrpSpPr>
            <a:grpSpLocks/>
          </p:cNvGrpSpPr>
          <p:nvPr/>
        </p:nvGrpSpPr>
        <p:grpSpPr bwMode="auto">
          <a:xfrm>
            <a:off x="1828800" y="3962400"/>
            <a:ext cx="868363" cy="965200"/>
            <a:chOff x="1248" y="880"/>
            <a:chExt cx="547" cy="608"/>
          </a:xfrm>
        </p:grpSpPr>
        <p:sp>
          <p:nvSpPr>
            <p:cNvPr id="31774" name="Freeform 26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Text Box 27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31764" name="Freeform 28"/>
          <p:cNvSpPr>
            <a:spLocks/>
          </p:cNvSpPr>
          <p:nvPr/>
        </p:nvSpPr>
        <p:spPr bwMode="auto">
          <a:xfrm>
            <a:off x="2438400" y="4267200"/>
            <a:ext cx="1752600" cy="838200"/>
          </a:xfrm>
          <a:custGeom>
            <a:avLst/>
            <a:gdLst>
              <a:gd name="T0" fmla="*/ 0 w 2112"/>
              <a:gd name="T1" fmla="*/ 2147483647 h 1344"/>
              <a:gd name="T2" fmla="*/ 2147483647 w 2112"/>
              <a:gd name="T3" fmla="*/ 2147483647 h 1344"/>
              <a:gd name="T4" fmla="*/ 2147483647 w 2112"/>
              <a:gd name="T5" fmla="*/ 0 h 1344"/>
              <a:gd name="T6" fmla="*/ 0 60000 65536"/>
              <a:gd name="T7" fmla="*/ 0 60000 65536"/>
              <a:gd name="T8" fmla="*/ 0 60000 65536"/>
              <a:gd name="T9" fmla="*/ 0 w 2112"/>
              <a:gd name="T10" fmla="*/ 0 h 1344"/>
              <a:gd name="T11" fmla="*/ 2112 w 2112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344">
                <a:moveTo>
                  <a:pt x="0" y="1344"/>
                </a:moveTo>
                <a:cubicBezTo>
                  <a:pt x="472" y="1336"/>
                  <a:pt x="944" y="1328"/>
                  <a:pt x="1296" y="1104"/>
                </a:cubicBezTo>
                <a:cubicBezTo>
                  <a:pt x="1648" y="880"/>
                  <a:pt x="1976" y="18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Text Box 29"/>
          <p:cNvSpPr txBox="1">
            <a:spLocks noChangeArrowheads="1"/>
          </p:cNvSpPr>
          <p:nvPr/>
        </p:nvSpPr>
        <p:spPr bwMode="auto">
          <a:xfrm>
            <a:off x="2895600" y="4648200"/>
            <a:ext cx="441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EE</a:t>
            </a:r>
          </a:p>
        </p:txBody>
      </p:sp>
      <p:sp>
        <p:nvSpPr>
          <p:cNvPr id="31766" name="Freeform 32"/>
          <p:cNvSpPr>
            <a:spLocks/>
          </p:cNvSpPr>
          <p:nvPr/>
        </p:nvSpPr>
        <p:spPr bwMode="auto">
          <a:xfrm>
            <a:off x="2362200" y="3048000"/>
            <a:ext cx="3352800" cy="2501900"/>
          </a:xfrm>
          <a:custGeom>
            <a:avLst/>
            <a:gdLst>
              <a:gd name="T0" fmla="*/ 0 w 2112"/>
              <a:gd name="T1" fmla="*/ 2147483647 h 1576"/>
              <a:gd name="T2" fmla="*/ 2147483647 w 2112"/>
              <a:gd name="T3" fmla="*/ 2147483647 h 1576"/>
              <a:gd name="T4" fmla="*/ 2147483647 w 2112"/>
              <a:gd name="T5" fmla="*/ 0 h 1576"/>
              <a:gd name="T6" fmla="*/ 0 60000 65536"/>
              <a:gd name="T7" fmla="*/ 0 60000 65536"/>
              <a:gd name="T8" fmla="*/ 0 60000 65536"/>
              <a:gd name="T9" fmla="*/ 0 w 2112"/>
              <a:gd name="T10" fmla="*/ 0 h 1576"/>
              <a:gd name="T11" fmla="*/ 2112 w 2112"/>
              <a:gd name="T12" fmla="*/ 1576 h 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576">
                <a:moveTo>
                  <a:pt x="0" y="1392"/>
                </a:moveTo>
                <a:cubicBezTo>
                  <a:pt x="616" y="1484"/>
                  <a:pt x="1232" y="1576"/>
                  <a:pt x="1584" y="1344"/>
                </a:cubicBezTo>
                <a:cubicBezTo>
                  <a:pt x="1936" y="1112"/>
                  <a:pt x="2024" y="22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Text Box 33"/>
          <p:cNvSpPr txBox="1">
            <a:spLocks noChangeArrowheads="1"/>
          </p:cNvSpPr>
          <p:nvPr/>
        </p:nvSpPr>
        <p:spPr bwMode="auto">
          <a:xfrm>
            <a:off x="3717925" y="5060950"/>
            <a:ext cx="468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ED</a:t>
            </a:r>
          </a:p>
        </p:txBody>
      </p:sp>
      <p:sp>
        <p:nvSpPr>
          <p:cNvPr id="31768" name="Line 34"/>
          <p:cNvSpPr>
            <a:spLocks noChangeShapeType="1"/>
          </p:cNvSpPr>
          <p:nvPr/>
        </p:nvSpPr>
        <p:spPr bwMode="auto">
          <a:xfrm>
            <a:off x="5791200" y="30480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Text Box 35"/>
          <p:cNvSpPr txBox="1">
            <a:spLocks noChangeArrowheads="1"/>
          </p:cNvSpPr>
          <p:nvPr/>
        </p:nvSpPr>
        <p:spPr bwMode="auto">
          <a:xfrm>
            <a:off x="6080125" y="38417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MC</a:t>
            </a:r>
          </a:p>
        </p:txBody>
      </p:sp>
      <p:sp>
        <p:nvSpPr>
          <p:cNvPr id="31770" name="TextBox 33"/>
          <p:cNvSpPr txBox="1">
            <a:spLocks noChangeArrowheads="1"/>
          </p:cNvSpPr>
          <p:nvPr/>
        </p:nvSpPr>
        <p:spPr bwMode="auto">
          <a:xfrm>
            <a:off x="6400800" y="1524000"/>
            <a:ext cx="241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MA: Mission Assigned</a:t>
            </a:r>
          </a:p>
          <a:p>
            <a:r>
              <a:rPr lang="en-US">
                <a:latin typeface="Tahoma" charset="0"/>
                <a:cs typeface="Tahoma" charset="0"/>
              </a:rPr>
              <a:t>TD: Target Detected</a:t>
            </a:r>
          </a:p>
          <a:p>
            <a:r>
              <a:rPr lang="en-US">
                <a:latin typeface="Tahoma" charset="0"/>
                <a:cs typeface="Tahoma" charset="0"/>
              </a:rPr>
              <a:t>LO: Locked On</a:t>
            </a:r>
          </a:p>
          <a:p>
            <a:r>
              <a:rPr lang="en-US">
                <a:latin typeface="Tahoma" charset="0"/>
                <a:cs typeface="Tahoma" charset="0"/>
              </a:rPr>
              <a:t>EE: enemy Evaded</a:t>
            </a:r>
          </a:p>
          <a:p>
            <a:r>
              <a:rPr lang="en-US">
                <a:latin typeface="Tahoma" charset="0"/>
                <a:cs typeface="Tahoma" charset="0"/>
              </a:rPr>
              <a:t>ED: Enemy Destroyed</a:t>
            </a:r>
          </a:p>
          <a:p>
            <a:r>
              <a:rPr lang="en-US">
                <a:latin typeface="Tahoma" charset="0"/>
                <a:cs typeface="Tahoma" charset="0"/>
              </a:rPr>
              <a:t>MC: Mission Complete</a:t>
            </a:r>
          </a:p>
        </p:txBody>
      </p:sp>
      <p:sp>
        <p:nvSpPr>
          <p:cNvPr id="31771" name="TextBox 34"/>
          <p:cNvSpPr txBox="1">
            <a:spLocks noChangeArrowheads="1"/>
          </p:cNvSpPr>
          <p:nvPr/>
        </p:nvSpPr>
        <p:spPr bwMode="auto">
          <a:xfrm>
            <a:off x="6705600" y="3886200"/>
            <a:ext cx="2590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Tahoma" charset="0"/>
                <a:cs typeface="Tahoma" charset="0"/>
              </a:rPr>
              <a:t>TAK: Take off</a:t>
            </a:r>
          </a:p>
          <a:p>
            <a:r>
              <a:rPr lang="en-US">
                <a:latin typeface="Tahoma" charset="0"/>
                <a:cs typeface="Tahoma" charset="0"/>
              </a:rPr>
              <a:t>NAV: Navigate</a:t>
            </a:r>
          </a:p>
          <a:p>
            <a:r>
              <a:rPr lang="en-US">
                <a:latin typeface="Tahoma" charset="0"/>
                <a:cs typeface="Tahoma" charset="0"/>
              </a:rPr>
              <a:t>NAE: Navigate &amp; Evade</a:t>
            </a:r>
          </a:p>
          <a:p>
            <a:r>
              <a:rPr lang="en-US">
                <a:latin typeface="Tahoma" charset="0"/>
                <a:cs typeface="Tahoma" charset="0"/>
              </a:rPr>
              <a:t>NAA: Navigate &amp; Attack</a:t>
            </a:r>
          </a:p>
          <a:p>
            <a:r>
              <a:rPr lang="en-US">
                <a:latin typeface="Tahoma" charset="0"/>
                <a:cs typeface="Tahoma" charset="0"/>
              </a:rPr>
              <a:t>LAN: Land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D54E56-A1F3-4BC2-980F-C536D1BED835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7475D1-F385-412D-92EE-BA02CE8BA5C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05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Finite State Machine (FSM)</a:t>
            </a:r>
          </a:p>
        </p:txBody>
      </p:sp>
      <p:sp>
        <p:nvSpPr>
          <p:cNvPr id="32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M = five tuple </a:t>
            </a:r>
            <a:r>
              <a:rPr lang="en-US" sz="2800" smtClean="0">
                <a:sym typeface="Wingdings" pitchFamily="2" charset="2"/>
              </a:rPr>
              <a:t> { S, i, T, </a:t>
            </a:r>
            <a:r>
              <a:rPr lang="el-GR" sz="2800" smtClean="0">
                <a:sym typeface="Wingdings" pitchFamily="2" charset="2"/>
              </a:rPr>
              <a:t>Σ</a:t>
            </a:r>
            <a:r>
              <a:rPr lang="en-US" sz="2800" smtClean="0">
                <a:sym typeface="Wingdings" pitchFamily="2" charset="2"/>
              </a:rPr>
              <a:t>, </a:t>
            </a:r>
            <a:r>
              <a:rPr lang="el-GR" sz="2800" smtClean="0">
                <a:sym typeface="Wingdings" pitchFamily="2" charset="2"/>
              </a:rPr>
              <a:t>δ</a:t>
            </a:r>
            <a:r>
              <a:rPr lang="en-US" sz="2800" smtClean="0">
                <a:sym typeface="Wingdings" pitchFamily="2" charset="2"/>
              </a:rPr>
              <a:t> }</a:t>
            </a:r>
          </a:p>
          <a:p>
            <a:r>
              <a:rPr lang="en-US" sz="2800" smtClean="0">
                <a:sym typeface="Wingdings" pitchFamily="2" charset="2"/>
              </a:rPr>
              <a:t>S = set of states</a:t>
            </a:r>
          </a:p>
          <a:p>
            <a:r>
              <a:rPr lang="en-US" sz="2800" smtClean="0">
                <a:sym typeface="Wingdings" pitchFamily="2" charset="2"/>
              </a:rPr>
              <a:t>i = initial state</a:t>
            </a:r>
          </a:p>
          <a:p>
            <a:r>
              <a:rPr lang="en-US" sz="2800" smtClean="0">
                <a:sym typeface="Wingdings" pitchFamily="2" charset="2"/>
              </a:rPr>
              <a:t>T = terminal state (s)</a:t>
            </a:r>
          </a:p>
          <a:p>
            <a:r>
              <a:rPr lang="el-GR" sz="2800" smtClean="0">
                <a:sym typeface="Wingdings" pitchFamily="2" charset="2"/>
              </a:rPr>
              <a:t>Σ</a:t>
            </a:r>
            <a:r>
              <a:rPr lang="en-US" sz="280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smtClean="0">
                <a:sym typeface="Wingdings" pitchFamily="2" charset="2"/>
              </a:rPr>
              <a:t>δ</a:t>
            </a:r>
            <a:r>
              <a:rPr lang="en-US" sz="2800" smtClean="0">
                <a:sym typeface="Wingdings" pitchFamily="2" charset="2"/>
              </a:rPr>
              <a:t> = transitions</a:t>
            </a:r>
          </a:p>
          <a:p>
            <a:r>
              <a:rPr lang="en-US" sz="2800" smtClean="0">
                <a:sym typeface="Wingdings" pitchFamily="2" charset="2"/>
              </a:rPr>
              <a:t>Lets do this exercise for the avionics for fighter aircraft</a:t>
            </a:r>
            <a:endParaRPr lang="el-GR" sz="28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F72C92-A3B0-460B-97A5-31468A913275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62F02-829D-442E-B54B-3B956743DC4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3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State Transition table </a:t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16506" name="Group 122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4114800"/>
        </p:xfrm>
        <a:graphic>
          <a:graphicData uri="http://schemas.openxmlformats.org/drawingml/2006/table">
            <a:tbl>
              <a:tblPr/>
              <a:tblGrid>
                <a:gridCol w="1111250"/>
                <a:gridCol w="1109663"/>
                <a:gridCol w="1111250"/>
                <a:gridCol w="1108075"/>
                <a:gridCol w="1111250"/>
                <a:gridCol w="1109662"/>
                <a:gridCol w="1111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000D51-8B5A-4B36-9373-D54C73FF9CF5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423F5-2FC9-4AA6-9F15-CAD2821A7A8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68827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Design Choices/alternatives</a:t>
            </a:r>
            <a:endParaRPr lang="en-US" sz="4000" dirty="0" smtClean="0"/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the table to code a function with case statement</a:t>
            </a:r>
          </a:p>
          <a:p>
            <a:r>
              <a:rPr lang="en-US" dirty="0" smtClean="0"/>
              <a:t>Or write a table-driven code</a:t>
            </a:r>
          </a:p>
          <a:p>
            <a:r>
              <a:rPr lang="en-US" dirty="0" smtClean="0"/>
              <a:t>Which is better and why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/>
              <a:t>We will revisit this later…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3E5E80-C072-4231-BB0D-E21E74BE7002}" type="datetime1">
              <a:rPr lang="en-US"/>
              <a:pPr>
                <a:defRPr/>
              </a:pPr>
              <a:t>8/29/2013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DE2918-5D55-4983-82B2-1ECE2C6306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2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6C7E1-0386-4B44-ADFB-67C5E627539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General Purpose Computer System</a:t>
            </a:r>
            <a:endParaRPr lang="en-US" dirty="0" smtClean="0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49325" y="4343400"/>
            <a:ext cx="398145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smtClean="0"/>
              <a:t>CPU - Central processing unit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ALU - Arithmetic and logic unit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ROM - Read only memory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RAM - Random access memory</a:t>
            </a:r>
          </a:p>
          <a:p>
            <a:pPr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6149" name="Line 1041"/>
          <p:cNvSpPr>
            <a:spLocks noChangeShapeType="1"/>
          </p:cNvSpPr>
          <p:nvPr/>
        </p:nvSpPr>
        <p:spPr bwMode="auto">
          <a:xfrm>
            <a:off x="1066800" y="1600200"/>
            <a:ext cx="769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1028"/>
          <p:cNvSpPr>
            <a:spLocks noChangeArrowheads="1"/>
          </p:cNvSpPr>
          <p:nvPr/>
        </p:nvSpPr>
        <p:spPr bwMode="auto">
          <a:xfrm>
            <a:off x="4800600" y="1752600"/>
            <a:ext cx="838200" cy="5334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Internal</a:t>
            </a:r>
          </a:p>
          <a:p>
            <a:pPr algn="ctr"/>
            <a:r>
              <a:rPr lang="en-US" sz="1600" dirty="0">
                <a:latin typeface="Times New Roman" charset="0"/>
              </a:rPr>
              <a:t>Memory</a:t>
            </a:r>
          </a:p>
        </p:txBody>
      </p:sp>
      <p:sp>
        <p:nvSpPr>
          <p:cNvPr id="6153" name="Rectangle 1030"/>
          <p:cNvSpPr>
            <a:spLocks noChangeArrowheads="1"/>
          </p:cNvSpPr>
          <p:nvPr/>
        </p:nvSpPr>
        <p:spPr bwMode="auto">
          <a:xfrm>
            <a:off x="3810000" y="3429000"/>
            <a:ext cx="914400" cy="5334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Times New Roman" charset="0"/>
              </a:rPr>
              <a:t>Input</a:t>
            </a:r>
          </a:p>
        </p:txBody>
      </p:sp>
      <p:sp>
        <p:nvSpPr>
          <p:cNvPr id="6154" name="Rectangle 1031"/>
          <p:cNvSpPr>
            <a:spLocks noChangeArrowheads="1"/>
          </p:cNvSpPr>
          <p:nvPr/>
        </p:nvSpPr>
        <p:spPr bwMode="auto">
          <a:xfrm>
            <a:off x="7086600" y="3352800"/>
            <a:ext cx="9144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Output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29200" y="2743200"/>
            <a:ext cx="1752600" cy="1905000"/>
            <a:chOff x="5029200" y="2743200"/>
            <a:chExt cx="1752600" cy="1905000"/>
          </a:xfrm>
        </p:grpSpPr>
        <p:sp>
          <p:nvSpPr>
            <p:cNvPr id="6151" name="Rectangle 1034"/>
            <p:cNvSpPr>
              <a:spLocks noChangeArrowheads="1"/>
            </p:cNvSpPr>
            <p:nvPr/>
          </p:nvSpPr>
          <p:spPr bwMode="auto">
            <a:xfrm>
              <a:off x="5029200" y="2743200"/>
              <a:ext cx="1752600" cy="1905000"/>
            </a:xfrm>
            <a:prstGeom prst="rect">
              <a:avLst/>
            </a:prstGeom>
            <a:solidFill>
              <a:schemeClr val="bg1"/>
            </a:solidFill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r>
                <a:rPr lang="en-US" sz="1600">
                  <a:latin typeface="Times New Roman" charset="0"/>
                </a:rPr>
                <a:t>CPU</a:t>
              </a:r>
            </a:p>
          </p:txBody>
        </p:sp>
        <p:sp>
          <p:nvSpPr>
            <p:cNvPr id="6155" name="Rectangle 1032"/>
            <p:cNvSpPr>
              <a:spLocks noChangeArrowheads="1"/>
            </p:cNvSpPr>
            <p:nvPr/>
          </p:nvSpPr>
          <p:spPr bwMode="auto">
            <a:xfrm>
              <a:off x="5486400" y="2971800"/>
              <a:ext cx="914400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>
                  <a:latin typeface="Times New Roman" charset="0"/>
                </a:rPr>
                <a:t>Control</a:t>
              </a:r>
            </a:p>
          </p:txBody>
        </p:sp>
        <p:sp>
          <p:nvSpPr>
            <p:cNvPr id="6156" name="Rectangle 1033"/>
            <p:cNvSpPr>
              <a:spLocks noChangeArrowheads="1"/>
            </p:cNvSpPr>
            <p:nvPr/>
          </p:nvSpPr>
          <p:spPr bwMode="auto">
            <a:xfrm>
              <a:off x="5486400" y="3608388"/>
              <a:ext cx="914400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>
                  <a:latin typeface="Times New Roman" charset="0"/>
                </a:rPr>
                <a:t>ALU</a:t>
              </a:r>
            </a:p>
          </p:txBody>
        </p:sp>
      </p:grpSp>
      <p:sp>
        <p:nvSpPr>
          <p:cNvPr id="6157" name="Line 1035"/>
          <p:cNvSpPr>
            <a:spLocks noChangeShapeType="1"/>
          </p:cNvSpPr>
          <p:nvPr/>
        </p:nvSpPr>
        <p:spPr bwMode="auto">
          <a:xfrm>
            <a:off x="5334000" y="22860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036"/>
          <p:cNvSpPr>
            <a:spLocks noChangeShapeType="1"/>
          </p:cNvSpPr>
          <p:nvPr/>
        </p:nvSpPr>
        <p:spPr bwMode="auto">
          <a:xfrm>
            <a:off x="6400800" y="22860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037"/>
          <p:cNvSpPr>
            <a:spLocks noChangeShapeType="1"/>
          </p:cNvSpPr>
          <p:nvPr/>
        </p:nvSpPr>
        <p:spPr bwMode="auto">
          <a:xfrm>
            <a:off x="4724400" y="3733800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039"/>
          <p:cNvSpPr>
            <a:spLocks noChangeShapeType="1"/>
          </p:cNvSpPr>
          <p:nvPr/>
        </p:nvSpPr>
        <p:spPr bwMode="auto">
          <a:xfrm flipH="1">
            <a:off x="6781800" y="3733800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Rectangle 1042"/>
          <p:cNvSpPr>
            <a:spLocks noChangeArrowheads="1"/>
          </p:cNvSpPr>
          <p:nvPr/>
        </p:nvSpPr>
        <p:spPr bwMode="auto">
          <a:xfrm>
            <a:off x="6019800" y="1752600"/>
            <a:ext cx="838200" cy="5334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External</a:t>
            </a:r>
          </a:p>
          <a:p>
            <a:pPr algn="ctr"/>
            <a:r>
              <a:rPr lang="en-US" sz="1600" dirty="0">
                <a:latin typeface="Times New Roman" charset="0"/>
              </a:rPr>
              <a:t>Memory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F436-FB0A-467B-A529-334BF784EEA8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7575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 Architecture (in general purpose systems)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793D-793A-4EB6-B530-A912C9F76E8F}" type="datetime1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96143" y="1905000"/>
            <a:ext cx="1676400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Up-Down Arrow 6"/>
          <p:cNvSpPr/>
          <p:nvPr/>
        </p:nvSpPr>
        <p:spPr>
          <a:xfrm>
            <a:off x="4114800" y="1676400"/>
            <a:ext cx="457200" cy="4267200"/>
          </a:xfrm>
          <a:prstGeom prst="up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472543" y="21336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48543" y="3423557"/>
            <a:ext cx="1524000" cy="685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3472542" y="35814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14257" y="2019300"/>
            <a:ext cx="1524000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Parallel IO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14257" y="4800600"/>
            <a:ext cx="1524000" cy="685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Serial IO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Left-Right Arrow 13"/>
          <p:cNvSpPr/>
          <p:nvPr/>
        </p:nvSpPr>
        <p:spPr>
          <a:xfrm>
            <a:off x="4419600" y="2373086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4419600" y="5094514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14257" y="3761014"/>
            <a:ext cx="15240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Interrupt 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14257" y="28575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DMA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Left-Right Arrow 17"/>
          <p:cNvSpPr/>
          <p:nvPr/>
        </p:nvSpPr>
        <p:spPr>
          <a:xfrm>
            <a:off x="4419600" y="4082143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4419600" y="30861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91395" y="5933105"/>
            <a:ext cx="7063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important? What is its relevance to </a:t>
            </a:r>
            <a:r>
              <a:rPr lang="en-US" dirty="0" smtClean="0"/>
              <a:t>embedded </a:t>
            </a:r>
            <a:r>
              <a:rPr lang="en-US" dirty="0" smtClean="0"/>
              <a:t>system?</a:t>
            </a:r>
            <a:endParaRPr lang="en-US" dirty="0"/>
          </a:p>
        </p:txBody>
      </p:sp>
      <p:sp>
        <p:nvSpPr>
          <p:cNvPr id="21" name="Left-Right Arrow 20"/>
          <p:cNvSpPr/>
          <p:nvPr/>
        </p:nvSpPr>
        <p:spPr>
          <a:xfrm>
            <a:off x="6738257" y="4953000"/>
            <a:ext cx="500743" cy="1905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-Right Arrow 21"/>
          <p:cNvSpPr/>
          <p:nvPr/>
        </p:nvSpPr>
        <p:spPr>
          <a:xfrm>
            <a:off x="6738257" y="2019300"/>
            <a:ext cx="729343" cy="3429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6738256" y="2971800"/>
            <a:ext cx="729343" cy="2857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Arrow 23"/>
          <p:cNvSpPr/>
          <p:nvPr/>
        </p:nvSpPr>
        <p:spPr>
          <a:xfrm>
            <a:off x="6738257" y="3886200"/>
            <a:ext cx="576943" cy="9797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58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274</TotalTime>
  <Words>400</Words>
  <Application>Microsoft Office PowerPoint</Application>
  <PresentationFormat>On-screen Show (4:3)</PresentationFormat>
  <Paragraphs>145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Introduction to Hardware</vt:lpstr>
      <vt:lpstr>Topics</vt:lpstr>
      <vt:lpstr>Design methods: Finite state machines</vt:lpstr>
      <vt:lpstr>Drone aircraft avionics (simplified)</vt:lpstr>
      <vt:lpstr>Finite State Machine (FSM)</vt:lpstr>
      <vt:lpstr>State Transition table  </vt:lpstr>
      <vt:lpstr>Design Choices/alternatives</vt:lpstr>
      <vt:lpstr>General Purpose Computer System</vt:lpstr>
      <vt:lpstr>Bus Architecture (in general purpose systems)</vt:lpstr>
      <vt:lpstr>Embedded System</vt:lpstr>
      <vt:lpstr>On to Project 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Hardware</dc:title>
  <dc:creator>bina</dc:creator>
  <cp:lastModifiedBy>bina</cp:lastModifiedBy>
  <cp:revision>27</cp:revision>
  <dcterms:created xsi:type="dcterms:W3CDTF">2013-05-08T09:04:32Z</dcterms:created>
  <dcterms:modified xsi:type="dcterms:W3CDTF">2013-08-30T00:31:31Z</dcterms:modified>
</cp:coreProperties>
</file>