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20"/>
  </p:notesMasterIdLst>
  <p:handoutMasterIdLst>
    <p:handoutMasterId r:id="rId21"/>
  </p:handoutMasterIdLst>
  <p:sldIdLst>
    <p:sldId id="257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9" r:id="rId11"/>
    <p:sldId id="290" r:id="rId12"/>
    <p:sldId id="291" r:id="rId13"/>
    <p:sldId id="294" r:id="rId14"/>
    <p:sldId id="295" r:id="rId15"/>
    <p:sldId id="292" r:id="rId16"/>
    <p:sldId id="297" r:id="rId17"/>
    <p:sldId id="298" r:id="rId18"/>
    <p:sldId id="293" r:id="rId19"/>
  </p:sldIdLst>
  <p:sldSz cx="9144000" cy="6858000" type="screen4x3"/>
  <p:notesSz cx="6991350" cy="92821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5273C"/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 autoAdjust="0"/>
  </p:normalViewPr>
  <p:slideViewPr>
    <p:cSldViewPr>
      <p:cViewPr varScale="1">
        <p:scale>
          <a:sx n="113" d="100"/>
          <a:sy n="113" d="100"/>
        </p:scale>
        <p:origin x="-94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806" y="-78"/>
      </p:cViewPr>
      <p:guideLst>
        <p:guide orient="horz" pos="2923"/>
        <p:guide pos="220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Object-Oriented Software Analysis and Design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FE291759-E4A5-4328-AD18-3AC054D6C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676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6338" y="696913"/>
            <a:ext cx="4640262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8488"/>
            <a:ext cx="5127625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74C67DAB-590C-498B-AFDA-2F238A58AA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2453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02F18-F267-4B87-B491-9CE0F6C5AEBA}" type="datetimeFigureOut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8A3F4-D220-49F6-86CA-5F29525BF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746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50AFC-34FB-44AD-87F7-037F45CBDAAF}" type="datetimeFigureOut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C3E3C-7D49-472C-91A8-F8DB206543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162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286B7-DC24-4CF8-A6F6-BD8FA987B647}" type="datetimeFigureOut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D7E77-7EDA-4B73-8B0C-33DBE77D64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807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08980-60EC-48AF-B080-D9BE0649C365}" type="datetime1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2349B-CC09-457B-A476-99D1FAAD32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</p:spTree>
    <p:extLst>
      <p:ext uri="{BB962C8B-B14F-4D97-AF65-F5344CB8AC3E}">
        <p14:creationId xmlns:p14="http://schemas.microsoft.com/office/powerpoint/2010/main" val="3521748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739B3-17F5-4F9D-A27F-BAC9CDCBDFF0}" type="datetimeFigureOut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FF8AD-9331-4CAD-9B1D-E2315779A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74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C60C7-83AF-45AC-B186-16F67EC2F75D}" type="datetimeFigureOut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B0A8D-8D93-45F5-B004-3A26A1B2D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96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B8F75-01C6-4020-9504-3CBA0BEC63E3}" type="datetimeFigureOut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E3FA9-A127-4A3D-B1BC-466434C9E9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211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5CA59-01D4-4A56-883F-F6447FF032D5}" type="datetimeFigureOut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91028-F068-4887-A392-7BF48463F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658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83FEF-DB88-444A-AFC4-A25C66F33B00}" type="datetimeFigureOut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FE9D6-4545-49FD-9240-296E9641D8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062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8F4A6-5595-496C-A183-6B2FB64289A2}" type="datetimeFigureOut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77E15-7647-4753-A404-AB4DCEBCBB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4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643E4-A6AF-4FDC-9065-9A8B1C96B691}" type="datetimeFigureOut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68A73-1D69-4A6D-81AC-C1791DD5E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3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F7595-F28F-4366-8401-51544062D1C6}" type="datetimeFigureOut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8D76A-CF1D-4F13-9F32-F95480BA60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77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B6050D6-7013-4418-9B3C-B0F2A12C18CC}" type="datetimeFigureOut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DD8ADC9-9F9C-449C-9EBA-D1CCD210C6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tus-links.org/oo_uml.html" TargetMode="Externa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Unified Modeling Language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65E9330-2B3A-451B-BBAB-FEA43F186AB5}" type="datetime1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B.Ramamurthy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53F86F-DBA9-4CCC-96A5-1F137BB24834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3078" name="Rectangle 8"/>
          <p:cNvSpPr>
            <a:spLocks noChangeArrowheads="1"/>
          </p:cNvSpPr>
          <p:nvPr/>
        </p:nvSpPr>
        <p:spPr bwMode="auto">
          <a:xfrm>
            <a:off x="685800" y="1524000"/>
            <a:ext cx="8077200" cy="447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r>
              <a:rPr kumimoji="1" lang="en-US" sz="2000" dirty="0">
                <a:latin typeface="Times New Roman" pitchFamily="18" charset="0"/>
              </a:rPr>
              <a:t>The Unified Modeling Language™ (UML) was developed jointly by Grady </a:t>
            </a:r>
            <a:r>
              <a:rPr kumimoji="1" lang="en-US" sz="2000" dirty="0" err="1">
                <a:latin typeface="Times New Roman" pitchFamily="18" charset="0"/>
              </a:rPr>
              <a:t>Booch</a:t>
            </a:r>
            <a:r>
              <a:rPr kumimoji="1" lang="en-US" sz="2000" dirty="0">
                <a:latin typeface="Times New Roman" pitchFamily="18" charset="0"/>
              </a:rPr>
              <a:t>, </a:t>
            </a:r>
            <a:r>
              <a:rPr kumimoji="1" lang="en-US" sz="2000" dirty="0" err="1">
                <a:latin typeface="Times New Roman" pitchFamily="18" charset="0"/>
              </a:rPr>
              <a:t>Ivar</a:t>
            </a:r>
            <a:r>
              <a:rPr kumimoji="1" lang="en-US" sz="2000" dirty="0">
                <a:latin typeface="Times New Roman" pitchFamily="18" charset="0"/>
              </a:rPr>
              <a:t> Jacobson, and Jim </a:t>
            </a:r>
            <a:r>
              <a:rPr kumimoji="1" lang="en-US" sz="2000" dirty="0" err="1">
                <a:latin typeface="Times New Roman" pitchFamily="18" charset="0"/>
              </a:rPr>
              <a:t>Rumbaugh</a:t>
            </a:r>
            <a:r>
              <a:rPr kumimoji="1" lang="en-US" sz="2000" dirty="0">
                <a:latin typeface="Times New Roman" pitchFamily="18" charset="0"/>
              </a:rPr>
              <a:t> with contributions from other leading methodologists, software vendors, and many users. The UML provides the application modeling language for: </a:t>
            </a:r>
          </a:p>
          <a:p>
            <a:pPr eaLnBrk="0" hangingPunct="0"/>
            <a:endParaRPr kumimoji="1" lang="en-US" sz="2000" dirty="0">
              <a:latin typeface="Times New Roman" pitchFamily="18" charset="0"/>
            </a:endParaRPr>
          </a:p>
          <a:p>
            <a:pPr lvl="1" eaLnBrk="0" hangingPunct="0">
              <a:buFontTx/>
              <a:buChar char="•"/>
            </a:pPr>
            <a:r>
              <a:rPr kumimoji="1" lang="en-US" sz="2000" dirty="0">
                <a:latin typeface="Times New Roman" pitchFamily="18" charset="0"/>
              </a:rPr>
              <a:t>Process modeling/ Requirement Analysis with Use-cases. </a:t>
            </a:r>
          </a:p>
          <a:p>
            <a:pPr lvl="1" eaLnBrk="0" hangingPunct="0">
              <a:buFontTx/>
              <a:buChar char="•"/>
            </a:pPr>
            <a:r>
              <a:rPr kumimoji="1" lang="en-US" sz="2000" dirty="0">
                <a:latin typeface="Times New Roman" pitchFamily="18" charset="0"/>
              </a:rPr>
              <a:t>Static Design with Class and object modeling.</a:t>
            </a:r>
          </a:p>
          <a:p>
            <a:pPr lvl="1" eaLnBrk="0" hangingPunct="0">
              <a:buFontTx/>
              <a:buChar char="•"/>
            </a:pPr>
            <a:r>
              <a:rPr kumimoji="1" lang="en-US" sz="2000" dirty="0">
                <a:latin typeface="Times New Roman" pitchFamily="18" charset="0"/>
              </a:rPr>
              <a:t>Dynamic Design with sequence, collaboration and activity diagrams. </a:t>
            </a:r>
          </a:p>
          <a:p>
            <a:pPr lvl="1" eaLnBrk="0" hangingPunct="0">
              <a:buFontTx/>
              <a:buChar char="•"/>
            </a:pPr>
            <a:r>
              <a:rPr kumimoji="1" lang="en-US" sz="2000" dirty="0" err="1">
                <a:latin typeface="Times New Roman" pitchFamily="18" charset="0"/>
              </a:rPr>
              <a:t>Realtime</a:t>
            </a:r>
            <a:r>
              <a:rPr kumimoji="1" lang="en-US" sz="2000" dirty="0">
                <a:latin typeface="Times New Roman" pitchFamily="18" charset="0"/>
              </a:rPr>
              <a:t> Systems design models</a:t>
            </a:r>
          </a:p>
          <a:p>
            <a:pPr lvl="1" eaLnBrk="0" hangingPunct="0">
              <a:buFontTx/>
              <a:buChar char="•"/>
            </a:pPr>
            <a:r>
              <a:rPr kumimoji="1" lang="en-US" sz="2000" dirty="0">
                <a:latin typeface="Times New Roman" pitchFamily="18" charset="0"/>
              </a:rPr>
              <a:t>Distribution and deployment modeling.</a:t>
            </a:r>
          </a:p>
          <a:p>
            <a:pPr eaLnBrk="0" hangingPunct="0">
              <a:buFontTx/>
              <a:buChar char="•"/>
            </a:pPr>
            <a:r>
              <a:rPr kumimoji="1" lang="en-US" sz="2400" dirty="0">
                <a:latin typeface="Times New Roman" pitchFamily="18" charset="0"/>
              </a:rPr>
              <a:t>See </a:t>
            </a:r>
          </a:p>
          <a:p>
            <a:pPr lvl="1" eaLnBrk="0" hangingPunct="0"/>
            <a:endParaRPr kumimoji="1" lang="en-US" sz="2000" b="1" dirty="0">
              <a:solidFill>
                <a:srgbClr val="A5273C"/>
              </a:solidFill>
              <a:latin typeface="Times New Roman" pitchFamily="18" charset="0"/>
            </a:endParaRPr>
          </a:p>
          <a:p>
            <a:pPr lvl="1" eaLnBrk="0" hangingPunct="0"/>
            <a:r>
              <a:rPr kumimoji="1" lang="en-US" sz="2000" b="1" dirty="0">
                <a:solidFill>
                  <a:srgbClr val="A5273C"/>
                </a:solidFill>
                <a:latin typeface="Times New Roman" pitchFamily="18" charset="0"/>
                <a:hlinkClick r:id="rId2"/>
              </a:rPr>
              <a:t>http://www.cetus-links.org/oo_uml.html</a:t>
            </a:r>
            <a:endParaRPr kumimoji="1" lang="en-US" sz="2000" b="1" dirty="0">
              <a:solidFill>
                <a:srgbClr val="A5273C"/>
              </a:solidFill>
              <a:latin typeface="Times New Roman" pitchFamily="18" charset="0"/>
            </a:endParaRPr>
          </a:p>
          <a:p>
            <a:pPr lvl="1" eaLnBrk="0" hangingPunct="0"/>
            <a:endParaRPr kumimoji="1" lang="en-US" sz="2000" b="1" dirty="0">
              <a:latin typeface="Times New Roman" pitchFamily="18" charset="0"/>
            </a:endParaRPr>
          </a:p>
          <a:p>
            <a:pPr eaLnBrk="0" hangingPunct="0"/>
            <a:endParaRPr kumimoji="1" lang="en-US" sz="2000" b="1" dirty="0">
              <a:latin typeface="Times New Roman" pitchFamily="18" charset="0"/>
            </a:endParaRPr>
          </a:p>
          <a:p>
            <a:pPr eaLnBrk="0" hangingPunct="0"/>
            <a:endParaRPr kumimoji="1" lang="en-US" sz="20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Describing Use-cases</a:t>
            </a:r>
          </a:p>
        </p:txBody>
      </p:sp>
      <p:sp>
        <p:nvSpPr>
          <p:cNvPr id="460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7772400" cy="4114800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Use-case Name: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Use-case Number: system#.diagram#.Use-case#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Authors: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Event(Stimulus):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Actors: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Overview: brief statement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Related Use-cases: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Typical Process description: Algorithm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Exceptions and how to handle exceptions: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1D91128-7A9E-4A42-B634-7878F6087325}" type="datetime1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3E8BBA-17D3-49AD-9316-7B30980592B9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</a:t>
            </a:r>
          </a:p>
        </p:txBody>
      </p:sp>
      <p:sp>
        <p:nvSpPr>
          <p:cNvPr id="471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7772400" cy="4114800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Number: A.132.4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Name: Buy book online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Author: B.Ramamurthy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Event: Customer request one or more books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System: Amazon.com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Overview: Captures the process of purchasing one or more books and the transactions associated with it.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Related Use-case: A.132.5, A.132.8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Typical Process Description with exceptions handled.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smtClean="0"/>
              <a:t>NOTE : All these can be in a tabular form, say, in an Excel worksheet for example.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54D5DCD-DA1F-4712-8049-413847071AC0}" type="datetime1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3E21BD-7359-455B-9F19-AF33608B778F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Realizing Use-cases</a:t>
            </a:r>
          </a:p>
        </p:txBody>
      </p:sp>
      <p:sp>
        <p:nvSpPr>
          <p:cNvPr id="143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Validation is done up front. As soon as the model is ready it has to be presented and discussed with the customers.</a:t>
            </a:r>
          </a:p>
          <a:p>
            <a:r>
              <a:rPr lang="en-US" sz="2800" smtClean="0"/>
              <a:t>Use-cases are implementation independent descriptions of the functionality of the system.</a:t>
            </a:r>
          </a:p>
          <a:p>
            <a:r>
              <a:rPr lang="en-US" sz="2800" smtClean="0"/>
              <a:t>Use-case can be realized in the next stages of software development using, say, a class diagram.</a:t>
            </a:r>
          </a:p>
          <a:p>
            <a:endParaRPr lang="en-US" sz="280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E2D2ABB-609A-41D7-8252-A3341495A919}" type="datetime1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0478B-2ECC-4CC4-B916-084ED6AB385B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smtClean="0"/>
              <a:t>Interaction between user and Use-case</a:t>
            </a:r>
          </a:p>
        </p:txBody>
      </p:sp>
      <p:sp>
        <p:nvSpPr>
          <p:cNvPr id="2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8E51483-14CF-4C16-8363-C07F505D2937}" type="datetime1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2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2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FDCC23-D2E8-47E0-8459-57CAFFC1758C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5366" name="Text Box 1029"/>
          <p:cNvSpPr txBox="1">
            <a:spLocks noChangeArrowheads="1"/>
          </p:cNvSpPr>
          <p:nvPr/>
        </p:nvSpPr>
        <p:spPr bwMode="auto">
          <a:xfrm>
            <a:off x="1736725" y="1938338"/>
            <a:ext cx="1539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en-US" sz="2400"/>
          </a:p>
        </p:txBody>
      </p:sp>
      <p:sp>
        <p:nvSpPr>
          <p:cNvPr id="15367" name="Text Box 1032"/>
          <p:cNvSpPr txBox="1">
            <a:spLocks noChangeArrowheads="1"/>
          </p:cNvSpPr>
          <p:nvPr/>
        </p:nvSpPr>
        <p:spPr bwMode="auto">
          <a:xfrm>
            <a:off x="4572000" y="2286000"/>
            <a:ext cx="78422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800"/>
              <a:t>Count</a:t>
            </a:r>
          </a:p>
          <a:p>
            <a:pPr algn="ctr" eaLnBrk="1" hangingPunct="1"/>
            <a:r>
              <a:rPr lang="en-US" sz="1800"/>
              <a:t> coins</a:t>
            </a:r>
          </a:p>
        </p:txBody>
      </p:sp>
      <p:sp>
        <p:nvSpPr>
          <p:cNvPr id="15368" name="Text Box 1033"/>
          <p:cNvSpPr txBox="1">
            <a:spLocks noChangeArrowheads="1"/>
          </p:cNvSpPr>
          <p:nvPr/>
        </p:nvSpPr>
        <p:spPr bwMode="auto">
          <a:xfrm>
            <a:off x="4386263" y="3200400"/>
            <a:ext cx="11715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800"/>
              <a:t>Show/see</a:t>
            </a:r>
          </a:p>
          <a:p>
            <a:pPr algn="ctr" eaLnBrk="1" hangingPunct="1"/>
            <a:r>
              <a:rPr lang="en-US" sz="1800"/>
              <a:t>drinks</a:t>
            </a:r>
          </a:p>
        </p:txBody>
      </p:sp>
      <p:sp>
        <p:nvSpPr>
          <p:cNvPr id="15369" name="Text Box 1034"/>
          <p:cNvSpPr txBox="1">
            <a:spLocks noChangeArrowheads="1"/>
          </p:cNvSpPr>
          <p:nvPr/>
        </p:nvSpPr>
        <p:spPr bwMode="auto">
          <a:xfrm>
            <a:off x="4419600" y="4191000"/>
            <a:ext cx="106680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800"/>
              <a:t>Choose</a:t>
            </a:r>
          </a:p>
          <a:p>
            <a:pPr algn="ctr" eaLnBrk="1" hangingPunct="1"/>
            <a:r>
              <a:rPr lang="en-US" sz="1800"/>
              <a:t> drink</a:t>
            </a:r>
          </a:p>
        </p:txBody>
      </p:sp>
      <p:sp>
        <p:nvSpPr>
          <p:cNvPr id="15370" name="Text Box 1035"/>
          <p:cNvSpPr txBox="1">
            <a:spLocks noChangeArrowheads="1"/>
          </p:cNvSpPr>
          <p:nvPr/>
        </p:nvSpPr>
        <p:spPr bwMode="auto">
          <a:xfrm>
            <a:off x="6248400" y="3962400"/>
            <a:ext cx="131603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800"/>
              <a:t>Show drink</a:t>
            </a:r>
          </a:p>
          <a:p>
            <a:pPr algn="ctr" eaLnBrk="1" hangingPunct="1"/>
            <a:r>
              <a:rPr lang="en-US" sz="1800"/>
              <a:t> N/A</a:t>
            </a:r>
          </a:p>
        </p:txBody>
      </p:sp>
      <p:sp>
        <p:nvSpPr>
          <p:cNvPr id="15371" name="Text Box 1036"/>
          <p:cNvSpPr txBox="1">
            <a:spLocks noChangeArrowheads="1"/>
          </p:cNvSpPr>
          <p:nvPr/>
        </p:nvSpPr>
        <p:spPr bwMode="auto">
          <a:xfrm>
            <a:off x="4203700" y="5562600"/>
            <a:ext cx="163195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800"/>
              <a:t>Deliver/pickup</a:t>
            </a:r>
          </a:p>
          <a:p>
            <a:pPr algn="ctr" eaLnBrk="1" hangingPunct="1"/>
            <a:r>
              <a:rPr lang="en-US" sz="1800"/>
              <a:t>drink</a:t>
            </a:r>
          </a:p>
        </p:txBody>
      </p:sp>
      <p:sp>
        <p:nvSpPr>
          <p:cNvPr id="15372" name="Text Box 1037"/>
          <p:cNvSpPr txBox="1">
            <a:spLocks noChangeArrowheads="1"/>
          </p:cNvSpPr>
          <p:nvPr/>
        </p:nvSpPr>
        <p:spPr bwMode="auto">
          <a:xfrm>
            <a:off x="4572000" y="1295400"/>
            <a:ext cx="78740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800"/>
              <a:t>Insert</a:t>
            </a:r>
          </a:p>
          <a:p>
            <a:pPr algn="ctr" eaLnBrk="1" hangingPunct="1"/>
            <a:r>
              <a:rPr lang="en-US" sz="1800"/>
              <a:t> coins</a:t>
            </a:r>
          </a:p>
        </p:txBody>
      </p:sp>
      <p:sp>
        <p:nvSpPr>
          <p:cNvPr id="15373" name="Line 1038"/>
          <p:cNvSpPr>
            <a:spLocks noChangeShapeType="1"/>
          </p:cNvSpPr>
          <p:nvPr/>
        </p:nvSpPr>
        <p:spPr bwMode="auto">
          <a:xfrm>
            <a:off x="4953000" y="3886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74" name="Line 1040"/>
          <p:cNvSpPr>
            <a:spLocks noChangeShapeType="1"/>
          </p:cNvSpPr>
          <p:nvPr/>
        </p:nvSpPr>
        <p:spPr bwMode="auto">
          <a:xfrm>
            <a:off x="4953000" y="1905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75" name="Line 1042"/>
          <p:cNvSpPr>
            <a:spLocks noChangeShapeType="1"/>
          </p:cNvSpPr>
          <p:nvPr/>
        </p:nvSpPr>
        <p:spPr bwMode="auto">
          <a:xfrm>
            <a:off x="5410200" y="35052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76" name="Line 1043"/>
          <p:cNvSpPr>
            <a:spLocks noChangeShapeType="1"/>
          </p:cNvSpPr>
          <p:nvPr/>
        </p:nvSpPr>
        <p:spPr bwMode="auto">
          <a:xfrm>
            <a:off x="6858000" y="3505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77" name="Line 1044"/>
          <p:cNvSpPr>
            <a:spLocks noChangeShapeType="1"/>
          </p:cNvSpPr>
          <p:nvPr/>
        </p:nvSpPr>
        <p:spPr bwMode="auto">
          <a:xfrm>
            <a:off x="49530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78" name="Line 1046"/>
          <p:cNvSpPr>
            <a:spLocks noChangeShapeType="1"/>
          </p:cNvSpPr>
          <p:nvPr/>
        </p:nvSpPr>
        <p:spPr bwMode="auto">
          <a:xfrm>
            <a:off x="6858000" y="4648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79" name="Line 1047"/>
          <p:cNvSpPr>
            <a:spLocks noChangeShapeType="1"/>
          </p:cNvSpPr>
          <p:nvPr/>
        </p:nvSpPr>
        <p:spPr bwMode="auto">
          <a:xfrm flipH="1">
            <a:off x="4953000" y="51054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80" name="Line 1048"/>
          <p:cNvSpPr>
            <a:spLocks noChangeShapeType="1"/>
          </p:cNvSpPr>
          <p:nvPr/>
        </p:nvSpPr>
        <p:spPr bwMode="auto">
          <a:xfrm>
            <a:off x="4953000" y="2895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15381" name="Picture 10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667000"/>
            <a:ext cx="2209800" cy="189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82" name="Line 1050"/>
          <p:cNvSpPr>
            <a:spLocks noChangeShapeType="1"/>
          </p:cNvSpPr>
          <p:nvPr/>
        </p:nvSpPr>
        <p:spPr bwMode="auto">
          <a:xfrm flipV="1">
            <a:off x="2590800" y="1828800"/>
            <a:ext cx="2057400" cy="14478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83" name="Line 1052"/>
          <p:cNvSpPr>
            <a:spLocks noChangeShapeType="1"/>
          </p:cNvSpPr>
          <p:nvPr/>
        </p:nvSpPr>
        <p:spPr bwMode="auto">
          <a:xfrm>
            <a:off x="2590800" y="3276600"/>
            <a:ext cx="1905000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84" name="Line 1053"/>
          <p:cNvSpPr>
            <a:spLocks noChangeShapeType="1"/>
          </p:cNvSpPr>
          <p:nvPr/>
        </p:nvSpPr>
        <p:spPr bwMode="auto">
          <a:xfrm>
            <a:off x="2590800" y="3276600"/>
            <a:ext cx="198120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85" name="Line 1054"/>
          <p:cNvSpPr>
            <a:spLocks noChangeShapeType="1"/>
          </p:cNvSpPr>
          <p:nvPr/>
        </p:nvSpPr>
        <p:spPr bwMode="auto">
          <a:xfrm>
            <a:off x="2667000" y="3276600"/>
            <a:ext cx="190500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 Case Diagram</a:t>
            </a:r>
          </a:p>
        </p:txBody>
      </p:sp>
      <p:sp>
        <p:nvSpPr>
          <p:cNvPr id="25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AD40FD7-7ED7-45D2-844F-B3EFEA67B5B3}" type="datetime1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2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2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4630A0-9125-4AFB-A742-99C662BE2051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6390" name="Oval 3"/>
          <p:cNvSpPr>
            <a:spLocks noChangeArrowheads="1"/>
          </p:cNvSpPr>
          <p:nvPr/>
        </p:nvSpPr>
        <p:spPr bwMode="auto">
          <a:xfrm>
            <a:off x="3657600" y="1981200"/>
            <a:ext cx="1752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Oval 4"/>
          <p:cNvSpPr>
            <a:spLocks noChangeArrowheads="1"/>
          </p:cNvSpPr>
          <p:nvPr/>
        </p:nvSpPr>
        <p:spPr bwMode="auto">
          <a:xfrm>
            <a:off x="3657600" y="3048000"/>
            <a:ext cx="1752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Oval 5"/>
          <p:cNvSpPr>
            <a:spLocks noChangeArrowheads="1"/>
          </p:cNvSpPr>
          <p:nvPr/>
        </p:nvSpPr>
        <p:spPr bwMode="auto">
          <a:xfrm>
            <a:off x="3657600" y="3886200"/>
            <a:ext cx="1752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Oval 6"/>
          <p:cNvSpPr>
            <a:spLocks noChangeArrowheads="1"/>
          </p:cNvSpPr>
          <p:nvPr/>
        </p:nvSpPr>
        <p:spPr bwMode="auto">
          <a:xfrm>
            <a:off x="3657600" y="4953000"/>
            <a:ext cx="1752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394" name="Oval 7"/>
          <p:cNvSpPr>
            <a:spLocks noChangeArrowheads="1"/>
          </p:cNvSpPr>
          <p:nvPr/>
        </p:nvSpPr>
        <p:spPr bwMode="auto">
          <a:xfrm>
            <a:off x="6629400" y="3657600"/>
            <a:ext cx="1752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Oval 8"/>
          <p:cNvSpPr>
            <a:spLocks noChangeArrowheads="1"/>
          </p:cNvSpPr>
          <p:nvPr/>
        </p:nvSpPr>
        <p:spPr bwMode="auto">
          <a:xfrm>
            <a:off x="6629400" y="2590800"/>
            <a:ext cx="1752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6396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743200"/>
            <a:ext cx="2209800" cy="189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7" name="Text Box 10"/>
          <p:cNvSpPr txBox="1">
            <a:spLocks noChangeArrowheads="1"/>
          </p:cNvSpPr>
          <p:nvPr/>
        </p:nvSpPr>
        <p:spPr bwMode="auto">
          <a:xfrm>
            <a:off x="3794125" y="2112963"/>
            <a:ext cx="1228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600"/>
              <a:t>Insert coins</a:t>
            </a:r>
          </a:p>
        </p:txBody>
      </p:sp>
      <p:sp>
        <p:nvSpPr>
          <p:cNvPr id="16398" name="Text Box 12"/>
          <p:cNvSpPr txBox="1">
            <a:spLocks noChangeArrowheads="1"/>
          </p:cNvSpPr>
          <p:nvPr/>
        </p:nvSpPr>
        <p:spPr bwMode="auto">
          <a:xfrm>
            <a:off x="3886200" y="3276600"/>
            <a:ext cx="14700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Show/see drinks</a:t>
            </a:r>
          </a:p>
        </p:txBody>
      </p:sp>
      <p:sp>
        <p:nvSpPr>
          <p:cNvPr id="16399" name="Text Box 14"/>
          <p:cNvSpPr txBox="1">
            <a:spLocks noChangeArrowheads="1"/>
          </p:cNvSpPr>
          <p:nvPr/>
        </p:nvSpPr>
        <p:spPr bwMode="auto">
          <a:xfrm>
            <a:off x="3717925" y="3968750"/>
            <a:ext cx="12017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Choose drink</a:t>
            </a:r>
          </a:p>
        </p:txBody>
      </p:sp>
      <p:sp>
        <p:nvSpPr>
          <p:cNvPr id="16400" name="Text Box 17"/>
          <p:cNvSpPr txBox="1">
            <a:spLocks noChangeArrowheads="1"/>
          </p:cNvSpPr>
          <p:nvPr/>
        </p:nvSpPr>
        <p:spPr bwMode="auto">
          <a:xfrm>
            <a:off x="3641725" y="5111750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401" name="Text Box 18"/>
          <p:cNvSpPr txBox="1">
            <a:spLocks noChangeArrowheads="1"/>
          </p:cNvSpPr>
          <p:nvPr/>
        </p:nvSpPr>
        <p:spPr bwMode="auto">
          <a:xfrm>
            <a:off x="3717925" y="5035550"/>
            <a:ext cx="17494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Deliver/pickup drink</a:t>
            </a:r>
          </a:p>
        </p:txBody>
      </p:sp>
      <p:sp>
        <p:nvSpPr>
          <p:cNvPr id="16402" name="Text Box 19"/>
          <p:cNvSpPr txBox="1">
            <a:spLocks noChangeArrowheads="1"/>
          </p:cNvSpPr>
          <p:nvPr/>
        </p:nvSpPr>
        <p:spPr bwMode="auto">
          <a:xfrm>
            <a:off x="6765925" y="2673350"/>
            <a:ext cx="10969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Count coins</a:t>
            </a:r>
          </a:p>
        </p:txBody>
      </p:sp>
      <p:sp>
        <p:nvSpPr>
          <p:cNvPr id="16403" name="Text Box 20"/>
          <p:cNvSpPr txBox="1">
            <a:spLocks noChangeArrowheads="1"/>
          </p:cNvSpPr>
          <p:nvPr/>
        </p:nvSpPr>
        <p:spPr bwMode="auto">
          <a:xfrm>
            <a:off x="6689725" y="3740150"/>
            <a:ext cx="14049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Show drink N/A</a:t>
            </a:r>
          </a:p>
        </p:txBody>
      </p:sp>
      <p:sp>
        <p:nvSpPr>
          <p:cNvPr id="16404" name="Line 21"/>
          <p:cNvSpPr>
            <a:spLocks noChangeShapeType="1"/>
          </p:cNvSpPr>
          <p:nvPr/>
        </p:nvSpPr>
        <p:spPr bwMode="auto">
          <a:xfrm flipV="1">
            <a:off x="2057400" y="2362200"/>
            <a:ext cx="1752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05" name="Line 22"/>
          <p:cNvSpPr>
            <a:spLocks noChangeShapeType="1"/>
          </p:cNvSpPr>
          <p:nvPr/>
        </p:nvSpPr>
        <p:spPr bwMode="auto">
          <a:xfrm>
            <a:off x="2057400" y="33528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06" name="Line 23"/>
          <p:cNvSpPr>
            <a:spLocks noChangeShapeType="1"/>
          </p:cNvSpPr>
          <p:nvPr/>
        </p:nvSpPr>
        <p:spPr bwMode="auto">
          <a:xfrm>
            <a:off x="2057400" y="3352800"/>
            <a:ext cx="1676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07" name="Line 24"/>
          <p:cNvSpPr>
            <a:spLocks noChangeShapeType="1"/>
          </p:cNvSpPr>
          <p:nvPr/>
        </p:nvSpPr>
        <p:spPr bwMode="auto">
          <a:xfrm>
            <a:off x="2133600" y="3352800"/>
            <a:ext cx="16002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08" name="Line 25"/>
          <p:cNvSpPr>
            <a:spLocks noChangeShapeType="1"/>
          </p:cNvSpPr>
          <p:nvPr/>
        </p:nvSpPr>
        <p:spPr bwMode="auto">
          <a:xfrm>
            <a:off x="5334000" y="2362200"/>
            <a:ext cx="1371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09" name="Line 26"/>
          <p:cNvSpPr>
            <a:spLocks noChangeShapeType="1"/>
          </p:cNvSpPr>
          <p:nvPr/>
        </p:nvSpPr>
        <p:spPr bwMode="auto">
          <a:xfrm>
            <a:off x="5257800" y="3429000"/>
            <a:ext cx="1447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10" name="Text Box 27"/>
          <p:cNvSpPr txBox="1">
            <a:spLocks noChangeArrowheads="1"/>
          </p:cNvSpPr>
          <p:nvPr/>
        </p:nvSpPr>
        <p:spPr bwMode="auto">
          <a:xfrm>
            <a:off x="5470525" y="2216150"/>
            <a:ext cx="10493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&lt;&lt;uses&gt;&gt;</a:t>
            </a:r>
          </a:p>
        </p:txBody>
      </p:sp>
      <p:sp>
        <p:nvSpPr>
          <p:cNvPr id="16411" name="Text Box 28"/>
          <p:cNvSpPr txBox="1">
            <a:spLocks noChangeArrowheads="1"/>
          </p:cNvSpPr>
          <p:nvPr/>
        </p:nvSpPr>
        <p:spPr bwMode="auto">
          <a:xfrm>
            <a:off x="5470525" y="3282950"/>
            <a:ext cx="920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&lt;&lt;uses&gt;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Studies</a:t>
            </a:r>
          </a:p>
        </p:txBody>
      </p:sp>
      <p:sp>
        <p:nvSpPr>
          <p:cNvPr id="174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400" smtClean="0"/>
              <a:t>Ticket counter for basketball game</a:t>
            </a:r>
          </a:p>
          <a:p>
            <a:pPr lvl="1"/>
            <a:r>
              <a:rPr lang="en-US" sz="2400" smtClean="0"/>
              <a:t>TIVO: Video recorder/controller</a:t>
            </a:r>
          </a:p>
          <a:p>
            <a:pPr lvl="1"/>
            <a:r>
              <a:rPr lang="en-US" sz="2400" smtClean="0"/>
              <a:t>Weather Station.</a:t>
            </a:r>
          </a:p>
          <a:p>
            <a:pPr lvl="1"/>
            <a:r>
              <a:rPr lang="en-US" sz="2400" smtClean="0"/>
              <a:t>ATM Machine: Description given as data dictionary.</a:t>
            </a:r>
          </a:p>
          <a:p>
            <a:pPr lvl="1"/>
            <a:r>
              <a:rPr lang="en-US" sz="2400" smtClean="0"/>
              <a:t>4-cycle lawnmower engine</a:t>
            </a:r>
          </a:p>
          <a:p>
            <a:pPr lvl="1"/>
            <a:r>
              <a:rPr lang="en-US" sz="2400" smtClean="0"/>
              <a:t>Burger queen fast food restaurant’s hand-held order device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0F762F6-9AAD-4542-A697-483B081CB90F}" type="datetime1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4B9289-83A1-44D3-A9BC-61E3AA626A41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 Case Example: Counseling</a:t>
            </a:r>
          </a:p>
        </p:txBody>
      </p:sp>
      <p:sp>
        <p:nvSpPr>
          <p:cNvPr id="5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C3B72BD-FE3C-4121-9330-8142E258C636}" type="datetime1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F5B212-83A8-47E0-8949-D2EB11D71FC9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18438" name="Rectangle 1028"/>
          <p:cNvSpPr>
            <a:spLocks noChangeArrowheads="1"/>
          </p:cNvSpPr>
          <p:nvPr/>
        </p:nvSpPr>
        <p:spPr bwMode="auto">
          <a:xfrm>
            <a:off x="2800350" y="914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8439" name="Picture 102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524000"/>
            <a:ext cx="3733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</a:t>
            </a:r>
          </a:p>
        </p:txBody>
      </p:sp>
      <p:sp>
        <p:nvSpPr>
          <p:cNvPr id="194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Carry out a use-case analysis of the operations performed by a parking ticket vending machine. Consider end-user (motorist), maintenance technician, auditor, and coin (money)  collector.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EFB7CEB-1D66-4C45-A29F-682B727F9E8C}" type="datetime1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5D4048-3CC9-4909-930A-E022E43FB798}" type="slidenum">
              <a:rPr lang="en-US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 : Use case model</a:t>
            </a:r>
          </a:p>
        </p:txBody>
      </p:sp>
      <p:sp>
        <p:nvSpPr>
          <p:cNvPr id="512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We studied the Use-case Model of Unified Modeling Language.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Use-case model provides a formal mechanism for carrying out a requirement analysis with active participation from domain experts and users who may or may not be software savvy.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Use-case model can be used not only for requirement analysis of software systems, hardware systems and hybrid (combination) systems.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Given a system, can you draw a use case diagram model to start the design process.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4A3B978-FD47-4409-AB88-B709AF60EBA2}" type="datetime1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F79897-CD63-4B1D-BB81-1CF9A0D346C4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Phases of System Development</a:t>
            </a:r>
          </a:p>
        </p:txBody>
      </p:sp>
      <p:sp>
        <p:nvSpPr>
          <p:cNvPr id="358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772400" cy="41148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smtClean="0"/>
              <a:t>Requirement Analysis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smtClean="0"/>
              <a:t>The functionality users require from the system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b="1" smtClean="0">
                <a:solidFill>
                  <a:srgbClr val="A5273C"/>
                </a:solidFill>
              </a:rPr>
              <a:t>Use-case model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smtClean="0"/>
              <a:t>OO Analysis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smtClean="0"/>
              <a:t>Discovering classes and relationships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smtClean="0"/>
              <a:t>Class diagram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smtClean="0"/>
              <a:t>OO Design 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smtClean="0"/>
              <a:t>Result of Analysis expanded into technical solution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smtClean="0"/>
              <a:t>Sequence diagram, state diagram, etc.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smtClean="0"/>
              <a:t>Results in detailed specs for the coding phase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smtClean="0"/>
              <a:t>Implementation (Programming/coding)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smtClean="0"/>
              <a:t>Models are converted into code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smtClean="0"/>
              <a:t>Testing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1800" smtClean="0"/>
              <a:t>Unit tests, integration tests, system tests and acceptance tests.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4667703-AFDC-414B-903E-419F321FEAB1}" type="datetime1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871203-0DD7-499B-8632-4863A4339849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Use-Case Modeling</a:t>
            </a:r>
          </a:p>
        </p:txBody>
      </p:sp>
      <p:sp>
        <p:nvSpPr>
          <p:cNvPr id="5123" name="Rectangle 12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smtClean="0"/>
              <a:t>In use-case modeling, the system is looked upon as a black box whose boundaries are defined by its functionality to external stimuli.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The actual description of the use-case is usually given in plain text. A popular notation promoted by UML is the stick figure notation.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We will look into the details of text representation later. Both visual and text representation are needed for a complete view.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A use-case model represents the use-case view of the system. A use-case view of a system may consist of many Use-case diagrams.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An use-case diagram shows (the system), the actors, the use-cases and the relationship among them.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E43DB61-C162-48CB-9C5C-6CFD138A1BDE}" type="datetime1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E1EA56-3C92-4260-BE53-BCFD14F406C9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5127" name="Rectangle 10"/>
          <p:cNvSpPr>
            <a:spLocks noChangeArrowheads="1"/>
          </p:cNvSpPr>
          <p:nvPr/>
        </p:nvSpPr>
        <p:spPr bwMode="auto">
          <a:xfrm>
            <a:off x="838200" y="4114800"/>
            <a:ext cx="1841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Components of Use-case Model</a:t>
            </a:r>
          </a:p>
        </p:txBody>
      </p:sp>
      <p:sp>
        <p:nvSpPr>
          <p:cNvPr id="61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components of a Use-case model are:</a:t>
            </a:r>
          </a:p>
          <a:p>
            <a:pPr lvl="1"/>
            <a:r>
              <a:rPr lang="en-US" smtClean="0"/>
              <a:t>System Modeled</a:t>
            </a:r>
          </a:p>
          <a:p>
            <a:pPr lvl="1"/>
            <a:r>
              <a:rPr lang="en-US" smtClean="0"/>
              <a:t>Actors </a:t>
            </a:r>
          </a:p>
          <a:p>
            <a:pPr lvl="1"/>
            <a:r>
              <a:rPr lang="en-US" smtClean="0"/>
              <a:t>Use-cases </a:t>
            </a:r>
          </a:p>
          <a:p>
            <a:pPr lvl="1"/>
            <a:r>
              <a:rPr lang="en-US" smtClean="0"/>
              <a:t>Stimulus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11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1CDC3EA-CC45-4057-810D-57E956DA6917}" type="datetime1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E4078E-14A3-4326-9B88-914623596D1A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6151" name="Oval 5"/>
          <p:cNvSpPr>
            <a:spLocks noChangeArrowheads="1"/>
          </p:cNvSpPr>
          <p:nvPr/>
        </p:nvSpPr>
        <p:spPr bwMode="auto">
          <a:xfrm>
            <a:off x="3276600" y="4267200"/>
            <a:ext cx="838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152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505200"/>
            <a:ext cx="10096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3" name="Rectangle 7"/>
          <p:cNvSpPr>
            <a:spLocks noChangeArrowheads="1"/>
          </p:cNvSpPr>
          <p:nvPr/>
        </p:nvSpPr>
        <p:spPr bwMode="auto">
          <a:xfrm>
            <a:off x="4572000" y="3048000"/>
            <a:ext cx="9144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Line 8"/>
          <p:cNvSpPr>
            <a:spLocks noChangeShapeType="1"/>
          </p:cNvSpPr>
          <p:nvPr/>
        </p:nvSpPr>
        <p:spPr bwMode="auto">
          <a:xfrm>
            <a:off x="2819400" y="5105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55" name="Text Box 9"/>
          <p:cNvSpPr txBox="1">
            <a:spLocks noChangeArrowheads="1"/>
          </p:cNvSpPr>
          <p:nvPr/>
        </p:nvSpPr>
        <p:spPr bwMode="auto">
          <a:xfrm>
            <a:off x="4419600" y="2819400"/>
            <a:ext cx="12350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b="1"/>
              <a:t>System Name</a:t>
            </a:r>
          </a:p>
        </p:txBody>
      </p:sp>
      <p:sp>
        <p:nvSpPr>
          <p:cNvPr id="6156" name="Text Box 10"/>
          <p:cNvSpPr txBox="1">
            <a:spLocks noChangeArrowheads="1"/>
          </p:cNvSpPr>
          <p:nvPr/>
        </p:nvSpPr>
        <p:spPr bwMode="auto">
          <a:xfrm>
            <a:off x="3184525" y="3917950"/>
            <a:ext cx="60801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b="1"/>
              <a:t>name</a:t>
            </a:r>
          </a:p>
        </p:txBody>
      </p:sp>
      <p:sp>
        <p:nvSpPr>
          <p:cNvPr id="6157" name="Text Box 11"/>
          <p:cNvSpPr txBox="1">
            <a:spLocks noChangeArrowheads="1"/>
          </p:cNvSpPr>
          <p:nvPr/>
        </p:nvSpPr>
        <p:spPr bwMode="auto">
          <a:xfrm>
            <a:off x="3276600" y="4267200"/>
            <a:ext cx="8699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b="1"/>
              <a:t>Use-case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System</a:t>
            </a:r>
          </a:p>
        </p:txBody>
      </p:sp>
      <p:sp>
        <p:nvSpPr>
          <p:cNvPr id="71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As a part of the use-case modeling, the boundaries of the system are developed.</a:t>
            </a:r>
          </a:p>
          <a:p>
            <a:r>
              <a:rPr lang="en-US" sz="2800" dirty="0" smtClean="0"/>
              <a:t>System in the use-case diagram is a box with the name appearing on the top.</a:t>
            </a:r>
          </a:p>
          <a:p>
            <a:r>
              <a:rPr lang="en-US" sz="2800" dirty="0" smtClean="0"/>
              <a:t>Define the scope of the system that you are going to design with your Android App/ Scribbler Robot. (software scope)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E261BA-24A6-40AD-A901-8C5D7AF6C2C9}" type="datetime1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C79B93-4326-44DB-A50E-EBE76C238606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648200" y="46482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176" name="TextBox 7"/>
          <p:cNvSpPr txBox="1">
            <a:spLocks noChangeArrowheads="1"/>
          </p:cNvSpPr>
          <p:nvPr/>
        </p:nvSpPr>
        <p:spPr bwMode="auto">
          <a:xfrm>
            <a:off x="4648200" y="4343400"/>
            <a:ext cx="19319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MyRo Software Appln.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Actors</a:t>
            </a:r>
          </a:p>
        </p:txBody>
      </p:sp>
      <p:sp>
        <p:nvSpPr>
          <p:cNvPr id="399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676400"/>
            <a:ext cx="7772400" cy="41148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An actor is something or someone that interacts with the system.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Actor communicates with the system by sending and receiving messages.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An actor provides the stimulus to activate an Use-case.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Message sent by an actor may result in more messages to actors and to Use-cases.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Actors can be ranked: primary and secondary; passive and active.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Actor is a role not an individual instance.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7CB6240-A553-4810-9825-F5A9E1D637CB}" type="datetime1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997C4-2AF4-4877-9A12-7DD92D19A5C7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Finding Actors</a:t>
            </a:r>
          </a:p>
        </p:txBody>
      </p:sp>
      <p:sp>
        <p:nvSpPr>
          <p:cNvPr id="92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The actors of a system can be identified by answering a number of questions:</a:t>
            </a:r>
          </a:p>
          <a:p>
            <a:pPr lvl="1"/>
            <a:r>
              <a:rPr lang="en-US" sz="2400" smtClean="0"/>
              <a:t>Who will use the functionality of the system?</a:t>
            </a:r>
          </a:p>
          <a:p>
            <a:pPr lvl="1"/>
            <a:r>
              <a:rPr lang="en-US" sz="2400" smtClean="0"/>
              <a:t>Who will maintain the system?</a:t>
            </a:r>
          </a:p>
          <a:p>
            <a:pPr lvl="1"/>
            <a:r>
              <a:rPr lang="en-US" sz="2400" smtClean="0"/>
              <a:t>What devices does the system need to handle?</a:t>
            </a:r>
          </a:p>
          <a:p>
            <a:pPr lvl="1"/>
            <a:r>
              <a:rPr lang="en-US" sz="2400" smtClean="0"/>
              <a:t>What other system does this system need to interact?</a:t>
            </a:r>
          </a:p>
          <a:p>
            <a:pPr lvl="1"/>
            <a:r>
              <a:rPr lang="en-US" sz="2400" smtClean="0"/>
              <a:t>Who or what has interest in the results of this system?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94DA276-24E3-4AFA-B70F-DB0FDEA77431}" type="datetime1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687D25-6F35-49D3-B21E-34274ABF824C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Use-cases</a:t>
            </a:r>
          </a:p>
        </p:txBody>
      </p:sp>
      <p:sp>
        <p:nvSpPr>
          <p:cNvPr id="419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772400" cy="4114800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A Use-case in UML is defined as a set of sequences of actions a system performs that yield an observable result of value to a particular actor.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Actions can involve communicating with number of actors as well as performing calculations and work inside the system.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A Use-case 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smtClean="0"/>
              <a:t>is always initiated by an actor.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smtClean="0"/>
              <a:t>provides a value to an actor.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smtClean="0"/>
              <a:t>must always be connected to at least one actor.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smtClean="0"/>
              <a:t>must be a complete description.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CB7D9F5-5531-4330-9839-713CB7E00686}" type="datetime1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C534B8-71E6-4E7B-8BC1-7B23BC5DAC09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Finding Use-cases</a:t>
            </a:r>
          </a:p>
        </p:txBody>
      </p:sp>
      <p:sp>
        <p:nvSpPr>
          <p:cNvPr id="112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For each actor ask these questions:</a:t>
            </a:r>
          </a:p>
          <a:p>
            <a:pPr lvl="1"/>
            <a:r>
              <a:rPr lang="en-US" sz="2400" smtClean="0"/>
              <a:t>Which functions does the actor require from the system?</a:t>
            </a:r>
          </a:p>
          <a:p>
            <a:pPr lvl="1"/>
            <a:r>
              <a:rPr lang="en-US" sz="2400" smtClean="0"/>
              <a:t>What does the actor need to do?</a:t>
            </a:r>
          </a:p>
          <a:p>
            <a:pPr lvl="1"/>
            <a:r>
              <a:rPr lang="en-US" sz="2400" smtClean="0"/>
              <a:t>Could the actor’s work be simplified or made efficient by new functions in the system?</a:t>
            </a:r>
          </a:p>
          <a:p>
            <a:pPr lvl="1"/>
            <a:r>
              <a:rPr lang="en-US" sz="2400" smtClean="0"/>
              <a:t>What events are needed in the system?</a:t>
            </a:r>
          </a:p>
          <a:p>
            <a:pPr lvl="1"/>
            <a:r>
              <a:rPr lang="en-US" sz="2400" smtClean="0"/>
              <a:t>What are the problems with the existing systems?</a:t>
            </a:r>
          </a:p>
          <a:p>
            <a:pPr lvl="1"/>
            <a:r>
              <a:rPr lang="en-US" sz="2400" smtClean="0"/>
              <a:t>What are the inputs and outputs of the system?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DA4E43B-337D-4284-A93E-A9463A00518B}" type="datetime1">
              <a:rPr lang="en-US"/>
              <a:pPr>
                <a:defRPr/>
              </a:pPr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04131C-0DB6-4A28-AF89-F35DC5599825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3493</TotalTime>
  <Words>1066</Words>
  <Application>Microsoft Office PowerPoint</Application>
  <PresentationFormat>On-screen Show (4:3)</PresentationFormat>
  <Paragraphs>192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Custom Design</vt:lpstr>
      <vt:lpstr>Unified Modeling Language</vt:lpstr>
      <vt:lpstr>Phases of System Development</vt:lpstr>
      <vt:lpstr>Use-Case Modeling</vt:lpstr>
      <vt:lpstr>Components of Use-case Model</vt:lpstr>
      <vt:lpstr>System</vt:lpstr>
      <vt:lpstr>Actors</vt:lpstr>
      <vt:lpstr>Finding Actors</vt:lpstr>
      <vt:lpstr>Use-cases</vt:lpstr>
      <vt:lpstr>Finding Use-cases</vt:lpstr>
      <vt:lpstr>Describing Use-cases</vt:lpstr>
      <vt:lpstr>Example</vt:lpstr>
      <vt:lpstr>Realizing Use-cases</vt:lpstr>
      <vt:lpstr>Interaction between user and Use-case</vt:lpstr>
      <vt:lpstr>Use Case Diagram</vt:lpstr>
      <vt:lpstr>Case Studies</vt:lpstr>
      <vt:lpstr>Use Case Example: Counseling</vt:lpstr>
      <vt:lpstr>Example</vt:lpstr>
      <vt:lpstr>Summary : Use case model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bina</dc:creator>
  <cp:lastModifiedBy>Ramamurthy, Bina</cp:lastModifiedBy>
  <cp:revision>36</cp:revision>
  <cp:lastPrinted>1601-01-01T00:00:00Z</cp:lastPrinted>
  <dcterms:created xsi:type="dcterms:W3CDTF">1601-01-01T00:00:00Z</dcterms:created>
  <dcterms:modified xsi:type="dcterms:W3CDTF">2013-11-01T15:36:19Z</dcterms:modified>
</cp:coreProperties>
</file>