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15F5116-2613-4B91-9497-831579958815}" type="datetimeFigureOut">
              <a:rPr lang="en-US" smtClean="0"/>
              <a:t>9/5/2013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15A36FB-3FC0-497F-B915-4D8ABBFF116D}"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5F5116-2613-4B91-9497-831579958815}" type="datetimeFigureOut">
              <a:rPr lang="en-US" smtClean="0"/>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A36FB-3FC0-497F-B915-4D8ABBFF11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15A36FB-3FC0-497F-B915-4D8ABBFF116D}"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5F5116-2613-4B91-9497-831579958815}" type="datetimeFigureOut">
              <a:rPr lang="en-US" smtClean="0"/>
              <a:t>9/5/2013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15F5116-2613-4B91-9497-831579958815}" type="datetimeFigureOut">
              <a:rPr lang="en-US" smtClean="0"/>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15A36FB-3FC0-497F-B915-4D8ABBFF116D}"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15F5116-2613-4B91-9497-831579958815}" type="datetimeFigureOut">
              <a:rPr lang="en-US" smtClean="0"/>
              <a:t>9/5/2013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15A36FB-3FC0-497F-B915-4D8ABBFF116D}"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15F5116-2613-4B91-9497-831579958815}" type="datetimeFigureOut">
              <a:rPr lang="en-US" smtClean="0"/>
              <a:t>9/5/2013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5A36FB-3FC0-497F-B915-4D8ABBFF116D}"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15F5116-2613-4B91-9497-831579958815}" type="datetimeFigureOut">
              <a:rPr lang="en-US" smtClean="0"/>
              <a:t>9/5/2013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15A36FB-3FC0-497F-B915-4D8ABBFF116D}"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15F5116-2613-4B91-9497-831579958815}" type="datetimeFigureOut">
              <a:rPr lang="en-US" smtClean="0"/>
              <a:t>9/5/2013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15A36FB-3FC0-497F-B915-4D8ABBFF11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15F5116-2613-4B91-9497-831579958815}" type="datetimeFigureOut">
              <a:rPr lang="en-US" smtClean="0"/>
              <a:t>9/5/2013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15A36FB-3FC0-497F-B915-4D8ABBFF11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15A36FB-3FC0-497F-B915-4D8ABBFF116D}"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15F5116-2613-4B91-9497-831579958815}" type="datetimeFigureOut">
              <a:rPr lang="en-US" smtClean="0"/>
              <a:t>9/5/2013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15A36FB-3FC0-497F-B915-4D8ABBFF116D}"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15F5116-2613-4B91-9497-831579958815}" type="datetimeFigureOut">
              <a:rPr lang="en-US" smtClean="0"/>
              <a:t>9/5/2013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15F5116-2613-4B91-9497-831579958815}" type="datetimeFigureOut">
              <a:rPr lang="en-US" smtClean="0"/>
              <a:t>9/5/2013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15A36FB-3FC0-497F-B915-4D8ABBFF116D}"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nn.com/2013/06/21/travel/nyc-jfk-airliners-too-clos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Mid-air_collision" TargetMode="External"/><Relationship Id="rId7" Type="http://schemas.openxmlformats.org/officeDocument/2006/relationships/hyperlink" Target="http://en.wikipedia.org/wiki/International_Civil_Aviation_Organization" TargetMode="External"/><Relationship Id="rId2" Type="http://schemas.openxmlformats.org/officeDocument/2006/relationships/hyperlink" Target="http://en.wikipedia.org/wiki/Aircraft_collision_avoidance_systems" TargetMode="External"/><Relationship Id="rId1" Type="http://schemas.openxmlformats.org/officeDocument/2006/relationships/slideLayout" Target="../slideLayouts/slideLayout2.xml"/><Relationship Id="rId6" Type="http://schemas.openxmlformats.org/officeDocument/2006/relationships/hyperlink" Target="http://en.wikipedia.org/wiki/Airborne_collision_avoidance_system" TargetMode="External"/><Relationship Id="rId5" Type="http://schemas.openxmlformats.org/officeDocument/2006/relationships/hyperlink" Target="http://en.wikipedia.org/wiki/Air_traffic_control" TargetMode="External"/><Relationship Id="rId4" Type="http://schemas.openxmlformats.org/officeDocument/2006/relationships/hyperlink" Target="http://en.wikipedia.org/wiki/Transponder_%28aviation%29"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B.Ramamurthy</a:t>
            </a:r>
            <a:endParaRPr lang="en-US" dirty="0"/>
          </a:p>
        </p:txBody>
      </p:sp>
      <p:sp>
        <p:nvSpPr>
          <p:cNvPr id="2" name="Title 1"/>
          <p:cNvSpPr>
            <a:spLocks noGrp="1"/>
          </p:cNvSpPr>
          <p:nvPr>
            <p:ph type="ctrTitle"/>
          </p:nvPr>
        </p:nvSpPr>
        <p:spPr/>
        <p:txBody>
          <a:bodyPr/>
          <a:lstStyle/>
          <a:p>
            <a:r>
              <a:rPr lang="en-US" dirty="0" smtClean="0"/>
              <a:t>Automatic Flight Controller (AFLIC)</a:t>
            </a:r>
            <a:endParaRPr lang="en-US" dirty="0"/>
          </a:p>
        </p:txBody>
      </p:sp>
    </p:spTree>
    <p:extLst>
      <p:ext uri="{BB962C8B-B14F-4D97-AF65-F5344CB8AC3E}">
        <p14:creationId xmlns:p14="http://schemas.microsoft.com/office/powerpoint/2010/main" val="3382276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Counter Example (</a:t>
            </a:r>
            <a:r>
              <a:rPr lang="en-US" smtClean="0"/>
              <a:t>dependency chart)</a:t>
            </a:r>
            <a:endParaRPr lang="en-US" dirty="0"/>
          </a:p>
        </p:txBody>
      </p:sp>
      <p:sp>
        <p:nvSpPr>
          <p:cNvPr id="3" name="Content Placeholder 2"/>
          <p:cNvSpPr>
            <a:spLocks noGrp="1"/>
          </p:cNvSpPr>
          <p:nvPr>
            <p:ph sz="quarter" idx="1"/>
          </p:nvPr>
        </p:nvSpPr>
        <p:spPr/>
        <p:txBody>
          <a:bodyPr/>
          <a:lstStyle/>
          <a:p>
            <a:pPr marL="0" indent="0">
              <a:buNone/>
            </a:pPr>
            <a:r>
              <a:rPr lang="en-US" dirty="0" smtClean="0"/>
              <a:t>Counter.cc         </a:t>
            </a:r>
            <a:r>
              <a:rPr lang="en-US" dirty="0" err="1" smtClean="0"/>
              <a:t>Counter.h</a:t>
            </a:r>
            <a:r>
              <a:rPr lang="en-US" dirty="0" smtClean="0"/>
              <a:t>            counterTester.cc</a:t>
            </a:r>
            <a:endParaRPr lang="en-US" dirty="0"/>
          </a:p>
        </p:txBody>
      </p:sp>
      <p:cxnSp>
        <p:nvCxnSpPr>
          <p:cNvPr id="5" name="Straight Arrow Connector 4"/>
          <p:cNvCxnSpPr/>
          <p:nvPr/>
        </p:nvCxnSpPr>
        <p:spPr>
          <a:xfrm>
            <a:off x="1371600" y="1981200"/>
            <a:ext cx="1066800" cy="1447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2590800" y="1981200"/>
            <a:ext cx="685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837915" y="3429000"/>
            <a:ext cx="1200970" cy="369332"/>
          </a:xfrm>
          <a:prstGeom prst="rect">
            <a:avLst/>
          </a:prstGeom>
          <a:noFill/>
        </p:spPr>
        <p:txBody>
          <a:bodyPr wrap="none" rtlCol="0">
            <a:spAutoFit/>
          </a:bodyPr>
          <a:lstStyle/>
          <a:p>
            <a:r>
              <a:rPr lang="en-US" dirty="0" err="1" smtClean="0"/>
              <a:t>Counter.o</a:t>
            </a:r>
            <a:endParaRPr lang="en-US" dirty="0"/>
          </a:p>
        </p:txBody>
      </p:sp>
      <p:cxnSp>
        <p:nvCxnSpPr>
          <p:cNvPr id="10" name="Straight Arrow Connector 9"/>
          <p:cNvCxnSpPr/>
          <p:nvPr/>
        </p:nvCxnSpPr>
        <p:spPr>
          <a:xfrm>
            <a:off x="3733800" y="2057400"/>
            <a:ext cx="11430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5181600" y="1981200"/>
            <a:ext cx="14478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800600" y="3352800"/>
            <a:ext cx="1798890" cy="369332"/>
          </a:xfrm>
          <a:prstGeom prst="rect">
            <a:avLst/>
          </a:prstGeom>
          <a:noFill/>
        </p:spPr>
        <p:txBody>
          <a:bodyPr wrap="none" rtlCol="0">
            <a:spAutoFit/>
          </a:bodyPr>
          <a:lstStyle/>
          <a:p>
            <a:r>
              <a:rPr lang="en-US" dirty="0" err="1" smtClean="0"/>
              <a:t>counterTester.o</a:t>
            </a:r>
            <a:endParaRPr lang="en-US" dirty="0"/>
          </a:p>
        </p:txBody>
      </p:sp>
      <p:cxnSp>
        <p:nvCxnSpPr>
          <p:cNvPr id="15" name="Straight Arrow Connector 14"/>
          <p:cNvCxnSpPr/>
          <p:nvPr/>
        </p:nvCxnSpPr>
        <p:spPr>
          <a:xfrm>
            <a:off x="2590800" y="3798332"/>
            <a:ext cx="762000" cy="926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4191000" y="3613666"/>
            <a:ext cx="1295400" cy="11107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205590" y="4768334"/>
            <a:ext cx="1611339" cy="369332"/>
          </a:xfrm>
          <a:prstGeom prst="rect">
            <a:avLst/>
          </a:prstGeom>
          <a:noFill/>
        </p:spPr>
        <p:txBody>
          <a:bodyPr wrap="none" rtlCol="0">
            <a:spAutoFit/>
          </a:bodyPr>
          <a:lstStyle/>
          <a:p>
            <a:r>
              <a:rPr lang="en-US" dirty="0" err="1" smtClean="0"/>
              <a:t>counterTester</a:t>
            </a:r>
            <a:endParaRPr lang="en-US" dirty="0"/>
          </a:p>
        </p:txBody>
      </p:sp>
      <p:sp>
        <p:nvSpPr>
          <p:cNvPr id="21" name="TextBox 20"/>
          <p:cNvSpPr txBox="1"/>
          <p:nvPr/>
        </p:nvSpPr>
        <p:spPr>
          <a:xfrm>
            <a:off x="2209800" y="2895600"/>
            <a:ext cx="846707" cy="369332"/>
          </a:xfrm>
          <a:prstGeom prst="rect">
            <a:avLst/>
          </a:prstGeom>
          <a:noFill/>
        </p:spPr>
        <p:txBody>
          <a:bodyPr wrap="none" rtlCol="0">
            <a:spAutoFit/>
          </a:bodyPr>
          <a:lstStyle/>
          <a:p>
            <a:r>
              <a:rPr lang="en-US" dirty="0"/>
              <a:t>g</a:t>
            </a:r>
            <a:r>
              <a:rPr lang="en-US" dirty="0" smtClean="0"/>
              <a:t>++ -c</a:t>
            </a:r>
            <a:endParaRPr lang="en-US" dirty="0"/>
          </a:p>
        </p:txBody>
      </p:sp>
      <p:sp>
        <p:nvSpPr>
          <p:cNvPr id="22" name="Rectangle 21"/>
          <p:cNvSpPr/>
          <p:nvPr/>
        </p:nvSpPr>
        <p:spPr>
          <a:xfrm>
            <a:off x="5486400" y="2820182"/>
            <a:ext cx="846707" cy="369332"/>
          </a:xfrm>
          <a:prstGeom prst="rect">
            <a:avLst/>
          </a:prstGeom>
        </p:spPr>
        <p:txBody>
          <a:bodyPr wrap="none">
            <a:spAutoFit/>
          </a:bodyPr>
          <a:lstStyle/>
          <a:p>
            <a:r>
              <a:rPr lang="en-US" dirty="0" smtClean="0"/>
              <a:t>g++ -c</a:t>
            </a:r>
            <a:endParaRPr lang="en-US" dirty="0"/>
          </a:p>
        </p:txBody>
      </p:sp>
      <p:sp>
        <p:nvSpPr>
          <p:cNvPr id="23" name="TextBox 22"/>
          <p:cNvSpPr txBox="1"/>
          <p:nvPr/>
        </p:nvSpPr>
        <p:spPr>
          <a:xfrm>
            <a:off x="3433878" y="4420773"/>
            <a:ext cx="599844" cy="369332"/>
          </a:xfrm>
          <a:prstGeom prst="rect">
            <a:avLst/>
          </a:prstGeom>
          <a:noFill/>
        </p:spPr>
        <p:txBody>
          <a:bodyPr wrap="none" rtlCol="0">
            <a:spAutoFit/>
          </a:bodyPr>
          <a:lstStyle/>
          <a:p>
            <a:r>
              <a:rPr lang="en-US" dirty="0"/>
              <a:t>g</a:t>
            </a:r>
            <a:r>
              <a:rPr lang="en-US" dirty="0" smtClean="0"/>
              <a:t>++</a:t>
            </a:r>
            <a:endParaRPr lang="en-US" dirty="0"/>
          </a:p>
        </p:txBody>
      </p:sp>
    </p:spTree>
    <p:extLst>
      <p:ext uri="{BB962C8B-B14F-4D97-AF65-F5344CB8AC3E}">
        <p14:creationId xmlns:p14="http://schemas.microsoft.com/office/powerpoint/2010/main" val="4269699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a:t>
            </a:r>
            <a:endParaRPr lang="en-US" dirty="0"/>
          </a:p>
        </p:txBody>
      </p:sp>
      <p:sp>
        <p:nvSpPr>
          <p:cNvPr id="3" name="Content Placeholder 2"/>
          <p:cNvSpPr>
            <a:spLocks noGrp="1"/>
          </p:cNvSpPr>
          <p:nvPr>
            <p:ph sz="quarter" idx="1"/>
          </p:nvPr>
        </p:nvSpPr>
        <p:spPr/>
        <p:txBody>
          <a:bodyPr/>
          <a:lstStyle/>
          <a:p>
            <a:r>
              <a:rPr lang="en-US" dirty="0"/>
              <a:t>U</a:t>
            </a:r>
            <a:r>
              <a:rPr lang="en-US" dirty="0" smtClean="0"/>
              <a:t>nderstand the context: survey the landscape</a:t>
            </a:r>
          </a:p>
          <a:p>
            <a:r>
              <a:rPr lang="en-US" dirty="0" smtClean="0"/>
              <a:t>Next is requirement analysis</a:t>
            </a:r>
          </a:p>
          <a:p>
            <a:r>
              <a:rPr lang="en-US" dirty="0" smtClean="0"/>
              <a:t>Data structures and algorithms</a:t>
            </a:r>
          </a:p>
          <a:p>
            <a:r>
              <a:rPr lang="en-US" dirty="0" smtClean="0"/>
              <a:t>Special concepts: concurrency, parallelism, how to simulate probabilities,</a:t>
            </a:r>
            <a:r>
              <a:rPr lang="en-US" dirty="0"/>
              <a:t> </a:t>
            </a:r>
            <a:r>
              <a:rPr lang="en-US" dirty="0" smtClean="0"/>
              <a:t>time lapse (delays), interrupts, sampling (polling), mutual exclusion,…</a:t>
            </a:r>
          </a:p>
          <a:p>
            <a:r>
              <a:rPr lang="en-US" dirty="0" smtClean="0"/>
              <a:t>Active object, passive resources</a:t>
            </a:r>
          </a:p>
          <a:p>
            <a:r>
              <a:rPr lang="en-US" dirty="0" smtClean="0"/>
              <a:t>Remember: design alternatives / design choices (this or that )</a:t>
            </a:r>
          </a:p>
          <a:p>
            <a:endParaRPr lang="en-US" dirty="0" smtClean="0"/>
          </a:p>
        </p:txBody>
      </p:sp>
    </p:spTree>
    <p:extLst>
      <p:ext uri="{BB962C8B-B14F-4D97-AF65-F5344CB8AC3E}">
        <p14:creationId xmlns:p14="http://schemas.microsoft.com/office/powerpoint/2010/main" val="323996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this…</a:t>
            </a:r>
            <a:endParaRPr lang="en-US" dirty="0"/>
          </a:p>
        </p:txBody>
      </p:sp>
      <p:sp>
        <p:nvSpPr>
          <p:cNvPr id="3" name="Content Placeholder 2"/>
          <p:cNvSpPr>
            <a:spLocks noGrp="1"/>
          </p:cNvSpPr>
          <p:nvPr>
            <p:ph sz="quarter" idx="1"/>
          </p:nvPr>
        </p:nvSpPr>
        <p:spPr/>
        <p:txBody>
          <a:bodyPr/>
          <a:lstStyle/>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00" y="1295400"/>
            <a:ext cx="7239000" cy="541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0035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this</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a:t>Incident 1: “The near-miss involving three planes operated by US Airways happened on Tuesday in skies close to Reagan Washington National Airport….The FAA added that due to bad weather, air traffic controllers switched landing and departing operations and miscommunication "led to a loss of the required separation" between the jets. …The near-miss comes a year after two passenger planes were forced to land without help from the tower at the same airport, after the lone air traffic controller on duty fell asleep….That incident led to a review of staffing levels and worker fatigue at US airports..” August 2012.</a:t>
            </a:r>
          </a:p>
          <a:p>
            <a:r>
              <a:rPr lang="en-US" dirty="0"/>
              <a:t>Federal guidelines require craft to be separated by at least 1,000 vertical feet and 3.5 lateral miles.</a:t>
            </a:r>
          </a:p>
          <a:p>
            <a:r>
              <a:rPr lang="en-US" dirty="0"/>
              <a:t>Incident 2: “According to a statement issued by Hong Kong's Civil Aviation Department, a Cathay Pacific Airways flight that was bound for Hong Kong International Airport came within 1 nautical mile (2 km) of a </a:t>
            </a:r>
            <a:r>
              <a:rPr lang="en-US" dirty="0" err="1"/>
              <a:t>Dragonair</a:t>
            </a:r>
            <a:r>
              <a:rPr lang="en-US" dirty="0"/>
              <a:t> A330 airplane that was in a holding pattern for landing…The two jets, carrying more than 600 passengers and crew members, came within seconds of colliding, the newspaper reported, citing a former Hong Kong aviation official….” Sept 27, 2011.</a:t>
            </a:r>
          </a:p>
          <a:p>
            <a:r>
              <a:rPr lang="en-US" dirty="0"/>
              <a:t>Incident #3: “Airliners too close for comfort over New York”, CNN, June 25, video,  2013.</a:t>
            </a:r>
            <a:r>
              <a:rPr lang="en-US" u="sng" dirty="0">
                <a:hlinkClick r:id="rId2"/>
              </a:rPr>
              <a:t>http://www.cnn.com/2013/06/21/travel/nyc-jfk-airliners-too-close</a:t>
            </a:r>
            <a:endParaRPr lang="en-US" dirty="0"/>
          </a:p>
          <a:p>
            <a:endParaRPr lang="en-US" dirty="0"/>
          </a:p>
        </p:txBody>
      </p:sp>
    </p:spTree>
    <p:extLst>
      <p:ext uri="{BB962C8B-B14F-4D97-AF65-F5344CB8AC3E}">
        <p14:creationId xmlns:p14="http://schemas.microsoft.com/office/powerpoint/2010/main" val="1205302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spite of this….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A </a:t>
            </a:r>
            <a:r>
              <a:rPr lang="en-US" b="1" dirty="0" smtClean="0"/>
              <a:t>traffic collision avoidance system</a:t>
            </a:r>
            <a:r>
              <a:rPr lang="en-US" dirty="0" smtClean="0"/>
              <a:t> or </a:t>
            </a:r>
            <a:r>
              <a:rPr lang="en-US" b="1" dirty="0" smtClean="0"/>
              <a:t>traffic alert and collision avoidance system</a:t>
            </a:r>
            <a:r>
              <a:rPr lang="en-US" dirty="0" smtClean="0"/>
              <a:t> (both abbreviated as </a:t>
            </a:r>
            <a:r>
              <a:rPr lang="en-US" b="1" dirty="0" smtClean="0"/>
              <a:t>TCAS</a:t>
            </a:r>
            <a:r>
              <a:rPr lang="en-US" dirty="0" smtClean="0"/>
              <a:t>, and </a:t>
            </a:r>
            <a:r>
              <a:rPr lang="en-US" dirty="0" err="1" smtClean="0"/>
              <a:t>pronouced</a:t>
            </a:r>
            <a:r>
              <a:rPr lang="en-US" dirty="0" smtClean="0"/>
              <a:t> </a:t>
            </a:r>
            <a:r>
              <a:rPr lang="en-US" b="1" dirty="0" smtClean="0"/>
              <a:t>tee-</a:t>
            </a:r>
            <a:r>
              <a:rPr lang="en-US" b="1" dirty="0" err="1" smtClean="0"/>
              <a:t>kas</a:t>
            </a:r>
            <a:r>
              <a:rPr lang="en-US" dirty="0" smtClean="0"/>
              <a:t>) is an </a:t>
            </a:r>
            <a:r>
              <a:rPr lang="en-US" dirty="0" smtClean="0">
                <a:hlinkClick r:id="rId2" tooltip="Aircraft collision avoidance systems"/>
              </a:rPr>
              <a:t>aircraft collision avoidance system</a:t>
            </a:r>
            <a:r>
              <a:rPr lang="en-US" dirty="0" smtClean="0"/>
              <a:t> designed to reduce the incidence of </a:t>
            </a:r>
            <a:r>
              <a:rPr lang="en-US" dirty="0" smtClean="0">
                <a:hlinkClick r:id="rId3" tooltip="Mid-air collision"/>
              </a:rPr>
              <a:t>mid-air collisions</a:t>
            </a:r>
            <a:r>
              <a:rPr lang="en-US" dirty="0" smtClean="0"/>
              <a:t> between aircraft. It monitors the airspace around an aircraft for other aircraft equipped with a corresponding active </a:t>
            </a:r>
            <a:r>
              <a:rPr lang="en-US" dirty="0" smtClean="0">
                <a:hlinkClick r:id="rId4" tooltip="Transponder (aviation)"/>
              </a:rPr>
              <a:t>transponder</a:t>
            </a:r>
            <a:r>
              <a:rPr lang="en-US" dirty="0" smtClean="0"/>
              <a:t>, independent of </a:t>
            </a:r>
            <a:r>
              <a:rPr lang="en-US" dirty="0" smtClean="0">
                <a:hlinkClick r:id="rId5" tooltip="Air traffic control"/>
              </a:rPr>
              <a:t>air traffic control</a:t>
            </a:r>
            <a:r>
              <a:rPr lang="en-US" dirty="0" smtClean="0"/>
              <a:t>, and warns pilots of the presence of other transponder-equipped aircraft which may present a threat of </a:t>
            </a:r>
            <a:r>
              <a:rPr lang="en-US" dirty="0" smtClean="0">
                <a:hlinkClick r:id="rId3" tooltip="Mid-air collision"/>
              </a:rPr>
              <a:t>mid-air collision</a:t>
            </a:r>
            <a:r>
              <a:rPr lang="en-US" dirty="0" smtClean="0"/>
              <a:t> (MAC). It is a type of </a:t>
            </a:r>
            <a:r>
              <a:rPr lang="en-US" dirty="0" smtClean="0">
                <a:hlinkClick r:id="rId6" tooltip="Airborne collision avoidance system"/>
              </a:rPr>
              <a:t>airborne collision avoidance system</a:t>
            </a:r>
            <a:r>
              <a:rPr lang="en-US" dirty="0" smtClean="0"/>
              <a:t> mandated by the </a:t>
            </a:r>
            <a:r>
              <a:rPr lang="en-US" dirty="0" smtClean="0">
                <a:hlinkClick r:id="rId7" tooltip="International Civil Aviation Organization"/>
              </a:rPr>
              <a:t>International Civil Aviation Organization</a:t>
            </a:r>
            <a:r>
              <a:rPr lang="en-US" dirty="0" smtClean="0"/>
              <a:t> to be fitted to all aircraft with a maximum take-off mass (MTOM) of over 5,700 kg (13,000 </a:t>
            </a:r>
            <a:r>
              <a:rPr lang="en-US" dirty="0" err="1" smtClean="0"/>
              <a:t>lb</a:t>
            </a:r>
            <a:r>
              <a:rPr lang="en-US" dirty="0" smtClean="0"/>
              <a:t>) or authorized to carry more than 19 passengers.</a:t>
            </a:r>
          </a:p>
          <a:p>
            <a:endParaRPr lang="en-US" dirty="0"/>
          </a:p>
          <a:p>
            <a:r>
              <a:rPr lang="en-US" dirty="0" smtClean="0"/>
              <a:t>Air traffic control.. TCAS.. </a:t>
            </a:r>
          </a:p>
          <a:p>
            <a:endParaRPr lang="en-US" dirty="0" smtClean="0"/>
          </a:p>
          <a:p>
            <a:r>
              <a:rPr lang="en-US" dirty="0"/>
              <a:t>http://en.wikipedia.org/wiki/Traffic_collision_avoidance_system</a:t>
            </a:r>
            <a:endParaRPr lang="en-US" dirty="0" smtClean="0"/>
          </a:p>
          <a:p>
            <a:endParaRPr lang="en-US" dirty="0"/>
          </a:p>
        </p:txBody>
      </p:sp>
    </p:spTree>
    <p:extLst>
      <p:ext uri="{BB962C8B-B14F-4D97-AF65-F5344CB8AC3E}">
        <p14:creationId xmlns:p14="http://schemas.microsoft.com/office/powerpoint/2010/main" val="1880265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Analysis</a:t>
            </a:r>
            <a:endParaRPr lang="en-US" dirty="0"/>
          </a:p>
        </p:txBody>
      </p:sp>
      <p:sp>
        <p:nvSpPr>
          <p:cNvPr id="3" name="Content Placeholder 2"/>
          <p:cNvSpPr>
            <a:spLocks noGrp="1"/>
          </p:cNvSpPr>
          <p:nvPr>
            <p:ph sz="quarter" idx="1"/>
          </p:nvPr>
        </p:nvSpPr>
        <p:spPr/>
        <p:txBody>
          <a:bodyPr>
            <a:normAutofit fontScale="92500"/>
          </a:bodyPr>
          <a:lstStyle/>
          <a:p>
            <a:r>
              <a:rPr lang="en-US" dirty="0" smtClean="0"/>
              <a:t>How do you represent the flights?</a:t>
            </a:r>
          </a:p>
          <a:p>
            <a:pPr lvl="1"/>
            <a:r>
              <a:rPr lang="en-US" dirty="0" smtClean="0"/>
              <a:t>Concurrent processes/threads</a:t>
            </a:r>
          </a:p>
          <a:p>
            <a:pPr lvl="1"/>
            <a:r>
              <a:rPr lang="en-US" dirty="0" smtClean="0"/>
              <a:t>A flight moves from state to state; various “states”: can we specify the operation using a state diagram?</a:t>
            </a:r>
          </a:p>
          <a:p>
            <a:pPr lvl="1"/>
            <a:r>
              <a:rPr lang="en-US" dirty="0" smtClean="0"/>
              <a:t>Who creates these threads? The “main” program?</a:t>
            </a:r>
          </a:p>
          <a:p>
            <a:pPr lvl="1"/>
            <a:r>
              <a:rPr lang="en-US" dirty="0" smtClean="0"/>
              <a:t>What are threads (of control)?</a:t>
            </a:r>
          </a:p>
          <a:p>
            <a:pPr lvl="1"/>
            <a:r>
              <a:rPr lang="en-US" dirty="0" smtClean="0"/>
              <a:t>Presence in a state, say NAVIGATE, simulated by a sleep()/delay?</a:t>
            </a:r>
          </a:p>
          <a:p>
            <a:pPr lvl="1"/>
            <a:r>
              <a:rPr lang="en-US" dirty="0" smtClean="0"/>
              <a:t>Others…</a:t>
            </a:r>
          </a:p>
          <a:p>
            <a:r>
              <a:rPr lang="en-US" dirty="0" smtClean="0"/>
              <a:t>How to represent the collision/detection?</a:t>
            </a:r>
          </a:p>
          <a:p>
            <a:pPr lvl="1"/>
            <a:r>
              <a:rPr lang="en-US" dirty="0" smtClean="0"/>
              <a:t>Using another thread and a flag?</a:t>
            </a:r>
          </a:p>
          <a:p>
            <a:pPr lvl="1"/>
            <a:r>
              <a:rPr lang="en-US" dirty="0" smtClean="0"/>
              <a:t>Generate a random number (100) and use it to simulate probabilities</a:t>
            </a:r>
          </a:p>
          <a:p>
            <a:pPr marL="0" indent="0">
              <a:buNone/>
            </a:pPr>
            <a:endParaRPr lang="en-US" dirty="0" smtClean="0"/>
          </a:p>
          <a:p>
            <a:pPr lvl="1"/>
            <a:endParaRPr lang="en-US" dirty="0" smtClean="0"/>
          </a:p>
        </p:txBody>
      </p:sp>
    </p:spTree>
    <p:extLst>
      <p:ext uri="{BB962C8B-B14F-4D97-AF65-F5344CB8AC3E}">
        <p14:creationId xmlns:p14="http://schemas.microsoft.com/office/powerpoint/2010/main" val="3491309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Analysis (contd.)</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How to represent the runway?</a:t>
            </a:r>
          </a:p>
          <a:p>
            <a:pPr lvl="1"/>
            <a:r>
              <a:rPr lang="en-US" dirty="0" smtClean="0"/>
              <a:t>It is a resource with states “avail” and “not avail” (binary)</a:t>
            </a:r>
          </a:p>
          <a:p>
            <a:pPr lvl="1"/>
            <a:r>
              <a:rPr lang="en-US" dirty="0" smtClean="0"/>
              <a:t>Only one flight can be on it </a:t>
            </a:r>
          </a:p>
          <a:p>
            <a:pPr lvl="1"/>
            <a:r>
              <a:rPr lang="en-US" dirty="0" smtClean="0"/>
              <a:t>How to implement mutual exclusion: using semaphores</a:t>
            </a:r>
          </a:p>
          <a:p>
            <a:pPr lvl="1"/>
            <a:r>
              <a:rPr lang="en-US" dirty="0"/>
              <a:t>(</a:t>
            </a:r>
            <a:r>
              <a:rPr lang="en-US" dirty="0" smtClean="0"/>
              <a:t>What are semaphores?)</a:t>
            </a:r>
          </a:p>
          <a:p>
            <a:r>
              <a:rPr lang="en-US" dirty="0" smtClean="0"/>
              <a:t>How to show the simulation?</a:t>
            </a:r>
          </a:p>
          <a:p>
            <a:pPr lvl="1"/>
            <a:r>
              <a:rPr lang="en-US" dirty="0" err="1" smtClean="0"/>
              <a:t>Printf</a:t>
            </a:r>
            <a:r>
              <a:rPr lang="en-US" dirty="0" smtClean="0"/>
              <a:t> /output the significant “states” , “events”</a:t>
            </a:r>
          </a:p>
          <a:p>
            <a:r>
              <a:rPr lang="en-US" dirty="0" smtClean="0"/>
              <a:t>Parameters:</a:t>
            </a:r>
          </a:p>
          <a:p>
            <a:r>
              <a:rPr lang="en-US" dirty="0" smtClean="0"/>
              <a:t>For prototype testing: </a:t>
            </a:r>
          </a:p>
          <a:p>
            <a:pPr lvl="1"/>
            <a:r>
              <a:rPr lang="en-US" dirty="0" smtClean="0"/>
              <a:t>{1 runway, 2 planes}, {2 runway, 6 planes}</a:t>
            </a:r>
          </a:p>
          <a:p>
            <a:r>
              <a:rPr lang="en-US" dirty="0" smtClean="0"/>
              <a:t>For the full simulation use:</a:t>
            </a:r>
          </a:p>
          <a:p>
            <a:pPr lvl="1"/>
            <a:r>
              <a:rPr lang="en-US" dirty="0" smtClean="0"/>
              <a:t>Larger numbers {6 runway, 200 planes}</a:t>
            </a:r>
          </a:p>
          <a:p>
            <a:endParaRPr lang="en-US" dirty="0" smtClean="0"/>
          </a:p>
        </p:txBody>
      </p:sp>
    </p:spTree>
    <p:extLst>
      <p:ext uri="{BB962C8B-B14F-4D97-AF65-F5344CB8AC3E}">
        <p14:creationId xmlns:p14="http://schemas.microsoft.com/office/powerpoint/2010/main" val="3325398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sz="quarter" idx="1"/>
          </p:nvPr>
        </p:nvSpPr>
        <p:spPr/>
        <p:txBody>
          <a:bodyPr/>
          <a:lstStyle/>
          <a:p>
            <a:r>
              <a:rPr lang="en-US" dirty="0" smtClean="0"/>
              <a:t>State diagram (FSM) for the life cycle of a flight</a:t>
            </a:r>
          </a:p>
          <a:p>
            <a:r>
              <a:rPr lang="en-US" dirty="0" smtClean="0"/>
              <a:t>Table-driven: Table</a:t>
            </a:r>
          </a:p>
          <a:p>
            <a:endParaRPr lang="en-US" dirty="0"/>
          </a:p>
        </p:txBody>
      </p:sp>
    </p:spTree>
    <p:extLst>
      <p:ext uri="{BB962C8B-B14F-4D97-AF65-F5344CB8AC3E}">
        <p14:creationId xmlns:p14="http://schemas.microsoft.com/office/powerpoint/2010/main" val="2106553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Programming</a:t>
            </a:r>
            <a:endParaRPr lang="en-US" dirty="0"/>
          </a:p>
        </p:txBody>
      </p:sp>
      <p:sp>
        <p:nvSpPr>
          <p:cNvPr id="3" name="Content Placeholder 2"/>
          <p:cNvSpPr>
            <a:spLocks noGrp="1"/>
          </p:cNvSpPr>
          <p:nvPr>
            <p:ph sz="quarter" idx="1"/>
          </p:nvPr>
        </p:nvSpPr>
        <p:spPr/>
        <p:txBody>
          <a:bodyPr/>
          <a:lstStyle/>
          <a:p>
            <a:r>
              <a:rPr lang="en-US" dirty="0" smtClean="0"/>
              <a:t>Use best practices</a:t>
            </a:r>
          </a:p>
          <a:p>
            <a:r>
              <a:rPr lang="en-US" dirty="0" smtClean="0"/>
              <a:t>Separate compilations</a:t>
            </a:r>
          </a:p>
          <a:p>
            <a:r>
              <a:rPr lang="en-US" dirty="0" err="1" smtClean="0"/>
              <a:t>Makefiles</a:t>
            </a:r>
            <a:endParaRPr lang="en-US" dirty="0" smtClean="0"/>
          </a:p>
          <a:p>
            <a:r>
              <a:rPr lang="en-US" dirty="0" smtClean="0"/>
              <a:t>Lets look at an example</a:t>
            </a:r>
          </a:p>
          <a:p>
            <a:endParaRPr lang="en-US" dirty="0"/>
          </a:p>
        </p:txBody>
      </p:sp>
    </p:spTree>
    <p:extLst>
      <p:ext uri="{BB962C8B-B14F-4D97-AF65-F5344CB8AC3E}">
        <p14:creationId xmlns:p14="http://schemas.microsoft.com/office/powerpoint/2010/main" val="33862996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490</TotalTime>
  <Words>682</Words>
  <Application>Microsoft Office PowerPoint</Application>
  <PresentationFormat>On-screen Show (4:3)</PresentationFormat>
  <Paragraphs>61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Automatic Flight Controller (AFLIC)</vt:lpstr>
      <vt:lpstr>What to do?</vt:lpstr>
      <vt:lpstr>Consider this…</vt:lpstr>
      <vt:lpstr>And this</vt:lpstr>
      <vt:lpstr>In spite of this….</vt:lpstr>
      <vt:lpstr>Requirement Analysis</vt:lpstr>
      <vt:lpstr>Requirement Analysis (contd.)</vt:lpstr>
      <vt:lpstr>Design</vt:lpstr>
      <vt:lpstr>Development: Programming</vt:lpstr>
      <vt:lpstr>Counter Example (dependency chart)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bina</dc:creator>
  <cp:lastModifiedBy>bina</cp:lastModifiedBy>
  <cp:revision>17</cp:revision>
  <dcterms:created xsi:type="dcterms:W3CDTF">2013-09-05T17:46:29Z</dcterms:created>
  <dcterms:modified xsi:type="dcterms:W3CDTF">2013-09-06T01:57:14Z</dcterms:modified>
</cp:coreProperties>
</file>