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340A-2414-4CAE-BB1C-6A428E93D983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525B-890D-40F3-A7F4-0CC8BE6C2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B1F5-5124-45F6-B354-C818041BD720}" type="datetime1">
              <a:rPr lang="en-US" smtClean="0"/>
              <a:t>10/5/2014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CAF6-F938-4981-8607-8260F73ECE74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3E6F-9A5F-4851-9981-F524A045A159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872-572C-4FC2-8524-4F11FAD41658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3126-7E6E-4204-9C63-EF5B4F8970E1}" type="datetime1">
              <a:rPr lang="en-US" smtClean="0"/>
              <a:t>10/5/2014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8E3ABB-CBE7-4F16-A1F0-17C129ED89A7}" type="datetime1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E802-A2A2-4593-9BDF-0F1A0C4419F1}" type="datetime1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3FA2-F916-4D6B-8742-B6E597C1F9A6}" type="datetime1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9591-4C47-4E3E-9D82-50051E243FC4}" type="datetime1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2128-A996-44E9-B7CA-017BE1596781}" type="datetime1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95B878-1287-4037-AA10-DDC0A3A6BB66}" type="datetime1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C05A7E-F42E-4671-B4C3-A3829AF5CA3D}" type="datetime1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perkins.org/teaching/rtes/lecture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271D-C5B1-4203-98E4-93DD18584041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Clock-driven Static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165E-D935-4DF2-8E63-44E70FE8A4CF}" type="datetime1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periodic task is denoted by {t</a:t>
            </a:r>
            <a:r>
              <a:rPr lang="en-US" sz="2400" dirty="0" smtClean="0"/>
              <a:t>ai, </a:t>
            </a:r>
            <a:r>
              <a:rPr lang="en-US" dirty="0" err="1" smtClean="0"/>
              <a:t>e</a:t>
            </a:r>
            <a:r>
              <a:rPr lang="en-US" sz="2400" dirty="0" err="1" smtClean="0"/>
              <a:t>i</a:t>
            </a:r>
            <a:r>
              <a:rPr lang="en-US" dirty="0" smtClean="0"/>
              <a:t> ,p</a:t>
            </a:r>
            <a:r>
              <a:rPr lang="en-US" sz="2400" dirty="0" smtClean="0"/>
              <a:t>i, D</a:t>
            </a:r>
            <a:r>
              <a:rPr lang="en-US" sz="1800" dirty="0" smtClean="0"/>
              <a:t>i</a:t>
            </a:r>
            <a:r>
              <a:rPr lang="en-US" dirty="0" smtClean="0"/>
              <a:t>} where the attributes are arrival time, execution time, period and relative deadline for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For example {0, 5, 12, 7} means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89214"/>
              </p:ext>
            </p:extLst>
          </p:nvPr>
        </p:nvGraphicFramePr>
        <p:xfrm>
          <a:off x="1066800" y="495300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066800" y="541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5791200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 time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31268"/>
            <a:ext cx="6111240" cy="154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431268"/>
            <a:ext cx="158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434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564439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66800" y="4850130"/>
            <a:ext cx="236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26208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78040" y="5334000"/>
            <a:ext cx="0" cy="49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5829062"/>
            <a:ext cx="174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arrival time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6213634"/>
            <a:ext cx="730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will the timing diagram be for {1, 5, 12, 7} and for {0, 5,12, 12}? Discuss.</a:t>
            </a:r>
          </a:p>
        </p:txBody>
      </p:sp>
    </p:spTree>
    <p:extLst>
      <p:ext uri="{BB962C8B-B14F-4D97-AF65-F5344CB8AC3E}">
        <p14:creationId xmlns:p14="http://schemas.microsoft.com/office/powerpoint/2010/main" val="42139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N-periodic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922E-0657-4568-9C4E-270452D4187B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 periodic tasks with {tai, </a:t>
            </a:r>
            <a:r>
              <a:rPr lang="en-US" dirty="0" err="1" smtClean="0"/>
              <a:t>ei</a:t>
            </a:r>
            <a:r>
              <a:rPr lang="en-US" dirty="0" smtClean="0"/>
              <a:t> ,pi, D</a:t>
            </a:r>
            <a:r>
              <a:rPr lang="en-US" sz="2400" dirty="0" smtClean="0"/>
              <a:t>i</a:t>
            </a:r>
            <a:r>
              <a:rPr lang="en-US" dirty="0" smtClean="0"/>
              <a:t>} with </a:t>
            </a:r>
            <a:r>
              <a:rPr lang="en-US" dirty="0" err="1" smtClean="0"/>
              <a:t>i</a:t>
            </a:r>
            <a:r>
              <a:rPr lang="en-US" dirty="0" smtClean="0"/>
              <a:t> = 1..n need to be scheduled.</a:t>
            </a:r>
          </a:p>
          <a:p>
            <a:r>
              <a:rPr lang="en-US" dirty="0" smtClean="0"/>
              <a:t>Since the four parameters known ahead the scheduling is static and a cyclic executive can be designed to schedule (&amp; execute) the tasks so that they meet their respective deadlines.</a:t>
            </a:r>
          </a:p>
          <a:p>
            <a:r>
              <a:rPr lang="en-US" dirty="0" smtClean="0"/>
              <a:t>Utilization </a:t>
            </a:r>
            <a:r>
              <a:rPr lang="en-US" dirty="0" err="1" smtClean="0"/>
              <a:t>Ui</a:t>
            </a:r>
            <a:r>
              <a:rPr lang="en-US" dirty="0" smtClean="0"/>
              <a:t> = ∑ (</a:t>
            </a:r>
            <a:r>
              <a:rPr lang="en-US" dirty="0" err="1" smtClean="0"/>
              <a:t>ei</a:t>
            </a:r>
            <a:r>
              <a:rPr lang="en-US" dirty="0" smtClean="0"/>
              <a:t>/pi)</a:t>
            </a:r>
          </a:p>
          <a:p>
            <a:r>
              <a:rPr lang="en-US" dirty="0" smtClean="0"/>
              <a:t>Improve utilization by “slack stealing” to schedule a aperiodic task from the queue of aperiodic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designing cyclic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6EB-88B3-4760-AC06-3CD63A8E8DD1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0. if Utilization &gt;1, the tasks cannot be scheduled in the same processor.</a:t>
            </a:r>
          </a:p>
          <a:p>
            <a:pPr marL="0" indent="0">
              <a:buNone/>
            </a:pPr>
            <a:r>
              <a:rPr lang="en-US" dirty="0" smtClean="0"/>
              <a:t>If U is okay, </a:t>
            </a:r>
          </a:p>
          <a:p>
            <a:pPr marL="0" indent="0">
              <a:buNone/>
            </a:pPr>
            <a:r>
              <a:rPr lang="en-US" dirty="0" smtClean="0"/>
              <a:t>Hyperperiod H is lcm (pi) + these constraints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 ≥ max(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should evenly divide H.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should be at least 1 frame between release time of a task and its deadline:</a:t>
            </a:r>
          </a:p>
          <a:p>
            <a:pPr marL="0" indent="0">
              <a:buNone/>
            </a:pPr>
            <a:r>
              <a:rPr lang="en-US" dirty="0" smtClean="0"/>
              <a:t>      2f –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pi,f</a:t>
            </a:r>
            <a:r>
              <a:rPr lang="en-US" dirty="0" smtClean="0"/>
              <a:t>) ≤ Di </a:t>
            </a:r>
          </a:p>
          <a:p>
            <a:pPr marL="0" indent="0">
              <a:buNone/>
            </a:pPr>
            <a:r>
              <a:rPr lang="en-US" dirty="0" smtClean="0"/>
              <a:t>Very often Di and Pi are same for periodic task. For simplicity in discussion we will assume this default setting.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D905-29EE-4301-981E-864657D8D1F2}" type="datetime1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6135726"/>
              </p:ext>
            </p:extLst>
          </p:nvPr>
        </p:nvGraphicFramePr>
        <p:xfrm>
          <a:off x="1066800" y="1828800"/>
          <a:ext cx="6705600" cy="29443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4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t4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572000"/>
            <a:ext cx="7491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the task set above design the cyclic executive schedule or clock driven </a:t>
            </a:r>
          </a:p>
          <a:p>
            <a:r>
              <a:rPr lang="en-US" b="1" dirty="0"/>
              <a:t>s</a:t>
            </a:r>
            <a:r>
              <a:rPr lang="en-US" b="1" dirty="0" smtClean="0"/>
              <a:t>tatic schedule.</a:t>
            </a:r>
          </a:p>
        </p:txBody>
      </p:sp>
    </p:spTree>
    <p:extLst>
      <p:ext uri="{BB962C8B-B14F-4D97-AF65-F5344CB8AC3E}">
        <p14:creationId xmlns:p14="http://schemas.microsoft.com/office/powerpoint/2010/main" val="14479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Executive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21DD-72D2-4A78-AE62-017E8ECD7400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Hyper-period is integer multiple of lcm(p</a:t>
            </a:r>
            <a:r>
              <a:rPr lang="en-US" baseline="-25000" dirty="0" smtClean="0"/>
              <a:t>i</a:t>
            </a:r>
            <a:r>
              <a:rPr lang="en-US" dirty="0" smtClean="0"/>
              <a:t>)= lcm (4,5,20,20) = 20</a:t>
            </a:r>
          </a:p>
          <a:p>
            <a:r>
              <a:rPr lang="en-US" dirty="0" smtClean="0"/>
              <a:t>Frame is max of e</a:t>
            </a:r>
            <a:r>
              <a:rPr lang="en-US" baseline="-25000" dirty="0" smtClean="0"/>
              <a:t>i</a:t>
            </a:r>
            <a:r>
              <a:rPr lang="en-US" dirty="0" smtClean="0"/>
              <a:t>’s: max{1,1.8,2,2} = 2</a:t>
            </a:r>
          </a:p>
          <a:p>
            <a:r>
              <a:rPr lang="en-US" dirty="0" smtClean="0"/>
              <a:t>f value of 2 evenly divides hyper-period value of 20</a:t>
            </a:r>
          </a:p>
          <a:p>
            <a:r>
              <a:rPr lang="en-US" dirty="0"/>
              <a:t>2f –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pi,f</a:t>
            </a:r>
            <a:r>
              <a:rPr lang="en-US" dirty="0"/>
              <a:t>) ≤ Di </a:t>
            </a:r>
            <a:r>
              <a:rPr lang="en-US" dirty="0" smtClean="0"/>
              <a:t>(satisfied as shown below)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(4,2) = 4-2 &lt;= 4</a:t>
            </a:r>
          </a:p>
          <a:p>
            <a:pPr lvl="1"/>
            <a:r>
              <a:rPr lang="en-US" dirty="0" smtClean="0"/>
              <a:t>2X 2 – </a:t>
            </a:r>
            <a:r>
              <a:rPr lang="en-US" dirty="0" err="1" smtClean="0"/>
              <a:t>gcd</a:t>
            </a:r>
            <a:r>
              <a:rPr lang="en-US" dirty="0" smtClean="0"/>
              <a:t>(5,2) = 4-1 &lt;= 5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marL="57150" indent="0">
              <a:buNone/>
            </a:pPr>
            <a:r>
              <a:rPr lang="en-US" dirty="0" smtClean="0"/>
              <a:t>Design f = 2, </a:t>
            </a:r>
            <a:r>
              <a:rPr lang="en-US" dirty="0" err="1" smtClean="0"/>
              <a:t>hyperperiod</a:t>
            </a:r>
            <a:r>
              <a:rPr lang="en-US" dirty="0" smtClean="0"/>
              <a:t> = 20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6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68233"/>
              </p:ext>
            </p:extLst>
          </p:nvPr>
        </p:nvGraphicFramePr>
        <p:xfrm>
          <a:off x="304800" y="1371600"/>
          <a:ext cx="8458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</a:tblGrid>
              <a:tr h="249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48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81000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9024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21118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4800" y="219347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630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2514600"/>
            <a:ext cx="814224" cy="16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052" y="2533650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8052" y="3124200"/>
            <a:ext cx="83849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1242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Hyper-period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812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83971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56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728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576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326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" idx="0"/>
          </p:cNvCxnSpPr>
          <p:nvPr/>
        </p:nvCxnSpPr>
        <p:spPr>
          <a:xfrm>
            <a:off x="45339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5185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44886" y="8265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4685" y="4801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294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40085" y="48053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086600" y="849477"/>
            <a:ext cx="0" cy="52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19056" y="56488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741229" y="653534"/>
            <a:ext cx="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24976" y="391886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7924800" y="3352800"/>
            <a:ext cx="990600" cy="6858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7686" y="4223657"/>
            <a:ext cx="88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51515" y="1600200"/>
            <a:ext cx="0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667000" y="1600200"/>
            <a:ext cx="2477685" cy="2362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2819400" y="1600200"/>
            <a:ext cx="4099656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31065" y="4085157"/>
            <a:ext cx="308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Burn or base or aperiodic tasks</a:t>
            </a:r>
          </a:p>
          <a:p>
            <a:r>
              <a:rPr lang="en-US" dirty="0"/>
              <a:t>c</a:t>
            </a:r>
            <a:r>
              <a:rPr lang="en-US" dirty="0" smtClean="0"/>
              <a:t>an use this slot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276600" y="1600200"/>
            <a:ext cx="5307888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6947-059F-400D-9079-FFB3257D8311}" type="datetime1">
              <a:rPr lang="en-US" smtClean="0"/>
              <a:t>10/5/2014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6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2358-7CFF-4760-B49B-216BF7101AED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{ t1(1); t3(1)}</a:t>
            </a:r>
          </a:p>
          <a:p>
            <a:pPr marL="0" indent="0">
              <a:buNone/>
            </a:pPr>
            <a:r>
              <a:rPr lang="en-US" dirty="0" smtClean="0"/>
              <a:t>{t2(1.8}}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{t4(2)}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cyclic executive of 10 frames with 2 slots each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501E8-376D-4D9A-BF1B-61CA28B8660B}" type="datetime1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cse321-fall2014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formal design of a cyclic executive.</a:t>
            </a:r>
          </a:p>
          <a:p>
            <a:r>
              <a:rPr lang="en-US" dirty="0" smtClean="0"/>
              <a:t>The algorithm discussed is proven method to generate a cyclic executive for a set of period tasks defining a RTOS.</a:t>
            </a:r>
          </a:p>
          <a:p>
            <a:r>
              <a:rPr lang="en-US" dirty="0" smtClean="0"/>
              <a:t>Reference: </a:t>
            </a:r>
            <a:r>
              <a:rPr lang="en-US" dirty="0"/>
              <a:t>Clock-driven </a:t>
            </a:r>
            <a:r>
              <a:rPr lang="en-US" dirty="0" smtClean="0"/>
              <a:t>scheduling</a:t>
            </a: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>
                <a:hlinkClick r:id="rId2"/>
              </a:rPr>
              <a:t>://</a:t>
            </a:r>
            <a:r>
              <a:rPr lang="en-US" sz="2800" smtClean="0">
                <a:hlinkClick r:id="rId2"/>
              </a:rPr>
              <a:t>csperkins.org/teaching/rtes/lecture04.pdf</a:t>
            </a:r>
            <a:endParaRPr lang="en-US" sz="280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86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</TotalTime>
  <Words>576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Clock-driven Static scheduling</vt:lpstr>
      <vt:lpstr>Basic concepts (1)</vt:lpstr>
      <vt:lpstr>N-periodic tasks</vt:lpstr>
      <vt:lpstr>Rules for designing cyclic schedule</vt:lpstr>
      <vt:lpstr>Example </vt:lpstr>
      <vt:lpstr>Cyclic Executive Design</vt:lpstr>
      <vt:lpstr>PowerPoint Presentation</vt:lpstr>
      <vt:lpstr>Static Schedule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Clock-driven Static scheduling</dc:title>
  <dc:creator>bina</dc:creator>
  <cp:lastModifiedBy>bina</cp:lastModifiedBy>
  <cp:revision>21</cp:revision>
  <dcterms:created xsi:type="dcterms:W3CDTF">2012-10-02T22:55:56Z</dcterms:created>
  <dcterms:modified xsi:type="dcterms:W3CDTF">2014-10-06T01:06:23Z</dcterms:modified>
</cp:coreProperties>
</file>