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512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0A753-E23E-4737-BACE-12E535BD91E9}" type="datetimeFigureOut">
              <a:rPr lang="en-US" smtClean="0"/>
              <a:t>9/30/2014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C2D1A-8C68-41DE-99C5-A50B148F92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19706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0A753-E23E-4737-BACE-12E535BD91E9}" type="datetimeFigureOut">
              <a:rPr lang="en-US" smtClean="0"/>
              <a:t>9/30/2014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C2D1A-8C68-41DE-99C5-A50B148F92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39893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0A753-E23E-4737-BACE-12E535BD91E9}" type="datetimeFigureOut">
              <a:rPr lang="en-US" smtClean="0"/>
              <a:t>9/30/2014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C2D1A-8C68-41DE-99C5-A50B148F92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61015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0A753-E23E-4737-BACE-12E535BD91E9}" type="datetimeFigureOut">
              <a:rPr lang="en-US" smtClean="0"/>
              <a:t>9/30/2014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C2D1A-8C68-41DE-99C5-A50B148F92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97078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0A753-E23E-4737-BACE-12E535BD91E9}" type="datetimeFigureOut">
              <a:rPr lang="en-US" smtClean="0"/>
              <a:t>9/30/2014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C2D1A-8C68-41DE-99C5-A50B148F92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39912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0A753-E23E-4737-BACE-12E535BD91E9}" type="datetimeFigureOut">
              <a:rPr lang="en-US" smtClean="0"/>
              <a:t>9/30/2014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C2D1A-8C68-41DE-99C5-A50B148F92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09610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0A753-E23E-4737-BACE-12E535BD91E9}" type="datetimeFigureOut">
              <a:rPr lang="en-US" smtClean="0"/>
              <a:t>9/30/2014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C2D1A-8C68-41DE-99C5-A50B148F92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03845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0A753-E23E-4737-BACE-12E535BD91E9}" type="datetimeFigureOut">
              <a:rPr lang="en-US" smtClean="0"/>
              <a:t>9/30/2014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C2D1A-8C68-41DE-99C5-A50B148F92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37039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0A753-E23E-4737-BACE-12E535BD91E9}" type="datetimeFigureOut">
              <a:rPr lang="en-US" smtClean="0"/>
              <a:t>9/30/2014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C2D1A-8C68-41DE-99C5-A50B148F92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18827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0A753-E23E-4737-BACE-12E535BD91E9}" type="datetimeFigureOut">
              <a:rPr lang="en-US" smtClean="0"/>
              <a:t>9/30/2014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C2D1A-8C68-41DE-99C5-A50B148F92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98989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0A753-E23E-4737-BACE-12E535BD91E9}" type="datetimeFigureOut">
              <a:rPr lang="en-US" smtClean="0"/>
              <a:t>9/30/2014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C2D1A-8C68-41DE-99C5-A50B148F92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81585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90A753-E23E-4737-BACE-12E535BD91E9}" type="datetimeFigureOut">
              <a:rPr lang="en-US" smtClean="0"/>
              <a:t>9/30/2014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9C2D1A-8C68-41DE-99C5-A50B148F92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72410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Date Placeholder 1"/>
          <p:cNvSpPr>
            <a:spLocks noGrp="1"/>
          </p:cNvSpPr>
          <p:nvPr>
            <p:ph type="dt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/>
              <a:t>6/1/2013</a:t>
            </a:r>
          </a:p>
        </p:txBody>
      </p:sp>
      <p:sp>
        <p:nvSpPr>
          <p:cNvPr id="23555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tIns="45720" bIns="45720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21F54B73-9E2A-4ECC-8DD9-BF7BB29DD865}" type="slidenum">
              <a:rPr lang="en-US" altLang="en-US" smtClean="0"/>
              <a:pPr eaLnBrk="1" hangingPunct="1"/>
              <a:t>1</a:t>
            </a:fld>
            <a:endParaRPr lang="en-US" altLang="en-US" smtClean="0"/>
          </a:p>
        </p:txBody>
      </p:sp>
      <p:sp>
        <p:nvSpPr>
          <p:cNvPr id="2355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371600" y="277813"/>
            <a:ext cx="7772400" cy="1143000"/>
          </a:xfrm>
        </p:spPr>
        <p:txBody>
          <a:bodyPr/>
          <a:lstStyle/>
          <a:p>
            <a:pPr eaLnBrk="1" hangingPunct="1"/>
            <a:r>
              <a:rPr lang="en-US" altLang="en-US" smtClean="0"/>
              <a:t>More on Cyclic Executives</a:t>
            </a:r>
          </a:p>
        </p:txBody>
      </p:sp>
      <p:sp>
        <p:nvSpPr>
          <p:cNvPr id="2355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371600" y="1600200"/>
            <a:ext cx="7772400" cy="4530725"/>
          </a:xfrm>
        </p:spPr>
        <p:txBody>
          <a:bodyPr/>
          <a:lstStyle/>
          <a:p>
            <a:pPr eaLnBrk="1" hangingPunct="1"/>
            <a:r>
              <a:rPr lang="en-US" altLang="en-US" smtClean="0"/>
              <a:t>Simple loop cyclic executive</a:t>
            </a:r>
          </a:p>
          <a:p>
            <a:pPr eaLnBrk="1" hangingPunct="1"/>
            <a:r>
              <a:rPr lang="en-US" altLang="en-US" smtClean="0"/>
              <a:t>Frame/slots </a:t>
            </a:r>
          </a:p>
          <a:p>
            <a:pPr eaLnBrk="1" hangingPunct="1"/>
            <a:r>
              <a:rPr lang="en-US" altLang="en-US" smtClean="0"/>
              <a:t>Table-based predetermined schedule cyclic executive</a:t>
            </a:r>
          </a:p>
          <a:p>
            <a:pPr eaLnBrk="1" hangingPunct="1"/>
            <a:r>
              <a:rPr lang="en-US" altLang="en-US" smtClean="0"/>
              <a:t>Periodic, aperiodic and interrupt-based task</a:t>
            </a:r>
          </a:p>
          <a:p>
            <a:pPr eaLnBrk="1" hangingPunct="1"/>
            <a:r>
              <a:rPr lang="en-US" altLang="en-US" smtClean="0"/>
              <a:t>Lets design a cyclic-executive with multiple periodic tasks. </a:t>
            </a:r>
          </a:p>
          <a:p>
            <a:pPr eaLnBrk="1" hangingPunct="1"/>
            <a:endParaRPr lang="en-US" altLang="en-US" smtClean="0"/>
          </a:p>
        </p:txBody>
      </p:sp>
      <p:sp>
        <p:nvSpPr>
          <p:cNvPr id="23558" name="Slide Number Placeholder 5"/>
          <p:cNvSpPr txBox="1">
            <a:spLocks noGrp="1"/>
          </p:cNvSpPr>
          <p:nvPr/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fld id="{F71ED27B-2734-4917-BC76-067657274162}" type="slidenum">
              <a:rPr lang="en-US" altLang="en-US" sz="1000">
                <a:latin typeface="Verdana" pitchFamily="34" charset="0"/>
              </a:rPr>
              <a:pPr algn="r" eaLnBrk="1" hangingPunct="1"/>
              <a:t>1</a:t>
            </a:fld>
            <a:endParaRPr lang="en-US" altLang="en-US" sz="1000">
              <a:latin typeface="Verdana" pitchFamily="34" charset="0"/>
            </a:endParaRPr>
          </a:p>
        </p:txBody>
      </p:sp>
      <p:sp>
        <p:nvSpPr>
          <p:cNvPr id="23559" name="Footer Placeholder 1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>
                <a:solidFill>
                  <a:srgbClr val="FFFFFF"/>
                </a:solidFill>
              </a:rPr>
              <a:t>Amrita-UB-MSES-2013-4</a:t>
            </a:r>
          </a:p>
        </p:txBody>
      </p:sp>
    </p:spTree>
    <p:extLst>
      <p:ext uri="{BB962C8B-B14F-4D97-AF65-F5344CB8AC3E}">
        <p14:creationId xmlns:p14="http://schemas.microsoft.com/office/powerpoint/2010/main" val="13220985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2771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eaLnBrk="1" hangingPunct="1"/>
            <a:r>
              <a:rPr lang="en-US" altLang="en-US" smtClean="0"/>
              <a:t>The cyclic executive discussed the scheduler is built-in. You can also use clock ticks RTC etc to schedule the tasks</a:t>
            </a:r>
          </a:p>
          <a:p>
            <a:pPr eaLnBrk="1" hangingPunct="1"/>
            <a:r>
              <a:rPr lang="en-US" altLang="en-US" smtClean="0"/>
              <a:t>In order use the cyclic executive discussed here in other applications simply change table configuration, and rewrite the dummy functions we used.</a:t>
            </a:r>
          </a:p>
        </p:txBody>
      </p:sp>
      <p:sp>
        <p:nvSpPr>
          <p:cNvPr id="32772" name="Date Placeholder 3"/>
          <p:cNvSpPr>
            <a:spLocks noGrp="1"/>
          </p:cNvSpPr>
          <p:nvPr>
            <p:ph type="dt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>
                <a:solidFill>
                  <a:srgbClr val="FFFFFF"/>
                </a:solidFill>
              </a:rPr>
              <a:t>6/1/2013</a:t>
            </a:r>
          </a:p>
        </p:txBody>
      </p:sp>
      <p:sp>
        <p:nvSpPr>
          <p:cNvPr id="32773" name="Footer Placeholder 4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>
                <a:solidFill>
                  <a:srgbClr val="FFFFFF"/>
                </a:solidFill>
              </a:rPr>
              <a:t>Amrita-UB-MSES-2013-4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50B3467-808D-4379-97A9-D334F83F4247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28236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Date Placeholder 1"/>
          <p:cNvSpPr>
            <a:spLocks noGrp="1"/>
          </p:cNvSpPr>
          <p:nvPr>
            <p:ph type="dt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/>
              <a:t>6/1/2013</a:t>
            </a:r>
          </a:p>
        </p:txBody>
      </p:sp>
      <p:sp>
        <p:nvSpPr>
          <p:cNvPr id="24579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tIns="45720" bIns="45720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FA4789E3-DC30-4C6D-AE84-4691D5B46943}" type="slidenum">
              <a:rPr lang="en-US" altLang="en-US" smtClean="0"/>
              <a:pPr eaLnBrk="1" hangingPunct="1"/>
              <a:t>2</a:t>
            </a:fld>
            <a:endParaRPr lang="en-US" altLang="en-US" smtClean="0"/>
          </a:p>
        </p:txBody>
      </p:sp>
      <p:sp>
        <p:nvSpPr>
          <p:cNvPr id="2458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371600" y="277813"/>
            <a:ext cx="7772400" cy="1143000"/>
          </a:xfrm>
        </p:spPr>
        <p:txBody>
          <a:bodyPr/>
          <a:lstStyle/>
          <a:p>
            <a:pPr eaLnBrk="1" hangingPunct="1"/>
            <a:r>
              <a:rPr lang="en-US" altLang="en-US" smtClean="0"/>
              <a:t>The basic systems</a:t>
            </a:r>
          </a:p>
        </p:txBody>
      </p:sp>
      <p:sp>
        <p:nvSpPr>
          <p:cNvPr id="2458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371600" y="1600200"/>
            <a:ext cx="7772400" cy="4530725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90000"/>
              </a:lnSpc>
            </a:pPr>
            <a:r>
              <a:rPr lang="en-US" altLang="en-US" smtClean="0"/>
              <a:t>Several functions are called in a prearranged sequence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mtClean="0"/>
              <a:t>Some kind of cooperative scheduling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mtClean="0"/>
              <a:t>You a have a set of tasks and a scheduler that schedules these tasks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mtClean="0"/>
              <a:t>Types of tasks: base tasks (background), interrupt tasks, clock tasks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mtClean="0"/>
              <a:t>Frame of slots, slots of cycles, each task taking a cycle, burn tasks to fill up the left over cycles in a frame.</a:t>
            </a:r>
          </a:p>
        </p:txBody>
      </p:sp>
      <p:sp>
        <p:nvSpPr>
          <p:cNvPr id="24582" name="Slide Number Placeholder 5"/>
          <p:cNvSpPr txBox="1">
            <a:spLocks noGrp="1"/>
          </p:cNvSpPr>
          <p:nvPr/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fld id="{2669BAFD-F39F-4B49-A5AA-899C89A7E753}" type="slidenum">
              <a:rPr lang="en-US" altLang="en-US" sz="1000">
                <a:latin typeface="Verdana" pitchFamily="34" charset="0"/>
              </a:rPr>
              <a:pPr algn="r" eaLnBrk="1" hangingPunct="1"/>
              <a:t>2</a:t>
            </a:fld>
            <a:endParaRPr lang="en-US" altLang="en-US" sz="1000">
              <a:latin typeface="Verdana" pitchFamily="34" charset="0"/>
            </a:endParaRPr>
          </a:p>
        </p:txBody>
      </p:sp>
      <p:sp>
        <p:nvSpPr>
          <p:cNvPr id="24583" name="Footer Placeholder 1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>
                <a:solidFill>
                  <a:srgbClr val="FFFFFF"/>
                </a:solidFill>
              </a:rPr>
              <a:t>Amrita-UB-MSES-2013-4</a:t>
            </a:r>
          </a:p>
        </p:txBody>
      </p:sp>
    </p:spTree>
    <p:extLst>
      <p:ext uri="{BB962C8B-B14F-4D97-AF65-F5344CB8AC3E}">
        <p14:creationId xmlns:p14="http://schemas.microsoft.com/office/powerpoint/2010/main" val="19028498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800" dirty="0" smtClean="0"/>
              <a:t>Cyclic Executive Design 1 (pages 81-87)</a:t>
            </a:r>
          </a:p>
        </p:txBody>
      </p:sp>
      <p:sp>
        <p:nvSpPr>
          <p:cNvPr id="25603" name="Date Placeholder 3"/>
          <p:cNvSpPr>
            <a:spLocks noGrp="1"/>
          </p:cNvSpPr>
          <p:nvPr>
            <p:ph type="dt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/>
              <a:t>6/1/2013</a:t>
            </a:r>
          </a:p>
        </p:txBody>
      </p:sp>
      <p:sp>
        <p:nvSpPr>
          <p:cNvPr id="25604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tIns="45720" bIns="45720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2D90441D-B681-4AB2-8D32-A57C65B7D3F3}" type="slidenum">
              <a:rPr lang="en-US" altLang="en-US" smtClean="0"/>
              <a:pPr eaLnBrk="1" hangingPunct="1"/>
              <a:t>3</a:t>
            </a:fld>
            <a:endParaRPr lang="en-US" altLang="en-US" smtClean="0"/>
          </a:p>
        </p:txBody>
      </p:sp>
      <p:sp>
        <p:nvSpPr>
          <p:cNvPr id="25605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eaLnBrk="1" hangingPunct="1"/>
            <a:r>
              <a:rPr lang="en-US" altLang="en-US" smtClean="0"/>
              <a:t>Base tasks, clock tasks, interrupt tasks</a:t>
            </a:r>
          </a:p>
          <a:p>
            <a:pPr lvl="1" eaLnBrk="1" hangingPunct="1"/>
            <a:r>
              <a:rPr lang="en-US" altLang="en-US" smtClean="0"/>
              <a:t>Base: no strict requirements, background activity</a:t>
            </a:r>
          </a:p>
          <a:p>
            <a:pPr lvl="1" eaLnBrk="1" hangingPunct="1"/>
            <a:r>
              <a:rPr lang="en-US" altLang="en-US" smtClean="0"/>
              <a:t>Clock: periodic with fixed runtime</a:t>
            </a:r>
          </a:p>
          <a:p>
            <a:pPr lvl="1" eaLnBrk="1" hangingPunct="1"/>
            <a:r>
              <a:rPr lang="en-US" altLang="en-US" smtClean="0"/>
              <a:t>Interrupt: event-driven preemption, rapid response but little processing</a:t>
            </a:r>
          </a:p>
          <a:p>
            <a:pPr eaLnBrk="1" hangingPunct="1"/>
            <a:r>
              <a:rPr lang="en-US" altLang="en-US" smtClean="0"/>
              <a:t>Design the slots</a:t>
            </a:r>
          </a:p>
          <a:p>
            <a:pPr eaLnBrk="1" hangingPunct="1"/>
            <a:r>
              <a:rPr lang="en-US" altLang="en-US" smtClean="0"/>
              <a:t>Table-driven cyclic executive</a:t>
            </a:r>
          </a:p>
        </p:txBody>
      </p:sp>
      <p:sp>
        <p:nvSpPr>
          <p:cNvPr id="25606" name="Footer Placeholder 1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>
                <a:solidFill>
                  <a:srgbClr val="FFFFFF"/>
                </a:solidFill>
              </a:rPr>
              <a:t>Amrita-UB-MSES-2013-4</a:t>
            </a:r>
          </a:p>
        </p:txBody>
      </p:sp>
    </p:spTree>
    <p:extLst>
      <p:ext uri="{BB962C8B-B14F-4D97-AF65-F5344CB8AC3E}">
        <p14:creationId xmlns:p14="http://schemas.microsoft.com/office/powerpoint/2010/main" val="39474373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>
                <a:solidFill>
                  <a:srgbClr val="7B9899"/>
                </a:solidFill>
              </a:rPr>
              <a:t>Cyclic executive</a:t>
            </a:r>
          </a:p>
        </p:txBody>
      </p:sp>
      <p:sp>
        <p:nvSpPr>
          <p:cNvPr id="26627" name="Date Placeholder 3"/>
          <p:cNvSpPr>
            <a:spLocks noGrp="1"/>
          </p:cNvSpPr>
          <p:nvPr>
            <p:ph type="dt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/>
              <a:t>6/1/2013</a:t>
            </a:r>
          </a:p>
        </p:txBody>
      </p:sp>
      <p:sp>
        <p:nvSpPr>
          <p:cNvPr id="26628" name="Slide Number Placeholder 4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tIns="45720" bIns="45720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0680746F-835A-473A-BA9F-89B6DE3320BE}" type="slidenum">
              <a:rPr lang="en-US" altLang="en-US" smtClean="0"/>
              <a:pPr eaLnBrk="1" hangingPunct="1"/>
              <a:t>4</a:t>
            </a:fld>
            <a:endParaRPr lang="en-US" altLang="en-US" smtClean="0"/>
          </a:p>
        </p:txBody>
      </p:sp>
      <p:sp>
        <p:nvSpPr>
          <p:cNvPr id="26629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eaLnBrk="1" hangingPunct="1"/>
            <a:r>
              <a:rPr lang="en-US" altLang="en-US" sz="2400" smtClean="0"/>
              <a:t>Each task implemented as a function</a:t>
            </a:r>
          </a:p>
          <a:p>
            <a:pPr eaLnBrk="1" hangingPunct="1"/>
            <a:r>
              <a:rPr lang="en-US" altLang="en-US" sz="2400" smtClean="0"/>
              <a:t>All tasks see global data and share them</a:t>
            </a:r>
          </a:p>
          <a:p>
            <a:pPr eaLnBrk="1" hangingPunct="1"/>
            <a:r>
              <a:rPr lang="en-US" altLang="en-US" sz="2400" smtClean="0"/>
              <a:t>Cyclic executive for three priority level</a:t>
            </a:r>
          </a:p>
          <a:p>
            <a:pPr eaLnBrk="1" hangingPunct="1"/>
            <a:r>
              <a:rPr lang="en-US" altLang="en-US" sz="2400" smtClean="0"/>
              <a:t>The execution sequence of tasks within a cyclic executive will NOT vary in any unpredictable manner (such as in a regular fully featured Operating Systems)</a:t>
            </a:r>
          </a:p>
          <a:p>
            <a:pPr eaLnBrk="1" hangingPunct="1"/>
            <a:r>
              <a:rPr lang="en-US" altLang="en-US" sz="2400" smtClean="0"/>
              <a:t>Clock tasks, clock sched, base tasks, base sched, interrupt tasks </a:t>
            </a:r>
          </a:p>
          <a:p>
            <a:pPr eaLnBrk="1" hangingPunct="1"/>
            <a:r>
              <a:rPr lang="en-US" altLang="en-US" sz="2400" smtClean="0"/>
              <a:t>Each clock slot executes, clock tasks, at the end a burn task that is usually the base task</a:t>
            </a:r>
          </a:p>
          <a:p>
            <a:pPr eaLnBrk="1" hangingPunct="1"/>
            <a:r>
              <a:rPr lang="en-US" altLang="en-US" sz="2400" smtClean="0"/>
              <a:t>Study the figures in pages 83-86 of your text</a:t>
            </a:r>
          </a:p>
        </p:txBody>
      </p:sp>
      <p:sp>
        <p:nvSpPr>
          <p:cNvPr id="26630" name="Footer Placeholder 1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>
                <a:solidFill>
                  <a:srgbClr val="FFFFFF"/>
                </a:solidFill>
              </a:rPr>
              <a:t>Amrita-UB-MSES-2013-4</a:t>
            </a:r>
          </a:p>
        </p:txBody>
      </p:sp>
    </p:spTree>
    <p:extLst>
      <p:ext uri="{BB962C8B-B14F-4D97-AF65-F5344CB8AC3E}">
        <p14:creationId xmlns:p14="http://schemas.microsoft.com/office/powerpoint/2010/main" val="28373946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>
                <a:solidFill>
                  <a:srgbClr val="7B9899"/>
                </a:solidFill>
              </a:rPr>
              <a:t>RT Cyclic Executive Program</a:t>
            </a:r>
          </a:p>
        </p:txBody>
      </p:sp>
      <p:sp>
        <p:nvSpPr>
          <p:cNvPr id="27651" name="Date Placeholder 3"/>
          <p:cNvSpPr>
            <a:spLocks noGrp="1"/>
          </p:cNvSpPr>
          <p:nvPr>
            <p:ph type="dt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/>
              <a:t>6/1/2013</a:t>
            </a:r>
          </a:p>
        </p:txBody>
      </p:sp>
      <p:sp>
        <p:nvSpPr>
          <p:cNvPr id="27652" name="Slide Number Placeholder 4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tIns="45720" bIns="45720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23DF4B67-87D9-4F2B-8F74-B77AB75CC3B2}" type="slidenum">
              <a:rPr lang="en-US" altLang="en-US" smtClean="0"/>
              <a:pPr eaLnBrk="1" hangingPunct="1"/>
              <a:t>5</a:t>
            </a:fld>
            <a:endParaRPr lang="en-US" altLang="en-US" smtClean="0"/>
          </a:p>
        </p:txBody>
      </p:sp>
      <p:sp>
        <p:nvSpPr>
          <p:cNvPr id="27653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>
            <a:normAutofit lnSpcReduction="10000"/>
          </a:bodyPr>
          <a:lstStyle/>
          <a:p>
            <a:pPr eaLnBrk="1" hangingPunct="1"/>
            <a:r>
              <a:rPr lang="en-US" altLang="en-US" smtClean="0"/>
              <a:t>Lets examine the code:</a:t>
            </a:r>
          </a:p>
          <a:p>
            <a:pPr eaLnBrk="1" hangingPunct="1"/>
            <a:r>
              <a:rPr lang="en-US" altLang="en-US" smtClean="0"/>
              <a:t>Identify the tasks</a:t>
            </a:r>
          </a:p>
          <a:p>
            <a:pPr eaLnBrk="1" hangingPunct="1"/>
            <a:r>
              <a:rPr lang="en-US" altLang="en-US" smtClean="0"/>
              <a:t>Identify the cyclic schedule specified in the form of a table</a:t>
            </a:r>
          </a:p>
          <a:p>
            <a:pPr eaLnBrk="1" hangingPunct="1"/>
            <a:r>
              <a:rPr lang="en-US" altLang="en-US" smtClean="0"/>
              <a:t>Observe how the functions are specified as table entry</a:t>
            </a:r>
          </a:p>
          <a:p>
            <a:pPr eaLnBrk="1" hangingPunct="1"/>
            <a:r>
              <a:rPr lang="en-US" altLang="en-US" smtClean="0"/>
              <a:t>Understand the scheduler is built-in</a:t>
            </a:r>
          </a:p>
          <a:p>
            <a:pPr eaLnBrk="1" hangingPunct="1"/>
            <a:r>
              <a:rPr lang="en-US" altLang="en-US" smtClean="0"/>
              <a:t>Learn how the function in the table are dispatched</a:t>
            </a:r>
          </a:p>
        </p:txBody>
      </p:sp>
      <p:sp>
        <p:nvSpPr>
          <p:cNvPr id="27654" name="Footer Placeholder 1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>
                <a:solidFill>
                  <a:srgbClr val="FFFFFF"/>
                </a:solidFill>
              </a:rPr>
              <a:t>Amrita-UB-MSES-2013-4</a:t>
            </a:r>
          </a:p>
        </p:txBody>
      </p:sp>
    </p:spTree>
    <p:extLst>
      <p:ext uri="{BB962C8B-B14F-4D97-AF65-F5344CB8AC3E}">
        <p14:creationId xmlns:p14="http://schemas.microsoft.com/office/powerpoint/2010/main" val="30555210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n-US" dirty="0" smtClean="0"/>
              <a:t>Implementation of a cyclic executive</a:t>
            </a:r>
            <a:endParaRPr lang="en-US" dirty="0"/>
          </a:p>
        </p:txBody>
      </p:sp>
      <p:sp>
        <p:nvSpPr>
          <p:cNvPr id="28675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>
            <a:normAutofit lnSpcReduction="10000"/>
          </a:bodyPr>
          <a:lstStyle/>
          <a:p>
            <a:pPr marL="0" indent="0" eaLnBrk="1" hangingPunct="1">
              <a:buFont typeface="Wingdings 2" pitchFamily="18" charset="2"/>
              <a:buNone/>
            </a:pPr>
            <a:r>
              <a:rPr lang="en-US" altLang="en-US" sz="1400" smtClean="0"/>
              <a:t>#include &lt;stdio.h&gt;</a:t>
            </a:r>
          </a:p>
          <a:p>
            <a:pPr marL="0" indent="0" eaLnBrk="1" hangingPunct="1">
              <a:buFont typeface="Wingdings 2" pitchFamily="18" charset="2"/>
              <a:buNone/>
            </a:pPr>
            <a:r>
              <a:rPr lang="en-US" altLang="en-US" sz="1400" smtClean="0"/>
              <a:t>#include &lt;ctype.h&gt;</a:t>
            </a:r>
          </a:p>
          <a:p>
            <a:pPr marL="0" indent="0" eaLnBrk="1" hangingPunct="1">
              <a:buFont typeface="Wingdings 2" pitchFamily="18" charset="2"/>
              <a:buNone/>
            </a:pPr>
            <a:r>
              <a:rPr lang="en-US" altLang="en-US" sz="1400" smtClean="0"/>
              <a:t>#include &lt;unistd.h&gt;</a:t>
            </a:r>
          </a:p>
          <a:p>
            <a:pPr marL="0" indent="0" eaLnBrk="1" hangingPunct="1">
              <a:buFont typeface="Wingdings 2" pitchFamily="18" charset="2"/>
              <a:buNone/>
            </a:pPr>
            <a:r>
              <a:rPr lang="en-US" altLang="en-US" sz="1400" smtClean="0"/>
              <a:t>#include &lt;sys/times.h&gt;</a:t>
            </a:r>
          </a:p>
          <a:p>
            <a:pPr marL="0" indent="0" eaLnBrk="1" hangingPunct="1">
              <a:buFont typeface="Wingdings 2" pitchFamily="18" charset="2"/>
              <a:buNone/>
            </a:pPr>
            <a:r>
              <a:rPr lang="en-US" altLang="en-US" sz="1400" smtClean="0"/>
              <a:t>#define SLOTX 4</a:t>
            </a:r>
          </a:p>
          <a:p>
            <a:pPr marL="0" indent="0" eaLnBrk="1" hangingPunct="1">
              <a:buFont typeface="Wingdings 2" pitchFamily="18" charset="2"/>
              <a:buNone/>
            </a:pPr>
            <a:r>
              <a:rPr lang="en-US" altLang="en-US" sz="1400" smtClean="0"/>
              <a:t>#define CYCLEX 5</a:t>
            </a:r>
          </a:p>
          <a:p>
            <a:pPr marL="0" indent="0" eaLnBrk="1" hangingPunct="1">
              <a:buFont typeface="Wingdings 2" pitchFamily="18" charset="2"/>
              <a:buNone/>
            </a:pPr>
            <a:r>
              <a:rPr lang="en-US" altLang="en-US" sz="1400" smtClean="0"/>
              <a:t>#define SLOT_T 5000</a:t>
            </a:r>
          </a:p>
          <a:p>
            <a:pPr marL="0" indent="0" eaLnBrk="1" hangingPunct="1">
              <a:buFont typeface="Wingdings 2" pitchFamily="18" charset="2"/>
              <a:buNone/>
            </a:pPr>
            <a:endParaRPr lang="en-US" altLang="en-US" sz="1400" smtClean="0"/>
          </a:p>
          <a:p>
            <a:pPr marL="0" indent="0" eaLnBrk="1" hangingPunct="1">
              <a:buFont typeface="Wingdings 2" pitchFamily="18" charset="2"/>
              <a:buNone/>
            </a:pPr>
            <a:r>
              <a:rPr lang="en-US" altLang="en-US" sz="1400" smtClean="0"/>
              <a:t>int tps,cycle=0,slot=0;</a:t>
            </a:r>
          </a:p>
          <a:p>
            <a:pPr marL="0" indent="0" eaLnBrk="1" hangingPunct="1">
              <a:buFont typeface="Wingdings 2" pitchFamily="18" charset="2"/>
              <a:buNone/>
            </a:pPr>
            <a:r>
              <a:rPr lang="en-US" altLang="en-US" sz="1400" smtClean="0"/>
              <a:t>clock_t now, then;</a:t>
            </a:r>
          </a:p>
          <a:p>
            <a:pPr marL="0" indent="0" eaLnBrk="1" hangingPunct="1">
              <a:buFont typeface="Wingdings 2" pitchFamily="18" charset="2"/>
              <a:buNone/>
            </a:pPr>
            <a:r>
              <a:rPr lang="en-US" altLang="en-US" sz="1400" smtClean="0"/>
              <a:t>struct tms n;</a:t>
            </a:r>
          </a:p>
          <a:p>
            <a:pPr marL="0" indent="0" eaLnBrk="1" hangingPunct="1">
              <a:buFont typeface="Wingdings 2" pitchFamily="18" charset="2"/>
              <a:buNone/>
            </a:pPr>
            <a:r>
              <a:rPr lang="en-US" altLang="en-US" sz="1400" smtClean="0"/>
              <a:t>void one() {</a:t>
            </a:r>
          </a:p>
          <a:p>
            <a:pPr marL="0" indent="0" eaLnBrk="1" hangingPunct="1">
              <a:buFont typeface="Wingdings 2" pitchFamily="18" charset="2"/>
              <a:buNone/>
            </a:pPr>
            <a:r>
              <a:rPr lang="en-US" altLang="en-US" sz="1400" smtClean="0"/>
              <a:t>  printf("Task 1 running\n");</a:t>
            </a:r>
          </a:p>
          <a:p>
            <a:pPr marL="0" indent="0" eaLnBrk="1" hangingPunct="1">
              <a:buFont typeface="Wingdings 2" pitchFamily="18" charset="2"/>
              <a:buNone/>
            </a:pPr>
            <a:r>
              <a:rPr lang="en-US" altLang="en-US" sz="1400" smtClean="0"/>
              <a:t>  sleep(1);</a:t>
            </a:r>
          </a:p>
          <a:p>
            <a:pPr marL="0" indent="0" eaLnBrk="1" hangingPunct="1">
              <a:buFont typeface="Wingdings 2" pitchFamily="18" charset="2"/>
              <a:buNone/>
            </a:pPr>
            <a:r>
              <a:rPr lang="en-US" altLang="en-US" sz="1400" smtClean="0"/>
              <a:t>}</a:t>
            </a:r>
          </a:p>
          <a:p>
            <a:pPr marL="0" indent="0" eaLnBrk="1" hangingPunct="1">
              <a:buFont typeface="Wingdings 2" pitchFamily="18" charset="2"/>
              <a:buNone/>
            </a:pPr>
            <a:r>
              <a:rPr lang="en-US" altLang="en-US" sz="1400" smtClean="0"/>
              <a:t>void two() {</a:t>
            </a:r>
          </a:p>
          <a:p>
            <a:pPr marL="0" indent="0" eaLnBrk="1" hangingPunct="1">
              <a:buFont typeface="Wingdings 2" pitchFamily="18" charset="2"/>
              <a:buNone/>
            </a:pPr>
            <a:r>
              <a:rPr lang="en-US" altLang="en-US" sz="1400" smtClean="0"/>
              <a:t>  printf("Task 2 running\n");</a:t>
            </a:r>
          </a:p>
          <a:p>
            <a:pPr marL="0" indent="0" eaLnBrk="1" hangingPunct="1">
              <a:buFont typeface="Wingdings 2" pitchFamily="18" charset="2"/>
              <a:buNone/>
            </a:pPr>
            <a:r>
              <a:rPr lang="en-US" altLang="en-US" sz="1400" smtClean="0"/>
              <a:t>  sleep(1); }</a:t>
            </a:r>
          </a:p>
          <a:p>
            <a:pPr marL="0" indent="0" eaLnBrk="1" hangingPunct="1">
              <a:buFont typeface="Wingdings 2" pitchFamily="18" charset="2"/>
              <a:buNone/>
            </a:pPr>
            <a:endParaRPr lang="en-US" altLang="en-US" sz="1400" smtClean="0"/>
          </a:p>
        </p:txBody>
      </p:sp>
      <p:sp>
        <p:nvSpPr>
          <p:cNvPr id="28676" name="Date Placeholder 3"/>
          <p:cNvSpPr>
            <a:spLocks noGrp="1"/>
          </p:cNvSpPr>
          <p:nvPr>
            <p:ph type="dt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>
                <a:solidFill>
                  <a:srgbClr val="FFFFFF"/>
                </a:solidFill>
              </a:rPr>
              <a:t>6/1/2013</a:t>
            </a:r>
          </a:p>
        </p:txBody>
      </p:sp>
      <p:sp>
        <p:nvSpPr>
          <p:cNvPr id="28677" name="Footer Placeholder 4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>
                <a:solidFill>
                  <a:srgbClr val="FFFFFF"/>
                </a:solidFill>
              </a:rPr>
              <a:t>Amrita-UB-MSES-2013-4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49D4AE2-1637-444D-A8B6-C943FD882463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91383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Implementation (contd.)</a:t>
            </a:r>
            <a:endParaRPr lang="en-US" dirty="0"/>
          </a:p>
        </p:txBody>
      </p:sp>
      <p:sp>
        <p:nvSpPr>
          <p:cNvPr id="29699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marL="0" indent="0" eaLnBrk="1" hangingPunct="1">
              <a:buFont typeface="Wingdings 2" pitchFamily="18" charset="2"/>
              <a:buNone/>
            </a:pPr>
            <a:r>
              <a:rPr lang="en-US" altLang="en-US" sz="1400" smtClean="0"/>
              <a:t>void three() {</a:t>
            </a:r>
          </a:p>
          <a:p>
            <a:pPr marL="0" indent="0" eaLnBrk="1" hangingPunct="1">
              <a:buFont typeface="Wingdings 2" pitchFamily="18" charset="2"/>
              <a:buNone/>
            </a:pPr>
            <a:r>
              <a:rPr lang="en-US" altLang="en-US" sz="1400" smtClean="0"/>
              <a:t>  printf("Task 3 running\n");</a:t>
            </a:r>
          </a:p>
          <a:p>
            <a:pPr marL="0" indent="0" eaLnBrk="1" hangingPunct="1">
              <a:buFont typeface="Wingdings 2" pitchFamily="18" charset="2"/>
              <a:buNone/>
            </a:pPr>
            <a:r>
              <a:rPr lang="en-US" altLang="en-US" sz="1400" smtClean="0"/>
              <a:t>  sleep(1);</a:t>
            </a:r>
          </a:p>
          <a:p>
            <a:pPr marL="0" indent="0" eaLnBrk="1" hangingPunct="1">
              <a:buFont typeface="Wingdings 2" pitchFamily="18" charset="2"/>
              <a:buNone/>
            </a:pPr>
            <a:r>
              <a:rPr lang="en-US" altLang="en-US" sz="1400" smtClean="0"/>
              <a:t>}</a:t>
            </a:r>
          </a:p>
          <a:p>
            <a:pPr marL="0" indent="0" eaLnBrk="1" hangingPunct="1">
              <a:buFont typeface="Wingdings 2" pitchFamily="18" charset="2"/>
              <a:buNone/>
            </a:pPr>
            <a:endParaRPr lang="en-US" altLang="en-US" sz="1400" smtClean="0"/>
          </a:p>
          <a:p>
            <a:pPr marL="0" indent="0" eaLnBrk="1" hangingPunct="1">
              <a:buFont typeface="Wingdings 2" pitchFamily="18" charset="2"/>
              <a:buNone/>
            </a:pPr>
            <a:r>
              <a:rPr lang="en-US" altLang="en-US" sz="1400" smtClean="0"/>
              <a:t>void four() {</a:t>
            </a:r>
          </a:p>
          <a:p>
            <a:pPr marL="0" indent="0" eaLnBrk="1" hangingPunct="1">
              <a:buFont typeface="Wingdings 2" pitchFamily="18" charset="2"/>
              <a:buNone/>
            </a:pPr>
            <a:r>
              <a:rPr lang="en-US" altLang="en-US" sz="1400" smtClean="0"/>
              <a:t>  printf("Task 4 running\n");</a:t>
            </a:r>
          </a:p>
          <a:p>
            <a:pPr marL="0" indent="0" eaLnBrk="1" hangingPunct="1">
              <a:buFont typeface="Wingdings 2" pitchFamily="18" charset="2"/>
              <a:buNone/>
            </a:pPr>
            <a:r>
              <a:rPr lang="en-US" altLang="en-US" sz="1400" smtClean="0"/>
              <a:t>  sleep(1);</a:t>
            </a:r>
          </a:p>
          <a:p>
            <a:pPr marL="0" indent="0" eaLnBrk="1" hangingPunct="1">
              <a:buFont typeface="Wingdings 2" pitchFamily="18" charset="2"/>
              <a:buNone/>
            </a:pPr>
            <a:r>
              <a:rPr lang="en-US" altLang="en-US" sz="1400" smtClean="0"/>
              <a:t>}</a:t>
            </a:r>
          </a:p>
          <a:p>
            <a:pPr marL="0" indent="0" eaLnBrk="1" hangingPunct="1">
              <a:buFont typeface="Wingdings 2" pitchFamily="18" charset="2"/>
              <a:buNone/>
            </a:pPr>
            <a:endParaRPr lang="en-US" altLang="en-US" sz="1400" smtClean="0"/>
          </a:p>
          <a:p>
            <a:pPr marL="0" indent="0" eaLnBrk="1" hangingPunct="1">
              <a:buFont typeface="Wingdings 2" pitchFamily="18" charset="2"/>
              <a:buNone/>
            </a:pPr>
            <a:r>
              <a:rPr lang="en-US" altLang="en-US" sz="1400" smtClean="0"/>
              <a:t>void five() {</a:t>
            </a:r>
          </a:p>
          <a:p>
            <a:pPr marL="0" indent="0" eaLnBrk="1" hangingPunct="1">
              <a:buFont typeface="Wingdings 2" pitchFamily="18" charset="2"/>
              <a:buNone/>
            </a:pPr>
            <a:r>
              <a:rPr lang="en-US" altLang="en-US" sz="1400" smtClean="0"/>
              <a:t>  printf("Task 5 running\n");</a:t>
            </a:r>
          </a:p>
          <a:p>
            <a:pPr marL="0" indent="0" eaLnBrk="1" hangingPunct="1">
              <a:buFont typeface="Wingdings 2" pitchFamily="18" charset="2"/>
              <a:buNone/>
            </a:pPr>
            <a:r>
              <a:rPr lang="en-US" altLang="en-US" sz="1400" smtClean="0"/>
              <a:t>  sleep(1);</a:t>
            </a:r>
          </a:p>
          <a:p>
            <a:pPr marL="0" indent="0" eaLnBrk="1" hangingPunct="1">
              <a:buFont typeface="Wingdings 2" pitchFamily="18" charset="2"/>
              <a:buNone/>
            </a:pPr>
            <a:r>
              <a:rPr lang="en-US" altLang="en-US" sz="1400" smtClean="0"/>
              <a:t>}</a:t>
            </a:r>
          </a:p>
          <a:p>
            <a:pPr marL="0" indent="0" eaLnBrk="1" hangingPunct="1">
              <a:buFont typeface="Wingdings 2" pitchFamily="18" charset="2"/>
              <a:buNone/>
            </a:pPr>
            <a:endParaRPr lang="en-US" altLang="en-US" sz="1400" smtClean="0"/>
          </a:p>
          <a:p>
            <a:pPr marL="0" indent="0" eaLnBrk="1" hangingPunct="1">
              <a:buFont typeface="Wingdings 2" pitchFamily="18" charset="2"/>
              <a:buNone/>
            </a:pPr>
            <a:endParaRPr lang="en-US" altLang="en-US" sz="1400" smtClean="0"/>
          </a:p>
          <a:p>
            <a:pPr marL="0" indent="0" eaLnBrk="1" hangingPunct="1">
              <a:buFont typeface="Wingdings 2" pitchFamily="18" charset="2"/>
              <a:buNone/>
            </a:pPr>
            <a:endParaRPr lang="en-US" altLang="en-US" sz="1400" smtClean="0"/>
          </a:p>
        </p:txBody>
      </p:sp>
      <p:sp>
        <p:nvSpPr>
          <p:cNvPr id="29700" name="Date Placeholder 3"/>
          <p:cNvSpPr>
            <a:spLocks noGrp="1"/>
          </p:cNvSpPr>
          <p:nvPr>
            <p:ph type="dt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>
                <a:solidFill>
                  <a:srgbClr val="FFFFFF"/>
                </a:solidFill>
              </a:rPr>
              <a:t>6/1/2013</a:t>
            </a:r>
          </a:p>
        </p:txBody>
      </p:sp>
      <p:sp>
        <p:nvSpPr>
          <p:cNvPr id="29701" name="Footer Placeholder 4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>
                <a:solidFill>
                  <a:srgbClr val="FFFFFF"/>
                </a:solidFill>
              </a:rPr>
              <a:t>Amrita-UB-MSES-2013-4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CB49426-959E-4020-8680-E232739DDCF1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56580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Implementation (contd.)</a:t>
            </a:r>
            <a:endParaRPr lang="en-US" dirty="0"/>
          </a:p>
        </p:txBody>
      </p:sp>
      <p:sp>
        <p:nvSpPr>
          <p:cNvPr id="30723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marL="0" indent="0" eaLnBrk="1" hangingPunct="1">
              <a:buFont typeface="Wingdings 2" pitchFamily="18" charset="2"/>
              <a:buNone/>
            </a:pPr>
            <a:r>
              <a:rPr lang="en-US" altLang="en-US" sz="2800" smtClean="0"/>
              <a:t>void burn() {</a:t>
            </a:r>
          </a:p>
          <a:p>
            <a:pPr marL="0" indent="0" eaLnBrk="1" hangingPunct="1">
              <a:buFont typeface="Wingdings 2" pitchFamily="18" charset="2"/>
              <a:buNone/>
            </a:pPr>
            <a:r>
              <a:rPr lang="en-US" altLang="en-US" sz="2800" smtClean="0"/>
              <a:t>  clock_t bstart = times(&amp;n);</a:t>
            </a:r>
          </a:p>
          <a:p>
            <a:pPr marL="0" indent="0" eaLnBrk="1" hangingPunct="1">
              <a:buFont typeface="Wingdings 2" pitchFamily="18" charset="2"/>
              <a:buNone/>
            </a:pPr>
            <a:r>
              <a:rPr lang="en-US" altLang="en-US" sz="2800" smtClean="0"/>
              <a:t> while ((( now = times(&amp;n)) - then) &lt; SLOT_T * tps / 1000) { }</a:t>
            </a:r>
          </a:p>
          <a:p>
            <a:pPr marL="0" indent="0" eaLnBrk="1" hangingPunct="1">
              <a:buFont typeface="Wingdings 2" pitchFamily="18" charset="2"/>
              <a:buNone/>
            </a:pPr>
            <a:r>
              <a:rPr lang="en-US" altLang="en-US" sz="2800" smtClean="0"/>
              <a:t> printf (" brn time = %2.2dms\n\n", (times(&amp;n)-bstart)*1000/tps);</a:t>
            </a:r>
          </a:p>
          <a:p>
            <a:pPr marL="0" indent="0" eaLnBrk="1" hangingPunct="1">
              <a:buFont typeface="Wingdings 2" pitchFamily="18" charset="2"/>
              <a:buNone/>
            </a:pPr>
            <a:r>
              <a:rPr lang="en-US" altLang="en-US" sz="2800" smtClean="0"/>
              <a:t>          then = now;</a:t>
            </a:r>
          </a:p>
          <a:p>
            <a:pPr marL="0" indent="0" eaLnBrk="1" hangingPunct="1">
              <a:buFont typeface="Wingdings 2" pitchFamily="18" charset="2"/>
              <a:buNone/>
            </a:pPr>
            <a:r>
              <a:rPr lang="en-US" altLang="en-US" sz="2800" smtClean="0"/>
              <a:t>          cycle = CYCLEX;</a:t>
            </a:r>
          </a:p>
          <a:p>
            <a:pPr marL="0" indent="0" eaLnBrk="1" hangingPunct="1">
              <a:buFont typeface="Wingdings 2" pitchFamily="18" charset="2"/>
              <a:buNone/>
            </a:pPr>
            <a:r>
              <a:rPr lang="en-US" altLang="en-US" sz="2800" smtClean="0"/>
              <a:t>}</a:t>
            </a:r>
          </a:p>
          <a:p>
            <a:pPr marL="0" indent="0" eaLnBrk="1" hangingPunct="1">
              <a:buFont typeface="Wingdings 2" pitchFamily="18" charset="2"/>
              <a:buNone/>
            </a:pPr>
            <a:endParaRPr lang="en-US" altLang="en-US" sz="2800" smtClean="0"/>
          </a:p>
          <a:p>
            <a:pPr marL="0" indent="0" eaLnBrk="1" hangingPunct="1">
              <a:buFont typeface="Wingdings 2" pitchFamily="18" charset="2"/>
              <a:buNone/>
            </a:pPr>
            <a:endParaRPr lang="en-US" altLang="en-US" smtClean="0"/>
          </a:p>
        </p:txBody>
      </p:sp>
      <p:sp>
        <p:nvSpPr>
          <p:cNvPr id="30724" name="Date Placeholder 3"/>
          <p:cNvSpPr>
            <a:spLocks noGrp="1"/>
          </p:cNvSpPr>
          <p:nvPr>
            <p:ph type="dt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>
                <a:solidFill>
                  <a:srgbClr val="FFFFFF"/>
                </a:solidFill>
              </a:rPr>
              <a:t>6/1/2013</a:t>
            </a:r>
          </a:p>
        </p:txBody>
      </p:sp>
      <p:sp>
        <p:nvSpPr>
          <p:cNvPr id="30725" name="Footer Placeholder 4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>
                <a:solidFill>
                  <a:srgbClr val="FFFFFF"/>
                </a:solidFill>
              </a:rPr>
              <a:t>Amrita-UB-MSES-2013-4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41C35E0-6CE4-4578-B22E-1511CFCD066E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39023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Implementation (contd.)</a:t>
            </a:r>
            <a:endParaRPr lang="en-US" dirty="0"/>
          </a:p>
        </p:txBody>
      </p:sp>
      <p:sp>
        <p:nvSpPr>
          <p:cNvPr id="31747" name="Content Placeholder 2"/>
          <p:cNvSpPr>
            <a:spLocks noGrp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marL="0" indent="0" eaLnBrk="1" hangingPunct="1">
              <a:buFont typeface="Wingdings 2" pitchFamily="18" charset="2"/>
              <a:buNone/>
            </a:pPr>
            <a:r>
              <a:rPr lang="en-US" altLang="en-US" sz="1600" smtClean="0"/>
              <a:t>void (*ttable[SLOTX][CYCLEX])() = {</a:t>
            </a:r>
          </a:p>
          <a:p>
            <a:pPr marL="0" indent="0" eaLnBrk="1" hangingPunct="1">
              <a:buFont typeface="Wingdings 2" pitchFamily="18" charset="2"/>
              <a:buNone/>
            </a:pPr>
            <a:r>
              <a:rPr lang="en-US" altLang="en-US" sz="1600" smtClean="0"/>
              <a:t>{one, two, burn, burn, burn},</a:t>
            </a:r>
          </a:p>
          <a:p>
            <a:pPr marL="0" indent="0" eaLnBrk="1" hangingPunct="1">
              <a:buFont typeface="Wingdings 2" pitchFamily="18" charset="2"/>
              <a:buNone/>
            </a:pPr>
            <a:r>
              <a:rPr lang="en-US" altLang="en-US" sz="1600" smtClean="0"/>
              <a:t>{one, three, four, burn, burn},</a:t>
            </a:r>
          </a:p>
          <a:p>
            <a:pPr marL="0" indent="0" eaLnBrk="1" hangingPunct="1">
              <a:buFont typeface="Wingdings 2" pitchFamily="18" charset="2"/>
              <a:buNone/>
            </a:pPr>
            <a:r>
              <a:rPr lang="en-US" altLang="en-US" sz="1600" smtClean="0"/>
              <a:t>{one, two, burn, burn, burn},</a:t>
            </a:r>
          </a:p>
          <a:p>
            <a:pPr marL="0" indent="0" eaLnBrk="1" hangingPunct="1">
              <a:buFont typeface="Wingdings 2" pitchFamily="18" charset="2"/>
              <a:buNone/>
            </a:pPr>
            <a:r>
              <a:rPr lang="en-US" altLang="en-US" sz="1600" smtClean="0"/>
              <a:t>{one, five, four, burn, burn}};</a:t>
            </a:r>
          </a:p>
          <a:p>
            <a:pPr marL="0" indent="0" eaLnBrk="1" hangingPunct="1">
              <a:buFont typeface="Wingdings 2" pitchFamily="18" charset="2"/>
              <a:buNone/>
            </a:pPr>
            <a:endParaRPr lang="en-US" altLang="en-US" sz="1600" smtClean="0"/>
          </a:p>
          <a:p>
            <a:pPr marL="0" indent="0" eaLnBrk="1" hangingPunct="1">
              <a:buFont typeface="Wingdings 2" pitchFamily="18" charset="2"/>
              <a:buNone/>
            </a:pPr>
            <a:r>
              <a:rPr lang="en-US" altLang="en-US" sz="1600" smtClean="0"/>
              <a:t>main() {</a:t>
            </a:r>
          </a:p>
          <a:p>
            <a:pPr marL="0" indent="0" eaLnBrk="1" hangingPunct="1">
              <a:buFont typeface="Wingdings 2" pitchFamily="18" charset="2"/>
              <a:buNone/>
            </a:pPr>
            <a:r>
              <a:rPr lang="en-US" altLang="en-US" sz="1600" smtClean="0"/>
              <a:t>    tps = sysconf(_SC_CLK_TCK);</a:t>
            </a:r>
          </a:p>
          <a:p>
            <a:pPr marL="0" indent="0" eaLnBrk="1" hangingPunct="1">
              <a:buFont typeface="Wingdings 2" pitchFamily="18" charset="2"/>
              <a:buNone/>
            </a:pPr>
            <a:r>
              <a:rPr lang="en-US" altLang="en-US" sz="1600" smtClean="0"/>
              <a:t>    printf("clock ticks/sec = %d\n\n", tps);</a:t>
            </a:r>
          </a:p>
          <a:p>
            <a:pPr marL="0" indent="0" eaLnBrk="1" hangingPunct="1">
              <a:buFont typeface="Wingdings 2" pitchFamily="18" charset="2"/>
              <a:buNone/>
            </a:pPr>
            <a:r>
              <a:rPr lang="en-US" altLang="en-US" sz="1600" smtClean="0"/>
              <a:t>    then = times(&amp;n);</a:t>
            </a:r>
          </a:p>
          <a:p>
            <a:pPr marL="0" indent="0" eaLnBrk="1" hangingPunct="1">
              <a:buFont typeface="Wingdings 2" pitchFamily="18" charset="2"/>
              <a:buNone/>
            </a:pPr>
            <a:r>
              <a:rPr lang="en-US" altLang="en-US" sz="1600" smtClean="0"/>
              <a:t>    while (1) {</a:t>
            </a:r>
          </a:p>
          <a:p>
            <a:pPr marL="0" indent="0" eaLnBrk="1" hangingPunct="1">
              <a:buFont typeface="Wingdings 2" pitchFamily="18" charset="2"/>
              <a:buNone/>
            </a:pPr>
            <a:r>
              <a:rPr lang="en-US" altLang="en-US" sz="1600" smtClean="0"/>
              <a:t>      for (slot=0; slot &lt;SLOTX; slot++)</a:t>
            </a:r>
          </a:p>
          <a:p>
            <a:pPr marL="0" indent="0" eaLnBrk="1" hangingPunct="1">
              <a:buFont typeface="Wingdings 2" pitchFamily="18" charset="2"/>
              <a:buNone/>
            </a:pPr>
            <a:r>
              <a:rPr lang="en-US" altLang="en-US" sz="1600" smtClean="0"/>
              <a:t>        for (cycle=0; cycle&lt;CYCLEX; cycle++)</a:t>
            </a:r>
          </a:p>
          <a:p>
            <a:pPr marL="0" indent="0" eaLnBrk="1" hangingPunct="1">
              <a:buFont typeface="Wingdings 2" pitchFamily="18" charset="2"/>
              <a:buNone/>
            </a:pPr>
            <a:r>
              <a:rPr lang="en-US" altLang="en-US" sz="1600" smtClean="0"/>
              <a:t>          (*ttable[slot][cycle])();</a:t>
            </a:r>
          </a:p>
          <a:p>
            <a:pPr marL="0" indent="0" eaLnBrk="1" hangingPunct="1">
              <a:buFont typeface="Wingdings 2" pitchFamily="18" charset="2"/>
              <a:buNone/>
            </a:pPr>
            <a:r>
              <a:rPr lang="en-US" altLang="en-US" sz="1600" smtClean="0"/>
              <a:t>    }}</a:t>
            </a:r>
          </a:p>
        </p:txBody>
      </p:sp>
      <p:sp>
        <p:nvSpPr>
          <p:cNvPr id="31748" name="Date Placeholder 3"/>
          <p:cNvSpPr>
            <a:spLocks noGrp="1"/>
          </p:cNvSpPr>
          <p:nvPr>
            <p:ph type="dt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>
                <a:solidFill>
                  <a:srgbClr val="FFFFFF"/>
                </a:solidFill>
              </a:rPr>
              <a:t>6/1/2013</a:t>
            </a:r>
          </a:p>
        </p:txBody>
      </p:sp>
      <p:sp>
        <p:nvSpPr>
          <p:cNvPr id="31749" name="Footer Placeholder 4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>
                <a:solidFill>
                  <a:srgbClr val="FFFFFF"/>
                </a:solidFill>
              </a:rPr>
              <a:t>Amrita-UB-MSES-2013-4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A0D5EB-E6D6-4CB5-9B1E-529120C627CD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84531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674</Words>
  <Application>Microsoft Office PowerPoint</Application>
  <PresentationFormat>On-screen Show (4:3)</PresentationFormat>
  <Paragraphs>128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More on Cyclic Executives</vt:lpstr>
      <vt:lpstr>The basic systems</vt:lpstr>
      <vt:lpstr>Cyclic Executive Design 1 (pages 81-87)</vt:lpstr>
      <vt:lpstr>Cyclic executive</vt:lpstr>
      <vt:lpstr>RT Cyclic Executive Program</vt:lpstr>
      <vt:lpstr>Implementation of a cyclic executive</vt:lpstr>
      <vt:lpstr>Implementation (contd.)</vt:lpstr>
      <vt:lpstr>Implementation (contd.)</vt:lpstr>
      <vt:lpstr>Implementation (contd.)</vt:lpstr>
      <vt:lpstr>Summary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More on Cyclic Executives</dc:title>
  <dc:creator>bina</dc:creator>
  <cp:lastModifiedBy>bina</cp:lastModifiedBy>
  <cp:revision>1</cp:revision>
  <dcterms:created xsi:type="dcterms:W3CDTF">2014-09-30T23:47:23Z</dcterms:created>
  <dcterms:modified xsi:type="dcterms:W3CDTF">2014-09-30T23:48:42Z</dcterms:modified>
</cp:coreProperties>
</file>