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6" r:id="rId2"/>
    <p:sldId id="258" r:id="rId3"/>
    <p:sldId id="275" r:id="rId4"/>
    <p:sldId id="272" r:id="rId5"/>
    <p:sldId id="273" r:id="rId6"/>
    <p:sldId id="274" r:id="rId7"/>
    <p:sldId id="276" r:id="rId8"/>
    <p:sldId id="271" r:id="rId9"/>
    <p:sldId id="260" r:id="rId10"/>
    <p:sldId id="278" r:id="rId11"/>
    <p:sldId id="279" r:id="rId12"/>
    <p:sldId id="261" r:id="rId13"/>
    <p:sldId id="280" r:id="rId14"/>
    <p:sldId id="268" r:id="rId15"/>
    <p:sldId id="284" r:id="rId16"/>
    <p:sldId id="263" r:id="rId17"/>
    <p:sldId id="262" r:id="rId18"/>
    <p:sldId id="264" r:id="rId19"/>
    <p:sldId id="265" r:id="rId20"/>
    <p:sldId id="277" r:id="rId21"/>
    <p:sldId id="267" r:id="rId22"/>
    <p:sldId id="266" r:id="rId23"/>
    <p:sldId id="269" r:id="rId24"/>
    <p:sldId id="283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8226-C7C1-4F97-921E-E6ACEE2C2A23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D801-6DFA-423D-A4F6-E120B77AB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2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84D0-11D0-45C8-B4FF-C9CA4E25D21F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9DA9-DA68-40F4-96AA-C42DBAD83FB5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569F-9C34-4C0F-808F-AB74DC9A3653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7E01-574B-482E-8B85-FB0F3F12D50D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C8E6-3F7B-4681-BA49-B11153BD6CBC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FB2F4F-5608-45FF-A0C4-3494F8E332B3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565-7DC7-44C1-BF8A-5392A3AD9B3B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D520-EEEB-4686-BF24-8E912219A857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662E-1F9B-49F5-8313-EF6662DA6CE6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B25-3527-4A48-9AC3-36A58576D083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C8DFCD-0C5D-4953-B8DF-6DFCA9AFEC07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546DF7-6FEF-4E36-AA41-059F25E2C69D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4CD7EC-AB30-415E-AC2E-CA415DEA55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stc.dsr-company.com/images/b/b5/Automotive-embedded-system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Ramamurthy</a:t>
            </a:r>
          </a:p>
          <a:p>
            <a:r>
              <a:rPr lang="en-US" dirty="0" smtClean="0"/>
              <a:t>University at Buffalo</a:t>
            </a:r>
          </a:p>
          <a:p>
            <a:r>
              <a:rPr lang="en-US" dirty="0" smtClean="0"/>
              <a:t>bina@buffalo.edu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86BE-084D-40EC-84BB-49ADFE9B2E48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CSE321: Realtime and Embedded Systems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systems are computing systems with tightly coupled hardware and software integration.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Designed to perform dedicated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means that the system is a integral part of a larger system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Multiple embedded systems can co-exist in a single system.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purpose processor are typically not aware of the applications.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embedded processor is application-aware.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23EE67-9391-4B06-A393-7FED82DBDC5B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FEBCB-D1D9-4887-A212-F207784F6B4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0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Embedded Systems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Hardware and software co-design: hardware and software for the embedded system are developed in parallel.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Cross-platform development: Both embedded system and its application use the cross-platform development method.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Software is developed on one platform but runs on another.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Software storage will have to be chosen to allow for upgradeability.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 course, the </a:t>
            </a:r>
            <a:r>
              <a:rPr lang="en-US" dirty="0" err="1" smtClean="0"/>
              <a:t>SoC</a:t>
            </a:r>
            <a:r>
              <a:rPr lang="en-US" dirty="0" smtClean="0"/>
              <a:t> (system on a chip), </a:t>
            </a:r>
            <a:r>
              <a:rPr lang="en-US" dirty="0" err="1" smtClean="0"/>
              <a:t>PoE</a:t>
            </a:r>
            <a:r>
              <a:rPr lang="en-US" dirty="0" smtClean="0"/>
              <a:t> (Power on Ethernet),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309026-3E70-41F2-9C97-A86A9F8FAA95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615E5-94CD-4C83-8156-203A80D230B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6878-5EB5-4741-9A40-7607D56B7B95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From everyday applications</a:t>
            </a:r>
          </a:p>
          <a:p>
            <a:r>
              <a:rPr lang="en-US" dirty="0" smtClean="0"/>
              <a:t>From automotive domain: Electronic Control Unit (ECU)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examples?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4378400" cy="32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Realtime Embedded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F87DBA-62B0-4CF7-A7DC-23BF4F771B3B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C46CB-3B55-4E7B-8ED0-7277DB3FBD2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1981200"/>
            <a:ext cx="2438400" cy="2438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RTOS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52800" y="2057400"/>
            <a:ext cx="2438400" cy="2438400"/>
          </a:xfrm>
          <a:prstGeom prst="ellipse">
            <a:avLst/>
          </a:prstGeom>
          <a:solidFill>
            <a:srgbClr val="00B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                     EMB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3429000" y="2971800"/>
            <a:ext cx="85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RTEMB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838200" y="5486400"/>
            <a:ext cx="41133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Railway monitoring and scheduling : </a:t>
            </a:r>
            <a:r>
              <a:rPr lang="en-US" dirty="0" smtClean="0">
                <a:latin typeface="Calibri" pitchFamily="34" charset="0"/>
              </a:rPr>
              <a:t>RTOS</a:t>
            </a:r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</a:rPr>
              <a:t>Cell phone: EMB</a:t>
            </a:r>
          </a:p>
          <a:p>
            <a:pPr eaLnBrk="1" hangingPunct="1"/>
            <a:r>
              <a:rPr lang="en-US" dirty="0">
                <a:latin typeface="Calibri" pitchFamily="34" charset="0"/>
              </a:rPr>
              <a:t>Heart pacemaker: RTSEMB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#1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BF8-D0E8-480F-BA4A-C13E6FEB7EFE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sz="2000" dirty="0" smtClean="0"/>
              <a:t>Lets identify 10 embedded systems, realtime systems and realtime/embedded system</a:t>
            </a:r>
          </a:p>
          <a:p>
            <a:r>
              <a:rPr lang="en-US" sz="2000" dirty="0" smtClean="0"/>
              <a:t>I will begin with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 Uno 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19730"/>
              </p:ext>
            </p:extLst>
          </p:nvPr>
        </p:nvGraphicFramePr>
        <p:xfrm>
          <a:off x="1371600" y="2438400"/>
          <a:ext cx="7010400" cy="402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92755"/>
                <a:gridCol w="5317645"/>
              </a:tblGrid>
              <a:tr h="332509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Type;</a:t>
                      </a:r>
                      <a:r>
                        <a:rPr lang="en-US" baseline="0" dirty="0" smtClean="0"/>
                        <a:t> justification</a:t>
                      </a:r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6429" y="21771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Embedded Systems</a:t>
            </a:r>
          </a:p>
        </p:txBody>
      </p:sp>
      <p:pic>
        <p:nvPicPr>
          <p:cNvPr id="20483" name="Picture 3" descr="garm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ph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914525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rollercoa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00600"/>
            <a:ext cx="1200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pacemak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spaceshutt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24400"/>
            <a:ext cx="1381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rou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ipo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52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raceca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rfi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57800"/>
            <a:ext cx="152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truc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29200"/>
            <a:ext cx="1524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camerapil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52800"/>
            <a:ext cx="152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surger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524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wi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81400"/>
            <a:ext cx="15240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F2D47D-723F-4E34-91B2-EEF6EFD9D628}" type="datetime1">
              <a:rPr lang="en-US" smtClean="0"/>
              <a:t>8/26/2014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21A8B-A9B6-4C05-B253-D3A1C3FE33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begin?</a:t>
            </a:r>
          </a:p>
          <a:p>
            <a:r>
              <a:rPr lang="en-US" dirty="0" smtClean="0"/>
              <a:t>ANS: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70F7-3F06-4C7B-BD10-3583BC468B67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RTOS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and non-functional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EA7-D9CD-4E2B-956D-71FF25EBB368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Functional: Describes the explicit operations to be performed by the RTOS.</a:t>
            </a:r>
          </a:p>
          <a:p>
            <a:r>
              <a:rPr lang="en-US" dirty="0" smtClean="0"/>
              <a:t>If you consider the climate control system in an automobile:</a:t>
            </a:r>
          </a:p>
          <a:p>
            <a:r>
              <a:rPr lang="en-US" dirty="0" smtClean="0"/>
              <a:t>Sense temperature: T1</a:t>
            </a:r>
          </a:p>
          <a:p>
            <a:r>
              <a:rPr lang="en-US" dirty="0" smtClean="0"/>
              <a:t>Compare with user set temperature: </a:t>
            </a:r>
            <a:r>
              <a:rPr lang="en-US" dirty="0" err="1" smtClean="0"/>
              <a:t>Tset</a:t>
            </a:r>
            <a:endParaRPr lang="en-US" dirty="0"/>
          </a:p>
          <a:p>
            <a:r>
              <a:rPr lang="en-US" dirty="0" smtClean="0"/>
              <a:t>If T1 &gt; </a:t>
            </a:r>
            <a:r>
              <a:rPr lang="en-US" dirty="0" err="1" smtClean="0"/>
              <a:t>Tset</a:t>
            </a:r>
            <a:r>
              <a:rPr lang="en-US" dirty="0" smtClean="0"/>
              <a:t>, start cold air fan </a:t>
            </a:r>
          </a:p>
          <a:p>
            <a:r>
              <a:rPr lang="en-US" dirty="0" smtClean="0"/>
              <a:t>Else if T1 &lt; </a:t>
            </a:r>
            <a:r>
              <a:rPr lang="en-US" dirty="0" err="1" smtClean="0"/>
              <a:t>Tset</a:t>
            </a:r>
            <a:r>
              <a:rPr lang="en-US" dirty="0" smtClean="0"/>
              <a:t>, start hot air fan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Non-functional: describes the quality of the operations</a:t>
            </a:r>
          </a:p>
          <a:p>
            <a:r>
              <a:rPr lang="en-US" dirty="0" smtClean="0"/>
              <a:t>Example: Need to control temperature within 0.5 degree error</a:t>
            </a:r>
          </a:p>
          <a:p>
            <a:r>
              <a:rPr lang="en-US" dirty="0" smtClean="0"/>
              <a:t>Accuracy </a:t>
            </a:r>
          </a:p>
          <a:p>
            <a:r>
              <a:rPr lang="en-US" dirty="0" smtClean="0"/>
              <a:t>Precision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/>
              <a:t>Response time</a:t>
            </a:r>
          </a:p>
          <a:p>
            <a:r>
              <a:rPr lang="en-US" dirty="0"/>
              <a:t>Responsiveness</a:t>
            </a:r>
          </a:p>
          <a:p>
            <a:r>
              <a:rPr lang="en-US" dirty="0"/>
              <a:t>Predictability</a:t>
            </a:r>
          </a:p>
          <a:p>
            <a:r>
              <a:rPr lang="en-US" dirty="0" smtClean="0"/>
              <a:t>Deadlines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5DB0-B90C-4C99-8D80-20CEA4A8E60F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Hardware support for functional requirements</a:t>
            </a:r>
          </a:p>
          <a:p>
            <a:r>
              <a:rPr lang="en-US" dirty="0" smtClean="0"/>
              <a:t>Hardware support for non-functional requirements</a:t>
            </a:r>
          </a:p>
          <a:p>
            <a:r>
              <a:rPr lang="en-US" dirty="0" smtClean="0"/>
              <a:t>Size of the device </a:t>
            </a:r>
          </a:p>
          <a:p>
            <a:r>
              <a:rPr lang="en-US" dirty="0" smtClean="0"/>
              <a:t>Power of the processor</a:t>
            </a:r>
          </a:p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Speed of the device</a:t>
            </a:r>
          </a:p>
          <a:p>
            <a:r>
              <a:rPr lang="en-US" dirty="0" smtClean="0"/>
              <a:t>Support for devices, interrupts</a:t>
            </a:r>
          </a:p>
          <a:p>
            <a:r>
              <a:rPr lang="en-US" dirty="0" smtClean="0"/>
              <a:t>Electronic Control Units (ECU): typical modern automobile has 100’s of ECUs [Takada]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requirements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F3EF-7BE9-4BB9-9D7D-362FB6645FEE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functions to implement the operations</a:t>
            </a:r>
          </a:p>
          <a:p>
            <a:r>
              <a:rPr lang="en-US" dirty="0" smtClean="0"/>
              <a:t>Driver that dispatches calls to these operations</a:t>
            </a:r>
          </a:p>
          <a:p>
            <a:r>
              <a:rPr lang="en-US" dirty="0" smtClean="0"/>
              <a:t>Interrupt handlers</a:t>
            </a:r>
          </a:p>
          <a:p>
            <a:r>
              <a:rPr lang="en-US" dirty="0" smtClean="0"/>
              <a:t>Device drivers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Typical modern automobile has millions of lines of software [Takada]</a:t>
            </a:r>
          </a:p>
          <a:p>
            <a:r>
              <a:rPr lang="en-US" dirty="0"/>
              <a:t>Reference [Takada</a:t>
            </a:r>
            <a:r>
              <a:rPr lang="en-US" dirty="0" smtClean="0"/>
              <a:t>]: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estc.dsr-company.com/images/b/b5/Automotive-embedded-systems.pdf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2C6-B810-47F0-B7D9-D96FCCF19BDC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realtime system?</a:t>
            </a:r>
          </a:p>
          <a:p>
            <a:r>
              <a:rPr lang="en-US" dirty="0" smtClean="0"/>
              <a:t>What is an embedded system?</a:t>
            </a:r>
          </a:p>
          <a:p>
            <a:r>
              <a:rPr lang="en-US" dirty="0" smtClean="0"/>
              <a:t>What is a realtime embedded system?</a:t>
            </a:r>
          </a:p>
          <a:p>
            <a:r>
              <a:rPr lang="en-US" dirty="0" smtClean="0"/>
              <a:t>Embedded system but not a realtime system</a:t>
            </a:r>
          </a:p>
          <a:p>
            <a:r>
              <a:rPr lang="en-US" dirty="0" smtClean="0"/>
              <a:t>Realtime system but not an embedded system</a:t>
            </a:r>
          </a:p>
          <a:p>
            <a:r>
              <a:rPr lang="en-US" dirty="0" smtClean="0"/>
              <a:t>Why realtime&amp;/embedded system?</a:t>
            </a:r>
          </a:p>
          <a:p>
            <a:r>
              <a:rPr lang="en-US" dirty="0" smtClean="0"/>
              <a:t>How do realtime embedded systems differ from regular computational systems?</a:t>
            </a:r>
          </a:p>
          <a:p>
            <a:r>
              <a:rPr lang="en-US" dirty="0"/>
              <a:t>L</a:t>
            </a:r>
            <a:r>
              <a:rPr lang="en-US" dirty="0" smtClean="0"/>
              <a:t>ets define and identify some examples of realtime embedded systems in your school/work/home environment.</a:t>
            </a:r>
          </a:p>
          <a:p>
            <a:r>
              <a:rPr lang="en-US" dirty="0" smtClean="0"/>
              <a:t>We will attempt a simple design process.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7CFE9-F005-4DA2-8185-C8930AA430E2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149596-9FF7-4663-8CCC-4B3CEC57EFF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QA is especially important to RTS since many of these are deployed in life critical environments / situations.</a:t>
            </a:r>
          </a:p>
          <a:p>
            <a:pPr eaLnBrk="1" hangingPunct="1">
              <a:defRPr/>
            </a:pPr>
            <a:r>
              <a:rPr lang="en-US" dirty="0" smtClean="0"/>
              <a:t>Consider a heart pace maker</a:t>
            </a:r>
          </a:p>
          <a:p>
            <a:pPr eaLnBrk="1" hangingPunct="1">
              <a:defRPr/>
            </a:pPr>
            <a:r>
              <a:rPr lang="en-US" dirty="0" smtClean="0"/>
              <a:t>Consider a rail signaling system</a:t>
            </a:r>
            <a:endParaRPr lang="en-US" dirty="0" smtClean="0"/>
          </a:p>
          <a:p>
            <a:pPr marL="0" indent="0" eaLnBrk="1" hangingPunct="1">
              <a:buFont typeface="Wingdings" charset="2"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BB7D-F551-4A44-AB49-6ED7418B1F77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</a:t>
            </a:r>
            <a:r>
              <a:rPr lang="en-US" dirty="0" smtClean="0"/>
              <a:t>we will look at a finite state machine (FSM) for representing the design of a RTOS.</a:t>
            </a:r>
          </a:p>
          <a:p>
            <a:r>
              <a:rPr lang="en-US" dirty="0" smtClean="0"/>
              <a:t>On to </a:t>
            </a:r>
            <a:r>
              <a:rPr lang="en-US" dirty="0" smtClean="0"/>
              <a:t>the design…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7D4-A271-4C09-B802-84F9837D5130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r>
              <a:rPr lang="en-US" dirty="0" smtClean="0">
                <a:sym typeface="Wingdings" pitchFamily="2" charset="2"/>
              </a:rPr>
              <a:t> Design representation</a:t>
            </a:r>
          </a:p>
          <a:p>
            <a:r>
              <a:rPr lang="en-US" dirty="0" smtClean="0">
                <a:sym typeface="Wingdings" pitchFamily="2" charset="2"/>
              </a:rPr>
              <a:t>Design representation  prototype</a:t>
            </a:r>
          </a:p>
          <a:p>
            <a:r>
              <a:rPr lang="en-US" dirty="0" smtClean="0">
                <a:sym typeface="Wingdings" pitchFamily="2" charset="2"/>
              </a:rPr>
              <a:t>Prototype testing</a:t>
            </a:r>
          </a:p>
          <a:p>
            <a:r>
              <a:rPr lang="en-US" dirty="0" smtClean="0">
                <a:sym typeface="Wingdings" pitchFamily="2" charset="2"/>
              </a:rPr>
              <a:t>Production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#2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CF67-CC42-443D-BDC4-67B0CBD99C34}" type="datetime1">
              <a:rPr lang="en-US" smtClean="0"/>
              <a:t>8/26/2014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Automatic vending machine money counter</a:t>
            </a:r>
          </a:p>
          <a:p>
            <a:r>
              <a:rPr lang="en-US" dirty="0" smtClean="0"/>
              <a:t>Embedded system (25Cent counter)</a:t>
            </a:r>
          </a:p>
          <a:p>
            <a:r>
              <a:rPr lang="en-US" dirty="0" smtClean="0"/>
              <a:t>Coins: 5, 10, 25 cent coins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29926" y="4587262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622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89514" y="3758585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S10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02891" y="5551714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28116" y="4834030"/>
            <a:ext cx="609600" cy="609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S25+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8" idx="7"/>
            <a:endCxn id="9" idx="3"/>
          </p:cNvCxnSpPr>
          <p:nvPr/>
        </p:nvCxnSpPr>
        <p:spPr>
          <a:xfrm flipV="1">
            <a:off x="1650252" y="3492126"/>
            <a:ext cx="801222" cy="1184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0" idx="2"/>
          </p:cNvCxnSpPr>
          <p:nvPr/>
        </p:nvCxnSpPr>
        <p:spPr>
          <a:xfrm flipV="1">
            <a:off x="1739526" y="4063385"/>
            <a:ext cx="1449988" cy="828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5"/>
            <a:endCxn id="11" idx="2"/>
          </p:cNvCxnSpPr>
          <p:nvPr/>
        </p:nvCxnSpPr>
        <p:spPr>
          <a:xfrm>
            <a:off x="1650252" y="5107588"/>
            <a:ext cx="1952639" cy="748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4"/>
            <a:endCxn id="12" idx="1"/>
          </p:cNvCxnSpPr>
          <p:nvPr/>
        </p:nvCxnSpPr>
        <p:spPr>
          <a:xfrm>
            <a:off x="2667000" y="3581400"/>
            <a:ext cx="250390" cy="1341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2" idx="7"/>
          </p:cNvCxnSpPr>
          <p:nvPr/>
        </p:nvCxnSpPr>
        <p:spPr>
          <a:xfrm flipH="1">
            <a:off x="3348442" y="4368185"/>
            <a:ext cx="145872" cy="555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5057" y="4370373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13556" y="475356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598301" y="505836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667000" y="3609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65793" y="4307247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33" name="Straight Arrow Connector 32"/>
          <p:cNvCxnSpPr>
            <a:stCxn id="9" idx="5"/>
            <a:endCxn id="10" idx="1"/>
          </p:cNvCxnSpPr>
          <p:nvPr/>
        </p:nvCxnSpPr>
        <p:spPr>
          <a:xfrm>
            <a:off x="2882526" y="3492126"/>
            <a:ext cx="396262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82526" y="3315286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4572000" y="2971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9" idx="6"/>
          </p:cNvCxnSpPr>
          <p:nvPr/>
        </p:nvCxnSpPr>
        <p:spPr>
          <a:xfrm>
            <a:off x="2971800" y="3276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94565" y="3038287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40" name="Straight Arrow Connector 39"/>
          <p:cNvCxnSpPr>
            <a:stCxn id="10" idx="7"/>
            <a:endCxn id="35" idx="3"/>
          </p:cNvCxnSpPr>
          <p:nvPr/>
        </p:nvCxnSpPr>
        <p:spPr>
          <a:xfrm flipV="1">
            <a:off x="3709840" y="3492126"/>
            <a:ext cx="951434" cy="355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79081" y="356818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42" name="Oval 41"/>
          <p:cNvSpPr/>
          <p:nvPr/>
        </p:nvSpPr>
        <p:spPr>
          <a:xfrm>
            <a:off x="5181600" y="3977662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S20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5" idx="5"/>
            <a:endCxn id="42" idx="0"/>
          </p:cNvCxnSpPr>
          <p:nvPr/>
        </p:nvCxnSpPr>
        <p:spPr>
          <a:xfrm>
            <a:off x="5092326" y="3492126"/>
            <a:ext cx="394074" cy="485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24544" y="333220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69" name="Straight Arrow Connector 68"/>
          <p:cNvCxnSpPr>
            <a:stCxn id="42" idx="4"/>
            <a:endCxn id="11" idx="7"/>
          </p:cNvCxnSpPr>
          <p:nvPr/>
        </p:nvCxnSpPr>
        <p:spPr>
          <a:xfrm flipH="1">
            <a:off x="4123217" y="4587262"/>
            <a:ext cx="1363183" cy="1053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361205" y="454141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cxnSp>
        <p:nvCxnSpPr>
          <p:cNvPr id="72" name="Straight Arrow Connector 71"/>
          <p:cNvCxnSpPr>
            <a:stCxn id="10" idx="6"/>
            <a:endCxn id="42" idx="2"/>
          </p:cNvCxnSpPr>
          <p:nvPr/>
        </p:nvCxnSpPr>
        <p:spPr>
          <a:xfrm>
            <a:off x="3799114" y="4063385"/>
            <a:ext cx="1382486" cy="219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91203" y="384785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42" idx="3"/>
            <a:endCxn id="12" idx="6"/>
          </p:cNvCxnSpPr>
          <p:nvPr/>
        </p:nvCxnSpPr>
        <p:spPr>
          <a:xfrm flipH="1">
            <a:off x="3437716" y="4497988"/>
            <a:ext cx="1833158" cy="640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92828" y="4314450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10,25</a:t>
            </a:r>
            <a:endParaRPr lang="en-US" sz="1200" dirty="0"/>
          </a:p>
        </p:txBody>
      </p:sp>
      <p:cxnSp>
        <p:nvCxnSpPr>
          <p:cNvPr id="78" name="Straight Arrow Connector 77"/>
          <p:cNvCxnSpPr>
            <a:stCxn id="35" idx="4"/>
            <a:endCxn id="11" idx="0"/>
          </p:cNvCxnSpPr>
          <p:nvPr/>
        </p:nvCxnSpPr>
        <p:spPr>
          <a:xfrm flipH="1">
            <a:off x="3907691" y="3581400"/>
            <a:ext cx="969109" cy="1970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90656" y="353149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81" name="Straight Arrow Connector 80"/>
          <p:cNvCxnSpPr>
            <a:stCxn id="35" idx="3"/>
            <a:endCxn id="12" idx="7"/>
          </p:cNvCxnSpPr>
          <p:nvPr/>
        </p:nvCxnSpPr>
        <p:spPr>
          <a:xfrm flipH="1">
            <a:off x="3348442" y="3492126"/>
            <a:ext cx="1312832" cy="1431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05580" y="349664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1972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FBEF95-EBB2-45C5-9E8A-D2B65B1DD737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mtClean="0"/>
              <a:t>Page </a:t>
            </a:r>
            <a:fld id="{C074581D-839D-4CD4-BD25-BA695E40A883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Finite State Machine (FSM)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An FSM M = five tuple </a:t>
            </a:r>
            <a:r>
              <a:rPr lang="en-US" sz="2800" dirty="0" smtClean="0">
                <a:sym typeface="Wingdings" pitchFamily="2" charset="2"/>
              </a:rPr>
              <a:t> { S, </a:t>
            </a:r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, T, </a:t>
            </a:r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}</a:t>
            </a:r>
          </a:p>
          <a:p>
            <a:r>
              <a:rPr lang="en-US" sz="2800" dirty="0" smtClean="0">
                <a:sym typeface="Wingdings" pitchFamily="2" charset="2"/>
              </a:rPr>
              <a:t>S = set of states</a:t>
            </a:r>
          </a:p>
          <a:p>
            <a:r>
              <a:rPr lang="en-US" sz="2800" dirty="0" err="1" smtClean="0">
                <a:sym typeface="Wingdings" pitchFamily="2" charset="2"/>
              </a:rPr>
              <a:t>i</a:t>
            </a:r>
            <a:r>
              <a:rPr lang="en-US" sz="2800" dirty="0" smtClean="0">
                <a:sym typeface="Wingdings" pitchFamily="2" charset="2"/>
              </a:rPr>
              <a:t> = initial state</a:t>
            </a:r>
          </a:p>
          <a:p>
            <a:r>
              <a:rPr lang="en-US" sz="2800" dirty="0" smtClean="0">
                <a:sym typeface="Wingdings" pitchFamily="2" charset="2"/>
              </a:rPr>
              <a:t>T = terminal state (s)</a:t>
            </a:r>
          </a:p>
          <a:p>
            <a:r>
              <a:rPr lang="el-GR" sz="2800" dirty="0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 = events that bring about transitions</a:t>
            </a:r>
          </a:p>
          <a:p>
            <a:r>
              <a:rPr lang="el-GR" sz="2800" dirty="0" smtClean="0">
                <a:sym typeface="Wingdings" pitchFamily="2" charset="2"/>
              </a:rPr>
              <a:t>δ</a:t>
            </a:r>
            <a:r>
              <a:rPr lang="en-US" sz="2800" dirty="0" smtClean="0">
                <a:sym typeface="Wingdings" pitchFamily="2" charset="2"/>
              </a:rPr>
              <a:t> = transitions</a:t>
            </a:r>
          </a:p>
          <a:p>
            <a:r>
              <a:rPr lang="en-US" sz="2800" dirty="0" smtClean="0">
                <a:sym typeface="Wingdings" pitchFamily="2" charset="2"/>
              </a:rPr>
              <a:t>Lets do this exercise for the avionics for </a:t>
            </a:r>
            <a:r>
              <a:rPr lang="en-US" sz="2800" dirty="0" smtClean="0">
                <a:sym typeface="Wingdings" pitchFamily="2" charset="2"/>
              </a:rPr>
              <a:t>a fighter aircraft/a drone</a:t>
            </a:r>
            <a:endParaRPr lang="el-GR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63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A478-19A0-4F9A-870D-CACE7CF1E008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studied the basic definitions of realtime and embedded system.</a:t>
            </a:r>
          </a:p>
          <a:p>
            <a:pPr>
              <a:lnSpc>
                <a:spcPct val="90000"/>
              </a:lnSpc>
            </a:pPr>
            <a:r>
              <a:rPr lang="en-US" dirty="0"/>
              <a:t>We studied key issues which make development of realtime software more challenging than desktop or traditional data processing applications.</a:t>
            </a:r>
          </a:p>
          <a:p>
            <a:pPr>
              <a:lnSpc>
                <a:spcPct val="90000"/>
              </a:lnSpc>
            </a:pPr>
            <a:r>
              <a:rPr lang="en-US" dirty="0"/>
              <a:t>Timing is very critical for </a:t>
            </a:r>
            <a:r>
              <a:rPr lang="en-US" dirty="0" smtClean="0"/>
              <a:t>RTOS </a:t>
            </a:r>
            <a:r>
              <a:rPr lang="en-US" dirty="0"/>
              <a:t>input, output, computing and response.</a:t>
            </a:r>
          </a:p>
          <a:p>
            <a:r>
              <a:rPr lang="en-US" dirty="0" smtClean="0"/>
              <a:t>UML state diagram is a useful tool for design representation.</a:t>
            </a:r>
          </a:p>
          <a:p>
            <a:r>
              <a:rPr lang="en-US" dirty="0"/>
              <a:t>We will study the design and implementation of RTOS system in detail later on.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7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E606A-52B3-4CBB-9E8F-D47A524DA8A7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RTOS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3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9FB646-FDCC-4716-A264-B7C1D045FC0A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E88B9-C62E-4869-9697-FD644AE6FB1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Lets define realtime systems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Timing: RT systems (RTOS) are required to compute and deliver correct results within a specified period of time. Ex: traffic light controller</a:t>
            </a:r>
          </a:p>
          <a:p>
            <a:pPr eaLnBrk="1" hangingPunct="1"/>
            <a:r>
              <a:rPr lang="en-US" dirty="0" smtClean="0"/>
              <a:t>Interrupt driven: event-driven preemption</a:t>
            </a:r>
            <a:r>
              <a:rPr lang="en-US" smtClean="0"/>
              <a:t>; RTOS </a:t>
            </a:r>
            <a:r>
              <a:rPr lang="en-US" dirty="0" smtClean="0"/>
              <a:t>are often involved with handling events.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Events manifest themselves in terms of interrupt signals arising from the arrival data at an input port or ticking of a hardware clock, or an error status alarm.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2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AEAC45-8976-4FC8-BEA2-35C742B996D0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8A3B6D-C3F1-439F-8C13-A111009342F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Low-level programming: RTOS often deal with devices; C language is still a favorite for writing device drivers for new hardware.</a:t>
            </a:r>
          </a:p>
          <a:p>
            <a:pPr eaLnBrk="1" hangingPunct="1"/>
            <a:r>
              <a:rPr lang="en-US" sz="2400" dirty="0" smtClean="0"/>
              <a:t>Specialized hardware: Most RTOS work within, or at least close beside, specialized electronic and mechanical devices. Often closed loop systems. </a:t>
            </a:r>
          </a:p>
          <a:p>
            <a:pPr eaLnBrk="1" hangingPunct="1"/>
            <a:r>
              <a:rPr lang="en-US" sz="2400" dirty="0" smtClean="0"/>
              <a:t>Volatile data IO: Variables that change their value from moment to moment. RTOS software must be structured to check for changes at the correct rate, so as not to miss a data update.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3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11A2A5-2700-4B55-9DF8-DA5D9D1A8341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BB601A-9C92-43E5-9A9E-D91C87723D0C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RTOS Definition (contd.)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Multi-tasking: RTOS are often multitasking. Several processes cooperate to carry out the overall job. Divide RTOS problem into tasks as a design strategy.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Run-time scheduling: Separation of activities into tasks leads to question of task sequencing or scheduling. Moreover the external events and required response to these lead to run-time scheduling or dynamic scheduling.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Unpredictability in inputs/stimulus: Being event-driven, RTOS are at the mercy of unpredictable changes in their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Predictability response requirement!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Life-critical code: failure to run correctly may result in death or at least injury to the user and/or others. Life-critical systems requires extra testing, documentation and acceptance trials.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6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121F65-5EE6-47E3-A48A-D843681506EE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BC9CD0-281E-496E-B319-373E24103EC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RTOS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Hard RTOS: tight limits on response time, so that a delayed result is a wrong result.</a:t>
            </a:r>
          </a:p>
          <a:p>
            <a:pPr lvl="1" eaLnBrk="1" hangingPunct="1"/>
            <a:r>
              <a:rPr lang="en-US" sz="2200" dirty="0" smtClean="0"/>
              <a:t>Ex: jet fuel controller and camera shutter unit</a:t>
            </a:r>
          </a:p>
          <a:p>
            <a:pPr eaLnBrk="1" hangingPunct="1"/>
            <a:r>
              <a:rPr lang="en-US" sz="2400" dirty="0" smtClean="0"/>
              <a:t>Soft RTOS: need to meet only time-average performance target. As long as most results are available before deadline the system will run successfully. </a:t>
            </a:r>
          </a:p>
          <a:p>
            <a:pPr lvl="1" eaLnBrk="1" hangingPunct="1"/>
            <a:r>
              <a:rPr lang="en-US" sz="2200" dirty="0" smtClean="0"/>
              <a:t>Ex: audio and video transmission, single frame skip is fine, but repeated loss is unacceptable</a:t>
            </a:r>
          </a:p>
          <a:p>
            <a:pPr eaLnBrk="1" hangingPunct="1"/>
            <a:r>
              <a:rPr lang="en-US" sz="2400" dirty="0" smtClean="0"/>
              <a:t>Firm RTOS: somewhere between the two.</a:t>
            </a:r>
          </a:p>
          <a:p>
            <a:pPr lvl="1" eaLnBrk="1" hangingPunct="1"/>
            <a:r>
              <a:rPr lang="en-US" sz="2200" dirty="0" smtClean="0"/>
              <a:t>Ex: Space station solar panel unit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226458-9257-41F9-9E50-4B0BE7F29C3F}" type="datetime1">
              <a:rPr lang="en-US" smtClean="0"/>
              <a:t>8/26/2014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2D48D-A560-403B-851C-6790AA49BE5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Microprocessor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Examples: vending machines, mobiles phones, alarm systems, washing machines, motor car engine controllers, heart monitors, microwave ovens all operate using embedded microcontrollers running dedicated software.</a:t>
            </a:r>
          </a:p>
          <a:p>
            <a:pPr eaLnBrk="1" hangingPunct="1"/>
            <a:r>
              <a:rPr lang="en-US" dirty="0" smtClean="0"/>
              <a:t>Microprocessors are the enabling hardware for realtime systems.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4883-581B-4D9A-B0CB-F5522ED83474}" type="datetime1">
              <a:rPr lang="en-US" smtClean="0"/>
              <a:t>8/26/2014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CD7EC-AB30-415E-AC2E-CA415DEA55C2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Dedicated functionally</a:t>
            </a:r>
          </a:p>
          <a:p>
            <a:r>
              <a:rPr lang="en-US" dirty="0" smtClean="0"/>
              <a:t>Special purpose</a:t>
            </a:r>
          </a:p>
          <a:p>
            <a:r>
              <a:rPr lang="en-US" dirty="0" smtClean="0"/>
              <a:t>Optimized for a certain operations</a:t>
            </a:r>
          </a:p>
          <a:p>
            <a:r>
              <a:rPr lang="en-US" dirty="0" smtClean="0"/>
              <a:t>Small (typically)</a:t>
            </a:r>
          </a:p>
          <a:p>
            <a:r>
              <a:rPr lang="en-US" dirty="0" smtClean="0"/>
              <a:t>Lower power consumption</a:t>
            </a:r>
          </a:p>
          <a:p>
            <a:r>
              <a:rPr lang="en-US" dirty="0" smtClean="0"/>
              <a:t>Embedded within other large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1246</Words>
  <Application>Microsoft Office PowerPoint</Application>
  <PresentationFormat>On-screen Show (4:3)</PresentationFormat>
  <Paragraphs>253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CSE321: Realtime and Embedded Systems</vt:lpstr>
      <vt:lpstr>Outline</vt:lpstr>
      <vt:lpstr>Defining RTOS</vt:lpstr>
      <vt:lpstr>Lets define realtime systems</vt:lpstr>
      <vt:lpstr>RTOS Definition (contd.)</vt:lpstr>
      <vt:lpstr>RTOS Definition (contd.)</vt:lpstr>
      <vt:lpstr>Types of RTOS</vt:lpstr>
      <vt:lpstr>Microprocessor</vt:lpstr>
      <vt:lpstr>Embedded Systems</vt:lpstr>
      <vt:lpstr>Embedded Systems</vt:lpstr>
      <vt:lpstr>Embedded Systems (contd.)</vt:lpstr>
      <vt:lpstr>Examples</vt:lpstr>
      <vt:lpstr>Realtime Embedded Systems</vt:lpstr>
      <vt:lpstr>Class work #1</vt:lpstr>
      <vt:lpstr>Embedded Systems</vt:lpstr>
      <vt:lpstr>Designing RTOS</vt:lpstr>
      <vt:lpstr>Functional and non-functional requirements</vt:lpstr>
      <vt:lpstr>Hardware Requirements</vt:lpstr>
      <vt:lpstr>Software requirements</vt:lpstr>
      <vt:lpstr>Software Quality Assurance</vt:lpstr>
      <vt:lpstr>Design Representation</vt:lpstr>
      <vt:lpstr>Design Considerations</vt:lpstr>
      <vt:lpstr>Class work #2</vt:lpstr>
      <vt:lpstr>Finite State Machine (FSM)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CSE524: Realtime and Embedded Systems</dc:title>
  <dc:creator>bina</dc:creator>
  <cp:lastModifiedBy>bina</cp:lastModifiedBy>
  <cp:revision>59</cp:revision>
  <dcterms:created xsi:type="dcterms:W3CDTF">2013-05-06T21:49:41Z</dcterms:created>
  <dcterms:modified xsi:type="dcterms:W3CDTF">2014-08-27T00:07:42Z</dcterms:modified>
</cp:coreProperties>
</file>