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notesMasterIdLst>
    <p:notesMasterId r:id="rId27"/>
  </p:notesMasterIdLst>
  <p:sldIdLst>
    <p:sldId id="256" r:id="rId2"/>
    <p:sldId id="258" r:id="rId3"/>
    <p:sldId id="275" r:id="rId4"/>
    <p:sldId id="272" r:id="rId5"/>
    <p:sldId id="273" r:id="rId6"/>
    <p:sldId id="274" r:id="rId7"/>
    <p:sldId id="276" r:id="rId8"/>
    <p:sldId id="271" r:id="rId9"/>
    <p:sldId id="260" r:id="rId10"/>
    <p:sldId id="278" r:id="rId11"/>
    <p:sldId id="279" r:id="rId12"/>
    <p:sldId id="261" r:id="rId13"/>
    <p:sldId id="280" r:id="rId14"/>
    <p:sldId id="268" r:id="rId15"/>
    <p:sldId id="284" r:id="rId16"/>
    <p:sldId id="263" r:id="rId17"/>
    <p:sldId id="262" r:id="rId18"/>
    <p:sldId id="264" r:id="rId19"/>
    <p:sldId id="265" r:id="rId20"/>
    <p:sldId id="277" r:id="rId21"/>
    <p:sldId id="267" r:id="rId22"/>
    <p:sldId id="266" r:id="rId23"/>
    <p:sldId id="269" r:id="rId24"/>
    <p:sldId id="283" r:id="rId25"/>
    <p:sldId id="270" r:id="rId2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58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1092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2978226-C7C1-4F97-921E-E6ACEE2C2A23}" type="datetimeFigureOut">
              <a:rPr lang="en-US" smtClean="0"/>
              <a:t>8/26/2014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AA4D801-6DFA-423D-A4F6-E120B77AB73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18296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B484D0-11D0-45C8-B4FF-C9CA4E25D21F}" type="datetime1">
              <a:rPr lang="en-US" smtClean="0"/>
              <a:t>8/26/2014</a:t>
            </a:fld>
            <a:endParaRPr lang="en-US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CSE321-2014-1</a:t>
            </a:r>
            <a:endParaRPr lang="en-US" dirty="0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954CD7EC-AB30-415E-AC2E-CA415DEA55C2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D09DA9-DA68-40F4-96AA-C42DBAD83FB5}" type="datetime1">
              <a:rPr lang="en-US" smtClean="0"/>
              <a:t>8/26/2014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CSE321-2014-1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4CD7EC-AB30-415E-AC2E-CA415DEA55C2}" type="slidenum">
              <a:rPr lang="en-US" smtClean="0"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954CD7EC-AB30-415E-AC2E-CA415DEA55C2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F1569F-9C34-4C0F-808F-AB74DC9A3653}" type="datetime1">
              <a:rPr lang="en-US" smtClean="0"/>
              <a:t>8/26/2014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CSE321-2014-1</a:t>
            </a:r>
            <a:endParaRPr lang="en-US" dirty="0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9A7E01-574B-482E-8B85-FB0F3F12D50D}" type="datetime1">
              <a:rPr lang="en-US" smtClean="0"/>
              <a:t>8/26/2014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CSE321-2014-1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954CD7EC-AB30-415E-AC2E-CA415DEA55C2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CSE321-2014-1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4C8E6-3F7B-4681-BA49-B11153BD6CBC}" type="datetime1">
              <a:rPr lang="en-US" smtClean="0"/>
              <a:t>8/26/2014</a:t>
            </a:fld>
            <a:endParaRPr lang="en-US" dirty="0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954CD7EC-AB30-415E-AC2E-CA415DEA55C2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0BFB2F4F-5608-45FF-A0C4-3494F8E332B3}" type="datetime1">
              <a:rPr lang="en-US" smtClean="0"/>
              <a:t>8/26/2014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CSE321-2014-1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4CD7EC-AB30-415E-AC2E-CA415DEA55C2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D2C565-7DC7-44C1-BF8A-5392A3AD9B3B}" type="datetime1">
              <a:rPr lang="en-US" smtClean="0"/>
              <a:t>8/26/2014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r>
              <a:rPr lang="en-US" smtClean="0"/>
              <a:t>CSE321-2014-1</a:t>
            </a:r>
            <a:endParaRPr lang="en-US" dirty="0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954CD7EC-AB30-415E-AC2E-CA415DEA55C2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5D520-EEEB-4686-BF24-8E912219A857}" type="datetime1">
              <a:rPr lang="en-US" smtClean="0"/>
              <a:t>8/26/2014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CSE321-2014-1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954CD7EC-AB30-415E-AC2E-CA415DEA55C2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63662E-1F9B-49F5-8313-EF6662DA6CE6}" type="datetime1">
              <a:rPr lang="en-US" smtClean="0"/>
              <a:t>8/26/2014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CSE321-2014-1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954CD7EC-AB30-415E-AC2E-CA415DEA55C2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954CD7EC-AB30-415E-AC2E-CA415DEA55C2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174B25-3527-4A48-9AC3-36A58576D083}" type="datetime1">
              <a:rPr lang="en-US" smtClean="0"/>
              <a:t>8/26/2014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r>
              <a:rPr lang="en-US" smtClean="0"/>
              <a:t>CSE321-2014-1</a:t>
            </a:r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954CD7EC-AB30-415E-AC2E-CA415DEA55C2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dirty="0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9AC8DFCD-0C5D-4953-B8DF-6DFCA9AFEC07}" type="datetime1">
              <a:rPr lang="en-US" smtClean="0"/>
              <a:t>8/26/2014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r>
              <a:rPr lang="en-US" smtClean="0"/>
              <a:t>CSE321-2014-1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A1546DF7-6FEF-4E36-AA41-059F25E2C69D}" type="datetime1">
              <a:rPr lang="en-US" smtClean="0"/>
              <a:t>8/26/2014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CSE321-2014-1</a:t>
            </a:r>
            <a:endParaRPr lang="en-US" dirty="0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954CD7EC-AB30-415E-AC2E-CA415DEA55C2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hf hdr="0"/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jpeg"/><Relationship Id="rId13" Type="http://schemas.openxmlformats.org/officeDocument/2006/relationships/image" Target="../media/image15.jpeg"/><Relationship Id="rId3" Type="http://schemas.openxmlformats.org/officeDocument/2006/relationships/image" Target="../media/image5.jpeg"/><Relationship Id="rId7" Type="http://schemas.openxmlformats.org/officeDocument/2006/relationships/image" Target="../media/image9.jpeg"/><Relationship Id="rId12" Type="http://schemas.openxmlformats.org/officeDocument/2006/relationships/image" Target="../media/image14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8.jpeg"/><Relationship Id="rId11" Type="http://schemas.openxmlformats.org/officeDocument/2006/relationships/image" Target="../media/image13.jpeg"/><Relationship Id="rId5" Type="http://schemas.openxmlformats.org/officeDocument/2006/relationships/image" Target="../media/image7.jpeg"/><Relationship Id="rId10" Type="http://schemas.openxmlformats.org/officeDocument/2006/relationships/image" Target="../media/image12.jpeg"/><Relationship Id="rId4" Type="http://schemas.openxmlformats.org/officeDocument/2006/relationships/image" Target="../media/image6.jpeg"/><Relationship Id="rId9" Type="http://schemas.openxmlformats.org/officeDocument/2006/relationships/image" Target="../media/image11.jpeg"/><Relationship Id="rId14" Type="http://schemas.openxmlformats.org/officeDocument/2006/relationships/image" Target="../media/image16.jpe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hyperlink" Target="http://estc.dsr-company.com/images/b/b5/Automotive-embedded-systems.pdf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B. Ramamurthy</a:t>
            </a:r>
          </a:p>
          <a:p>
            <a:r>
              <a:rPr lang="en-US" dirty="0" smtClean="0"/>
              <a:t>University at Buffalo</a:t>
            </a:r>
          </a:p>
          <a:p>
            <a:r>
              <a:rPr lang="en-US" dirty="0" smtClean="0"/>
              <a:t>bina@buffalo.edu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A986BE-084D-40EC-84BB-49ADFE9B2E48}" type="datetime1">
              <a:rPr lang="en-US" smtClean="0"/>
              <a:t>8/26/2014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4CD7EC-AB30-415E-AC2E-CA415DEA55C2}" type="slidenum">
              <a:rPr lang="en-US" smtClean="0"/>
              <a:t>1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CSE321: Realtime and Embedded Systems</a:t>
            </a:r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CSE321-2014-1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96089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Embedded Systems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 lnSpcReduction="10000"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Embedded systems are computing systems with tightly coupled hardware and software integration.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Designed to perform dedicated function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Embedded means that the system is a integral part of a larger system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Multiple embedded systems can co-exist in a single system.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General purpose processor are typically not aware of the applications.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An embedded processor is application-aware.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2323EE67-9391-4B06-A393-7FED82DBDC5B}" type="datetime1">
              <a:rPr lang="en-US" smtClean="0"/>
              <a:t>8/26/2014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A3FEBCB-D1D9-4887-A212-F207784F6B4E}" type="slidenum">
              <a:rPr lang="en-US"/>
              <a:pPr>
                <a:defRPr/>
              </a:pPr>
              <a:t>10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CSE321-2014-1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170989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Embedded Systems (contd.)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 lnSpcReduction="10000"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Hardware and software co-design: hardware and software for the embedded system are developed in parallel.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Cross-platform development: Both embedded system and its application use the cross-platform development method.</a:t>
            </a:r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dirty="0" smtClean="0"/>
              <a:t>Software is developed on one platform but runs on another.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Software storage will have to be chosen to allow for upgradeability.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Of course, the </a:t>
            </a:r>
            <a:r>
              <a:rPr lang="en-US" dirty="0" err="1" smtClean="0"/>
              <a:t>SoC</a:t>
            </a:r>
            <a:r>
              <a:rPr lang="en-US" dirty="0" smtClean="0"/>
              <a:t> (system on a chip), </a:t>
            </a:r>
            <a:r>
              <a:rPr lang="en-US" dirty="0" err="1" smtClean="0"/>
              <a:t>PoE</a:t>
            </a:r>
            <a:r>
              <a:rPr lang="en-US" dirty="0" smtClean="0"/>
              <a:t> (Power on Ethernet), etc.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5F309026-3E70-41F2-9C97-A86A9F8FAA95}" type="datetime1">
              <a:rPr lang="en-US" smtClean="0"/>
              <a:t>8/26/2014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45615E5-94CD-4C83-8156-203A80D230BC}" type="slidenum">
              <a:rPr lang="en-US"/>
              <a:pPr>
                <a:defRPr/>
              </a:pPr>
              <a:t>11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CSE321-2014-1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5059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Examples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866878-5EB5-4741-9A40-7607D56B7B95}" type="datetime1">
              <a:rPr lang="en-US" smtClean="0"/>
              <a:t>8/26/2014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4CD7EC-AB30-415E-AC2E-CA415DEA55C2}" type="slidenum">
              <a:rPr lang="en-US" smtClean="0"/>
              <a:t>12</a:t>
            </a:fld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From everyday applications</a:t>
            </a:r>
          </a:p>
          <a:p>
            <a:r>
              <a:rPr lang="en-US" dirty="0" smtClean="0"/>
              <a:t>From automotive domain: Electronic Control Unit (ECU)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Any examples?</a:t>
            </a:r>
          </a:p>
          <a:p>
            <a:pPr marL="0" indent="0">
              <a:buNone/>
            </a:pPr>
            <a:endParaRPr lang="en-US" dirty="0" smtClean="0"/>
          </a:p>
          <a:p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38600" y="2209800"/>
            <a:ext cx="4378400" cy="3233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CSE321-2014-1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09691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Realtime Embedded Systems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EEF87DBA-62B0-4CF7-A7DC-23BF4F771B3B}" type="datetime1">
              <a:rPr lang="en-US" smtClean="0"/>
              <a:t>8/26/2014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0EC46CB-3B55-4E7B-8ED0-7277DB3FBD25}" type="slidenum">
              <a:rPr lang="en-US"/>
              <a:pPr>
                <a:defRPr/>
              </a:pPr>
              <a:t>13</a:t>
            </a:fld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1828800" y="1981200"/>
            <a:ext cx="2438400" cy="2438400"/>
          </a:xfrm>
          <a:prstGeom prst="ellipse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 smtClean="0">
                <a:solidFill>
                  <a:schemeClr val="tx1"/>
                </a:solidFill>
              </a:rPr>
              <a:t>RTOS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3352800" y="2057400"/>
            <a:ext cx="2438400" cy="2438400"/>
          </a:xfrm>
          <a:prstGeom prst="ellipse">
            <a:avLst/>
          </a:prstGeom>
          <a:solidFill>
            <a:srgbClr val="00B050">
              <a:alpha val="23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chemeClr val="tx1"/>
                </a:solidFill>
              </a:rPr>
              <a:t>                     EMB</a:t>
            </a:r>
          </a:p>
        </p:txBody>
      </p:sp>
      <p:sp>
        <p:nvSpPr>
          <p:cNvPr id="8199" name="TextBox 8"/>
          <p:cNvSpPr txBox="1">
            <a:spLocks noChangeArrowheads="1"/>
          </p:cNvSpPr>
          <p:nvPr/>
        </p:nvSpPr>
        <p:spPr bwMode="auto">
          <a:xfrm>
            <a:off x="3429000" y="2971800"/>
            <a:ext cx="85407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>
                <a:latin typeface="Calibri" pitchFamily="34" charset="0"/>
              </a:rPr>
              <a:t>RTEMB</a:t>
            </a:r>
          </a:p>
        </p:txBody>
      </p:sp>
      <p:sp>
        <p:nvSpPr>
          <p:cNvPr id="8200" name="TextBox 9"/>
          <p:cNvSpPr txBox="1">
            <a:spLocks noChangeArrowheads="1"/>
          </p:cNvSpPr>
          <p:nvPr/>
        </p:nvSpPr>
        <p:spPr bwMode="auto">
          <a:xfrm>
            <a:off x="838200" y="5486400"/>
            <a:ext cx="4113370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dirty="0">
                <a:latin typeface="Calibri" pitchFamily="34" charset="0"/>
              </a:rPr>
              <a:t>Railway monitoring and scheduling : </a:t>
            </a:r>
            <a:r>
              <a:rPr lang="en-US" dirty="0" smtClean="0">
                <a:latin typeface="Calibri" pitchFamily="34" charset="0"/>
              </a:rPr>
              <a:t>RTOS</a:t>
            </a:r>
            <a:endParaRPr lang="en-US" dirty="0">
              <a:latin typeface="Calibri" pitchFamily="34" charset="0"/>
            </a:endParaRPr>
          </a:p>
          <a:p>
            <a:pPr eaLnBrk="1" hangingPunct="1"/>
            <a:r>
              <a:rPr lang="en-US" dirty="0">
                <a:latin typeface="Calibri" pitchFamily="34" charset="0"/>
              </a:rPr>
              <a:t>Cell phone: EMB</a:t>
            </a:r>
          </a:p>
          <a:p>
            <a:pPr eaLnBrk="1" hangingPunct="1"/>
            <a:r>
              <a:rPr lang="en-US" dirty="0">
                <a:latin typeface="Calibri" pitchFamily="34" charset="0"/>
              </a:rPr>
              <a:t>Heart pacemaker: RTSEMB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CSE321-2014-1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70868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Class work #1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9CDBF8-D0E8-480F-BA4A-C13E6FEB7EFE}" type="datetime1">
              <a:rPr lang="en-US" smtClean="0"/>
              <a:t>8/26/2014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4CD7EC-AB30-415E-AC2E-CA415DEA55C2}" type="slidenum">
              <a:rPr lang="en-US" smtClean="0"/>
              <a:t>14</a:t>
            </a:fld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>
          <a:xfrm>
            <a:off x="304800" y="1447800"/>
            <a:ext cx="8503920" cy="4572000"/>
          </a:xfrm>
        </p:spPr>
        <p:txBody>
          <a:bodyPr/>
          <a:lstStyle/>
          <a:p>
            <a:r>
              <a:rPr lang="en-US" sz="2000" dirty="0" smtClean="0"/>
              <a:t>Lets identify 10 embedded systems, realtime systems and realtime/embedded system</a:t>
            </a:r>
          </a:p>
          <a:p>
            <a:r>
              <a:rPr lang="en-US" sz="2000" dirty="0" smtClean="0"/>
              <a:t>I will begin with </a:t>
            </a:r>
            <a:r>
              <a:rPr lang="en-US" sz="2000" dirty="0" err="1" smtClean="0"/>
              <a:t>Arduino</a:t>
            </a:r>
            <a:r>
              <a:rPr lang="en-US" sz="2000" dirty="0" smtClean="0"/>
              <a:t> Uno </a:t>
            </a:r>
          </a:p>
          <a:p>
            <a:endParaRPr lang="en-US" dirty="0"/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38119730"/>
              </p:ext>
            </p:extLst>
          </p:nvPr>
        </p:nvGraphicFramePr>
        <p:xfrm>
          <a:off x="1371600" y="2438400"/>
          <a:ext cx="7010400" cy="4023360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1692755"/>
                <a:gridCol w="5317645"/>
              </a:tblGrid>
              <a:tr h="332509">
                <a:tc>
                  <a:txBody>
                    <a:bodyPr/>
                    <a:lstStyle/>
                    <a:p>
                      <a:r>
                        <a:rPr lang="en-US" dirty="0" smtClean="0"/>
                        <a:t>Example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Type;</a:t>
                      </a:r>
                      <a:r>
                        <a:rPr lang="en-US" baseline="0" dirty="0" smtClean="0"/>
                        <a:t> justification</a:t>
                      </a:r>
                      <a:endParaRPr lang="en-US" dirty="0"/>
                    </a:p>
                  </a:txBody>
                  <a:tcPr/>
                </a:tc>
              </a:tr>
              <a:tr h="332509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32509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32509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32509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32509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32509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32509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32509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32509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32509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CSE321-2014-1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48733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816429" y="21771"/>
            <a:ext cx="7499350" cy="11430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chemeClr val="tx2">
                    <a:satMod val="130000"/>
                  </a:schemeClr>
                </a:solidFill>
              </a:rPr>
              <a:t>Embedded Systems</a:t>
            </a:r>
          </a:p>
        </p:txBody>
      </p:sp>
      <p:pic>
        <p:nvPicPr>
          <p:cNvPr id="20483" name="Picture 3" descr="garmi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6400" y="3352800"/>
            <a:ext cx="1428750" cy="1428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484" name="Picture 4" descr="phon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1905000"/>
            <a:ext cx="1914525" cy="1436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485" name="Picture 5" descr="rollercoaster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4800600"/>
            <a:ext cx="1200150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486" name="Picture 6" descr="pacemaker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0" y="1752600"/>
            <a:ext cx="1524000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487" name="Picture 7" descr="spaceshuttle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62400" y="4724400"/>
            <a:ext cx="1381125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488" name="Picture 8" descr="router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2200" y="5029200"/>
            <a:ext cx="1524000" cy="1314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489" name="Picture 9" descr="ipod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2800" y="3352800"/>
            <a:ext cx="1524000" cy="1085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490" name="Picture 10" descr="racecar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6800" y="1828800"/>
            <a:ext cx="15240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491" name="Picture 11" descr="rfid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38800" y="5257800"/>
            <a:ext cx="1524000" cy="1057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492" name="Picture 12" descr="truck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2800" y="5029200"/>
            <a:ext cx="1524000" cy="1276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493" name="Picture 13" descr="camerapill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05400" y="3352800"/>
            <a:ext cx="1524000" cy="1152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494" name="Picture 14" descr="surgery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86600" y="1828800"/>
            <a:ext cx="1524000" cy="1390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495" name="Picture 15" descr="wii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34200" y="3581400"/>
            <a:ext cx="1524000" cy="1038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Date Placeholder 1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15F2D47D-723F-4E34-91B2-EEF6EFD9D628}" type="datetime1">
              <a:rPr lang="en-US" smtClean="0"/>
              <a:t>8/26/2014</a:t>
            </a:fld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EE21A8B-A9B6-4C05-B253-D3A1C3FE33A1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CSE321-2014-1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24771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Where do you begin?</a:t>
            </a:r>
          </a:p>
          <a:p>
            <a:r>
              <a:rPr lang="en-US" dirty="0" smtClean="0"/>
              <a:t>ANS: Requirements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5A70F7-3F06-4C7B-BD10-3583BC468B67}" type="datetime1">
              <a:rPr lang="en-US" smtClean="0"/>
              <a:t>8/26/2014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4CD7EC-AB30-415E-AC2E-CA415DEA55C2}" type="slidenum">
              <a:rPr lang="en-US" smtClean="0"/>
              <a:t>16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Designing RTOS</a:t>
            </a:r>
            <a:endParaRPr lang="en-US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CSE321-2014-1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32286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Functional and non-functional requirements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09EEA7-D9CD-4E2B-956D-71FF25EBB368}" type="datetime1">
              <a:rPr lang="en-US" smtClean="0"/>
              <a:t>8/26/2014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4CD7EC-AB30-415E-AC2E-CA415DEA55C2}" type="slidenum">
              <a:rPr lang="en-US" smtClean="0"/>
              <a:t>17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dirty="0" smtClean="0"/>
              <a:t>Functional: Describes the explicit operations to be performed by the RTOS.</a:t>
            </a:r>
          </a:p>
          <a:p>
            <a:r>
              <a:rPr lang="en-US" dirty="0" smtClean="0"/>
              <a:t>If you consider the climate control system in an automobile:</a:t>
            </a:r>
          </a:p>
          <a:p>
            <a:r>
              <a:rPr lang="en-US" dirty="0" smtClean="0"/>
              <a:t>Sense temperature: T1</a:t>
            </a:r>
          </a:p>
          <a:p>
            <a:r>
              <a:rPr lang="en-US" dirty="0" smtClean="0"/>
              <a:t>Compare with user set temperature: </a:t>
            </a:r>
            <a:r>
              <a:rPr lang="en-US" dirty="0" err="1" smtClean="0"/>
              <a:t>Tset</a:t>
            </a:r>
            <a:endParaRPr lang="en-US" dirty="0"/>
          </a:p>
          <a:p>
            <a:r>
              <a:rPr lang="en-US" dirty="0" smtClean="0"/>
              <a:t>If T1 &gt; </a:t>
            </a:r>
            <a:r>
              <a:rPr lang="en-US" dirty="0" err="1" smtClean="0"/>
              <a:t>Tset</a:t>
            </a:r>
            <a:r>
              <a:rPr lang="en-US" dirty="0" smtClean="0"/>
              <a:t>, start cold air fan </a:t>
            </a:r>
          </a:p>
          <a:p>
            <a:r>
              <a:rPr lang="en-US" dirty="0" smtClean="0"/>
              <a:t>Else if T1 &lt; </a:t>
            </a:r>
            <a:r>
              <a:rPr lang="en-US" dirty="0" err="1" smtClean="0"/>
              <a:t>Tset</a:t>
            </a:r>
            <a:r>
              <a:rPr lang="en-US" dirty="0" smtClean="0"/>
              <a:t>, start hot air fan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Non-functional: describes the quality of the operations</a:t>
            </a:r>
          </a:p>
          <a:p>
            <a:r>
              <a:rPr lang="en-US" dirty="0" smtClean="0"/>
              <a:t>Example: Need to control temperature within 0.5 degree error</a:t>
            </a:r>
          </a:p>
          <a:p>
            <a:r>
              <a:rPr lang="en-US" dirty="0" smtClean="0"/>
              <a:t>Accuracy </a:t>
            </a:r>
          </a:p>
          <a:p>
            <a:r>
              <a:rPr lang="en-US" dirty="0" smtClean="0"/>
              <a:t>Precision</a:t>
            </a:r>
          </a:p>
          <a:p>
            <a:r>
              <a:rPr lang="en-US" dirty="0" smtClean="0"/>
              <a:t>Reliability</a:t>
            </a:r>
          </a:p>
          <a:p>
            <a:r>
              <a:rPr lang="en-US" dirty="0" smtClean="0"/>
              <a:t>Safety</a:t>
            </a:r>
          </a:p>
          <a:p>
            <a:r>
              <a:rPr lang="en-US" dirty="0"/>
              <a:t>Response time</a:t>
            </a:r>
          </a:p>
          <a:p>
            <a:r>
              <a:rPr lang="en-US" dirty="0"/>
              <a:t>Responsiveness</a:t>
            </a:r>
          </a:p>
          <a:p>
            <a:r>
              <a:rPr lang="en-US" dirty="0"/>
              <a:t>Predictability</a:t>
            </a:r>
          </a:p>
          <a:p>
            <a:r>
              <a:rPr lang="en-US" dirty="0" smtClean="0"/>
              <a:t>Deadlines</a:t>
            </a:r>
            <a:endParaRPr lang="en-US" dirty="0"/>
          </a:p>
          <a:p>
            <a:pPr lvl="1"/>
            <a:endParaRPr lang="en-US" dirty="0" smtClean="0"/>
          </a:p>
          <a:p>
            <a:endParaRPr lang="en-US" dirty="0" smtClean="0"/>
          </a:p>
          <a:p>
            <a:pPr lvl="2"/>
            <a:endParaRPr lang="en-US" dirty="0" smtClean="0"/>
          </a:p>
          <a:p>
            <a:pPr lvl="2"/>
            <a:endParaRPr lang="en-US" dirty="0" smtClean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CSE321-2014-1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55784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Hardware Requirements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C5DB0-B90C-4C99-8D80-20CEA4A8E60F}" type="datetime1">
              <a:rPr lang="en-US" smtClean="0"/>
              <a:t>8/26/2014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4CD7EC-AB30-415E-AC2E-CA415DEA55C2}" type="slidenum">
              <a:rPr lang="en-US" smtClean="0"/>
              <a:t>18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Hardware support for functional requirements</a:t>
            </a:r>
          </a:p>
          <a:p>
            <a:r>
              <a:rPr lang="en-US" dirty="0" smtClean="0"/>
              <a:t>Hardware support for non-functional requirements</a:t>
            </a:r>
          </a:p>
          <a:p>
            <a:r>
              <a:rPr lang="en-US" dirty="0" smtClean="0"/>
              <a:t>Size of the device </a:t>
            </a:r>
          </a:p>
          <a:p>
            <a:r>
              <a:rPr lang="en-US" dirty="0" smtClean="0"/>
              <a:t>Power of the processor</a:t>
            </a:r>
          </a:p>
          <a:p>
            <a:r>
              <a:rPr lang="en-US" dirty="0" smtClean="0"/>
              <a:t>Power consumption</a:t>
            </a:r>
          </a:p>
          <a:p>
            <a:r>
              <a:rPr lang="en-US" dirty="0" smtClean="0"/>
              <a:t>Speed of the device</a:t>
            </a:r>
          </a:p>
          <a:p>
            <a:r>
              <a:rPr lang="en-US" dirty="0" smtClean="0"/>
              <a:t>Support for devices, interrupts</a:t>
            </a:r>
          </a:p>
          <a:p>
            <a:r>
              <a:rPr lang="en-US" dirty="0" smtClean="0"/>
              <a:t>Electronic Control Units (ECU): typical modern automobile has 100’s of ECUs [Takada]</a:t>
            </a:r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CSE321-2014-1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18771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Software requirements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A7F3EF-7BE9-4BB9-9D7D-362FB6645FEE}" type="datetime1">
              <a:rPr lang="en-US" smtClean="0"/>
              <a:t>8/26/2014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4CD7EC-AB30-415E-AC2E-CA415DEA55C2}" type="slidenum">
              <a:rPr lang="en-US" smtClean="0"/>
              <a:t>19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Software functions to implement the operations</a:t>
            </a:r>
          </a:p>
          <a:p>
            <a:r>
              <a:rPr lang="en-US" dirty="0" smtClean="0"/>
              <a:t>Driver that dispatches calls to these operations</a:t>
            </a:r>
          </a:p>
          <a:p>
            <a:r>
              <a:rPr lang="en-US" dirty="0" smtClean="0"/>
              <a:t>Interrupt handlers</a:t>
            </a:r>
          </a:p>
          <a:p>
            <a:r>
              <a:rPr lang="en-US" dirty="0" smtClean="0"/>
              <a:t>Device drivers</a:t>
            </a:r>
          </a:p>
          <a:p>
            <a:r>
              <a:rPr lang="en-US" dirty="0" smtClean="0"/>
              <a:t>Operating system</a:t>
            </a:r>
          </a:p>
          <a:p>
            <a:r>
              <a:rPr lang="en-US" dirty="0" smtClean="0"/>
              <a:t>Typical modern automobile has millions of lines of software [Takada]</a:t>
            </a:r>
          </a:p>
          <a:p>
            <a:r>
              <a:rPr lang="en-US" dirty="0"/>
              <a:t>Reference [Takada</a:t>
            </a:r>
            <a:r>
              <a:rPr lang="en-US" dirty="0" smtClean="0"/>
              <a:t>]:</a:t>
            </a:r>
          </a:p>
          <a:p>
            <a:pPr marL="0" indent="0">
              <a:buNone/>
            </a:pPr>
            <a:r>
              <a:rPr lang="en-US" sz="1600" dirty="0" smtClean="0">
                <a:hlinkClick r:id="rId2"/>
              </a:rPr>
              <a:t>http</a:t>
            </a:r>
            <a:r>
              <a:rPr lang="en-US" sz="1600" dirty="0">
                <a:hlinkClick r:id="rId2"/>
              </a:rPr>
              <a:t>://</a:t>
            </a:r>
            <a:r>
              <a:rPr lang="en-US" sz="1600" dirty="0" smtClean="0">
                <a:hlinkClick r:id="rId2"/>
              </a:rPr>
              <a:t>estc.dsr-company.com/images/b/b5/Automotive-embedded-systems.pdf</a:t>
            </a:r>
            <a:endParaRPr lang="en-US" sz="1600" dirty="0" smtClean="0"/>
          </a:p>
          <a:p>
            <a:pPr marL="0" indent="0">
              <a:buNone/>
            </a:pPr>
            <a:endParaRPr lang="en-US" sz="1600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CSE321-2014-1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03857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6D72C6-B810-47F0-B7D9-D96FCCF19BDC}" type="datetime1">
              <a:rPr lang="en-US" smtClean="0"/>
              <a:t>8/26/2014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4CD7EC-AB30-415E-AC2E-CA415DEA55C2}" type="slidenum">
              <a:rPr lang="en-US" smtClean="0"/>
              <a:t>2</a:t>
            </a:fld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What is a realtime system?</a:t>
            </a:r>
          </a:p>
          <a:p>
            <a:r>
              <a:rPr lang="en-US" dirty="0" smtClean="0"/>
              <a:t>What is an embedded system?</a:t>
            </a:r>
          </a:p>
          <a:p>
            <a:r>
              <a:rPr lang="en-US" dirty="0" smtClean="0"/>
              <a:t>What is a realtime embedded system?</a:t>
            </a:r>
          </a:p>
          <a:p>
            <a:r>
              <a:rPr lang="en-US" dirty="0" smtClean="0"/>
              <a:t>Embedded system but not a realtime system</a:t>
            </a:r>
          </a:p>
          <a:p>
            <a:r>
              <a:rPr lang="en-US" dirty="0" smtClean="0"/>
              <a:t>Realtime system but not an embedded system</a:t>
            </a:r>
          </a:p>
          <a:p>
            <a:r>
              <a:rPr lang="en-US" dirty="0" smtClean="0"/>
              <a:t>Why realtime&amp;/embedded system?</a:t>
            </a:r>
          </a:p>
          <a:p>
            <a:r>
              <a:rPr lang="en-US" dirty="0" smtClean="0"/>
              <a:t>How do realtime embedded systems differ from regular computational systems?</a:t>
            </a:r>
          </a:p>
          <a:p>
            <a:r>
              <a:rPr lang="en-US" dirty="0"/>
              <a:t>L</a:t>
            </a:r>
            <a:r>
              <a:rPr lang="en-US" dirty="0" smtClean="0"/>
              <a:t>ets define and identify some examples of realtime embedded systems in your school/work/home environment.</a:t>
            </a:r>
          </a:p>
          <a:p>
            <a:r>
              <a:rPr lang="en-US" dirty="0" smtClean="0"/>
              <a:t>We will attempt a simple design process.</a:t>
            </a:r>
          </a:p>
          <a:p>
            <a:pPr marL="0" indent="0">
              <a:buNone/>
            </a:pPr>
            <a:endParaRPr lang="en-US" dirty="0" smtClean="0"/>
          </a:p>
          <a:p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CSE321-2014-1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14325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9F97CFE9-F005-4DA2-8185-C8930AA430E2}" type="datetime1">
              <a:rPr lang="en-US" smtClean="0"/>
              <a:t>8/26/2014</a:t>
            </a:fld>
            <a:endParaRPr lang="en-US" smtClean="0"/>
          </a:p>
        </p:txBody>
      </p:sp>
      <p:sp>
        <p:nvSpPr>
          <p:cNvPr id="1843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D3149596-9FF7-4663-8CCC-4B3CEC57EFFA}" type="slidenum">
              <a:rPr lang="en-US" smtClean="0"/>
              <a:pPr eaLnBrk="1" hangingPunct="1"/>
              <a:t>20</a:t>
            </a:fld>
            <a:endParaRPr lang="en-US" smtClean="0"/>
          </a:p>
        </p:txBody>
      </p:sp>
      <p:sp>
        <p:nvSpPr>
          <p:cNvPr id="1843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Software Quality Assurance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QA is especially important to RTS since many of these are deployed in life critical environments / situations.</a:t>
            </a:r>
          </a:p>
          <a:p>
            <a:pPr eaLnBrk="1" hangingPunct="1">
              <a:defRPr/>
            </a:pPr>
            <a:r>
              <a:rPr lang="en-US" dirty="0" smtClean="0"/>
              <a:t>Consider a heart pace maker</a:t>
            </a:r>
          </a:p>
          <a:p>
            <a:pPr eaLnBrk="1" hangingPunct="1">
              <a:defRPr/>
            </a:pPr>
            <a:r>
              <a:rPr lang="en-US" dirty="0" smtClean="0"/>
              <a:t>Consider a rail signaling system</a:t>
            </a:r>
            <a:endParaRPr lang="en-US" dirty="0" smtClean="0"/>
          </a:p>
          <a:p>
            <a:pPr marL="0" indent="0" eaLnBrk="1" hangingPunct="1">
              <a:buFont typeface="Wingdings" charset="2"/>
              <a:buNone/>
              <a:defRPr/>
            </a:pPr>
            <a:endParaRPr lang="en-US" dirty="0" smtClean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CSE321-2014-1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30368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Design Representation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5ABB7D-F551-4A44-AB49-6ED7418B1F77}" type="datetime1">
              <a:rPr lang="en-US" smtClean="0"/>
              <a:t>8/26/2014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4CD7EC-AB30-415E-AC2E-CA415DEA55C2}" type="slidenum">
              <a:rPr lang="en-US" smtClean="0"/>
              <a:t>21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Today </a:t>
            </a:r>
            <a:r>
              <a:rPr lang="en-US" dirty="0" smtClean="0"/>
              <a:t>we will look at a finite state machine (FSM) for representing the design of a RTOS.</a:t>
            </a:r>
          </a:p>
          <a:p>
            <a:r>
              <a:rPr lang="en-US" dirty="0" smtClean="0"/>
              <a:t>On to </a:t>
            </a:r>
            <a:r>
              <a:rPr lang="en-US" dirty="0" smtClean="0"/>
              <a:t>the design…</a:t>
            </a:r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CSE321-2014-1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04794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Design Considerations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CE97D4-A271-4C09-B802-84F9837D5130}" type="datetime1">
              <a:rPr lang="en-US" smtClean="0"/>
              <a:t>8/26/2014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4CD7EC-AB30-415E-AC2E-CA415DEA55C2}" type="slidenum">
              <a:rPr lang="en-US" smtClean="0"/>
              <a:t>22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Requirements </a:t>
            </a:r>
            <a:r>
              <a:rPr lang="en-US" dirty="0" smtClean="0">
                <a:sym typeface="Wingdings" pitchFamily="2" charset="2"/>
              </a:rPr>
              <a:t> Design representation</a:t>
            </a:r>
          </a:p>
          <a:p>
            <a:r>
              <a:rPr lang="en-US" dirty="0" smtClean="0">
                <a:sym typeface="Wingdings" pitchFamily="2" charset="2"/>
              </a:rPr>
              <a:t>Design representation  prototype</a:t>
            </a:r>
          </a:p>
          <a:p>
            <a:r>
              <a:rPr lang="en-US" dirty="0" smtClean="0">
                <a:sym typeface="Wingdings" pitchFamily="2" charset="2"/>
              </a:rPr>
              <a:t>Prototype testing</a:t>
            </a:r>
          </a:p>
          <a:p>
            <a:r>
              <a:rPr lang="en-US" dirty="0" smtClean="0">
                <a:sym typeface="Wingdings" pitchFamily="2" charset="2"/>
              </a:rPr>
              <a:t>Production system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CSE321-2014-1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72682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Class work #2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16CF67-CC42-443D-BDC4-67B0CBD99C34}" type="datetime1">
              <a:rPr lang="en-US" smtClean="0"/>
              <a:t>8/26/2014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4CD7EC-AB30-415E-AC2E-CA415DEA55C2}" type="slidenum">
              <a:rPr lang="en-US" smtClean="0"/>
              <a:t>23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Automatic vending machine money counter</a:t>
            </a:r>
          </a:p>
          <a:p>
            <a:r>
              <a:rPr lang="en-US" dirty="0" smtClean="0"/>
              <a:t>Embedded system (25Cent counter)</a:t>
            </a:r>
          </a:p>
          <a:p>
            <a:r>
              <a:rPr lang="en-US" dirty="0" smtClean="0"/>
              <a:t>Coins: 5, 10, 25 cent coins</a:t>
            </a:r>
          </a:p>
          <a:p>
            <a:pPr marL="0" indent="0">
              <a:buNone/>
            </a:pPr>
            <a:endParaRPr lang="en-US" dirty="0" smtClean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CSE321-2014-1</a:t>
            </a:r>
            <a:endParaRPr lang="en-US" dirty="0"/>
          </a:p>
        </p:txBody>
      </p:sp>
      <p:sp>
        <p:nvSpPr>
          <p:cNvPr id="8" name="Oval 7"/>
          <p:cNvSpPr/>
          <p:nvPr/>
        </p:nvSpPr>
        <p:spPr>
          <a:xfrm>
            <a:off x="1129926" y="4587262"/>
            <a:ext cx="609600" cy="609600"/>
          </a:xfrm>
          <a:prstGeom prst="ellipse">
            <a:avLst/>
          </a:prstGeom>
          <a:solidFill>
            <a:srgbClr val="FFC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>
                <a:solidFill>
                  <a:schemeClr val="tx1"/>
                </a:solidFill>
              </a:rPr>
              <a:t>S0</a:t>
            </a:r>
            <a:endParaRPr lang="en-US" sz="1100" dirty="0">
              <a:solidFill>
                <a:schemeClr val="tx1"/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>
            <a:off x="2362200" y="2971800"/>
            <a:ext cx="609600" cy="609600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>
                <a:solidFill>
                  <a:schemeClr val="tx1"/>
                </a:solidFill>
              </a:rPr>
              <a:t>S5</a:t>
            </a:r>
            <a:endParaRPr lang="en-US" sz="1100" dirty="0">
              <a:solidFill>
                <a:schemeClr val="tx1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3189514" y="3758585"/>
            <a:ext cx="609600" cy="609600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>
                <a:solidFill>
                  <a:schemeClr val="tx1"/>
                </a:solidFill>
              </a:rPr>
              <a:t>S10</a:t>
            </a:r>
            <a:endParaRPr lang="en-US" sz="1100" dirty="0">
              <a:solidFill>
                <a:schemeClr val="tx1"/>
              </a:solidFill>
            </a:endParaRPr>
          </a:p>
        </p:txBody>
      </p:sp>
      <p:sp>
        <p:nvSpPr>
          <p:cNvPr id="11" name="Oval 10"/>
          <p:cNvSpPr/>
          <p:nvPr/>
        </p:nvSpPr>
        <p:spPr>
          <a:xfrm>
            <a:off x="3602891" y="5551714"/>
            <a:ext cx="609600" cy="609600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>
                <a:solidFill>
                  <a:schemeClr val="tx1"/>
                </a:solidFill>
              </a:rPr>
              <a:t>S25</a:t>
            </a:r>
            <a:endParaRPr lang="en-US" sz="1100" dirty="0">
              <a:solidFill>
                <a:schemeClr val="tx1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2828116" y="4834030"/>
            <a:ext cx="609600" cy="609600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>
                <a:solidFill>
                  <a:schemeClr val="tx1"/>
                </a:solidFill>
              </a:rPr>
              <a:t>S25+</a:t>
            </a:r>
            <a:endParaRPr lang="en-US" sz="1100" dirty="0">
              <a:solidFill>
                <a:schemeClr val="tx1"/>
              </a:solidFill>
            </a:endParaRPr>
          </a:p>
        </p:txBody>
      </p:sp>
      <p:cxnSp>
        <p:nvCxnSpPr>
          <p:cNvPr id="14" name="Straight Arrow Connector 13"/>
          <p:cNvCxnSpPr>
            <a:stCxn id="8" idx="7"/>
            <a:endCxn id="9" idx="3"/>
          </p:cNvCxnSpPr>
          <p:nvPr/>
        </p:nvCxnSpPr>
        <p:spPr>
          <a:xfrm flipV="1">
            <a:off x="1650252" y="3492126"/>
            <a:ext cx="801222" cy="118441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stCxn id="8" idx="6"/>
            <a:endCxn id="10" idx="2"/>
          </p:cNvCxnSpPr>
          <p:nvPr/>
        </p:nvCxnSpPr>
        <p:spPr>
          <a:xfrm flipV="1">
            <a:off x="1739526" y="4063385"/>
            <a:ext cx="1449988" cy="82867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>
            <a:stCxn id="8" idx="5"/>
            <a:endCxn id="11" idx="2"/>
          </p:cNvCxnSpPr>
          <p:nvPr/>
        </p:nvCxnSpPr>
        <p:spPr>
          <a:xfrm>
            <a:off x="1650252" y="5107588"/>
            <a:ext cx="1952639" cy="74892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>
            <a:stCxn id="9" idx="4"/>
            <a:endCxn id="12" idx="1"/>
          </p:cNvCxnSpPr>
          <p:nvPr/>
        </p:nvCxnSpPr>
        <p:spPr>
          <a:xfrm>
            <a:off x="2667000" y="3581400"/>
            <a:ext cx="250390" cy="134190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>
            <a:stCxn id="10" idx="4"/>
            <a:endCxn id="12" idx="7"/>
          </p:cNvCxnSpPr>
          <p:nvPr/>
        </p:nvCxnSpPr>
        <p:spPr>
          <a:xfrm flipH="1">
            <a:off x="3348442" y="4368185"/>
            <a:ext cx="145872" cy="55511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>
            <a:off x="1525057" y="4370373"/>
            <a:ext cx="26642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5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1813556" y="4753562"/>
            <a:ext cx="34496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10</a:t>
            </a:r>
            <a:endParaRPr lang="en-US" sz="1200" dirty="0"/>
          </a:p>
        </p:txBody>
      </p:sp>
      <p:sp>
        <p:nvSpPr>
          <p:cNvPr id="29" name="TextBox 28"/>
          <p:cNvSpPr txBox="1"/>
          <p:nvPr/>
        </p:nvSpPr>
        <p:spPr>
          <a:xfrm>
            <a:off x="1598301" y="5058362"/>
            <a:ext cx="35298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25</a:t>
            </a:r>
            <a:endParaRPr lang="en-US" sz="1200" dirty="0"/>
          </a:p>
        </p:txBody>
      </p:sp>
      <p:sp>
        <p:nvSpPr>
          <p:cNvPr id="30" name="TextBox 29"/>
          <p:cNvSpPr txBox="1"/>
          <p:nvPr/>
        </p:nvSpPr>
        <p:spPr>
          <a:xfrm>
            <a:off x="2667000" y="3609201"/>
            <a:ext cx="35298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25</a:t>
            </a:r>
            <a:endParaRPr lang="en-US" sz="1200" dirty="0"/>
          </a:p>
        </p:txBody>
      </p:sp>
      <p:sp>
        <p:nvSpPr>
          <p:cNvPr id="31" name="TextBox 30"/>
          <p:cNvSpPr txBox="1"/>
          <p:nvPr/>
        </p:nvSpPr>
        <p:spPr>
          <a:xfrm>
            <a:off x="3265793" y="4307247"/>
            <a:ext cx="26642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5</a:t>
            </a:r>
          </a:p>
        </p:txBody>
      </p:sp>
      <p:cxnSp>
        <p:nvCxnSpPr>
          <p:cNvPr id="33" name="Straight Arrow Connector 32"/>
          <p:cNvCxnSpPr>
            <a:stCxn id="9" idx="5"/>
            <a:endCxn id="10" idx="1"/>
          </p:cNvCxnSpPr>
          <p:nvPr/>
        </p:nvCxnSpPr>
        <p:spPr>
          <a:xfrm>
            <a:off x="2882526" y="3492126"/>
            <a:ext cx="396262" cy="35573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Box 33"/>
          <p:cNvSpPr txBox="1"/>
          <p:nvPr/>
        </p:nvSpPr>
        <p:spPr>
          <a:xfrm>
            <a:off x="2882526" y="3315286"/>
            <a:ext cx="26642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5</a:t>
            </a:r>
          </a:p>
        </p:txBody>
      </p:sp>
      <p:sp>
        <p:nvSpPr>
          <p:cNvPr id="35" name="Oval 34"/>
          <p:cNvSpPr/>
          <p:nvPr/>
        </p:nvSpPr>
        <p:spPr>
          <a:xfrm>
            <a:off x="4572000" y="2971800"/>
            <a:ext cx="609600" cy="609600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>
                <a:solidFill>
                  <a:schemeClr val="tx1"/>
                </a:solidFill>
              </a:rPr>
              <a:t>S15</a:t>
            </a:r>
            <a:endParaRPr lang="en-US" sz="1100" dirty="0">
              <a:solidFill>
                <a:schemeClr val="tx1"/>
              </a:solidFill>
            </a:endParaRPr>
          </a:p>
        </p:txBody>
      </p:sp>
      <p:cxnSp>
        <p:nvCxnSpPr>
          <p:cNvPr id="37" name="Straight Arrow Connector 36"/>
          <p:cNvCxnSpPr>
            <a:stCxn id="9" idx="6"/>
          </p:cNvCxnSpPr>
          <p:nvPr/>
        </p:nvCxnSpPr>
        <p:spPr>
          <a:xfrm>
            <a:off x="2971800" y="3276600"/>
            <a:ext cx="16002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Box 37"/>
          <p:cNvSpPr txBox="1"/>
          <p:nvPr/>
        </p:nvSpPr>
        <p:spPr>
          <a:xfrm>
            <a:off x="2994565" y="3038287"/>
            <a:ext cx="34496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10</a:t>
            </a:r>
            <a:endParaRPr lang="en-US" sz="1200" dirty="0"/>
          </a:p>
        </p:txBody>
      </p:sp>
      <p:cxnSp>
        <p:nvCxnSpPr>
          <p:cNvPr id="40" name="Straight Arrow Connector 39"/>
          <p:cNvCxnSpPr>
            <a:stCxn id="10" idx="7"/>
            <a:endCxn id="35" idx="3"/>
          </p:cNvCxnSpPr>
          <p:nvPr/>
        </p:nvCxnSpPr>
        <p:spPr>
          <a:xfrm flipV="1">
            <a:off x="3709840" y="3492126"/>
            <a:ext cx="951434" cy="35573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TextBox 40"/>
          <p:cNvSpPr txBox="1"/>
          <p:nvPr/>
        </p:nvSpPr>
        <p:spPr>
          <a:xfrm>
            <a:off x="3679081" y="3568189"/>
            <a:ext cx="26642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5</a:t>
            </a:r>
          </a:p>
        </p:txBody>
      </p:sp>
      <p:sp>
        <p:nvSpPr>
          <p:cNvPr id="42" name="Oval 41"/>
          <p:cNvSpPr/>
          <p:nvPr/>
        </p:nvSpPr>
        <p:spPr>
          <a:xfrm>
            <a:off x="5181600" y="3977662"/>
            <a:ext cx="609600" cy="609600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>
                <a:solidFill>
                  <a:schemeClr val="tx1"/>
                </a:solidFill>
              </a:rPr>
              <a:t>S20</a:t>
            </a:r>
            <a:endParaRPr lang="en-US" sz="1100" dirty="0">
              <a:solidFill>
                <a:schemeClr val="tx1"/>
              </a:solidFill>
            </a:endParaRPr>
          </a:p>
        </p:txBody>
      </p:sp>
      <p:cxnSp>
        <p:nvCxnSpPr>
          <p:cNvPr id="44" name="Straight Arrow Connector 43"/>
          <p:cNvCxnSpPr>
            <a:stCxn id="35" idx="5"/>
            <a:endCxn id="42" idx="0"/>
          </p:cNvCxnSpPr>
          <p:nvPr/>
        </p:nvCxnSpPr>
        <p:spPr>
          <a:xfrm>
            <a:off x="5092326" y="3492126"/>
            <a:ext cx="394074" cy="48553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TextBox 45"/>
          <p:cNvSpPr txBox="1"/>
          <p:nvPr/>
        </p:nvSpPr>
        <p:spPr>
          <a:xfrm>
            <a:off x="5124544" y="3332202"/>
            <a:ext cx="26642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5</a:t>
            </a:r>
          </a:p>
        </p:txBody>
      </p:sp>
      <p:cxnSp>
        <p:nvCxnSpPr>
          <p:cNvPr id="69" name="Straight Arrow Connector 68"/>
          <p:cNvCxnSpPr>
            <a:stCxn id="42" idx="4"/>
            <a:endCxn id="11" idx="7"/>
          </p:cNvCxnSpPr>
          <p:nvPr/>
        </p:nvCxnSpPr>
        <p:spPr>
          <a:xfrm flipH="1">
            <a:off x="4123217" y="4587262"/>
            <a:ext cx="1363183" cy="105372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0" name="TextBox 69"/>
          <p:cNvSpPr txBox="1"/>
          <p:nvPr/>
        </p:nvSpPr>
        <p:spPr>
          <a:xfrm>
            <a:off x="5361205" y="4541410"/>
            <a:ext cx="26642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5</a:t>
            </a:r>
          </a:p>
        </p:txBody>
      </p:sp>
      <p:cxnSp>
        <p:nvCxnSpPr>
          <p:cNvPr id="72" name="Straight Arrow Connector 71"/>
          <p:cNvCxnSpPr>
            <a:stCxn id="10" idx="6"/>
            <a:endCxn id="42" idx="2"/>
          </p:cNvCxnSpPr>
          <p:nvPr/>
        </p:nvCxnSpPr>
        <p:spPr>
          <a:xfrm>
            <a:off x="3799114" y="4063385"/>
            <a:ext cx="1382486" cy="21907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3" name="TextBox 72"/>
          <p:cNvSpPr txBox="1"/>
          <p:nvPr/>
        </p:nvSpPr>
        <p:spPr>
          <a:xfrm>
            <a:off x="3791203" y="3847859"/>
            <a:ext cx="34496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10</a:t>
            </a:r>
            <a:endParaRPr lang="en-US" sz="1200" dirty="0"/>
          </a:p>
        </p:txBody>
      </p:sp>
      <p:cxnSp>
        <p:nvCxnSpPr>
          <p:cNvPr id="75" name="Straight Arrow Connector 74"/>
          <p:cNvCxnSpPr>
            <a:stCxn id="42" idx="3"/>
            <a:endCxn id="12" idx="6"/>
          </p:cNvCxnSpPr>
          <p:nvPr/>
        </p:nvCxnSpPr>
        <p:spPr>
          <a:xfrm flipH="1">
            <a:off x="3437716" y="4497988"/>
            <a:ext cx="1833158" cy="64084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6" name="TextBox 75"/>
          <p:cNvSpPr txBox="1"/>
          <p:nvPr/>
        </p:nvSpPr>
        <p:spPr>
          <a:xfrm>
            <a:off x="4792828" y="4314450"/>
            <a:ext cx="55496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10,25</a:t>
            </a:r>
            <a:endParaRPr lang="en-US" sz="1200" dirty="0"/>
          </a:p>
        </p:txBody>
      </p:sp>
      <p:cxnSp>
        <p:nvCxnSpPr>
          <p:cNvPr id="78" name="Straight Arrow Connector 77"/>
          <p:cNvCxnSpPr>
            <a:stCxn id="35" idx="4"/>
            <a:endCxn id="11" idx="0"/>
          </p:cNvCxnSpPr>
          <p:nvPr/>
        </p:nvCxnSpPr>
        <p:spPr>
          <a:xfrm flipH="1">
            <a:off x="3907691" y="3581400"/>
            <a:ext cx="969109" cy="197031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9" name="TextBox 78"/>
          <p:cNvSpPr txBox="1"/>
          <p:nvPr/>
        </p:nvSpPr>
        <p:spPr>
          <a:xfrm>
            <a:off x="4590656" y="3531492"/>
            <a:ext cx="34496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10</a:t>
            </a:r>
            <a:endParaRPr lang="en-US" sz="1200" dirty="0"/>
          </a:p>
        </p:txBody>
      </p:sp>
      <p:cxnSp>
        <p:nvCxnSpPr>
          <p:cNvPr id="81" name="Straight Arrow Connector 80"/>
          <p:cNvCxnSpPr>
            <a:stCxn id="35" idx="3"/>
            <a:endCxn id="12" idx="7"/>
          </p:cNvCxnSpPr>
          <p:nvPr/>
        </p:nvCxnSpPr>
        <p:spPr>
          <a:xfrm flipH="1">
            <a:off x="3348442" y="3492126"/>
            <a:ext cx="1312832" cy="143117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2" name="TextBox 81"/>
          <p:cNvSpPr txBox="1"/>
          <p:nvPr/>
        </p:nvSpPr>
        <p:spPr>
          <a:xfrm>
            <a:off x="4305580" y="3496646"/>
            <a:ext cx="35298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25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406197273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87FBEF95-EBB2-45C5-9E8A-D2B65B1DD737}" type="datetime1">
              <a:rPr lang="en-US" smtClean="0"/>
              <a:t>8/26/2014</a:t>
            </a:fld>
            <a:endParaRPr lang="en-US" smtClean="0"/>
          </a:p>
        </p:txBody>
      </p:sp>
      <p:sp>
        <p:nvSpPr>
          <p:cNvPr id="921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r>
              <a:rPr lang="en-US" smtClean="0"/>
              <a:t>Page </a:t>
            </a:r>
            <a:fld id="{C074581D-839D-4CD4-BD25-BA695E40A883}" type="slidenum">
              <a:rPr lang="en-US" smtClean="0"/>
              <a:pPr>
                <a:defRPr/>
              </a:pPr>
              <a:t>24</a:t>
            </a:fld>
            <a:endParaRPr lang="en-US" smtClean="0"/>
          </a:p>
        </p:txBody>
      </p:sp>
      <p:sp>
        <p:nvSpPr>
          <p:cNvPr id="922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Finite State Machine (FSM)</a:t>
            </a:r>
          </a:p>
        </p:txBody>
      </p:sp>
      <p:sp>
        <p:nvSpPr>
          <p:cNvPr id="9221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800" dirty="0" smtClean="0"/>
              <a:t>An FSM M = five tuple </a:t>
            </a:r>
            <a:r>
              <a:rPr lang="en-US" sz="2800" dirty="0" smtClean="0">
                <a:sym typeface="Wingdings" pitchFamily="2" charset="2"/>
              </a:rPr>
              <a:t> { S, </a:t>
            </a:r>
            <a:r>
              <a:rPr lang="en-US" sz="2800" dirty="0" err="1" smtClean="0">
                <a:sym typeface="Wingdings" pitchFamily="2" charset="2"/>
              </a:rPr>
              <a:t>i</a:t>
            </a:r>
            <a:r>
              <a:rPr lang="en-US" sz="2800" dirty="0" smtClean="0">
                <a:sym typeface="Wingdings" pitchFamily="2" charset="2"/>
              </a:rPr>
              <a:t>, T, </a:t>
            </a:r>
            <a:r>
              <a:rPr lang="el-GR" sz="2800" dirty="0" smtClean="0">
                <a:sym typeface="Wingdings" pitchFamily="2" charset="2"/>
              </a:rPr>
              <a:t>Σ</a:t>
            </a:r>
            <a:r>
              <a:rPr lang="en-US" sz="2800" dirty="0" smtClean="0">
                <a:sym typeface="Wingdings" pitchFamily="2" charset="2"/>
              </a:rPr>
              <a:t>, </a:t>
            </a:r>
            <a:r>
              <a:rPr lang="el-GR" sz="2800" dirty="0" smtClean="0">
                <a:sym typeface="Wingdings" pitchFamily="2" charset="2"/>
              </a:rPr>
              <a:t>δ</a:t>
            </a:r>
            <a:r>
              <a:rPr lang="en-US" sz="2800" dirty="0" smtClean="0">
                <a:sym typeface="Wingdings" pitchFamily="2" charset="2"/>
              </a:rPr>
              <a:t> }</a:t>
            </a:r>
          </a:p>
          <a:p>
            <a:r>
              <a:rPr lang="en-US" sz="2800" dirty="0" smtClean="0">
                <a:sym typeface="Wingdings" pitchFamily="2" charset="2"/>
              </a:rPr>
              <a:t>S = set of states</a:t>
            </a:r>
          </a:p>
          <a:p>
            <a:r>
              <a:rPr lang="en-US" sz="2800" dirty="0" err="1" smtClean="0">
                <a:sym typeface="Wingdings" pitchFamily="2" charset="2"/>
              </a:rPr>
              <a:t>i</a:t>
            </a:r>
            <a:r>
              <a:rPr lang="en-US" sz="2800" dirty="0" smtClean="0">
                <a:sym typeface="Wingdings" pitchFamily="2" charset="2"/>
              </a:rPr>
              <a:t> = initial state</a:t>
            </a:r>
          </a:p>
          <a:p>
            <a:r>
              <a:rPr lang="en-US" sz="2800" dirty="0" smtClean="0">
                <a:sym typeface="Wingdings" pitchFamily="2" charset="2"/>
              </a:rPr>
              <a:t>T = terminal state (s)</a:t>
            </a:r>
          </a:p>
          <a:p>
            <a:r>
              <a:rPr lang="el-GR" sz="2800" dirty="0" smtClean="0">
                <a:sym typeface="Wingdings" pitchFamily="2" charset="2"/>
              </a:rPr>
              <a:t>Σ</a:t>
            </a:r>
            <a:r>
              <a:rPr lang="en-US" sz="2800" dirty="0" smtClean="0">
                <a:sym typeface="Wingdings" pitchFamily="2" charset="2"/>
              </a:rPr>
              <a:t> = events that bring about transitions</a:t>
            </a:r>
          </a:p>
          <a:p>
            <a:r>
              <a:rPr lang="el-GR" sz="2800" dirty="0" smtClean="0">
                <a:sym typeface="Wingdings" pitchFamily="2" charset="2"/>
              </a:rPr>
              <a:t>δ</a:t>
            </a:r>
            <a:r>
              <a:rPr lang="en-US" sz="2800" dirty="0" smtClean="0">
                <a:sym typeface="Wingdings" pitchFamily="2" charset="2"/>
              </a:rPr>
              <a:t> = transitions</a:t>
            </a:r>
          </a:p>
          <a:p>
            <a:r>
              <a:rPr lang="en-US" sz="2800" dirty="0" smtClean="0">
                <a:sym typeface="Wingdings" pitchFamily="2" charset="2"/>
              </a:rPr>
              <a:t>Lets do this exercise for the avionics for </a:t>
            </a:r>
            <a:r>
              <a:rPr lang="en-US" sz="2800" dirty="0" smtClean="0">
                <a:sym typeface="Wingdings" pitchFamily="2" charset="2"/>
              </a:rPr>
              <a:t>a fighter aircraft/a drone</a:t>
            </a:r>
            <a:endParaRPr lang="el-GR" sz="2800" dirty="0" smtClean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CSE321-2014-1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126352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30A478-19A0-4F9A-870D-CACE7CF1E008}" type="datetime1">
              <a:rPr lang="en-US" smtClean="0"/>
              <a:t>8/26/2014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4CD7EC-AB30-415E-AC2E-CA415DEA55C2}" type="slidenum">
              <a:rPr lang="en-US" smtClean="0"/>
              <a:t>25</a:t>
            </a:fld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We studied the basic definitions of realtime and embedded system.</a:t>
            </a:r>
          </a:p>
          <a:p>
            <a:pPr>
              <a:lnSpc>
                <a:spcPct val="90000"/>
              </a:lnSpc>
            </a:pPr>
            <a:r>
              <a:rPr lang="en-US" dirty="0"/>
              <a:t>We studied key issues which make development of realtime software more challenging than desktop or traditional data processing applications.</a:t>
            </a:r>
          </a:p>
          <a:p>
            <a:pPr>
              <a:lnSpc>
                <a:spcPct val="90000"/>
              </a:lnSpc>
            </a:pPr>
            <a:r>
              <a:rPr lang="en-US" dirty="0"/>
              <a:t>Timing is very critical for </a:t>
            </a:r>
            <a:r>
              <a:rPr lang="en-US" dirty="0" smtClean="0"/>
              <a:t>RTOS </a:t>
            </a:r>
            <a:r>
              <a:rPr lang="en-US" dirty="0"/>
              <a:t>input, output, computing and response.</a:t>
            </a:r>
          </a:p>
          <a:p>
            <a:r>
              <a:rPr lang="en-US" dirty="0" smtClean="0"/>
              <a:t>UML state diagram is a useful tool for design representation.</a:t>
            </a:r>
          </a:p>
          <a:p>
            <a:r>
              <a:rPr lang="en-US" dirty="0"/>
              <a:t>We will study the design and implementation of RTOS system in detail later on.</a:t>
            </a:r>
          </a:p>
          <a:p>
            <a:pPr marL="0" indent="0">
              <a:buNone/>
            </a:pPr>
            <a:endParaRPr lang="en-US" dirty="0" smtClean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CSE321-2014-1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02767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E606A-52B3-4CBB-9E8F-D47A524DA8A7}" type="datetime1">
              <a:rPr lang="en-US" smtClean="0"/>
              <a:t>8/26/2014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4CD7EC-AB30-415E-AC2E-CA415DEA55C2}" type="slidenum">
              <a:rPr lang="en-US" smtClean="0"/>
              <a:t>3</a:t>
            </a:fld>
            <a:endParaRPr lang="en-US" dirty="0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Defining RTOS</a:t>
            </a:r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CSE321-2014-1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03390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B79FB646-FDCC-4716-A264-B7C1D045FC0A}" type="datetime1">
              <a:rPr lang="en-US" smtClean="0"/>
              <a:t>8/26/2014</a:t>
            </a:fld>
            <a:endParaRPr lang="en-US" smtClean="0"/>
          </a:p>
        </p:txBody>
      </p:sp>
      <p:sp>
        <p:nvSpPr>
          <p:cNvPr id="717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6B7E88B9-C62E-4869-9697-FD644AE6FB1E}" type="slidenum">
              <a:rPr lang="en-US" smtClean="0"/>
              <a:pPr eaLnBrk="1" hangingPunct="1"/>
              <a:t>4</a:t>
            </a:fld>
            <a:endParaRPr lang="en-US" smtClean="0"/>
          </a:p>
        </p:txBody>
      </p:sp>
      <p:sp>
        <p:nvSpPr>
          <p:cNvPr id="717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Lets define realtime systems</a:t>
            </a:r>
          </a:p>
        </p:txBody>
      </p:sp>
      <p:sp>
        <p:nvSpPr>
          <p:cNvPr id="717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Timing: RT systems (RTOS) are required to compute and deliver correct results within a specified period of time. Ex: traffic light controller</a:t>
            </a:r>
          </a:p>
          <a:p>
            <a:pPr eaLnBrk="1" hangingPunct="1"/>
            <a:r>
              <a:rPr lang="en-US" dirty="0" smtClean="0"/>
              <a:t>Interrupt driven: event-driven preemption</a:t>
            </a:r>
            <a:r>
              <a:rPr lang="en-US" smtClean="0"/>
              <a:t>; RTOS </a:t>
            </a:r>
            <a:r>
              <a:rPr lang="en-US" dirty="0" smtClean="0"/>
              <a:t>are often involved with handling events. </a:t>
            </a:r>
          </a:p>
          <a:p>
            <a:pPr lvl="1" eaLnBrk="1" hangingPunct="1"/>
            <a:r>
              <a:rPr lang="en-US" dirty="0" smtClean="0">
                <a:solidFill>
                  <a:schemeClr val="tx1"/>
                </a:solidFill>
              </a:rPr>
              <a:t>Events manifest themselves in terms of interrupt signals arising from the arrival data at an input port or ticking of a hardware clock, or an error status alarm.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CSE321-2014-1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72232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95AEAC45-8976-4FC8-BEA2-35C742B996D0}" type="datetime1">
              <a:rPr lang="en-US" smtClean="0"/>
              <a:t>8/26/2014</a:t>
            </a:fld>
            <a:endParaRPr lang="en-US" smtClean="0"/>
          </a:p>
        </p:txBody>
      </p:sp>
      <p:sp>
        <p:nvSpPr>
          <p:cNvPr id="819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3D8A3B6D-C3F1-439F-8C13-A111009342F0}" type="slidenum">
              <a:rPr lang="en-US" smtClean="0"/>
              <a:pPr eaLnBrk="1" hangingPunct="1"/>
              <a:t>5</a:t>
            </a:fld>
            <a:endParaRPr lang="en-US" smtClean="0"/>
          </a:p>
        </p:txBody>
      </p:sp>
      <p:sp>
        <p:nvSpPr>
          <p:cNvPr id="819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RTOS Definition (contd.)</a:t>
            </a:r>
          </a:p>
        </p:txBody>
      </p:sp>
      <p:sp>
        <p:nvSpPr>
          <p:cNvPr id="819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2400" dirty="0" smtClean="0"/>
              <a:t>Low-level programming: RTOS often deal with devices; C language is still a favorite for writing device drivers for new hardware.</a:t>
            </a:r>
          </a:p>
          <a:p>
            <a:pPr eaLnBrk="1" hangingPunct="1"/>
            <a:r>
              <a:rPr lang="en-US" sz="2400" dirty="0" smtClean="0"/>
              <a:t>Specialized hardware: Most RTOS work within, or at least close beside, specialized electronic and mechanical devices. Often closed loop systems. </a:t>
            </a:r>
          </a:p>
          <a:p>
            <a:pPr eaLnBrk="1" hangingPunct="1"/>
            <a:r>
              <a:rPr lang="en-US" sz="2400" dirty="0" smtClean="0"/>
              <a:t>Volatile data IO: Variables that change their value from moment to moment. RTOS software must be structured to check for changes at the correct rate, so as not to miss a data update.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CSE321-2014-1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68330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8E11A2A5-2700-4B55-9DF8-DA5D9D1A8341}" type="datetime1">
              <a:rPr lang="en-US" smtClean="0"/>
              <a:t>8/26/2014</a:t>
            </a:fld>
            <a:endParaRPr lang="en-US" smtClean="0"/>
          </a:p>
        </p:txBody>
      </p:sp>
      <p:sp>
        <p:nvSpPr>
          <p:cNvPr id="921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98BB601A-9C92-43E5-9A9E-D91C87723D0C}" type="slidenum">
              <a:rPr lang="en-US" smtClean="0"/>
              <a:pPr eaLnBrk="1" hangingPunct="1"/>
              <a:t>6</a:t>
            </a:fld>
            <a:endParaRPr lang="en-US" smtClean="0"/>
          </a:p>
        </p:txBody>
      </p:sp>
      <p:sp>
        <p:nvSpPr>
          <p:cNvPr id="922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RTOS Definition (contd.)</a:t>
            </a:r>
          </a:p>
        </p:txBody>
      </p:sp>
      <p:sp>
        <p:nvSpPr>
          <p:cNvPr id="922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000" dirty="0" smtClean="0"/>
              <a:t>Multi-tasking: RTOS are often multitasking. Several processes cooperate to carry out the overall job. Divide RTOS problem into tasks as a design strategy.</a:t>
            </a:r>
          </a:p>
          <a:p>
            <a:pPr eaLnBrk="1" hangingPunct="1">
              <a:lnSpc>
                <a:spcPct val="90000"/>
              </a:lnSpc>
            </a:pPr>
            <a:r>
              <a:rPr lang="en-US" sz="2000" dirty="0" smtClean="0"/>
              <a:t>Run-time scheduling: Separation of activities into tasks leads to question of task sequencing or scheduling. Moreover the external events and required response to these lead to run-time scheduling or dynamic scheduling.</a:t>
            </a:r>
          </a:p>
          <a:p>
            <a:pPr eaLnBrk="1" hangingPunct="1">
              <a:lnSpc>
                <a:spcPct val="90000"/>
              </a:lnSpc>
            </a:pPr>
            <a:r>
              <a:rPr lang="en-US" sz="2000" dirty="0" smtClean="0"/>
              <a:t>Unpredictability in inputs/stimulus: Being event-driven, RTOS are at the mercy of unpredictable changes in their environment.</a:t>
            </a:r>
          </a:p>
          <a:p>
            <a:pPr eaLnBrk="1" hangingPunct="1">
              <a:lnSpc>
                <a:spcPct val="90000"/>
              </a:lnSpc>
            </a:pPr>
            <a:r>
              <a:rPr lang="en-US" sz="2000" dirty="0" smtClean="0"/>
              <a:t>Predictability response requirement!</a:t>
            </a:r>
          </a:p>
          <a:p>
            <a:pPr eaLnBrk="1" hangingPunct="1">
              <a:lnSpc>
                <a:spcPct val="90000"/>
              </a:lnSpc>
            </a:pPr>
            <a:r>
              <a:rPr lang="en-US" sz="2000" dirty="0" smtClean="0"/>
              <a:t>Life-critical code: failure to run correctly may result in death or at least injury to the user and/or others. Life-critical systems requires extra testing, documentation and acceptance trials.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CSE321-2014-1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92608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BE121F65-5EE6-47E3-A48A-D843681506EE}" type="datetime1">
              <a:rPr lang="en-US" smtClean="0"/>
              <a:t>8/26/2014</a:t>
            </a:fld>
            <a:endParaRPr lang="en-US" smtClean="0"/>
          </a:p>
        </p:txBody>
      </p:sp>
      <p:sp>
        <p:nvSpPr>
          <p:cNvPr id="1741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31BC9CD0-281E-496E-B319-373E24103EC2}" type="slidenum">
              <a:rPr lang="en-US" smtClean="0"/>
              <a:pPr eaLnBrk="1" hangingPunct="1"/>
              <a:t>7</a:t>
            </a:fld>
            <a:endParaRPr lang="en-US" smtClean="0"/>
          </a:p>
        </p:txBody>
      </p:sp>
      <p:sp>
        <p:nvSpPr>
          <p:cNvPr id="1741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Types of RTOS</a:t>
            </a:r>
          </a:p>
        </p:txBody>
      </p:sp>
      <p:sp>
        <p:nvSpPr>
          <p:cNvPr id="1741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2400" dirty="0" smtClean="0"/>
              <a:t>Hard RTOS: tight limits on response time, so that a delayed result is a wrong result.</a:t>
            </a:r>
          </a:p>
          <a:p>
            <a:pPr lvl="1" eaLnBrk="1" hangingPunct="1"/>
            <a:r>
              <a:rPr lang="en-US" sz="2200" dirty="0" smtClean="0"/>
              <a:t>Ex: jet fuel controller and camera shutter unit</a:t>
            </a:r>
          </a:p>
          <a:p>
            <a:pPr eaLnBrk="1" hangingPunct="1"/>
            <a:r>
              <a:rPr lang="en-US" sz="2400" dirty="0" smtClean="0"/>
              <a:t>Soft RTOS: need to meet only time-average performance target. As long as most results are available before deadline the system will run successfully. </a:t>
            </a:r>
          </a:p>
          <a:p>
            <a:pPr lvl="1" eaLnBrk="1" hangingPunct="1"/>
            <a:r>
              <a:rPr lang="en-US" sz="2200" dirty="0" smtClean="0"/>
              <a:t>Ex: audio and video transmission, single frame skip is fine, but repeated loss is unacceptable</a:t>
            </a:r>
          </a:p>
          <a:p>
            <a:pPr eaLnBrk="1" hangingPunct="1"/>
            <a:r>
              <a:rPr lang="en-US" sz="2400" dirty="0" smtClean="0"/>
              <a:t>Firm RTOS: somewhere between the two.</a:t>
            </a:r>
          </a:p>
          <a:p>
            <a:pPr lvl="1" eaLnBrk="1" hangingPunct="1"/>
            <a:r>
              <a:rPr lang="en-US" sz="2200" dirty="0" smtClean="0"/>
              <a:t>Ex: Space station solar panel unit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CSE321-2014-1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67449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D0226458-9257-41F9-9E50-4B0BE7F29C3F}" type="datetime1">
              <a:rPr lang="en-US" smtClean="0"/>
              <a:t>8/26/2014</a:t>
            </a:fld>
            <a:endParaRPr lang="en-US" smtClean="0"/>
          </a:p>
        </p:txBody>
      </p:sp>
      <p:sp>
        <p:nvSpPr>
          <p:cNvPr id="614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F292D48D-A560-403B-851C-6790AA49BE5C}" type="slidenum">
              <a:rPr lang="en-US" smtClean="0"/>
              <a:pPr eaLnBrk="1" hangingPunct="1"/>
              <a:t>8</a:t>
            </a:fld>
            <a:endParaRPr lang="en-US" smtClean="0"/>
          </a:p>
        </p:txBody>
      </p:sp>
      <p:sp>
        <p:nvSpPr>
          <p:cNvPr id="614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Microprocessor</a:t>
            </a:r>
          </a:p>
        </p:txBody>
      </p:sp>
      <p:sp>
        <p:nvSpPr>
          <p:cNvPr id="614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Examples: vending machines, mobiles phones, alarm systems, washing machines, motor car engine controllers, heart monitors, microwave ovens all operate using embedded microcontrollers running dedicated software.</a:t>
            </a:r>
          </a:p>
          <a:p>
            <a:pPr eaLnBrk="1" hangingPunct="1"/>
            <a:r>
              <a:rPr lang="en-US" dirty="0" smtClean="0"/>
              <a:t>Microprocessors are the enabling hardware for realtime systems.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CSE321-2014-1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329316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Embedded Systems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04883-581B-4D9A-B0CB-F5522ED83474}" type="datetime1">
              <a:rPr lang="en-US" smtClean="0"/>
              <a:t>8/26/2014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4CD7EC-AB30-415E-AC2E-CA415DEA55C2}" type="slidenum">
              <a:rPr lang="en-US" smtClean="0"/>
              <a:t>9</a:t>
            </a:fld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Dedicated functionally</a:t>
            </a:r>
          </a:p>
          <a:p>
            <a:r>
              <a:rPr lang="en-US" dirty="0" smtClean="0"/>
              <a:t>Special purpose</a:t>
            </a:r>
          </a:p>
          <a:p>
            <a:r>
              <a:rPr lang="en-US" dirty="0" smtClean="0"/>
              <a:t>Optimized for a certain operations</a:t>
            </a:r>
          </a:p>
          <a:p>
            <a:r>
              <a:rPr lang="en-US" dirty="0" smtClean="0"/>
              <a:t>Small (typically)</a:t>
            </a:r>
          </a:p>
          <a:p>
            <a:r>
              <a:rPr lang="en-US" dirty="0" smtClean="0"/>
              <a:t>Lower power consumption</a:t>
            </a:r>
          </a:p>
          <a:p>
            <a:r>
              <a:rPr lang="en-US" dirty="0" smtClean="0"/>
              <a:t>Embedded within other large systems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CSE321-2014-1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053844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c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352</TotalTime>
  <Words>1246</Words>
  <Application>Microsoft Office PowerPoint</Application>
  <PresentationFormat>On-screen Show (4:3)</PresentationFormat>
  <Paragraphs>253</Paragraphs>
  <Slides>25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6" baseType="lpstr">
      <vt:lpstr>Civic</vt:lpstr>
      <vt:lpstr>CSE321: Realtime and Embedded Systems</vt:lpstr>
      <vt:lpstr>Outline</vt:lpstr>
      <vt:lpstr>Defining RTOS</vt:lpstr>
      <vt:lpstr>Lets define realtime systems</vt:lpstr>
      <vt:lpstr>RTOS Definition (contd.)</vt:lpstr>
      <vt:lpstr>RTOS Definition (contd.)</vt:lpstr>
      <vt:lpstr>Types of RTOS</vt:lpstr>
      <vt:lpstr>Microprocessor</vt:lpstr>
      <vt:lpstr>Embedded Systems</vt:lpstr>
      <vt:lpstr>Embedded Systems</vt:lpstr>
      <vt:lpstr>Embedded Systems (contd.)</vt:lpstr>
      <vt:lpstr>Examples</vt:lpstr>
      <vt:lpstr>Realtime Embedded Systems</vt:lpstr>
      <vt:lpstr>Class work #1</vt:lpstr>
      <vt:lpstr>Embedded Systems</vt:lpstr>
      <vt:lpstr>Designing RTOS</vt:lpstr>
      <vt:lpstr>Functional and non-functional requirements</vt:lpstr>
      <vt:lpstr>Hardware Requirements</vt:lpstr>
      <vt:lpstr>Software requirements</vt:lpstr>
      <vt:lpstr>Software Quality Assurance</vt:lpstr>
      <vt:lpstr>Design Representation</vt:lpstr>
      <vt:lpstr>Design Considerations</vt:lpstr>
      <vt:lpstr>Class work #2</vt:lpstr>
      <vt:lpstr>Finite State Machine (FSM)</vt:lpstr>
      <vt:lpstr>Summary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CSE524: Realtime and Embedded Systems</dc:title>
  <dc:creator>bina</dc:creator>
  <cp:lastModifiedBy>bina</cp:lastModifiedBy>
  <cp:revision>59</cp:revision>
  <dcterms:created xsi:type="dcterms:W3CDTF">2013-05-06T21:49:41Z</dcterms:created>
  <dcterms:modified xsi:type="dcterms:W3CDTF">2014-08-27T00:07:42Z</dcterms:modified>
</cp:coreProperties>
</file>