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7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6DF7-2C20-4CEF-A283-678D4E367B7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DA54-26BD-42CD-B53F-B9306BB4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7A4FCB82-D8C6-4A90-A942-D08F31BFB59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BF21D334-B2CA-4C36-9FFA-E6E14D7CE66B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F415EDD-942C-4D58-9B81-8CCFA3AD5644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2BA9B77-0D22-4096-875E-848428A050EA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46064-D2B6-429D-A4AE-2B181381164E}" type="slidenum">
              <a:rPr lang="en-US"/>
              <a:pPr/>
              <a:t>18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728" tIns="46365" rIns="92728" bIns="463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00F8694-C3AC-4E5E-9E3B-BD5CE6921411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7A7BE8CC-7A84-4F67-9767-065B80368113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5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24A20A8E-C54E-423B-8C17-73D3A0BCA1AF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4822C646-7DE1-458C-82DA-8F7A21331942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6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F4E9A74A-55C8-4942-84E5-7BC6C9464EA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4DA003A-B6FE-4195-85ED-BE7B12959598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551161CD-354E-4C5E-976A-0FA34910C44D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37F1CF05-48C4-44AF-B001-68047AD1A4A0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1A6D0778-835D-4B4D-8744-696D609D3E58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B6641E80-2471-4ACF-AAB7-8D533C9E542F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36AE-5B3E-45B5-9C6D-2E906FE9346A}" type="datetime1">
              <a:rPr lang="en-US" smtClean="0"/>
              <a:t>9/18/2014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983-CB94-45A0-8337-46CD5A000287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F26B-66FD-4FB5-9E01-5A0B44216CF2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8EE0-5845-4402-B05D-504803870096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D43D-F3FE-4CFB-AF9C-149F129F969A}" type="datetime1">
              <a:rPr lang="en-US" smtClean="0"/>
              <a:t>9/18/2014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DB88A2D-E1E8-4984-9E9B-57ADEFA412A3}" type="datetime1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0A4F-3ECD-40FA-9D2C-D2AD4C03E6D5}" type="datetime1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0919-F023-472F-B127-414256131AC7}" type="datetime1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1FA-3EF5-459F-B4FD-474678455675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467F-AF4E-490F-AE74-4176B7F11433}" type="datetime1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9B26DF-E48E-4170-9FB4-D20C4EDB0250}" type="datetime1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358D0C-C880-42FF-B524-08636A15C74F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Bina</a:t>
            </a:r>
            <a:r>
              <a:rPr lang="en-US" dirty="0" smtClean="0"/>
              <a:t> Ramamurthy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Structure and Process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341E-34BF-4FD9-9286-893424DD805F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pass parameters?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8EE0-5845-4402-B05D-504803870096}" type="datetime1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placing the parameters in specific registers</a:t>
            </a:r>
          </a:p>
          <a:p>
            <a:r>
              <a:rPr lang="en-US" dirty="0" smtClean="0"/>
              <a:t>By placing parameters on the stack</a:t>
            </a:r>
          </a:p>
          <a:p>
            <a:r>
              <a:rPr lang="en-US" dirty="0" smtClean="0"/>
              <a:t>By placing the parameters in general memory 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3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B47A9B8-6AE7-438D-A857-631A20788B4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25538" y="1974850"/>
            <a:ext cx="7340600" cy="3740150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000" smtClean="0"/>
              <a:t>Process creation in unix is by means of the system call fork().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OS in response to a fork() call: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Allocate slot in the process table for new process.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Assigns unique pid to the new process..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Makes a copy of the process image, except for the shared memory.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both child and parent are executing the same code following fork()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Move child process to Ready queue. </a:t>
            </a:r>
          </a:p>
          <a:p>
            <a:pPr lvl="1">
              <a:lnSpc>
                <a:spcPct val="80000"/>
              </a:lnSpc>
            </a:pPr>
            <a:r>
              <a:rPr lang="en-US" sz="2000" b="1" smtClean="0"/>
              <a:t>it returns pid of the child to the parent, and a zero value to the child</a:t>
            </a:r>
            <a:r>
              <a:rPr lang="en-US" sz="200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ACA4-D54E-41BA-8FA7-956E9C651DA1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724C46-2286-4375-BCEA-615C1EC6B46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 (contd.)</a:t>
            </a:r>
          </a:p>
        </p:txBody>
      </p:sp>
      <p:sp>
        <p:nvSpPr>
          <p:cNvPr id="163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All the above are done in the kernel mode in the process context. When the kernel completes these it does one of the following as a part of the dispatcher: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Stay in the parent process. Control returns to the user mode at the point of the fork call of the parent.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to the child process. The child process begins executing at the same point in the code as the parent, at the return from the fork call.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another process leaving both parent and child in the Ready state.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32BF-D481-4105-8F29-DF65D1F6CAAC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49BBFF-8170-4415-9250-B92624616F7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b="1" smtClean="0"/>
              <a:t>Parent </a:t>
            </a:r>
            <a:r>
              <a:rPr lang="en-US" sz="2000" smtClean="0"/>
              <a:t>process create </a:t>
            </a:r>
            <a:r>
              <a:rPr lang="en-US" sz="2000" b="1" smtClean="0"/>
              <a:t>children </a:t>
            </a:r>
            <a:r>
              <a:rPr lang="en-US" sz="2000" smtClean="0"/>
              <a:t>processes, which, in turn create other processes, forming a tree of processes</a:t>
            </a:r>
          </a:p>
          <a:p>
            <a:r>
              <a:rPr lang="en-US" sz="2000" smtClean="0"/>
              <a:t>Generally, process identified and managed via </a:t>
            </a:r>
            <a:r>
              <a:rPr lang="en-US" sz="2000" b="1" smtClean="0"/>
              <a:t>a process identifier </a:t>
            </a:r>
            <a:r>
              <a:rPr lang="en-US" sz="2000" smtClean="0"/>
              <a:t>(</a:t>
            </a:r>
            <a:r>
              <a:rPr lang="en-US" sz="2000" b="1" smtClean="0"/>
              <a:t>pid</a:t>
            </a:r>
            <a:r>
              <a:rPr lang="en-US" sz="2000" smtClean="0"/>
              <a:t>)</a:t>
            </a:r>
          </a:p>
          <a:p>
            <a:r>
              <a:rPr lang="en-US" sz="2000" smtClean="0"/>
              <a:t>Resource sharing</a:t>
            </a:r>
          </a:p>
          <a:p>
            <a:pPr lvl="1"/>
            <a:r>
              <a:rPr lang="en-US" sz="2000" smtClean="0"/>
              <a:t>Parent and children share all resources</a:t>
            </a:r>
          </a:p>
          <a:p>
            <a:pPr lvl="1"/>
            <a:r>
              <a:rPr lang="en-US" sz="2000" smtClean="0"/>
              <a:t>Children share subset of parent’s resources</a:t>
            </a:r>
          </a:p>
          <a:p>
            <a:pPr lvl="1"/>
            <a:r>
              <a:rPr lang="en-US" sz="2000" smtClean="0"/>
              <a:t>Parent and child share no resources</a:t>
            </a:r>
          </a:p>
          <a:p>
            <a:r>
              <a:rPr lang="en-US" sz="2000" smtClean="0"/>
              <a:t>Execution</a:t>
            </a:r>
          </a:p>
          <a:p>
            <a:pPr lvl="1"/>
            <a:r>
              <a:rPr lang="en-US" sz="2000" smtClean="0"/>
              <a:t>Parent and children execute concurrently</a:t>
            </a:r>
          </a:p>
          <a:p>
            <a:pPr lvl="1"/>
            <a:r>
              <a:rPr lang="en-US" sz="2000" smtClean="0"/>
              <a:t>Parent waits until children terminate</a:t>
            </a:r>
          </a:p>
          <a:p>
            <a:pPr>
              <a:buFontTx/>
              <a:buNone/>
            </a:pPr>
            <a:endParaRPr lang="en-US" sz="20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0237-47D0-4479-8D1F-823C56853353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DCCB1E-2A87-4D50-AED9-29C81147C7EA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Address space</a:t>
            </a:r>
          </a:p>
          <a:p>
            <a:pPr lvl="1"/>
            <a:r>
              <a:rPr lang="en-US" smtClean="0"/>
              <a:t>Child duplicate of parent</a:t>
            </a:r>
          </a:p>
          <a:p>
            <a:pPr lvl="1"/>
            <a:r>
              <a:rPr lang="en-US" smtClean="0"/>
              <a:t>Child has a program loaded into it</a:t>
            </a:r>
          </a:p>
          <a:p>
            <a:r>
              <a:rPr lang="en-US" smtClean="0"/>
              <a:t>UNIX examples</a:t>
            </a:r>
          </a:p>
          <a:p>
            <a:pPr lvl="1"/>
            <a:r>
              <a:rPr lang="en-US" b="1" smtClean="0"/>
              <a:t>fork</a:t>
            </a:r>
            <a:r>
              <a:rPr lang="en-US" smtClean="0"/>
              <a:t> system call creates new process</a:t>
            </a:r>
          </a:p>
          <a:p>
            <a:pPr lvl="1"/>
            <a:r>
              <a:rPr lang="en-US" b="1" smtClean="0"/>
              <a:t>exec</a:t>
            </a:r>
            <a:r>
              <a:rPr lang="en-US" smtClean="0"/>
              <a:t> system call used after a </a:t>
            </a:r>
            <a:r>
              <a:rPr lang="en-US" b="1" smtClean="0"/>
              <a:t>fork</a:t>
            </a:r>
            <a:r>
              <a:rPr lang="en-US" smtClean="0"/>
              <a:t> to replace the process’ memory space with a new program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600-9A54-479E-9502-C05615FB1D43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5082207-3BC9-4DB5-AA71-453199817796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44750"/>
            <a:ext cx="754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9DF9-82AA-4B72-9DB0-40A8DB01DC53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37FE73E6-695F-4D54-989F-BF7E356EAC1B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A five-state process model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Five states: New,  Ready,  Running,  Blocked,  Exit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New</a:t>
            </a:r>
            <a:r>
              <a:rPr lang="en-US" sz="2400" smtClean="0"/>
              <a:t> :  A process has been created but has not yet been admitted to the pool of executable processes.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Ready</a:t>
            </a:r>
            <a:r>
              <a:rPr lang="en-US" sz="2400" smtClean="0"/>
              <a:t> : Processes that are prepared to run if given an opportunity. That is, they are not waiting on anything except the CPU availability.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Running</a:t>
            </a:r>
            <a:r>
              <a:rPr lang="en-US" sz="2400" smtClean="0"/>
              <a:t>: The process that is currently being executed. (Assume single processor for simplicity.)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Blocked </a:t>
            </a:r>
            <a:r>
              <a:rPr lang="en-US" sz="2400" smtClean="0"/>
              <a:t>: A process that cannot execute until a specified event such as an IO completion occurs.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Exit</a:t>
            </a:r>
            <a:r>
              <a:rPr lang="en-US" sz="2400" smtClean="0"/>
              <a:t>: A process that has been released by OS either after normal termination or after abnormal termination (error).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B2A0-1575-49A3-AAE6-8F8ED63AE8F5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F00B8F9C-4E03-43DC-96BB-B77176F5C7C9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State Transition Diagram  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25209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234950" y="2520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73215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49593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3511550" y="4806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1447800" y="2819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3733800" y="2743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6172200" y="2743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>
            <a:off x="3581400" y="3048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4495800" y="3200400"/>
            <a:ext cx="914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3276600" y="3200400"/>
            <a:ext cx="685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365125" y="27733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NEW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2574925" y="2697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READY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4937125" y="262096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RUNNING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auto">
          <a:xfrm>
            <a:off x="3413125" y="49831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BLOCKED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7375525" y="2620963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EXIT</a:t>
            </a:r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1508125" y="2468563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Admit</a:t>
            </a:r>
          </a:p>
        </p:txBody>
      </p: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3717925" y="2316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Dispatch</a:t>
            </a: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3717925" y="3078163"/>
            <a:ext cx="112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Time-out</a:t>
            </a:r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6156325" y="2316163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Release</a:t>
            </a:r>
          </a:p>
        </p:txBody>
      </p:sp>
      <p:sp>
        <p:nvSpPr>
          <p:cNvPr id="28696" name="Rectangle 23"/>
          <p:cNvSpPr>
            <a:spLocks noChangeArrowheads="1"/>
          </p:cNvSpPr>
          <p:nvPr/>
        </p:nvSpPr>
        <p:spPr bwMode="auto">
          <a:xfrm>
            <a:off x="5089525" y="3687763"/>
            <a:ext cx="839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Wait</a:t>
            </a:r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>
            <a:off x="2971800" y="3962400"/>
            <a:ext cx="903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Occurs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365125" y="5653088"/>
            <a:ext cx="717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Think of the conditions under which state transitions may take place.</a:t>
            </a: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 flipV="1">
            <a:off x="3200400" y="1828800"/>
            <a:ext cx="22098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5410200" y="1828800"/>
            <a:ext cx="22098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98E8-7444-47D5-8856-EED073C770A4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Page </a:t>
            </a:r>
            <a:fld id="{506E1F51-9750-492F-BE87-11AC80046ABC}" type="slidenum">
              <a:rPr lang="en-US"/>
              <a:pPr/>
              <a:t>18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Process creation - Example</a:t>
            </a:r>
          </a:p>
        </p:txBody>
      </p:sp>
      <p:sp>
        <p:nvSpPr>
          <p:cNvPr id="132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main 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pid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cout</a:t>
            </a:r>
            <a:r>
              <a:rPr lang="en-US" sz="2400" dirty="0"/>
              <a:t> &lt;&lt; “ just one process so far”&lt;&lt;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pid</a:t>
            </a:r>
            <a:r>
              <a:rPr lang="en-US" sz="2400" dirty="0"/>
              <a:t> = fork();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if (</a:t>
            </a:r>
            <a:r>
              <a:rPr lang="en-US" sz="2400" dirty="0" err="1"/>
              <a:t>pid</a:t>
            </a:r>
            <a:r>
              <a:rPr lang="en-US" sz="2400" dirty="0"/>
              <a:t> ==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</a:t>
            </a:r>
            <a:r>
              <a:rPr lang="en-US" sz="2400" dirty="0" err="1"/>
              <a:t>cout</a:t>
            </a:r>
            <a:r>
              <a:rPr lang="en-US" sz="2400" dirty="0"/>
              <a:t> &lt;&lt;“I am the child “&lt;&lt;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else if (</a:t>
            </a:r>
            <a:r>
              <a:rPr lang="en-US" sz="2400" dirty="0" err="1"/>
              <a:t>pid</a:t>
            </a:r>
            <a:r>
              <a:rPr lang="en-US" sz="2400" dirty="0"/>
              <a:t> &gt; 0)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&lt;&lt;“I am the parent”&lt;&lt;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 “fork failed”&lt;&lt; </a:t>
            </a:r>
            <a:r>
              <a:rPr lang="en-US" sz="2400" dirty="0" err="1"/>
              <a:t>endl</a:t>
            </a:r>
            <a:r>
              <a:rPr lang="en-US" sz="2400" dirty="0"/>
              <a:t>;}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6759-C649-4213-9C1A-93CDDA2A27D6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07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C95585F-64EC-43E1-8E1B-3F3B002E51B9}" type="datetime1">
              <a:rPr lang="en-US" sz="1400" smtClean="0"/>
              <a:t>9/18/2014</a:t>
            </a:fld>
            <a:endParaRPr lang="en-US" sz="14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cse321-spring2014</a:t>
            </a:r>
            <a:endParaRPr lang="en-US" sz="1400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817644-F253-408B-A586-5B13581175E0}" type="slidenum">
              <a:rPr lang="en-US" sz="1400" smtClean="0"/>
              <a:pPr eaLnBrk="1" hangingPunct="1"/>
              <a:t>19</a:t>
            </a:fld>
            <a:endParaRPr lang="en-US" sz="14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System Calls For Process Management and File Management</a:t>
            </a:r>
            <a:endParaRPr lang="en-US" sz="4000" dirty="0" smtClean="0"/>
          </a:p>
        </p:txBody>
      </p:sp>
      <p:sp>
        <p:nvSpPr>
          <p:cNvPr id="215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3"/>
          <a:stretch>
            <a:fillRect/>
          </a:stretch>
        </p:blipFill>
        <p:spPr bwMode="auto">
          <a:xfrm>
            <a:off x="238125" y="1631950"/>
            <a:ext cx="853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7" b="47963"/>
          <a:stretch>
            <a:fillRect/>
          </a:stretch>
        </p:blipFill>
        <p:spPr bwMode="auto">
          <a:xfrm>
            <a:off x="304800" y="3733800"/>
            <a:ext cx="8534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unix</a:t>
            </a:r>
            <a:r>
              <a:rPr lang="en-US" dirty="0" smtClean="0"/>
              <a:t> structure</a:t>
            </a:r>
          </a:p>
          <a:p>
            <a:r>
              <a:rPr lang="en-US" dirty="0" smtClean="0"/>
              <a:t>System call</a:t>
            </a:r>
          </a:p>
          <a:p>
            <a:r>
              <a:rPr lang="en-US" dirty="0" smtClean="0"/>
              <a:t>Standard C libraries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B1BE-FBF8-4CF1-AB96-592C2386F870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1CAFA2E4-52E1-407E-8658-38826DCF7A5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9300" y="787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Traditional UNIX System Structure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F5D6-80F9-4C21-8B50-C6F65F3ADA2A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5D36A7-9E56-4F06-891D-D896893EFD62}" type="datetime1">
              <a:rPr lang="en-US" sz="1400" smtClean="0"/>
              <a:t>9/18/2014</a:t>
            </a:fld>
            <a:endParaRPr lang="en-US" sz="140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cse321-spring2014</a:t>
            </a:r>
            <a:endParaRPr lang="en-US" sz="140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C6F457-5C2E-4AAF-9CCE-A9787572D1E0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Call </a:t>
            </a:r>
          </a:p>
        </p:txBody>
      </p:sp>
      <p:sp>
        <p:nvSpPr>
          <p:cNvPr id="204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5651500"/>
            <a:ext cx="7772400" cy="93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There are 11 steps in making the system call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read (fd, buffer, nbytes)</a:t>
            </a:r>
          </a:p>
        </p:txBody>
      </p:sp>
      <p:pic>
        <p:nvPicPr>
          <p:cNvPr id="20487" name="Picture 4" descr="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87450"/>
            <a:ext cx="53355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4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6A44EDB5-EBB0-46EC-9AED-29F9B1DBA0F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62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API – System Call – Operating system Relationship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36A7-D5DF-4535-905E-905A0A89B418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04CD37-FA1A-44C8-A023-427F109CA0D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6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Standard C Library Example</a:t>
            </a:r>
          </a:p>
        </p:txBody>
      </p:sp>
      <p:sp>
        <p:nvSpPr>
          <p:cNvPr id="92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 sz="2400" smtClean="0"/>
              <a:t>C program invoking printf() library call, which calls write() system call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666" r="17346" b="1784"/>
          <a:stretch>
            <a:fillRect/>
          </a:stretch>
        </p:blipFill>
        <p:spPr bwMode="auto">
          <a:xfrm>
            <a:off x="2627313" y="203993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F779-C90C-43E8-8C6A-6A909BD3CE66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B9EFF940-B99F-4ED1-AEC5-C3BDD785B52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What is a process?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3434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 process is simply a program in execution: an instance of a program execution.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Unit of work individually schedulable by an operating system (OS).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 process includes: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program counter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stack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data section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OS keeps track of all the active processes and allocates system resources to them according to policies devised to meet design performance objectives.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To meet process requirements OS must maintain many data structures efficiently.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process abstraction is a fundamental OS means for management of concurrent program execution. Example: instances of process  co-existing.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67B7-4C7B-4271-BA36-6905905EC013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4671D007-6D17-4E9E-99B8-5118AEF55AA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427163"/>
            <a:ext cx="291147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41E4-0030-4BA1-8541-A6DACB2B8296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537793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text=code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my data stored?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1FA-3EF5-459F-B4FD-474678455675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Global </a:t>
            </a:r>
            <a:r>
              <a:rPr lang="en-US" sz="2400" dirty="0" err="1" smtClean="0"/>
              <a:t>varaibles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data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Static variables  data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Constant data type  data/code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Local variables (in functions as well as in main) stack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Pointers (ex: </a:t>
            </a:r>
            <a:r>
              <a:rPr lang="en-US" sz="2400" dirty="0" err="1" smtClean="0">
                <a:sym typeface="Wingdings" panose="05000000000000000000" pitchFamily="2" charset="2"/>
              </a:rPr>
              <a:t>int</a:t>
            </a:r>
            <a:r>
              <a:rPr lang="en-US" sz="2400" dirty="0" smtClean="0">
                <a:sym typeface="Wingdings" panose="05000000000000000000" pitchFamily="2" charset="2"/>
              </a:rPr>
              <a:t> * id, float * </a:t>
            </a:r>
            <a:r>
              <a:rPr lang="en-US" sz="2400" dirty="0" err="1" smtClean="0">
                <a:sym typeface="Wingdings" panose="05000000000000000000" pitchFamily="2" charset="2"/>
              </a:rPr>
              <a:t>arr</a:t>
            </a:r>
            <a:r>
              <a:rPr lang="en-US" sz="2400" dirty="0" smtClean="0">
                <a:sym typeface="Wingdings" panose="05000000000000000000" pitchFamily="2" charset="2"/>
              </a:rPr>
              <a:t>)  on the stack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Dynamically allocated space (using </a:t>
            </a:r>
            <a:r>
              <a:rPr lang="en-US" sz="2400" dirty="0" err="1" smtClean="0">
                <a:sym typeface="Wingdings" panose="05000000000000000000" pitchFamily="2" charset="2"/>
              </a:rPr>
              <a:t>malloc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ym typeface="Wingdings" panose="05000000000000000000" pitchFamily="2" charset="2"/>
              </a:rPr>
              <a:t>calloc</a:t>
            </a:r>
            <a:r>
              <a:rPr lang="en-US" sz="2400" dirty="0" smtClean="0">
                <a:sym typeface="Wingdings" panose="05000000000000000000" pitchFamily="2" charset="2"/>
              </a:rPr>
              <a:t>)  pointers on stack, space on heap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61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379</TotalTime>
  <Words>890</Words>
  <Application>Microsoft Office PowerPoint</Application>
  <PresentationFormat>On-screen Show (4:3)</PresentationFormat>
  <Paragraphs>177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System Structure and Process Model</vt:lpstr>
      <vt:lpstr>PowerPoint Presentation</vt:lpstr>
      <vt:lpstr>Traditional UNIX System Structure</vt:lpstr>
      <vt:lpstr>System Call </vt:lpstr>
      <vt:lpstr>API – System Call – Operating system Relationship</vt:lpstr>
      <vt:lpstr>Standard C Library Example</vt:lpstr>
      <vt:lpstr>What is a process?</vt:lpstr>
      <vt:lpstr>Process in Memory</vt:lpstr>
      <vt:lpstr>Where is my data stored?</vt:lpstr>
      <vt:lpstr>How do you pass parameters?</vt:lpstr>
      <vt:lpstr>Process control</vt:lpstr>
      <vt:lpstr>Process control (contd.)</vt:lpstr>
      <vt:lpstr>Process Creation (contd.)</vt:lpstr>
      <vt:lpstr>Process Creation (Contd.)</vt:lpstr>
      <vt:lpstr>Process Creation (contd.)</vt:lpstr>
      <vt:lpstr>A five-state process model</vt:lpstr>
      <vt:lpstr>State Transition Diagram  </vt:lpstr>
      <vt:lpstr>Process creation - Example</vt:lpstr>
      <vt:lpstr>System Calls For Process Management and File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Structure and Process Model</dc:title>
  <dc:creator>bina</dc:creator>
  <cp:lastModifiedBy>bina</cp:lastModifiedBy>
  <cp:revision>10</cp:revision>
  <dcterms:created xsi:type="dcterms:W3CDTF">2013-05-10T00:16:52Z</dcterms:created>
  <dcterms:modified xsi:type="dcterms:W3CDTF">2014-09-18T19:54:02Z</dcterms:modified>
</cp:coreProperties>
</file>