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340A-2414-4CAE-BB1C-6A428E93D983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6525B-890D-40F3-A7F4-0CC8BE6C2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6525B-890D-40F3-A7F4-0CC8BE6C2B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31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5D167-8DB4-4F3A-8210-FD7962BF3074}" type="datetime1">
              <a:rPr lang="en-US" smtClean="0"/>
              <a:t>10/5/2015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5BFD1-96E2-4703-9E25-9F18F09AF824}" type="datetime1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2B309-F3D2-4538-B8CF-1FDBC9CC1CC5}" type="datetime1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84AD-DBB2-466A-B7E8-1AE4F00B3246}" type="datetime1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8979-8DB6-4D00-96DA-C3393B55FC6F}" type="datetime1">
              <a:rPr lang="en-US" smtClean="0"/>
              <a:t>10/5/2015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5A66400-4640-4006-8199-647AC894D2D5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6EAB2-BB58-4B5D-9B88-6FF8C32605F8}" type="datetime1">
              <a:rPr lang="en-US" smtClean="0"/>
              <a:t>10/5/2015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B1071-E69D-4C70-9458-A1D9CAC7F991}" type="datetime1">
              <a:rPr lang="en-US" smtClean="0"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ECC0-628B-4D21-AF24-349D775ED1C8}" type="datetime1">
              <a:rPr lang="en-US" smtClean="0"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40580-EA64-43A6-9F6D-3E62F85DFE8F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83555F3-50D9-45CA-85E7-16DB778E037B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A086795-D14E-4BDA-838C-2425F9C663FC}" type="datetime1">
              <a:rPr lang="en-US" smtClean="0"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perkins.org/teaching/rtes/lecture0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Pages 83-87 Chapter 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C4337-36C2-48D0-83D0-4DE346B0DB15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A941F-6E57-489C-AE4D-9D517155BF8B}" type="datetime1">
              <a:rPr lang="en-US" smtClean="0"/>
              <a:t>10/5/2015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C7D3F-60F0-4FC0-836B-3510FE53047D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1CC8B-F1BF-43DC-A3D4-B1CFC71BC248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this default setting.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B4CC-0993-4F91-96EC-BEA90A106064}" type="datetime1">
              <a:rPr lang="en-US" smtClean="0"/>
              <a:t>10/5/2015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135726"/>
              </p:ext>
            </p:extLst>
          </p:nvPr>
        </p:nvGraphicFramePr>
        <p:xfrm>
          <a:off x="1066800" y="1828800"/>
          <a:ext cx="6705600" cy="29443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4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1.8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5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t4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361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</a:t>
            </a:r>
          </a:p>
          <a:p>
            <a:r>
              <a:rPr lang="en-US" b="1" dirty="0" smtClean="0"/>
              <a:t>or clock driven static schedule.</a:t>
            </a:r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Executive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6468-1445-4B89-B51F-A2CD2BA801CC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Hyper-period is integer multiple of lcm(p</a:t>
            </a:r>
            <a:r>
              <a:rPr lang="en-US" baseline="-25000" dirty="0" smtClean="0"/>
              <a:t>i</a:t>
            </a:r>
            <a:r>
              <a:rPr lang="en-US" dirty="0" smtClean="0"/>
              <a:t>)= lcm (4,5,20,20) = 20</a:t>
            </a:r>
          </a:p>
          <a:p>
            <a:r>
              <a:rPr lang="en-US" dirty="0" smtClean="0"/>
              <a:t>Frame is max of e</a:t>
            </a:r>
            <a:r>
              <a:rPr lang="en-US" baseline="-25000" dirty="0" smtClean="0"/>
              <a:t>i</a:t>
            </a:r>
            <a:r>
              <a:rPr lang="en-US" dirty="0" smtClean="0"/>
              <a:t>’s: max{1,1.8,2,2} = 2</a:t>
            </a:r>
          </a:p>
          <a:p>
            <a:r>
              <a:rPr lang="en-US" dirty="0" smtClean="0"/>
              <a:t>f value of 2 evenly divides hyper-period value of 20</a:t>
            </a:r>
          </a:p>
          <a:p>
            <a:r>
              <a:rPr lang="en-US" dirty="0"/>
              <a:t>2f –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pi,f</a:t>
            </a:r>
            <a:r>
              <a:rPr lang="en-US" dirty="0"/>
              <a:t>) ≤ Di </a:t>
            </a:r>
            <a:r>
              <a:rPr lang="en-US" dirty="0" smtClean="0"/>
              <a:t>(satisfied as shown below)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(4,2) = 4-2 &lt;= 4</a:t>
            </a:r>
          </a:p>
          <a:p>
            <a:pPr lvl="1"/>
            <a:r>
              <a:rPr lang="en-US" dirty="0" smtClean="0"/>
              <a:t>2X 2 – </a:t>
            </a:r>
            <a:r>
              <a:rPr lang="en-US" dirty="0" err="1" smtClean="0"/>
              <a:t>gcd</a:t>
            </a:r>
            <a:r>
              <a:rPr lang="en-US" dirty="0" smtClean="0"/>
              <a:t>(5,2) = 4-1 &lt;= 5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marL="57150" indent="0">
              <a:buNone/>
            </a:pPr>
            <a:r>
              <a:rPr lang="en-US" dirty="0" smtClean="0"/>
              <a:t>Design f = 2, </a:t>
            </a:r>
            <a:r>
              <a:rPr lang="en-US" dirty="0" err="1" smtClean="0"/>
              <a:t>hyperperiod</a:t>
            </a:r>
            <a:r>
              <a:rPr lang="en-US" dirty="0" smtClean="0"/>
              <a:t> = 20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68233"/>
              </p:ext>
            </p:extLst>
          </p:nvPr>
        </p:nvGraphicFramePr>
        <p:xfrm>
          <a:off x="304800" y="1371600"/>
          <a:ext cx="84582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667000" y="1600200"/>
            <a:ext cx="2477685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4099656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33AB7-5429-435E-8523-2C2C142B58FD}" type="datetime1">
              <a:rPr lang="en-US" smtClean="0"/>
              <a:t>10/5/2015</a:t>
            </a:fld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D07E-682B-4A49-821F-D70B192C8421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{ t1(1); t3(1)}</a:t>
            </a:r>
          </a:p>
          <a:p>
            <a:pPr marL="0" indent="0">
              <a:buNone/>
            </a:pPr>
            <a:r>
              <a:rPr lang="en-US" dirty="0" smtClean="0"/>
              <a:t>{t2(1.8}}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{t4(2)}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cyclic executive of 10 frames with 2 slots each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6AB0-F389-4E43-B77B-4DCBC6A3B0AF}" type="datetime1">
              <a:rPr lang="en-US" smtClean="0"/>
              <a:t>10/5/2015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formal design of a cyclic executive.</a:t>
            </a:r>
          </a:p>
          <a:p>
            <a:r>
              <a:rPr lang="en-US" dirty="0" smtClean="0"/>
              <a:t>The algorithm discussed is proven method to generate a cyclic executive for a set of period tasks defining a RTOS.</a:t>
            </a:r>
          </a:p>
          <a:p>
            <a:r>
              <a:rPr lang="en-US" dirty="0" smtClean="0"/>
              <a:t>Reference: </a:t>
            </a:r>
            <a:endParaRPr lang="en-US" dirty="0" smtClean="0"/>
          </a:p>
          <a:p>
            <a:r>
              <a:rPr lang="en-US" dirty="0" smtClean="0"/>
              <a:t>Pages 83-87 of Chapter 4 of text book</a:t>
            </a:r>
            <a:endParaRPr lang="en-US" dirty="0" smtClean="0"/>
          </a:p>
          <a:p>
            <a:r>
              <a:rPr lang="en-US" dirty="0" smtClean="0"/>
              <a:t>Clock-driven </a:t>
            </a:r>
            <a:r>
              <a:rPr lang="en-US" dirty="0" smtClean="0"/>
              <a:t>scheduling</a:t>
            </a:r>
          </a:p>
          <a:p>
            <a:pPr marL="0" indent="0">
              <a:buNone/>
            </a:pPr>
            <a:r>
              <a:rPr lang="en-US" sz="2800" dirty="0" smtClean="0">
                <a:hlinkClick r:id="rId2"/>
              </a:rPr>
              <a:t>http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csperkins.org/teaching/rtes/lecture04.pdf</a:t>
            </a:r>
            <a:endParaRPr lang="en-US" sz="2800" dirty="0" smtClean="0"/>
          </a:p>
          <a:p>
            <a:r>
              <a:rPr lang="en-US" sz="2800" dirty="0" smtClean="0"/>
              <a:t>Mars Pathfinder: pages 169-171, </a:t>
            </a:r>
            <a:r>
              <a:rPr lang="en-US" sz="2800" smtClean="0"/>
              <a:t>Chapter 8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86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323</TotalTime>
  <Words>588</Words>
  <Application>Microsoft Office PowerPoint</Application>
  <PresentationFormat>On-screen Show (4:3)</PresentationFormat>
  <Paragraphs>185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Clock-driven Static scheduling</vt:lpstr>
      <vt:lpstr>Basic concepts (1)</vt:lpstr>
      <vt:lpstr>N-periodic tasks</vt:lpstr>
      <vt:lpstr>Rules for designing cyclic schedule</vt:lpstr>
      <vt:lpstr>Example </vt:lpstr>
      <vt:lpstr>Cyclic Executive Design</vt:lpstr>
      <vt:lpstr>PowerPoint Presentation</vt:lpstr>
      <vt:lpstr>Static Schedule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Ramamurthy, Bina</cp:lastModifiedBy>
  <cp:revision>23</cp:revision>
  <dcterms:created xsi:type="dcterms:W3CDTF">2012-10-02T22:55:56Z</dcterms:created>
  <dcterms:modified xsi:type="dcterms:W3CDTF">2015-10-05T14:34:22Z</dcterms:modified>
</cp:coreProperties>
</file>