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9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2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06CB-7A07-4AEE-85EC-B063153FD81D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DC0C-2A36-4619-A1A4-EAA7591B2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098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06CB-7A07-4AEE-85EC-B063153FD81D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DC0C-2A36-4619-A1A4-EAA7591B2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281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06CB-7A07-4AEE-85EC-B063153FD81D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DC0C-2A36-4619-A1A4-EAA7591B2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447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06CB-7A07-4AEE-85EC-B063153FD81D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DC0C-2A36-4619-A1A4-EAA7591B2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4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06CB-7A07-4AEE-85EC-B063153FD81D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DC0C-2A36-4619-A1A4-EAA7591B2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97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06CB-7A07-4AEE-85EC-B063153FD81D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DC0C-2A36-4619-A1A4-EAA7591B2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682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06CB-7A07-4AEE-85EC-B063153FD81D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DC0C-2A36-4619-A1A4-EAA7591B2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949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06CB-7A07-4AEE-85EC-B063153FD81D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DC0C-2A36-4619-A1A4-EAA7591B2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131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06CB-7A07-4AEE-85EC-B063153FD81D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DC0C-2A36-4619-A1A4-EAA7591B2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022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06CB-7A07-4AEE-85EC-B063153FD81D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DC0C-2A36-4619-A1A4-EAA7591B2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526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06CB-7A07-4AEE-85EC-B063153FD81D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DC0C-2A36-4619-A1A4-EAA7591B2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458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A06CB-7A07-4AEE-85EC-B063153FD81D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CDC0C-2A36-4619-A1A4-EAA7591B2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85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Implementation of Cyclic Executive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 Ramamurthy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551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altLang="en-US" smtClean="0"/>
              <a:t>The cyclic executive discussed the scheduler is built-in. You can also use clock ticks RTC etc to schedule the tasks</a:t>
            </a:r>
          </a:p>
          <a:p>
            <a:pPr eaLnBrk="1" hangingPunct="1"/>
            <a:r>
              <a:rPr lang="en-US" altLang="en-US" smtClean="0"/>
              <a:t>In order use the cyclic executive discussed here in other applications simply change table configuration, and rewrite the dummy functions we used.</a:t>
            </a:r>
          </a:p>
        </p:txBody>
      </p:sp>
      <p:sp>
        <p:nvSpPr>
          <p:cNvPr id="34820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B535B4B-C2CB-4C83-A32A-9005031FA56E}" type="datetime1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11/10/2015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4821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CE321-fall2014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A25E8C5-7837-474F-811D-549E1E3A2903}" type="slidenum">
              <a:rPr lang="en-US" altLang="en-US">
                <a:solidFill>
                  <a:srgbClr val="7B9899"/>
                </a:solidFill>
              </a:rPr>
              <a:pPr eaLnBrk="1" hangingPunct="1"/>
              <a:t>10</a:t>
            </a:fld>
            <a:endParaRPr lang="en-US" altLang="en-US">
              <a:solidFill>
                <a:srgbClr val="7B98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3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800" dirty="0"/>
              <a:t>Cyclic Executive Design 1 (pages 81-87)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altLang="en-US" smtClean="0"/>
              <a:t>Base tasks, clock tasks, interrupt tasks</a:t>
            </a:r>
          </a:p>
          <a:p>
            <a:pPr lvl="1" eaLnBrk="1" hangingPunct="1"/>
            <a:r>
              <a:rPr lang="en-US" altLang="en-US" smtClean="0"/>
              <a:t>Base: no strict requirements, background activity</a:t>
            </a:r>
          </a:p>
          <a:p>
            <a:pPr lvl="1" eaLnBrk="1" hangingPunct="1"/>
            <a:r>
              <a:rPr lang="en-US" altLang="en-US" smtClean="0"/>
              <a:t>Clock: periodic with fixed runtime</a:t>
            </a:r>
          </a:p>
          <a:p>
            <a:pPr lvl="1" eaLnBrk="1" hangingPunct="1"/>
            <a:r>
              <a:rPr lang="en-US" altLang="en-US" smtClean="0"/>
              <a:t>Interrupt: event-driven preemption, rapid response but little processing</a:t>
            </a:r>
          </a:p>
          <a:p>
            <a:pPr eaLnBrk="1" hangingPunct="1"/>
            <a:r>
              <a:rPr lang="en-US" altLang="en-US" smtClean="0"/>
              <a:t>Design the slots</a:t>
            </a:r>
          </a:p>
          <a:p>
            <a:pPr eaLnBrk="1" hangingPunct="1"/>
            <a:r>
              <a:rPr lang="en-US" altLang="en-US" smtClean="0"/>
              <a:t>Table-driven cyclic executive</a:t>
            </a:r>
          </a:p>
        </p:txBody>
      </p:sp>
      <p:sp>
        <p:nvSpPr>
          <p:cNvPr id="27651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CCE33B9E-250C-4734-97AA-0309DF86E0F0}" type="datetime1">
              <a:rPr lang="en-US" altLang="en-US" sz="14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11/10/2015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27654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CE321-fall2014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026C00F-27F7-41C1-8DC7-0DBD5ADBCEB7}" type="slidenum">
              <a:rPr lang="en-US" altLang="en-US" sz="16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6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04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Cyclic executive</a:t>
            </a:r>
          </a:p>
        </p:txBody>
      </p:sp>
      <p:sp>
        <p:nvSpPr>
          <p:cNvPr id="28677" name="Content Placeholder 2"/>
          <p:cNvSpPr>
            <a:spLocks noGrp="1"/>
          </p:cNvSpPr>
          <p:nvPr>
            <p:ph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altLang="en-US" sz="2400"/>
              <a:t>Each task implemented as a function</a:t>
            </a:r>
          </a:p>
          <a:p>
            <a:pPr eaLnBrk="1" hangingPunct="1"/>
            <a:r>
              <a:rPr lang="en-US" altLang="en-US" sz="2400"/>
              <a:t>All tasks see global data and share them</a:t>
            </a:r>
          </a:p>
          <a:p>
            <a:pPr eaLnBrk="1" hangingPunct="1"/>
            <a:r>
              <a:rPr lang="en-US" altLang="en-US" sz="2400"/>
              <a:t>Cyclic executive for three priority level</a:t>
            </a:r>
          </a:p>
          <a:p>
            <a:pPr eaLnBrk="1" hangingPunct="1"/>
            <a:r>
              <a:rPr lang="en-US" altLang="en-US" sz="2400"/>
              <a:t>The execution sequence of tasks within a cyclic executive will NOT vary in any unpredictable manner (such as in a regular fully featured Operating Systems)</a:t>
            </a:r>
          </a:p>
          <a:p>
            <a:pPr eaLnBrk="1" hangingPunct="1"/>
            <a:r>
              <a:rPr lang="en-US" altLang="en-US" sz="2400"/>
              <a:t>Clock tasks, clock sched, base tasks, base sched, interrupt tasks </a:t>
            </a:r>
          </a:p>
          <a:p>
            <a:pPr eaLnBrk="1" hangingPunct="1"/>
            <a:r>
              <a:rPr lang="en-US" altLang="en-US" sz="2400"/>
              <a:t>Each clock slot executes, clock tasks, at the end a burn task that is usually the base task</a:t>
            </a:r>
          </a:p>
          <a:p>
            <a:pPr eaLnBrk="1" hangingPunct="1"/>
            <a:r>
              <a:rPr lang="en-US" altLang="en-US" sz="2400"/>
              <a:t>Study the figures in pages 83-86 of your text</a:t>
            </a:r>
          </a:p>
        </p:txBody>
      </p:sp>
      <p:sp>
        <p:nvSpPr>
          <p:cNvPr id="28675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CE34309-00DE-47DE-A839-4642C45C0956}" type="datetime1">
              <a:rPr lang="en-US" altLang="en-US" sz="14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11/10/2015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28678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CE321-fall2014</a:t>
            </a:r>
          </a:p>
        </p:txBody>
      </p:sp>
      <p:sp>
        <p:nvSpPr>
          <p:cNvPr id="2867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14501EF-0802-4492-B6A5-D86BA951013E}" type="slidenum">
              <a:rPr lang="en-US" altLang="en-US" sz="16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6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17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RT Cyclic Executive Program</a:t>
            </a:r>
          </a:p>
        </p:txBody>
      </p:sp>
      <p:sp>
        <p:nvSpPr>
          <p:cNvPr id="29701" name="Content Placeholder 2"/>
          <p:cNvSpPr>
            <a:spLocks noGrp="1"/>
          </p:cNvSpPr>
          <p:nvPr>
            <p:ph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altLang="en-US" smtClean="0"/>
              <a:t>Lets examine the code:</a:t>
            </a:r>
          </a:p>
          <a:p>
            <a:pPr eaLnBrk="1" hangingPunct="1"/>
            <a:r>
              <a:rPr lang="en-US" altLang="en-US" smtClean="0"/>
              <a:t>Identify the tasks</a:t>
            </a:r>
          </a:p>
          <a:p>
            <a:pPr eaLnBrk="1" hangingPunct="1"/>
            <a:r>
              <a:rPr lang="en-US" altLang="en-US" smtClean="0"/>
              <a:t>Identify the cyclic schedule specified in the form of a table</a:t>
            </a:r>
          </a:p>
          <a:p>
            <a:pPr eaLnBrk="1" hangingPunct="1"/>
            <a:r>
              <a:rPr lang="en-US" altLang="en-US" smtClean="0"/>
              <a:t>Observe how the functions are specified as table entry</a:t>
            </a:r>
          </a:p>
          <a:p>
            <a:pPr eaLnBrk="1" hangingPunct="1"/>
            <a:r>
              <a:rPr lang="en-US" altLang="en-US" smtClean="0"/>
              <a:t>Understand the scheduler is built-in</a:t>
            </a:r>
          </a:p>
          <a:p>
            <a:pPr eaLnBrk="1" hangingPunct="1"/>
            <a:r>
              <a:rPr lang="en-US" altLang="en-US" smtClean="0"/>
              <a:t>Learn how the function in the table are dispatched</a:t>
            </a:r>
          </a:p>
        </p:txBody>
      </p:sp>
      <p:sp>
        <p:nvSpPr>
          <p:cNvPr id="29699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9187ADFA-13F2-48C2-8FCD-3476211B0213}" type="datetime1">
              <a:rPr lang="en-US" altLang="en-US" sz="14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11/10/2015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29702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CE321-fall2014</a:t>
            </a:r>
          </a:p>
        </p:txBody>
      </p:sp>
      <p:sp>
        <p:nvSpPr>
          <p:cNvPr id="2970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AB6854E-6AC1-45C1-80C3-C6D69DA166E7}" type="slidenum">
              <a:rPr lang="en-US" altLang="en-US" sz="16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6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05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 Specification to Cyclic Executive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46143" y="1888624"/>
            <a:ext cx="16648250" cy="236364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44217" y="4013726"/>
            <a:ext cx="10091993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Transform into </a:t>
            </a:r>
            <a:r>
              <a:rPr lang="en-US" sz="3200" dirty="0" err="1" smtClean="0"/>
              <a:t>hyperperiod</a:t>
            </a:r>
            <a:r>
              <a:rPr lang="en-US" sz="3200" dirty="0" smtClean="0"/>
              <a:t>, frame, slots</a:t>
            </a:r>
          </a:p>
          <a:p>
            <a:r>
              <a:rPr lang="en-US" sz="3200" dirty="0" smtClean="0"/>
              <a:t>Design the cyclic executive</a:t>
            </a:r>
          </a:p>
          <a:p>
            <a:r>
              <a:rPr lang="en-US" sz="3200" dirty="0" smtClean="0"/>
              <a:t>Then cyclic executive can be implemented by a table-driven</a:t>
            </a:r>
          </a:p>
          <a:p>
            <a:r>
              <a:rPr lang="en-US" sz="3200" dirty="0" smtClean="0"/>
              <a:t>Or function-driven (simply a series of function calls).</a:t>
            </a:r>
          </a:p>
          <a:p>
            <a:r>
              <a:rPr lang="en-US" sz="3200" dirty="0" smtClean="0"/>
              <a:t>We will look at a table-driven implementation.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9130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Implementation of a cyclic executive</a:t>
            </a:r>
            <a:endParaRPr lang="en-US" dirty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1825625" y="1527175"/>
            <a:ext cx="8504238" cy="4572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en-US" sz="1400"/>
              <a:t>#include &lt;stdio.h&gt;</a:t>
            </a:r>
          </a:p>
          <a:p>
            <a:pPr marL="0" indent="0">
              <a:buNone/>
            </a:pPr>
            <a:r>
              <a:rPr lang="en-US" altLang="en-US" sz="1400"/>
              <a:t>#include &lt;ctype.h&gt;</a:t>
            </a:r>
          </a:p>
          <a:p>
            <a:pPr marL="0" indent="0">
              <a:buNone/>
            </a:pPr>
            <a:r>
              <a:rPr lang="en-US" altLang="en-US" sz="1400"/>
              <a:t>#include &lt;unistd.h&gt;</a:t>
            </a:r>
          </a:p>
          <a:p>
            <a:pPr marL="0" indent="0">
              <a:buNone/>
            </a:pPr>
            <a:r>
              <a:rPr lang="en-US" altLang="en-US" sz="1400"/>
              <a:t>#include &lt;sys/times.h&gt;</a:t>
            </a:r>
          </a:p>
          <a:p>
            <a:pPr marL="0" indent="0">
              <a:buNone/>
            </a:pPr>
            <a:r>
              <a:rPr lang="en-US" altLang="en-US" sz="1400"/>
              <a:t>#define SLOTX 4</a:t>
            </a:r>
          </a:p>
          <a:p>
            <a:pPr marL="0" indent="0">
              <a:buNone/>
            </a:pPr>
            <a:r>
              <a:rPr lang="en-US" altLang="en-US" sz="1400"/>
              <a:t>#define CYCLEX 5</a:t>
            </a:r>
          </a:p>
          <a:p>
            <a:pPr marL="0" indent="0">
              <a:buNone/>
            </a:pPr>
            <a:r>
              <a:rPr lang="en-US" altLang="en-US" sz="1400"/>
              <a:t>#define SLOT_T 5000</a:t>
            </a:r>
          </a:p>
          <a:p>
            <a:pPr marL="0" indent="0">
              <a:buNone/>
            </a:pPr>
            <a:endParaRPr lang="en-US" altLang="en-US" sz="1400"/>
          </a:p>
          <a:p>
            <a:pPr marL="0" indent="0">
              <a:buNone/>
            </a:pPr>
            <a:r>
              <a:rPr lang="en-US" altLang="en-US" sz="1400"/>
              <a:t>int tps,cycle=0,slot=0;</a:t>
            </a:r>
          </a:p>
          <a:p>
            <a:pPr marL="0" indent="0">
              <a:buNone/>
            </a:pPr>
            <a:r>
              <a:rPr lang="en-US" altLang="en-US" sz="1400"/>
              <a:t>clock_t now, then;</a:t>
            </a:r>
          </a:p>
          <a:p>
            <a:pPr marL="0" indent="0">
              <a:buNone/>
            </a:pPr>
            <a:r>
              <a:rPr lang="en-US" altLang="en-US" sz="1400"/>
              <a:t>struct tms n;</a:t>
            </a:r>
          </a:p>
          <a:p>
            <a:pPr marL="0" indent="0">
              <a:buNone/>
            </a:pPr>
            <a:r>
              <a:rPr lang="en-US" altLang="en-US" sz="1400"/>
              <a:t>void one() {</a:t>
            </a:r>
          </a:p>
          <a:p>
            <a:pPr marL="0" indent="0">
              <a:buNone/>
            </a:pPr>
            <a:r>
              <a:rPr lang="en-US" altLang="en-US" sz="1400"/>
              <a:t>  printf("Task 1 running\n");</a:t>
            </a:r>
          </a:p>
          <a:p>
            <a:pPr marL="0" indent="0">
              <a:buNone/>
            </a:pPr>
            <a:r>
              <a:rPr lang="en-US" altLang="en-US" sz="1400"/>
              <a:t>  sleep(1);</a:t>
            </a:r>
          </a:p>
          <a:p>
            <a:pPr marL="0" indent="0">
              <a:buNone/>
            </a:pPr>
            <a:r>
              <a:rPr lang="en-US" altLang="en-US" sz="1400"/>
              <a:t>}</a:t>
            </a:r>
          </a:p>
          <a:p>
            <a:pPr marL="0" indent="0">
              <a:buNone/>
            </a:pPr>
            <a:r>
              <a:rPr lang="en-US" altLang="en-US" sz="1400"/>
              <a:t>void two() {</a:t>
            </a:r>
          </a:p>
          <a:p>
            <a:pPr marL="0" indent="0">
              <a:buNone/>
            </a:pPr>
            <a:r>
              <a:rPr lang="en-US" altLang="en-US" sz="1400"/>
              <a:t>  printf("Task 2 running\n");</a:t>
            </a:r>
          </a:p>
          <a:p>
            <a:pPr marL="0" indent="0">
              <a:buNone/>
            </a:pPr>
            <a:r>
              <a:rPr lang="en-US" altLang="en-US" sz="1400"/>
              <a:t>  sleep(1); }</a:t>
            </a:r>
          </a:p>
          <a:p>
            <a:pPr marL="0" indent="0">
              <a:buNone/>
            </a:pPr>
            <a:endParaRPr lang="en-US" altLang="en-US" sz="1400"/>
          </a:p>
        </p:txBody>
      </p:sp>
      <p:sp>
        <p:nvSpPr>
          <p:cNvPr id="30724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E04965C-06CE-4657-A29D-D7AEA2156FE2}" type="datetime1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11/10/2015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072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CE321-fall2014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CCB5D80-51CF-4B77-AD98-349AFA62DF2C}" type="slidenum">
              <a:rPr lang="en-US" altLang="en-US">
                <a:solidFill>
                  <a:srgbClr val="7B9899"/>
                </a:solidFill>
              </a:rPr>
              <a:pPr eaLnBrk="1" hangingPunct="1"/>
              <a:t>6</a:t>
            </a:fld>
            <a:endParaRPr lang="en-US" altLang="en-US">
              <a:solidFill>
                <a:srgbClr val="7B98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69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Implementation (contd.)</a:t>
            </a:r>
            <a:endParaRPr lang="en-US" dirty="0"/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1400"/>
              <a:t>void three() {</a:t>
            </a:r>
          </a:p>
          <a:p>
            <a:pPr marL="0" indent="0">
              <a:buNone/>
            </a:pPr>
            <a:r>
              <a:rPr lang="en-US" altLang="en-US" sz="1400"/>
              <a:t>  printf("Task 3 running\n");</a:t>
            </a:r>
          </a:p>
          <a:p>
            <a:pPr marL="0" indent="0">
              <a:buNone/>
            </a:pPr>
            <a:r>
              <a:rPr lang="en-US" altLang="en-US" sz="1400"/>
              <a:t>  sleep(1);</a:t>
            </a:r>
          </a:p>
          <a:p>
            <a:pPr marL="0" indent="0">
              <a:buNone/>
            </a:pPr>
            <a:r>
              <a:rPr lang="en-US" altLang="en-US" sz="1400"/>
              <a:t>}</a:t>
            </a:r>
          </a:p>
          <a:p>
            <a:pPr marL="0" indent="0">
              <a:buNone/>
            </a:pPr>
            <a:endParaRPr lang="en-US" altLang="en-US" sz="1400"/>
          </a:p>
          <a:p>
            <a:pPr marL="0" indent="0">
              <a:buNone/>
            </a:pPr>
            <a:r>
              <a:rPr lang="en-US" altLang="en-US" sz="1400"/>
              <a:t>void four() {</a:t>
            </a:r>
          </a:p>
          <a:p>
            <a:pPr marL="0" indent="0">
              <a:buNone/>
            </a:pPr>
            <a:r>
              <a:rPr lang="en-US" altLang="en-US" sz="1400"/>
              <a:t>  printf("Task 4 running\n");</a:t>
            </a:r>
          </a:p>
          <a:p>
            <a:pPr marL="0" indent="0">
              <a:buNone/>
            </a:pPr>
            <a:r>
              <a:rPr lang="en-US" altLang="en-US" sz="1400"/>
              <a:t>  sleep(1);</a:t>
            </a:r>
          </a:p>
          <a:p>
            <a:pPr marL="0" indent="0">
              <a:buNone/>
            </a:pPr>
            <a:r>
              <a:rPr lang="en-US" altLang="en-US" sz="1400"/>
              <a:t>}</a:t>
            </a:r>
          </a:p>
          <a:p>
            <a:pPr marL="0" indent="0">
              <a:buNone/>
            </a:pPr>
            <a:endParaRPr lang="en-US" altLang="en-US" sz="1400"/>
          </a:p>
          <a:p>
            <a:pPr marL="0" indent="0">
              <a:buNone/>
            </a:pPr>
            <a:r>
              <a:rPr lang="en-US" altLang="en-US" sz="1400"/>
              <a:t>void five() {</a:t>
            </a:r>
          </a:p>
          <a:p>
            <a:pPr marL="0" indent="0">
              <a:buNone/>
            </a:pPr>
            <a:r>
              <a:rPr lang="en-US" altLang="en-US" sz="1400"/>
              <a:t>  printf("Task 5 running\n");</a:t>
            </a:r>
          </a:p>
          <a:p>
            <a:pPr marL="0" indent="0">
              <a:buNone/>
            </a:pPr>
            <a:r>
              <a:rPr lang="en-US" altLang="en-US" sz="1400"/>
              <a:t>  sleep(1);</a:t>
            </a:r>
          </a:p>
          <a:p>
            <a:pPr marL="0" indent="0">
              <a:buNone/>
            </a:pPr>
            <a:r>
              <a:rPr lang="en-US" altLang="en-US" sz="1400"/>
              <a:t>}</a:t>
            </a:r>
          </a:p>
          <a:p>
            <a:pPr marL="0" indent="0">
              <a:buNone/>
            </a:pPr>
            <a:endParaRPr lang="en-US" altLang="en-US" sz="1400"/>
          </a:p>
          <a:p>
            <a:pPr marL="0" indent="0">
              <a:buNone/>
            </a:pPr>
            <a:endParaRPr lang="en-US" altLang="en-US" sz="1400"/>
          </a:p>
          <a:p>
            <a:pPr marL="0" indent="0">
              <a:buNone/>
            </a:pPr>
            <a:endParaRPr lang="en-US" altLang="en-US" sz="1400"/>
          </a:p>
        </p:txBody>
      </p:sp>
      <p:sp>
        <p:nvSpPr>
          <p:cNvPr id="31748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AE2CACC-D7CA-485B-B953-706AF4036AA2}" type="datetime1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11/10/2015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1749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CE321-fall2014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1992B1E-BB56-43A9-A5AB-838DE5CDFEEB}" type="slidenum">
              <a:rPr lang="en-US" altLang="en-US">
                <a:solidFill>
                  <a:srgbClr val="7B9899"/>
                </a:solidFill>
              </a:rPr>
              <a:pPr eaLnBrk="1" hangingPunct="1"/>
              <a:t>7</a:t>
            </a:fld>
            <a:endParaRPr lang="en-US" altLang="en-US">
              <a:solidFill>
                <a:srgbClr val="7B98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76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Implementation (contd.)</a:t>
            </a:r>
            <a:endParaRPr lang="en-US" dirty="0"/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marL="0" indent="0">
              <a:buNone/>
            </a:pPr>
            <a:r>
              <a:rPr lang="en-US" altLang="en-US"/>
              <a:t>void burn() {</a:t>
            </a:r>
          </a:p>
          <a:p>
            <a:pPr marL="0" indent="0">
              <a:buNone/>
            </a:pPr>
            <a:r>
              <a:rPr lang="en-US" altLang="en-US"/>
              <a:t>  clock_t bstart = times(&amp;n);</a:t>
            </a:r>
          </a:p>
          <a:p>
            <a:pPr marL="0" indent="0">
              <a:buNone/>
            </a:pPr>
            <a:r>
              <a:rPr lang="en-US" altLang="en-US"/>
              <a:t> while ((( now = times(&amp;n)) - then) &lt; SLOT_T * tps / 1000) { }</a:t>
            </a:r>
          </a:p>
          <a:p>
            <a:pPr marL="0" indent="0">
              <a:buNone/>
            </a:pPr>
            <a:r>
              <a:rPr lang="en-US" altLang="en-US"/>
              <a:t> printf (" brn time = %2.2dms\n\n", (times(&amp;n)-bstart)*1000/tps);</a:t>
            </a:r>
          </a:p>
          <a:p>
            <a:pPr marL="0" indent="0">
              <a:buNone/>
            </a:pPr>
            <a:r>
              <a:rPr lang="en-US" altLang="en-US"/>
              <a:t>          then = now;</a:t>
            </a:r>
          </a:p>
          <a:p>
            <a:pPr marL="0" indent="0">
              <a:buNone/>
            </a:pPr>
            <a:r>
              <a:rPr lang="en-US" altLang="en-US"/>
              <a:t>          cycle = CYCLEX;</a:t>
            </a:r>
          </a:p>
          <a:p>
            <a:pPr marL="0" indent="0">
              <a:buNone/>
            </a:pPr>
            <a:r>
              <a:rPr lang="en-US" altLang="en-US"/>
              <a:t>}</a:t>
            </a:r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endParaRPr lang="en-US" altLang="en-US" smtClean="0"/>
          </a:p>
        </p:txBody>
      </p:sp>
      <p:sp>
        <p:nvSpPr>
          <p:cNvPr id="32772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5A6A4A1-4684-4074-869A-AE6752652083}" type="datetime1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11/10/2015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2773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CE321-fall2014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DC0889A-F83D-477E-BC75-548305E3D825}" type="slidenum">
              <a:rPr lang="en-US" altLang="en-US">
                <a:solidFill>
                  <a:srgbClr val="7B9899"/>
                </a:solidFill>
              </a:rPr>
              <a:pPr eaLnBrk="1" hangingPunct="1"/>
              <a:t>8</a:t>
            </a:fld>
            <a:endParaRPr lang="en-US" altLang="en-US">
              <a:solidFill>
                <a:srgbClr val="7B98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7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Implementation (contd.)</a:t>
            </a:r>
            <a:endParaRPr lang="en-US" dirty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1825625" y="1527175"/>
            <a:ext cx="8504238" cy="4572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en-US" sz="1600"/>
              <a:t>void (*ttable[SLOTX][CYCLEX])() = {</a:t>
            </a:r>
          </a:p>
          <a:p>
            <a:pPr marL="0" indent="0">
              <a:buNone/>
            </a:pPr>
            <a:r>
              <a:rPr lang="en-US" altLang="en-US" sz="1600"/>
              <a:t>{one, two, burn, burn, burn},</a:t>
            </a:r>
          </a:p>
          <a:p>
            <a:pPr marL="0" indent="0">
              <a:buNone/>
            </a:pPr>
            <a:r>
              <a:rPr lang="en-US" altLang="en-US" sz="1600"/>
              <a:t>{one, three, four, burn, burn},</a:t>
            </a:r>
          </a:p>
          <a:p>
            <a:pPr marL="0" indent="0">
              <a:buNone/>
            </a:pPr>
            <a:r>
              <a:rPr lang="en-US" altLang="en-US" sz="1600"/>
              <a:t>{one, two, burn, burn, burn},</a:t>
            </a:r>
          </a:p>
          <a:p>
            <a:pPr marL="0" indent="0">
              <a:buNone/>
            </a:pPr>
            <a:r>
              <a:rPr lang="en-US" altLang="en-US" sz="1600"/>
              <a:t>{one, five, four, burn, burn}};</a:t>
            </a:r>
          </a:p>
          <a:p>
            <a:pPr marL="0" indent="0">
              <a:buNone/>
            </a:pPr>
            <a:endParaRPr lang="en-US" altLang="en-US" sz="1600"/>
          </a:p>
          <a:p>
            <a:pPr marL="0" indent="0">
              <a:buNone/>
            </a:pPr>
            <a:r>
              <a:rPr lang="en-US" altLang="en-US" sz="1600"/>
              <a:t>main() {</a:t>
            </a:r>
          </a:p>
          <a:p>
            <a:pPr marL="0" indent="0">
              <a:buNone/>
            </a:pPr>
            <a:r>
              <a:rPr lang="en-US" altLang="en-US" sz="1600"/>
              <a:t>    tps = sysconf(_SC_CLK_TCK);</a:t>
            </a:r>
          </a:p>
          <a:p>
            <a:pPr marL="0" indent="0">
              <a:buNone/>
            </a:pPr>
            <a:r>
              <a:rPr lang="en-US" altLang="en-US" sz="1600"/>
              <a:t>    printf("clock ticks/sec = %d\n\n", tps);</a:t>
            </a:r>
          </a:p>
          <a:p>
            <a:pPr marL="0" indent="0">
              <a:buNone/>
            </a:pPr>
            <a:r>
              <a:rPr lang="en-US" altLang="en-US" sz="1600"/>
              <a:t>    then = times(&amp;n);</a:t>
            </a:r>
          </a:p>
          <a:p>
            <a:pPr marL="0" indent="0">
              <a:buNone/>
            </a:pPr>
            <a:r>
              <a:rPr lang="en-US" altLang="en-US" sz="1600"/>
              <a:t>    while (1) {</a:t>
            </a:r>
          </a:p>
          <a:p>
            <a:pPr marL="0" indent="0">
              <a:buNone/>
            </a:pPr>
            <a:r>
              <a:rPr lang="en-US" altLang="en-US" sz="1600"/>
              <a:t>      for (slot=0; slot &lt;SLOTX; slot++)</a:t>
            </a:r>
          </a:p>
          <a:p>
            <a:pPr marL="0" indent="0">
              <a:buNone/>
            </a:pPr>
            <a:r>
              <a:rPr lang="en-US" altLang="en-US" sz="1600"/>
              <a:t>        for (cycle=0; cycle&lt;CYCLEX; cycle++)</a:t>
            </a:r>
          </a:p>
          <a:p>
            <a:pPr marL="0" indent="0">
              <a:buNone/>
            </a:pPr>
            <a:r>
              <a:rPr lang="en-US" altLang="en-US" sz="1600"/>
              <a:t>          (*ttable[slot][cycle])();</a:t>
            </a:r>
          </a:p>
          <a:p>
            <a:pPr marL="0" indent="0">
              <a:buNone/>
            </a:pPr>
            <a:r>
              <a:rPr lang="en-US" altLang="en-US" sz="1600"/>
              <a:t>    }}</a:t>
            </a:r>
          </a:p>
        </p:txBody>
      </p:sp>
      <p:sp>
        <p:nvSpPr>
          <p:cNvPr id="33796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808A9EE-E2AF-4DB1-93DA-9F48C8BE6305}" type="datetime1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11/10/2015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379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FFFF"/>
                </a:solidFill>
                <a:latin typeface="Arial" panose="020B0604020202020204" pitchFamily="34" charset="0"/>
              </a:rPr>
              <a:t>CE321-fall2014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55C0B0B-FD60-4C84-8695-65D72BB6D6BF}" type="slidenum">
              <a:rPr lang="en-US" altLang="en-US">
                <a:solidFill>
                  <a:srgbClr val="7B9899"/>
                </a:solidFill>
              </a:rPr>
              <a:pPr eaLnBrk="1" hangingPunct="1"/>
              <a:t>9</a:t>
            </a:fld>
            <a:endParaRPr lang="en-US" altLang="en-US">
              <a:solidFill>
                <a:srgbClr val="7B98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94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616</Words>
  <Application>Microsoft Office PowerPoint</Application>
  <PresentationFormat>Widescreen</PresentationFormat>
  <Paragraphs>116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Implementation of Cyclic Executive </vt:lpstr>
      <vt:lpstr>Cyclic Executive Design 1 (pages 81-87)</vt:lpstr>
      <vt:lpstr>Cyclic executive</vt:lpstr>
      <vt:lpstr>RT Cyclic Executive Program</vt:lpstr>
      <vt:lpstr>Task Specification to Cyclic Executive</vt:lpstr>
      <vt:lpstr>Implementation of a cyclic executive</vt:lpstr>
      <vt:lpstr>Implementation (contd.)</vt:lpstr>
      <vt:lpstr>Implementation (contd.)</vt:lpstr>
      <vt:lpstr>Implementation (contd.)</vt:lpstr>
      <vt:lpstr>Summary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Implementation of Cyclic Executive</dc:title>
  <dc:creator>bina</dc:creator>
  <cp:lastModifiedBy>bina</cp:lastModifiedBy>
  <cp:revision>2</cp:revision>
  <dcterms:created xsi:type="dcterms:W3CDTF">2015-11-11T01:51:12Z</dcterms:created>
  <dcterms:modified xsi:type="dcterms:W3CDTF">2015-11-11T02:08:52Z</dcterms:modified>
</cp:coreProperties>
</file>