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6DF7-2C20-4CEF-A283-678D4E367B7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A54-26BD-42CD-B53F-B9306BB4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7A4FCB82-D8C6-4A90-A942-D08F31BFB59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BF21D334-B2CA-4C36-9FFA-E6E14D7CE66B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F415EDD-942C-4D58-9B81-8CCFA3AD564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2BA9B77-0D22-4096-875E-848428A050E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6064-D2B6-429D-A4AE-2B181381164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728" tIns="46365" rIns="92728" bIns="46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00F8694-C3AC-4E5E-9E3B-BD5CE692141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7A7BE8CC-7A84-4F67-9767-065B80368113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4A20A8E-C54E-423B-8C17-73D3A0BCA1A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4822C646-7DE1-458C-82DA-8F7A21331942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F4E9A74A-55C8-4942-84E5-7BC6C9464E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4DA003A-B6FE-4195-85ED-BE7B1295959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551161CD-354E-4C5E-976A-0FA34910C44D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7F1CF05-48C4-44AF-B001-68047AD1A4A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1A6D0778-835D-4B4D-8744-696D609D3E5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B6641E80-2471-4ACF-AAB7-8D533C9E542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D92A-536A-4FE4-84E8-F6B10962072E}" type="datetime1">
              <a:rPr lang="en-US" smtClean="0"/>
              <a:t>9/8/2015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3BE3-86BF-4199-9640-E6D90E69E695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538D-3354-41AB-A199-B42619143B42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35EE-473F-4436-BA8A-4850B6A86B92}" type="datetime1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799B-4D8E-44BA-B050-1DA732EFAA00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0E30744-5DC7-4342-B3CB-7E0CF133B5EF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ED11-04B0-42C7-9511-453F5E770801}" type="datetime1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7C72-26D1-4CD8-9232-1B621087BBB3}" type="datetime1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BB3F-EC77-4F86-AF1D-B0FFE4EF0761}" type="datetime1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5CE0-E0CE-4049-947C-A8A955070324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7F36E5-6058-421D-873E-B9DDE88FC3A8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D139BB-1DB7-4944-B031-2EB3A5BC287A}" type="datetime1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Bina</a:t>
            </a:r>
            <a:r>
              <a:rPr lang="en-US" dirty="0" smtClean="0"/>
              <a:t> Ramamurthy</a:t>
            </a:r>
          </a:p>
          <a:p>
            <a:r>
              <a:rPr lang="en-US" dirty="0" smtClean="0">
                <a:hlinkClick r:id="rId2"/>
              </a:rPr>
              <a:t>bina@buffalo.edu</a:t>
            </a:r>
            <a:endParaRPr lang="en-US" dirty="0" smtClean="0"/>
          </a:p>
          <a:p>
            <a:r>
              <a:rPr lang="en-US" dirty="0" smtClean="0"/>
              <a:t>University at Buffalo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Structure and Process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7B9F-2371-44F4-AEB7-16808F23A1C7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724C46-2286-4375-BCEA-615C1EC6B46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 (contd.)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All the above are done in the kernel mode in the process context. When the kernel completes these it does one of the following as a part of the dispatcher: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Stay in the parent process. Control returns to the user mode at the point of the fork call of the parent.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to the child process. The child process begins executing at the same point in the code as the parent, at the return from the fork call.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another process leaving both parent and child in the Ready state.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7EFC-7C25-4689-8F50-596D9098DE3A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49BBFF-8170-4415-9250-B92624616F7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Parent </a:t>
            </a:r>
            <a:r>
              <a:rPr lang="en-US" sz="2000" smtClean="0"/>
              <a:t>process create </a:t>
            </a:r>
            <a:r>
              <a:rPr lang="en-US" sz="2000" b="1" smtClean="0"/>
              <a:t>children </a:t>
            </a:r>
            <a:r>
              <a:rPr lang="en-US" sz="2000" smtClean="0"/>
              <a:t>processes, which, in turn create other processes, forming a tree of processes</a:t>
            </a:r>
          </a:p>
          <a:p>
            <a:r>
              <a:rPr lang="en-US" sz="2000" smtClean="0"/>
              <a:t>Generally, process identified and managed via </a:t>
            </a:r>
            <a:r>
              <a:rPr lang="en-US" sz="2000" b="1" smtClean="0"/>
              <a:t>a process identifier </a:t>
            </a:r>
            <a:r>
              <a:rPr lang="en-US" sz="2000" smtClean="0"/>
              <a:t>(</a:t>
            </a:r>
            <a:r>
              <a:rPr lang="en-US" sz="2000" b="1" smtClean="0"/>
              <a:t>pid</a:t>
            </a:r>
            <a:r>
              <a:rPr lang="en-US" sz="2000" smtClean="0"/>
              <a:t>)</a:t>
            </a:r>
          </a:p>
          <a:p>
            <a:r>
              <a:rPr lang="en-US" sz="2000" smtClean="0"/>
              <a:t>Resource sharing</a:t>
            </a:r>
          </a:p>
          <a:p>
            <a:pPr lvl="1"/>
            <a:r>
              <a:rPr lang="en-US" sz="2000" smtClean="0"/>
              <a:t>Parent and children share all resources</a:t>
            </a:r>
          </a:p>
          <a:p>
            <a:pPr lvl="1"/>
            <a:r>
              <a:rPr lang="en-US" sz="2000" smtClean="0"/>
              <a:t>Children share subset of parent’s resources</a:t>
            </a:r>
          </a:p>
          <a:p>
            <a:pPr lvl="1"/>
            <a:r>
              <a:rPr lang="en-US" sz="2000" smtClean="0"/>
              <a:t>Parent and child share no resources</a:t>
            </a:r>
          </a:p>
          <a:p>
            <a:r>
              <a:rPr lang="en-US" sz="2000" smtClean="0"/>
              <a:t>Execution</a:t>
            </a:r>
          </a:p>
          <a:p>
            <a:pPr lvl="1"/>
            <a:r>
              <a:rPr lang="en-US" sz="2000" smtClean="0"/>
              <a:t>Parent and children execute concurrently</a:t>
            </a:r>
          </a:p>
          <a:p>
            <a:pPr lvl="1"/>
            <a:r>
              <a:rPr lang="en-US" sz="2000" smtClean="0"/>
              <a:t>Parent waits until children terminate</a:t>
            </a:r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A1A0-8A40-4C1D-82FF-7BEB8B4C45B6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DCCB1E-2A87-4D50-AED9-29C81147C7E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5C56-AD68-4B81-B5D0-8A252C3417AB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5082207-3BC9-4DB5-AA71-45319981779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7F21-75ED-4CC2-93DE-5E8F73EDB69C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7FE73E6-695F-4D54-989F-BF7E356EAC1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A five-state process model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Five states: New,  Ready,  Running,  Blocked,  Exit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New</a:t>
            </a:r>
            <a:r>
              <a:rPr lang="en-US" sz="2400" smtClean="0"/>
              <a:t> :  A process has been created but has not yet been admitted to the pool of executable processes.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Ready</a:t>
            </a:r>
            <a:r>
              <a:rPr lang="en-US" sz="2400" smtClean="0"/>
              <a:t> : Processes that are prepared to run if given an opportunity. That is, they are not waiting on anything except the CPU availability.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Running</a:t>
            </a:r>
            <a:r>
              <a:rPr lang="en-US" sz="2400" smtClean="0"/>
              <a:t>: The process that is currently being executed. (Assume single processor for simplicity.)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Blocked </a:t>
            </a:r>
            <a:r>
              <a:rPr lang="en-US" sz="2400" smtClean="0"/>
              <a:t>: A process that cannot execute until a specified event such as an IO completion occurs.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Exit</a:t>
            </a:r>
            <a:r>
              <a:rPr lang="en-US" sz="2400" smtClean="0"/>
              <a:t>: A process that has been released by OS either after normal termination or after abnormal termination (error).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CBFD-15B2-4320-81E7-494A5269A452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F00B8F9C-4E03-43DC-96BB-B77176F5C7C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State Transition Diagram  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5209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34950" y="2520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73215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49593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11550" y="4806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144780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733800" y="2743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2743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3581400" y="3048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495800" y="3200400"/>
            <a:ext cx="914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276600" y="32004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365125" y="27733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NEW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574925" y="2697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READY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937125" y="262096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RUNNING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3413125" y="49831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BLOCKED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7375525" y="26209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EXIT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508125" y="2468563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Admit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3717925" y="2316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Dispatch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717925" y="3078163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Time-out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156325" y="231616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Release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89525" y="3687763"/>
            <a:ext cx="83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Wait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2971800" y="3962400"/>
            <a:ext cx="90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Occurs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365125" y="5653088"/>
            <a:ext cx="717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Think of the conditions under which state transitions may take place.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3200400" y="1828800"/>
            <a:ext cx="2209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5410200" y="1828800"/>
            <a:ext cx="2209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96FF-5108-4794-B4BF-3A833CF6EB3D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Page </a:t>
            </a:r>
            <a:fld id="{506E1F51-9750-492F-BE87-11AC80046ABC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Process creation - Example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main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pid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cout</a:t>
            </a:r>
            <a:r>
              <a:rPr lang="en-US" sz="2400" dirty="0"/>
              <a:t> &lt;&lt; “ just one process so far”&lt;&lt;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pid</a:t>
            </a:r>
            <a:r>
              <a:rPr lang="en-US" sz="2400" dirty="0"/>
              <a:t> = fork();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if (</a:t>
            </a:r>
            <a:r>
              <a:rPr lang="en-US" sz="2400" dirty="0" err="1"/>
              <a:t>pid</a:t>
            </a:r>
            <a:r>
              <a:rPr lang="en-US" sz="2400" dirty="0"/>
              <a:t>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cout</a:t>
            </a:r>
            <a:r>
              <a:rPr lang="en-US" sz="2400" dirty="0"/>
              <a:t> &lt;&lt;“I am the child “&lt;&lt;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else if (</a:t>
            </a:r>
            <a:r>
              <a:rPr lang="en-US" sz="2400" dirty="0" err="1"/>
              <a:t>pid</a:t>
            </a:r>
            <a:r>
              <a:rPr lang="en-US" sz="2400" dirty="0"/>
              <a:t> &gt; 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&lt;&lt;“I am the parent”&lt;&lt;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“fork failed”&lt;&lt; </a:t>
            </a:r>
            <a:r>
              <a:rPr lang="en-US" sz="2400" dirty="0" err="1"/>
              <a:t>endl</a:t>
            </a:r>
            <a:r>
              <a:rPr lang="en-US" sz="2400" dirty="0"/>
              <a:t>;}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952-B9F6-495D-99F5-71F43E00B54E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4B6098-62AB-4C35-95B2-59BE8F99F8B8}" type="datetime1">
              <a:rPr lang="en-US" sz="1400" smtClean="0"/>
              <a:t>9/8/2015</a:t>
            </a:fld>
            <a:endParaRPr lang="en-US" sz="140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17644-F253-408B-A586-5B13581175E0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System Calls For Process Management and File Management</a:t>
            </a:r>
            <a:endParaRPr lang="en-US" sz="4000" dirty="0" smtClean="0"/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3"/>
          <a:stretch>
            <a:fillRect/>
          </a:stretch>
        </p:blipFill>
        <p:spPr bwMode="auto">
          <a:xfrm>
            <a:off x="238125" y="1631950"/>
            <a:ext cx="853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47963"/>
          <a:stretch>
            <a:fillRect/>
          </a:stretch>
        </p:blipFill>
        <p:spPr bwMode="auto">
          <a:xfrm>
            <a:off x="304800" y="3733800"/>
            <a:ext cx="8534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unix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System call</a:t>
            </a:r>
          </a:p>
          <a:p>
            <a:r>
              <a:rPr lang="en-US" dirty="0" smtClean="0"/>
              <a:t>Standard C libraries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0CD0-1741-41D6-9EAC-AA345777CEB5}" type="datetime1">
              <a:rPr lang="en-US" smtClean="0"/>
              <a:t>9/8/2015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1CAFA2E4-52E1-407E-8658-38826DCF7A5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787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8E35-83B5-4CEF-9077-3C0BB207D83F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C46AE5-9B6C-4F09-B68C-4544FE07F599}" type="datetime1">
              <a:rPr lang="en-US" sz="1400" smtClean="0"/>
              <a:t>9/8/2015</a:t>
            </a:fld>
            <a:endParaRPr lang="en-US" sz="140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C6F457-5C2E-4AAF-9CCE-A9787572D1E0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Call 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651500"/>
            <a:ext cx="7772400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11 steps in making the system call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read (fd, buffer, nbytes)</a:t>
            </a:r>
          </a:p>
        </p:txBody>
      </p:sp>
      <p:pic>
        <p:nvPicPr>
          <p:cNvPr id="20487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87450"/>
            <a:ext cx="53355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6A44EDB5-EBB0-46EC-9AED-29F9B1DBA0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62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API – System Call – Operating system Relationship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D51-B7B1-4226-B97F-DEF4F85E7D47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04CD37-FA1A-44C8-A023-427F109CA0D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smtClean="0"/>
              <a:t>C program invoking printf() library call, which calls write() system call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5A8B-415E-4CD8-AB27-91BAA37B552B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B9EFF940-B99F-4ED1-AEC5-C3BDD785B5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What is a process?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 process is simply a program in execution: an instance of a program execution.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Unit of work individually schedulable by an operating system (OS).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 process includes: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program counter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data section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OS keeps track of all the active processes and allocates system resources to them according to policies devised to meet design performance objectives.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 meet process requirements OS must maintain many data structures efficiently.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process abstraction is a fundamental OS means for management of concurrent program execution. Example: instances of process  co-existing.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1923-7D3C-4205-B470-955FD8DD1AFB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4671D007-6D17-4E9E-99B8-5118AEF55AA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4BA5-216A-4724-A0D8-EDC08F6FDEF2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B47A9B8-6AE7-438D-A857-631A20788B4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25538" y="197485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smtClean="0"/>
              <a:t>Process creation in unix is by means of the system call fork().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OS in response to a fork() call: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Allocate slot in the process table for new process.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Assigns unique pid to the new process..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Makes a copy of the process image, except for the shared memory.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both child and parent are executing the same code following fork()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Move child process to Ready queue. </a:t>
            </a:r>
          </a:p>
          <a:p>
            <a:pPr lvl="1">
              <a:lnSpc>
                <a:spcPct val="80000"/>
              </a:lnSpc>
            </a:pPr>
            <a:r>
              <a:rPr lang="en-US" sz="2000" b="1" smtClean="0"/>
              <a:t>it returns pid of the child to the parent, and a zero value to the child</a:t>
            </a:r>
            <a:r>
              <a:rPr lang="en-US" sz="200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4BC4-B29F-40DF-B3DD-2F1AB558DB34}" type="datetime1">
              <a:rPr lang="en-US" smtClean="0"/>
              <a:t>9/8/2015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336</TotalTime>
  <Words>778</Words>
  <Application>Microsoft Office PowerPoint</Application>
  <PresentationFormat>On-screen Show (4:3)</PresentationFormat>
  <Paragraphs>144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System Structure and Process Model</vt:lpstr>
      <vt:lpstr>PowerPoint Presentation</vt:lpstr>
      <vt:lpstr>Traditional UNIX System Structure</vt:lpstr>
      <vt:lpstr>System Call </vt:lpstr>
      <vt:lpstr>API – System Call – Operating system Relationship</vt:lpstr>
      <vt:lpstr>Standard C Library Example</vt:lpstr>
      <vt:lpstr>What is a process?</vt:lpstr>
      <vt:lpstr>Process in Memory</vt:lpstr>
      <vt:lpstr>Process control</vt:lpstr>
      <vt:lpstr>Process control (contd.)</vt:lpstr>
      <vt:lpstr>Process Creation (contd.)</vt:lpstr>
      <vt:lpstr>Process Creation (Contd.)</vt:lpstr>
      <vt:lpstr>Process Creation (contd.)</vt:lpstr>
      <vt:lpstr>A five-state process model</vt:lpstr>
      <vt:lpstr>State Transition Diagram  </vt:lpstr>
      <vt:lpstr>Process creation - Example</vt:lpstr>
      <vt:lpstr>System Calls For Process Management and File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Structure and Process Model</dc:title>
  <dc:creator>bina</dc:creator>
  <cp:lastModifiedBy>bina</cp:lastModifiedBy>
  <cp:revision>7</cp:revision>
  <dcterms:created xsi:type="dcterms:W3CDTF">2013-05-10T00:16:52Z</dcterms:created>
  <dcterms:modified xsi:type="dcterms:W3CDTF">2015-09-09T01:54:37Z</dcterms:modified>
</cp:coreProperties>
</file>