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71" r:id="rId4"/>
    <p:sldId id="272" r:id="rId5"/>
    <p:sldId id="273" r:id="rId6"/>
    <p:sldId id="274" r:id="rId7"/>
    <p:sldId id="286" r:id="rId8"/>
    <p:sldId id="275" r:id="rId9"/>
    <p:sldId id="276" r:id="rId10"/>
    <p:sldId id="281" r:id="rId11"/>
    <p:sldId id="290" r:id="rId12"/>
    <p:sldId id="282" r:id="rId13"/>
    <p:sldId id="283" r:id="rId14"/>
    <p:sldId id="284" r:id="rId15"/>
    <p:sldId id="277" r:id="rId16"/>
    <p:sldId id="278" r:id="rId17"/>
    <p:sldId id="279" r:id="rId18"/>
    <p:sldId id="262" r:id="rId19"/>
    <p:sldId id="268"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0DF782B-5A77-454E-A7FE-8F549DEE280B}" type="slidenum">
              <a:rPr lang="en-US" altLang="en-US"/>
              <a:pPr>
                <a:defRPr/>
              </a:pPr>
              <a:t>‹#›</a:t>
            </a:fld>
            <a:endParaRPr lang="en-US" altLang="en-US"/>
          </a:p>
        </p:txBody>
      </p:sp>
    </p:spTree>
    <p:extLst>
      <p:ext uri="{BB962C8B-B14F-4D97-AF65-F5344CB8AC3E}">
        <p14:creationId xmlns:p14="http://schemas.microsoft.com/office/powerpoint/2010/main" val="85889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3AD934-2186-46B2-8162-0D1257FE544D}" type="slidenum">
              <a:rPr lang="en-US" altLang="en-US"/>
              <a:pPr>
                <a:spcBef>
                  <a:spcPct val="0"/>
                </a:spcBef>
              </a:pPr>
              <a:t>2</a:t>
            </a:fld>
            <a:endParaRPr lang="en-US" altLang="en-US"/>
          </a:p>
        </p:txBody>
      </p:sp>
    </p:spTree>
    <p:extLst>
      <p:ext uri="{BB962C8B-B14F-4D97-AF65-F5344CB8AC3E}">
        <p14:creationId xmlns:p14="http://schemas.microsoft.com/office/powerpoint/2010/main" val="232089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B2C908DE-1296-4669-9497-F26C2B1AF602}" type="datetime1">
              <a:rPr lang="en-US"/>
              <a:pPr>
                <a:defRPr/>
              </a:pPr>
              <a:t>10/19/2016</a:t>
            </a:fld>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38D7AAF7-69B9-4B25-8967-72B2B60C69CC}" type="slidenum">
              <a:rPr lang="en-US" altLang="en-US"/>
              <a:pPr>
                <a:defRPr/>
              </a:pPr>
              <a:t>‹#›</a:t>
            </a:fld>
            <a:endParaRPr lang="en-US" altLang="en-US"/>
          </a:p>
        </p:txBody>
      </p:sp>
    </p:spTree>
    <p:extLst>
      <p:ext uri="{BB962C8B-B14F-4D97-AF65-F5344CB8AC3E}">
        <p14:creationId xmlns:p14="http://schemas.microsoft.com/office/powerpoint/2010/main" val="323969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F2B1BD3C-41E1-4E4D-95E2-BB4E68592C39}" type="datetime1">
              <a:rPr lang="en-US"/>
              <a:pPr>
                <a:defRPr/>
              </a:pPr>
              <a:t>10/19/2016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FC4C427-B6A9-489D-9C2E-309054413DA4}" type="slidenum">
              <a:rPr lang="en-US" altLang="en-US"/>
              <a:pPr>
                <a:defRPr/>
              </a:pPr>
              <a:t>‹#›</a:t>
            </a:fld>
            <a:endParaRPr lang="en-US" altLang="en-US"/>
          </a:p>
        </p:txBody>
      </p:sp>
    </p:spTree>
    <p:extLst>
      <p:ext uri="{BB962C8B-B14F-4D97-AF65-F5344CB8AC3E}">
        <p14:creationId xmlns:p14="http://schemas.microsoft.com/office/powerpoint/2010/main" val="64058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E74FDF23-CE1B-4473-87B6-3E382C35EA51}" type="datetime1">
              <a:rPr lang="en-US"/>
              <a:pPr>
                <a:defRPr/>
              </a:pPr>
              <a:t>10/19/2016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7255A3D-A2C1-4D46-8621-E71792D18183}" type="slidenum">
              <a:rPr lang="en-US" altLang="en-US"/>
              <a:pPr>
                <a:defRPr/>
              </a:pPr>
              <a:t>‹#›</a:t>
            </a:fld>
            <a:endParaRPr lang="en-US" altLang="en-US"/>
          </a:p>
        </p:txBody>
      </p:sp>
    </p:spTree>
    <p:extLst>
      <p:ext uri="{BB962C8B-B14F-4D97-AF65-F5344CB8AC3E}">
        <p14:creationId xmlns:p14="http://schemas.microsoft.com/office/powerpoint/2010/main" val="251785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5E022EB9-060C-4BB1-BDD7-018D3E1FE0B6}" type="datetime1">
              <a:rPr lang="en-US"/>
              <a:pPr>
                <a:defRPr/>
              </a:pPr>
              <a:t>10/19/2016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90F1075-8219-45F4-B0B6-7271FD4EE585}" type="slidenum">
              <a:rPr lang="en-US" altLang="en-US"/>
              <a:pPr>
                <a:defRPr/>
              </a:pPr>
              <a:t>‹#›</a:t>
            </a:fld>
            <a:endParaRPr lang="en-US" altLang="en-US"/>
          </a:p>
        </p:txBody>
      </p:sp>
    </p:spTree>
    <p:extLst>
      <p:ext uri="{BB962C8B-B14F-4D97-AF65-F5344CB8AC3E}">
        <p14:creationId xmlns:p14="http://schemas.microsoft.com/office/powerpoint/2010/main" val="370450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4267FE58-E438-443B-8B9F-C417433EDDAA}" type="datetime1">
              <a:rPr lang="en-US"/>
              <a:pPr>
                <a:defRPr/>
              </a:pPr>
              <a:t>10/19/2016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4CAB0BF-126D-4671-A2A3-8BBB2079ECC1}" type="slidenum">
              <a:rPr lang="en-US" altLang="en-US"/>
              <a:pPr>
                <a:defRPr/>
              </a:pPr>
              <a:t>‹#›</a:t>
            </a:fld>
            <a:endParaRPr lang="en-US" altLang="en-US"/>
          </a:p>
        </p:txBody>
      </p:sp>
    </p:spTree>
    <p:extLst>
      <p:ext uri="{BB962C8B-B14F-4D97-AF65-F5344CB8AC3E}">
        <p14:creationId xmlns:p14="http://schemas.microsoft.com/office/powerpoint/2010/main" val="203732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4C147E2B-8BB2-4FAB-B6EF-955D95C16F67}" type="datetime1">
              <a:rPr lang="en-US"/>
              <a:pPr>
                <a:defRPr/>
              </a:pPr>
              <a:t>10/19/2016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F4E5F94-C0A4-4444-ABA8-FCCE09CC7F20}" type="slidenum">
              <a:rPr lang="en-US" altLang="en-US"/>
              <a:pPr>
                <a:defRPr/>
              </a:pPr>
              <a:t>‹#›</a:t>
            </a:fld>
            <a:endParaRPr lang="en-US" altLang="en-US"/>
          </a:p>
        </p:txBody>
      </p:sp>
    </p:spTree>
    <p:extLst>
      <p:ext uri="{BB962C8B-B14F-4D97-AF65-F5344CB8AC3E}">
        <p14:creationId xmlns:p14="http://schemas.microsoft.com/office/powerpoint/2010/main" val="146649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B1C84103-90DF-4B56-96E4-8D12714CE137}" type="datetime1">
              <a:rPr lang="en-US"/>
              <a:pPr>
                <a:defRPr/>
              </a:pPr>
              <a:t>10/19/2016</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E8A2DFAC-CB1C-4122-9116-15A8F593202B}" type="slidenum">
              <a:rPr lang="en-US" altLang="en-US"/>
              <a:pPr>
                <a:defRPr/>
              </a:pPr>
              <a:t>‹#›</a:t>
            </a:fld>
            <a:endParaRPr lang="en-US" altLang="en-US"/>
          </a:p>
        </p:txBody>
      </p:sp>
    </p:spTree>
    <p:extLst>
      <p:ext uri="{BB962C8B-B14F-4D97-AF65-F5344CB8AC3E}">
        <p14:creationId xmlns:p14="http://schemas.microsoft.com/office/powerpoint/2010/main" val="308811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4F8F8D75-E184-4B8B-A867-88E08F5593B0}" type="datetime1">
              <a:rPr lang="en-US"/>
              <a:pPr>
                <a:defRPr/>
              </a:pPr>
              <a:t>10/19/2016</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2441621E-6188-469F-8AF0-B2A9335F0BFF}" type="slidenum">
              <a:rPr lang="en-US" altLang="en-US"/>
              <a:pPr>
                <a:defRPr/>
              </a:pPr>
              <a:t>‹#›</a:t>
            </a:fld>
            <a:endParaRPr lang="en-US" altLang="en-US"/>
          </a:p>
        </p:txBody>
      </p:sp>
    </p:spTree>
    <p:extLst>
      <p:ext uri="{BB962C8B-B14F-4D97-AF65-F5344CB8AC3E}">
        <p14:creationId xmlns:p14="http://schemas.microsoft.com/office/powerpoint/2010/main" val="197595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1CE8107E-0249-4D34-96DD-695D5D8018F9}" type="datetime1">
              <a:rPr lang="en-US"/>
              <a:pPr>
                <a:defRPr/>
              </a:pPr>
              <a:t>10/19/2016</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8B9BE8C-6953-4D2E-A8F6-50984443273B}" type="slidenum">
              <a:rPr lang="en-US" altLang="en-US"/>
              <a:pPr>
                <a:defRPr/>
              </a:pPr>
              <a:t>‹#›</a:t>
            </a:fld>
            <a:endParaRPr lang="en-US" altLang="en-US"/>
          </a:p>
        </p:txBody>
      </p:sp>
    </p:spTree>
    <p:extLst>
      <p:ext uri="{BB962C8B-B14F-4D97-AF65-F5344CB8AC3E}">
        <p14:creationId xmlns:p14="http://schemas.microsoft.com/office/powerpoint/2010/main" val="241810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EAB2375E-9238-4441-89D7-55B884312A93}" type="datetime1">
              <a:rPr lang="en-US"/>
              <a:pPr>
                <a:defRPr/>
              </a:pPr>
              <a:t>10/19/2016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A54D45F-571A-4FFC-9547-DB193F70DCAE}" type="slidenum">
              <a:rPr lang="en-US" altLang="en-US"/>
              <a:pPr>
                <a:defRPr/>
              </a:pPr>
              <a:t>‹#›</a:t>
            </a:fld>
            <a:endParaRPr lang="en-US" altLang="en-US"/>
          </a:p>
        </p:txBody>
      </p:sp>
    </p:spTree>
    <p:extLst>
      <p:ext uri="{BB962C8B-B14F-4D97-AF65-F5344CB8AC3E}">
        <p14:creationId xmlns:p14="http://schemas.microsoft.com/office/powerpoint/2010/main" val="181484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80BE9DAA-6B69-4BDD-BD54-45B34B4385C9}" type="datetime1">
              <a:rPr lang="en-US"/>
              <a:pPr>
                <a:defRPr/>
              </a:pPr>
              <a:t>10/19/2016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7D4D598-1252-4443-AEEC-B59FF7155540}" type="slidenum">
              <a:rPr lang="en-US" altLang="en-US"/>
              <a:pPr>
                <a:defRPr/>
              </a:pPr>
              <a:t>‹#›</a:t>
            </a:fld>
            <a:endParaRPr lang="en-US" altLang="en-US"/>
          </a:p>
        </p:txBody>
      </p:sp>
    </p:spTree>
    <p:extLst>
      <p:ext uri="{BB962C8B-B14F-4D97-AF65-F5344CB8AC3E}">
        <p14:creationId xmlns:p14="http://schemas.microsoft.com/office/powerpoint/2010/main" val="55050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48404B9F-E4EB-4423-AB23-E9F0FC1DE862}" type="datetime1">
              <a:rPr lang="en-US"/>
              <a:pPr>
                <a:defRPr/>
              </a:pPr>
              <a:t>10/19/2016</a:t>
            </a:fld>
            <a:endParaRPr lang="en-US"/>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1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1309A877-B71B-49F8-B9F2-62053497FB80}" type="slidenum">
              <a:rPr lang="en-US" altLang="en-US"/>
              <a:pPr>
                <a:defRPr/>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charset="0"/>
        </a:defRPr>
      </a:lvl2pPr>
      <a:lvl3pPr algn="l" rtl="0" eaLnBrk="0" fontAlgn="base" hangingPunct="0">
        <a:spcBef>
          <a:spcPct val="0"/>
        </a:spcBef>
        <a:spcAft>
          <a:spcPct val="0"/>
        </a:spcAft>
        <a:defRPr sz="4200">
          <a:solidFill>
            <a:schemeClr val="tx2"/>
          </a:solidFill>
          <a:latin typeface="Times New Roman" charset="0"/>
        </a:defRPr>
      </a:lvl3pPr>
      <a:lvl4pPr algn="l" rtl="0" eaLnBrk="0" fontAlgn="base" hangingPunct="0">
        <a:spcBef>
          <a:spcPct val="0"/>
        </a:spcBef>
        <a:spcAft>
          <a:spcPct val="0"/>
        </a:spcAft>
        <a:defRPr sz="4200">
          <a:solidFill>
            <a:schemeClr val="tx2"/>
          </a:solidFill>
          <a:latin typeface="Times New Roman" charset="0"/>
        </a:defRPr>
      </a:lvl4pPr>
      <a:lvl5pPr algn="l" rtl="0" eaLnBrk="0" fontAlgn="base" hangingPunct="0">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4E12CC2-3C0A-40C2-8016-CBBC0161F0A4}" type="datetime1">
              <a:rPr lang="en-US" altLang="en-US" sz="1000" smtClean="0"/>
              <a:pPr>
                <a:spcBef>
                  <a:spcPct val="0"/>
                </a:spcBef>
                <a:buClrTx/>
                <a:buSzTx/>
                <a:buFontTx/>
                <a:buNone/>
              </a:pPr>
              <a:t>10/19/2016</a:t>
            </a:fld>
            <a:endParaRPr lang="en-US" altLang="en-US" sz="1000" smtClean="0"/>
          </a:p>
        </p:txBody>
      </p:sp>
      <p:sp>
        <p:nvSpPr>
          <p:cNvPr id="4099" name="Rectangle 1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834F3E-F36A-4218-AF9D-A83B0BE6B6E3}" type="slidenum">
              <a:rPr lang="en-US" altLang="en-US" sz="1000"/>
              <a:pPr>
                <a:spcBef>
                  <a:spcPct val="0"/>
                </a:spcBef>
                <a:buClrTx/>
                <a:buSzTx/>
                <a:buFontTx/>
                <a:buNone/>
              </a:pPr>
              <a:t>1</a:t>
            </a:fld>
            <a:endParaRPr lang="en-US" altLang="en-US" sz="1000"/>
          </a:p>
        </p:txBody>
      </p:sp>
      <p:sp>
        <p:nvSpPr>
          <p:cNvPr id="4100" name="Rectangle 2"/>
          <p:cNvSpPr>
            <a:spLocks noGrp="1" noChangeArrowheads="1"/>
          </p:cNvSpPr>
          <p:nvPr>
            <p:ph type="ctrTitle"/>
          </p:nvPr>
        </p:nvSpPr>
        <p:spPr/>
        <p:txBody>
          <a:bodyPr/>
          <a:lstStyle/>
          <a:p>
            <a:pPr eaLnBrk="1" hangingPunct="1"/>
            <a:r>
              <a:rPr lang="en-US" altLang="en-US" smtClean="0"/>
              <a:t>Embedded XINU and WRT54GL </a:t>
            </a:r>
          </a:p>
        </p:txBody>
      </p:sp>
      <p:sp>
        <p:nvSpPr>
          <p:cNvPr id="4101" name="Rectangle 3"/>
          <p:cNvSpPr>
            <a:spLocks noGrp="1" noChangeArrowheads="1"/>
          </p:cNvSpPr>
          <p:nvPr>
            <p:ph type="subTitle" idx="1"/>
          </p:nvPr>
        </p:nvSpPr>
        <p:spPr/>
        <p:txBody>
          <a:bodyPr/>
          <a:lstStyle/>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96093B-3F24-44DA-8025-2362579E3257}" type="datetime1">
              <a:rPr lang="en-US" altLang="en-US" sz="1000" smtClean="0"/>
              <a:pPr>
                <a:spcBef>
                  <a:spcPct val="0"/>
                </a:spcBef>
                <a:buClrTx/>
                <a:buSzTx/>
                <a:buFontTx/>
                <a:buNone/>
              </a:pPr>
              <a:t>10/19/2016</a:t>
            </a:fld>
            <a:endParaRPr lang="en-US" altLang="en-US" sz="1000"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6FCC59-6261-4C4C-AC90-5A28637D27D4}" type="slidenum">
              <a:rPr lang="en-US" altLang="en-US" sz="1000"/>
              <a:pPr>
                <a:spcBef>
                  <a:spcPct val="0"/>
                </a:spcBef>
                <a:buClrTx/>
                <a:buSzTx/>
                <a:buFontTx/>
                <a:buNone/>
              </a:pPr>
              <a:t>10</a:t>
            </a:fld>
            <a:endParaRPr lang="en-US" altLang="en-US" sz="1000"/>
          </a:p>
        </p:txBody>
      </p:sp>
      <p:sp>
        <p:nvSpPr>
          <p:cNvPr id="14340" name="Rectangle 2"/>
          <p:cNvSpPr>
            <a:spLocks noGrp="1" noChangeArrowheads="1"/>
          </p:cNvSpPr>
          <p:nvPr>
            <p:ph type="title"/>
          </p:nvPr>
        </p:nvSpPr>
        <p:spPr/>
        <p:txBody>
          <a:bodyPr/>
          <a:lstStyle/>
          <a:p>
            <a:pPr eaLnBrk="1" hangingPunct="1"/>
            <a:r>
              <a:rPr lang="en-US" altLang="en-US" smtClean="0"/>
              <a:t>WRT54GL Block diagram</a:t>
            </a:r>
          </a:p>
        </p:txBody>
      </p:sp>
      <p:sp>
        <p:nvSpPr>
          <p:cNvPr id="14341" name="Rectangle 5"/>
          <p:cNvSpPr>
            <a:spLocks noGrp="1" noChangeArrowheads="1"/>
          </p:cNvSpPr>
          <p:nvPr>
            <p:ph type="body" idx="1"/>
          </p:nvPr>
        </p:nvSpPr>
        <p:spPr/>
        <p:txBody>
          <a:bodyPr/>
          <a:lstStyle/>
          <a:p>
            <a:pPr eaLnBrk="1" hangingPunct="1"/>
            <a:r>
              <a:rPr lang="en-US" altLang="en-US" smtClean="0"/>
              <a:t>See next slide </a:t>
            </a:r>
          </a:p>
          <a:p>
            <a:pPr eaLnBrk="1" hangingPunct="1"/>
            <a:r>
              <a:rPr lang="en-US" altLang="en-US" smtClean="0"/>
              <a:t>Also follow this model:</a:t>
            </a:r>
          </a:p>
          <a:p>
            <a:pPr eaLnBrk="1" hangingPunct="1">
              <a:buFont typeface="Wingdings" panose="05000000000000000000" pitchFamily="2" charset="2"/>
              <a:buNone/>
            </a:pPr>
            <a:endParaRPr lang="en-US" altLang="en-US" smtClean="0"/>
          </a:p>
        </p:txBody>
      </p:sp>
      <p:sp>
        <p:nvSpPr>
          <p:cNvPr id="14342" name="Rectangle 6"/>
          <p:cNvSpPr>
            <a:spLocks noChangeArrowheads="1"/>
          </p:cNvSpPr>
          <p:nvPr/>
        </p:nvSpPr>
        <p:spPr bwMode="auto">
          <a:xfrm>
            <a:off x="3581400" y="3048000"/>
            <a:ext cx="1371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CPU</a:t>
            </a:r>
          </a:p>
        </p:txBody>
      </p:sp>
      <p:sp>
        <p:nvSpPr>
          <p:cNvPr id="14343" name="Rectangle 7"/>
          <p:cNvSpPr>
            <a:spLocks noChangeArrowheads="1"/>
          </p:cNvSpPr>
          <p:nvPr/>
        </p:nvSpPr>
        <p:spPr bwMode="auto">
          <a:xfrm>
            <a:off x="3581400" y="3886200"/>
            <a:ext cx="13716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Storage</a:t>
            </a:r>
          </a:p>
        </p:txBody>
      </p:sp>
      <p:sp>
        <p:nvSpPr>
          <p:cNvPr id="14344" name="Rectangle 8"/>
          <p:cNvSpPr>
            <a:spLocks noChangeArrowheads="1"/>
          </p:cNvSpPr>
          <p:nvPr/>
        </p:nvSpPr>
        <p:spPr bwMode="auto">
          <a:xfrm>
            <a:off x="1752600" y="3886200"/>
            <a:ext cx="1219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Input</a:t>
            </a:r>
          </a:p>
        </p:txBody>
      </p:sp>
      <p:sp>
        <p:nvSpPr>
          <p:cNvPr id="14345" name="Rectangle 9"/>
          <p:cNvSpPr>
            <a:spLocks noChangeArrowheads="1"/>
          </p:cNvSpPr>
          <p:nvPr/>
        </p:nvSpPr>
        <p:spPr bwMode="auto">
          <a:xfrm>
            <a:off x="5638800" y="3886200"/>
            <a:ext cx="12192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Output</a:t>
            </a:r>
          </a:p>
        </p:txBody>
      </p:sp>
      <p:sp>
        <p:nvSpPr>
          <p:cNvPr id="14346" name="Line 10"/>
          <p:cNvSpPr>
            <a:spLocks noChangeShapeType="1"/>
          </p:cNvSpPr>
          <p:nvPr/>
        </p:nvSpPr>
        <p:spPr bwMode="auto">
          <a:xfrm>
            <a:off x="2971800" y="4191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Line 11"/>
          <p:cNvSpPr>
            <a:spLocks noChangeShapeType="1"/>
          </p:cNvSpPr>
          <p:nvPr/>
        </p:nvSpPr>
        <p:spPr bwMode="auto">
          <a:xfrm flipV="1">
            <a:off x="2971800" y="3505200"/>
            <a:ext cx="1143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Line 12"/>
          <p:cNvSpPr>
            <a:spLocks noChangeShapeType="1"/>
          </p:cNvSpPr>
          <p:nvPr/>
        </p:nvSpPr>
        <p:spPr bwMode="auto">
          <a:xfrm>
            <a:off x="4343400" y="3505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13"/>
          <p:cNvSpPr>
            <a:spLocks noChangeShapeType="1"/>
          </p:cNvSpPr>
          <p:nvPr/>
        </p:nvSpPr>
        <p:spPr bwMode="auto">
          <a:xfrm>
            <a:off x="4953000" y="4114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14"/>
          <p:cNvSpPr>
            <a:spLocks noChangeShapeType="1"/>
          </p:cNvSpPr>
          <p:nvPr/>
        </p:nvSpPr>
        <p:spPr bwMode="auto">
          <a:xfrm>
            <a:off x="4648200" y="35052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BC7E06-CA06-4B5F-8B0A-F4159ABBF614}" type="datetime1">
              <a:rPr lang="en-US" altLang="en-US" sz="1000" smtClean="0"/>
              <a:pPr>
                <a:spcBef>
                  <a:spcPct val="0"/>
                </a:spcBef>
                <a:buClrTx/>
                <a:buSzTx/>
                <a:buFontTx/>
                <a:buNone/>
              </a:pPr>
              <a:t>10/19/2016</a:t>
            </a:fld>
            <a:endParaRPr lang="en-US" altLang="en-US" sz="1000" smtClean="0"/>
          </a:p>
        </p:txBody>
      </p:sp>
      <p:sp>
        <p:nvSpPr>
          <p:cNvPr id="153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smtClean="0"/>
              <a:t>CSE321-Fall2014</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63A996-2DAA-40F6-ABDD-41FB9265657E}" type="slidenum">
              <a:rPr lang="en-US" altLang="en-US" sz="1000"/>
              <a:pPr>
                <a:spcBef>
                  <a:spcPct val="0"/>
                </a:spcBef>
                <a:buClrTx/>
                <a:buSzTx/>
                <a:buFontTx/>
                <a:buNone/>
              </a:pPr>
              <a:t>11</a:t>
            </a:fld>
            <a:endParaRPr lang="en-US" altLang="en-US" sz="1000"/>
          </a:p>
        </p:txBody>
      </p:sp>
      <p:pic>
        <p:nvPicPr>
          <p:cNvPr id="153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852488"/>
            <a:ext cx="726757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84F834-9094-48CD-8ECF-D260D76B2A6D}" type="datetime1">
              <a:rPr lang="en-US" altLang="en-US" sz="1000" smtClean="0"/>
              <a:pPr>
                <a:spcBef>
                  <a:spcPct val="0"/>
                </a:spcBef>
                <a:buClrTx/>
                <a:buSzTx/>
                <a:buFontTx/>
                <a:buNone/>
              </a:pPr>
              <a:t>10/19/2016</a:t>
            </a:fld>
            <a:endParaRPr lang="en-US" altLang="en-US" sz="1000" smtClean="0"/>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90F38B-9136-490C-9DBC-CA2554772CD5}" type="slidenum">
              <a:rPr lang="en-US" altLang="en-US" sz="1000"/>
              <a:pPr>
                <a:spcBef>
                  <a:spcPct val="0"/>
                </a:spcBef>
                <a:buClrTx/>
                <a:buSzTx/>
                <a:buFontTx/>
                <a:buNone/>
              </a:pPr>
              <a:t>12</a:t>
            </a:fld>
            <a:endParaRPr lang="en-US" altLang="en-US" sz="1000"/>
          </a:p>
        </p:txBody>
      </p:sp>
      <p:sp>
        <p:nvSpPr>
          <p:cNvPr id="16388" name="Rectangle 2"/>
          <p:cNvSpPr>
            <a:spLocks noGrp="1" noChangeArrowheads="1"/>
          </p:cNvSpPr>
          <p:nvPr>
            <p:ph type="title"/>
          </p:nvPr>
        </p:nvSpPr>
        <p:spPr/>
        <p:txBody>
          <a:bodyPr/>
          <a:lstStyle/>
          <a:p>
            <a:pPr eaLnBrk="1" hangingPunct="1"/>
            <a:r>
              <a:rPr lang="en-US" altLang="en-US" smtClean="0"/>
              <a:t>Processor Architecture</a:t>
            </a:r>
          </a:p>
        </p:txBody>
      </p:sp>
      <p:sp>
        <p:nvSpPr>
          <p:cNvPr id="16389" name="Rectangle 3"/>
          <p:cNvSpPr>
            <a:spLocks noGrp="1" noChangeArrowheads="1"/>
          </p:cNvSpPr>
          <p:nvPr>
            <p:ph type="body" idx="1"/>
          </p:nvPr>
        </p:nvSpPr>
        <p:spPr/>
        <p:txBody>
          <a:bodyPr/>
          <a:lstStyle/>
          <a:p>
            <a:pPr eaLnBrk="1" hangingPunct="1"/>
            <a:r>
              <a:rPr lang="en-US" altLang="en-US" sz="2400" smtClean="0"/>
              <a:t>WRT54Gl uses Broadcom MIPS (Microprocessor without Interlocked Pipelines Stages) processor, common to embedded devices and game consoles.</a:t>
            </a:r>
          </a:p>
          <a:p>
            <a:pPr eaLnBrk="1" hangingPunct="1"/>
            <a:r>
              <a:rPr lang="en-US" altLang="en-US" sz="2400" smtClean="0"/>
              <a:t>Model: BCM5352</a:t>
            </a:r>
          </a:p>
          <a:p>
            <a:pPr eaLnBrk="1" hangingPunct="1"/>
            <a:r>
              <a:rPr lang="en-US" altLang="en-US" sz="2400" smtClean="0"/>
              <a:t>Based on Reduced Instruction Set Architecture (RISC)</a:t>
            </a:r>
          </a:p>
          <a:p>
            <a:pPr eaLnBrk="1" hangingPunct="1"/>
            <a:r>
              <a:rPr lang="en-US" altLang="en-US" sz="2400" smtClean="0"/>
              <a:t>The BCM5532 family of processors is a next generation SoC architecture that combines the CPU, Wireless MAC (media access controller), Ethernet MAC onto one chip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B1FD3D-AF38-4A14-90B8-0CC96455E079}" type="datetime1">
              <a:rPr lang="en-US" altLang="en-US" sz="1000" smtClean="0"/>
              <a:pPr>
                <a:spcBef>
                  <a:spcPct val="0"/>
                </a:spcBef>
                <a:buClrTx/>
                <a:buSzTx/>
                <a:buFontTx/>
                <a:buNone/>
              </a:pPr>
              <a:t>10/19/2016</a:t>
            </a:fld>
            <a:endParaRPr lang="en-US" altLang="en-US" sz="1000" smtClean="0"/>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A4C067-62D3-46ED-9F3C-D4283ADD6BCD}" type="slidenum">
              <a:rPr lang="en-US" altLang="en-US" sz="1000"/>
              <a:pPr>
                <a:spcBef>
                  <a:spcPct val="0"/>
                </a:spcBef>
                <a:buClrTx/>
                <a:buSzTx/>
                <a:buFontTx/>
                <a:buNone/>
              </a:pPr>
              <a:t>13</a:t>
            </a:fld>
            <a:endParaRPr lang="en-US" altLang="en-US" sz="1000"/>
          </a:p>
        </p:txBody>
      </p:sp>
      <p:sp>
        <p:nvSpPr>
          <p:cNvPr id="17412" name="Rectangle 2"/>
          <p:cNvSpPr>
            <a:spLocks noGrp="1" noChangeArrowheads="1"/>
          </p:cNvSpPr>
          <p:nvPr>
            <p:ph type="title"/>
          </p:nvPr>
        </p:nvSpPr>
        <p:spPr/>
        <p:txBody>
          <a:bodyPr/>
          <a:lstStyle/>
          <a:p>
            <a:pPr eaLnBrk="1" hangingPunct="1"/>
            <a:r>
              <a:rPr lang="en-US" altLang="en-US" smtClean="0"/>
              <a:t>Storage</a:t>
            </a:r>
          </a:p>
        </p:txBody>
      </p:sp>
      <p:sp>
        <p:nvSpPr>
          <p:cNvPr id="17413" name="Rectangle 3"/>
          <p:cNvSpPr>
            <a:spLocks noGrp="1" noChangeArrowheads="1"/>
          </p:cNvSpPr>
          <p:nvPr>
            <p:ph type="body" idx="1"/>
          </p:nvPr>
        </p:nvSpPr>
        <p:spPr/>
        <p:txBody>
          <a:bodyPr/>
          <a:lstStyle/>
          <a:p>
            <a:pPr eaLnBrk="1" hangingPunct="1">
              <a:lnSpc>
                <a:spcPct val="90000"/>
              </a:lnSpc>
            </a:pPr>
            <a:r>
              <a:rPr lang="en-US" altLang="en-US" smtClean="0"/>
              <a:t>On board storage is indeed a limitation when using WRT54GL in situation other than for which it is meant for.</a:t>
            </a:r>
          </a:p>
          <a:p>
            <a:pPr eaLnBrk="1" hangingPunct="1">
              <a:lnSpc>
                <a:spcPct val="90000"/>
              </a:lnSpc>
            </a:pPr>
            <a:r>
              <a:rPr lang="en-US" altLang="en-US" smtClean="0"/>
              <a:t>WRT54GL has a flash memory (4 MB), a form of non-volatile storage commonly used in small devices, such as digital camera.</a:t>
            </a:r>
          </a:p>
          <a:p>
            <a:pPr eaLnBrk="1" hangingPunct="1">
              <a:lnSpc>
                <a:spcPct val="90000"/>
              </a:lnSpc>
            </a:pPr>
            <a:r>
              <a:rPr lang="en-US" altLang="en-US" smtClean="0"/>
              <a:t>It also use SDRAM (Synchronous Dynamic Random Access Memory) soldered directly into the printed board. DIMM (Dual In-line Memory Module)</a:t>
            </a:r>
          </a:p>
          <a:p>
            <a:pPr eaLnBrk="1" hangingPunct="1">
              <a:lnSpc>
                <a:spcPct val="90000"/>
              </a:lnSpc>
            </a:pPr>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DAFB61-5259-4468-BB7D-1C2E3838E893}" type="datetime1">
              <a:rPr lang="en-US" altLang="en-US" sz="1000" smtClean="0"/>
              <a:pPr>
                <a:spcBef>
                  <a:spcPct val="0"/>
                </a:spcBef>
                <a:buClrTx/>
                <a:buSzTx/>
                <a:buFontTx/>
                <a:buNone/>
              </a:pPr>
              <a:t>10/19/2016</a:t>
            </a:fld>
            <a:endParaRPr lang="en-US" altLang="en-US" sz="1000" smtClean="0"/>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F2A3F3-1111-4729-B92F-A56DFF7E66E4}" type="slidenum">
              <a:rPr lang="en-US" altLang="en-US" sz="1000"/>
              <a:pPr>
                <a:spcBef>
                  <a:spcPct val="0"/>
                </a:spcBef>
                <a:buClrTx/>
                <a:buSzTx/>
                <a:buFontTx/>
                <a:buNone/>
              </a:pPr>
              <a:t>14</a:t>
            </a:fld>
            <a:endParaRPr lang="en-US" altLang="en-US" sz="1000"/>
          </a:p>
        </p:txBody>
      </p:sp>
      <p:sp>
        <p:nvSpPr>
          <p:cNvPr id="18436" name="Rectangle 2"/>
          <p:cNvSpPr>
            <a:spLocks noGrp="1" noChangeArrowheads="1"/>
          </p:cNvSpPr>
          <p:nvPr>
            <p:ph type="title"/>
          </p:nvPr>
        </p:nvSpPr>
        <p:spPr/>
        <p:txBody>
          <a:bodyPr/>
          <a:lstStyle/>
          <a:p>
            <a:pPr eaLnBrk="1" hangingPunct="1"/>
            <a:r>
              <a:rPr lang="en-US" altLang="en-US" smtClean="0"/>
              <a:t>Wireless and Ethernet networking</a:t>
            </a:r>
          </a:p>
        </p:txBody>
      </p:sp>
      <p:sp>
        <p:nvSpPr>
          <p:cNvPr id="18437" name="Rectangle 3"/>
          <p:cNvSpPr>
            <a:spLocks noGrp="1" noChangeArrowheads="1"/>
          </p:cNvSpPr>
          <p:nvPr>
            <p:ph type="body" idx="1"/>
          </p:nvPr>
        </p:nvSpPr>
        <p:spPr/>
        <p:txBody>
          <a:bodyPr/>
          <a:lstStyle/>
          <a:p>
            <a:pPr eaLnBrk="1" hangingPunct="1">
              <a:lnSpc>
                <a:spcPct val="80000"/>
              </a:lnSpc>
            </a:pPr>
            <a:r>
              <a:rPr lang="en-US" altLang="en-US" sz="1800" smtClean="0"/>
              <a:t>WRT54GL has a powerful networking architecture</a:t>
            </a:r>
          </a:p>
          <a:p>
            <a:pPr eaLnBrk="1" hangingPunct="1">
              <a:lnSpc>
                <a:spcPct val="80000"/>
              </a:lnSpc>
            </a:pPr>
            <a:r>
              <a:rPr lang="en-US" altLang="en-US" sz="1800" smtClean="0"/>
              <a:t>It provides 5 port Ethernet switch that is broken down into two virtual LANs VLAN0 and VLAN1 (default)</a:t>
            </a:r>
          </a:p>
          <a:p>
            <a:pPr eaLnBrk="1" hangingPunct="1">
              <a:lnSpc>
                <a:spcPct val="80000"/>
              </a:lnSpc>
            </a:pPr>
            <a:r>
              <a:rPr lang="en-US" altLang="en-US" sz="1800" smtClean="0"/>
              <a:t>Wireless interface is bridged by default to the Ethernet switch.</a:t>
            </a:r>
          </a:p>
          <a:p>
            <a:pPr eaLnBrk="1" hangingPunct="1">
              <a:lnSpc>
                <a:spcPct val="80000"/>
              </a:lnSpc>
            </a:pPr>
            <a:r>
              <a:rPr lang="en-US" altLang="en-US" sz="1800" smtClean="0"/>
              <a:t>WiFi component is BCM2050, a 802.11b/g radio chipset.</a:t>
            </a:r>
          </a:p>
          <a:p>
            <a:pPr eaLnBrk="1" hangingPunct="1">
              <a:lnSpc>
                <a:spcPct val="80000"/>
              </a:lnSpc>
            </a:pPr>
            <a:r>
              <a:rPr lang="en-US" altLang="en-US" sz="1800" smtClean="0"/>
              <a:t>It uses a diversity chip to balance signals between two built-in antenna.</a:t>
            </a:r>
          </a:p>
          <a:p>
            <a:pPr eaLnBrk="1" hangingPunct="1">
              <a:lnSpc>
                <a:spcPct val="80000"/>
              </a:lnSpc>
            </a:pPr>
            <a:r>
              <a:rPr lang="en-US" altLang="en-US" sz="1800" smtClean="0"/>
              <a:t>WiFi radio connects to the CPU Wireless MAC on eth1 which is bridged to VLAN0 via br0 interface.</a:t>
            </a:r>
          </a:p>
          <a:p>
            <a:pPr eaLnBrk="1" hangingPunct="1">
              <a:lnSpc>
                <a:spcPct val="80000"/>
              </a:lnSpc>
            </a:pPr>
            <a:r>
              <a:rPr lang="en-US" altLang="en-US" sz="1800" smtClean="0"/>
              <a:t>Ethernet switch controls EthernetLAN and Internet lights, whereas Power, DMZ, WLAN are controlled by GPIO port on the CPU</a:t>
            </a:r>
          </a:p>
          <a:p>
            <a:pPr eaLnBrk="1" hangingPunct="1">
              <a:lnSpc>
                <a:spcPct val="80000"/>
              </a:lnSpc>
            </a:pPr>
            <a:r>
              <a:rPr lang="en-US" altLang="en-US" sz="1800" smtClean="0"/>
              <a:t>WAN port: plug in cable modem into this port, </a:t>
            </a:r>
          </a:p>
          <a:p>
            <a:pPr lvl="1" eaLnBrk="1" hangingPunct="1">
              <a:lnSpc>
                <a:spcPct val="80000"/>
              </a:lnSpc>
            </a:pPr>
            <a:r>
              <a:rPr lang="en-US" altLang="en-US" sz="1700" smtClean="0"/>
              <a:t>it will pull a DHCP (Dynamic Host Configuration Protocol) address from your ISP (Internet Service Provider). </a:t>
            </a:r>
          </a:p>
          <a:p>
            <a:pPr lvl="1" eaLnBrk="1" hangingPunct="1">
              <a:lnSpc>
                <a:spcPct val="80000"/>
              </a:lnSpc>
            </a:pPr>
            <a:r>
              <a:rPr lang="en-US" altLang="en-US" sz="1700" smtClean="0"/>
              <a:t>Since it belongs to VLAN1 it is separate from VLAN0 and the two are linked by WRT54Gl’s routing capabilities.</a:t>
            </a:r>
          </a:p>
          <a:p>
            <a:pPr lvl="1" eaLnBrk="1" hangingPunct="1">
              <a:lnSpc>
                <a:spcPct val="80000"/>
              </a:lnSpc>
            </a:pPr>
            <a:r>
              <a:rPr lang="en-US" altLang="en-US" sz="1700" smtClean="0"/>
              <a:t>Firewall prevents traffic from flowing from WAN to LAN network, traffic initiated by LAN to exit via WAN.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What does WRT54GL do?</a:t>
            </a:r>
          </a:p>
        </p:txBody>
      </p:sp>
      <p:sp>
        <p:nvSpPr>
          <p:cNvPr id="19459" name="Content Placeholder 2"/>
          <p:cNvSpPr>
            <a:spLocks noGrp="1"/>
          </p:cNvSpPr>
          <p:nvPr>
            <p:ph idx="1"/>
          </p:nvPr>
        </p:nvSpPr>
        <p:spPr>
          <a:xfrm>
            <a:off x="228600" y="1600200"/>
            <a:ext cx="7772400" cy="4114800"/>
          </a:xfrm>
        </p:spPr>
        <p:txBody>
          <a:bodyPr/>
          <a:lstStyle/>
          <a:p>
            <a:r>
              <a:rPr lang="en-US" altLang="en-US" smtClean="0"/>
              <a:t>Creates a network between the wireless interface and the LAN ports known as br0.</a:t>
            </a:r>
          </a:p>
          <a:p>
            <a:r>
              <a:rPr lang="en-US" altLang="en-US" smtClean="0"/>
              <a:t>Router address is 192.168.1.1 by default.</a:t>
            </a:r>
          </a:p>
          <a:p>
            <a:r>
              <a:rPr lang="en-US" altLang="en-US" smtClean="0"/>
              <a:t>WLAN port (port 4).</a:t>
            </a:r>
          </a:p>
          <a:p>
            <a:r>
              <a:rPr lang="en-US" altLang="en-US" smtClean="0"/>
              <a:t>Typically you will plug your cable modem into this port; this will pull the DHCP address from your ISP. </a:t>
            </a:r>
          </a:p>
          <a:p>
            <a:r>
              <a:rPr lang="en-US" altLang="en-US" smtClean="0"/>
              <a:t>WAN and LAN are separate network linked by WRT54GL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293688" y="206375"/>
            <a:ext cx="8229600" cy="1143000"/>
          </a:xfrm>
        </p:spPr>
        <p:txBody>
          <a:bodyPr/>
          <a:lstStyle/>
          <a:p>
            <a:r>
              <a:rPr lang="en-US" altLang="en-US" sz="3200" smtClean="0"/>
              <a:t>The Basic Hardware modifications</a:t>
            </a:r>
          </a:p>
        </p:txBody>
      </p:sp>
      <p:sp>
        <p:nvSpPr>
          <p:cNvPr id="204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29C640-8CC4-4C7F-96B0-E336A0DA3945}" type="datetime1">
              <a:rPr lang="en-US" altLang="en-US" sz="1000" smtClean="0"/>
              <a:pPr>
                <a:spcBef>
                  <a:spcPct val="0"/>
                </a:spcBef>
                <a:buClrTx/>
                <a:buSzTx/>
                <a:buFontTx/>
                <a:buNone/>
              </a:pPr>
              <a:t>10/19/2016</a:t>
            </a:fld>
            <a:endParaRPr lang="en-US" altLang="en-US" sz="1000" smtClean="0"/>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22763F-FA74-48B1-A1C3-AB8C472286E6}" type="slidenum">
              <a:rPr lang="en-US" altLang="en-US" sz="1000"/>
              <a:pPr>
                <a:spcBef>
                  <a:spcPct val="0"/>
                </a:spcBef>
                <a:buClrTx/>
                <a:buSzTx/>
                <a:buFontTx/>
                <a:buNone/>
              </a:pPr>
              <a:t>16</a:t>
            </a:fld>
            <a:endParaRPr lang="en-US" altLang="en-US" sz="1000"/>
          </a:p>
        </p:txBody>
      </p:sp>
      <p:sp>
        <p:nvSpPr>
          <p:cNvPr id="2048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grpSp>
        <p:nvGrpSpPr>
          <p:cNvPr id="20486" name="Group 1"/>
          <p:cNvGrpSpPr>
            <a:grpSpLocks/>
          </p:cNvGrpSpPr>
          <p:nvPr/>
        </p:nvGrpSpPr>
        <p:grpSpPr bwMode="auto">
          <a:xfrm>
            <a:off x="500063" y="1328738"/>
            <a:ext cx="7554912" cy="4775200"/>
            <a:chOff x="0" y="0"/>
            <a:chExt cx="8640" cy="6081"/>
          </a:xfrm>
        </p:grpSpPr>
        <p:sp>
          <p:nvSpPr>
            <p:cNvPr id="20488"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pic>
          <p:nvPicPr>
            <p:cNvPr id="2048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487"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smtClean="0"/>
              <a:t>SIGCSE 2009 NSF SHOWCASE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14400" y="0"/>
            <a:ext cx="8229600" cy="914400"/>
          </a:xfrm>
        </p:spPr>
        <p:txBody>
          <a:bodyPr/>
          <a:lstStyle/>
          <a:p>
            <a:r>
              <a:rPr lang="en-US" altLang="en-US" sz="3200" smtClean="0"/>
              <a:t>The NSF-Supported Facility at UB</a:t>
            </a:r>
          </a:p>
        </p:txBody>
      </p:sp>
      <p:sp>
        <p:nvSpPr>
          <p:cNvPr id="2150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8AC230-728C-4C52-B085-77A195629DBE}" type="datetime1">
              <a:rPr lang="en-US" altLang="en-US" sz="1000" smtClean="0"/>
              <a:pPr>
                <a:spcBef>
                  <a:spcPct val="0"/>
                </a:spcBef>
                <a:buClrTx/>
                <a:buSzTx/>
                <a:buFontTx/>
                <a:buNone/>
              </a:pPr>
              <a:t>10/19/2016</a:t>
            </a:fld>
            <a:endParaRPr lang="en-US" altLang="en-US" sz="1000" smtClean="0"/>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3A9E4EA-0089-4DE1-BE40-8677350A3225}" type="slidenum">
              <a:rPr lang="en-US" altLang="en-US" sz="1000"/>
              <a:pPr>
                <a:spcBef>
                  <a:spcPct val="0"/>
                </a:spcBef>
                <a:buClrTx/>
                <a:buSzTx/>
                <a:buFontTx/>
                <a:buNone/>
              </a:pPr>
              <a:t>17</a:t>
            </a:fld>
            <a:endParaRPr lang="en-US" altLang="en-US" sz="1000"/>
          </a:p>
        </p:txBody>
      </p:sp>
      <p:pic>
        <p:nvPicPr>
          <p:cNvPr id="21509"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smtClean="0"/>
              <a:t>SIGCSE 2009 NSF SHOWCASE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D92311-EDCD-4546-B89E-943AA2DB1C7C}" type="datetime1">
              <a:rPr lang="en-US" altLang="en-US" sz="1000" smtClean="0"/>
              <a:pPr>
                <a:spcBef>
                  <a:spcPct val="0"/>
                </a:spcBef>
                <a:buClrTx/>
                <a:buSzTx/>
                <a:buFontTx/>
                <a:buNone/>
              </a:pPr>
              <a:t>10/19/2016</a:t>
            </a:fld>
            <a:endParaRPr lang="en-US" altLang="en-US" sz="1000" smtClean="0"/>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15EC7D-C8FD-49BA-9FFD-58F19BB962AE}" type="slidenum">
              <a:rPr lang="en-US" altLang="en-US" sz="1000"/>
              <a:pPr>
                <a:spcBef>
                  <a:spcPct val="0"/>
                </a:spcBef>
                <a:buClrTx/>
                <a:buSzTx/>
                <a:buFontTx/>
                <a:buNone/>
              </a:pPr>
              <a:t>18</a:t>
            </a:fld>
            <a:endParaRPr lang="en-US" altLang="en-US" sz="1000"/>
          </a:p>
        </p:txBody>
      </p:sp>
      <p:sp>
        <p:nvSpPr>
          <p:cNvPr id="22532" name="Rectangle 2"/>
          <p:cNvSpPr>
            <a:spLocks noGrp="1" noChangeArrowheads="1"/>
          </p:cNvSpPr>
          <p:nvPr>
            <p:ph type="title"/>
          </p:nvPr>
        </p:nvSpPr>
        <p:spPr/>
        <p:txBody>
          <a:bodyPr/>
          <a:lstStyle/>
          <a:p>
            <a:pPr eaLnBrk="1" hangingPunct="1"/>
            <a:r>
              <a:rPr lang="en-US" altLang="en-US" smtClean="0"/>
              <a:t>Embedded XINU</a:t>
            </a:r>
          </a:p>
        </p:txBody>
      </p:sp>
      <p:sp>
        <p:nvSpPr>
          <p:cNvPr id="22533" name="Rectangle 3"/>
          <p:cNvSpPr>
            <a:spLocks noGrp="1" noChangeArrowheads="1"/>
          </p:cNvSpPr>
          <p:nvPr>
            <p:ph type="body" idx="1"/>
          </p:nvPr>
        </p:nvSpPr>
        <p:spPr/>
        <p:txBody>
          <a:bodyPr/>
          <a:lstStyle/>
          <a:p>
            <a:pPr eaLnBrk="1" hangingPunct="1">
              <a:lnSpc>
                <a:spcPct val="90000"/>
              </a:lnSpc>
            </a:pPr>
            <a:r>
              <a:rPr lang="en-US" altLang="en-US" sz="2400" smtClean="0">
                <a:hlinkClick r:id="rId2"/>
              </a:rPr>
              <a:t>http://xinu.mscs.mu.edu/Main_Page</a:t>
            </a:r>
            <a:endParaRPr lang="en-US" altLang="en-US" sz="2400" smtClean="0"/>
          </a:p>
          <a:p>
            <a:pPr eaLnBrk="1" hangingPunct="1">
              <a:lnSpc>
                <a:spcPct val="90000"/>
              </a:lnSpc>
            </a:pPr>
            <a:r>
              <a:rPr lang="en-US" alt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altLang="en-US" sz="2400" smtClean="0"/>
          </a:p>
          <a:p>
            <a:pPr eaLnBrk="1" hangingPunct="1">
              <a:lnSpc>
                <a:spcPct val="90000"/>
              </a:lnSpc>
            </a:pPr>
            <a:r>
              <a:rPr lang="en-US" alt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altLang="en-US" sz="2400" smtClean="0"/>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0531E4-6BE1-4200-8EC8-C856A53F63D4}" type="datetime1">
              <a:rPr lang="en-US" altLang="en-US" sz="1000" smtClean="0"/>
              <a:pPr>
                <a:spcBef>
                  <a:spcPct val="0"/>
                </a:spcBef>
                <a:buClrTx/>
                <a:buSzTx/>
                <a:buFontTx/>
                <a:buNone/>
              </a:pPr>
              <a:t>10/19/2016</a:t>
            </a:fld>
            <a:endParaRPr lang="en-US" altLang="en-US" sz="1000" smtClean="0"/>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C20436-EB5A-4337-A688-7970AD2054FB}" type="slidenum">
              <a:rPr lang="en-US" altLang="en-US" sz="1000"/>
              <a:pPr>
                <a:spcBef>
                  <a:spcPct val="0"/>
                </a:spcBef>
                <a:buClrTx/>
                <a:buSzTx/>
                <a:buFontTx/>
                <a:buNone/>
              </a:pPr>
              <a:t>19</a:t>
            </a:fld>
            <a:endParaRPr lang="en-US" altLang="en-US" sz="1000"/>
          </a:p>
        </p:txBody>
      </p:sp>
      <p:sp>
        <p:nvSpPr>
          <p:cNvPr id="23556" name="Rectangle 2"/>
          <p:cNvSpPr>
            <a:spLocks noGrp="1" noChangeArrowheads="1"/>
          </p:cNvSpPr>
          <p:nvPr>
            <p:ph type="title"/>
          </p:nvPr>
        </p:nvSpPr>
        <p:spPr/>
        <p:txBody>
          <a:bodyPr/>
          <a:lstStyle/>
          <a:p>
            <a:pPr eaLnBrk="1" hangingPunct="1"/>
            <a:r>
              <a:rPr lang="en-US" altLang="en-US" smtClean="0"/>
              <a:t>Embedded XINU</a:t>
            </a:r>
          </a:p>
        </p:txBody>
      </p:sp>
      <p:sp>
        <p:nvSpPr>
          <p:cNvPr id="23557" name="Rectangle 3"/>
          <p:cNvSpPr>
            <a:spLocks noGrp="1" noChangeArrowheads="1"/>
          </p:cNvSpPr>
          <p:nvPr>
            <p:ph type="body" idx="1"/>
          </p:nvPr>
        </p:nvSpPr>
        <p:spPr/>
        <p:txBody>
          <a:bodyPr/>
          <a:lstStyle/>
          <a:p>
            <a:pPr eaLnBrk="1" hangingPunct="1"/>
            <a:r>
              <a:rPr lang="en-US" altLang="en-US" smtClean="0">
                <a:hlinkClick r:id="rId2"/>
              </a:rPr>
              <a:t>http://xinu.mscs.mu.edu/Memory</a:t>
            </a:r>
            <a:endParaRPr lang="en-US" altLang="en-US" smtClean="0"/>
          </a:p>
          <a:p>
            <a:pPr eaLnBrk="1" hangingPunct="1"/>
            <a:r>
              <a:rPr lang="en-US" altLang="en-US" sz="2000" smtClean="0"/>
              <a:t>ls xinu_mips-1.0</a:t>
            </a:r>
          </a:p>
          <a:p>
            <a:pPr eaLnBrk="1" hangingPunct="1">
              <a:buFont typeface="Wingdings" panose="05000000000000000000" pitchFamily="2" charset="2"/>
              <a:buNone/>
            </a:pPr>
            <a:r>
              <a:rPr lang="en-US" altLang="en-US" sz="2000" smtClean="0"/>
              <a:t>AUTHORS README  include loader  system  tty</a:t>
            </a:r>
          </a:p>
          <a:p>
            <a:pPr eaLnBrk="1" hangingPunct="1">
              <a:buFont typeface="Wingdings" panose="05000000000000000000" pitchFamily="2" charset="2"/>
              <a:buNone/>
            </a:pPr>
            <a:r>
              <a:rPr lang="en-US" altLang="en-US" sz="2000" smtClean="0"/>
              <a:t>LICENSE compile lib     shell   test    uart</a:t>
            </a:r>
          </a:p>
          <a:p>
            <a:pPr eaLnBrk="1" hangingPunct="1">
              <a:buFont typeface="Wingdings" panose="05000000000000000000" pitchFamily="2" charset="2"/>
              <a:buNone/>
            </a:pPr>
            <a:r>
              <a:rPr lang="en-US" altLang="en-US" sz="2000" smtClean="0"/>
              <a:t>Above is the xinu kernel directory organization</a:t>
            </a:r>
          </a:p>
          <a:p>
            <a:pPr eaLnBrk="1" hangingPunct="1"/>
            <a:r>
              <a:rPr lang="en-US" altLang="en-US" sz="2000" smtClean="0"/>
              <a:t>See attached XINU directory structure and class diagram</a:t>
            </a:r>
          </a:p>
          <a:p>
            <a:r>
              <a:rPr lang="en-US" altLang="en-US" sz="2000" smtClean="0"/>
              <a:t>We will develop programs into XINU kernel on Timberlake</a:t>
            </a:r>
          </a:p>
          <a:p>
            <a:r>
              <a:rPr lang="en-US" altLang="en-US" sz="2000" smtClean="0"/>
              <a:t>We will cross compile this kernel and load the firmware into WRT54GL (“upload”) and test it</a:t>
            </a:r>
          </a:p>
          <a:p>
            <a:pPr eaLnBrk="1" hangingPunct="1"/>
            <a:endParaRPr lang="en-US" altLang="en-US" sz="2000" smtClean="0"/>
          </a:p>
          <a:p>
            <a:pPr eaLnBrk="1" hangingPunct="1">
              <a:buFont typeface="Wingdings" panose="05000000000000000000" pitchFamily="2" charset="2"/>
              <a:buNone/>
            </a:pPr>
            <a:endParaRPr lang="en-US" alt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8A989AF-DE8D-4998-8261-30EA83B02416}" type="datetime1">
              <a:rPr lang="en-US" altLang="en-US" sz="1000" smtClean="0"/>
              <a:pPr>
                <a:spcBef>
                  <a:spcPct val="0"/>
                </a:spcBef>
                <a:buClrTx/>
                <a:buSzTx/>
                <a:buFontTx/>
                <a:buNone/>
              </a:pPr>
              <a:t>10/19/2016</a:t>
            </a:fld>
            <a:endParaRPr lang="en-US" altLang="en-US" sz="1000" smtClean="0"/>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4909E7E-A780-4B2D-9C62-FC6530225235}" type="slidenum">
              <a:rPr lang="en-US" altLang="en-US" sz="1000"/>
              <a:pPr>
                <a:spcBef>
                  <a:spcPct val="0"/>
                </a:spcBef>
                <a:buClrTx/>
                <a:buSzTx/>
                <a:buFontTx/>
                <a:buNone/>
              </a:pPr>
              <a:t>2</a:t>
            </a:fld>
            <a:endParaRPr lang="en-US" altLang="en-US" sz="1000"/>
          </a:p>
        </p:txBody>
      </p:sp>
      <p:sp>
        <p:nvSpPr>
          <p:cNvPr id="5124" name="Rectangle 2"/>
          <p:cNvSpPr>
            <a:spLocks noGrp="1" noChangeArrowheads="1"/>
          </p:cNvSpPr>
          <p:nvPr>
            <p:ph type="title"/>
          </p:nvPr>
        </p:nvSpPr>
        <p:spPr/>
        <p:txBody>
          <a:bodyPr/>
          <a:lstStyle/>
          <a:p>
            <a:pPr eaLnBrk="1" hangingPunct="1"/>
            <a:r>
              <a:rPr lang="en-US" altLang="en-US" smtClean="0"/>
              <a:t>Topics</a:t>
            </a:r>
          </a:p>
        </p:txBody>
      </p:sp>
      <p:sp>
        <p:nvSpPr>
          <p:cNvPr id="5125" name="Rectangle 3"/>
          <p:cNvSpPr>
            <a:spLocks noGrp="1" noChangeArrowheads="1"/>
          </p:cNvSpPr>
          <p:nvPr>
            <p:ph type="body" idx="1"/>
          </p:nvPr>
        </p:nvSpPr>
        <p:spPr/>
        <p:txBody>
          <a:bodyPr/>
          <a:lstStyle/>
          <a:p>
            <a:pPr eaLnBrk="1" hangingPunct="1"/>
            <a:r>
              <a:rPr lang="en-US" altLang="en-US" smtClean="0"/>
              <a:t>WRT54GL architecture and internals</a:t>
            </a:r>
          </a:p>
          <a:p>
            <a:pPr eaLnBrk="1" hangingPunct="1"/>
            <a:r>
              <a:rPr lang="en-US" altLang="en-US" smtClean="0"/>
              <a:t>Embedded XINU</a:t>
            </a:r>
          </a:p>
          <a:p>
            <a:pPr eaLnBrk="1" hangingPunct="1"/>
            <a:r>
              <a:rPr lang="en-US" altLang="en-US" smtClean="0"/>
              <a:t>Logic and shift operators</a:t>
            </a:r>
          </a:p>
          <a:p>
            <a:pPr eaLnBrk="1" hangingPunct="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WRT54GL</a:t>
            </a:r>
          </a:p>
        </p:txBody>
      </p:sp>
      <p:sp>
        <p:nvSpPr>
          <p:cNvPr id="7171" name="Content Placeholder 2"/>
          <p:cNvSpPr>
            <a:spLocks noGrp="1"/>
          </p:cNvSpPr>
          <p:nvPr>
            <p:ph idx="1"/>
          </p:nvPr>
        </p:nvSpPr>
        <p:spPr/>
        <p:txBody>
          <a:bodyPr/>
          <a:lstStyle/>
          <a:p>
            <a:r>
              <a:rPr lang="en-US" altLang="en-US" smtClean="0"/>
              <a:t>History of WRT54G Open source firmware </a:t>
            </a:r>
          </a:p>
          <a:p>
            <a:r>
              <a:rPr lang="en-US" altLang="en-US" smtClean="0"/>
              <a:t>Common features</a:t>
            </a:r>
          </a:p>
          <a:p>
            <a:r>
              <a:rPr lang="en-US" altLang="en-US" smtClean="0"/>
              <a:t>Processor architecture (BCM5352)</a:t>
            </a:r>
          </a:p>
          <a:p>
            <a:r>
              <a:rPr lang="en-US" altLang="en-US" smtClean="0"/>
              <a:t>WRT54GL Block diagram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History</a:t>
            </a:r>
          </a:p>
        </p:txBody>
      </p:sp>
      <p:sp>
        <p:nvSpPr>
          <p:cNvPr id="8195" name="Content Placeholder 2"/>
          <p:cNvSpPr>
            <a:spLocks noGrp="1"/>
          </p:cNvSpPr>
          <p:nvPr>
            <p:ph idx="1"/>
          </p:nvPr>
        </p:nvSpPr>
        <p:spPr/>
        <p:txBody>
          <a:bodyPr/>
          <a:lstStyle/>
          <a:p>
            <a:r>
              <a:rPr lang="en-US" altLang="en-US" smtClean="0"/>
              <a:t>Introduced in 2002</a:t>
            </a:r>
          </a:p>
          <a:p>
            <a:r>
              <a:rPr lang="en-US" altLang="en-US" smtClean="0"/>
              <a:t>In 2003 Andrew Miklas posted to Linux Kernel Mailing List about Linksys using GPL code in its firmware</a:t>
            </a:r>
          </a:p>
          <a:p>
            <a:r>
              <a:rPr lang="en-US" altLang="en-US" smtClean="0"/>
              <a:t>Linksys executives gave into the pressure from the community, Linksys released the code to the community under GPL.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Common Features</a:t>
            </a:r>
          </a:p>
        </p:txBody>
      </p:sp>
      <p:sp>
        <p:nvSpPr>
          <p:cNvPr id="9219" name="Content Placeholder 2"/>
          <p:cNvSpPr>
            <a:spLocks noGrp="1"/>
          </p:cNvSpPr>
          <p:nvPr>
            <p:ph idx="1"/>
          </p:nvPr>
        </p:nvSpPr>
        <p:spPr/>
        <p:txBody>
          <a:bodyPr/>
          <a:lstStyle/>
          <a:p>
            <a:r>
              <a:rPr lang="en-US" altLang="en-US" smtClean="0"/>
              <a:t>Power: 12VDC 1.0amp</a:t>
            </a:r>
          </a:p>
          <a:p>
            <a:pPr lvl="1"/>
            <a:r>
              <a:rPr lang="en-US" altLang="en-US" smtClean="0"/>
              <a:t>This power requirement is standard for embedded devices and wireless access points</a:t>
            </a:r>
          </a:p>
          <a:p>
            <a:pPr lvl="1"/>
            <a:r>
              <a:rPr lang="en-US" altLang="en-US" smtClean="0"/>
              <a:t>This makes them compatible with Power over Ethernet (PoE)</a:t>
            </a:r>
          </a:p>
          <a:p>
            <a:pPr lvl="1"/>
            <a:r>
              <a:rPr lang="en-US" altLang="en-US" smtClean="0"/>
              <a:t>This especially significant in mobile environment.</a:t>
            </a:r>
          </a:p>
          <a:p>
            <a:r>
              <a:rPr lang="en-US" altLang="en-US" smtClean="0"/>
              <a:t>The Reset button: to reset the configuration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Common Features (Contd.)</a:t>
            </a:r>
          </a:p>
        </p:txBody>
      </p:sp>
      <p:sp>
        <p:nvSpPr>
          <p:cNvPr id="10243" name="Content Placeholder 2"/>
          <p:cNvSpPr>
            <a:spLocks noGrp="1"/>
          </p:cNvSpPr>
          <p:nvPr>
            <p:ph idx="1"/>
          </p:nvPr>
        </p:nvSpPr>
        <p:spPr>
          <a:xfrm>
            <a:off x="457200" y="1600200"/>
            <a:ext cx="7772400" cy="4114800"/>
          </a:xfrm>
        </p:spPr>
        <p:txBody>
          <a:bodyPr/>
          <a:lstStyle/>
          <a:p>
            <a:r>
              <a:rPr lang="en-US" altLang="en-US" smtClean="0"/>
              <a:t>LED lights to indicate various conditions</a:t>
            </a:r>
          </a:p>
          <a:p>
            <a:r>
              <a:rPr lang="en-US" altLang="en-US" smtClean="0"/>
              <a:t>Power : indicates presence of power</a:t>
            </a:r>
          </a:p>
          <a:p>
            <a:r>
              <a:rPr lang="en-US" altLang="en-US" smtClean="0"/>
              <a:t>DMZ: use differs; ex: can show boot progress</a:t>
            </a:r>
          </a:p>
          <a:p>
            <a:r>
              <a:rPr lang="en-US" altLang="en-US" smtClean="0"/>
              <a:t>WLAN LED </a:t>
            </a:r>
          </a:p>
          <a:p>
            <a:r>
              <a:rPr lang="en-US" altLang="en-US" smtClean="0"/>
              <a:t>Ethernet </a:t>
            </a:r>
          </a:p>
          <a:p>
            <a:r>
              <a:rPr lang="en-US" altLang="en-US" smtClean="0"/>
              <a:t>Internet</a:t>
            </a:r>
          </a:p>
          <a:p>
            <a:r>
              <a:rPr lang="en-US" altLang="en-US" smtClean="0"/>
              <a:t>You can manipulate the LED thru’ your code by changing contents of system files.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586413F-4F76-4011-A7C9-C8AB5BD7531D}" type="datetime1">
              <a:rPr lang="en-US" altLang="en-US" sz="1000" smtClean="0"/>
              <a:pPr>
                <a:spcBef>
                  <a:spcPct val="0"/>
                </a:spcBef>
                <a:buClrTx/>
                <a:buSzTx/>
                <a:buFontTx/>
                <a:buNone/>
              </a:pPr>
              <a:t>10/19/2016</a:t>
            </a:fld>
            <a:endParaRPr lang="en-US" altLang="en-US" sz="1000" smtClean="0"/>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29DD54A-295D-4D82-918D-7FDE04B0DD33}" type="slidenum">
              <a:rPr lang="en-US" altLang="en-US" sz="1000"/>
              <a:pPr>
                <a:spcBef>
                  <a:spcPct val="0"/>
                </a:spcBef>
                <a:buClrTx/>
                <a:buSzTx/>
                <a:buFontTx/>
                <a:buNone/>
              </a:pPr>
              <a:t>7</a:t>
            </a:fld>
            <a:endParaRPr lang="en-US" altLang="en-US" sz="1000"/>
          </a:p>
        </p:txBody>
      </p:sp>
      <p:sp>
        <p:nvSpPr>
          <p:cNvPr id="11268" name="Rectangle 2"/>
          <p:cNvSpPr>
            <a:spLocks noGrp="1" noChangeArrowheads="1"/>
          </p:cNvSpPr>
          <p:nvPr>
            <p:ph type="title"/>
          </p:nvPr>
        </p:nvSpPr>
        <p:spPr/>
        <p:txBody>
          <a:bodyPr/>
          <a:lstStyle/>
          <a:p>
            <a:pPr eaLnBrk="1" hangingPunct="1"/>
            <a:r>
              <a:rPr lang="en-US" altLang="en-US" smtClean="0"/>
              <a:t>Linksys WRT54GL (contd.)</a:t>
            </a:r>
          </a:p>
        </p:txBody>
      </p:sp>
      <p:sp>
        <p:nvSpPr>
          <p:cNvPr id="11269" name="Rectangle 3"/>
          <p:cNvSpPr>
            <a:spLocks noGrp="1" noChangeArrowheads="1"/>
          </p:cNvSpPr>
          <p:nvPr>
            <p:ph type="body" idx="1"/>
          </p:nvPr>
        </p:nvSpPr>
        <p:spPr/>
        <p:txBody>
          <a:bodyPr/>
          <a:lstStyle/>
          <a:p>
            <a:pPr eaLnBrk="1" hangingPunct="1"/>
            <a:r>
              <a:rPr lang="en-US" altLang="en-US" sz="2400" smtClean="0"/>
              <a:t>Linux kernel 2.4</a:t>
            </a:r>
          </a:p>
          <a:p>
            <a:pPr eaLnBrk="1" hangingPunct="1"/>
            <a:r>
              <a:rPr lang="en-US" altLang="en-US" sz="2400" smtClean="0"/>
              <a:t>Based on Broadcom BCM535E SoC (System on Chip)</a:t>
            </a:r>
          </a:p>
          <a:p>
            <a:pPr eaLnBrk="1" hangingPunct="1"/>
            <a:r>
              <a:rPr lang="en-US" altLang="en-US" sz="2400" smtClean="0"/>
              <a:t>All-in-one Internet-sharing router,</a:t>
            </a:r>
          </a:p>
          <a:p>
            <a:pPr lvl="1" eaLnBrk="1" hangingPunct="1"/>
            <a:r>
              <a:rPr lang="en-US" altLang="en-US" sz="2200" smtClean="0"/>
              <a:t>4-port switch</a:t>
            </a:r>
          </a:p>
          <a:p>
            <a:pPr lvl="1" eaLnBrk="1" hangingPunct="1"/>
            <a:r>
              <a:rPr lang="en-US" altLang="en-US" sz="2200" smtClean="0"/>
              <a:t>54Mbps wireless-G (802.11g) access point</a:t>
            </a:r>
          </a:p>
          <a:p>
            <a:pPr lvl="1" eaLnBrk="1" hangingPunct="1"/>
            <a:r>
              <a:rPr lang="en-US" altLang="en-US" sz="2200" smtClean="0"/>
              <a:t>Shares a single internet connection with Ethernet wired and wireless-G –B devices</a:t>
            </a:r>
          </a:p>
          <a:p>
            <a:pPr lvl="1" eaLnBrk="1" hangingPunct="1"/>
            <a:r>
              <a:rPr lang="en-US" altLang="en-US" sz="2200" smtClean="0"/>
              <a:t>Push button setup</a:t>
            </a:r>
          </a:p>
          <a:p>
            <a:pPr lvl="1" eaLnBrk="1" hangingPunct="1"/>
            <a:r>
              <a:rPr lang="en-US" altLang="en-US" sz="2200" smtClean="0"/>
              <a:t>High security:  TKIP and AES encryption providing a powerful firewall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Processor Architecture</a:t>
            </a:r>
          </a:p>
        </p:txBody>
      </p:sp>
      <p:sp>
        <p:nvSpPr>
          <p:cNvPr id="12291" name="Content Placeholder 2"/>
          <p:cNvSpPr>
            <a:spLocks noGrp="1"/>
          </p:cNvSpPr>
          <p:nvPr>
            <p:ph idx="1"/>
          </p:nvPr>
        </p:nvSpPr>
        <p:spPr>
          <a:xfrm>
            <a:off x="152400" y="1371600"/>
            <a:ext cx="7772400" cy="4114800"/>
          </a:xfrm>
        </p:spPr>
        <p:txBody>
          <a:bodyPr/>
          <a:lstStyle/>
          <a:p>
            <a:r>
              <a:rPr lang="en-US" altLang="en-US" smtClean="0"/>
              <a:t>Processor: Broadcom MIPS (Microprocessor without Interlocked Pipeline Stages) processor, common to embedded devices and game consoles.</a:t>
            </a:r>
          </a:p>
          <a:p>
            <a:r>
              <a:rPr lang="en-US" altLang="en-US" smtClean="0"/>
              <a:t>RISC (reduced instruction set computer)</a:t>
            </a:r>
          </a:p>
          <a:p>
            <a:r>
              <a:rPr lang="en-US" altLang="en-US" smtClean="0"/>
              <a:t>MIPS is used Sony playstation for example.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BCM5352</a:t>
            </a:r>
          </a:p>
        </p:txBody>
      </p:sp>
      <p:sp>
        <p:nvSpPr>
          <p:cNvPr id="13315" name="Content Placeholder 2"/>
          <p:cNvSpPr>
            <a:spLocks noGrp="1"/>
          </p:cNvSpPr>
          <p:nvPr>
            <p:ph idx="1"/>
          </p:nvPr>
        </p:nvSpPr>
        <p:spPr/>
        <p:txBody>
          <a:bodyPr/>
          <a:lstStyle/>
          <a:p>
            <a:r>
              <a:rPr lang="en-US" altLang="en-US" smtClean="0"/>
              <a:t>Next generation SoC (System on a Chip)</a:t>
            </a:r>
          </a:p>
          <a:p>
            <a:r>
              <a:rPr lang="en-US" altLang="en-US" smtClean="0"/>
              <a:t>SoC: combines CPU + Wireless MAC + Ethernet MAC onto one chip</a:t>
            </a:r>
          </a:p>
          <a:p>
            <a:r>
              <a:rPr lang="en-US" altLang="en-US" smtClean="0"/>
              <a:t>Flash memory</a:t>
            </a:r>
          </a:p>
          <a:p>
            <a:r>
              <a:rPr lang="en-US" altLang="en-US" smtClean="0"/>
              <a:t>SDRAM</a:t>
            </a:r>
          </a:p>
          <a:p>
            <a:r>
              <a:rPr lang="en-US" altLang="en-US" smtClean="0"/>
              <a:t>Wireless access (802.11)</a:t>
            </a:r>
          </a:p>
          <a:p>
            <a:r>
              <a:rPr lang="en-US" altLang="en-US" smtClean="0"/>
              <a:t>Ethernet switch</a:t>
            </a: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283</TotalTime>
  <Words>871</Words>
  <Application>Microsoft Office PowerPoint</Application>
  <PresentationFormat>On-screen Show (4:3)</PresentationFormat>
  <Paragraphs>126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Layers</vt:lpstr>
      <vt:lpstr>Embedded XINU and WRT54GL </vt:lpstr>
      <vt:lpstr>Topics</vt:lpstr>
      <vt:lpstr>WRT54GL</vt:lpstr>
      <vt:lpstr>History</vt:lpstr>
      <vt:lpstr>Common Features</vt:lpstr>
      <vt:lpstr>Common Features (Contd.)</vt:lpstr>
      <vt:lpstr>Linksys WRT54GL (contd.)</vt:lpstr>
      <vt:lpstr>Processor Architecture</vt:lpstr>
      <vt:lpstr>BCM5352</vt:lpstr>
      <vt:lpstr>WRT54GL Block diagram</vt:lpstr>
      <vt:lpstr>PowerPoint Presentation</vt:lpstr>
      <vt:lpstr>Processor Architecture</vt:lpstr>
      <vt:lpstr>Storage</vt:lpstr>
      <vt:lpstr>Wireless and Ethernet networking</vt:lpstr>
      <vt:lpstr>What does WRT54GL do?</vt:lpstr>
      <vt:lpstr>The Basic Hardware modifications</vt:lpstr>
      <vt:lpstr>The NSF-Supported Facility at UB</vt:lpstr>
      <vt:lpstr>Embedded XINU</vt:lpstr>
      <vt:lpstr>Embedded XINU</vt:lpstr>
    </vt:vector>
  </TitlesOfParts>
  <Company>ub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simple realtime system</dc:title>
  <dc:creator>bina</dc:creator>
  <cp:lastModifiedBy>bina</cp:lastModifiedBy>
  <cp:revision>11</cp:revision>
  <dcterms:created xsi:type="dcterms:W3CDTF">2008-09-09T11:43:00Z</dcterms:created>
  <dcterms:modified xsi:type="dcterms:W3CDTF">2016-10-19T15:11:54Z</dcterms:modified>
</cp:coreProperties>
</file>