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65" r:id="rId5"/>
    <p:sldId id="259" r:id="rId6"/>
    <p:sldId id="260" r:id="rId7"/>
    <p:sldId id="261" r:id="rId8"/>
    <p:sldId id="262" r:id="rId9"/>
    <p:sldId id="263" r:id="rId10"/>
    <p:sldId id="264"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5C63A9-24AA-493E-883C-B20A47CB1787}" type="datetimeFigureOut">
              <a:rPr lang="en-US" smtClean="0"/>
              <a:pPr/>
              <a:t>9/3/2010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1F10DB-A63B-483E-9E98-22E63AF151D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DE5B5A38-57EB-4A3C-A60A-CA4631CED78E}" type="datetime1">
              <a:rPr lang="en-US" smtClean="0"/>
              <a:pPr/>
              <a:t>9/3/2010</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193EF0FD-BA0E-40B3-B0AD-E46C6A7355D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7612B34-1B3B-4E3E-BB20-628FDC0D4418}" type="datetime1">
              <a:rPr lang="en-US" smtClean="0"/>
              <a:pPr/>
              <a:t>9/3/2010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EF0FD-BA0E-40B3-B0AD-E46C6A7355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138C41-CBDF-429A-9AFF-7A874239CA1E}" type="datetime1">
              <a:rPr lang="en-US" smtClean="0"/>
              <a:pPr/>
              <a:t>9/3/2010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EF0FD-BA0E-40B3-B0AD-E46C6A7355D0}"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38200" y="1905000"/>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38200" y="4038600"/>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pPr>
              <a:defRPr/>
            </a:pPr>
            <a:fld id="{9B9BE40B-7947-4235-BBB3-B534965343C8}" type="datetime1">
              <a:rPr lang="en-US"/>
              <a:pPr>
                <a:defRPr/>
              </a:pPr>
              <a:t>9/3/2010</a:t>
            </a:fld>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pPr>
              <a:defRPr/>
            </a:pPr>
            <a:r>
              <a:rPr lang="en-US"/>
              <a:t>Copyright 2010 B. Ramamurthy</a:t>
            </a:r>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pPr>
              <a:defRPr/>
            </a:pPr>
            <a:fld id="{3F6AD3E8-E3DE-424B-91C0-CDBEC2B1E86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37A0C8FA-1726-4C91-8D86-D0230C9AF157}" type="datetime1">
              <a:rPr lang="en-US" smtClean="0"/>
              <a:pPr/>
              <a:t>9/3/2010</a:t>
            </a:fld>
            <a:endParaRPr lang="en-US"/>
          </a:p>
        </p:txBody>
      </p:sp>
      <p:sp>
        <p:nvSpPr>
          <p:cNvPr id="9" name="Slide Number Placeholder 8"/>
          <p:cNvSpPr>
            <a:spLocks noGrp="1"/>
          </p:cNvSpPr>
          <p:nvPr>
            <p:ph type="sldNum" sz="quarter" idx="15"/>
          </p:nvPr>
        </p:nvSpPr>
        <p:spPr/>
        <p:txBody>
          <a:bodyPr rtlCol="0"/>
          <a:lstStyle/>
          <a:p>
            <a:fld id="{193EF0FD-BA0E-40B3-B0AD-E46C6A7355D0}"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6CB4E99-6557-426F-9834-393E1C914157}" type="datetime1">
              <a:rPr lang="en-US" smtClean="0"/>
              <a:pPr/>
              <a:t>9/3/2010</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193EF0FD-BA0E-40B3-B0AD-E46C6A7355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C286440-4BCA-4AE3-89FD-F6945B425E2E}" type="datetime1">
              <a:rPr lang="en-US" smtClean="0"/>
              <a:pPr/>
              <a:t>9/3/2010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EF0FD-BA0E-40B3-B0AD-E46C6A7355D0}"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8106B0F3-0D04-42A9-B361-2A6FE9559BDA}" type="datetime1">
              <a:rPr lang="en-US" smtClean="0"/>
              <a:pPr/>
              <a:t>9/3/2010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EF0FD-BA0E-40B3-B0AD-E46C6A7355D0}"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B4DB7B1B-C435-45BE-8E42-6520D0608B5E}" type="datetime1">
              <a:rPr lang="en-US" smtClean="0"/>
              <a:pPr/>
              <a:t>9/3/2010</a:t>
            </a:fld>
            <a:endParaRPr lang="en-US"/>
          </a:p>
        </p:txBody>
      </p:sp>
      <p:sp>
        <p:nvSpPr>
          <p:cNvPr id="7" name="Slide Number Placeholder 6"/>
          <p:cNvSpPr>
            <a:spLocks noGrp="1"/>
          </p:cNvSpPr>
          <p:nvPr>
            <p:ph type="sldNum" sz="quarter" idx="11"/>
          </p:nvPr>
        </p:nvSpPr>
        <p:spPr/>
        <p:txBody>
          <a:bodyPr rtlCol="0"/>
          <a:lstStyle/>
          <a:p>
            <a:fld id="{193EF0FD-BA0E-40B3-B0AD-E46C6A7355D0}"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43233C-9362-4BF3-8933-09E87FC4DC1E}" type="datetime1">
              <a:rPr lang="en-US" smtClean="0"/>
              <a:pPr/>
              <a:t>9/3/2010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EF0FD-BA0E-40B3-B0AD-E46C6A7355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D9772DD-487E-4AC1-B3C2-A059347FD1DD}" type="datetime1">
              <a:rPr lang="en-US" smtClean="0"/>
              <a:pPr/>
              <a:t>9/3/2010</a:t>
            </a:fld>
            <a:endParaRPr lang="en-US"/>
          </a:p>
        </p:txBody>
      </p:sp>
      <p:sp>
        <p:nvSpPr>
          <p:cNvPr id="22" name="Slide Number Placeholder 21"/>
          <p:cNvSpPr>
            <a:spLocks noGrp="1"/>
          </p:cNvSpPr>
          <p:nvPr>
            <p:ph type="sldNum" sz="quarter" idx="15"/>
          </p:nvPr>
        </p:nvSpPr>
        <p:spPr/>
        <p:txBody>
          <a:bodyPr rtlCol="0"/>
          <a:lstStyle/>
          <a:p>
            <a:fld id="{193EF0FD-BA0E-40B3-B0AD-E46C6A7355D0}"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7D473B1A-4F95-48BB-AB26-DEDFF05A5C48}" type="datetime1">
              <a:rPr lang="en-US" smtClean="0"/>
              <a:pPr/>
              <a:t>9/3/2010</a:t>
            </a:fld>
            <a:endParaRPr lang="en-US"/>
          </a:p>
        </p:txBody>
      </p:sp>
      <p:sp>
        <p:nvSpPr>
          <p:cNvPr id="18" name="Slide Number Placeholder 17"/>
          <p:cNvSpPr>
            <a:spLocks noGrp="1"/>
          </p:cNvSpPr>
          <p:nvPr>
            <p:ph type="sldNum" sz="quarter" idx="11"/>
          </p:nvPr>
        </p:nvSpPr>
        <p:spPr/>
        <p:txBody>
          <a:bodyPr rtlCol="0"/>
          <a:lstStyle/>
          <a:p>
            <a:fld id="{193EF0FD-BA0E-40B3-B0AD-E46C6A7355D0}"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B72CB92-AA9E-4E0F-BAFC-2F847DCF9B02}" type="datetime1">
              <a:rPr lang="en-US" smtClean="0"/>
              <a:pPr/>
              <a:t>9/3/2010</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93EF0FD-BA0E-40B3-B0AD-E46C6A7355D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bigear.org/wow.htm" TargetMode="External"/><Relationship Id="rId2" Type="http://schemas.openxmlformats.org/officeDocument/2006/relationships/hyperlink" Target="http://planetary.org/html/UPDATES/seti/index.html" TargetMode="External"/><Relationship Id="rId1" Type="http://schemas.openxmlformats.org/officeDocument/2006/relationships/slideLayout" Target="../slideLayouts/slideLayout12.xml"/><Relationship Id="rId5" Type="http://schemas.openxmlformats.org/officeDocument/2006/relationships/image" Target="../media/image2.png"/><Relationship Id="rId4" Type="http://schemas.openxmlformats.org/officeDocument/2006/relationships/hyperlink" Target="http://www.bigear.org/6equj5.ht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ibm.com/developerworks/spaces/mashup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Defining Data-intensive computing</a:t>
            </a:r>
            <a:endParaRPr lang="en-US" dirty="0"/>
          </a:p>
        </p:txBody>
      </p:sp>
      <p:sp>
        <p:nvSpPr>
          <p:cNvPr id="3" name="Subtitle 2"/>
          <p:cNvSpPr>
            <a:spLocks noGrp="1"/>
          </p:cNvSpPr>
          <p:nvPr>
            <p:ph type="subTitle" idx="1"/>
          </p:nvPr>
        </p:nvSpPr>
        <p:spPr/>
        <p:txBody>
          <a:bodyPr/>
          <a:lstStyle/>
          <a:p>
            <a:r>
              <a:rPr lang="en-US" dirty="0" smtClean="0"/>
              <a:t>B. Ramamurthy</a:t>
            </a:r>
          </a:p>
          <a:p>
            <a:r>
              <a:rPr lang="en-US" dirty="0" smtClean="0"/>
              <a:t>Ch. 1, 2 of AIW</a:t>
            </a:r>
            <a:endParaRPr lang="en-US" dirty="0"/>
          </a:p>
        </p:txBody>
      </p:sp>
      <p:sp>
        <p:nvSpPr>
          <p:cNvPr id="4" name="Slide Number Placeholder 3"/>
          <p:cNvSpPr>
            <a:spLocks noGrp="1"/>
          </p:cNvSpPr>
          <p:nvPr>
            <p:ph type="sldNum" sz="quarter" idx="12"/>
          </p:nvPr>
        </p:nvSpPr>
        <p:spPr/>
        <p:txBody>
          <a:bodyPr/>
          <a:lstStyle/>
          <a:p>
            <a:fld id="{193EF0FD-BA0E-40B3-B0AD-E46C6A7355D0}" type="slidenum">
              <a:rPr lang="en-US" smtClean="0"/>
              <a:pPr/>
              <a:t>1</a:t>
            </a:fld>
            <a:endParaRPr lang="en-US"/>
          </a:p>
        </p:txBody>
      </p:sp>
      <p:sp>
        <p:nvSpPr>
          <p:cNvPr id="5" name="Date Placeholder 4"/>
          <p:cNvSpPr>
            <a:spLocks noGrp="1"/>
          </p:cNvSpPr>
          <p:nvPr>
            <p:ph type="dt" sz="half" idx="10"/>
          </p:nvPr>
        </p:nvSpPr>
        <p:spPr/>
        <p:txBody>
          <a:bodyPr/>
          <a:lstStyle/>
          <a:p>
            <a:fld id="{BA1F68B8-FEC3-49C0-8DA3-213A059313A6}" type="datetime1">
              <a:rPr lang="en-US" smtClean="0"/>
              <a:pPr/>
              <a:t>9/3/2010</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 your own application</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Determine your functionality: UML model use case diagram is a very nice tool to use at this </a:t>
            </a:r>
            <a:r>
              <a:rPr lang="en-US" dirty="0" smtClean="0"/>
              <a:t>stage (read the book)</a:t>
            </a:r>
            <a:endParaRPr lang="en-US" dirty="0" smtClean="0"/>
          </a:p>
          <a:p>
            <a:r>
              <a:rPr lang="en-US" dirty="0" smtClean="0"/>
              <a:t>Determine the source of your internal and external data</a:t>
            </a:r>
          </a:p>
          <a:p>
            <a:r>
              <a:rPr lang="en-US" dirty="0" smtClean="0"/>
              <a:t>Examine the data and its utilization in the application</a:t>
            </a:r>
          </a:p>
          <a:p>
            <a:r>
              <a:rPr lang="en-US" dirty="0" smtClean="0"/>
              <a:t>Methods for enhancing the application</a:t>
            </a:r>
          </a:p>
          <a:p>
            <a:pPr lvl="1"/>
            <a:r>
              <a:rPr lang="en-US" dirty="0" smtClean="0"/>
              <a:t>Web data</a:t>
            </a:r>
          </a:p>
          <a:p>
            <a:pPr lvl="1"/>
            <a:r>
              <a:rPr lang="en-US" dirty="0" smtClean="0"/>
              <a:t>Crawling and screen scraping</a:t>
            </a:r>
          </a:p>
          <a:p>
            <a:pPr lvl="1"/>
            <a:r>
              <a:rPr lang="en-US" dirty="0" smtClean="0"/>
              <a:t>RSS feeds</a:t>
            </a:r>
          </a:p>
          <a:p>
            <a:pPr lvl="1"/>
            <a:r>
              <a:rPr lang="en-US" dirty="0" err="1" smtClean="0"/>
              <a:t>RESTful</a:t>
            </a:r>
            <a:r>
              <a:rPr lang="en-US" dirty="0" smtClean="0"/>
              <a:t> services</a:t>
            </a:r>
          </a:p>
          <a:p>
            <a:pPr lvl="1"/>
            <a:r>
              <a:rPr lang="en-US" dirty="0" smtClean="0"/>
              <a:t>Web services</a:t>
            </a:r>
          </a:p>
        </p:txBody>
      </p:sp>
      <p:sp>
        <p:nvSpPr>
          <p:cNvPr id="4" name="Date Placeholder 3"/>
          <p:cNvSpPr>
            <a:spLocks noGrp="1"/>
          </p:cNvSpPr>
          <p:nvPr>
            <p:ph type="dt" sz="half" idx="14"/>
          </p:nvPr>
        </p:nvSpPr>
        <p:spPr/>
        <p:txBody>
          <a:bodyPr/>
          <a:lstStyle/>
          <a:p>
            <a:fld id="{37A0C8FA-1726-4C91-8D86-D0230C9AF157}" type="datetime1">
              <a:rPr lang="en-US" smtClean="0"/>
              <a:pPr/>
              <a:t>9/3/2010</a:t>
            </a:fld>
            <a:endParaRPr lang="en-US"/>
          </a:p>
        </p:txBody>
      </p:sp>
      <p:sp>
        <p:nvSpPr>
          <p:cNvPr id="5" name="Slide Number Placeholder 4"/>
          <p:cNvSpPr>
            <a:spLocks noGrp="1"/>
          </p:cNvSpPr>
          <p:nvPr>
            <p:ph type="sldNum" sz="quarter" idx="15"/>
          </p:nvPr>
        </p:nvSpPr>
        <p:spPr/>
        <p:txBody>
          <a:bodyPr/>
          <a:lstStyle/>
          <a:p>
            <a:fld id="{193EF0FD-BA0E-40B3-B0AD-E46C6A7355D0}"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Functionality</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Use case diagram is a good tool to discover/define the functionality of your applications</a:t>
            </a:r>
          </a:p>
          <a:p>
            <a:r>
              <a:rPr lang="en-US" dirty="0" smtClean="0"/>
              <a:t>Questions to ask:</a:t>
            </a:r>
          </a:p>
          <a:p>
            <a:pPr lvl="1"/>
            <a:r>
              <a:rPr lang="en-US" dirty="0" smtClean="0"/>
              <a:t>What are the main functions?</a:t>
            </a:r>
          </a:p>
          <a:p>
            <a:pPr lvl="1"/>
            <a:r>
              <a:rPr lang="en-US" dirty="0" smtClean="0"/>
              <a:t>What kind of data? Structured? Unstructured? </a:t>
            </a:r>
          </a:p>
          <a:p>
            <a:pPr lvl="1"/>
            <a:r>
              <a:rPr lang="en-US" dirty="0" smtClean="0"/>
              <a:t>Where will be stored?</a:t>
            </a:r>
          </a:p>
          <a:p>
            <a:pPr lvl="1"/>
            <a:r>
              <a:rPr lang="en-US" dirty="0" smtClean="0"/>
              <a:t>Will it be shared?</a:t>
            </a:r>
          </a:p>
          <a:p>
            <a:pPr lvl="1"/>
            <a:r>
              <a:rPr lang="en-US" dirty="0" smtClean="0"/>
              <a:t>What are the sources of data?</a:t>
            </a:r>
          </a:p>
          <a:p>
            <a:pPr lvl="1"/>
            <a:r>
              <a:rPr lang="en-US" dirty="0" smtClean="0"/>
              <a:t>Does it deal with geographic locations (maps)?</a:t>
            </a:r>
          </a:p>
          <a:p>
            <a:pPr lvl="1"/>
            <a:r>
              <a:rPr lang="en-US" dirty="0" smtClean="0"/>
              <a:t>Does it share content?</a:t>
            </a:r>
          </a:p>
          <a:p>
            <a:pPr lvl="1"/>
            <a:r>
              <a:rPr lang="en-US" dirty="0" smtClean="0"/>
              <a:t>Does it have search?</a:t>
            </a:r>
          </a:p>
          <a:p>
            <a:pPr lvl="1"/>
            <a:r>
              <a:rPr lang="en-US" dirty="0" smtClean="0"/>
              <a:t>Any automatic decisions to be made based on rules?</a:t>
            </a:r>
          </a:p>
          <a:p>
            <a:pPr lvl="1"/>
            <a:r>
              <a:rPr lang="en-US" dirty="0" smtClean="0"/>
              <a:t>What is the security model?</a:t>
            </a:r>
          </a:p>
        </p:txBody>
      </p:sp>
      <p:sp>
        <p:nvSpPr>
          <p:cNvPr id="4" name="Date Placeholder 3"/>
          <p:cNvSpPr>
            <a:spLocks noGrp="1"/>
          </p:cNvSpPr>
          <p:nvPr>
            <p:ph type="dt" sz="half" idx="14"/>
          </p:nvPr>
        </p:nvSpPr>
        <p:spPr/>
        <p:txBody>
          <a:bodyPr/>
          <a:lstStyle/>
          <a:p>
            <a:fld id="{37A0C8FA-1726-4C91-8D86-D0230C9AF157}" type="datetime1">
              <a:rPr lang="en-US" smtClean="0"/>
              <a:pPr/>
              <a:t>9/3/2010</a:t>
            </a:fld>
            <a:endParaRPr lang="en-US"/>
          </a:p>
        </p:txBody>
      </p:sp>
      <p:sp>
        <p:nvSpPr>
          <p:cNvPr id="5" name="Slide Number Placeholder 4"/>
          <p:cNvSpPr>
            <a:spLocks noGrp="1"/>
          </p:cNvSpPr>
          <p:nvPr>
            <p:ph type="sldNum" sz="quarter" idx="15"/>
          </p:nvPr>
        </p:nvSpPr>
        <p:spPr/>
        <p:txBody>
          <a:bodyPr/>
          <a:lstStyle/>
          <a:p>
            <a:fld id="{193EF0FD-BA0E-40B3-B0AD-E46C6A7355D0}"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Acquiring the DATA</a:t>
            </a:r>
            <a:endParaRPr lang="en-US" dirty="0"/>
          </a:p>
        </p:txBody>
      </p:sp>
      <p:sp>
        <p:nvSpPr>
          <p:cNvPr id="3" name="Content Placeholder 2"/>
          <p:cNvSpPr>
            <a:spLocks noGrp="1"/>
          </p:cNvSpPr>
          <p:nvPr>
            <p:ph sz="quarter" idx="1"/>
          </p:nvPr>
        </p:nvSpPr>
        <p:spPr/>
        <p:txBody>
          <a:bodyPr>
            <a:normAutofit fontScale="92500"/>
          </a:bodyPr>
          <a:lstStyle/>
          <a:p>
            <a:r>
              <a:rPr lang="en-US" dirty="0" smtClean="0"/>
              <a:t>Example: Get the houses available from Craigslist and post it on Google maps</a:t>
            </a:r>
          </a:p>
          <a:p>
            <a:r>
              <a:rPr lang="en-US" dirty="0" smtClean="0"/>
              <a:t>Enabling technologies for acquiring data:</a:t>
            </a:r>
          </a:p>
          <a:p>
            <a:r>
              <a:rPr lang="en-US" dirty="0" smtClean="0"/>
              <a:t>Crawler: spiders, start with a URL and visit the links in the URL collecting data, depth of crawling is parameter (chapter 2)</a:t>
            </a:r>
          </a:p>
          <a:p>
            <a:r>
              <a:rPr lang="en-US" dirty="0" smtClean="0"/>
              <a:t>Screen scrappers: extract information that is contained in html pages.</a:t>
            </a:r>
          </a:p>
          <a:p>
            <a:r>
              <a:rPr lang="en-US" dirty="0" smtClean="0"/>
              <a:t>Biological sciences: High throughput sequencers</a:t>
            </a:r>
          </a:p>
          <a:p>
            <a:r>
              <a:rPr lang="en-US" dirty="0" smtClean="0"/>
              <a:t>Web services: APIs that facilitate the communication between applications. Organizations make available the relevant information as services</a:t>
            </a:r>
          </a:p>
          <a:p>
            <a:pPr lvl="1"/>
            <a:r>
              <a:rPr lang="en-US" dirty="0" smtClean="0"/>
              <a:t>REST and SOAP are two underlying pipes for WS</a:t>
            </a:r>
            <a:endParaRPr lang="en-US" dirty="0"/>
          </a:p>
        </p:txBody>
      </p:sp>
      <p:sp>
        <p:nvSpPr>
          <p:cNvPr id="4" name="Date Placeholder 3"/>
          <p:cNvSpPr>
            <a:spLocks noGrp="1"/>
          </p:cNvSpPr>
          <p:nvPr>
            <p:ph type="dt" sz="half" idx="14"/>
          </p:nvPr>
        </p:nvSpPr>
        <p:spPr/>
        <p:txBody>
          <a:bodyPr/>
          <a:lstStyle/>
          <a:p>
            <a:fld id="{37A0C8FA-1726-4C91-8D86-D0230C9AF157}" type="datetime1">
              <a:rPr lang="en-US" smtClean="0"/>
              <a:pPr/>
              <a:t>9/3/2010</a:t>
            </a:fld>
            <a:endParaRPr lang="en-US"/>
          </a:p>
        </p:txBody>
      </p:sp>
      <p:sp>
        <p:nvSpPr>
          <p:cNvPr id="5" name="Slide Number Placeholder 4"/>
          <p:cNvSpPr>
            <a:spLocks noGrp="1"/>
          </p:cNvSpPr>
          <p:nvPr>
            <p:ph type="sldNum" sz="quarter" idx="15"/>
          </p:nvPr>
        </p:nvSpPr>
        <p:spPr/>
        <p:txBody>
          <a:bodyPr/>
          <a:lstStyle/>
          <a:p>
            <a:fld id="{193EF0FD-BA0E-40B3-B0AD-E46C6A7355D0}"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Algorithms</a:t>
            </a:r>
            <a:endParaRPr lang="en-US" dirty="0"/>
          </a:p>
        </p:txBody>
      </p:sp>
      <p:sp>
        <p:nvSpPr>
          <p:cNvPr id="3" name="Content Placeholder 2"/>
          <p:cNvSpPr>
            <a:spLocks noGrp="1"/>
          </p:cNvSpPr>
          <p:nvPr>
            <p:ph sz="quarter" idx="1"/>
          </p:nvPr>
        </p:nvSpPr>
        <p:spPr/>
        <p:txBody>
          <a:bodyPr/>
          <a:lstStyle/>
          <a:p>
            <a:r>
              <a:rPr lang="en-US" dirty="0" smtClean="0"/>
              <a:t>Machine learning is the capability of the software system to generalize based on past experience and the use of these generalization to provide answers to questions related old, new and future data.</a:t>
            </a:r>
          </a:p>
          <a:p>
            <a:r>
              <a:rPr lang="en-US" dirty="0" smtClean="0"/>
              <a:t>Data mining</a:t>
            </a:r>
          </a:p>
          <a:p>
            <a:r>
              <a:rPr lang="en-US" dirty="0" smtClean="0"/>
              <a:t>Soft computing</a:t>
            </a:r>
          </a:p>
          <a:p>
            <a:r>
              <a:rPr lang="en-US" dirty="0" smtClean="0"/>
              <a:t>We also need algorithms that are specially designed for the emerging storage models and data characteristics.</a:t>
            </a:r>
            <a:endParaRPr lang="en-US" dirty="0"/>
          </a:p>
        </p:txBody>
      </p:sp>
      <p:sp>
        <p:nvSpPr>
          <p:cNvPr id="4" name="Date Placeholder 3"/>
          <p:cNvSpPr>
            <a:spLocks noGrp="1"/>
          </p:cNvSpPr>
          <p:nvPr>
            <p:ph type="dt" sz="half" idx="14"/>
          </p:nvPr>
        </p:nvSpPr>
        <p:spPr/>
        <p:txBody>
          <a:bodyPr/>
          <a:lstStyle/>
          <a:p>
            <a:fld id="{37A0C8FA-1726-4C91-8D86-D0230C9AF157}" type="datetime1">
              <a:rPr lang="en-US" smtClean="0"/>
              <a:pPr/>
              <a:t>9/3/2010</a:t>
            </a:fld>
            <a:endParaRPr lang="en-US"/>
          </a:p>
        </p:txBody>
      </p:sp>
      <p:sp>
        <p:nvSpPr>
          <p:cNvPr id="5" name="Slide Number Placeholder 4"/>
          <p:cNvSpPr>
            <a:spLocks noGrp="1"/>
          </p:cNvSpPr>
          <p:nvPr>
            <p:ph type="sldNum" sz="quarter" idx="15"/>
          </p:nvPr>
        </p:nvSpPr>
        <p:spPr/>
        <p:txBody>
          <a:bodyPr/>
          <a:lstStyle/>
          <a:p>
            <a:fld id="{193EF0FD-BA0E-40B3-B0AD-E46C6A7355D0}"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2</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Searching with </a:t>
            </a:r>
            <a:r>
              <a:rPr lang="en-US" dirty="0" err="1" smtClean="0"/>
              <a:t>Lucene</a:t>
            </a:r>
            <a:endParaRPr lang="en-US" dirty="0" smtClean="0"/>
          </a:p>
          <a:p>
            <a:r>
              <a:rPr lang="en-US" dirty="0" smtClean="0"/>
              <a:t>This is an exercise searching large scale data </a:t>
            </a:r>
          </a:p>
          <a:p>
            <a:r>
              <a:rPr lang="en-US" dirty="0" smtClean="0"/>
              <a:t>Information retrieval: index and search</a:t>
            </a:r>
          </a:p>
          <a:p>
            <a:r>
              <a:rPr lang="en-US" dirty="0" smtClean="0"/>
              <a:t>Word count is one of the fundamental IR technique</a:t>
            </a:r>
          </a:p>
          <a:p>
            <a:r>
              <a:rPr lang="en-US" dirty="0" smtClean="0"/>
              <a:t>Add to this link analysis, user click analysis, natural language processing</a:t>
            </a:r>
          </a:p>
          <a:p>
            <a:r>
              <a:rPr lang="en-US" dirty="0" smtClean="0"/>
              <a:t>Termed “deep web” information</a:t>
            </a:r>
          </a:p>
          <a:p>
            <a:r>
              <a:rPr lang="en-US" dirty="0" err="1" smtClean="0"/>
              <a:t>Pagerank</a:t>
            </a:r>
            <a:r>
              <a:rPr lang="en-US" dirty="0" smtClean="0"/>
              <a:t> is most successful link analysis algorithm</a:t>
            </a:r>
          </a:p>
          <a:p>
            <a:r>
              <a:rPr lang="en-US" dirty="0" smtClean="0"/>
              <a:t>Probabilistic techniques</a:t>
            </a:r>
          </a:p>
          <a:p>
            <a:r>
              <a:rPr lang="en-US" smtClean="0"/>
              <a:t>(Aside: bean shell)</a:t>
            </a:r>
            <a:endParaRPr lang="en-US" dirty="0"/>
          </a:p>
        </p:txBody>
      </p:sp>
      <p:sp>
        <p:nvSpPr>
          <p:cNvPr id="4" name="Date Placeholder 3"/>
          <p:cNvSpPr>
            <a:spLocks noGrp="1"/>
          </p:cNvSpPr>
          <p:nvPr>
            <p:ph type="dt" sz="half" idx="14"/>
          </p:nvPr>
        </p:nvSpPr>
        <p:spPr/>
        <p:txBody>
          <a:bodyPr/>
          <a:lstStyle/>
          <a:p>
            <a:fld id="{37A0C8FA-1726-4C91-8D86-D0230C9AF157}" type="datetime1">
              <a:rPr lang="en-US" smtClean="0"/>
              <a:pPr/>
              <a:t>9/3/2010</a:t>
            </a:fld>
            <a:endParaRPr lang="en-US"/>
          </a:p>
        </p:txBody>
      </p:sp>
      <p:sp>
        <p:nvSpPr>
          <p:cNvPr id="5" name="Slide Number Placeholder 4"/>
          <p:cNvSpPr>
            <a:spLocks noGrp="1"/>
          </p:cNvSpPr>
          <p:nvPr>
            <p:ph type="sldNum" sz="quarter" idx="15"/>
          </p:nvPr>
        </p:nvSpPr>
        <p:spPr/>
        <p:txBody>
          <a:bodyPr/>
          <a:lstStyle/>
          <a:p>
            <a:fld id="{193EF0FD-BA0E-40B3-B0AD-E46C6A7355D0}" type="slidenum">
              <a:rPr lang="en-US" smtClean="0"/>
              <a:pPr/>
              <a:t>14</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for Discussion</a:t>
            </a:r>
            <a:endParaRPr lang="en-US" dirty="0"/>
          </a:p>
        </p:txBody>
      </p:sp>
      <p:sp>
        <p:nvSpPr>
          <p:cNvPr id="3" name="Content Placeholder 2"/>
          <p:cNvSpPr>
            <a:spLocks noGrp="1"/>
          </p:cNvSpPr>
          <p:nvPr>
            <p:ph sz="quarter" idx="1"/>
          </p:nvPr>
        </p:nvSpPr>
        <p:spPr/>
        <p:txBody>
          <a:bodyPr/>
          <a:lstStyle/>
          <a:p>
            <a:r>
              <a:rPr lang="en-US" dirty="0" smtClean="0"/>
              <a:t>Intelligence and scale of data </a:t>
            </a:r>
          </a:p>
          <a:p>
            <a:r>
              <a:rPr lang="en-US" dirty="0" smtClean="0"/>
              <a:t>Examples of data-intensive applications</a:t>
            </a:r>
          </a:p>
          <a:p>
            <a:r>
              <a:rPr lang="en-US" dirty="0" smtClean="0"/>
              <a:t>Basic elements of data-intensive applications</a:t>
            </a:r>
          </a:p>
          <a:p>
            <a:r>
              <a:rPr lang="en-US" dirty="0" smtClean="0"/>
              <a:t>Designing and building data-intensive applications</a:t>
            </a:r>
          </a:p>
          <a:p>
            <a:r>
              <a:rPr lang="en-US" dirty="0" smtClean="0"/>
              <a:t>Example (Chapter 2): Searching with </a:t>
            </a:r>
            <a:r>
              <a:rPr lang="en-US" dirty="0" err="1" smtClean="0"/>
              <a:t>Lucene</a:t>
            </a:r>
            <a:endParaRPr lang="en-US" dirty="0" smtClean="0"/>
          </a:p>
          <a:p>
            <a:r>
              <a:rPr lang="en-US" dirty="0" err="1" smtClean="0"/>
              <a:t>Pagerank</a:t>
            </a:r>
            <a:r>
              <a:rPr lang="en-US" dirty="0" smtClean="0"/>
              <a:t> algorithm</a:t>
            </a:r>
          </a:p>
          <a:p>
            <a:r>
              <a:rPr lang="en-US" dirty="0" smtClean="0"/>
              <a:t>Large-scale computing constraints and solutions</a:t>
            </a:r>
          </a:p>
          <a:p>
            <a:r>
              <a:rPr lang="en-US" dirty="0" smtClean="0"/>
              <a:t>Project 1: Searching with </a:t>
            </a:r>
            <a:r>
              <a:rPr lang="en-US" dirty="0" err="1" smtClean="0"/>
              <a:t>Lucene</a:t>
            </a:r>
            <a:r>
              <a:rPr lang="en-US" dirty="0" smtClean="0"/>
              <a:t> on Google App Engine</a:t>
            </a:r>
          </a:p>
          <a:p>
            <a:endParaRPr lang="en-US" dirty="0" smtClean="0"/>
          </a:p>
          <a:p>
            <a:endParaRPr lang="en-US" dirty="0"/>
          </a:p>
        </p:txBody>
      </p:sp>
      <p:sp>
        <p:nvSpPr>
          <p:cNvPr id="4" name="Slide Number Placeholder 3"/>
          <p:cNvSpPr>
            <a:spLocks noGrp="1"/>
          </p:cNvSpPr>
          <p:nvPr>
            <p:ph type="sldNum" sz="quarter" idx="15"/>
          </p:nvPr>
        </p:nvSpPr>
        <p:spPr/>
        <p:txBody>
          <a:bodyPr/>
          <a:lstStyle/>
          <a:p>
            <a:fld id="{193EF0FD-BA0E-40B3-B0AD-E46C6A7355D0}" type="slidenum">
              <a:rPr lang="en-US" smtClean="0"/>
              <a:pPr/>
              <a:t>2</a:t>
            </a:fld>
            <a:endParaRPr lang="en-US"/>
          </a:p>
        </p:txBody>
      </p:sp>
      <p:sp>
        <p:nvSpPr>
          <p:cNvPr id="5" name="Date Placeholder 4"/>
          <p:cNvSpPr>
            <a:spLocks noGrp="1"/>
          </p:cNvSpPr>
          <p:nvPr>
            <p:ph type="dt" sz="half" idx="14"/>
          </p:nvPr>
        </p:nvSpPr>
        <p:spPr/>
        <p:txBody>
          <a:bodyPr/>
          <a:lstStyle/>
          <a:p>
            <a:fld id="{13FF414B-7981-4DAD-B588-5144B1DFBF78}" type="datetime1">
              <a:rPr lang="en-US" smtClean="0"/>
              <a:pPr/>
              <a:t>9/3/2010</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Intelligence and Scale of Data</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Intelligence is </a:t>
            </a:r>
            <a:r>
              <a:rPr lang="en-US" dirty="0" smtClean="0"/>
              <a:t>a set of discoveries </a:t>
            </a:r>
            <a:r>
              <a:rPr lang="en-US" dirty="0" smtClean="0"/>
              <a:t>made by federating/processing information </a:t>
            </a:r>
            <a:r>
              <a:rPr lang="en-US" dirty="0" smtClean="0"/>
              <a:t>collected </a:t>
            </a:r>
            <a:r>
              <a:rPr lang="en-US" dirty="0" smtClean="0"/>
              <a:t>from diverse sources.</a:t>
            </a:r>
          </a:p>
          <a:p>
            <a:r>
              <a:rPr lang="en-US" dirty="0" smtClean="0"/>
              <a:t>Information is a cleansed form of raw data.</a:t>
            </a:r>
          </a:p>
          <a:p>
            <a:r>
              <a:rPr lang="en-US" dirty="0" smtClean="0"/>
              <a:t>For statistically significant information we need reasonable amount of data.</a:t>
            </a:r>
          </a:p>
          <a:p>
            <a:r>
              <a:rPr lang="en-US" dirty="0" smtClean="0"/>
              <a:t>For gathering good intelligence we need large amount of information.</a:t>
            </a:r>
          </a:p>
          <a:p>
            <a:r>
              <a:rPr lang="en-US" dirty="0" smtClean="0"/>
              <a:t>Thus intelligence applications are invariably data-heavy, data-driven and </a:t>
            </a:r>
            <a:r>
              <a:rPr lang="en-US" dirty="0" smtClean="0">
                <a:solidFill>
                  <a:srgbClr val="FF0000"/>
                </a:solidFill>
              </a:rPr>
              <a:t>data-intensive</a:t>
            </a:r>
            <a:r>
              <a:rPr lang="en-US" dirty="0" smtClean="0"/>
              <a:t>.</a:t>
            </a:r>
          </a:p>
          <a:p>
            <a:r>
              <a:rPr lang="en-US" dirty="0" smtClean="0"/>
              <a:t>Very often the data is gathered from the web (public  or private, covert or overt).</a:t>
            </a:r>
          </a:p>
          <a:p>
            <a:r>
              <a:rPr lang="en-US" dirty="0" smtClean="0"/>
              <a:t>That is the reason for choosing this text: Algorithms of the </a:t>
            </a:r>
            <a:r>
              <a:rPr lang="en-US" dirty="0" smtClean="0">
                <a:solidFill>
                  <a:srgbClr val="FF0000"/>
                </a:solidFill>
              </a:rPr>
              <a:t>intelligent </a:t>
            </a:r>
            <a:r>
              <a:rPr lang="en-US" dirty="0" smtClean="0"/>
              <a:t>web</a:t>
            </a:r>
          </a:p>
          <a:p>
            <a:endParaRPr lang="en-US" dirty="0"/>
          </a:p>
        </p:txBody>
      </p:sp>
      <p:sp>
        <p:nvSpPr>
          <p:cNvPr id="4" name="Date Placeholder 3"/>
          <p:cNvSpPr>
            <a:spLocks noGrp="1"/>
          </p:cNvSpPr>
          <p:nvPr>
            <p:ph type="dt" sz="half" idx="14"/>
          </p:nvPr>
        </p:nvSpPr>
        <p:spPr/>
        <p:txBody>
          <a:bodyPr/>
          <a:lstStyle/>
          <a:p>
            <a:fld id="{37A0C8FA-1726-4C91-8D86-D0230C9AF157}" type="datetime1">
              <a:rPr lang="en-US" smtClean="0"/>
              <a:pPr/>
              <a:t>9/3/2010</a:t>
            </a:fld>
            <a:endParaRPr lang="en-US"/>
          </a:p>
        </p:txBody>
      </p:sp>
      <p:sp>
        <p:nvSpPr>
          <p:cNvPr id="5" name="Slide Number Placeholder 4"/>
          <p:cNvSpPr>
            <a:spLocks noGrp="1"/>
          </p:cNvSpPr>
          <p:nvPr>
            <p:ph type="sldNum" sz="quarter" idx="15"/>
          </p:nvPr>
        </p:nvSpPr>
        <p:spPr/>
        <p:txBody>
          <a:bodyPr/>
          <a:lstStyle/>
          <a:p>
            <a:fld id="{193EF0FD-BA0E-40B3-B0AD-E46C6A7355D0}"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Date Placeholder 4"/>
          <p:cNvSpPr>
            <a:spLocks noGrp="1"/>
          </p:cNvSpPr>
          <p:nvPr>
            <p:ph type="dt" sz="quarter" idx="10"/>
          </p:nvPr>
        </p:nvSpPr>
        <p:spPr bwMode="auto">
          <a:noFill/>
          <a:ln>
            <a:miter lim="800000"/>
            <a:headEnd/>
            <a:tailEnd/>
          </a:ln>
        </p:spPr>
        <p:txBody>
          <a:bodyPr wrap="square" lIns="91440" tIns="45720" rIns="91440" bIns="45720" numCol="1" anchor="t" anchorCtr="0" compatLnSpc="1">
            <a:prstTxWarp prst="textNoShape">
              <a:avLst/>
            </a:prstTxWarp>
          </a:bodyPr>
          <a:lstStyle/>
          <a:p>
            <a:fld id="{01BBFE33-1794-48F1-8260-8A7018E5E6CB}" type="datetime1">
              <a:rPr lang="en-US" smtClean="0"/>
              <a:pPr/>
              <a:t>9/3/2010</a:t>
            </a:fld>
            <a:endParaRPr lang="en-US" smtClean="0"/>
          </a:p>
        </p:txBody>
      </p:sp>
      <p:sp>
        <p:nvSpPr>
          <p:cNvPr id="51203" name="Footer Placeholder 5"/>
          <p:cNvSpPr>
            <a:spLocks noGrp="1"/>
          </p:cNvSpPr>
          <p:nvPr>
            <p:ph type="ftr" sz="quarter" idx="11"/>
          </p:nvPr>
        </p:nvSpPr>
        <p:spPr bwMode="auto">
          <a:noFill/>
          <a:ln>
            <a:miter lim="800000"/>
            <a:headEnd/>
            <a:tailEnd/>
          </a:ln>
        </p:spPr>
        <p:txBody>
          <a:bodyPr wrap="square" lIns="91440" tIns="45720" rIns="91440" bIns="45720" numCol="1" anchor="t" anchorCtr="0" compatLnSpc="1">
            <a:prstTxWarp prst="textNoShape">
              <a:avLst/>
            </a:prstTxWarp>
          </a:bodyPr>
          <a:lstStyle/>
          <a:p>
            <a:r>
              <a:rPr lang="en-US" smtClean="0"/>
              <a:t>Copyright 2010 B. Ramamurthy</a:t>
            </a:r>
          </a:p>
        </p:txBody>
      </p:sp>
      <p:sp>
        <p:nvSpPr>
          <p:cNvPr id="7" name="Slide Number Placeholder 6"/>
          <p:cNvSpPr>
            <a:spLocks noGrp="1"/>
          </p:cNvSpPr>
          <p:nvPr>
            <p:ph type="sldNum" sz="quarter" idx="12"/>
          </p:nvPr>
        </p:nvSpPr>
        <p:spPr/>
        <p:txBody>
          <a:bodyPr/>
          <a:lstStyle/>
          <a:p>
            <a:pPr>
              <a:defRPr/>
            </a:pPr>
            <a:fld id="{2BF1AFF3-13E4-495D-8F5B-FFEAF623721A}" type="slidenum">
              <a:rPr lang="en-US"/>
              <a:pPr>
                <a:defRPr/>
              </a:pPr>
              <a:t>4</a:t>
            </a:fld>
            <a:endParaRPr lang="en-US"/>
          </a:p>
        </p:txBody>
      </p:sp>
      <p:sp>
        <p:nvSpPr>
          <p:cNvPr id="51205" name="Rectangle 2"/>
          <p:cNvSpPr>
            <a:spLocks noGrp="1" noChangeArrowheads="1"/>
          </p:cNvSpPr>
          <p:nvPr>
            <p:ph type="title"/>
          </p:nvPr>
        </p:nvSpPr>
        <p:spPr/>
        <p:txBody>
          <a:bodyPr>
            <a:normAutofit/>
          </a:bodyPr>
          <a:lstStyle/>
          <a:p>
            <a:pPr eaLnBrk="1" hangingPunct="1"/>
            <a:r>
              <a:rPr lang="en-US" sz="4000" dirty="0" smtClean="0"/>
              <a:t> Intelligence</a:t>
            </a:r>
            <a:endParaRPr lang="en-US" sz="4000" dirty="0" smtClean="0"/>
          </a:p>
        </p:txBody>
      </p:sp>
      <p:sp>
        <p:nvSpPr>
          <p:cNvPr id="51206" name="Rectangle 3" descr="Rectangle: Click to edit Master text styles&#10;Second level&#10;Third level&#10;Fourth level&#10;Fifth level"/>
          <p:cNvSpPr>
            <a:spLocks noGrp="1" noChangeArrowheads="1"/>
          </p:cNvSpPr>
          <p:nvPr>
            <p:ph type="body" sz="half" idx="1"/>
          </p:nvPr>
        </p:nvSpPr>
        <p:spPr>
          <a:xfrm>
            <a:off x="838200" y="1905000"/>
            <a:ext cx="8001000" cy="1981200"/>
          </a:xfrm>
        </p:spPr>
        <p:txBody>
          <a:bodyPr>
            <a:normAutofit/>
          </a:bodyPr>
          <a:lstStyle/>
          <a:p>
            <a:pPr eaLnBrk="1" hangingPunct="1">
              <a:lnSpc>
                <a:spcPct val="80000"/>
              </a:lnSpc>
            </a:pPr>
            <a:r>
              <a:rPr lang="en-US" sz="2400" dirty="0" smtClean="0"/>
              <a:t>Search </a:t>
            </a:r>
            <a:r>
              <a:rPr lang="en-US" sz="2400" dirty="0" smtClean="0"/>
              <a:t>for Extra Terrestrial Intelligence (</a:t>
            </a:r>
            <a:r>
              <a:rPr lang="en-US" sz="2400" dirty="0" err="1" smtClean="0"/>
              <a:t>seti@home</a:t>
            </a:r>
            <a:r>
              <a:rPr lang="en-US" sz="2400" dirty="0" smtClean="0"/>
              <a:t> project)</a:t>
            </a:r>
          </a:p>
          <a:p>
            <a:pPr eaLnBrk="1" hangingPunct="1">
              <a:lnSpc>
                <a:spcPct val="80000"/>
              </a:lnSpc>
            </a:pPr>
            <a:r>
              <a:rPr lang="en-US" sz="2400" dirty="0" smtClean="0">
                <a:hlinkClick r:id="rId2"/>
              </a:rPr>
              <a:t>http://planetary.org/html/UPDATES/seti/index.html</a:t>
            </a:r>
            <a:endParaRPr lang="en-US" sz="2400" dirty="0" smtClean="0"/>
          </a:p>
          <a:p>
            <a:pPr>
              <a:lnSpc>
                <a:spcPct val="80000"/>
              </a:lnSpc>
            </a:pPr>
            <a:r>
              <a:rPr lang="en-US" dirty="0" smtClean="0"/>
              <a:t>The Wow signal </a:t>
            </a:r>
            <a:r>
              <a:rPr lang="en-US" dirty="0" smtClean="0">
                <a:hlinkClick r:id="rId3"/>
              </a:rPr>
              <a:t>http://</a:t>
            </a:r>
            <a:r>
              <a:rPr lang="en-US" dirty="0" smtClean="0">
                <a:hlinkClick r:id="rId3"/>
              </a:rPr>
              <a:t>www.bigear.org/wow.htm</a:t>
            </a:r>
            <a:endParaRPr lang="en-US" dirty="0" smtClean="0"/>
          </a:p>
          <a:p>
            <a:pPr lvl="1">
              <a:lnSpc>
                <a:spcPct val="80000"/>
              </a:lnSpc>
              <a:buNone/>
            </a:pPr>
            <a:endParaRPr lang="en-US" sz="1800" dirty="0" smtClean="0"/>
          </a:p>
        </p:txBody>
      </p:sp>
      <p:pic>
        <p:nvPicPr>
          <p:cNvPr id="51207" name="Picture 5" descr="wowsignal">
            <a:hlinkClick r:id="rId4"/>
          </p:cNvPr>
          <p:cNvPicPr>
            <a:picLocks noChangeAspect="1" noChangeArrowheads="1"/>
          </p:cNvPicPr>
          <p:nvPr>
            <p:ph sz="half" idx="2"/>
          </p:nvPr>
        </p:nvPicPr>
        <p:blipFill>
          <a:blip r:embed="rId5" cstate="print"/>
          <a:srcRect/>
          <a:stretch>
            <a:fillRect/>
          </a:stretch>
        </p:blipFill>
        <p:spPr>
          <a:xfrm>
            <a:off x="2438400" y="3962400"/>
            <a:ext cx="4191000" cy="2451100"/>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 of intelligent applications</a:t>
            </a:r>
            <a:endParaRPr lang="en-US" dirty="0"/>
          </a:p>
        </p:txBody>
      </p:sp>
      <p:sp>
        <p:nvSpPr>
          <p:cNvPr id="3" name="Content Placeholder 2"/>
          <p:cNvSpPr>
            <a:spLocks noGrp="1"/>
          </p:cNvSpPr>
          <p:nvPr>
            <p:ph sz="quarter" idx="1"/>
          </p:nvPr>
        </p:nvSpPr>
        <p:spPr/>
        <p:txBody>
          <a:bodyPr>
            <a:normAutofit/>
          </a:bodyPr>
          <a:lstStyle/>
          <a:p>
            <a:r>
              <a:rPr lang="en-US" sz="2000" dirty="0" smtClean="0"/>
              <a:t>Google search: How is different from regular search in existence before it? </a:t>
            </a:r>
          </a:p>
          <a:p>
            <a:pPr lvl="1"/>
            <a:r>
              <a:rPr lang="en-US" sz="2000" dirty="0" smtClean="0"/>
              <a:t>It took advantage of the fact the hyperlinks within web pages form an </a:t>
            </a:r>
            <a:r>
              <a:rPr lang="en-US" sz="2000" dirty="0" smtClean="0">
                <a:solidFill>
                  <a:srgbClr val="FF0000"/>
                </a:solidFill>
              </a:rPr>
              <a:t>underlying structure </a:t>
            </a:r>
            <a:r>
              <a:rPr lang="en-US" sz="2000" dirty="0" smtClean="0"/>
              <a:t>that can be </a:t>
            </a:r>
            <a:r>
              <a:rPr lang="en-US" sz="2000" dirty="0" smtClean="0">
                <a:solidFill>
                  <a:srgbClr val="FF0000"/>
                </a:solidFill>
              </a:rPr>
              <a:t>mined</a:t>
            </a:r>
            <a:r>
              <a:rPr lang="en-US" sz="2000" dirty="0" smtClean="0"/>
              <a:t> to determine the importance of various pages.</a:t>
            </a:r>
          </a:p>
          <a:p>
            <a:r>
              <a:rPr lang="en-US" sz="2000" dirty="0" smtClean="0"/>
              <a:t>Restaurant and Menu suggestions: instead of “Where would you like to go?” “Would you like to go to </a:t>
            </a:r>
            <a:r>
              <a:rPr lang="en-US" sz="2000" dirty="0" err="1" smtClean="0"/>
              <a:t>CityGrille</a:t>
            </a:r>
            <a:r>
              <a:rPr lang="en-US" sz="2000" dirty="0" smtClean="0"/>
              <a:t>”? </a:t>
            </a:r>
          </a:p>
          <a:p>
            <a:pPr lvl="1"/>
            <a:r>
              <a:rPr lang="en-US" sz="2000" dirty="0" smtClean="0">
                <a:solidFill>
                  <a:srgbClr val="FF0000"/>
                </a:solidFill>
              </a:rPr>
              <a:t>Learning capacity </a:t>
            </a:r>
            <a:r>
              <a:rPr lang="en-US" sz="2000" dirty="0" smtClean="0"/>
              <a:t>from previous data of habits, profiles, and other information gathered over time.</a:t>
            </a:r>
          </a:p>
          <a:p>
            <a:r>
              <a:rPr lang="en-US" sz="2000" dirty="0" smtClean="0">
                <a:solidFill>
                  <a:srgbClr val="FF0000"/>
                </a:solidFill>
              </a:rPr>
              <a:t>Collaborative and interconnected </a:t>
            </a:r>
            <a:r>
              <a:rPr lang="en-US" sz="2000" dirty="0" smtClean="0"/>
              <a:t>world </a:t>
            </a:r>
            <a:r>
              <a:rPr lang="en-US" sz="2000" dirty="0" smtClean="0">
                <a:solidFill>
                  <a:srgbClr val="FF0000"/>
                </a:solidFill>
              </a:rPr>
              <a:t>inference</a:t>
            </a:r>
            <a:r>
              <a:rPr lang="en-US" sz="2000" dirty="0" smtClean="0"/>
              <a:t> capable: </a:t>
            </a:r>
            <a:r>
              <a:rPr lang="en-US" sz="2000" dirty="0" err="1" smtClean="0"/>
              <a:t>facebook</a:t>
            </a:r>
            <a:r>
              <a:rPr lang="en-US" sz="2000" dirty="0" smtClean="0"/>
              <a:t> friend suggestion</a:t>
            </a:r>
          </a:p>
          <a:p>
            <a:r>
              <a:rPr lang="en-US" sz="2000" dirty="0" smtClean="0"/>
              <a:t>Large scale data requiring </a:t>
            </a:r>
            <a:r>
              <a:rPr lang="en-US" sz="2000" dirty="0" smtClean="0">
                <a:solidFill>
                  <a:srgbClr val="FF0000"/>
                </a:solidFill>
              </a:rPr>
              <a:t>indexing</a:t>
            </a:r>
            <a:r>
              <a:rPr lang="en-US" sz="2000" dirty="0" smtClean="0"/>
              <a:t> </a:t>
            </a:r>
          </a:p>
          <a:p>
            <a:r>
              <a:rPr lang="en-US" sz="2000" dirty="0" smtClean="0"/>
              <a:t>…</a:t>
            </a:r>
          </a:p>
          <a:p>
            <a:endParaRPr lang="en-US" sz="2000" dirty="0" smtClean="0"/>
          </a:p>
          <a:p>
            <a:endParaRPr lang="en-US" sz="2000" dirty="0" smtClean="0"/>
          </a:p>
          <a:p>
            <a:endParaRPr lang="en-US" sz="2000" dirty="0"/>
          </a:p>
        </p:txBody>
      </p:sp>
      <p:sp>
        <p:nvSpPr>
          <p:cNvPr id="4" name="Date Placeholder 3"/>
          <p:cNvSpPr>
            <a:spLocks noGrp="1"/>
          </p:cNvSpPr>
          <p:nvPr>
            <p:ph type="dt" sz="half" idx="14"/>
          </p:nvPr>
        </p:nvSpPr>
        <p:spPr/>
        <p:txBody>
          <a:bodyPr/>
          <a:lstStyle/>
          <a:p>
            <a:fld id="{37A0C8FA-1726-4C91-8D86-D0230C9AF157}" type="datetime1">
              <a:rPr lang="en-US" smtClean="0"/>
              <a:pPr/>
              <a:t>9/3/2010</a:t>
            </a:fld>
            <a:endParaRPr lang="en-US"/>
          </a:p>
        </p:txBody>
      </p:sp>
      <p:sp>
        <p:nvSpPr>
          <p:cNvPr id="5" name="Slide Number Placeholder 4"/>
          <p:cNvSpPr>
            <a:spLocks noGrp="1"/>
          </p:cNvSpPr>
          <p:nvPr>
            <p:ph type="sldNum" sz="quarter" idx="15"/>
          </p:nvPr>
        </p:nvSpPr>
        <p:spPr/>
        <p:txBody>
          <a:bodyPr/>
          <a:lstStyle/>
          <a:p>
            <a:fld id="{193EF0FD-BA0E-40B3-B0AD-E46C6A7355D0}"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data-intensive applications</a:t>
            </a:r>
            <a:endParaRPr lang="en-US" dirty="0"/>
          </a:p>
        </p:txBody>
      </p:sp>
      <p:sp>
        <p:nvSpPr>
          <p:cNvPr id="3" name="Content Placeholder 2"/>
          <p:cNvSpPr>
            <a:spLocks noGrp="1"/>
          </p:cNvSpPr>
          <p:nvPr>
            <p:ph sz="quarter" idx="1"/>
          </p:nvPr>
        </p:nvSpPr>
        <p:spPr/>
        <p:txBody>
          <a:bodyPr/>
          <a:lstStyle/>
          <a:p>
            <a:r>
              <a:rPr lang="en-US" dirty="0" smtClean="0"/>
              <a:t>Search engines</a:t>
            </a:r>
          </a:p>
          <a:p>
            <a:r>
              <a:rPr lang="en-US" dirty="0" smtClean="0"/>
              <a:t>Recommendation systems: </a:t>
            </a:r>
          </a:p>
          <a:p>
            <a:pPr lvl="1"/>
            <a:r>
              <a:rPr lang="en-US" dirty="0" err="1" smtClean="0"/>
              <a:t>CineMatch</a:t>
            </a:r>
            <a:r>
              <a:rPr lang="en-US" dirty="0" smtClean="0"/>
              <a:t> of Netflix Inc. movie recommendations</a:t>
            </a:r>
          </a:p>
          <a:p>
            <a:pPr lvl="1"/>
            <a:r>
              <a:rPr lang="en-US" dirty="0" smtClean="0"/>
              <a:t>Amazon.com: book/product recommendations</a:t>
            </a:r>
          </a:p>
          <a:p>
            <a:r>
              <a:rPr lang="en-US" dirty="0" smtClean="0"/>
              <a:t>Biological systems: high throughput sequences (HTS)</a:t>
            </a:r>
          </a:p>
          <a:p>
            <a:pPr lvl="1"/>
            <a:r>
              <a:rPr lang="en-US" dirty="0" smtClean="0"/>
              <a:t>Analysis: disease-gene match</a:t>
            </a:r>
          </a:p>
          <a:p>
            <a:pPr lvl="1"/>
            <a:r>
              <a:rPr lang="en-US" dirty="0" smtClean="0"/>
              <a:t>Query/search for gene sequences</a:t>
            </a:r>
          </a:p>
          <a:p>
            <a:r>
              <a:rPr lang="en-US" dirty="0" smtClean="0"/>
              <a:t>Space exploration</a:t>
            </a:r>
          </a:p>
          <a:p>
            <a:r>
              <a:rPr lang="en-US" dirty="0" smtClean="0"/>
              <a:t>Financial analysis</a:t>
            </a:r>
          </a:p>
        </p:txBody>
      </p:sp>
      <p:sp>
        <p:nvSpPr>
          <p:cNvPr id="4" name="Date Placeholder 3"/>
          <p:cNvSpPr>
            <a:spLocks noGrp="1"/>
          </p:cNvSpPr>
          <p:nvPr>
            <p:ph type="dt" sz="half" idx="14"/>
          </p:nvPr>
        </p:nvSpPr>
        <p:spPr/>
        <p:txBody>
          <a:bodyPr/>
          <a:lstStyle/>
          <a:p>
            <a:fld id="{37A0C8FA-1726-4C91-8D86-D0230C9AF157}" type="datetime1">
              <a:rPr lang="en-US" smtClean="0"/>
              <a:pPr/>
              <a:t>9/3/2010</a:t>
            </a:fld>
            <a:endParaRPr lang="en-US"/>
          </a:p>
        </p:txBody>
      </p:sp>
      <p:sp>
        <p:nvSpPr>
          <p:cNvPr id="5" name="Slide Number Placeholder 4"/>
          <p:cNvSpPr>
            <a:spLocks noGrp="1"/>
          </p:cNvSpPr>
          <p:nvPr>
            <p:ph type="sldNum" sz="quarter" idx="15"/>
          </p:nvPr>
        </p:nvSpPr>
        <p:spPr/>
        <p:txBody>
          <a:bodyPr/>
          <a:lstStyle/>
          <a:p>
            <a:fld id="{193EF0FD-BA0E-40B3-B0AD-E46C6A7355D0}"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7A0C8FA-1726-4C91-8D86-D0230C9AF157}" type="datetime1">
              <a:rPr lang="en-US" smtClean="0"/>
              <a:pPr/>
              <a:t>9/3/2010</a:t>
            </a:fld>
            <a:endParaRPr lang="en-US"/>
          </a:p>
        </p:txBody>
      </p:sp>
      <p:sp>
        <p:nvSpPr>
          <p:cNvPr id="5" name="Slide Number Placeholder 4"/>
          <p:cNvSpPr>
            <a:spLocks noGrp="1"/>
          </p:cNvSpPr>
          <p:nvPr>
            <p:ph type="sldNum" sz="quarter" idx="12"/>
          </p:nvPr>
        </p:nvSpPr>
        <p:spPr/>
        <p:txBody>
          <a:bodyPr/>
          <a:lstStyle/>
          <a:p>
            <a:fld id="{193EF0FD-BA0E-40B3-B0AD-E46C6A7355D0}" type="slidenum">
              <a:rPr lang="en-US" smtClean="0"/>
              <a:pPr/>
              <a:t>7</a:t>
            </a:fld>
            <a:endParaRPr lang="en-US"/>
          </a:p>
        </p:txBody>
      </p:sp>
      <p:sp>
        <p:nvSpPr>
          <p:cNvPr id="2" name="Title 1"/>
          <p:cNvSpPr>
            <a:spLocks noGrp="1"/>
          </p:cNvSpPr>
          <p:nvPr>
            <p:ph type="title" idx="4294967295"/>
          </p:nvPr>
        </p:nvSpPr>
        <p:spPr>
          <a:xfrm>
            <a:off x="0" y="274638"/>
            <a:ext cx="7467600" cy="1143000"/>
          </a:xfrm>
        </p:spPr>
        <p:txBody>
          <a:bodyPr/>
          <a:lstStyle/>
          <a:p>
            <a:r>
              <a:rPr lang="en-US" dirty="0" smtClean="0"/>
              <a:t>Data-intensive application characteristics</a:t>
            </a:r>
            <a:endParaRPr lang="en-US" dirty="0"/>
          </a:p>
        </p:txBody>
      </p:sp>
      <p:sp>
        <p:nvSpPr>
          <p:cNvPr id="6" name="Rectangle 5"/>
          <p:cNvSpPr/>
          <p:nvPr/>
        </p:nvSpPr>
        <p:spPr>
          <a:xfrm>
            <a:off x="914400" y="4876800"/>
            <a:ext cx="1524000" cy="9144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AggregatedContent</a:t>
            </a:r>
            <a:r>
              <a:rPr lang="en-US" dirty="0" smtClean="0"/>
              <a:t> (Raw data)</a:t>
            </a:r>
            <a:endParaRPr lang="en-US" dirty="0"/>
          </a:p>
        </p:txBody>
      </p:sp>
      <p:sp>
        <p:nvSpPr>
          <p:cNvPr id="8" name="Rectangle 7"/>
          <p:cNvSpPr/>
          <p:nvPr/>
        </p:nvSpPr>
        <p:spPr>
          <a:xfrm>
            <a:off x="2362200" y="2743200"/>
            <a:ext cx="15240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Algorithms (thinking)</a:t>
            </a:r>
            <a:endParaRPr lang="en-US" dirty="0"/>
          </a:p>
        </p:txBody>
      </p:sp>
      <p:sp>
        <p:nvSpPr>
          <p:cNvPr id="9" name="Rectangle 8"/>
          <p:cNvSpPr/>
          <p:nvPr/>
        </p:nvSpPr>
        <p:spPr>
          <a:xfrm>
            <a:off x="3962400" y="4876800"/>
            <a:ext cx="1524000" cy="9144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Reference</a:t>
            </a:r>
          </a:p>
          <a:p>
            <a:pPr algn="ctr"/>
            <a:r>
              <a:rPr lang="en-US" dirty="0" smtClean="0"/>
              <a:t>Structures</a:t>
            </a:r>
          </a:p>
          <a:p>
            <a:pPr algn="ctr"/>
            <a:r>
              <a:rPr lang="en-US" dirty="0" smtClean="0"/>
              <a:t>(knowledge)</a:t>
            </a:r>
            <a:endParaRPr lang="en-US" dirty="0"/>
          </a:p>
        </p:txBody>
      </p:sp>
      <p:sp>
        <p:nvSpPr>
          <p:cNvPr id="10" name="Rectangle 9"/>
          <p:cNvSpPr/>
          <p:nvPr/>
        </p:nvSpPr>
        <p:spPr>
          <a:xfrm>
            <a:off x="5715000" y="3733800"/>
            <a:ext cx="1981200" cy="9906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Data structures (infrastructure)</a:t>
            </a:r>
            <a:endParaRPr lang="en-US" dirty="0"/>
          </a:p>
        </p:txBody>
      </p:sp>
      <p:cxnSp>
        <p:nvCxnSpPr>
          <p:cNvPr id="12" name="Straight Arrow Connector 11"/>
          <p:cNvCxnSpPr>
            <a:stCxn id="6" idx="0"/>
            <a:endCxn id="8" idx="2"/>
          </p:cNvCxnSpPr>
          <p:nvPr/>
        </p:nvCxnSpPr>
        <p:spPr>
          <a:xfrm rot="5400000" flipH="1" flipV="1">
            <a:off x="1790700" y="3543300"/>
            <a:ext cx="1219200" cy="14478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8" idx="2"/>
            <a:endCxn id="9" idx="0"/>
          </p:cNvCxnSpPr>
          <p:nvPr/>
        </p:nvCxnSpPr>
        <p:spPr>
          <a:xfrm rot="16200000" flipH="1">
            <a:off x="3314700" y="3467100"/>
            <a:ext cx="1219200" cy="16002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6" idx="3"/>
            <a:endCxn id="9" idx="1"/>
          </p:cNvCxnSpPr>
          <p:nvPr/>
        </p:nvCxnSpPr>
        <p:spPr>
          <a:xfrm>
            <a:off x="2438400" y="5334000"/>
            <a:ext cx="15240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6" idx="3"/>
            <a:endCxn id="10" idx="1"/>
          </p:cNvCxnSpPr>
          <p:nvPr/>
        </p:nvCxnSpPr>
        <p:spPr>
          <a:xfrm flipV="1">
            <a:off x="2438400" y="4229100"/>
            <a:ext cx="3276600" cy="11049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8" idx="2"/>
            <a:endCxn id="10" idx="1"/>
          </p:cNvCxnSpPr>
          <p:nvPr/>
        </p:nvCxnSpPr>
        <p:spPr>
          <a:xfrm rot="16200000" flipH="1">
            <a:off x="4133850" y="2647950"/>
            <a:ext cx="571500" cy="25908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Elements</a:t>
            </a:r>
            <a:endParaRPr lang="en-US" dirty="0"/>
          </a:p>
        </p:txBody>
      </p:sp>
      <p:sp>
        <p:nvSpPr>
          <p:cNvPr id="3" name="Content Placeholder 2"/>
          <p:cNvSpPr>
            <a:spLocks noGrp="1"/>
          </p:cNvSpPr>
          <p:nvPr>
            <p:ph sz="quarter" idx="1"/>
          </p:nvPr>
        </p:nvSpPr>
        <p:spPr/>
        <p:txBody>
          <a:bodyPr>
            <a:normAutofit fontScale="92500" lnSpcReduction="10000"/>
          </a:bodyPr>
          <a:lstStyle/>
          <a:p>
            <a:r>
              <a:rPr lang="en-US" b="1" dirty="0" smtClean="0"/>
              <a:t>Aggregated content</a:t>
            </a:r>
            <a:r>
              <a:rPr lang="en-US" dirty="0" smtClean="0"/>
              <a:t>: large amount of data pertinent to the specific application; each piece of information is typically connected to many other pieces. Ex: </a:t>
            </a:r>
          </a:p>
          <a:p>
            <a:r>
              <a:rPr lang="en-US" b="1" dirty="0" smtClean="0"/>
              <a:t>Reference structures</a:t>
            </a:r>
            <a:r>
              <a:rPr lang="en-US" dirty="0" smtClean="0"/>
              <a:t>: Structures that provide one or more structural and semantic interpretations of the content. Reference structure about specific domain of knowledge come in three flavors: dictionaries, knowledge bases, and </a:t>
            </a:r>
            <a:r>
              <a:rPr lang="en-US" dirty="0" err="1" smtClean="0"/>
              <a:t>ontologies</a:t>
            </a:r>
            <a:endParaRPr lang="en-US" dirty="0" smtClean="0"/>
          </a:p>
          <a:p>
            <a:r>
              <a:rPr lang="en-US" b="1" dirty="0" smtClean="0"/>
              <a:t>Algorithms</a:t>
            </a:r>
            <a:r>
              <a:rPr lang="en-US" dirty="0" smtClean="0"/>
              <a:t>: modules that allows the application to harness the information which is hidden in the data. Applied on aggregated content and some times require reference structure Ex: </a:t>
            </a:r>
            <a:r>
              <a:rPr lang="en-US" dirty="0" err="1" smtClean="0"/>
              <a:t>MapReduce</a:t>
            </a:r>
            <a:endParaRPr lang="en-US" dirty="0" smtClean="0"/>
          </a:p>
          <a:p>
            <a:r>
              <a:rPr lang="en-US" b="1" dirty="0" smtClean="0"/>
              <a:t>Data Structures</a:t>
            </a:r>
            <a:r>
              <a:rPr lang="en-US" dirty="0" smtClean="0"/>
              <a:t>: newer data structures to leverage the scale and the WORM characteristics; ex: MS Azure, Apache </a:t>
            </a:r>
            <a:r>
              <a:rPr lang="en-US" dirty="0" err="1" smtClean="0"/>
              <a:t>Hadoop</a:t>
            </a:r>
            <a:r>
              <a:rPr lang="en-US" dirty="0" smtClean="0"/>
              <a:t>, Google </a:t>
            </a:r>
            <a:r>
              <a:rPr lang="en-US" dirty="0" err="1" smtClean="0"/>
              <a:t>BigTable</a:t>
            </a:r>
            <a:endParaRPr lang="en-US" dirty="0"/>
          </a:p>
        </p:txBody>
      </p:sp>
      <p:sp>
        <p:nvSpPr>
          <p:cNvPr id="4" name="Date Placeholder 3"/>
          <p:cNvSpPr>
            <a:spLocks noGrp="1"/>
          </p:cNvSpPr>
          <p:nvPr>
            <p:ph type="dt" sz="half" idx="14"/>
          </p:nvPr>
        </p:nvSpPr>
        <p:spPr/>
        <p:txBody>
          <a:bodyPr/>
          <a:lstStyle/>
          <a:p>
            <a:fld id="{37A0C8FA-1726-4C91-8D86-D0230C9AF157}" type="datetime1">
              <a:rPr lang="en-US" smtClean="0"/>
              <a:pPr/>
              <a:t>9/3/2010</a:t>
            </a:fld>
            <a:endParaRPr lang="en-US"/>
          </a:p>
        </p:txBody>
      </p:sp>
      <p:sp>
        <p:nvSpPr>
          <p:cNvPr id="5" name="Slide Number Placeholder 4"/>
          <p:cNvSpPr>
            <a:spLocks noGrp="1"/>
          </p:cNvSpPr>
          <p:nvPr>
            <p:ph type="sldNum" sz="quarter" idx="15"/>
          </p:nvPr>
        </p:nvSpPr>
        <p:spPr/>
        <p:txBody>
          <a:bodyPr/>
          <a:lstStyle/>
          <a:p>
            <a:fld id="{193EF0FD-BA0E-40B3-B0AD-E46C6A7355D0}"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intelligent data-intensive applications</a:t>
            </a:r>
            <a:endParaRPr lang="en-US" dirty="0"/>
          </a:p>
        </p:txBody>
      </p:sp>
      <p:sp>
        <p:nvSpPr>
          <p:cNvPr id="3" name="Content Placeholder 2"/>
          <p:cNvSpPr>
            <a:spLocks noGrp="1"/>
          </p:cNvSpPr>
          <p:nvPr>
            <p:ph sz="quarter" idx="1"/>
          </p:nvPr>
        </p:nvSpPr>
        <p:spPr>
          <a:xfrm>
            <a:off x="457200" y="1600200"/>
            <a:ext cx="7772400" cy="4873752"/>
          </a:xfrm>
        </p:spPr>
        <p:txBody>
          <a:bodyPr>
            <a:normAutofit fontScale="92500" lnSpcReduction="10000"/>
          </a:bodyPr>
          <a:lstStyle/>
          <a:p>
            <a:r>
              <a:rPr lang="en-US" dirty="0" smtClean="0"/>
              <a:t>Social networking sites</a:t>
            </a:r>
          </a:p>
          <a:p>
            <a:r>
              <a:rPr lang="en-US" dirty="0" err="1" smtClean="0"/>
              <a:t>Mashups</a:t>
            </a:r>
            <a:r>
              <a:rPr lang="en-US" dirty="0" smtClean="0"/>
              <a:t> : applications that draw upon content retrieved from external sources to create entirely new innovative services.</a:t>
            </a:r>
          </a:p>
          <a:p>
            <a:pPr lvl="1"/>
            <a:r>
              <a:rPr lang="en-US" dirty="0" smtClean="0">
                <a:hlinkClick r:id="rId2"/>
              </a:rPr>
              <a:t>http://www.ibm.com/developerworks/spaces/mashups</a:t>
            </a:r>
            <a:endParaRPr lang="en-US" dirty="0" smtClean="0"/>
          </a:p>
          <a:p>
            <a:r>
              <a:rPr lang="en-US" dirty="0" smtClean="0"/>
              <a:t>Portals</a:t>
            </a:r>
          </a:p>
          <a:p>
            <a:r>
              <a:rPr lang="en-US" dirty="0" smtClean="0"/>
              <a:t>Wikis: content aggregators; linked data; excellent data and fertile ground for applying concepts discussed in the text</a:t>
            </a:r>
          </a:p>
          <a:p>
            <a:r>
              <a:rPr lang="en-US" dirty="0" smtClean="0"/>
              <a:t>Media-sharing sites</a:t>
            </a:r>
          </a:p>
          <a:p>
            <a:r>
              <a:rPr lang="en-US" dirty="0" smtClean="0"/>
              <a:t>Online gaming</a:t>
            </a:r>
          </a:p>
          <a:p>
            <a:r>
              <a:rPr lang="en-US" dirty="0" smtClean="0"/>
              <a:t>Biological analysis</a:t>
            </a:r>
          </a:p>
          <a:p>
            <a:r>
              <a:rPr lang="en-US" dirty="0" smtClean="0"/>
              <a:t>Space exploration</a:t>
            </a:r>
          </a:p>
          <a:p>
            <a:pPr>
              <a:buNone/>
            </a:pPr>
            <a:endParaRPr lang="en-US" dirty="0" smtClean="0"/>
          </a:p>
          <a:p>
            <a:endParaRPr lang="en-US" dirty="0"/>
          </a:p>
        </p:txBody>
      </p:sp>
      <p:sp>
        <p:nvSpPr>
          <p:cNvPr id="4" name="Date Placeholder 3"/>
          <p:cNvSpPr>
            <a:spLocks noGrp="1"/>
          </p:cNvSpPr>
          <p:nvPr>
            <p:ph type="dt" sz="half" idx="14"/>
          </p:nvPr>
        </p:nvSpPr>
        <p:spPr/>
        <p:txBody>
          <a:bodyPr/>
          <a:lstStyle/>
          <a:p>
            <a:fld id="{37A0C8FA-1726-4C91-8D86-D0230C9AF157}" type="datetime1">
              <a:rPr lang="en-US" smtClean="0"/>
              <a:pPr/>
              <a:t>9/3/2010</a:t>
            </a:fld>
            <a:endParaRPr lang="en-US"/>
          </a:p>
        </p:txBody>
      </p:sp>
      <p:sp>
        <p:nvSpPr>
          <p:cNvPr id="5" name="Slide Number Placeholder 4"/>
          <p:cNvSpPr>
            <a:spLocks noGrp="1"/>
          </p:cNvSpPr>
          <p:nvPr>
            <p:ph type="sldNum" sz="quarter" idx="15"/>
          </p:nvPr>
        </p:nvSpPr>
        <p:spPr/>
        <p:txBody>
          <a:bodyPr/>
          <a:lstStyle/>
          <a:p>
            <a:fld id="{193EF0FD-BA0E-40B3-B0AD-E46C6A7355D0}"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1249</TotalTime>
  <Words>913</Words>
  <Application>Microsoft Office PowerPoint</Application>
  <PresentationFormat>On-screen Show (4:3)</PresentationFormat>
  <Paragraphs>140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Oriel</vt:lpstr>
      <vt:lpstr>Defining Data-intensive computing</vt:lpstr>
      <vt:lpstr>Topics for Discussion</vt:lpstr>
      <vt:lpstr>Intelligence and Scale of Data</vt:lpstr>
      <vt:lpstr> Intelligence</vt:lpstr>
      <vt:lpstr>Characteristics of intelligent applications</vt:lpstr>
      <vt:lpstr>Examples of data-intensive applications</vt:lpstr>
      <vt:lpstr>Data-intensive application characteristics</vt:lpstr>
      <vt:lpstr>Basic Elements</vt:lpstr>
      <vt:lpstr>More intelligent data-intensive applications</vt:lpstr>
      <vt:lpstr>Building your own application</vt:lpstr>
      <vt:lpstr>Functionality</vt:lpstr>
      <vt:lpstr>Acquiring the DATA</vt:lpstr>
      <vt:lpstr>Algorithms</vt:lpstr>
      <vt:lpstr>Chapter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Defining Data-intensive computing</dc:title>
  <dc:creator>bina</dc:creator>
  <cp:lastModifiedBy>bina</cp:lastModifiedBy>
  <cp:revision>15</cp:revision>
  <dcterms:created xsi:type="dcterms:W3CDTF">2010-09-02T18:36:08Z</dcterms:created>
  <dcterms:modified xsi:type="dcterms:W3CDTF">2010-09-03T17:14:16Z</dcterms:modified>
</cp:coreProperties>
</file>