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91" r:id="rId2"/>
    <p:sldId id="331" r:id="rId3"/>
    <p:sldId id="292" r:id="rId4"/>
    <p:sldId id="333" r:id="rId5"/>
    <p:sldId id="326" r:id="rId6"/>
    <p:sldId id="294" r:id="rId7"/>
    <p:sldId id="296" r:id="rId8"/>
    <p:sldId id="299" r:id="rId9"/>
    <p:sldId id="298" r:id="rId10"/>
    <p:sldId id="329" r:id="rId11"/>
    <p:sldId id="301" r:id="rId12"/>
    <p:sldId id="330" r:id="rId13"/>
    <p:sldId id="320" r:id="rId14"/>
    <p:sldId id="302" r:id="rId15"/>
    <p:sldId id="327" r:id="rId16"/>
    <p:sldId id="309" r:id="rId17"/>
    <p:sldId id="322" r:id="rId18"/>
    <p:sldId id="310" r:id="rId19"/>
    <p:sldId id="311" r:id="rId20"/>
    <p:sldId id="325" r:id="rId21"/>
    <p:sldId id="304" r:id="rId22"/>
    <p:sldId id="324" r:id="rId23"/>
    <p:sldId id="305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06" r:id="rId33"/>
    <p:sldId id="300" r:id="rId34"/>
    <p:sldId id="297" r:id="rId35"/>
    <p:sldId id="323" r:id="rId36"/>
    <p:sldId id="336" r:id="rId37"/>
    <p:sldId id="334" r:id="rId38"/>
    <p:sldId id="335" r:id="rId39"/>
    <p:sldId id="337" r:id="rId40"/>
    <p:sldId id="338" r:id="rId41"/>
    <p:sldId id="339" r:id="rId42"/>
    <p:sldId id="340" r:id="rId43"/>
    <p:sldId id="34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4" autoAdjust="0"/>
    <p:restoredTop sz="86431" autoAdjust="0"/>
  </p:normalViewPr>
  <p:slideViewPr>
    <p:cSldViewPr>
      <p:cViewPr varScale="1">
        <p:scale>
          <a:sx n="60" d="100"/>
          <a:sy n="60" d="100"/>
        </p:scale>
        <p:origin x="90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91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FD6D0-3675-4322-B36F-59C5E6BB74C4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9BE75-3161-4D56-A5E6-3702F72CC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26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9BE75-3161-4D56-A5E6-3702F72CC2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8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</a:t>
            </a:r>
            <a:r>
              <a:rPr lang="en-US" baseline="0" dirty="0" smtClean="0"/>
              <a:t> home tangible objects they can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9BE75-3161-4D56-A5E6-3702F72CC22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753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9BE75-3161-4D56-A5E6-3702F72CC2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3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9BE75-3161-4D56-A5E6-3702F72CC2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55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9BE75-3161-4D56-A5E6-3702F72CC2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07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9BE75-3161-4D56-A5E6-3702F72CC2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29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9BE75-3161-4D56-A5E6-3702F72CC22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78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9BE75-3161-4D56-A5E6-3702F72CC22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4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9BE75-3161-4D56-A5E6-3702F72CC22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16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ABE7-EA09-4A81-B2EE-56014B3E9B2C}" type="datetime1">
              <a:rPr lang="en-US" smtClean="0"/>
              <a:t>4/7/2017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2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03AF9-5DFE-44CD-A388-3A63CB419DC9}" type="datetime1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3"/>
            <a:ext cx="457200" cy="441325"/>
          </a:xfrm>
        </p:spPr>
        <p:txBody>
          <a:bodyPr/>
          <a:lstStyle/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8C9E-0418-4D1E-B29C-AA7AE22EA537}" type="datetime1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3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A26D-AFF4-4EE2-9523-06B694482303}" type="datetime1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4"/>
            <a:ext cx="457200" cy="441325"/>
          </a:xfrm>
        </p:spPr>
        <p:txBody>
          <a:bodyPr/>
          <a:lstStyle/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E351-C47B-4726-B59F-06887851E4AC}" type="datetime1">
              <a:rPr lang="en-US" smtClean="0"/>
              <a:t>4/7/2017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2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5EFCF2C-4CF8-4397-8399-0AE4AA07B633}" type="datetime1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1" y="1575654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1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609F-2651-473F-B804-C314DFD7F04D}" type="datetime1">
              <a:rPr lang="en-US" smtClean="0"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CB8B-F142-465C-8C9D-0E568C6912F6}" type="datetime1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2"/>
            <a:ext cx="457200" cy="441325"/>
          </a:xfrm>
        </p:spPr>
        <p:txBody>
          <a:bodyPr/>
          <a:lstStyle/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212A-56C8-44BE-9DEF-49A6D3F9363C}" type="datetime1">
              <a:rPr lang="en-US" smtClean="0"/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2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4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9C0D-9D16-496D-B982-6C9011A2D4F4}" type="datetime1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40"/>
            <a:ext cx="457200" cy="441325"/>
          </a:xfrm>
        </p:spPr>
        <p:txBody>
          <a:bodyPr/>
          <a:lstStyle/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A73A4AD-6B22-4134-95A8-7F82AC56EB33}" type="datetime1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2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9067D6F-367E-4FF6-9DD1-353E24E9700C}" type="datetime1">
              <a:rPr lang="en-US" smtClean="0"/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6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ina@buffalo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se.buffalo.edu/~bin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lintool.github.io/MapReduceAlgorithms/" TargetMode="External"/><Relationship Id="rId7" Type="http://schemas.openxmlformats.org/officeDocument/2006/relationships/hyperlink" Target="http://src.acm.org/" TargetMode="External"/><Relationship Id="rId2" Type="http://schemas.openxmlformats.org/officeDocument/2006/relationships/hyperlink" Target="http://shop.oreilly.com/product/0636920028529.d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yale.edu/homes/tap/Files/hopper-wit.html" TargetMode="External"/><Relationship Id="rId5" Type="http://schemas.openxmlformats.org/officeDocument/2006/relationships/hyperlink" Target="http://spark.apache.org/" TargetMode="External"/><Relationship Id="rId4" Type="http://schemas.openxmlformats.org/officeDocument/2006/relationships/hyperlink" Target="https://hadoop.apache.org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e.buffalo.edu/faculty/bina/cse487/spring2017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Bina Ramamurthy</a:t>
            </a:r>
          </a:p>
          <a:p>
            <a:r>
              <a:rPr lang="en-US" cap="none" dirty="0" smtClean="0">
                <a:hlinkClick r:id="rId3"/>
              </a:rPr>
              <a:t>bina@buffalo.edu</a:t>
            </a:r>
            <a:endParaRPr lang="en-US" cap="none" dirty="0" smtClean="0"/>
          </a:p>
          <a:p>
            <a:r>
              <a:rPr lang="en-US" cap="none" dirty="0" smtClean="0">
                <a:hlinkClick r:id="rId4"/>
              </a:rPr>
              <a:t>http://www.cse.buffalo.edu/~bina</a:t>
            </a:r>
            <a:endParaRPr lang="en-US" cap="none" dirty="0" smtClean="0"/>
          </a:p>
          <a:p>
            <a:r>
              <a:rPr lang="en-US" cap="none" dirty="0" smtClean="0"/>
              <a:t>This research is partially funded by NSF-DUE-CCLI grant 0920335</a:t>
            </a:r>
            <a:endParaRPr lang="en-US" cap="non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Learning and Teaching Data Science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560C-D08D-4A6D-9C2A-207E239C1D9E}" type="datetime1">
              <a:rPr lang="en-US" smtClean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0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Positioning our DS Effort Among AAU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7444-6AB8-47A1-A634-91EE1A6681B0}" type="datetime1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2336"/>
            <a:ext cx="9144000" cy="42733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2336"/>
            <a:ext cx="9144000" cy="4273327"/>
          </a:xfrm>
          <a:prstGeom prst="rect">
            <a:avLst/>
          </a:prstGeom>
        </p:spPr>
      </p:pic>
      <p:sp>
        <p:nvSpPr>
          <p:cNvPr id="10" name="5-Point Star 9"/>
          <p:cNvSpPr/>
          <p:nvPr/>
        </p:nvSpPr>
        <p:spPr>
          <a:xfrm>
            <a:off x="6096000" y="3962400"/>
            <a:ext cx="381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0540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97765" y="3276600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are here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730670" y="3493266"/>
            <a:ext cx="345153" cy="3926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87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DS Program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2124-789A-4609-B541-F6897941DCFB}" type="datetime1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</a:t>
            </a:r>
            <a:r>
              <a:rPr lang="en-US" dirty="0" smtClean="0"/>
              <a:t>began with </a:t>
            </a:r>
            <a:r>
              <a:rPr lang="en-US" b="1" dirty="0" smtClean="0"/>
              <a:t>Level II </a:t>
            </a:r>
            <a:r>
              <a:rPr lang="en-US" dirty="0"/>
              <a:t>and with the help of a NSF CCLI A&amp;I grant created a “grid-computing” based distributed systems course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Then implemented </a:t>
            </a:r>
            <a:r>
              <a:rPr lang="en-US" b="1" dirty="0" smtClean="0"/>
              <a:t>Level III </a:t>
            </a:r>
            <a:r>
              <a:rPr lang="en-US" dirty="0" smtClean="0"/>
              <a:t>and</a:t>
            </a:r>
            <a:r>
              <a:rPr lang="en-US" b="1" dirty="0" smtClean="0"/>
              <a:t> Level IV </a:t>
            </a:r>
          </a:p>
          <a:p>
            <a:r>
              <a:rPr lang="en-US" b="1" dirty="0" smtClean="0"/>
              <a:t>Courses:</a:t>
            </a:r>
          </a:p>
          <a:p>
            <a:r>
              <a:rPr lang="en-US" dirty="0" smtClean="0"/>
              <a:t>CSE486 Distributed Systems</a:t>
            </a:r>
          </a:p>
          <a:p>
            <a:r>
              <a:rPr lang="en-US" dirty="0" smtClean="0"/>
              <a:t>CSE487 Data-intensive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Systems Course (CSE486)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8926-9558-4455-BBF1-1422DC70D9B9}" type="datetime1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</a:t>
            </a:r>
            <a:r>
              <a:rPr lang="en-US" dirty="0" smtClean="0"/>
              <a:t>began with </a:t>
            </a:r>
            <a:r>
              <a:rPr lang="en-US" b="1" dirty="0" smtClean="0"/>
              <a:t>Level II </a:t>
            </a:r>
            <a:r>
              <a:rPr lang="en-US" dirty="0"/>
              <a:t>and with the help of a NSF CCLI A&amp;I grant created a “grid-computing” based distributed systems course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Then implemented </a:t>
            </a:r>
            <a:r>
              <a:rPr lang="en-US" b="1" dirty="0" smtClean="0"/>
              <a:t>Level III </a:t>
            </a:r>
            <a:r>
              <a:rPr lang="en-US" dirty="0" smtClean="0"/>
              <a:t>and</a:t>
            </a:r>
            <a:r>
              <a:rPr lang="en-US" b="1" dirty="0" smtClean="0"/>
              <a:t> Level IV </a:t>
            </a:r>
            <a:endParaRPr lang="en-US" b="1" dirty="0"/>
          </a:p>
          <a:p>
            <a:r>
              <a:rPr lang="en-US" b="1" dirty="0" smtClean="0"/>
              <a:t>Then</a:t>
            </a:r>
            <a:r>
              <a:rPr lang="en-US" dirty="0" smtClean="0"/>
              <a:t>: We (Buffalo CSE) did </a:t>
            </a:r>
            <a:r>
              <a:rPr lang="en-US" b="1" dirty="0" smtClean="0"/>
              <a:t>NOT</a:t>
            </a:r>
            <a:r>
              <a:rPr lang="en-US" dirty="0" smtClean="0"/>
              <a:t> have a distributed systems courses before 2004!</a:t>
            </a:r>
          </a:p>
          <a:p>
            <a:r>
              <a:rPr lang="en-US" b="1" dirty="0" smtClean="0"/>
              <a:t>Now</a:t>
            </a:r>
            <a:r>
              <a:rPr lang="en-US" dirty="0" smtClean="0"/>
              <a:t>: Taught every semester (high demand) by new tenured faculty hired in this area.</a:t>
            </a:r>
          </a:p>
          <a:p>
            <a:r>
              <a:rPr lang="en-US" dirty="0" smtClean="0"/>
              <a:t>Textbook - Distributed </a:t>
            </a:r>
            <a:r>
              <a:rPr lang="en-US" dirty="0"/>
              <a:t>Systems: Concepts and Design, 5th Edition (George </a:t>
            </a:r>
            <a:r>
              <a:rPr lang="en-US" dirty="0" err="1"/>
              <a:t>Coulouris</a:t>
            </a:r>
            <a:r>
              <a:rPr lang="en-US" dirty="0"/>
              <a:t>, Jean </a:t>
            </a:r>
            <a:r>
              <a:rPr lang="en-US" dirty="0" err="1"/>
              <a:t>Dollimore</a:t>
            </a:r>
            <a:r>
              <a:rPr lang="en-US" dirty="0"/>
              <a:t>, Tim </a:t>
            </a:r>
            <a:r>
              <a:rPr lang="en-US" dirty="0" err="1"/>
              <a:t>Kindberg</a:t>
            </a:r>
            <a:r>
              <a:rPr lang="en-US" dirty="0"/>
              <a:t>, Gordon Blair)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09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Data-intensive Computing Course (CSE 487)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6D84-1A9F-428D-910C-F1AA24534EB4}" type="datetime1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3000" y="3810000"/>
            <a:ext cx="1905000" cy="1905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 I:</a:t>
            </a:r>
          </a:p>
          <a:p>
            <a:pPr algn="ctr"/>
            <a:r>
              <a:rPr lang="en-US" dirty="0"/>
              <a:t>EDA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2800" y="2362200"/>
            <a:ext cx="198120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 II: Parallelizing Data Processing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Hadoop</a:t>
            </a:r>
          </a:p>
          <a:p>
            <a:pPr algn="ctr"/>
            <a:r>
              <a:rPr lang="en-US" dirty="0"/>
              <a:t>MapReduce Ecosystem</a:t>
            </a:r>
          </a:p>
        </p:txBody>
      </p:sp>
      <p:sp>
        <p:nvSpPr>
          <p:cNvPr id="9" name="Rectangle 8"/>
          <p:cNvSpPr/>
          <p:nvPr/>
        </p:nvSpPr>
        <p:spPr>
          <a:xfrm>
            <a:off x="5638800" y="3810000"/>
            <a:ext cx="1981200" cy="1905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 III: Optimized &amp; Integrated Data Processing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Spark Ecosystem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4460" y="5775316"/>
            <a:ext cx="222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Statistical Inference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68572" y="5806200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Big data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5000" y="5775316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141999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Data-intensive Computing Course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BF-64C5-4C2D-A590-477B7AC0913F}" type="datetime1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Divided into three major topics: approximately 1 month duration</a:t>
            </a:r>
          </a:p>
          <a:p>
            <a:pPr marL="571500" indent="-571500">
              <a:buAutoNum type="romanUcPeriod"/>
            </a:pPr>
            <a:r>
              <a:rPr lang="en-US" dirty="0" smtClean="0"/>
              <a:t>Exploratory </a:t>
            </a:r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a</a:t>
            </a:r>
            <a:r>
              <a:rPr lang="en-US" dirty="0" smtClean="0"/>
              <a:t>nalysis</a:t>
            </a:r>
          </a:p>
          <a:p>
            <a:pPr marL="845820" lvl="1" indent="-571500">
              <a:buAutoNum type="romanUcPeriod"/>
            </a:pPr>
            <a:r>
              <a:rPr lang="en-US" dirty="0" smtClean="0"/>
              <a:t>Statistical inference/modeling</a:t>
            </a:r>
          </a:p>
          <a:p>
            <a:pPr marL="845820" lvl="1" indent="-571500">
              <a:buAutoNum type="romanUcPeriod"/>
            </a:pPr>
            <a:r>
              <a:rPr lang="en-US" dirty="0" smtClean="0"/>
              <a:t>Machine learning algorithms</a:t>
            </a:r>
          </a:p>
          <a:p>
            <a:pPr marL="845820" lvl="1" indent="-571500">
              <a:buAutoNum type="romanUcPeriod"/>
            </a:pPr>
            <a:r>
              <a:rPr lang="en-US" dirty="0" smtClean="0"/>
              <a:t>R language </a:t>
            </a:r>
          </a:p>
          <a:p>
            <a:pPr marL="845820" lvl="1" indent="-571500">
              <a:buAutoNum type="romanUcPeriod"/>
            </a:pPr>
            <a:r>
              <a:rPr lang="en-US" dirty="0" smtClean="0"/>
              <a:t>Data analysis using </a:t>
            </a:r>
            <a:r>
              <a:rPr lang="en-US" dirty="0" err="1" smtClean="0"/>
              <a:t>RStudio</a:t>
            </a:r>
            <a:endParaRPr lang="en-US" dirty="0" smtClean="0"/>
          </a:p>
          <a:p>
            <a:pPr marL="845820" lvl="1" indent="-571500">
              <a:buAutoNum type="romanUcPeriod"/>
            </a:pPr>
            <a:r>
              <a:rPr lang="en-US" dirty="0" smtClean="0"/>
              <a:t>Where to find information: Chapter 1-5 of DS text [1]</a:t>
            </a:r>
          </a:p>
          <a:p>
            <a:pPr marL="845820" lvl="1" indent="-571500">
              <a:buAutoNum type="romanUcPeriod"/>
            </a:pPr>
            <a:r>
              <a:rPr lang="en-US" dirty="0" smtClean="0"/>
              <a:t>Suggestion: If you prefer you can continue with the rest of the chapters in the text for a full course</a:t>
            </a:r>
          </a:p>
        </p:txBody>
      </p:sp>
    </p:spTree>
    <p:extLst>
      <p:ext uri="{BB962C8B-B14F-4D97-AF65-F5344CB8AC3E}">
        <p14:creationId xmlns:p14="http://schemas.microsoft.com/office/powerpoint/2010/main" val="403662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Data-intensive Computing course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4345-6A99-4FDB-A91D-58AB7E8925A8}" type="datetime1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571500" indent="-571500">
              <a:buAutoNum type="romanUcPeriod"/>
            </a:pPr>
            <a:r>
              <a:rPr lang="en-US" dirty="0"/>
              <a:t>Parallelizing data processing</a:t>
            </a:r>
          </a:p>
          <a:p>
            <a:pPr marL="845820" lvl="1" indent="-571500">
              <a:buAutoNum type="romanUcPeriod"/>
            </a:pPr>
            <a:r>
              <a:rPr lang="en-US" dirty="0"/>
              <a:t>Working with large data sets</a:t>
            </a:r>
          </a:p>
          <a:p>
            <a:pPr marL="845820" lvl="1" indent="-571500">
              <a:buAutoNum type="romanUcPeriod"/>
            </a:pPr>
            <a:r>
              <a:rPr lang="en-US" dirty="0"/>
              <a:t>Hadoop eco-system</a:t>
            </a:r>
          </a:p>
          <a:p>
            <a:pPr marL="845820" lvl="1" indent="-571500">
              <a:buAutoNum type="romanUcPeriod"/>
            </a:pPr>
            <a:r>
              <a:rPr lang="en-US" dirty="0"/>
              <a:t>MapReduce like algorithms</a:t>
            </a:r>
          </a:p>
          <a:p>
            <a:pPr marL="845820" lvl="1" indent="-571500">
              <a:buAutoNum type="romanUcPeriod"/>
            </a:pPr>
            <a:r>
              <a:rPr lang="en-US" dirty="0"/>
              <a:t>Text book: Lin &amp; </a:t>
            </a:r>
            <a:r>
              <a:rPr lang="en-US" dirty="0" smtClean="0"/>
              <a:t>Dyer’s  [2]</a:t>
            </a:r>
            <a:endParaRPr lang="en-US" dirty="0"/>
          </a:p>
          <a:p>
            <a:pPr marL="845820" lvl="1" indent="-571500">
              <a:buAutoNum type="romanUcPeriod"/>
            </a:pPr>
            <a:r>
              <a:rPr lang="en-US" dirty="0"/>
              <a:t>Apache </a:t>
            </a:r>
            <a:r>
              <a:rPr lang="en-US" dirty="0" smtClean="0"/>
              <a:t>Hadoop  [3]</a:t>
            </a:r>
            <a:endParaRPr lang="en-US" dirty="0"/>
          </a:p>
          <a:p>
            <a:pPr marL="845820" lvl="1" indent="-571500">
              <a:buAutoNum type="romanUcPeriod"/>
            </a:pPr>
            <a:r>
              <a:rPr lang="en-US" dirty="0"/>
              <a:t>Amazon AWS or Virtual box or VMware</a:t>
            </a:r>
          </a:p>
          <a:p>
            <a:pPr marL="571500" indent="-571500">
              <a:buAutoNum type="romanUcPeriod"/>
            </a:pPr>
            <a:endParaRPr lang="en-US" dirty="0"/>
          </a:p>
          <a:p>
            <a:pPr marL="571500" indent="-571500">
              <a:buAutoNum type="romanUcPeriod"/>
            </a:pPr>
            <a:r>
              <a:rPr lang="en-US" dirty="0"/>
              <a:t>Optimizing and integrating data operations</a:t>
            </a:r>
          </a:p>
          <a:p>
            <a:pPr marL="845820" lvl="1" indent="-571500">
              <a:buAutoNum type="romanUcPeriod"/>
            </a:pPr>
            <a:r>
              <a:rPr lang="en-US" dirty="0" smtClean="0"/>
              <a:t>RDD (Resilient Distributed Data)</a:t>
            </a:r>
            <a:endParaRPr lang="en-US" dirty="0"/>
          </a:p>
          <a:p>
            <a:pPr marL="845820" lvl="1" indent="-571500">
              <a:buAutoNum type="romanUcPeriod"/>
            </a:pPr>
            <a:r>
              <a:rPr lang="en-US" dirty="0"/>
              <a:t>Optimization of operations in a </a:t>
            </a:r>
            <a:r>
              <a:rPr lang="en-US" dirty="0" smtClean="0"/>
              <a:t>DAG (directed acyclic graphs)</a:t>
            </a:r>
          </a:p>
          <a:p>
            <a:pPr marL="845820" lvl="1" indent="-571500">
              <a:buAutoNum type="romanUcPeriod"/>
            </a:pPr>
            <a:r>
              <a:rPr lang="en-US" dirty="0" smtClean="0"/>
              <a:t>Apache Spark [4]</a:t>
            </a:r>
            <a:endParaRPr lang="en-US" dirty="0"/>
          </a:p>
          <a:p>
            <a:pPr marL="845820" lvl="1" indent="-571500">
              <a:buAutoNum type="romanUcPeriod"/>
            </a:pPr>
            <a:r>
              <a:rPr lang="en-US" dirty="0"/>
              <a:t>Emerging applications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I: Exploratory Data Analysis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3A0A-4D0B-4E24-BB8D-CE70783F7D0A}" type="datetime1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Formally introduced by John Tukey [5]</a:t>
            </a:r>
          </a:p>
          <a:p>
            <a:r>
              <a:rPr lang="en-US" dirty="0" smtClean="0"/>
              <a:t>He is also the one recognized “software” , “bit”, robust analysis </a:t>
            </a:r>
          </a:p>
          <a:p>
            <a:r>
              <a:rPr lang="en-US" dirty="0" smtClean="0"/>
              <a:t>EDA example: stem-leaf-display (Tukey’s), measures of central tendency (mean, median, etc.)</a:t>
            </a:r>
          </a:p>
          <a:p>
            <a:r>
              <a:rPr lang="en-US" dirty="0" smtClean="0"/>
              <a:t>Literally explore data with various assumptions, try out different graphing and discover data behaviors. </a:t>
            </a:r>
          </a:p>
          <a:p>
            <a:r>
              <a:rPr lang="en-US" dirty="0" smtClean="0"/>
              <a:t>Look at the data first and let it drive the theories (rather writing theorems/algorithms and proving them).</a:t>
            </a:r>
          </a:p>
          <a:p>
            <a:r>
              <a:rPr lang="en-US" dirty="0" smtClean="0"/>
              <a:t>We studied: statistical models, linear regression and K-means and K-NN and their application to real data problems</a:t>
            </a:r>
          </a:p>
          <a:p>
            <a:r>
              <a:rPr lang="en-US" dirty="0" smtClean="0"/>
              <a:t>Tool Used : R and </a:t>
            </a:r>
            <a:r>
              <a:rPr lang="en-US" dirty="0" err="1" smtClean="0"/>
              <a:t>Rstudio</a:t>
            </a:r>
            <a:r>
              <a:rPr lang="en-US" dirty="0" smtClean="0"/>
              <a:t> : Project 1</a:t>
            </a:r>
          </a:p>
          <a:p>
            <a:pPr marL="0" indent="0">
              <a:buNone/>
            </a:pPr>
            <a:r>
              <a:rPr lang="en-US" dirty="0" smtClean="0"/>
              <a:t>(Can use MS Excel, Tableau, SPSS, </a:t>
            </a:r>
            <a:r>
              <a:rPr lang="en-US" dirty="0" err="1" smtClean="0"/>
              <a:t>MATlab</a:t>
            </a:r>
            <a:r>
              <a:rPr lang="en-US" dirty="0" smtClean="0"/>
              <a:t>…)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30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EDA in Data Science Process [1]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29A5-F76D-45E8-9DD5-556F4634C286}" type="datetime1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36D2-5B7B-4E63-8692-2881431D8B75}" type="slidenum">
              <a:rPr lang="en-US" smtClean="0"/>
              <a:t>17</a:t>
            </a:fld>
            <a:endParaRPr lang="en-US"/>
          </a:p>
        </p:txBody>
      </p:sp>
      <p:grpSp>
        <p:nvGrpSpPr>
          <p:cNvPr id="1043" name="Group 1042"/>
          <p:cNvGrpSpPr/>
          <p:nvPr/>
        </p:nvGrpSpPr>
        <p:grpSpPr>
          <a:xfrm>
            <a:off x="979173" y="1651087"/>
            <a:ext cx="7166761" cy="4050199"/>
            <a:chOff x="529439" y="2245112"/>
            <a:chExt cx="7166761" cy="4050199"/>
          </a:xfrm>
        </p:grpSpPr>
        <p:sp>
          <p:nvSpPr>
            <p:cNvPr id="8" name="Rounded Rectangle 7"/>
            <p:cNvSpPr/>
            <p:nvPr/>
          </p:nvSpPr>
          <p:spPr>
            <a:xfrm>
              <a:off x="1981200" y="2999678"/>
              <a:ext cx="914400" cy="9144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Raw data collected</a:t>
              </a:r>
            </a:p>
          </p:txBody>
        </p:sp>
        <p:pic>
          <p:nvPicPr>
            <p:cNvPr id="1027" name="Picture 3" descr="C:\Users\bina\AppData\Local\Microsoft\Windows\Temporary Internet Files\Content.IE5\1VU1EHDR\MP900430937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9439" y="3129775"/>
              <a:ext cx="844988" cy="65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Arrow Connector 9"/>
            <p:cNvCxnSpPr>
              <a:stCxn id="1027" idx="1"/>
            </p:cNvCxnSpPr>
            <p:nvPr/>
          </p:nvCxnSpPr>
          <p:spPr>
            <a:xfrm flipV="1">
              <a:off x="1374427" y="3456877"/>
              <a:ext cx="612349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3"/>
            </p:cNvCxnSpPr>
            <p:nvPr/>
          </p:nvCxnSpPr>
          <p:spPr>
            <a:xfrm>
              <a:off x="2895600" y="3456878"/>
              <a:ext cx="533400" cy="63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356100" y="3463228"/>
              <a:ext cx="41290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6324600" y="2245112"/>
              <a:ext cx="1371600" cy="914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Exploratory data analysis</a:t>
              </a:r>
            </a:p>
          </p:txBody>
        </p:sp>
        <p:cxnSp>
          <p:nvCxnSpPr>
            <p:cNvPr id="19" name="Elbow Connector 18"/>
            <p:cNvCxnSpPr>
              <a:endCxn id="17" idx="1"/>
            </p:cNvCxnSpPr>
            <p:nvPr/>
          </p:nvCxnSpPr>
          <p:spPr>
            <a:xfrm rot="5400000" flipH="1" flipV="1">
              <a:off x="5629894" y="2304973"/>
              <a:ext cx="297366" cy="1092045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6324600" y="3581400"/>
              <a:ext cx="1371600" cy="16002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Machine learning algorithms;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Statistical models</a:t>
              </a:r>
            </a:p>
          </p:txBody>
        </p:sp>
        <p:cxnSp>
          <p:nvCxnSpPr>
            <p:cNvPr id="22" name="Elbow Connector 21"/>
            <p:cNvCxnSpPr>
              <a:endCxn id="20" idx="1"/>
            </p:cNvCxnSpPr>
            <p:nvPr/>
          </p:nvCxnSpPr>
          <p:spPr>
            <a:xfrm rot="16200000" flipH="1">
              <a:off x="5551216" y="3608116"/>
              <a:ext cx="454722" cy="1092045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7" idx="2"/>
              <a:endCxn id="20" idx="0"/>
            </p:cNvCxnSpPr>
            <p:nvPr/>
          </p:nvCxnSpPr>
          <p:spPr>
            <a:xfrm>
              <a:off x="7010400" y="3159512"/>
              <a:ext cx="0" cy="4218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5"/>
            <p:cNvSpPr/>
            <p:nvPr/>
          </p:nvSpPr>
          <p:spPr>
            <a:xfrm>
              <a:off x="1600200" y="4322956"/>
              <a:ext cx="1074234" cy="914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Build data products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29000" y="5107258"/>
              <a:ext cx="1524000" cy="11880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Communication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Visualization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Report Findings</a:t>
              </a:r>
            </a:p>
          </p:txBody>
        </p:sp>
        <p:cxnSp>
          <p:nvCxnSpPr>
            <p:cNvPr id="31" name="Elbow Connector 30"/>
            <p:cNvCxnSpPr>
              <a:stCxn id="20" idx="2"/>
              <a:endCxn id="27" idx="3"/>
            </p:cNvCxnSpPr>
            <p:nvPr/>
          </p:nvCxnSpPr>
          <p:spPr>
            <a:xfrm rot="5400000">
              <a:off x="5721858" y="4412742"/>
              <a:ext cx="519685" cy="20574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1" name="Straight Arrow Connector 1030"/>
            <p:cNvCxnSpPr/>
            <p:nvPr/>
          </p:nvCxnSpPr>
          <p:spPr>
            <a:xfrm>
              <a:off x="4903128" y="5987534"/>
              <a:ext cx="65885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2" name="TextBox 1031"/>
            <p:cNvSpPr txBox="1"/>
            <p:nvPr/>
          </p:nvSpPr>
          <p:spPr>
            <a:xfrm>
              <a:off x="5486400" y="5833645"/>
              <a:ext cx="13997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Make decisions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450992" y="3012378"/>
              <a:ext cx="1044807" cy="9144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Data is  processed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775354" y="3012378"/>
              <a:ext cx="914400" cy="9144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Data is cleaned</a:t>
              </a:r>
            </a:p>
          </p:txBody>
        </p:sp>
        <p:cxnSp>
          <p:nvCxnSpPr>
            <p:cNvPr id="1034" name="Straight Arrow Connector 1033"/>
            <p:cNvCxnSpPr>
              <a:endCxn id="26" idx="3"/>
            </p:cNvCxnSpPr>
            <p:nvPr/>
          </p:nvCxnSpPr>
          <p:spPr>
            <a:xfrm flipH="1">
              <a:off x="2674434" y="4780156"/>
              <a:ext cx="365016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Straight Arrow Connector 1041"/>
            <p:cNvCxnSpPr>
              <a:stCxn id="26" idx="1"/>
              <a:endCxn id="1027" idx="2"/>
            </p:cNvCxnSpPr>
            <p:nvPr/>
          </p:nvCxnSpPr>
          <p:spPr>
            <a:xfrm flipH="1" flipV="1">
              <a:off x="951933" y="3783980"/>
              <a:ext cx="648267" cy="996176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598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II: Parallelizing Data for Processing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74622-4666-4D3C-9D38-C6268EACEF80}" type="datetime1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Grace Hopper on tackling large problems [6]:</a:t>
            </a:r>
          </a:p>
          <a:p>
            <a:r>
              <a:rPr lang="en-US" dirty="0" smtClean="0"/>
              <a:t> </a:t>
            </a:r>
            <a:r>
              <a:rPr lang="en-US" dirty="0"/>
              <a:t>"In pioneer days they used oxen for heavy pulling, and when one ox couldn't budge a log, they didn't try to grow a larger ox. We shouldn't be trying for bigger computers, but for more systems of computers."</a:t>
            </a:r>
            <a:endParaRPr lang="en-US" dirty="0" smtClean="0"/>
          </a:p>
          <a:p>
            <a:r>
              <a:rPr lang="en-US" dirty="0" smtClean="0"/>
              <a:t>Large storage for data: WORM data</a:t>
            </a:r>
          </a:p>
          <a:p>
            <a:r>
              <a:rPr lang="en-US" dirty="0" smtClean="0"/>
              <a:t>Large data 2K blocks vs 128Mbyte</a:t>
            </a:r>
          </a:p>
          <a:p>
            <a:r>
              <a:rPr lang="en-US" dirty="0" smtClean="0"/>
              <a:t>MTBF is 1/1000, with 1000 blocks of data, the probability of a block failure at a given time is very high (nearly 100%)</a:t>
            </a:r>
          </a:p>
          <a:p>
            <a:r>
              <a:rPr lang="en-US" dirty="0" smtClean="0"/>
              <a:t>Duplicate or triplicate data blocks</a:t>
            </a:r>
          </a:p>
          <a:p>
            <a:r>
              <a:rPr lang="en-US" dirty="0" smtClean="0"/>
              <a:t>What to do with this redundancy? Run parallel programs</a:t>
            </a:r>
          </a:p>
          <a:p>
            <a:r>
              <a:rPr lang="en-US" dirty="0" smtClean="0"/>
              <a:t>MR like algorithms</a:t>
            </a:r>
          </a:p>
          <a:p>
            <a:r>
              <a:rPr lang="en-US" dirty="0" smtClean="0"/>
              <a:t>Hadoop eco system</a:t>
            </a:r>
          </a:p>
          <a:p>
            <a:r>
              <a:rPr lang="en-US" dirty="0" smtClean="0"/>
              <a:t>Alternatively one can introduce MPI, </a:t>
            </a:r>
            <a:r>
              <a:rPr lang="en-US" dirty="0" err="1" smtClean="0"/>
              <a:t>OpenMP</a:t>
            </a:r>
            <a:r>
              <a:rPr lang="en-US" dirty="0" smtClean="0"/>
              <a:t>, kernel threads and other approaches to parallel computation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III: Optimizing Data Computing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91D6-6FF4-4BAB-9558-BD3A70846293}" type="datetime1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Refined coding: less code</a:t>
            </a:r>
          </a:p>
          <a:p>
            <a:r>
              <a:rPr lang="en-US" dirty="0" smtClean="0"/>
              <a:t>Faster computation</a:t>
            </a:r>
          </a:p>
          <a:p>
            <a:pPr lvl="1"/>
            <a:r>
              <a:rPr lang="en-US" dirty="0" smtClean="0"/>
              <a:t>Keep it in-memory</a:t>
            </a:r>
          </a:p>
          <a:p>
            <a:pPr lvl="1"/>
            <a:r>
              <a:rPr lang="en-US" dirty="0" smtClean="0"/>
              <a:t>Build on related data </a:t>
            </a:r>
          </a:p>
          <a:p>
            <a:r>
              <a:rPr lang="en-US" dirty="0" smtClean="0"/>
              <a:t>Optimized execution engine</a:t>
            </a:r>
          </a:p>
          <a:p>
            <a:r>
              <a:rPr lang="en-US" dirty="0" smtClean="0"/>
              <a:t>Different tools implemented for Hadoop are unified into one on Spark</a:t>
            </a:r>
          </a:p>
          <a:p>
            <a:r>
              <a:rPr lang="en-US" dirty="0" smtClean="0"/>
              <a:t>Data: Resilient Distributed Data Sets (RDDs)</a:t>
            </a:r>
          </a:p>
          <a:p>
            <a:r>
              <a:rPr lang="en-US" dirty="0" smtClean="0"/>
              <a:t>Operations: transformations, actions</a:t>
            </a:r>
          </a:p>
          <a:p>
            <a:r>
              <a:rPr lang="en-US" dirty="0" smtClean="0"/>
              <a:t>Execution model: Single Instruction and Multiple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64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(CCSCNE 2017)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A26D-AFF4-4EE2-9523-06B694482303}" type="datetime1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Brief discussion of SIGCSE 2016 presentation</a:t>
            </a:r>
          </a:p>
          <a:p>
            <a:pPr lvl="1"/>
            <a:r>
              <a:rPr lang="en-US" dirty="0" smtClean="0"/>
              <a:t>Data Science program at University at Buffalo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Current version (Spring 2017) version of the Data-intensive computing course</a:t>
            </a:r>
          </a:p>
          <a:p>
            <a:pPr lvl="1"/>
            <a:r>
              <a:rPr lang="en-US" dirty="0" smtClean="0"/>
              <a:t>Pedagogical patterns developed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Useful resources</a:t>
            </a:r>
          </a:p>
          <a:p>
            <a:pPr lvl="1"/>
            <a:r>
              <a:rPr lang="en-US" dirty="0" smtClean="0"/>
              <a:t>DS pedagogy, applications, tools, cloud and data sources</a:t>
            </a:r>
          </a:p>
          <a:p>
            <a:pPr marL="788670" lvl="1" indent="-514350">
              <a:buAutoNum type="arabicPeriod"/>
            </a:pP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27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Data-intensive computing Pedagogy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08AC-46C1-41A3-B22B-A0A144BAF74B}" type="datetime1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588409"/>
              </p:ext>
            </p:extLst>
          </p:nvPr>
        </p:nvGraphicFramePr>
        <p:xfrm>
          <a:off x="609600" y="1140460"/>
          <a:ext cx="8226551" cy="4498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2133600"/>
                <a:gridCol w="1676400"/>
                <a:gridCol w="1752600"/>
                <a:gridCol w="1673351"/>
              </a:tblGrid>
              <a:tr h="91905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Part</a:t>
                      </a:r>
                      <a:endParaRPr lang="en-US" sz="1800" dirty="0"/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Lecture:  Book/Concepts</a:t>
                      </a:r>
                      <a:endParaRPr lang="en-US" sz="1800" dirty="0"/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Hands-on Project</a:t>
                      </a:r>
                      <a:endParaRPr lang="en-US" sz="1800" dirty="0"/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Resources</a:t>
                      </a:r>
                      <a:endParaRPr lang="en-US" sz="1800" dirty="0"/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Data</a:t>
                      </a:r>
                      <a:endParaRPr lang="en-US" sz="1800" dirty="0"/>
                    </a:p>
                  </a:txBody>
                  <a:tcPr/>
                </a:tc>
              </a:tr>
              <a:tr h="63627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Data</a:t>
                      </a:r>
                      <a:r>
                        <a:rPr lang="en-US" sz="1800" baseline="0" dirty="0" smtClean="0"/>
                        <a:t> Science[1]</a:t>
                      </a:r>
                      <a:endParaRPr lang="en-US" sz="1800" dirty="0"/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 &amp;</a:t>
                      </a:r>
                      <a:r>
                        <a:rPr lang="en-US" sz="1800" baseline="0" dirty="0" smtClean="0"/>
                        <a:t> real data</a:t>
                      </a:r>
                      <a:endParaRPr lang="en-US" sz="1800" dirty="0"/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RStudio</a:t>
                      </a:r>
                      <a:r>
                        <a:rPr lang="en-US" sz="1800" dirty="0" smtClean="0"/>
                        <a:t>, Shiny</a:t>
                      </a:r>
                      <a:endParaRPr lang="en-US" sz="1800" dirty="0"/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Numerical,</a:t>
                      </a:r>
                      <a:r>
                        <a:rPr lang="en-US" sz="1800" baseline="0" dirty="0" smtClean="0"/>
                        <a:t> categorical;</a:t>
                      </a:r>
                    </a:p>
                    <a:p>
                      <a:r>
                        <a:rPr lang="en-US" sz="1800" baseline="0" dirty="0" smtClean="0"/>
                        <a:t>Stock market </a:t>
                      </a:r>
                      <a:endParaRPr lang="en-US" sz="1800" dirty="0"/>
                    </a:p>
                  </a:txBody>
                  <a:tcPr/>
                </a:tc>
              </a:tr>
              <a:tr h="12018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II</a:t>
                      </a:r>
                      <a:endParaRPr lang="en-US" sz="1800" dirty="0"/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Data-intensive Processing [2]</a:t>
                      </a:r>
                      <a:endParaRPr lang="en-US" sz="1800" dirty="0"/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Hadoop &amp; MR</a:t>
                      </a:r>
                      <a:endParaRPr lang="en-US" sz="1800" dirty="0"/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Virtual</a:t>
                      </a:r>
                      <a:r>
                        <a:rPr lang="en-US" sz="1800" baseline="0" dirty="0" smtClean="0"/>
                        <a:t> Images</a:t>
                      </a:r>
                      <a:endParaRPr lang="en-US" sz="1800" dirty="0"/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Text: unstructured; news feed; twitter data</a:t>
                      </a:r>
                      <a:endParaRPr lang="en-US" sz="1800" dirty="0"/>
                    </a:p>
                  </a:txBody>
                  <a:tcPr/>
                </a:tc>
              </a:tr>
              <a:tr h="12065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II</a:t>
                      </a:r>
                      <a:endParaRPr lang="en-US" sz="1800" dirty="0"/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Data</a:t>
                      </a:r>
                      <a:r>
                        <a:rPr lang="en-US" sz="1800" baseline="0" dirty="0" smtClean="0"/>
                        <a:t> Computing &amp; Performance issues </a:t>
                      </a:r>
                      <a:endParaRPr lang="en-US" sz="1800" dirty="0"/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Apache</a:t>
                      </a:r>
                      <a:r>
                        <a:rPr lang="en-US" sz="1800" baseline="0" dirty="0" smtClean="0"/>
                        <a:t> Spark</a:t>
                      </a:r>
                      <a:endParaRPr lang="en-US" sz="1800" dirty="0"/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Cloud resources</a:t>
                      </a:r>
                      <a:endParaRPr lang="en-US" sz="1800" dirty="0"/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Graph data;</a:t>
                      </a:r>
                      <a:r>
                        <a:rPr lang="en-US" sz="1800" baseline="0" dirty="0" smtClean="0"/>
                        <a:t> network analysis; people network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33399" y="5638800"/>
            <a:ext cx="8302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Cloud resources are helpful if you are infrastructure is not adequate or IT people/services are not good enough to support these courses</a:t>
            </a:r>
          </a:p>
        </p:txBody>
      </p:sp>
    </p:spTree>
    <p:extLst>
      <p:ext uri="{BB962C8B-B14F-4D97-AF65-F5344CB8AC3E}">
        <p14:creationId xmlns:p14="http://schemas.microsoft.com/office/powerpoint/2010/main" val="216224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FF7B-3991-405E-9715-6E049F8DCF5D}" type="datetime1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is more like choosing a track of specialization in a student’s plan of study</a:t>
            </a:r>
          </a:p>
          <a:p>
            <a:r>
              <a:rPr lang="en-US" dirty="0" smtClean="0"/>
              <a:t>Convenient path for students working on their CSE minors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65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Program Courses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0B05-8A81-466B-8498-FAFFA1311B31}" type="datetime1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22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0" y="1527175"/>
            <a:ext cx="8504238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03700"/>
            <a:ext cx="8153400" cy="454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4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worked?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23D0-A783-47FC-8D2B-573CE9FDA775}" type="datetime1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23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Student learned the subject and got jobs </a:t>
            </a:r>
          </a:p>
          <a:p>
            <a:r>
              <a:rPr lang="en-US" dirty="0" smtClean="0"/>
              <a:t>Collaborations: interdisciplinary: Biology and Math; extensive, sustained collaborations</a:t>
            </a:r>
          </a:p>
          <a:p>
            <a:r>
              <a:rPr lang="en-US" dirty="0" smtClean="0"/>
              <a:t>External industry collaborations</a:t>
            </a:r>
          </a:p>
          <a:p>
            <a:r>
              <a:rPr lang="en-US" dirty="0" smtClean="0"/>
              <a:t>All these resulted in grants awarded and collaborative research that is still ongoing</a:t>
            </a:r>
          </a:p>
          <a:p>
            <a:r>
              <a:rPr lang="en-US" dirty="0" smtClean="0"/>
              <a:t>Newer interactions with Arts and Humanities</a:t>
            </a:r>
          </a:p>
          <a:p>
            <a:r>
              <a:rPr lang="en-US" dirty="0" smtClean="0"/>
              <a:t>Undergraduate student researcher won the SIGCSE Microsoft 2015 undergraduate research award and the ACM undergraduate research grand finals. [7]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6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Assessment: Coding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D672D-D7B0-4042-8C17-FA7871FE419D}" type="datetime1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24</a:t>
            </a:fld>
            <a:endParaRPr lang="en-US"/>
          </a:p>
        </p:txBody>
      </p:sp>
      <p:pic>
        <p:nvPicPr>
          <p:cNvPr id="1026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7" b="-31"/>
          <a:stretch>
            <a:fillRect/>
          </a:stretch>
        </p:blipFill>
        <p:spPr bwMode="auto">
          <a:xfrm>
            <a:off x="1066800" y="3918794"/>
            <a:ext cx="6858000" cy="210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Char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6" b="-63"/>
          <a:stretch>
            <a:fillRect/>
          </a:stretch>
        </p:blipFill>
        <p:spPr bwMode="auto">
          <a:xfrm>
            <a:off x="1066800" y="1477347"/>
            <a:ext cx="6858000" cy="215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10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9192-8247-46CC-A472-047A88550996}" type="datetime1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25</a:t>
            </a:fld>
            <a:endParaRPr lang="en-US"/>
          </a:p>
        </p:txBody>
      </p:sp>
      <p:pic>
        <p:nvPicPr>
          <p:cNvPr id="2050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"/>
          <a:stretch>
            <a:fillRect/>
          </a:stretch>
        </p:blipFill>
        <p:spPr bwMode="auto">
          <a:xfrm>
            <a:off x="1295400" y="1600200"/>
            <a:ext cx="6553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Char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" b="-32"/>
          <a:stretch>
            <a:fillRect/>
          </a:stretch>
        </p:blipFill>
        <p:spPr bwMode="auto">
          <a:xfrm>
            <a:off x="1295400" y="4072331"/>
            <a:ext cx="6553200" cy="202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733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&amp; Statistics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36B5-063A-46C4-961E-CA27D5855880}" type="datetime1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26</a:t>
            </a:fld>
            <a:endParaRPr lang="en-US"/>
          </a:p>
        </p:txBody>
      </p:sp>
      <p:pic>
        <p:nvPicPr>
          <p:cNvPr id="3074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" b="-130"/>
          <a:stretch>
            <a:fillRect/>
          </a:stretch>
        </p:blipFill>
        <p:spPr bwMode="auto">
          <a:xfrm>
            <a:off x="1219200" y="1447800"/>
            <a:ext cx="6858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Char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" b="-125"/>
          <a:stretch>
            <a:fillRect/>
          </a:stretch>
        </p:blipFill>
        <p:spPr bwMode="auto">
          <a:xfrm>
            <a:off x="1219202" y="3811136"/>
            <a:ext cx="6857999" cy="205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088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F62F-F3F6-45E9-8E17-D4E0CC6A8193}" type="datetime1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27</a:t>
            </a:fld>
            <a:endParaRPr lang="en-US"/>
          </a:p>
        </p:txBody>
      </p:sp>
      <p:pic>
        <p:nvPicPr>
          <p:cNvPr id="4098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" b="-96"/>
          <a:stretch>
            <a:fillRect/>
          </a:stretch>
        </p:blipFill>
        <p:spPr bwMode="auto">
          <a:xfrm>
            <a:off x="1295403" y="1447800"/>
            <a:ext cx="6629399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Char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" b="-64"/>
          <a:stretch>
            <a:fillRect/>
          </a:stretch>
        </p:blipFill>
        <p:spPr bwMode="auto">
          <a:xfrm>
            <a:off x="1295403" y="3886200"/>
            <a:ext cx="662939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577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36AA4-3C80-4DA2-A29B-741173A80D62}" type="datetime1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28</a:t>
            </a:fld>
            <a:endParaRPr lang="en-US"/>
          </a:p>
        </p:txBody>
      </p:sp>
      <p:pic>
        <p:nvPicPr>
          <p:cNvPr id="5122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" b="-130"/>
          <a:stretch>
            <a:fillRect/>
          </a:stretch>
        </p:blipFill>
        <p:spPr bwMode="auto">
          <a:xfrm>
            <a:off x="1219200" y="1477346"/>
            <a:ext cx="6477000" cy="21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Char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" b="-130"/>
          <a:stretch>
            <a:fillRect/>
          </a:stretch>
        </p:blipFill>
        <p:spPr bwMode="auto">
          <a:xfrm>
            <a:off x="1219200" y="3886200"/>
            <a:ext cx="6477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134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Science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E9EC-C3CD-4AC5-AB94-C535E458E7C6}" type="datetime1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29</a:t>
            </a:fld>
            <a:endParaRPr lang="en-US"/>
          </a:p>
        </p:txBody>
      </p:sp>
      <p:pic>
        <p:nvPicPr>
          <p:cNvPr id="6146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" b="-96"/>
          <a:stretch>
            <a:fillRect/>
          </a:stretch>
        </p:blipFill>
        <p:spPr bwMode="auto">
          <a:xfrm>
            <a:off x="1447800" y="1477346"/>
            <a:ext cx="6324600" cy="210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Char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"/>
          <a:stretch>
            <a:fillRect/>
          </a:stretch>
        </p:blipFill>
        <p:spPr bwMode="auto">
          <a:xfrm>
            <a:off x="1447800" y="3886202"/>
            <a:ext cx="6324600" cy="196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957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(SIGCSE 2016)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D481-2873-4760-947D-C258501515E6}" type="datetime1">
              <a:rPr lang="en-US" smtClean="0"/>
              <a:t>4/7/2017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share my experience with teaching data science: what worked and what did not</a:t>
            </a:r>
          </a:p>
          <a:p>
            <a:r>
              <a:rPr lang="en-US" dirty="0" smtClean="0"/>
              <a:t>To discuss approaches for teaching date science</a:t>
            </a:r>
          </a:p>
          <a:p>
            <a:r>
              <a:rPr lang="en-US" dirty="0" smtClean="0"/>
              <a:t>To share curriculum, course material and tools to introduce data science into undergraduate curriculum</a:t>
            </a:r>
          </a:p>
          <a:p>
            <a:r>
              <a:rPr lang="en-US" dirty="0" smtClean="0"/>
              <a:t>Target audience: teachers and administrators of 2-year and 4-year CSE programs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059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7D6C-3FFD-476F-A38A-0B43B232D951}" type="datetime1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30</a:t>
            </a:fld>
            <a:endParaRPr lang="en-US"/>
          </a:p>
        </p:txBody>
      </p:sp>
      <p:pic>
        <p:nvPicPr>
          <p:cNvPr id="7170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" b="-32"/>
          <a:stretch>
            <a:fillRect/>
          </a:stretch>
        </p:blipFill>
        <p:spPr bwMode="auto">
          <a:xfrm>
            <a:off x="1371600" y="1477347"/>
            <a:ext cx="6553200" cy="218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Char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" b="-64"/>
          <a:stretch>
            <a:fillRect/>
          </a:stretch>
        </p:blipFill>
        <p:spPr bwMode="auto">
          <a:xfrm>
            <a:off x="1371600" y="3810000"/>
            <a:ext cx="6553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612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Expertise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B08A-EAB4-4011-8FD8-AA92B3354F0B}" type="datetime1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31</a:t>
            </a:fld>
            <a:endParaRPr lang="en-US"/>
          </a:p>
        </p:txBody>
      </p:sp>
      <p:pic>
        <p:nvPicPr>
          <p:cNvPr id="819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30015"/>
            <a:ext cx="6934200" cy="213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54119"/>
            <a:ext cx="6934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91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not work?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0B78-9312-4C32-B421-4B341511ED31}" type="datetime1">
              <a:rPr lang="en-US" smtClean="0"/>
              <a:t>4/7/2017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Enrollment in the certificate program is just picking up after 5 years. </a:t>
            </a:r>
            <a:r>
              <a:rPr lang="en-US" dirty="0"/>
              <a:t> </a:t>
            </a:r>
            <a:r>
              <a:rPr lang="en-US" dirty="0" smtClean="0"/>
              <a:t>Solution: Publicity and planning </a:t>
            </a:r>
          </a:p>
          <a:p>
            <a:r>
              <a:rPr lang="en-US" dirty="0" smtClean="0"/>
              <a:t>Participation of working adults in the certificate program was not satisfactory</a:t>
            </a:r>
          </a:p>
          <a:p>
            <a:r>
              <a:rPr lang="en-US" dirty="0" smtClean="0"/>
              <a:t>Infrastructure needed changing with every offering of the course</a:t>
            </a:r>
          </a:p>
          <a:p>
            <a:r>
              <a:rPr lang="en-US" dirty="0" smtClean="0"/>
              <a:t>Text book: Not a single text book that covers all the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984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Desirable (Best) Practices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9E9A-2659-446F-B6EE-AD9A349296C4}" type="datetime1">
              <a:rPr lang="en-US" smtClean="0"/>
              <a:t>4/7/2017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33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rofessional development for faculty </a:t>
            </a:r>
          </a:p>
          <a:p>
            <a:r>
              <a:rPr lang="en-US" dirty="0" smtClean="0"/>
              <a:t>Incremental curriculum development </a:t>
            </a:r>
          </a:p>
          <a:p>
            <a:r>
              <a:rPr lang="en-US" dirty="0" smtClean="0"/>
              <a:t>Hands-on lab/project components</a:t>
            </a:r>
          </a:p>
          <a:p>
            <a:r>
              <a:rPr lang="en-US" dirty="0" smtClean="0"/>
              <a:t>Capstone project that leads to research papers</a:t>
            </a:r>
          </a:p>
          <a:p>
            <a:r>
              <a:rPr lang="en-US" dirty="0" smtClean="0"/>
              <a:t>Continuous improvement to keep up with emerging concepts</a:t>
            </a:r>
          </a:p>
          <a:p>
            <a:r>
              <a:rPr lang="en-US" dirty="0" smtClean="0"/>
              <a:t>Multi-disciplinary collaborations</a:t>
            </a:r>
          </a:p>
          <a:p>
            <a:r>
              <a:rPr lang="en-US" dirty="0" smtClean="0"/>
              <a:t>Outreach to community colleges and K-12 schools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7614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173F-900E-4E09-8A95-2A15B7C19A9C}" type="datetime1">
              <a:rPr lang="en-US" smtClean="0"/>
              <a:t>4/7/2017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Encore presentation at CCSCNE 2017, Albany, NY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34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NSF </a:t>
            </a:r>
            <a:r>
              <a:rPr lang="en-US" dirty="0"/>
              <a:t>f</a:t>
            </a:r>
            <a:r>
              <a:rPr lang="en-US" dirty="0" smtClean="0"/>
              <a:t>or the CCLI grant to support the creation of the courses and the certificate program</a:t>
            </a:r>
          </a:p>
          <a:p>
            <a:r>
              <a:rPr lang="en-US" dirty="0" smtClean="0"/>
              <a:t>CSE </a:t>
            </a:r>
            <a:r>
              <a:rPr lang="en-US" dirty="0" err="1" smtClean="0"/>
              <a:t>Dept</a:t>
            </a:r>
            <a:r>
              <a:rPr lang="en-US" dirty="0"/>
              <a:t>, University at Buffalo, </a:t>
            </a:r>
            <a:r>
              <a:rPr lang="en-US" dirty="0" smtClean="0"/>
              <a:t>SUNY: For supporting my journey from a single lecture to a full fledged, comprehensive Certificate program</a:t>
            </a:r>
          </a:p>
          <a:p>
            <a:r>
              <a:rPr lang="en-US" dirty="0"/>
              <a:t>External evaluator Dr. Jeanette Neal</a:t>
            </a:r>
          </a:p>
          <a:p>
            <a:r>
              <a:rPr lang="en-US" dirty="0" smtClean="0"/>
              <a:t>Reviewers of this papers: Very thorough, from a extra space character to a feedback on terminology used, suggestions for print and presentation, data analysis</a:t>
            </a:r>
          </a:p>
          <a:p>
            <a:r>
              <a:rPr lang="en-US" dirty="0" smtClean="0"/>
              <a:t>SIGCSE for letting me share my </a:t>
            </a:r>
            <a:r>
              <a:rPr lang="en-US" dirty="0" smtClean="0"/>
              <a:t>experience</a:t>
            </a:r>
          </a:p>
          <a:p>
            <a:r>
              <a:rPr lang="en-US" dirty="0" smtClean="0"/>
              <a:t>CCSCNE for allowing me present this in an Encore Session.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5603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C1DD-85B0-4CCD-A5B9-54DDB3E73470}" type="datetime1">
              <a:rPr lang="en-US" smtClean="0"/>
              <a:t>4/7/2017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35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23311" y="1452011"/>
            <a:ext cx="8918448" cy="4572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3800" dirty="0"/>
              <a:t>[</a:t>
            </a:r>
            <a:r>
              <a:rPr lang="en-US" sz="7400" dirty="0"/>
              <a:t>1] C. </a:t>
            </a:r>
            <a:r>
              <a:rPr lang="en-US" sz="7400" dirty="0" err="1"/>
              <a:t>ONeil</a:t>
            </a:r>
            <a:r>
              <a:rPr lang="en-US" sz="7400" dirty="0"/>
              <a:t> and R. </a:t>
            </a:r>
            <a:r>
              <a:rPr lang="en-US" sz="7400" dirty="0" err="1"/>
              <a:t>Schutt</a:t>
            </a:r>
            <a:r>
              <a:rPr lang="en-US" sz="7400" dirty="0"/>
              <a:t>, Doing Data Science,</a:t>
            </a:r>
            <a:r>
              <a:rPr lang="en-US" sz="7400" b="1" dirty="0"/>
              <a:t> </a:t>
            </a:r>
            <a:r>
              <a:rPr lang="en-US" sz="7400" dirty="0"/>
              <a:t>ISBN:978-1-4493-5865-5. </a:t>
            </a:r>
            <a:r>
              <a:rPr lang="en-US" sz="7400" dirty="0" err="1"/>
              <a:t>Oreilly</a:t>
            </a:r>
            <a:r>
              <a:rPr lang="en-US" sz="7400" dirty="0"/>
              <a:t> Media, Doing Data Science, </a:t>
            </a:r>
            <a:r>
              <a:rPr lang="en-US" sz="7400" u="sng" dirty="0">
                <a:hlinkClick r:id="rId2"/>
              </a:rPr>
              <a:t>http://shop.oreilly.com/product/0636920028529.do</a:t>
            </a:r>
            <a:r>
              <a:rPr lang="en-US" sz="7400" dirty="0"/>
              <a:t>, 2013</a:t>
            </a:r>
            <a:r>
              <a:rPr lang="en-US" sz="7400" dirty="0" smtClean="0"/>
              <a:t>.</a:t>
            </a:r>
            <a:endParaRPr lang="en-US" sz="7400" dirty="0"/>
          </a:p>
          <a:p>
            <a:pPr marL="0" indent="0">
              <a:buNone/>
            </a:pPr>
            <a:r>
              <a:rPr lang="en-US" sz="7400" dirty="0" smtClean="0"/>
              <a:t>[2] J. Lin &amp; C. Dyer. Data-intensive text processing with MapReduce, </a:t>
            </a:r>
            <a:r>
              <a:rPr lang="en-US" sz="7400" dirty="0">
                <a:hlinkClick r:id="rId3"/>
              </a:rPr>
              <a:t>https://lintool.github.io/MapReduceAlgorithms</a:t>
            </a:r>
            <a:r>
              <a:rPr lang="en-US" sz="7400" dirty="0" smtClean="0">
                <a:hlinkClick r:id="rId3"/>
              </a:rPr>
              <a:t>/</a:t>
            </a:r>
            <a:endParaRPr lang="en-US" sz="7400" dirty="0"/>
          </a:p>
          <a:p>
            <a:pPr marL="0" indent="0">
              <a:buNone/>
            </a:pPr>
            <a:endParaRPr lang="en-US" sz="7400" dirty="0" smtClean="0"/>
          </a:p>
          <a:p>
            <a:pPr marL="0" indent="0">
              <a:buNone/>
            </a:pPr>
            <a:r>
              <a:rPr lang="en-US" sz="7400" dirty="0" smtClean="0"/>
              <a:t>[</a:t>
            </a:r>
            <a:r>
              <a:rPr lang="en-US" sz="7400" dirty="0"/>
              <a:t>3] Apache Hadoop. </a:t>
            </a:r>
            <a:r>
              <a:rPr lang="en-US" sz="7400" u="sng" dirty="0">
                <a:hlinkClick r:id="rId4"/>
              </a:rPr>
              <a:t>https://hadoop.apache.org/</a:t>
            </a:r>
            <a:r>
              <a:rPr lang="en-US" sz="7400" dirty="0"/>
              <a:t>, August 2015</a:t>
            </a:r>
            <a:r>
              <a:rPr lang="en-US" sz="7400" dirty="0" smtClean="0"/>
              <a:t>.</a:t>
            </a:r>
          </a:p>
          <a:p>
            <a:pPr marL="0" indent="0">
              <a:buNone/>
            </a:pPr>
            <a:r>
              <a:rPr lang="en-US" sz="7400" dirty="0" smtClean="0"/>
              <a:t>[</a:t>
            </a:r>
            <a:r>
              <a:rPr lang="en-US" sz="7400" dirty="0"/>
              <a:t>4] Apache Spark: Lightning Fast Cluster Computing. </a:t>
            </a:r>
            <a:r>
              <a:rPr lang="en-US" sz="7400" u="sng" dirty="0">
                <a:hlinkClick r:id="rId5"/>
              </a:rPr>
              <a:t>http://spark.apache.org/</a:t>
            </a:r>
            <a:r>
              <a:rPr lang="en-US" sz="7400" dirty="0"/>
              <a:t>, last viewed August 2015</a:t>
            </a:r>
            <a:r>
              <a:rPr lang="en-US" sz="7400" dirty="0" smtClean="0"/>
              <a:t>.</a:t>
            </a:r>
          </a:p>
          <a:p>
            <a:pPr marL="0" indent="0">
              <a:buNone/>
            </a:pPr>
            <a:endParaRPr lang="en-US" sz="7400" dirty="0" smtClean="0"/>
          </a:p>
          <a:p>
            <a:pPr marL="0" indent="0">
              <a:buNone/>
            </a:pPr>
            <a:r>
              <a:rPr lang="en-US" sz="7400" dirty="0" smtClean="0"/>
              <a:t>[</a:t>
            </a:r>
            <a:r>
              <a:rPr lang="en-US" sz="7400" dirty="0"/>
              <a:t>5] D. </a:t>
            </a:r>
            <a:r>
              <a:rPr lang="en-US" sz="7400" dirty="0" err="1"/>
              <a:t>Leonhardt</a:t>
            </a:r>
            <a:r>
              <a:rPr lang="en-US" sz="7400" dirty="0"/>
              <a:t>, John Tukey, New York Times July 2000</a:t>
            </a:r>
            <a:r>
              <a:rPr lang="en-US" sz="7400" dirty="0" smtClean="0"/>
              <a:t>.</a:t>
            </a:r>
          </a:p>
          <a:p>
            <a:pPr marL="0" indent="0">
              <a:buNone/>
            </a:pPr>
            <a:r>
              <a:rPr lang="en-US" sz="7400" dirty="0" smtClean="0"/>
              <a:t>[</a:t>
            </a:r>
            <a:r>
              <a:rPr lang="en-US" sz="7400" dirty="0"/>
              <a:t>6] P. </a:t>
            </a:r>
            <a:r>
              <a:rPr lang="en-US" sz="7400" dirty="0" err="1"/>
              <a:t>Schieber</a:t>
            </a:r>
            <a:r>
              <a:rPr lang="en-US" sz="7400" dirty="0"/>
              <a:t>. The wit and Wisdom of Grace Hopper. </a:t>
            </a:r>
            <a:r>
              <a:rPr lang="en-US" sz="7400" i="1" dirty="0"/>
              <a:t>The OCLC Newsletter, March/April, 1987, No. 167. </a:t>
            </a:r>
            <a:r>
              <a:rPr lang="en-US" sz="7400" i="1" dirty="0">
                <a:hlinkClick r:id="rId6"/>
              </a:rPr>
              <a:t>http://</a:t>
            </a:r>
            <a:r>
              <a:rPr lang="en-US" sz="7400" i="1" dirty="0" smtClean="0">
                <a:hlinkClick r:id="rId6"/>
              </a:rPr>
              <a:t>www.cs.yale.edu/homes/tap/Files/hopper-wit.html</a:t>
            </a:r>
            <a:endParaRPr lang="en-US" sz="7400" dirty="0" smtClean="0"/>
          </a:p>
          <a:p>
            <a:pPr marL="0" indent="0">
              <a:buNone/>
            </a:pPr>
            <a:endParaRPr lang="en-US" sz="7400" dirty="0" smtClean="0"/>
          </a:p>
          <a:p>
            <a:pPr marL="0" indent="0">
              <a:buNone/>
            </a:pPr>
            <a:r>
              <a:rPr lang="en-US" sz="7400" dirty="0" smtClean="0"/>
              <a:t>[7] </a:t>
            </a:r>
            <a:r>
              <a:rPr lang="en-US" sz="7400" dirty="0"/>
              <a:t>ACM Student Research Competition 2015, </a:t>
            </a:r>
            <a:r>
              <a:rPr lang="en-US" sz="7400" u="sng" dirty="0">
                <a:hlinkClick r:id="rId7"/>
              </a:rPr>
              <a:t>http://src.acm.org/</a:t>
            </a:r>
            <a:r>
              <a:rPr lang="en-US" sz="7400" dirty="0"/>
              <a:t>, Last viewed Aug. 2015. 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3300" i="1" dirty="0"/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625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A26D-AFF4-4EE2-9523-06B694482303}" type="datetime1">
              <a:rPr lang="en-US" smtClean="0"/>
              <a:t>4/7/2017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36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2017 Data Science Course  (CSE 487)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672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Data-intensive Computing Course (CSE 487)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6D84-1A9F-428D-910C-F1AA24534EB4}" type="datetime1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37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3000" y="3810000"/>
            <a:ext cx="1905000" cy="1905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 I:</a:t>
            </a:r>
          </a:p>
          <a:p>
            <a:pPr algn="ctr"/>
            <a:r>
              <a:rPr lang="en-US" dirty="0"/>
              <a:t>EDA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2800" y="2362200"/>
            <a:ext cx="198120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 II: Parallelizing Data Processing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Hadoop</a:t>
            </a:r>
          </a:p>
          <a:p>
            <a:pPr algn="ctr"/>
            <a:r>
              <a:rPr lang="en-US" dirty="0"/>
              <a:t>MapReduce Ecosystem</a:t>
            </a:r>
          </a:p>
        </p:txBody>
      </p:sp>
      <p:sp>
        <p:nvSpPr>
          <p:cNvPr id="9" name="Rectangle 8"/>
          <p:cNvSpPr/>
          <p:nvPr/>
        </p:nvSpPr>
        <p:spPr>
          <a:xfrm>
            <a:off x="5638800" y="3810000"/>
            <a:ext cx="1981200" cy="1905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 III: Optimized &amp; Integrated Data Processing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Spark Ecosystem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4460" y="5775316"/>
            <a:ext cx="222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Statistical Inference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68572" y="5806200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Big data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5000" y="5775316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278320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Data-intensive Computing Course (CSE </a:t>
            </a:r>
            <a:r>
              <a:rPr lang="en-US" dirty="0" smtClean="0"/>
              <a:t>487: Spring 2017)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6D84-1A9F-428D-910C-F1AA24534EB4}" type="datetime1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38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3000" y="2362200"/>
            <a:ext cx="1905000" cy="3352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 I:</a:t>
            </a:r>
          </a:p>
          <a:p>
            <a:pPr algn="ctr"/>
            <a:r>
              <a:rPr lang="en-US" dirty="0" smtClean="0"/>
              <a:t>Data acquisition, cleaning, munging, EDA, statistical model, ML algorithms: R Language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52800" y="3810000"/>
            <a:ext cx="19812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 II: Parallelizing Data Processing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Hadoop</a:t>
            </a:r>
          </a:p>
          <a:p>
            <a:pPr algn="ctr"/>
            <a:r>
              <a:rPr lang="en-US" dirty="0"/>
              <a:t>MapReduce Ecosystem</a:t>
            </a:r>
          </a:p>
        </p:txBody>
      </p:sp>
      <p:sp>
        <p:nvSpPr>
          <p:cNvPr id="9" name="Rectangle 8"/>
          <p:cNvSpPr/>
          <p:nvPr/>
        </p:nvSpPr>
        <p:spPr>
          <a:xfrm>
            <a:off x="5638800" y="3810000"/>
            <a:ext cx="1981200" cy="1905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 III: Optimized &amp; Integrated Data Processing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Spark Ecosystem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3601" y="5775316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DS process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68572" y="5806200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Big data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5000" y="5775316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111706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A26D-AFF4-4EE2-9523-06B694482303}" type="datetime1">
              <a:rPr lang="en-US" smtClean="0"/>
              <a:t>4/7/2017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39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337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A26D-AFF4-4EE2-9523-06B694482303}" type="datetime1">
              <a:rPr lang="en-US" smtClean="0"/>
              <a:t>4/7/2017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4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SIGCSE 2016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5486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: Pedagogy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E351-C47B-4726-B59F-06887851E4AC}" type="datetime1">
              <a:rPr lang="en-US" smtClean="0"/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40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Learn (repeat), Experiment &amp; develop, Problem Solve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914400" y="2971800"/>
            <a:ext cx="205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Learning Environment: Jupyter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265932" y="3883978"/>
            <a:ext cx="21915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Development Environment: R Studio</a:t>
            </a:r>
            <a:endParaRPr lang="en-US" dirty="0"/>
          </a:p>
        </p:txBody>
      </p:sp>
      <p:sp>
        <p:nvSpPr>
          <p:cNvPr id="14" name="Curved Down Arrow 13"/>
          <p:cNvSpPr/>
          <p:nvPr/>
        </p:nvSpPr>
        <p:spPr>
          <a:xfrm rot="1457264">
            <a:off x="2942962" y="3231185"/>
            <a:ext cx="1600200" cy="395629"/>
          </a:xfrm>
          <a:prstGeom prst="curved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04774" y="4880416"/>
            <a:ext cx="2424826" cy="1139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Production Environment:  Java, C++, Scala, Hadoop and Spark</a:t>
            </a:r>
            <a:endParaRPr lang="en-US" dirty="0"/>
          </a:p>
        </p:txBody>
      </p:sp>
      <p:sp>
        <p:nvSpPr>
          <p:cNvPr id="16" name="Curved Down Arrow 15"/>
          <p:cNvSpPr/>
          <p:nvPr/>
        </p:nvSpPr>
        <p:spPr>
          <a:xfrm rot="1457264">
            <a:off x="5467993" y="4244130"/>
            <a:ext cx="1600200" cy="395629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379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Resources: Curriculum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A26D-AFF4-4EE2-9523-06B694482303}" type="datetime1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41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Current  course web page</a:t>
            </a:r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http://www.cse.buffalo.edu/faculty/bina/cse487/spring2017</a:t>
            </a:r>
            <a:r>
              <a:rPr lang="en-US" sz="2400" dirty="0" smtClean="0"/>
              <a:t> 5 labs, 1 term project (dashboard or showcase), 2 exams</a:t>
            </a:r>
          </a:p>
          <a:p>
            <a:pPr marL="0" indent="0">
              <a:buNone/>
            </a:pPr>
            <a:r>
              <a:rPr lang="en-US" sz="2400" dirty="0" smtClean="0"/>
              <a:t>class notes in the form of blog</a:t>
            </a:r>
          </a:p>
          <a:p>
            <a:r>
              <a:rPr lang="en-US" sz="2400" dirty="0" smtClean="0"/>
              <a:t>Labs essentially capture the DS process</a:t>
            </a:r>
          </a:p>
          <a:p>
            <a:r>
              <a:rPr lang="en-US" sz="2400" smtClean="0"/>
              <a:t>Labs offer </a:t>
            </a:r>
            <a:r>
              <a:rPr lang="en-US" sz="2400" dirty="0" smtClean="0"/>
              <a:t>a pedagogical pattern for teaching DS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37791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Resources: Tools, Data and Cloud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A26D-AFF4-4EE2-9523-06B694482303}" type="datetime1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42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 language, CRAN, packages and vignettes, R-community contribution, development environments</a:t>
            </a:r>
          </a:p>
          <a:p>
            <a:r>
              <a:rPr lang="en-US" dirty="0" smtClean="0"/>
              <a:t>Hadoop and Spark environments</a:t>
            </a:r>
          </a:p>
          <a:p>
            <a:r>
              <a:rPr lang="en-US" dirty="0" smtClean="0"/>
              <a:t>Jupyter supports both</a:t>
            </a:r>
          </a:p>
          <a:p>
            <a:r>
              <a:rPr lang="en-US" dirty="0" smtClean="0"/>
              <a:t>Data sources: </a:t>
            </a:r>
          </a:p>
          <a:p>
            <a:pPr lvl="1"/>
            <a:r>
              <a:rPr lang="en-US" dirty="0" smtClean="0"/>
              <a:t>Kaggle, R built-in data packages, data.gov, Pew Research </a:t>
            </a:r>
            <a:endParaRPr lang="en-US" dirty="0"/>
          </a:p>
          <a:p>
            <a:pPr lvl="1"/>
            <a:r>
              <a:rPr lang="en-US" dirty="0" smtClean="0"/>
              <a:t>Collaborate with social sciences, arts and humanities </a:t>
            </a:r>
          </a:p>
          <a:p>
            <a:r>
              <a:rPr lang="en-US" dirty="0" smtClean="0"/>
              <a:t>Cloud Resources</a:t>
            </a:r>
          </a:p>
          <a:p>
            <a:pPr lvl="1"/>
            <a:r>
              <a:rPr lang="en-US" dirty="0" smtClean="0"/>
              <a:t>Google cloud platform</a:t>
            </a:r>
          </a:p>
          <a:p>
            <a:pPr lvl="1"/>
            <a:r>
              <a:rPr lang="en-US" dirty="0" smtClean="0"/>
              <a:t>Amazon web services</a:t>
            </a:r>
          </a:p>
          <a:p>
            <a:pPr lvl="1"/>
            <a:r>
              <a:rPr lang="en-US" dirty="0" smtClean="0"/>
              <a:t>Virtual machines (VM)</a:t>
            </a:r>
          </a:p>
          <a:p>
            <a:pPr lvl="1"/>
            <a:r>
              <a:rPr lang="en-US" dirty="0" smtClean="0"/>
              <a:t>Docker images (light weight virtualization)</a:t>
            </a:r>
          </a:p>
          <a:p>
            <a:r>
              <a:rPr lang="en-US" dirty="0" smtClean="0"/>
              <a:t>Visualization</a:t>
            </a:r>
          </a:p>
          <a:p>
            <a:pPr lvl="1"/>
            <a:r>
              <a:rPr lang="en-US" dirty="0" err="1" smtClean="0"/>
              <a:t>Rshiny</a:t>
            </a:r>
            <a:endParaRPr lang="en-US" dirty="0" smtClean="0"/>
          </a:p>
          <a:p>
            <a:pPr lvl="1"/>
            <a:r>
              <a:rPr lang="en-US" dirty="0" smtClean="0"/>
              <a:t>D3.js</a:t>
            </a:r>
          </a:p>
          <a:p>
            <a:pPr lvl="1"/>
            <a:r>
              <a:rPr lang="en-US" dirty="0" smtClean="0"/>
              <a:t>Tableau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1002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A26D-AFF4-4EE2-9523-06B694482303}" type="datetime1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43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2008 -2017: long and patient journey. Worth it.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 am available for any questions and to help to set up your program in DS.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bina@buffalo.edu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9292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123E5-B077-4622-B856-3D723E35D0D4}" type="datetime1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is DS?</a:t>
            </a:r>
          </a:p>
          <a:p>
            <a:r>
              <a:rPr lang="en-US" dirty="0" smtClean="0"/>
              <a:t>Entry points for adoption of DS</a:t>
            </a:r>
          </a:p>
          <a:p>
            <a:r>
              <a:rPr lang="en-US" dirty="0" smtClean="0"/>
              <a:t>Entry points into DS</a:t>
            </a:r>
          </a:p>
          <a:p>
            <a:r>
              <a:rPr lang="en-US" dirty="0" smtClean="0"/>
              <a:t>How did we do it?</a:t>
            </a:r>
          </a:p>
          <a:p>
            <a:r>
              <a:rPr lang="en-US" dirty="0" smtClean="0"/>
              <a:t>Courses: Distributed Systems &amp; Data-intensive computing course</a:t>
            </a:r>
          </a:p>
          <a:p>
            <a:r>
              <a:rPr lang="en-US" dirty="0" smtClean="0"/>
              <a:t>Certificate program</a:t>
            </a:r>
          </a:p>
          <a:p>
            <a:r>
              <a:rPr lang="en-US" dirty="0" smtClean="0"/>
              <a:t>What worked? Learning outcomes</a:t>
            </a:r>
          </a:p>
          <a:p>
            <a:r>
              <a:rPr lang="en-US" dirty="0" smtClean="0"/>
              <a:t>What needs work?</a:t>
            </a:r>
          </a:p>
          <a:p>
            <a:r>
              <a:rPr lang="en-US" dirty="0" smtClean="0"/>
              <a:t>Best practices</a:t>
            </a:r>
          </a:p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320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Journey Learning 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897F-76DD-4AF0-93CB-EB61A55099A3}" type="datetime1">
              <a:rPr lang="en-US" smtClean="0"/>
              <a:t>4/7/2017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Yahoo! Big Data Computing conference: NSF, CRA supported</a:t>
            </a:r>
          </a:p>
          <a:p>
            <a:r>
              <a:rPr lang="en-US" dirty="0" smtClean="0"/>
              <a:t>Hadoop </a:t>
            </a:r>
            <a:r>
              <a:rPr lang="en-US" dirty="0"/>
              <a:t>c</a:t>
            </a:r>
            <a:r>
              <a:rPr lang="en-US" dirty="0" smtClean="0"/>
              <a:t>luster in 6 months: presented at CCSCNE April 2009</a:t>
            </a:r>
          </a:p>
          <a:p>
            <a:r>
              <a:rPr lang="en-US" dirty="0" smtClean="0"/>
              <a:t>NSF grant for creating a data-intensive computing certificate program and courses</a:t>
            </a:r>
          </a:p>
          <a:p>
            <a:r>
              <a:rPr lang="en-US" dirty="0" smtClean="0"/>
              <a:t>Certificate program approved by SUNY system and is listed in the catalog (2011-12)</a:t>
            </a:r>
          </a:p>
          <a:p>
            <a:r>
              <a:rPr lang="en-US" dirty="0"/>
              <a:t>Courses have become permanent and have been assimilated into the degree </a:t>
            </a:r>
            <a:r>
              <a:rPr lang="en-US" dirty="0" smtClean="0"/>
              <a:t>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801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BC5AD-38C9-46C4-9346-E508BDCA0AE0}" type="datetime1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Data Science is not single subject: it is a combination of many topics and skills [1]</a:t>
            </a:r>
          </a:p>
          <a:p>
            <a:pPr marL="0" indent="0">
              <a:buNone/>
            </a:pPr>
            <a:r>
              <a:rPr lang="en-US" dirty="0" smtClean="0"/>
              <a:t>According to this DS comprises:</a:t>
            </a:r>
          </a:p>
          <a:p>
            <a:r>
              <a:rPr lang="en-US" dirty="0" smtClean="0"/>
              <a:t>Computer science, </a:t>
            </a:r>
          </a:p>
          <a:p>
            <a:r>
              <a:rPr lang="en-US" dirty="0" smtClean="0"/>
              <a:t>Mathematics, </a:t>
            </a:r>
          </a:p>
          <a:p>
            <a:r>
              <a:rPr lang="en-US" dirty="0" smtClean="0"/>
              <a:t>Probability &amp; Statistics, </a:t>
            </a:r>
          </a:p>
          <a:p>
            <a:r>
              <a:rPr lang="en-US" dirty="0" smtClean="0"/>
              <a:t>Machine learning, </a:t>
            </a:r>
          </a:p>
          <a:p>
            <a:r>
              <a:rPr lang="en-US" dirty="0" smtClean="0"/>
              <a:t>Visualization, </a:t>
            </a:r>
          </a:p>
          <a:p>
            <a:r>
              <a:rPr lang="en-US" dirty="0" smtClean="0"/>
              <a:t>Communication and </a:t>
            </a:r>
          </a:p>
          <a:p>
            <a:r>
              <a:rPr lang="en-US" dirty="0"/>
              <a:t>D</a:t>
            </a:r>
            <a:r>
              <a:rPr lang="en-US" dirty="0" smtClean="0"/>
              <a:t>omain expertise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 that I have added “Coding”  as in problem solving and programming.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67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Science Process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D865-3BC7-4042-A962-BA8168ADB445}" type="datetime1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28345"/>
            <a:ext cx="8382000" cy="44014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0" y="5181600"/>
            <a:ext cx="4554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EDA: Exploratory Data Analysis [J. Tukey]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9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Entry Points for 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9654-32AE-4388-8F5E-E180BA0B0081}" type="datetime1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Encore presentation at CCSCNE 2017, Albany, 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232648" cy="45720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/>
              <a:t>Level I. Introduce one DS topic in one of your courses (1 week)</a:t>
            </a:r>
          </a:p>
          <a:p>
            <a:pPr lvl="1" algn="just"/>
            <a:r>
              <a:rPr lang="en-US" dirty="0" smtClean="0"/>
              <a:t>Example 1: Beauty of classical MapReduce-version page rank algorithm</a:t>
            </a:r>
          </a:p>
          <a:p>
            <a:pPr lvl="1" algn="just"/>
            <a:r>
              <a:rPr lang="en-US" dirty="0" smtClean="0"/>
              <a:t>Example 2: Hadoop distributed file system (HDFS) in an operating systems course</a:t>
            </a:r>
          </a:p>
          <a:p>
            <a:pPr lvl="1" algn="just"/>
            <a:r>
              <a:rPr lang="en-US" dirty="0" smtClean="0"/>
              <a:t>Example 3: Visualization in a quantitative analytics course</a:t>
            </a:r>
          </a:p>
          <a:p>
            <a:pPr algn="just"/>
            <a:r>
              <a:rPr lang="en-US" dirty="0" smtClean="0"/>
              <a:t>Level II. Teach DS as a special topics course (full semester/ 6-week summer)</a:t>
            </a:r>
          </a:p>
          <a:p>
            <a:pPr lvl="1" algn="just"/>
            <a:r>
              <a:rPr lang="en-US" dirty="0" smtClean="0"/>
              <a:t>Example 1: Try it out with a combination of DS topics</a:t>
            </a:r>
          </a:p>
          <a:p>
            <a:pPr lvl="1" algn="just"/>
            <a:r>
              <a:rPr lang="en-US" dirty="0" smtClean="0"/>
              <a:t>Example 2: Statistical models and machine learning using R</a:t>
            </a:r>
          </a:p>
          <a:p>
            <a:pPr algn="just"/>
            <a:r>
              <a:rPr lang="en-US" dirty="0" smtClean="0"/>
              <a:t>Level III. </a:t>
            </a:r>
            <a:r>
              <a:rPr lang="en-US" dirty="0"/>
              <a:t>A</a:t>
            </a:r>
            <a:r>
              <a:rPr lang="en-US" dirty="0" smtClean="0"/>
              <a:t>pproved courses in a program (2 or more courses)</a:t>
            </a:r>
          </a:p>
          <a:p>
            <a:pPr lvl="1" algn="just"/>
            <a:r>
              <a:rPr lang="en-US" dirty="0" smtClean="0"/>
              <a:t>Example: We created a Distributed Systems course and a Data-intensive computing</a:t>
            </a:r>
          </a:p>
          <a:p>
            <a:pPr lvl="1" algn="just"/>
            <a:r>
              <a:rPr lang="en-US" dirty="0" smtClean="0"/>
              <a:t>These started as electives and have become courses satisfying “core” requirements in the program</a:t>
            </a:r>
          </a:p>
          <a:p>
            <a:pPr algn="just"/>
            <a:r>
              <a:rPr lang="en-US" dirty="0" smtClean="0"/>
              <a:t>Level IV. A full certificate program in alignment with the courses in an existing program </a:t>
            </a:r>
          </a:p>
          <a:p>
            <a:pPr lvl="1" algn="just"/>
            <a:r>
              <a:rPr lang="en-US" dirty="0" smtClean="0"/>
              <a:t>combination of DS courses + courses in the program + capstone</a:t>
            </a:r>
          </a:p>
          <a:p>
            <a:pPr algn="just"/>
            <a:r>
              <a:rPr lang="en-US" dirty="0" smtClean="0"/>
              <a:t>Level V. Master of Science/</a:t>
            </a:r>
            <a:r>
              <a:rPr lang="en-US" dirty="0" err="1" smtClean="0"/>
              <a:t>Ph.D</a:t>
            </a:r>
            <a:r>
              <a:rPr lang="en-US" dirty="0" smtClean="0"/>
              <a:t> degree in Data science or closely related area.</a:t>
            </a:r>
          </a:p>
        </p:txBody>
      </p:sp>
    </p:spTree>
    <p:extLst>
      <p:ext uri="{BB962C8B-B14F-4D97-AF65-F5344CB8AC3E}">
        <p14:creationId xmlns:p14="http://schemas.microsoft.com/office/powerpoint/2010/main" val="425213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1551</TotalTime>
  <Words>2456</Words>
  <Application>Microsoft Office PowerPoint</Application>
  <PresentationFormat>On-screen Show (4:3)</PresentationFormat>
  <Paragraphs>437</Paragraphs>
  <Slides>43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Calibri</vt:lpstr>
      <vt:lpstr>Georgia</vt:lpstr>
      <vt:lpstr>Wingdings</vt:lpstr>
      <vt:lpstr>Wingdings 2</vt:lpstr>
      <vt:lpstr>Civic</vt:lpstr>
      <vt:lpstr>Learning and Teaching Data Science</vt:lpstr>
      <vt:lpstr>Overview (CCSCNE 2017)</vt:lpstr>
      <vt:lpstr>Goals (SIGCSE 2016)</vt:lpstr>
      <vt:lpstr>SIGCSE 2016 Presentation</vt:lpstr>
      <vt:lpstr>Overview</vt:lpstr>
      <vt:lpstr>My Journey Learning DS</vt:lpstr>
      <vt:lpstr>What is DS?</vt:lpstr>
      <vt:lpstr>Data Science Process</vt:lpstr>
      <vt:lpstr>Entry Points for DS</vt:lpstr>
      <vt:lpstr>Positioning our DS Effort Among AAU</vt:lpstr>
      <vt:lpstr>Our DS Program </vt:lpstr>
      <vt:lpstr>Distributed Systems Course (CSE486)</vt:lpstr>
      <vt:lpstr>Data-intensive Computing Course (CSE 487)</vt:lpstr>
      <vt:lpstr>Data-intensive Computing Course</vt:lpstr>
      <vt:lpstr>Data-intensive Computing course </vt:lpstr>
      <vt:lpstr>Part I: Exploratory Data Analysis</vt:lpstr>
      <vt:lpstr>EDA in Data Science Process [1]</vt:lpstr>
      <vt:lpstr>Part II: Parallelizing Data for Processing</vt:lpstr>
      <vt:lpstr>Part III: Optimizing Data Computing</vt:lpstr>
      <vt:lpstr>Data-intensive computing Pedagogy</vt:lpstr>
      <vt:lpstr>Certificate</vt:lpstr>
      <vt:lpstr>Certificate Program Courses</vt:lpstr>
      <vt:lpstr>What worked?</vt:lpstr>
      <vt:lpstr>Assessment: Coding</vt:lpstr>
      <vt:lpstr>Visualization</vt:lpstr>
      <vt:lpstr>Probability &amp; Statistics</vt:lpstr>
      <vt:lpstr>Mathematics</vt:lpstr>
      <vt:lpstr>Machine Learning</vt:lpstr>
      <vt:lpstr>Computer Science</vt:lpstr>
      <vt:lpstr>Communication</vt:lpstr>
      <vt:lpstr>Domain Expertise</vt:lpstr>
      <vt:lpstr>What did not work? </vt:lpstr>
      <vt:lpstr>Desirable (Best) Practices</vt:lpstr>
      <vt:lpstr>Acknowledgement</vt:lpstr>
      <vt:lpstr>References</vt:lpstr>
      <vt:lpstr>Spring 2017 Data Science Course  (CSE 487)</vt:lpstr>
      <vt:lpstr>Data-intensive Computing Course (CSE 487)</vt:lpstr>
      <vt:lpstr>Data-intensive Computing Course (CSE 487: Spring 2017)</vt:lpstr>
      <vt:lpstr>Resources</vt:lpstr>
      <vt:lpstr>Resources : Pedagogy</vt:lpstr>
      <vt:lpstr>Resources: Curriculum</vt:lpstr>
      <vt:lpstr>Resources: Tools, Data and Cloud </vt:lpstr>
      <vt:lpstr>Summary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Science</dc:title>
  <dc:creator>Ramamurthy, Bina</dc:creator>
  <cp:lastModifiedBy>bina</cp:lastModifiedBy>
  <cp:revision>159</cp:revision>
  <dcterms:created xsi:type="dcterms:W3CDTF">2014-01-29T16:36:17Z</dcterms:created>
  <dcterms:modified xsi:type="dcterms:W3CDTF">2017-04-07T13:10:45Z</dcterms:modified>
</cp:coreProperties>
</file>