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9" r:id="rId1"/>
    <p:sldMasterId id="2147483683" r:id="rId2"/>
    <p:sldMasterId id="2147483704" r:id="rId3"/>
    <p:sldMasterId id="2147483716" r:id="rId4"/>
  </p:sldMasterIdLst>
  <p:notesMasterIdLst>
    <p:notesMasterId r:id="rId33"/>
  </p:notesMasterIdLst>
  <p:sldIdLst>
    <p:sldId id="284" r:id="rId5"/>
    <p:sldId id="291" r:id="rId6"/>
    <p:sldId id="302" r:id="rId7"/>
    <p:sldId id="293" r:id="rId8"/>
    <p:sldId id="303" r:id="rId9"/>
    <p:sldId id="297" r:id="rId10"/>
    <p:sldId id="266" r:id="rId11"/>
    <p:sldId id="263" r:id="rId12"/>
    <p:sldId id="298" r:id="rId13"/>
    <p:sldId id="299" r:id="rId14"/>
    <p:sldId id="295" r:id="rId15"/>
    <p:sldId id="296" r:id="rId16"/>
    <p:sldId id="300" r:id="rId17"/>
    <p:sldId id="304" r:id="rId18"/>
    <p:sldId id="310" r:id="rId19"/>
    <p:sldId id="307" r:id="rId20"/>
    <p:sldId id="308" r:id="rId21"/>
    <p:sldId id="305" r:id="rId22"/>
    <p:sldId id="309" r:id="rId23"/>
    <p:sldId id="294" r:id="rId24"/>
    <p:sldId id="312" r:id="rId25"/>
    <p:sldId id="313" r:id="rId26"/>
    <p:sldId id="275" r:id="rId27"/>
    <p:sldId id="306" r:id="rId28"/>
    <p:sldId id="267" r:id="rId29"/>
    <p:sldId id="289" r:id="rId30"/>
    <p:sldId id="292" r:id="rId31"/>
    <p:sldId id="281" r:id="rId3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0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221E7D1-9882-49EC-BFA1-BEF8B7E57F3A}">
  <a:tblStyle styleId="{9221E7D1-9882-49EC-BFA1-BEF8B7E57F3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EF6EA"/>
          </a:solidFill>
        </a:fill>
      </a:tcStyle>
    </a:wholeTbl>
    <a:band1H>
      <a:tcTxStyle/>
      <a:tcStyle>
        <a:tcBdr/>
        <a:fill>
          <a:solidFill>
            <a:srgbClr val="DCEDD2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CEDD2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82" autoAdjust="0"/>
    <p:restoredTop sz="94660"/>
  </p:normalViewPr>
  <p:slideViewPr>
    <p:cSldViewPr snapToGrid="0">
      <p:cViewPr varScale="1">
        <p:scale>
          <a:sx n="65" d="100"/>
          <a:sy n="65" d="100"/>
        </p:scale>
        <p:origin x="468" y="40"/>
      </p:cViewPr>
      <p:guideLst>
        <p:guide orient="horz" pos="2160"/>
        <p:guide pos="50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DDDE77-2822-4A3F-A296-B620ABCD1658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0C1B4F-AC59-4CC6-96D6-541EA0A28D6F}">
      <dgm:prSet/>
      <dgm:spPr/>
      <dgm:t>
        <a:bodyPr/>
        <a:lstStyle/>
        <a:p>
          <a:pPr rtl="0"/>
          <a:r>
            <a:rPr lang="en-US" b="0" i="0" baseline="0" smtClean="0"/>
            <a:t>Education</a:t>
          </a:r>
          <a:endParaRPr lang="en-US"/>
        </a:p>
      </dgm:t>
    </dgm:pt>
    <dgm:pt modelId="{F5477FF2-DABD-4726-92E7-9A73F72AEAC6}" type="parTrans" cxnId="{55E6D2CF-C9E1-4DC2-B05C-B78A4E1D3F58}">
      <dgm:prSet/>
      <dgm:spPr/>
      <dgm:t>
        <a:bodyPr/>
        <a:lstStyle/>
        <a:p>
          <a:endParaRPr lang="en-US"/>
        </a:p>
      </dgm:t>
    </dgm:pt>
    <dgm:pt modelId="{C1999CB4-9C42-4BB2-919B-8A1CA6CE1985}" type="sibTrans" cxnId="{55E6D2CF-C9E1-4DC2-B05C-B78A4E1D3F58}">
      <dgm:prSet/>
      <dgm:spPr/>
      <dgm:t>
        <a:bodyPr/>
        <a:lstStyle/>
        <a:p>
          <a:endParaRPr lang="en-US"/>
        </a:p>
      </dgm:t>
    </dgm:pt>
    <dgm:pt modelId="{7288E44A-32CE-44EB-9118-6A942A1E6CD7}">
      <dgm:prSet/>
      <dgm:spPr/>
      <dgm:t>
        <a:bodyPr/>
        <a:lstStyle/>
        <a:p>
          <a:pPr rtl="0"/>
          <a:r>
            <a:rPr lang="en-US" b="0" i="0" baseline="0" smtClean="0"/>
            <a:t>Exploration</a:t>
          </a:r>
          <a:endParaRPr lang="en-US"/>
        </a:p>
      </dgm:t>
    </dgm:pt>
    <dgm:pt modelId="{A322E551-6D22-4F84-822E-2A6F845E2AF4}" type="parTrans" cxnId="{CEA980A6-768E-4F2D-96C8-3E1BCA16EB9D}">
      <dgm:prSet/>
      <dgm:spPr/>
      <dgm:t>
        <a:bodyPr/>
        <a:lstStyle/>
        <a:p>
          <a:endParaRPr lang="en-US"/>
        </a:p>
      </dgm:t>
    </dgm:pt>
    <dgm:pt modelId="{F399D048-2F87-44DD-A80D-2BAC75AE38E9}" type="sibTrans" cxnId="{CEA980A6-768E-4F2D-96C8-3E1BCA16EB9D}">
      <dgm:prSet/>
      <dgm:spPr/>
      <dgm:t>
        <a:bodyPr/>
        <a:lstStyle/>
        <a:p>
          <a:endParaRPr lang="en-US"/>
        </a:p>
      </dgm:t>
    </dgm:pt>
    <dgm:pt modelId="{8847AE01-AB2A-4FD5-8E6D-7069C08C8439}">
      <dgm:prSet/>
      <dgm:spPr/>
      <dgm:t>
        <a:bodyPr/>
        <a:lstStyle/>
        <a:p>
          <a:pPr rtl="0"/>
          <a:r>
            <a:rPr lang="en-US" b="0" i="0" baseline="0" smtClean="0"/>
            <a:t>Evaluation</a:t>
          </a:r>
          <a:endParaRPr lang="en-US"/>
        </a:p>
      </dgm:t>
    </dgm:pt>
    <dgm:pt modelId="{EAC1D5A0-D917-4C07-B5D2-06195B8F6ADD}" type="parTrans" cxnId="{CEC67104-9FC0-4D7F-9837-A1089FA3A52B}">
      <dgm:prSet/>
      <dgm:spPr/>
      <dgm:t>
        <a:bodyPr/>
        <a:lstStyle/>
        <a:p>
          <a:endParaRPr lang="en-US"/>
        </a:p>
      </dgm:t>
    </dgm:pt>
    <dgm:pt modelId="{D1B1D8E7-072C-4177-B994-7EB76160402C}" type="sibTrans" cxnId="{CEC67104-9FC0-4D7F-9837-A1089FA3A52B}">
      <dgm:prSet/>
      <dgm:spPr/>
      <dgm:t>
        <a:bodyPr/>
        <a:lstStyle/>
        <a:p>
          <a:endParaRPr lang="en-US"/>
        </a:p>
      </dgm:t>
    </dgm:pt>
    <dgm:pt modelId="{0C4094E9-F9C6-4D45-9274-77FB94B87F0B}">
      <dgm:prSet/>
      <dgm:spPr/>
      <dgm:t>
        <a:bodyPr/>
        <a:lstStyle/>
        <a:p>
          <a:pPr rtl="0"/>
          <a:r>
            <a:rPr lang="en-US" b="0" i="0" baseline="0" dirty="0" smtClean="0"/>
            <a:t>Expansion</a:t>
          </a:r>
          <a:endParaRPr lang="en-US" dirty="0"/>
        </a:p>
      </dgm:t>
    </dgm:pt>
    <dgm:pt modelId="{1F55CD04-D71C-448F-80AA-25AB929657C8}" type="parTrans" cxnId="{B19CF792-19DF-4C86-8B94-FEE046678C79}">
      <dgm:prSet/>
      <dgm:spPr/>
      <dgm:t>
        <a:bodyPr/>
        <a:lstStyle/>
        <a:p>
          <a:endParaRPr lang="en-US"/>
        </a:p>
      </dgm:t>
    </dgm:pt>
    <dgm:pt modelId="{4BB0CD1A-273A-42F0-9540-66328770F826}" type="sibTrans" cxnId="{B19CF792-19DF-4C86-8B94-FEE046678C79}">
      <dgm:prSet/>
      <dgm:spPr/>
      <dgm:t>
        <a:bodyPr/>
        <a:lstStyle/>
        <a:p>
          <a:endParaRPr lang="en-US"/>
        </a:p>
      </dgm:t>
    </dgm:pt>
    <dgm:pt modelId="{839A2150-0F95-4A58-AE83-D856A8A2AB0A}" type="pres">
      <dgm:prSet presAssocID="{D3DDDE77-2822-4A3F-A296-B620ABCD1658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8A3563-0C0D-48EB-B81C-6D953C316180}" type="pres">
      <dgm:prSet presAssocID="{D3DDDE77-2822-4A3F-A296-B620ABCD1658}" presName="arrow" presStyleLbl="bgShp" presStyleIdx="0" presStyleCnt="1"/>
      <dgm:spPr/>
    </dgm:pt>
    <dgm:pt modelId="{AAEA4E56-DAF4-4EBE-BFEB-E82BBC6234E2}" type="pres">
      <dgm:prSet presAssocID="{D3DDDE77-2822-4A3F-A296-B620ABCD1658}" presName="linearProcess" presStyleCnt="0"/>
      <dgm:spPr/>
    </dgm:pt>
    <dgm:pt modelId="{7BB6338D-1BEE-48BC-A881-7EF4E6A4C18D}" type="pres">
      <dgm:prSet presAssocID="{A40C1B4F-AC59-4CC6-96D6-541EA0A28D6F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008F43-2BCF-4C76-9F97-6C516DFA5AA9}" type="pres">
      <dgm:prSet presAssocID="{C1999CB4-9C42-4BB2-919B-8A1CA6CE1985}" presName="sibTrans" presStyleCnt="0"/>
      <dgm:spPr/>
    </dgm:pt>
    <dgm:pt modelId="{0D464FC0-C24E-4991-A517-973939FF8938}" type="pres">
      <dgm:prSet presAssocID="{7288E44A-32CE-44EB-9118-6A942A1E6CD7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CD8EAF-F9E4-4F4A-97CF-9213B403B5C0}" type="pres">
      <dgm:prSet presAssocID="{F399D048-2F87-44DD-A80D-2BAC75AE38E9}" presName="sibTrans" presStyleCnt="0"/>
      <dgm:spPr/>
    </dgm:pt>
    <dgm:pt modelId="{BD2D7B24-E4C3-46BE-A594-55877E9F1169}" type="pres">
      <dgm:prSet presAssocID="{8847AE01-AB2A-4FD5-8E6D-7069C08C8439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85F7E-CCB6-4831-891A-2E970A7A758E}" type="pres">
      <dgm:prSet presAssocID="{D1B1D8E7-072C-4177-B994-7EB76160402C}" presName="sibTrans" presStyleCnt="0"/>
      <dgm:spPr/>
    </dgm:pt>
    <dgm:pt modelId="{9DCDDA48-4E4D-4550-B361-E82B8427994A}" type="pres">
      <dgm:prSet presAssocID="{0C4094E9-F9C6-4D45-9274-77FB94B87F0B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E6D2CF-C9E1-4DC2-B05C-B78A4E1D3F58}" srcId="{D3DDDE77-2822-4A3F-A296-B620ABCD1658}" destId="{A40C1B4F-AC59-4CC6-96D6-541EA0A28D6F}" srcOrd="0" destOrd="0" parTransId="{F5477FF2-DABD-4726-92E7-9A73F72AEAC6}" sibTransId="{C1999CB4-9C42-4BB2-919B-8A1CA6CE1985}"/>
    <dgm:cxn modelId="{CEC67104-9FC0-4D7F-9837-A1089FA3A52B}" srcId="{D3DDDE77-2822-4A3F-A296-B620ABCD1658}" destId="{8847AE01-AB2A-4FD5-8E6D-7069C08C8439}" srcOrd="2" destOrd="0" parTransId="{EAC1D5A0-D917-4C07-B5D2-06195B8F6ADD}" sibTransId="{D1B1D8E7-072C-4177-B994-7EB76160402C}"/>
    <dgm:cxn modelId="{B19CF792-19DF-4C86-8B94-FEE046678C79}" srcId="{D3DDDE77-2822-4A3F-A296-B620ABCD1658}" destId="{0C4094E9-F9C6-4D45-9274-77FB94B87F0B}" srcOrd="3" destOrd="0" parTransId="{1F55CD04-D71C-448F-80AA-25AB929657C8}" sibTransId="{4BB0CD1A-273A-42F0-9540-66328770F826}"/>
    <dgm:cxn modelId="{A3B28E88-4AA1-4063-A288-51B5663B24F0}" type="presOf" srcId="{7288E44A-32CE-44EB-9118-6A942A1E6CD7}" destId="{0D464FC0-C24E-4991-A517-973939FF8938}" srcOrd="0" destOrd="0" presId="urn:microsoft.com/office/officeart/2005/8/layout/hProcess9"/>
    <dgm:cxn modelId="{8568CF6A-A5EC-46FC-93B7-3C72D17B38E4}" type="presOf" srcId="{A40C1B4F-AC59-4CC6-96D6-541EA0A28D6F}" destId="{7BB6338D-1BEE-48BC-A881-7EF4E6A4C18D}" srcOrd="0" destOrd="0" presId="urn:microsoft.com/office/officeart/2005/8/layout/hProcess9"/>
    <dgm:cxn modelId="{116CD373-0FBB-4814-A400-57F3D5BAE645}" type="presOf" srcId="{0C4094E9-F9C6-4D45-9274-77FB94B87F0B}" destId="{9DCDDA48-4E4D-4550-B361-E82B8427994A}" srcOrd="0" destOrd="0" presId="urn:microsoft.com/office/officeart/2005/8/layout/hProcess9"/>
    <dgm:cxn modelId="{A79CAB4F-82E8-46E5-8225-9019F43C4901}" type="presOf" srcId="{8847AE01-AB2A-4FD5-8E6D-7069C08C8439}" destId="{BD2D7B24-E4C3-46BE-A594-55877E9F1169}" srcOrd="0" destOrd="0" presId="urn:microsoft.com/office/officeart/2005/8/layout/hProcess9"/>
    <dgm:cxn modelId="{B9DB293C-1E4A-4D98-98B5-870140BED07F}" type="presOf" srcId="{D3DDDE77-2822-4A3F-A296-B620ABCD1658}" destId="{839A2150-0F95-4A58-AE83-D856A8A2AB0A}" srcOrd="0" destOrd="0" presId="urn:microsoft.com/office/officeart/2005/8/layout/hProcess9"/>
    <dgm:cxn modelId="{CEA980A6-768E-4F2D-96C8-3E1BCA16EB9D}" srcId="{D3DDDE77-2822-4A3F-A296-B620ABCD1658}" destId="{7288E44A-32CE-44EB-9118-6A942A1E6CD7}" srcOrd="1" destOrd="0" parTransId="{A322E551-6D22-4F84-822E-2A6F845E2AF4}" sibTransId="{F399D048-2F87-44DD-A80D-2BAC75AE38E9}"/>
    <dgm:cxn modelId="{9052FD5B-8071-4762-8BDD-4399AFEB96FF}" type="presParOf" srcId="{839A2150-0F95-4A58-AE83-D856A8A2AB0A}" destId="{2A8A3563-0C0D-48EB-B81C-6D953C316180}" srcOrd="0" destOrd="0" presId="urn:microsoft.com/office/officeart/2005/8/layout/hProcess9"/>
    <dgm:cxn modelId="{68000039-2820-4AF1-9A47-776F482A09DC}" type="presParOf" srcId="{839A2150-0F95-4A58-AE83-D856A8A2AB0A}" destId="{AAEA4E56-DAF4-4EBE-BFEB-E82BBC6234E2}" srcOrd="1" destOrd="0" presId="urn:microsoft.com/office/officeart/2005/8/layout/hProcess9"/>
    <dgm:cxn modelId="{02E88156-F25B-4E43-9A9D-0661E804393E}" type="presParOf" srcId="{AAEA4E56-DAF4-4EBE-BFEB-E82BBC6234E2}" destId="{7BB6338D-1BEE-48BC-A881-7EF4E6A4C18D}" srcOrd="0" destOrd="0" presId="urn:microsoft.com/office/officeart/2005/8/layout/hProcess9"/>
    <dgm:cxn modelId="{4D1A236E-FD7D-4FB6-87C5-3BD900F0F652}" type="presParOf" srcId="{AAEA4E56-DAF4-4EBE-BFEB-E82BBC6234E2}" destId="{D5008F43-2BCF-4C76-9F97-6C516DFA5AA9}" srcOrd="1" destOrd="0" presId="urn:microsoft.com/office/officeart/2005/8/layout/hProcess9"/>
    <dgm:cxn modelId="{E4F2A6A8-77A8-41F3-A819-C104D0E9B4BB}" type="presParOf" srcId="{AAEA4E56-DAF4-4EBE-BFEB-E82BBC6234E2}" destId="{0D464FC0-C24E-4991-A517-973939FF8938}" srcOrd="2" destOrd="0" presId="urn:microsoft.com/office/officeart/2005/8/layout/hProcess9"/>
    <dgm:cxn modelId="{1F666F14-3AAD-4807-B4F1-422C7402284E}" type="presParOf" srcId="{AAEA4E56-DAF4-4EBE-BFEB-E82BBC6234E2}" destId="{12CD8EAF-F9E4-4F4A-97CF-9213B403B5C0}" srcOrd="3" destOrd="0" presId="urn:microsoft.com/office/officeart/2005/8/layout/hProcess9"/>
    <dgm:cxn modelId="{FAA3F066-4E3C-45C9-A986-ECE12F2C86F6}" type="presParOf" srcId="{AAEA4E56-DAF4-4EBE-BFEB-E82BBC6234E2}" destId="{BD2D7B24-E4C3-46BE-A594-55877E9F1169}" srcOrd="4" destOrd="0" presId="urn:microsoft.com/office/officeart/2005/8/layout/hProcess9"/>
    <dgm:cxn modelId="{4584D9AC-A160-4B04-B6CD-44550CA893E0}" type="presParOf" srcId="{AAEA4E56-DAF4-4EBE-BFEB-E82BBC6234E2}" destId="{93F85F7E-CCB6-4831-891A-2E970A7A758E}" srcOrd="5" destOrd="0" presId="urn:microsoft.com/office/officeart/2005/8/layout/hProcess9"/>
    <dgm:cxn modelId="{DB5127B2-FF25-4E73-879C-D429E9325943}" type="presParOf" srcId="{AAEA4E56-DAF4-4EBE-BFEB-E82BBC6234E2}" destId="{9DCDDA48-4E4D-4550-B361-E82B8427994A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8A3563-0C0D-48EB-B81C-6D953C316180}">
      <dsp:nvSpPr>
        <dsp:cNvPr id="0" name=""/>
        <dsp:cNvSpPr/>
      </dsp:nvSpPr>
      <dsp:spPr>
        <a:xfrm>
          <a:off x="641831" y="0"/>
          <a:ext cx="7274093" cy="442333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6338D-1BEE-48BC-A881-7EF4E6A4C18D}">
      <dsp:nvSpPr>
        <dsp:cNvPr id="0" name=""/>
        <dsp:cNvSpPr/>
      </dsp:nvSpPr>
      <dsp:spPr>
        <a:xfrm>
          <a:off x="1976" y="1327001"/>
          <a:ext cx="2005101" cy="17693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0" i="0" kern="1200" baseline="0" smtClean="0"/>
            <a:t>Education</a:t>
          </a:r>
          <a:endParaRPr lang="en-US" sz="2500" kern="1200"/>
        </a:p>
      </dsp:txBody>
      <dsp:txXfrm>
        <a:off x="88348" y="1413373"/>
        <a:ext cx="1832357" cy="1596591"/>
      </dsp:txXfrm>
    </dsp:sp>
    <dsp:sp modelId="{0D464FC0-C24E-4991-A517-973939FF8938}">
      <dsp:nvSpPr>
        <dsp:cNvPr id="0" name=""/>
        <dsp:cNvSpPr/>
      </dsp:nvSpPr>
      <dsp:spPr>
        <a:xfrm>
          <a:off x="2184877" y="1327001"/>
          <a:ext cx="2005101" cy="17693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0" i="0" kern="1200" baseline="0" smtClean="0"/>
            <a:t>Exploration</a:t>
          </a:r>
          <a:endParaRPr lang="en-US" sz="2500" kern="1200"/>
        </a:p>
      </dsp:txBody>
      <dsp:txXfrm>
        <a:off x="2271249" y="1413373"/>
        <a:ext cx="1832357" cy="1596591"/>
      </dsp:txXfrm>
    </dsp:sp>
    <dsp:sp modelId="{BD2D7B24-E4C3-46BE-A594-55877E9F1169}">
      <dsp:nvSpPr>
        <dsp:cNvPr id="0" name=""/>
        <dsp:cNvSpPr/>
      </dsp:nvSpPr>
      <dsp:spPr>
        <a:xfrm>
          <a:off x="4367778" y="1327001"/>
          <a:ext cx="2005101" cy="17693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0" i="0" kern="1200" baseline="0" smtClean="0"/>
            <a:t>Evaluation</a:t>
          </a:r>
          <a:endParaRPr lang="en-US" sz="2500" kern="1200"/>
        </a:p>
      </dsp:txBody>
      <dsp:txXfrm>
        <a:off x="4454150" y="1413373"/>
        <a:ext cx="1832357" cy="1596591"/>
      </dsp:txXfrm>
    </dsp:sp>
    <dsp:sp modelId="{9DCDDA48-4E4D-4550-B361-E82B8427994A}">
      <dsp:nvSpPr>
        <dsp:cNvPr id="0" name=""/>
        <dsp:cNvSpPr/>
      </dsp:nvSpPr>
      <dsp:spPr>
        <a:xfrm>
          <a:off x="6550678" y="1327001"/>
          <a:ext cx="2005101" cy="17693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0" i="0" kern="1200" baseline="0" dirty="0" smtClean="0"/>
            <a:t>Expansion</a:t>
          </a:r>
          <a:endParaRPr lang="en-US" sz="2500" kern="1200" dirty="0"/>
        </a:p>
      </dsp:txBody>
      <dsp:txXfrm>
        <a:off x="6637050" y="1413373"/>
        <a:ext cx="1832357" cy="15965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Shape 25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9742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Shape 29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0619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3" name="Shape 4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88950" cy="6857998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 smtClean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all" baseline="0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5383324"/>
            <a:ext cx="3038969" cy="65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52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473700" y="1143001"/>
            <a:ext cx="6718300" cy="571817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and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4531638" cy="8684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b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5626100" y="1295401"/>
            <a:ext cx="6718300" cy="571817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420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473699" y="1143001"/>
            <a:ext cx="6718301" cy="28552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5473699" y="3998296"/>
            <a:ext cx="3429001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902701" y="3998296"/>
            <a:ext cx="3289300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and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4531638" cy="8684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</a:t>
            </a:r>
            <a:r>
              <a:rPr lang="en-US" smtClean="0"/>
              <a:t>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66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0" y="1143001"/>
            <a:ext cx="12192000" cy="571817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23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6"/>
          </p:nvPr>
        </p:nvSpPr>
        <p:spPr>
          <a:xfrm>
            <a:off x="5098987" y="1320800"/>
            <a:ext cx="6388100" cy="446563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 smtClean="0"/>
          </a:p>
          <a:p>
            <a:r>
              <a:rPr lang="en-US" dirty="0" smtClean="0"/>
              <a:t>Drag chart to placeholder or click icon to add chart</a:t>
            </a:r>
          </a:p>
          <a:p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and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4531638" cy="8684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979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1/9/2019</a:t>
            </a: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7086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88952" cy="6858000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 smtClean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ln>
            <a:noFill/>
          </a:ln>
        </p:spPr>
        <p:txBody>
          <a:bodyPr lIns="0" anchor="b" anchorCtr="0"/>
          <a:lstStyle>
            <a:lvl1pPr algn="l">
              <a:lnSpc>
                <a:spcPts val="5800"/>
              </a:lnSpc>
              <a:defRPr sz="6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5391877"/>
            <a:ext cx="2959475" cy="6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97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663"/>
            <a:ext cx="6638544" cy="2387600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>
              <a:lnSpc>
                <a:spcPts val="5800"/>
              </a:lnSpc>
              <a:defRPr sz="6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DIVIDER SLIDE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8368" y="3970337"/>
            <a:ext cx="6638544" cy="2212976"/>
          </a:xfrm>
          <a:prstGeom prst="rect">
            <a:avLst/>
          </a:prstGeom>
          <a:ln>
            <a:noFill/>
          </a:ln>
        </p:spPr>
        <p:txBody>
          <a:bodyPr lIns="0" anchor="t" anchorCtr="0">
            <a:noAutofit/>
          </a:bodyPr>
          <a:lstStyle>
            <a:lvl1pPr marL="0" indent="0" algn="l">
              <a:buNone/>
              <a:defRPr sz="2800" b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7" y="108102"/>
            <a:ext cx="2959475" cy="6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18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" y="0"/>
            <a:ext cx="12188950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7" y="108102"/>
            <a:ext cx="2959475" cy="6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20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8" y="2189263"/>
            <a:ext cx="6402832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10515600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968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66928" y="2185416"/>
            <a:ext cx="4179753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5029200" y="2185416"/>
            <a:ext cx="4179753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vitae dolor </a:t>
            </a:r>
            <a:r>
              <a:rPr lang="en-US" dirty="0" err="1" smtClean="0"/>
              <a:t>euismod</a:t>
            </a:r>
            <a:r>
              <a:rPr lang="en-US" dirty="0" smtClean="0"/>
              <a:t>,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. In </a:t>
            </a:r>
            <a:r>
              <a:rPr lang="en-US" dirty="0" err="1" smtClean="0"/>
              <a:t>ornare</a:t>
            </a:r>
            <a:r>
              <a:rPr lang="en-US" dirty="0" smtClean="0"/>
              <a:t> convallis </a:t>
            </a:r>
            <a:r>
              <a:rPr lang="en-US" dirty="0" err="1" smtClean="0"/>
              <a:t>velit</a:t>
            </a:r>
            <a:r>
              <a:rPr lang="en-US" dirty="0" smtClean="0"/>
              <a:t> vitae cursus. Integer </a:t>
            </a:r>
            <a:r>
              <a:rPr lang="en-US" dirty="0" err="1" smtClean="0"/>
              <a:t>egestas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mi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sollicitudin</a:t>
            </a:r>
            <a:r>
              <a:rPr lang="en-US" dirty="0" smtClean="0"/>
              <a:t>. </a:t>
            </a:r>
            <a:r>
              <a:rPr lang="en-US" dirty="0" err="1" smtClean="0"/>
              <a:t>Pellentesque</a:t>
            </a:r>
            <a:r>
              <a:rPr lang="en-US" dirty="0" smtClean="0"/>
              <a:t> habitant </a:t>
            </a:r>
            <a:r>
              <a:rPr lang="en-US" dirty="0" err="1" smtClean="0"/>
              <a:t>morbi</a:t>
            </a:r>
            <a:r>
              <a:rPr lang="en-US" dirty="0" smtClean="0"/>
              <a:t> </a:t>
            </a:r>
            <a:r>
              <a:rPr lang="en-US" dirty="0" err="1" smtClean="0"/>
              <a:t>tristique</a:t>
            </a:r>
            <a:r>
              <a:rPr lang="en-US" dirty="0" smtClean="0"/>
              <a:t> </a:t>
            </a:r>
            <a:r>
              <a:rPr lang="en-US" dirty="0" err="1" smtClean="0"/>
              <a:t>senectus</a:t>
            </a:r>
            <a:r>
              <a:rPr lang="en-US" dirty="0" smtClean="0"/>
              <a:t> et </a:t>
            </a:r>
            <a:r>
              <a:rPr lang="en-US" dirty="0" err="1" smtClean="0"/>
              <a:t>netus</a:t>
            </a:r>
            <a:r>
              <a:rPr lang="en-US" dirty="0" smtClean="0"/>
              <a:t> et </a:t>
            </a:r>
            <a:r>
              <a:rPr lang="en-US" dirty="0" err="1" smtClean="0"/>
              <a:t>malesuada</a:t>
            </a:r>
            <a:r>
              <a:rPr lang="en-US" dirty="0" smtClean="0"/>
              <a:t> fames ac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egestas</a:t>
            </a:r>
            <a:r>
              <a:rPr lang="en-US" dirty="0" smtClean="0"/>
              <a:t>.</a:t>
            </a:r>
          </a:p>
        </p:txBody>
      </p:sp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10515600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903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88952" cy="6857999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 smtClean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5438779"/>
            <a:ext cx="2862598" cy="61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37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66928" y="2185416"/>
            <a:ext cx="8557757" cy="37324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457200" marR="0" indent="-4064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ct val="109000"/>
              <a:buFont typeface="Arial" charset="0"/>
              <a:buChar char="•"/>
              <a:tabLst/>
              <a:defRPr sz="20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Quisque</a:t>
            </a:r>
            <a:r>
              <a:rPr lang="en-US" dirty="0" smtClean="0"/>
              <a:t> ac </a:t>
            </a:r>
            <a:r>
              <a:rPr lang="en-US" dirty="0" err="1" smtClean="0"/>
              <a:t>orci</a:t>
            </a:r>
            <a:r>
              <a:rPr lang="en-US" dirty="0" smtClean="0"/>
              <a:t> in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dapibus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justo</a:t>
            </a:r>
            <a:r>
              <a:rPr lang="en-US" dirty="0" smtClean="0"/>
              <a:t> et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ex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Cras</a:t>
            </a:r>
            <a:r>
              <a:rPr lang="en-US" dirty="0" smtClean="0"/>
              <a:t> </a:t>
            </a:r>
            <a:r>
              <a:rPr lang="en-US" dirty="0" err="1" smtClean="0"/>
              <a:t>lacinia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ac </a:t>
            </a:r>
            <a:r>
              <a:rPr lang="en-US" dirty="0" err="1" smtClean="0"/>
              <a:t>elit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Duis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</a:t>
            </a:r>
            <a:r>
              <a:rPr lang="en-US" dirty="0" err="1" smtClean="0"/>
              <a:t>facilisis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placerat</a:t>
            </a:r>
            <a:r>
              <a:rPr lang="en-US" dirty="0" smtClean="0"/>
              <a:t>.</a:t>
            </a:r>
          </a:p>
          <a:p>
            <a:r>
              <a:rPr lang="en-US" dirty="0" smtClean="0"/>
              <a:t>Justo et neque odio facilisis turpis </a:t>
            </a:r>
            <a:r>
              <a:rPr lang="en-US" dirty="0" err="1" smtClean="0"/>
              <a:t>sodales</a:t>
            </a:r>
            <a:r>
              <a:rPr lang="en-US" dirty="0" smtClean="0"/>
              <a:t> placerat.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10515600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91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24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3 level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10515600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66928" y="2185416"/>
            <a:ext cx="9678987" cy="3848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rgbClr val="005BBB"/>
              </a:buClr>
              <a:buFontTx/>
              <a:buNone/>
              <a:defRPr sz="1700" b="1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  <a:lvl2pPr marL="736600" indent="-279400">
              <a:lnSpc>
                <a:spcPct val="100000"/>
              </a:lnSpc>
              <a:buClr>
                <a:srgbClr val="005BBB"/>
              </a:buClr>
              <a:buFont typeface="Arial" charset="0"/>
              <a:buChar char="•"/>
              <a:tabLst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>
                <a:tab pos="1143000" algn="l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text</a:t>
            </a:r>
          </a:p>
          <a:p>
            <a:pPr lvl="2"/>
            <a:r>
              <a:rPr lang="en-US" dirty="0" smtClean="0"/>
              <a:t>Third level</a:t>
            </a:r>
          </a:p>
          <a:p>
            <a:pPr lvl="1"/>
            <a:r>
              <a:rPr lang="en-US" dirty="0" smtClean="0"/>
              <a:t>Second level text</a:t>
            </a:r>
          </a:p>
          <a:p>
            <a:pPr marL="1143000" marR="0" lvl="2" indent="-228600" algn="l" defTabSz="914400" rtl="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text </a:t>
            </a:r>
          </a:p>
          <a:p>
            <a:pPr lvl="2"/>
            <a:r>
              <a:rPr lang="en-US" dirty="0" smtClean="0"/>
              <a:t>Third level</a:t>
            </a:r>
          </a:p>
          <a:p>
            <a:pPr marL="1143000" marR="0" lvl="2" indent="-228600" algn="l" defTabSz="914400" rtl="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82941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098566" y="930275"/>
            <a:ext cx="7093434" cy="59309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4268653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and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847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14631" y="934720"/>
            <a:ext cx="7077369" cy="30646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4268653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5114631" y="3998296"/>
            <a:ext cx="3602522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701089" y="3998296"/>
            <a:ext cx="3490912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and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792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0" y="927100"/>
            <a:ext cx="12192000" cy="59309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890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6"/>
          </p:nvPr>
        </p:nvSpPr>
        <p:spPr>
          <a:xfrm>
            <a:off x="5098987" y="1320800"/>
            <a:ext cx="6388100" cy="446563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 smtClean="0"/>
          </a:p>
          <a:p>
            <a:r>
              <a:rPr lang="en-US" dirty="0" smtClean="0"/>
              <a:t>Drag chart to placeholder or click icon to add chart</a:t>
            </a:r>
          </a:p>
          <a:p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4268653" cy="716084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and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946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1/9/2019</a:t>
            </a:r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3130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6747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1/9/2019</a:t>
            </a: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8671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950" cy="68579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663"/>
            <a:ext cx="6638544" cy="2387600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all" baseline="0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DIVIDER SLIDE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8368" y="3970337"/>
            <a:ext cx="6638544" cy="2212976"/>
          </a:xfrm>
          <a:prstGeom prst="rect">
            <a:avLst/>
          </a:prstGeom>
          <a:ln>
            <a:noFill/>
          </a:ln>
        </p:spPr>
        <p:txBody>
          <a:bodyPr lIns="0">
            <a:noAutofit/>
          </a:bodyPr>
          <a:lstStyle>
            <a:lvl1pPr marL="0" indent="0" algn="l">
              <a:buNone/>
              <a:defRPr sz="2800" b="0" baseline="0">
                <a:solidFill>
                  <a:schemeClr val="tx1"/>
                </a:solidFill>
                <a:latin typeface="+mj-lt"/>
                <a:ea typeface="Georgia" charset="0"/>
                <a:cs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21" y="184972"/>
            <a:ext cx="3038969" cy="65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48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1/9/2019</a:t>
            </a:r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4123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C3345-71DA-4827-95C6-E246991563B5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4E852-4B30-4B8B-8E93-A9419E17F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6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C3345-71DA-4827-95C6-E246991563B5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4E852-4B30-4B8B-8E93-A9419E17F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14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C3345-71DA-4827-95C6-E246991563B5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4E852-4B30-4B8B-8E93-A9419E17F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599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C3345-71DA-4827-95C6-E246991563B5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4E852-4B30-4B8B-8E93-A9419E17F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821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C3345-71DA-4827-95C6-E246991563B5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4E852-4B30-4B8B-8E93-A9419E17F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745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C3345-71DA-4827-95C6-E246991563B5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4E852-4B30-4B8B-8E93-A9419E17F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76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C3345-71DA-4827-95C6-E246991563B5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4E852-4B30-4B8B-8E93-A9419E17F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142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C3345-71DA-4827-95C6-E246991563B5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4E852-4B30-4B8B-8E93-A9419E17F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79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C3345-71DA-4827-95C6-E246991563B5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4E852-4B30-4B8B-8E93-A9419E17F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77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663"/>
            <a:ext cx="6638544" cy="2387600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DIVIDER SLIDE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8368" y="3970337"/>
            <a:ext cx="6638544" cy="2212976"/>
          </a:xfrm>
          <a:prstGeom prst="rect">
            <a:avLst/>
          </a:prstGeom>
          <a:ln>
            <a:noFill/>
          </a:ln>
        </p:spPr>
        <p:txBody>
          <a:bodyPr lIns="0">
            <a:noAutofit/>
          </a:bodyPr>
          <a:lstStyle>
            <a:lvl1pPr marL="0" indent="0" algn="l">
              <a:buNone/>
              <a:defRPr sz="2800" b="0" baseline="0">
                <a:solidFill>
                  <a:schemeClr val="bg1"/>
                </a:solidFill>
                <a:latin typeface="+mj-lt"/>
                <a:ea typeface="Georgia" charset="0"/>
                <a:cs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62" y="199947"/>
            <a:ext cx="2862598" cy="61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81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C3345-71DA-4827-95C6-E246991563B5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4E852-4B30-4B8B-8E93-A9419E17F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420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C3345-71DA-4827-95C6-E246991563B5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4E852-4B30-4B8B-8E93-A9419E17F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892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88952" cy="6858000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 smtClean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ln>
            <a:noFill/>
          </a:ln>
        </p:spPr>
        <p:txBody>
          <a:bodyPr lIns="0" anchor="b" anchorCtr="0"/>
          <a:lstStyle>
            <a:lvl1pPr algn="l">
              <a:lnSpc>
                <a:spcPts val="5800"/>
              </a:lnSpc>
              <a:defRPr sz="6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5367528"/>
            <a:ext cx="3249261" cy="50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36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663"/>
            <a:ext cx="6638544" cy="2387600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>
              <a:lnSpc>
                <a:spcPts val="5800"/>
              </a:lnSpc>
              <a:defRPr sz="6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DIVIDER SLIDE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8368" y="3970337"/>
            <a:ext cx="6638544" cy="2212976"/>
          </a:xfrm>
          <a:prstGeom prst="rect">
            <a:avLst/>
          </a:prstGeom>
          <a:ln>
            <a:noFill/>
          </a:ln>
        </p:spPr>
        <p:txBody>
          <a:bodyPr l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9" y="152401"/>
            <a:ext cx="3249261" cy="50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92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" y="0"/>
            <a:ext cx="1218895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9" y="152401"/>
            <a:ext cx="3249261" cy="50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29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8" y="2189263"/>
            <a:ext cx="6402832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10515600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623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66928" y="2185416"/>
            <a:ext cx="4179753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5029200" y="2185416"/>
            <a:ext cx="4179753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vitae dolor </a:t>
            </a:r>
            <a:r>
              <a:rPr lang="en-US" dirty="0" err="1" smtClean="0"/>
              <a:t>euismod</a:t>
            </a:r>
            <a:r>
              <a:rPr lang="en-US" dirty="0" smtClean="0"/>
              <a:t>,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. In </a:t>
            </a:r>
            <a:r>
              <a:rPr lang="en-US" dirty="0" err="1" smtClean="0"/>
              <a:t>ornare</a:t>
            </a:r>
            <a:r>
              <a:rPr lang="en-US" dirty="0" smtClean="0"/>
              <a:t> convallis </a:t>
            </a:r>
            <a:r>
              <a:rPr lang="en-US" dirty="0" err="1" smtClean="0"/>
              <a:t>velit</a:t>
            </a:r>
            <a:r>
              <a:rPr lang="en-US" dirty="0" smtClean="0"/>
              <a:t> vitae cursus. Integer </a:t>
            </a:r>
            <a:r>
              <a:rPr lang="en-US" dirty="0" err="1" smtClean="0"/>
              <a:t>egestas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mi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sollicitudin</a:t>
            </a:r>
            <a:r>
              <a:rPr lang="en-US" dirty="0" smtClean="0"/>
              <a:t>. </a:t>
            </a:r>
            <a:r>
              <a:rPr lang="en-US" dirty="0" err="1" smtClean="0"/>
              <a:t>Pellentesque</a:t>
            </a:r>
            <a:r>
              <a:rPr lang="en-US" dirty="0" smtClean="0"/>
              <a:t> habitant </a:t>
            </a:r>
            <a:r>
              <a:rPr lang="en-US" dirty="0" err="1" smtClean="0"/>
              <a:t>morbi</a:t>
            </a:r>
            <a:r>
              <a:rPr lang="en-US" dirty="0" smtClean="0"/>
              <a:t> </a:t>
            </a:r>
            <a:r>
              <a:rPr lang="en-US" dirty="0" err="1" smtClean="0"/>
              <a:t>tristique</a:t>
            </a:r>
            <a:r>
              <a:rPr lang="en-US" dirty="0" smtClean="0"/>
              <a:t> </a:t>
            </a:r>
            <a:r>
              <a:rPr lang="en-US" dirty="0" err="1" smtClean="0"/>
              <a:t>senectus</a:t>
            </a:r>
            <a:r>
              <a:rPr lang="en-US" dirty="0" smtClean="0"/>
              <a:t> et </a:t>
            </a:r>
            <a:r>
              <a:rPr lang="en-US" dirty="0" err="1" smtClean="0"/>
              <a:t>netus</a:t>
            </a:r>
            <a:r>
              <a:rPr lang="en-US" dirty="0" smtClean="0"/>
              <a:t> et </a:t>
            </a:r>
            <a:r>
              <a:rPr lang="en-US" dirty="0" err="1" smtClean="0"/>
              <a:t>malesuada</a:t>
            </a:r>
            <a:r>
              <a:rPr lang="en-US" dirty="0" smtClean="0"/>
              <a:t> fames ac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egestas</a:t>
            </a:r>
            <a:r>
              <a:rPr lang="en-US" dirty="0" smtClean="0"/>
              <a:t>.</a:t>
            </a:r>
          </a:p>
        </p:txBody>
      </p:sp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10515600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146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66928" y="2185416"/>
            <a:ext cx="8557757" cy="37324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457200" marR="0" indent="-4064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ct val="109000"/>
              <a:buFont typeface="Arial" charset="0"/>
              <a:buChar char="•"/>
              <a:tabLst/>
              <a:defRPr sz="20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Quisque</a:t>
            </a:r>
            <a:r>
              <a:rPr lang="en-US" dirty="0" smtClean="0"/>
              <a:t> ac </a:t>
            </a:r>
            <a:r>
              <a:rPr lang="en-US" dirty="0" err="1" smtClean="0"/>
              <a:t>orci</a:t>
            </a:r>
            <a:r>
              <a:rPr lang="en-US" dirty="0" smtClean="0"/>
              <a:t> in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dapibus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justo</a:t>
            </a:r>
            <a:r>
              <a:rPr lang="en-US" dirty="0" smtClean="0"/>
              <a:t> et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ex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Cras</a:t>
            </a:r>
            <a:r>
              <a:rPr lang="en-US" dirty="0" smtClean="0"/>
              <a:t> </a:t>
            </a:r>
            <a:r>
              <a:rPr lang="en-US" dirty="0" err="1" smtClean="0"/>
              <a:t>lacinia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ac </a:t>
            </a:r>
            <a:r>
              <a:rPr lang="en-US" dirty="0" err="1" smtClean="0"/>
              <a:t>elit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Duis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</a:t>
            </a:r>
            <a:r>
              <a:rPr lang="en-US" dirty="0" err="1" smtClean="0"/>
              <a:t>facilisis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placerat</a:t>
            </a:r>
            <a:r>
              <a:rPr lang="en-US" dirty="0" smtClean="0"/>
              <a:t>.</a:t>
            </a:r>
          </a:p>
          <a:p>
            <a:r>
              <a:rPr lang="en-US" dirty="0" smtClean="0"/>
              <a:t>Justo et neque odio facilisis turpis </a:t>
            </a:r>
            <a:r>
              <a:rPr lang="en-US" dirty="0" err="1" smtClean="0"/>
              <a:t>sodales</a:t>
            </a:r>
            <a:r>
              <a:rPr lang="en-US" dirty="0" smtClean="0"/>
              <a:t> placerat.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10515600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94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3 level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10515600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66928" y="2185416"/>
            <a:ext cx="9678987" cy="3848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rgbClr val="005BBB"/>
              </a:buClr>
              <a:buFontTx/>
              <a:buNone/>
              <a:defRPr sz="1700" b="1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  <a:lvl2pPr marL="736600" indent="-279400">
              <a:lnSpc>
                <a:spcPct val="100000"/>
              </a:lnSpc>
              <a:buClr>
                <a:srgbClr val="005BBB"/>
              </a:buClr>
              <a:buFont typeface="Arial" charset="0"/>
              <a:buChar char="•"/>
              <a:tabLst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>
                <a:tab pos="1143000" algn="l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text</a:t>
            </a:r>
          </a:p>
          <a:p>
            <a:pPr lvl="2"/>
            <a:r>
              <a:rPr lang="en-US" dirty="0" smtClean="0"/>
              <a:t>Third level</a:t>
            </a:r>
          </a:p>
          <a:p>
            <a:pPr lvl="1"/>
            <a:r>
              <a:rPr lang="en-US" dirty="0" smtClean="0"/>
              <a:t>Second level text</a:t>
            </a:r>
          </a:p>
          <a:p>
            <a:pPr marL="1143000" marR="0" lvl="2" indent="-228600" algn="l" defTabSz="914400" rtl="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text </a:t>
            </a:r>
          </a:p>
          <a:p>
            <a:pPr lvl="2"/>
            <a:r>
              <a:rPr lang="en-US" dirty="0" smtClean="0"/>
              <a:t>Third level</a:t>
            </a:r>
          </a:p>
          <a:p>
            <a:pPr marL="1143000" marR="0" lvl="2" indent="-228600" algn="l" defTabSz="914400" rtl="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95968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098566" y="930275"/>
            <a:ext cx="7093434" cy="59309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4268653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and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724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166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14631" y="934720"/>
            <a:ext cx="7077369" cy="30646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4268653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5114631" y="3998296"/>
            <a:ext cx="3602522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701089" y="3998296"/>
            <a:ext cx="3490912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and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748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0" y="927100"/>
            <a:ext cx="12192000" cy="59309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725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6"/>
          </p:nvPr>
        </p:nvSpPr>
        <p:spPr>
          <a:xfrm>
            <a:off x="5098987" y="1320800"/>
            <a:ext cx="6388100" cy="446563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 smtClean="0"/>
          </a:p>
          <a:p>
            <a:r>
              <a:rPr lang="en-US" dirty="0" smtClean="0"/>
              <a:t>Drag chart to placeholder or click icon to add chart</a:t>
            </a:r>
          </a:p>
          <a:p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4268653" cy="716084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and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482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8" y="2189263"/>
            <a:ext cx="6402832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b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589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66928" y="2185416"/>
            <a:ext cx="4179753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5029200" y="2185416"/>
            <a:ext cx="4179753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vitae dolor </a:t>
            </a:r>
            <a:r>
              <a:rPr lang="en-US" dirty="0" err="1" smtClean="0"/>
              <a:t>euismod</a:t>
            </a:r>
            <a:r>
              <a:rPr lang="en-US" dirty="0" smtClean="0"/>
              <a:t>,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. In </a:t>
            </a:r>
            <a:r>
              <a:rPr lang="en-US" dirty="0" err="1" smtClean="0"/>
              <a:t>ornare</a:t>
            </a:r>
            <a:r>
              <a:rPr lang="en-US" dirty="0" smtClean="0"/>
              <a:t> convallis </a:t>
            </a:r>
            <a:r>
              <a:rPr lang="en-US" dirty="0" err="1" smtClean="0"/>
              <a:t>velit</a:t>
            </a:r>
            <a:r>
              <a:rPr lang="en-US" dirty="0" smtClean="0"/>
              <a:t> vitae cursus. Integer </a:t>
            </a:r>
            <a:r>
              <a:rPr lang="en-US" dirty="0" err="1" smtClean="0"/>
              <a:t>egestas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mi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sollicitudin</a:t>
            </a:r>
            <a:r>
              <a:rPr lang="en-US" dirty="0" smtClean="0"/>
              <a:t>. </a:t>
            </a:r>
            <a:r>
              <a:rPr lang="en-US" dirty="0" err="1" smtClean="0"/>
              <a:t>Pellentesque</a:t>
            </a:r>
            <a:r>
              <a:rPr lang="en-US" dirty="0" smtClean="0"/>
              <a:t> habitant </a:t>
            </a:r>
            <a:r>
              <a:rPr lang="en-US" dirty="0" err="1" smtClean="0"/>
              <a:t>morbi</a:t>
            </a:r>
            <a:r>
              <a:rPr lang="en-US" dirty="0" smtClean="0"/>
              <a:t> </a:t>
            </a:r>
            <a:r>
              <a:rPr lang="en-US" dirty="0" err="1" smtClean="0"/>
              <a:t>tristique</a:t>
            </a:r>
            <a:r>
              <a:rPr lang="en-US" dirty="0" smtClean="0"/>
              <a:t> </a:t>
            </a:r>
            <a:r>
              <a:rPr lang="en-US" dirty="0" err="1" smtClean="0"/>
              <a:t>senectus</a:t>
            </a:r>
            <a:r>
              <a:rPr lang="en-US" dirty="0" smtClean="0"/>
              <a:t> et </a:t>
            </a:r>
            <a:r>
              <a:rPr lang="en-US" dirty="0" err="1" smtClean="0"/>
              <a:t>netus</a:t>
            </a:r>
            <a:r>
              <a:rPr lang="en-US" dirty="0" smtClean="0"/>
              <a:t> et </a:t>
            </a:r>
            <a:r>
              <a:rPr lang="en-US" dirty="0" err="1" smtClean="0"/>
              <a:t>malesuada</a:t>
            </a:r>
            <a:r>
              <a:rPr lang="en-US" dirty="0" smtClean="0"/>
              <a:t> fames ac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egestas</a:t>
            </a:r>
            <a:r>
              <a:rPr lang="en-US" dirty="0" smtClean="0"/>
              <a:t>.</a:t>
            </a:r>
          </a:p>
        </p:txBody>
      </p:sp>
      <p:sp>
        <p:nvSpPr>
          <p:cNvPr id="6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b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724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66928" y="2185416"/>
            <a:ext cx="8557757" cy="37324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457200" marR="0" indent="-4064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ct val="109000"/>
              <a:buFont typeface="Arial" charset="0"/>
              <a:buChar char="•"/>
              <a:tabLst/>
              <a:defRPr sz="20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Quisque</a:t>
            </a:r>
            <a:r>
              <a:rPr lang="en-US" dirty="0" smtClean="0"/>
              <a:t> ac </a:t>
            </a:r>
            <a:r>
              <a:rPr lang="en-US" dirty="0" err="1" smtClean="0"/>
              <a:t>orci</a:t>
            </a:r>
            <a:r>
              <a:rPr lang="en-US" dirty="0" smtClean="0"/>
              <a:t> in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dapibus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justo</a:t>
            </a:r>
            <a:r>
              <a:rPr lang="en-US" dirty="0" smtClean="0"/>
              <a:t> et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ex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Cras</a:t>
            </a:r>
            <a:r>
              <a:rPr lang="en-US" dirty="0" smtClean="0"/>
              <a:t> </a:t>
            </a:r>
            <a:r>
              <a:rPr lang="en-US" dirty="0" err="1" smtClean="0"/>
              <a:t>lacinia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ac </a:t>
            </a:r>
            <a:r>
              <a:rPr lang="en-US" dirty="0" err="1" smtClean="0"/>
              <a:t>elit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Duis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</a:t>
            </a:r>
            <a:r>
              <a:rPr lang="en-US" dirty="0" err="1" smtClean="0"/>
              <a:t>facilisis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placerat</a:t>
            </a:r>
            <a:r>
              <a:rPr lang="en-US" dirty="0" smtClean="0"/>
              <a:t>.</a:t>
            </a:r>
          </a:p>
          <a:p>
            <a:r>
              <a:rPr lang="en-US" dirty="0" smtClean="0"/>
              <a:t>Justo et neque odio facilisis turpis </a:t>
            </a:r>
            <a:r>
              <a:rPr lang="en-US" dirty="0" err="1" smtClean="0"/>
              <a:t>sodales</a:t>
            </a:r>
            <a:r>
              <a:rPr lang="en-US" dirty="0" smtClean="0"/>
              <a:t> placerat.</a:t>
            </a:r>
          </a:p>
        </p:txBody>
      </p:sp>
      <p:sp>
        <p:nvSpPr>
          <p:cNvPr id="6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b="0" baseline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604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3 level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66928" y="2185416"/>
            <a:ext cx="9678987" cy="3848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Clr>
                <a:srgbClr val="005BBB"/>
              </a:buClr>
              <a:buFontTx/>
              <a:buNone/>
              <a:defRPr sz="1700" b="1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  <a:lvl2pPr marL="736600" indent="-279400">
              <a:lnSpc>
                <a:spcPct val="100000"/>
              </a:lnSpc>
              <a:buClr>
                <a:srgbClr val="005BBB"/>
              </a:buClr>
              <a:buFont typeface="Arial" charset="0"/>
              <a:buChar char="•"/>
              <a:tabLst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>
                <a:tab pos="1143000" algn="l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text</a:t>
            </a:r>
          </a:p>
          <a:p>
            <a:pPr lvl="2"/>
            <a:r>
              <a:rPr lang="en-US" dirty="0" smtClean="0"/>
              <a:t>Third level</a:t>
            </a:r>
          </a:p>
          <a:p>
            <a:pPr lvl="1"/>
            <a:r>
              <a:rPr lang="en-US" dirty="0" smtClean="0"/>
              <a:t>Second level text</a:t>
            </a:r>
          </a:p>
          <a:p>
            <a:pPr marL="1143000" marR="0" lvl="2" indent="-228600" algn="l" defTabSz="914400" rtl="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text </a:t>
            </a:r>
          </a:p>
          <a:p>
            <a:pPr lvl="2"/>
            <a:r>
              <a:rPr lang="en-US" dirty="0" smtClean="0"/>
              <a:t>Third level</a:t>
            </a:r>
          </a:p>
          <a:p>
            <a:pPr marL="1143000" marR="0" lvl="2" indent="-228600" algn="l" defTabSz="914400" rtl="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 smtClean="0"/>
              <a:t>Third level</a:t>
            </a:r>
          </a:p>
        </p:txBody>
      </p:sp>
      <p:sp>
        <p:nvSpPr>
          <p:cNvPr id="5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b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709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8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68638" y="0"/>
            <a:ext cx="1169605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 algn="ctr"/>
            <a:r>
              <a:rPr lang="en-US" sz="2400" dirty="0" smtClean="0">
                <a:latin typeface="Arial" charset="0"/>
              </a:rPr>
              <a:t>‘-</a:t>
            </a:r>
            <a:endParaRPr lang="en-US" sz="2400" dirty="0">
              <a:latin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045778" y="1023929"/>
            <a:ext cx="8557756" cy="140269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Effra Trial Heavy" charset="0"/>
                <a:ea typeface="Effra Trial Heavy" charset="0"/>
                <a:cs typeface="Effra Trial Heavy" charset="0"/>
              </a:defRPr>
            </a:lvl1pPr>
          </a:lstStyle>
          <a:p>
            <a:endParaRPr lang="en-US" sz="48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2045778" y="2555888"/>
            <a:ext cx="8557756" cy="30782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828383"/>
                </a:solidFill>
                <a:latin typeface="Museo Slab 100" charset="0"/>
                <a:ea typeface="Museo Slab 100" charset="0"/>
                <a:cs typeface="Museo Slab 100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0" cy="6857998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566928" y="2320111"/>
            <a:ext cx="10515600" cy="3813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Slide Number Placeholder 6"/>
          <p:cNvSpPr txBox="1">
            <a:spLocks/>
          </p:cNvSpPr>
          <p:nvPr userDrawn="1"/>
        </p:nvSpPr>
        <p:spPr>
          <a:xfrm>
            <a:off x="10255504" y="6240989"/>
            <a:ext cx="725424" cy="534516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15D2C3-7EB9-F849-9C19-1CC92E2870ED}" type="slidenum">
              <a:rPr lang="en-US" sz="1600" b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‹#›</a:t>
            </a:fld>
            <a:endParaRPr lang="en-US" sz="16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21" y="184972"/>
            <a:ext cx="3038969" cy="65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1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702" r:id="rId14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kern="1200">
          <a:solidFill>
            <a:schemeClr val="tx2"/>
          </a:solidFill>
          <a:latin typeface="+mj-lt"/>
          <a:ea typeface="Georgia" charset="0"/>
          <a:cs typeface="Georgia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5BBB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5BBB"/>
        </a:buClr>
        <a:buFont typeface="LucidaGrande" charset="0"/>
        <a:buChar char="-"/>
        <a:defRPr sz="18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80">
          <p15:clr>
            <a:srgbClr val="F26B43"/>
          </p15:clr>
        </p15:guide>
        <p15:guide id="2" pos="416">
          <p15:clr>
            <a:srgbClr val="F26B43"/>
          </p15:clr>
        </p15:guide>
        <p15:guide id="3" orient="horz" pos="4016">
          <p15:clr>
            <a:srgbClr val="F26B43"/>
          </p15:clr>
        </p15:guide>
        <p15:guide id="4" pos="7392">
          <p15:clr>
            <a:srgbClr val="F26B43"/>
          </p15:clr>
        </p15:guide>
        <p15:guide id="5" pos="288">
          <p15:clr>
            <a:srgbClr val="F26B43"/>
          </p15:clr>
        </p15:guide>
        <p15:guide id="6" pos="4464">
          <p15:clr>
            <a:srgbClr val="F26B43"/>
          </p15:clr>
        </p15:guide>
        <p15:guide id="7" pos="4704">
          <p15:clr>
            <a:srgbClr val="F26B43"/>
          </p15:clr>
        </p15:guide>
        <p15:guide id="8" pos="4512">
          <p15:clr>
            <a:srgbClr val="F26B43"/>
          </p15:clr>
        </p15:guide>
        <p15:guide id="9" orient="horz" pos="1848">
          <p15:clr>
            <a:srgbClr val="F26B43"/>
          </p15:clr>
        </p15:guide>
        <p15:guide id="10" orient="horz" pos="1896">
          <p15:clr>
            <a:srgbClr val="F26B43"/>
          </p15:clr>
        </p15:guide>
        <p15:guide id="11" orient="horz" pos="2880">
          <p15:clr>
            <a:srgbClr val="F26B43"/>
          </p15:clr>
        </p15:guide>
        <p15:guide id="12" orient="horz" pos="283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68638" y="0"/>
            <a:ext cx="1169605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 algn="ctr"/>
            <a:r>
              <a:rPr lang="en-US" sz="2400" dirty="0" smtClean="0">
                <a:latin typeface="Arial" charset="0"/>
              </a:rPr>
              <a:t>‘-</a:t>
            </a:r>
            <a:endParaRPr lang="en-US" sz="2400" dirty="0">
              <a:latin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045778" y="1023929"/>
            <a:ext cx="8557756" cy="140269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Effra Trial Heavy" charset="0"/>
                <a:ea typeface="Effra Trial Heavy" charset="0"/>
                <a:cs typeface="Effra Trial Heavy" charset="0"/>
              </a:defRPr>
            </a:lvl1pPr>
          </a:lstStyle>
          <a:p>
            <a:endParaRPr lang="en-US" sz="48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2045778" y="2555888"/>
            <a:ext cx="8557756" cy="30782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828383"/>
                </a:solidFill>
                <a:latin typeface="Museo Slab 100" charset="0"/>
                <a:ea typeface="Museo Slab 100" charset="0"/>
                <a:cs typeface="Museo Slab 100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1" cy="685799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566928" y="2320111"/>
            <a:ext cx="10515600" cy="3813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Slide Number Placeholder 6"/>
          <p:cNvSpPr txBox="1">
            <a:spLocks/>
          </p:cNvSpPr>
          <p:nvPr userDrawn="1"/>
        </p:nvSpPr>
        <p:spPr>
          <a:xfrm>
            <a:off x="11045952" y="6221885"/>
            <a:ext cx="725424" cy="534516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15D2C3-7EB9-F849-9C19-1CC92E2870ED}" type="slidenum">
              <a:rPr lang="en-US" sz="1600" b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‹#›</a:t>
            </a:fld>
            <a:endParaRPr lang="en-US" sz="16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7" y="108102"/>
            <a:ext cx="2959475" cy="6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7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703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Georgia" charset="0"/>
          <a:ea typeface="Georgia" charset="0"/>
          <a:cs typeface="Georgia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5BBB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5BBB"/>
        </a:buClr>
        <a:buFont typeface="LucidaGrande" charset="0"/>
        <a:buChar char="-"/>
        <a:defRPr sz="18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80">
          <p15:clr>
            <a:srgbClr val="F26B43"/>
          </p15:clr>
        </p15:guide>
        <p15:guide id="2" pos="416">
          <p15:clr>
            <a:srgbClr val="F26B43"/>
          </p15:clr>
        </p15:guide>
        <p15:guide id="3" orient="horz" pos="4016">
          <p15:clr>
            <a:srgbClr val="F26B43"/>
          </p15:clr>
        </p15:guide>
        <p15:guide id="4" pos="7392">
          <p15:clr>
            <a:srgbClr val="F26B43"/>
          </p15:clr>
        </p15:guide>
        <p15:guide id="5" pos="288">
          <p15:clr>
            <a:srgbClr val="F26B43"/>
          </p15:clr>
        </p15:guide>
        <p15:guide id="6" pos="4464">
          <p15:clr>
            <a:srgbClr val="F26B43"/>
          </p15:clr>
        </p15:guide>
        <p15:guide id="7" pos="4704">
          <p15:clr>
            <a:srgbClr val="F26B43"/>
          </p15:clr>
        </p15:guide>
        <p15:guide id="8" pos="4512">
          <p15:clr>
            <a:srgbClr val="F26B43"/>
          </p15:clr>
        </p15:guide>
        <p15:guide id="9" orient="horz" pos="1848">
          <p15:clr>
            <a:srgbClr val="F26B43"/>
          </p15:clr>
        </p15:guide>
        <p15:guide id="10" orient="horz" pos="1896">
          <p15:clr>
            <a:srgbClr val="F26B43"/>
          </p15:clr>
        </p15:guide>
        <p15:guide id="11" orient="horz" pos="2880">
          <p15:clr>
            <a:srgbClr val="F26B43"/>
          </p15:clr>
        </p15:guide>
        <p15:guide id="12" orient="horz" pos="283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C3345-71DA-4827-95C6-E246991563B5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4E852-4B30-4B8B-8E93-A9419E17F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57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68638" y="0"/>
            <a:ext cx="1169605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 algn="ctr"/>
            <a:r>
              <a:rPr lang="en-US" sz="2400" dirty="0" smtClean="0">
                <a:latin typeface="Arial" charset="0"/>
              </a:rPr>
              <a:t>‘-</a:t>
            </a:r>
            <a:endParaRPr lang="en-US" sz="2400" dirty="0">
              <a:latin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045778" y="1023929"/>
            <a:ext cx="8557756" cy="140269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Effra Trial Heavy" charset="0"/>
                <a:ea typeface="Effra Trial Heavy" charset="0"/>
                <a:cs typeface="Effra Trial Heavy" charset="0"/>
              </a:defRPr>
            </a:lvl1pPr>
          </a:lstStyle>
          <a:p>
            <a:endParaRPr lang="en-US" sz="48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2045778" y="2555888"/>
            <a:ext cx="8557756" cy="30782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828383"/>
                </a:solidFill>
                <a:latin typeface="Museo Slab 100" charset="0"/>
                <a:ea typeface="Museo Slab 100" charset="0"/>
                <a:cs typeface="Museo Slab 100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1" cy="685799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566928" y="2320111"/>
            <a:ext cx="10515600" cy="3813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Slide Number Placeholder 6"/>
          <p:cNvSpPr txBox="1">
            <a:spLocks/>
          </p:cNvSpPr>
          <p:nvPr userDrawn="1"/>
        </p:nvSpPr>
        <p:spPr>
          <a:xfrm>
            <a:off x="11045952" y="6221885"/>
            <a:ext cx="725424" cy="534516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15D2C3-7EB9-F849-9C19-1CC92E2870ED}" type="slidenum">
              <a:rPr lang="en-US" sz="1600" b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‹#›</a:t>
            </a:fld>
            <a:endParaRPr lang="en-US" sz="16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9" y="152401"/>
            <a:ext cx="3249261" cy="50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6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Georgia" charset="0"/>
          <a:ea typeface="Georgia" charset="0"/>
          <a:cs typeface="Georgia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5BBB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5BBB"/>
        </a:buClr>
        <a:buFont typeface="LucidaGrande" charset="0"/>
        <a:buChar char="-"/>
        <a:defRPr sz="18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80">
          <p15:clr>
            <a:srgbClr val="F26B43"/>
          </p15:clr>
        </p15:guide>
        <p15:guide id="2" pos="416">
          <p15:clr>
            <a:srgbClr val="F26B43"/>
          </p15:clr>
        </p15:guide>
        <p15:guide id="3" orient="horz" pos="4016">
          <p15:clr>
            <a:srgbClr val="F26B43"/>
          </p15:clr>
        </p15:guide>
        <p15:guide id="4" pos="7392">
          <p15:clr>
            <a:srgbClr val="F26B43"/>
          </p15:clr>
        </p15:guide>
        <p15:guide id="5" pos="288">
          <p15:clr>
            <a:srgbClr val="F26B43"/>
          </p15:clr>
        </p15:guide>
        <p15:guide id="6" pos="4464">
          <p15:clr>
            <a:srgbClr val="F26B43"/>
          </p15:clr>
        </p15:guide>
        <p15:guide id="7" pos="4704">
          <p15:clr>
            <a:srgbClr val="F26B43"/>
          </p15:clr>
        </p15:guide>
        <p15:guide id="8" pos="4512">
          <p15:clr>
            <a:srgbClr val="F26B43"/>
          </p15:clr>
        </p15:guide>
        <p15:guide id="9" orient="horz" pos="1848">
          <p15:clr>
            <a:srgbClr val="F26B43"/>
          </p15:clr>
        </p15:guide>
        <p15:guide id="10" orient="horz" pos="1896">
          <p15:clr>
            <a:srgbClr val="F26B43"/>
          </p15:clr>
        </p15:guide>
        <p15:guide id="11" orient="horz" pos="2880">
          <p15:clr>
            <a:srgbClr val="F26B43"/>
          </p15:clr>
        </p15:guide>
        <p15:guide id="12" orient="horz" pos="28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revfine.com/blockchain-technology-hospitality-industry/" TargetMode="Externa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39.png"/><Relationship Id="rId2" Type="http://schemas.openxmlformats.org/officeDocument/2006/relationships/hyperlink" Target="https://app.openlaw.io/" TargetMode="Externa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0716" y="2510373"/>
            <a:ext cx="6638544" cy="1650381"/>
          </a:xfrm>
        </p:spPr>
        <p:txBody>
          <a:bodyPr/>
          <a:lstStyle/>
          <a:p>
            <a:r>
              <a:rPr lang="en-US" sz="1400" dirty="0"/>
              <a:t>B. RAMAMURTHY</a:t>
            </a:r>
          </a:p>
          <a:p>
            <a:r>
              <a:rPr lang="en-US" sz="1400" dirty="0"/>
              <a:t>©</a:t>
            </a:r>
            <a:r>
              <a:rPr lang="en-US" sz="1400" dirty="0" smtClean="0"/>
              <a:t>2019, </a:t>
            </a:r>
            <a:r>
              <a:rPr lang="en-US" sz="1400" dirty="0"/>
              <a:t>ALL RIGHTS RESERVED</a:t>
            </a:r>
          </a:p>
          <a:p>
            <a:r>
              <a:rPr lang="en-US" sz="1400" dirty="0"/>
              <a:t>BINA@BUFFALO.EDU</a:t>
            </a:r>
          </a:p>
          <a:p>
            <a:r>
              <a:rPr lang="en-US" sz="1400" dirty="0"/>
              <a:t>HTTP://WW.CSE.BUFFALO.EDU/FACULTY/BINA</a:t>
            </a:r>
          </a:p>
          <a:p>
            <a:r>
              <a:rPr lang="en-US" sz="1400" dirty="0"/>
              <a:t>TEACHING PROFESSOR</a:t>
            </a:r>
          </a:p>
          <a:p>
            <a:r>
              <a:rPr lang="en-US" sz="1400" dirty="0"/>
              <a:t>COMPUTER SCIENCE AND ENGINEERING</a:t>
            </a:r>
          </a:p>
          <a:p>
            <a:r>
              <a:rPr lang="en-US" sz="1400" dirty="0"/>
              <a:t>DIRECTOR, BLOCKCHAIN THINKLAB</a:t>
            </a:r>
          </a:p>
          <a:p>
            <a:r>
              <a:rPr lang="en-US" sz="1400" dirty="0"/>
              <a:t>PROGRAM DIRECTOR, DATA-INTENSIVE COMPUTING PROGRAM </a:t>
            </a:r>
          </a:p>
          <a:p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83064" y="123789"/>
            <a:ext cx="6638544" cy="2386584"/>
          </a:xfrm>
        </p:spPr>
        <p:txBody>
          <a:bodyPr/>
          <a:lstStyle/>
          <a:p>
            <a:r>
              <a:rPr lang="en-US" sz="5400" dirty="0" smtClean="0"/>
              <a:t>Blockchain Overview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19293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381375" y="128588"/>
            <a:ext cx="8810625" cy="647700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Blockchain-based supply </a:t>
            </a:r>
            <a:r>
              <a:rPr lang="en-US" sz="3200" dirty="0" smtClean="0">
                <a:solidFill>
                  <a:schemeClr val="bg1"/>
                </a:solidFill>
              </a:rPr>
              <a:t>chain (food chain)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4294967295"/>
          </p:nvPr>
        </p:nvSpPr>
        <p:spPr>
          <a:xfrm>
            <a:off x="10591800" y="5870575"/>
            <a:ext cx="1600200" cy="377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1/9/2019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48" y="1406013"/>
            <a:ext cx="11949652" cy="468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4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14367" y="1327023"/>
            <a:ext cx="59091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Blockchain is a trust layer on the internet; it enables a distributed ledger and a verification mechanism.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2" y="2271253"/>
            <a:ext cx="11889483" cy="3490450"/>
          </a:xfrm>
          <a:prstGeom prst="rect">
            <a:avLst/>
          </a:prstGeom>
        </p:spPr>
      </p:pic>
      <p:cxnSp>
        <p:nvCxnSpPr>
          <p:cNvPr id="10" name="Curved Connector 9"/>
          <p:cNvCxnSpPr/>
          <p:nvPr/>
        </p:nvCxnSpPr>
        <p:spPr>
          <a:xfrm rot="16200000" flipH="1">
            <a:off x="4754722" y="2729278"/>
            <a:ext cx="2628479" cy="101763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04336" y="6154994"/>
            <a:ext cx="2114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Traditional supply chain </a:t>
            </a:r>
            <a:endParaRPr lang="en-US" dirty="0"/>
          </a:p>
        </p:txBody>
      </p:sp>
      <p:cxnSp>
        <p:nvCxnSpPr>
          <p:cNvPr id="20" name="Curved Connector 19"/>
          <p:cNvCxnSpPr>
            <a:stCxn id="18" idx="3"/>
          </p:cNvCxnSpPr>
          <p:nvPr/>
        </p:nvCxnSpPr>
        <p:spPr>
          <a:xfrm flipH="1" flipV="1">
            <a:off x="3519948" y="5761703"/>
            <a:ext cx="99069" cy="547180"/>
          </a:xfrm>
          <a:prstGeom prst="curvedConnector4">
            <a:avLst>
              <a:gd name="adj1" fmla="val -230748"/>
              <a:gd name="adj2" fmla="val 6406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68961" y="6148427"/>
            <a:ext cx="2643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Blockchain-based supply chain</a:t>
            </a:r>
            <a:endParaRPr lang="en-US" dirty="0"/>
          </a:p>
        </p:txBody>
      </p:sp>
      <p:cxnSp>
        <p:nvCxnSpPr>
          <p:cNvPr id="29" name="Curved Connector 28"/>
          <p:cNvCxnSpPr/>
          <p:nvPr/>
        </p:nvCxnSpPr>
        <p:spPr>
          <a:xfrm flipH="1" flipV="1">
            <a:off x="8179187" y="5776371"/>
            <a:ext cx="463368" cy="596179"/>
          </a:xfrm>
          <a:prstGeom prst="curvedConnector4">
            <a:avLst>
              <a:gd name="adj1" fmla="val -49334"/>
              <a:gd name="adj2" fmla="val 6290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30"/>
          <p:cNvSpPr>
            <a:spLocks noGrp="1"/>
          </p:cNvSpPr>
          <p:nvPr>
            <p:ph type="title" idx="4294967295"/>
          </p:nvPr>
        </p:nvSpPr>
        <p:spPr>
          <a:xfrm>
            <a:off x="3319463" y="147638"/>
            <a:ext cx="8872537" cy="627062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Application: Any Supply chain in your business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4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14367" y="1327023"/>
            <a:ext cx="59091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Blockchain is a trust layer on the internet; it enables a distributed ledger and a verification mechanism.</a:t>
            </a:r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068961" y="6148427"/>
            <a:ext cx="2643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Blockchain-based supply chain</a:t>
            </a:r>
            <a:endParaRPr lang="en-US" dirty="0"/>
          </a:p>
        </p:txBody>
      </p:sp>
      <p:cxnSp>
        <p:nvCxnSpPr>
          <p:cNvPr id="29" name="Curved Connector 28"/>
          <p:cNvCxnSpPr/>
          <p:nvPr/>
        </p:nvCxnSpPr>
        <p:spPr>
          <a:xfrm flipH="1" flipV="1">
            <a:off x="8179187" y="5776371"/>
            <a:ext cx="463368" cy="596179"/>
          </a:xfrm>
          <a:prstGeom prst="curvedConnector4">
            <a:avLst>
              <a:gd name="adj1" fmla="val -49334"/>
              <a:gd name="adj2" fmla="val 6290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30"/>
          <p:cNvSpPr>
            <a:spLocks noGrp="1"/>
          </p:cNvSpPr>
          <p:nvPr>
            <p:ph type="title" idx="4294967295"/>
          </p:nvPr>
        </p:nvSpPr>
        <p:spPr>
          <a:xfrm>
            <a:off x="3319463" y="147638"/>
            <a:ext cx="8872537" cy="627062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Application: Any Supply chain in your business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2345" y="963708"/>
            <a:ext cx="1692507" cy="130754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561"/>
            <a:ext cx="1693370" cy="127002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693370" y="1096323"/>
            <a:ext cx="118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Spring water</a:t>
            </a:r>
          </a:p>
          <a:p>
            <a:r>
              <a:rPr lang="en-US" dirty="0" smtClean="0"/>
              <a:t>provenance</a:t>
            </a:r>
            <a:endParaRPr lang="en-US" dirty="0"/>
          </a:p>
        </p:txBody>
      </p:sp>
      <p:cxnSp>
        <p:nvCxnSpPr>
          <p:cNvPr id="40" name="Curved Connector 39"/>
          <p:cNvCxnSpPr>
            <a:stCxn id="38" idx="2"/>
          </p:cNvCxnSpPr>
          <p:nvPr/>
        </p:nvCxnSpPr>
        <p:spPr>
          <a:xfrm rot="5400000">
            <a:off x="1827423" y="1485491"/>
            <a:ext cx="326770" cy="59487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124685" y="1327023"/>
            <a:ext cx="1119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Produce </a:t>
            </a:r>
          </a:p>
          <a:p>
            <a:r>
              <a:rPr lang="en-US" dirty="0" smtClean="0"/>
              <a:t>provenance</a:t>
            </a:r>
            <a:endParaRPr lang="en-US" dirty="0"/>
          </a:p>
        </p:txBody>
      </p:sp>
      <p:cxnSp>
        <p:nvCxnSpPr>
          <p:cNvPr id="6" name="Curved Connector 5"/>
          <p:cNvCxnSpPr>
            <a:stCxn id="2" idx="2"/>
          </p:cNvCxnSpPr>
          <p:nvPr/>
        </p:nvCxnSpPr>
        <p:spPr>
          <a:xfrm rot="16200000" flipH="1">
            <a:off x="9900597" y="1633939"/>
            <a:ext cx="215444" cy="648051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322" y="5776371"/>
            <a:ext cx="1037303" cy="10373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76975" y="5960494"/>
            <a:ext cx="1119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Auto-parts </a:t>
            </a:r>
          </a:p>
          <a:p>
            <a:r>
              <a:rPr lang="en-US" dirty="0" smtClean="0"/>
              <a:t>provenance</a:t>
            </a:r>
            <a:endParaRPr lang="en-US" dirty="0"/>
          </a:p>
        </p:txBody>
      </p:sp>
      <p:cxnSp>
        <p:nvCxnSpPr>
          <p:cNvPr id="12" name="Curved Connector 11"/>
          <p:cNvCxnSpPr>
            <a:stCxn id="9" idx="2"/>
            <a:endCxn id="8" idx="1"/>
          </p:cNvCxnSpPr>
          <p:nvPr/>
        </p:nvCxnSpPr>
        <p:spPr>
          <a:xfrm rot="5400000" flipH="1" flipV="1">
            <a:off x="10463107" y="5868500"/>
            <a:ext cx="188691" cy="1041738"/>
          </a:xfrm>
          <a:prstGeom prst="curvedConnector4">
            <a:avLst>
              <a:gd name="adj1" fmla="val -121150"/>
              <a:gd name="adj2" fmla="val 7685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971" y="2058696"/>
            <a:ext cx="9425721" cy="3693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5832328"/>
            <a:ext cx="1553497" cy="10356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13104" y="6033413"/>
            <a:ext cx="1119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Medicine </a:t>
            </a:r>
          </a:p>
          <a:p>
            <a:r>
              <a:rPr lang="en-US" dirty="0" smtClean="0"/>
              <a:t>provenance</a:t>
            </a:r>
            <a:endParaRPr lang="en-US" dirty="0"/>
          </a:p>
        </p:txBody>
      </p:sp>
      <p:cxnSp>
        <p:nvCxnSpPr>
          <p:cNvPr id="14" name="Curved Connector 13"/>
          <p:cNvCxnSpPr>
            <a:stCxn id="11" idx="2"/>
          </p:cNvCxnSpPr>
          <p:nvPr/>
        </p:nvCxnSpPr>
        <p:spPr>
          <a:xfrm rot="5400000" flipH="1">
            <a:off x="2081973" y="5965894"/>
            <a:ext cx="56379" cy="1125100"/>
          </a:xfrm>
          <a:prstGeom prst="curvedConnector4">
            <a:avLst>
              <a:gd name="adj1" fmla="val -405470"/>
              <a:gd name="adj2" fmla="val 7486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896748" y="4190701"/>
            <a:ext cx="23631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supply chain is from</a:t>
            </a:r>
          </a:p>
          <a:p>
            <a:r>
              <a:rPr lang="en-US" dirty="0" smtClean="0"/>
              <a:t>my book: I don’t use lettuce</a:t>
            </a:r>
          </a:p>
          <a:p>
            <a:r>
              <a:rPr lang="en-US" dirty="0"/>
              <a:t>i</a:t>
            </a:r>
            <a:r>
              <a:rPr lang="en-US" dirty="0" smtClean="0"/>
              <a:t>n that example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5023" y="3621879"/>
            <a:ext cx="56697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6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4294967295"/>
          </p:nvPr>
        </p:nvSpPr>
        <p:spPr>
          <a:xfrm>
            <a:off x="605606" y="1588027"/>
            <a:ext cx="11153775" cy="4551362"/>
          </a:xfrm>
        </p:spPr>
        <p:txBody>
          <a:bodyPr/>
          <a:lstStyle/>
          <a:p>
            <a:endParaRPr lang="en-US" dirty="0" smtClean="0"/>
          </a:p>
          <a:p>
            <a:pPr marL="508000" indent="-457200">
              <a:buFont typeface="+mj-lt"/>
              <a:buAutoNum type="arabicPeriod"/>
            </a:pPr>
            <a:r>
              <a:rPr lang="en-US" dirty="0" smtClean="0"/>
              <a:t>Immutable distributed information sharing :</a:t>
            </a:r>
          </a:p>
          <a:p>
            <a:r>
              <a:rPr lang="en-US" dirty="0" smtClean="0"/>
              <a:t>Every stakeholder gets a copy of the ledger at the time of its creation with time stamp and all.</a:t>
            </a:r>
          </a:p>
          <a:p>
            <a:r>
              <a:rPr lang="en-US" dirty="0" smtClean="0"/>
              <a:t>Walmart uses it; IBM blockchain </a:t>
            </a:r>
            <a:r>
              <a:rPr lang="en-US" dirty="0" err="1" smtClean="0"/>
              <a:t>hyperledger</a:t>
            </a:r>
            <a:r>
              <a:rPr lang="en-US" dirty="0"/>
              <a:t> </a:t>
            </a:r>
            <a:r>
              <a:rPr lang="en-US" dirty="0" smtClean="0"/>
              <a:t>fabric.</a:t>
            </a:r>
          </a:p>
          <a:p>
            <a:pPr marL="508000" indent="-457200">
              <a:buFont typeface="+mj-lt"/>
              <a:buAutoNum type="arabicPeriod" startAt="2"/>
            </a:pPr>
            <a:r>
              <a:rPr lang="en-US" dirty="0" smtClean="0"/>
              <a:t>Verification </a:t>
            </a:r>
            <a:r>
              <a:rPr lang="en-US" dirty="0" smtClean="0"/>
              <a:t>and validation</a:t>
            </a:r>
            <a:endParaRPr lang="en-US" dirty="0"/>
          </a:p>
          <a:p>
            <a:r>
              <a:rPr lang="en-US" dirty="0" smtClean="0"/>
              <a:t>Smart contracts act as gatekeepers verifying credential of participants</a:t>
            </a:r>
          </a:p>
          <a:p>
            <a:r>
              <a:rPr lang="en-US" dirty="0" smtClean="0"/>
              <a:t>Smart contracts </a:t>
            </a:r>
            <a:r>
              <a:rPr lang="en-US" dirty="0" smtClean="0"/>
              <a:t>also validate </a:t>
            </a:r>
            <a:r>
              <a:rPr lang="en-US" dirty="0" smtClean="0"/>
              <a:t>the actions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676650" y="117475"/>
            <a:ext cx="8515350" cy="61118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How does the blockchain help?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353482" y="1011116"/>
            <a:ext cx="4106113" cy="1231082"/>
            <a:chOff x="6353482" y="1011116"/>
            <a:chExt cx="4106113" cy="1231082"/>
          </a:xfrm>
        </p:grpSpPr>
        <p:cxnSp>
          <p:nvCxnSpPr>
            <p:cNvPr id="10" name="Straight Connector 9"/>
            <p:cNvCxnSpPr>
              <a:stCxn id="4" idx="1"/>
              <a:endCxn id="8" idx="1"/>
            </p:cNvCxnSpPr>
            <p:nvPr/>
          </p:nvCxnSpPr>
          <p:spPr>
            <a:xfrm>
              <a:off x="7078142" y="1961537"/>
              <a:ext cx="2195744" cy="2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6353482" y="1681317"/>
              <a:ext cx="724660" cy="56043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16249" y="1681317"/>
              <a:ext cx="725487" cy="56088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1854" y="1681317"/>
              <a:ext cx="725487" cy="56088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73886" y="1681317"/>
              <a:ext cx="725487" cy="56088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353482" y="1097551"/>
              <a:ext cx="5421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farm</a:t>
              </a:r>
              <a:endParaRPr lang="en-US" dirty="0"/>
            </a:p>
          </p:txBody>
        </p:sp>
        <p:cxnSp>
          <p:nvCxnSpPr>
            <p:cNvPr id="11" name="Curved Connector 10"/>
            <p:cNvCxnSpPr>
              <a:stCxn id="9" idx="1"/>
              <a:endCxn id="4" idx="0"/>
            </p:cNvCxnSpPr>
            <p:nvPr/>
          </p:nvCxnSpPr>
          <p:spPr>
            <a:xfrm rot="10800000" flipH="1" flipV="1">
              <a:off x="6353482" y="1251439"/>
              <a:ext cx="362330" cy="429877"/>
            </a:xfrm>
            <a:prstGeom prst="curvedConnector4">
              <a:avLst>
                <a:gd name="adj1" fmla="val -63092"/>
                <a:gd name="adj2" fmla="val 67899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9539150" y="1011116"/>
              <a:ext cx="9204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customer</a:t>
              </a:r>
              <a:endParaRPr lang="en-US" dirty="0"/>
            </a:p>
          </p:txBody>
        </p:sp>
        <p:cxnSp>
          <p:nvCxnSpPr>
            <p:cNvPr id="15" name="Curved Connector 14"/>
            <p:cNvCxnSpPr>
              <a:stCxn id="13" idx="2"/>
              <a:endCxn id="8" idx="0"/>
            </p:cNvCxnSpPr>
            <p:nvPr/>
          </p:nvCxnSpPr>
          <p:spPr>
            <a:xfrm rot="5400000">
              <a:off x="9636790" y="1318734"/>
              <a:ext cx="362424" cy="362743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9727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00575" y="117475"/>
            <a:ext cx="7591425" cy="6397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>
                <a:solidFill>
                  <a:schemeClr val="bg1"/>
                </a:solidFill>
              </a:rPr>
              <a:t>What does a blockchain do?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4294967295"/>
          </p:nvPr>
        </p:nvSpPr>
        <p:spPr>
          <a:xfrm>
            <a:off x="10591800" y="5870575"/>
            <a:ext cx="1600200" cy="377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1/9/2019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026" y="1829413"/>
            <a:ext cx="6459794" cy="4274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23618" y="2053066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Blockchain</a:t>
            </a:r>
            <a:r>
              <a:rPr lang="en-US" sz="1800" dirty="0" smtClean="0"/>
              <a:t>, a </a:t>
            </a:r>
            <a:r>
              <a:rPr lang="en-US" sz="1800" dirty="0" smtClean="0"/>
              <a:t>trust layer, </a:t>
            </a:r>
          </a:p>
          <a:p>
            <a:r>
              <a:rPr lang="en-US" sz="1800" dirty="0" smtClean="0"/>
              <a:t>disintermediation of trust.</a:t>
            </a:r>
            <a:endParaRPr lang="en-US" sz="1800" dirty="0"/>
          </a:p>
        </p:txBody>
      </p:sp>
      <p:cxnSp>
        <p:nvCxnSpPr>
          <p:cNvPr id="8" name="Curved Connector 7"/>
          <p:cNvCxnSpPr>
            <a:stCxn id="6" idx="2"/>
          </p:cNvCxnSpPr>
          <p:nvPr/>
        </p:nvCxnSpPr>
        <p:spPr>
          <a:xfrm rot="5400000">
            <a:off x="9325894" y="2641621"/>
            <a:ext cx="1053157" cy="1168708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87497" y="1161645"/>
            <a:ext cx="2097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Verification &amp; validation </a:t>
            </a:r>
          </a:p>
          <a:p>
            <a:r>
              <a:rPr lang="en-US" dirty="0"/>
              <a:t>b</a:t>
            </a:r>
            <a:r>
              <a:rPr lang="en-US" dirty="0" smtClean="0"/>
              <a:t>y the smart contract</a:t>
            </a:r>
            <a:endParaRPr lang="en-US" dirty="0"/>
          </a:p>
        </p:txBody>
      </p:sp>
      <p:cxnSp>
        <p:nvCxnSpPr>
          <p:cNvPr id="20" name="Curved Connector 19"/>
          <p:cNvCxnSpPr>
            <a:stCxn id="7" idx="3"/>
          </p:cNvCxnSpPr>
          <p:nvPr/>
        </p:nvCxnSpPr>
        <p:spPr>
          <a:xfrm flipH="1">
            <a:off x="4159045" y="1423255"/>
            <a:ext cx="325501" cy="1388771"/>
          </a:xfrm>
          <a:prstGeom prst="curvedConnector4">
            <a:avLst>
              <a:gd name="adj1" fmla="val -70230"/>
              <a:gd name="adj2" fmla="val 5941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7" idx="3"/>
          </p:cNvCxnSpPr>
          <p:nvPr/>
        </p:nvCxnSpPr>
        <p:spPr>
          <a:xfrm>
            <a:off x="4484546" y="1423255"/>
            <a:ext cx="1266967" cy="1388771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50593" y="5563515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agreement</a:t>
            </a:r>
            <a:endParaRPr lang="en-US" dirty="0"/>
          </a:p>
        </p:txBody>
      </p:sp>
      <p:cxnSp>
        <p:nvCxnSpPr>
          <p:cNvPr id="13" name="Curved Connector 12"/>
          <p:cNvCxnSpPr>
            <a:stCxn id="9" idx="0"/>
          </p:cNvCxnSpPr>
          <p:nvPr/>
        </p:nvCxnSpPr>
        <p:spPr>
          <a:xfrm rot="16200000" flipV="1">
            <a:off x="6964428" y="4457815"/>
            <a:ext cx="1013440" cy="1197959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74606" y="5563515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recording</a:t>
            </a:r>
            <a:endParaRPr lang="en-US" dirty="0"/>
          </a:p>
        </p:txBody>
      </p:sp>
      <p:cxnSp>
        <p:nvCxnSpPr>
          <p:cNvPr id="16" name="Curved Connector 15"/>
          <p:cNvCxnSpPr/>
          <p:nvPr/>
        </p:nvCxnSpPr>
        <p:spPr>
          <a:xfrm flipV="1">
            <a:off x="2548296" y="4916129"/>
            <a:ext cx="686517" cy="64738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4522839" y="3588774"/>
            <a:ext cx="920681" cy="856134"/>
          </a:xfrm>
          <a:custGeom>
            <a:avLst/>
            <a:gdLst>
              <a:gd name="connsiteX0" fmla="*/ 0 w 920681"/>
              <a:gd name="connsiteY0" fmla="*/ 0 h 856134"/>
              <a:gd name="connsiteX1" fmla="*/ 98322 w 920681"/>
              <a:gd name="connsiteY1" fmla="*/ 19665 h 856134"/>
              <a:gd name="connsiteX2" fmla="*/ 137651 w 920681"/>
              <a:gd name="connsiteY2" fmla="*/ 29497 h 856134"/>
              <a:gd name="connsiteX3" fmla="*/ 226142 w 920681"/>
              <a:gd name="connsiteY3" fmla="*/ 39329 h 856134"/>
              <a:gd name="connsiteX4" fmla="*/ 599767 w 920681"/>
              <a:gd name="connsiteY4" fmla="*/ 29497 h 856134"/>
              <a:gd name="connsiteX5" fmla="*/ 707922 w 920681"/>
              <a:gd name="connsiteY5" fmla="*/ 19665 h 856134"/>
              <a:gd name="connsiteX6" fmla="*/ 855406 w 920681"/>
              <a:gd name="connsiteY6" fmla="*/ 9832 h 856134"/>
              <a:gd name="connsiteX7" fmla="*/ 884903 w 920681"/>
              <a:gd name="connsiteY7" fmla="*/ 265471 h 856134"/>
              <a:gd name="connsiteX8" fmla="*/ 865238 w 920681"/>
              <a:gd name="connsiteY8" fmla="*/ 550607 h 856134"/>
              <a:gd name="connsiteX9" fmla="*/ 845574 w 920681"/>
              <a:gd name="connsiteY9" fmla="*/ 609600 h 856134"/>
              <a:gd name="connsiteX10" fmla="*/ 825909 w 920681"/>
              <a:gd name="connsiteY10" fmla="*/ 737420 h 856134"/>
              <a:gd name="connsiteX11" fmla="*/ 816077 w 920681"/>
              <a:gd name="connsiteY11" fmla="*/ 776749 h 856134"/>
              <a:gd name="connsiteX12" fmla="*/ 766916 w 920681"/>
              <a:gd name="connsiteY12" fmla="*/ 825910 h 856134"/>
              <a:gd name="connsiteX13" fmla="*/ 275303 w 920681"/>
              <a:gd name="connsiteY13" fmla="*/ 835742 h 856134"/>
              <a:gd name="connsiteX14" fmla="*/ 176980 w 920681"/>
              <a:gd name="connsiteY14" fmla="*/ 845574 h 856134"/>
              <a:gd name="connsiteX15" fmla="*/ 88490 w 920681"/>
              <a:gd name="connsiteY15" fmla="*/ 855407 h 856134"/>
              <a:gd name="connsiteX16" fmla="*/ 0 w 920681"/>
              <a:gd name="connsiteY16" fmla="*/ 855407 h 85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20681" h="856134">
                <a:moveTo>
                  <a:pt x="0" y="0"/>
                </a:moveTo>
                <a:lnTo>
                  <a:pt x="98322" y="19665"/>
                </a:lnTo>
                <a:cubicBezTo>
                  <a:pt x="111535" y="22496"/>
                  <a:pt x="124295" y="27442"/>
                  <a:pt x="137651" y="29497"/>
                </a:cubicBezTo>
                <a:cubicBezTo>
                  <a:pt x="166984" y="34010"/>
                  <a:pt x="196645" y="36052"/>
                  <a:pt x="226142" y="39329"/>
                </a:cubicBezTo>
                <a:lnTo>
                  <a:pt x="599767" y="29497"/>
                </a:lnTo>
                <a:cubicBezTo>
                  <a:pt x="635937" y="28021"/>
                  <a:pt x="671828" y="22442"/>
                  <a:pt x="707922" y="19665"/>
                </a:cubicBezTo>
                <a:cubicBezTo>
                  <a:pt x="757047" y="15886"/>
                  <a:pt x="806245" y="13110"/>
                  <a:pt x="855406" y="9832"/>
                </a:cubicBezTo>
                <a:cubicBezTo>
                  <a:pt x="973965" y="39474"/>
                  <a:pt x="897227" y="6651"/>
                  <a:pt x="884903" y="265471"/>
                </a:cubicBezTo>
                <a:cubicBezTo>
                  <a:pt x="884176" y="280730"/>
                  <a:pt x="871629" y="512260"/>
                  <a:pt x="865238" y="550607"/>
                </a:cubicBezTo>
                <a:cubicBezTo>
                  <a:pt x="861830" y="571053"/>
                  <a:pt x="852129" y="589936"/>
                  <a:pt x="845574" y="609600"/>
                </a:cubicBezTo>
                <a:cubicBezTo>
                  <a:pt x="840849" y="642676"/>
                  <a:pt x="832734" y="703297"/>
                  <a:pt x="825909" y="737420"/>
                </a:cubicBezTo>
                <a:cubicBezTo>
                  <a:pt x="823259" y="750671"/>
                  <a:pt x="821400" y="764328"/>
                  <a:pt x="816077" y="776749"/>
                </a:cubicBezTo>
                <a:cubicBezTo>
                  <a:pt x="809993" y="790945"/>
                  <a:pt x="786109" y="824824"/>
                  <a:pt x="766916" y="825910"/>
                </a:cubicBezTo>
                <a:cubicBezTo>
                  <a:pt x="603274" y="835173"/>
                  <a:pt x="439174" y="832465"/>
                  <a:pt x="275303" y="835742"/>
                </a:cubicBezTo>
                <a:lnTo>
                  <a:pt x="176980" y="845574"/>
                </a:lnTo>
                <a:cubicBezTo>
                  <a:pt x="147465" y="848681"/>
                  <a:pt x="118123" y="853761"/>
                  <a:pt x="88490" y="855407"/>
                </a:cubicBezTo>
                <a:cubicBezTo>
                  <a:pt x="59039" y="857043"/>
                  <a:pt x="29497" y="855407"/>
                  <a:pt x="0" y="855407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6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3460750" y="169863"/>
            <a:ext cx="8731250" cy="7159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IBM</a:t>
            </a:r>
            <a:r>
              <a:rPr lang="en-US" dirty="0" smtClean="0">
                <a:solidFill>
                  <a:schemeClr val="bg1"/>
                </a:solidFill>
              </a:rPr>
              <a:t>’s </a:t>
            </a:r>
            <a:r>
              <a:rPr lang="en-US" dirty="0" smtClean="0">
                <a:solidFill>
                  <a:schemeClr val="bg1"/>
                </a:solidFill>
              </a:rPr>
              <a:t>Food Provenance Initiative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4294967295"/>
          </p:nvPr>
        </p:nvSpPr>
        <p:spPr>
          <a:xfrm>
            <a:off x="10591800" y="5870575"/>
            <a:ext cx="1600200" cy="3778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1/9/2019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69" y="1194187"/>
            <a:ext cx="990600" cy="990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282" y="1194188"/>
            <a:ext cx="1265207" cy="11834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4515" y="1040299"/>
            <a:ext cx="4222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Started working food provenance on a pilot in 2016</a:t>
            </a:r>
            <a:endParaRPr lang="en-US" dirty="0"/>
          </a:p>
        </p:txBody>
      </p:sp>
      <p:cxnSp>
        <p:nvCxnSpPr>
          <p:cNvPr id="9" name="Curved Connector 8"/>
          <p:cNvCxnSpPr>
            <a:stCxn id="6" idx="1"/>
            <a:endCxn id="3" idx="3"/>
          </p:cNvCxnSpPr>
          <p:nvPr/>
        </p:nvCxnSpPr>
        <p:spPr>
          <a:xfrm rot="10800000" flipV="1">
            <a:off x="3802489" y="1194187"/>
            <a:ext cx="622026" cy="59170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165324" y="3967251"/>
            <a:ext cx="2441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expanded the network </a:t>
            </a:r>
          </a:p>
          <a:p>
            <a:r>
              <a:rPr lang="en-US" dirty="0" smtClean="0"/>
              <a:t>to many businesses</a:t>
            </a:r>
            <a:endParaRPr lang="en-US" dirty="0"/>
          </a:p>
        </p:txBody>
      </p:sp>
      <p:cxnSp>
        <p:nvCxnSpPr>
          <p:cNvPr id="13" name="Curved Connector 12"/>
          <p:cNvCxnSpPr>
            <a:stCxn id="6" idx="1"/>
            <a:endCxn id="2" idx="0"/>
          </p:cNvCxnSpPr>
          <p:nvPr/>
        </p:nvCxnSpPr>
        <p:spPr>
          <a:xfrm rot="10800000">
            <a:off x="1730969" y="1194188"/>
            <a:ext cx="2693546" cy="1"/>
          </a:xfrm>
          <a:prstGeom prst="curvedConnector4">
            <a:avLst>
              <a:gd name="adj1" fmla="val 40806"/>
              <a:gd name="adj2" fmla="val 228601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39752" y="1543007"/>
            <a:ext cx="486543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</a:t>
            </a:r>
            <a:r>
              <a:rPr lang="en-US" sz="1600" dirty="0"/>
              <a:t>a blockchain creates an immutable golden record </a:t>
            </a:r>
            <a:endParaRPr lang="en-US" sz="1600" dirty="0" smtClean="0"/>
          </a:p>
          <a:p>
            <a:r>
              <a:rPr lang="en-US" sz="1600" dirty="0" smtClean="0"/>
              <a:t>of </a:t>
            </a:r>
            <a:r>
              <a:rPr lang="en-US" sz="1600" dirty="0"/>
              <a:t>time-stamped transactions related to any </a:t>
            </a:r>
            <a:r>
              <a:rPr lang="en-US" sz="1600" dirty="0" smtClean="0"/>
              <a:t>product</a:t>
            </a:r>
          </a:p>
          <a:p>
            <a:r>
              <a:rPr lang="en-US" sz="1600" dirty="0" smtClean="0"/>
              <a:t> </a:t>
            </a:r>
            <a:r>
              <a:rPr lang="en-US" sz="1600" dirty="0"/>
              <a:t>that can be bought and sold. In the supply chain, </a:t>
            </a:r>
            <a:endParaRPr lang="en-US" sz="1600" dirty="0" smtClean="0"/>
          </a:p>
          <a:p>
            <a:r>
              <a:rPr lang="en-US" sz="1600" dirty="0" smtClean="0"/>
              <a:t>blockchain </a:t>
            </a:r>
            <a:r>
              <a:rPr lang="en-US" sz="1600" dirty="0"/>
              <a:t>is used as a means to </a:t>
            </a:r>
            <a:r>
              <a:rPr lang="en-US" sz="1600" dirty="0" smtClean="0"/>
              <a:t>increase</a:t>
            </a:r>
          </a:p>
          <a:p>
            <a:r>
              <a:rPr lang="en-US" sz="1600" dirty="0" smtClean="0"/>
              <a:t> </a:t>
            </a:r>
            <a:r>
              <a:rPr lang="en-US" sz="1600" dirty="0"/>
              <a:t>transparency, add visibility and improve </a:t>
            </a:r>
            <a:endParaRPr lang="en-US" sz="1600" dirty="0" smtClean="0"/>
          </a:p>
          <a:p>
            <a:r>
              <a:rPr lang="en-US" sz="1600" dirty="0" smtClean="0"/>
              <a:t>supply </a:t>
            </a:r>
            <a:r>
              <a:rPr lang="en-US" sz="1600" dirty="0"/>
              <a:t>chain economics</a:t>
            </a:r>
            <a:r>
              <a:rPr lang="en-US" dirty="0"/>
              <a:t>.”</a:t>
            </a: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992218" y="1897480"/>
            <a:ext cx="1832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Chinese University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954" y="3009753"/>
            <a:ext cx="1577576" cy="10966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551" y="2954911"/>
            <a:ext cx="948418" cy="9484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7916" y="2850228"/>
            <a:ext cx="1000012" cy="71429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5609" y="4228861"/>
            <a:ext cx="2335545" cy="142163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3105" y="2991866"/>
            <a:ext cx="1687295" cy="13805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6925" y="4590252"/>
            <a:ext cx="800100" cy="8001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1954" y="4351051"/>
            <a:ext cx="1135896" cy="113589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6331" y="4378328"/>
            <a:ext cx="1645572" cy="16455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80175" y="3600246"/>
            <a:ext cx="1066800" cy="8001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31216" y="584347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https://www.zdnet.com/article/ibm-blockchain-to-help-prevent-contamination-in-global-food-supply-chain/</a:t>
            </a:r>
          </a:p>
        </p:txBody>
      </p:sp>
      <p:cxnSp>
        <p:nvCxnSpPr>
          <p:cNvPr id="33" name="Curved Connector 32"/>
          <p:cNvCxnSpPr>
            <a:stCxn id="11" idx="2"/>
          </p:cNvCxnSpPr>
          <p:nvPr/>
        </p:nvCxnSpPr>
        <p:spPr>
          <a:xfrm rot="5400000">
            <a:off x="9305488" y="4309668"/>
            <a:ext cx="899881" cy="126148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73563" y="4708215"/>
            <a:ext cx="331623" cy="37776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188199" y="4990302"/>
            <a:ext cx="10038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Attended </a:t>
            </a:r>
          </a:p>
          <a:p>
            <a:r>
              <a:rPr lang="en-US" sz="1200" dirty="0"/>
              <a:t>w</a:t>
            </a:r>
            <a:r>
              <a:rPr lang="en-US" sz="1200" dirty="0" smtClean="0"/>
              <a:t>orkshops:</a:t>
            </a:r>
          </a:p>
          <a:p>
            <a:r>
              <a:rPr lang="en-US" sz="1200" dirty="0" smtClean="0"/>
              <a:t>DMDII 2018</a:t>
            </a:r>
          </a:p>
          <a:p>
            <a:r>
              <a:rPr lang="en-US" sz="1200" dirty="0" smtClean="0"/>
              <a:t>Chicago, </a:t>
            </a:r>
            <a:r>
              <a:rPr lang="en-US" sz="1200" dirty="0"/>
              <a:t>I</a:t>
            </a:r>
            <a:r>
              <a:rPr lang="en-US" sz="1200" dirty="0" smtClean="0"/>
              <a:t>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2633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22713" y="166813"/>
            <a:ext cx="8269287" cy="63963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Automobile blockchain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4294967295"/>
          </p:nvPr>
        </p:nvSpPr>
        <p:spPr>
          <a:xfrm>
            <a:off x="10591800" y="5870575"/>
            <a:ext cx="1600200" cy="377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1/9/2019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998" y="1401114"/>
            <a:ext cx="1268361" cy="12683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708" y="1235195"/>
            <a:ext cx="2857500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906" y="1365318"/>
            <a:ext cx="1284475" cy="1284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0146" y="1276845"/>
            <a:ext cx="1322422" cy="13224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52178" y="3308334"/>
            <a:ext cx="7305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Founding members of MOBI : the Mobility Blockchain Initiative </a:t>
            </a:r>
            <a:endParaRPr lang="en-US" sz="2000" dirty="0"/>
          </a:p>
        </p:txBody>
      </p:sp>
      <p:sp>
        <p:nvSpPr>
          <p:cNvPr id="12" name="Right Brace 11"/>
          <p:cNvSpPr/>
          <p:nvPr/>
        </p:nvSpPr>
        <p:spPr>
          <a:xfrm rot="5400000">
            <a:off x="5917432" y="-1149640"/>
            <a:ext cx="724994" cy="8323862"/>
          </a:xfrm>
          <a:prstGeom prst="rightBrace">
            <a:avLst>
              <a:gd name="adj1" fmla="val 0"/>
              <a:gd name="adj2" fmla="val 4929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76755" y="4366984"/>
            <a:ext cx="847539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+ Bosch + ZF (Parts)       + Accenture, IBM       +</a:t>
            </a:r>
            <a:r>
              <a:rPr lang="en-US" sz="2000" dirty="0" err="1" smtClean="0"/>
              <a:t>Consensys</a:t>
            </a:r>
            <a:r>
              <a:rPr lang="en-US" sz="2000" dirty="0" smtClean="0"/>
              <a:t>, </a:t>
            </a:r>
            <a:r>
              <a:rPr lang="en-US" sz="2000" dirty="0" err="1" smtClean="0"/>
              <a:t>Hyperledger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Supports both public and private blockchain</a:t>
            </a:r>
          </a:p>
          <a:p>
            <a:endParaRPr lang="en-US" sz="2000" dirty="0"/>
          </a:p>
          <a:p>
            <a:r>
              <a:rPr lang="en-US" sz="2000" dirty="0" smtClean="0"/>
              <a:t>Working on standards, interfaces for a new digital mobility ecosystem, </a:t>
            </a:r>
          </a:p>
          <a:p>
            <a:r>
              <a:rPr lang="en-US" sz="2000" dirty="0" smtClean="0"/>
              <a:t>from ride-sharing to self-driving cars and everything in between.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309" y="3508389"/>
            <a:ext cx="1601803" cy="9610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9936" y="3330129"/>
            <a:ext cx="1472064" cy="14720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16309" y="4934694"/>
            <a:ext cx="16850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UB:2017 </a:t>
            </a:r>
          </a:p>
          <a:p>
            <a:r>
              <a:rPr lang="en-US" dirty="0" smtClean="0"/>
              <a:t>Collaboration</a:t>
            </a:r>
          </a:p>
          <a:p>
            <a:r>
              <a:rPr lang="en-US" dirty="0" smtClean="0"/>
              <a:t>--2 months in India</a:t>
            </a:r>
          </a:p>
          <a:p>
            <a:r>
              <a:rPr lang="en-US" dirty="0" smtClean="0"/>
              <a:t>--parts provenance</a:t>
            </a:r>
            <a:endParaRPr lang="en-US" dirty="0"/>
          </a:p>
        </p:txBody>
      </p:sp>
      <p:cxnSp>
        <p:nvCxnSpPr>
          <p:cNvPr id="22" name="Curved Connector 21"/>
          <p:cNvCxnSpPr>
            <a:stCxn id="19" idx="1"/>
          </p:cNvCxnSpPr>
          <p:nvPr/>
        </p:nvCxnSpPr>
        <p:spPr>
          <a:xfrm rot="10800000" flipH="1">
            <a:off x="216309" y="4164428"/>
            <a:ext cx="800900" cy="1247320"/>
          </a:xfrm>
          <a:prstGeom prst="curvedConnector4">
            <a:avLst>
              <a:gd name="adj1" fmla="val -28543"/>
              <a:gd name="adj2" fmla="val 6912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665365" y="4802193"/>
            <a:ext cx="14184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2018 UB-Coursera </a:t>
            </a:r>
          </a:p>
          <a:p>
            <a:r>
              <a:rPr lang="en-US" dirty="0"/>
              <a:t>i</a:t>
            </a:r>
            <a:r>
              <a:rPr lang="en-US" dirty="0" smtClean="0"/>
              <a:t>ntroduction</a:t>
            </a:r>
          </a:p>
          <a:p>
            <a:r>
              <a:rPr lang="en-US" dirty="0"/>
              <a:t>r</a:t>
            </a:r>
            <a:r>
              <a:rPr lang="en-US" dirty="0" smtClean="0"/>
              <a:t>ecorded on-site ..in DC</a:t>
            </a:r>
            <a:endParaRPr lang="en-US" dirty="0"/>
          </a:p>
        </p:txBody>
      </p:sp>
      <p:cxnSp>
        <p:nvCxnSpPr>
          <p:cNvPr id="32" name="Curved Connector 31"/>
          <p:cNvCxnSpPr>
            <a:stCxn id="23" idx="0"/>
          </p:cNvCxnSpPr>
          <p:nvPr/>
        </p:nvCxnSpPr>
        <p:spPr>
          <a:xfrm rot="5400000" flipH="1" flipV="1">
            <a:off x="11314247" y="4494712"/>
            <a:ext cx="367841" cy="24712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853084" y="5565058"/>
            <a:ext cx="3204299" cy="406686"/>
          </a:xfrm>
          <a:prstGeom prst="ellipse">
            <a:avLst/>
          </a:prstGeom>
          <a:solidFill>
            <a:schemeClr val="accent3">
              <a:lumMod val="75000"/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0009" y="4689987"/>
            <a:ext cx="567397" cy="5673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69300" y="4762051"/>
            <a:ext cx="56697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3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21138" y="68263"/>
            <a:ext cx="8170862" cy="68897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FDA – healthcare blockchain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4294967295"/>
          </p:nvPr>
        </p:nvSpPr>
        <p:spPr>
          <a:xfrm>
            <a:off x="10591800" y="5870575"/>
            <a:ext cx="1600200" cy="377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1/9/2019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691" y="1000812"/>
            <a:ext cx="2939845" cy="23542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696" y="1763706"/>
            <a:ext cx="1656857" cy="8284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338" y="1230182"/>
            <a:ext cx="2409825" cy="18954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3728" y="3644844"/>
            <a:ext cx="444544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Manage data duplication and integrity</a:t>
            </a:r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 Manage private data access</a:t>
            </a:r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Uses interplanetary file system</a:t>
            </a:r>
          </a:p>
          <a:p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645300" y="3746090"/>
            <a:ext cx="35445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Pilot with 4 hospitals 2018</a:t>
            </a:r>
          </a:p>
          <a:p>
            <a:endParaRPr lang="en-US" sz="2000" dirty="0"/>
          </a:p>
          <a:p>
            <a:r>
              <a:rPr lang="en-US" sz="2000" dirty="0" smtClean="0"/>
              <a:t>Plan to move to 20 hospitals 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0189860" y="2790609"/>
            <a:ext cx="17764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use this</a:t>
            </a:r>
          </a:p>
          <a:p>
            <a:r>
              <a:rPr lang="en-US" dirty="0" smtClean="0"/>
              <a:t> blockchain platform</a:t>
            </a:r>
          </a:p>
          <a:p>
            <a:endParaRPr lang="en-US" dirty="0"/>
          </a:p>
        </p:txBody>
      </p:sp>
      <p:cxnSp>
        <p:nvCxnSpPr>
          <p:cNvPr id="17" name="Curved Connector 16"/>
          <p:cNvCxnSpPr>
            <a:stCxn id="8" idx="3"/>
            <a:endCxn id="13" idx="0"/>
          </p:cNvCxnSpPr>
          <p:nvPr/>
        </p:nvCxnSpPr>
        <p:spPr>
          <a:xfrm>
            <a:off x="9572163" y="2177920"/>
            <a:ext cx="1505921" cy="612689"/>
          </a:xfrm>
          <a:prstGeom prst="curvedConnector2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99768" y="3355031"/>
            <a:ext cx="4886632" cy="1088642"/>
          </a:xfrm>
          <a:prstGeom prst="ellipse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4722" y="4487799"/>
            <a:ext cx="823031" cy="82303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125789" y="5205349"/>
            <a:ext cx="2892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Member of IEEE standards</a:t>
            </a:r>
          </a:p>
          <a:p>
            <a:r>
              <a:rPr lang="en-US" dirty="0" smtClean="0"/>
              <a:t>On medical devices on blockchain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3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716338" y="196850"/>
            <a:ext cx="8475662" cy="59848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CARTA – Capitalization Table Company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2" y="1146301"/>
            <a:ext cx="3022834" cy="15869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9316" y="1813033"/>
            <a:ext cx="74626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Ownership management</a:t>
            </a:r>
          </a:p>
          <a:p>
            <a:r>
              <a:rPr lang="en-US" sz="2000" dirty="0"/>
              <a:t> </a:t>
            </a:r>
          </a:p>
          <a:p>
            <a:r>
              <a:rPr lang="en-US" sz="2000" dirty="0" smtClean="0"/>
              <a:t>Who owns what and when transactions recorded on blockchain.</a:t>
            </a:r>
          </a:p>
          <a:p>
            <a:endParaRPr lang="en-US" sz="2000" dirty="0"/>
          </a:p>
          <a:p>
            <a:r>
              <a:rPr lang="en-US" sz="2000" dirty="0" smtClean="0"/>
              <a:t>New forms of ownerships: </a:t>
            </a:r>
            <a:r>
              <a:rPr lang="en-US" sz="2000" dirty="0"/>
              <a:t>ICOs, DAOs, and blockchain ownership </a:t>
            </a:r>
            <a:r>
              <a:rPr lang="en-US" sz="2000" dirty="0" smtClean="0"/>
              <a:t>ledgers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235719" y="4339160"/>
            <a:ext cx="6096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“Startups</a:t>
            </a:r>
            <a:r>
              <a:rPr lang="en-US" dirty="0"/>
              <a:t>, office buildings, rental homes, railroads, railroad cars, railroad companies, debt for those railroad companies, </a:t>
            </a:r>
            <a:r>
              <a:rPr lang="en-US" dirty="0" err="1"/>
              <a:t>antarctic</a:t>
            </a:r>
            <a:r>
              <a:rPr lang="en-US" dirty="0"/>
              <a:t> territories, oil rigs, helicopters to access those oil rigs, farmland, farm equipment, rice paddies, irrigation equipment for those rice paddies, </a:t>
            </a:r>
            <a:r>
              <a:rPr lang="en-US" dirty="0" smtClean="0"/>
              <a:t>…pharmaceutical </a:t>
            </a:r>
            <a:r>
              <a:rPr lang="en-US" dirty="0"/>
              <a:t>companies, pharmaceutical patents…. it goes on and on. Everything in our world is owned by a person or a group of people</a:t>
            </a:r>
            <a:r>
              <a:rPr lang="en-US" dirty="0" smtClean="0"/>
              <a:t>.” – Carta Owner Henry Ward</a:t>
            </a:r>
            <a:endParaRPr lang="en-US" dirty="0"/>
          </a:p>
        </p:txBody>
      </p:sp>
      <p:cxnSp>
        <p:nvCxnSpPr>
          <p:cNvPr id="20" name="Curved Connector 19"/>
          <p:cNvCxnSpPr>
            <a:stCxn id="8" idx="0"/>
            <a:endCxn id="4" idx="1"/>
          </p:cNvCxnSpPr>
          <p:nvPr/>
        </p:nvCxnSpPr>
        <p:spPr>
          <a:xfrm rot="5400000" flipH="1" flipV="1">
            <a:off x="3228202" y="2838047"/>
            <a:ext cx="1556631" cy="144559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975447" y="4902798"/>
            <a:ext cx="1883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Initial coin Offering</a:t>
            </a:r>
            <a:endParaRPr lang="en-US" sz="1600" dirty="0"/>
          </a:p>
        </p:txBody>
      </p:sp>
      <p:cxnSp>
        <p:nvCxnSpPr>
          <p:cNvPr id="25" name="Curved Connector 24"/>
          <p:cNvCxnSpPr>
            <a:stCxn id="21" idx="1"/>
          </p:cNvCxnSpPr>
          <p:nvPr/>
        </p:nvCxnSpPr>
        <p:spPr>
          <a:xfrm rot="10800000" flipH="1">
            <a:off x="6975447" y="3465499"/>
            <a:ext cx="833722" cy="1606577"/>
          </a:xfrm>
          <a:prstGeom prst="curvedConnector4">
            <a:avLst>
              <a:gd name="adj1" fmla="val -27419"/>
              <a:gd name="adj2" fmla="val 5526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235823" y="4270334"/>
            <a:ext cx="3865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Decentralized Autonomous Organization</a:t>
            </a:r>
            <a:endParaRPr lang="en-US" sz="1600" dirty="0"/>
          </a:p>
        </p:txBody>
      </p:sp>
      <p:cxnSp>
        <p:nvCxnSpPr>
          <p:cNvPr id="36" name="Curved Connector 35"/>
          <p:cNvCxnSpPr>
            <a:endCxn id="26" idx="0"/>
          </p:cNvCxnSpPr>
          <p:nvPr/>
        </p:nvCxnSpPr>
        <p:spPr>
          <a:xfrm>
            <a:off x="8740877" y="3392129"/>
            <a:ext cx="1427527" cy="87820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519474" y="1049911"/>
            <a:ext cx="24465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Potential for new and </a:t>
            </a:r>
          </a:p>
          <a:p>
            <a:r>
              <a:rPr lang="en-US" dirty="0" smtClean="0"/>
              <a:t>fractional owners</a:t>
            </a:r>
          </a:p>
          <a:p>
            <a:r>
              <a:rPr lang="en-US" dirty="0" smtClean="0"/>
              <a:t>Newer financial instruments</a:t>
            </a:r>
            <a:endParaRPr lang="en-US" dirty="0"/>
          </a:p>
        </p:txBody>
      </p:sp>
      <p:cxnSp>
        <p:nvCxnSpPr>
          <p:cNvPr id="43" name="Curved Connector 42"/>
          <p:cNvCxnSpPr>
            <a:stCxn id="37" idx="1"/>
          </p:cNvCxnSpPr>
          <p:nvPr/>
        </p:nvCxnSpPr>
        <p:spPr>
          <a:xfrm rot="10800000" flipV="1">
            <a:off x="7659332" y="1419243"/>
            <a:ext cx="1860143" cy="569792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835528" y="5849957"/>
            <a:ext cx="28440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 am an advisor for two ICOs: </a:t>
            </a:r>
            <a:r>
              <a:rPr lang="en-US" sz="1000" dirty="0" err="1" smtClean="0"/>
              <a:t>ALZA,Intellishare</a:t>
            </a:r>
            <a:endParaRPr lang="en-US" sz="1000" dirty="0"/>
          </a:p>
        </p:txBody>
      </p:sp>
      <p:cxnSp>
        <p:nvCxnSpPr>
          <p:cNvPr id="46" name="Curved Connector 45"/>
          <p:cNvCxnSpPr>
            <a:stCxn id="44" idx="0"/>
            <a:endCxn id="21" idx="2"/>
          </p:cNvCxnSpPr>
          <p:nvPr/>
        </p:nvCxnSpPr>
        <p:spPr>
          <a:xfrm rot="16200000" flipV="1">
            <a:off x="8783160" y="4375565"/>
            <a:ext cx="608605" cy="234018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4503174" y="1631756"/>
            <a:ext cx="3414198" cy="751069"/>
          </a:xfrm>
          <a:prstGeom prst="ellipse">
            <a:avLst/>
          </a:prstGeom>
          <a:solidFill>
            <a:srgbClr val="00B05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59296" y="6147473"/>
            <a:ext cx="400207" cy="400207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463134" y="3392129"/>
            <a:ext cx="1568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all cap table</a:t>
            </a:r>
          </a:p>
          <a:p>
            <a:r>
              <a:rPr lang="en-US" dirty="0" smtClean="0"/>
              <a:t> is a ledger</a:t>
            </a:r>
            <a:endParaRPr lang="en-US" dirty="0"/>
          </a:p>
        </p:txBody>
      </p:sp>
      <p:cxnSp>
        <p:nvCxnSpPr>
          <p:cNvPr id="51" name="Curved Connector 50"/>
          <p:cNvCxnSpPr>
            <a:stCxn id="49" idx="0"/>
            <a:endCxn id="47" idx="2"/>
          </p:cNvCxnSpPr>
          <p:nvPr/>
        </p:nvCxnSpPr>
        <p:spPr>
          <a:xfrm rot="5400000" flipH="1" flipV="1">
            <a:off x="2682749" y="1571705"/>
            <a:ext cx="1384838" cy="2256011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45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168877" y="120650"/>
            <a:ext cx="8023123" cy="71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Government Initiatives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77" y="1369781"/>
            <a:ext cx="809625" cy="809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805" y="1395048"/>
            <a:ext cx="2568939" cy="7590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584280"/>
            <a:ext cx="2850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Department of Homeland security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21058" y="2509741"/>
            <a:ext cx="3658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Defense Information System Agency (DOD)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901" y="1105179"/>
            <a:ext cx="1210750" cy="1210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51955" y="2501699"/>
            <a:ext cx="2202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Department of commerce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7480" y="1122131"/>
            <a:ext cx="1193798" cy="11937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87532" y="2486152"/>
            <a:ext cx="2013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Department of treasury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2624" y="3810102"/>
            <a:ext cx="1438275" cy="14382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5930" y="5503203"/>
            <a:ext cx="405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Department of health and human services (HHS)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9251" y="3913088"/>
            <a:ext cx="2188625" cy="7003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40026" y="5479798"/>
            <a:ext cx="2691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 services administration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557442" y="3444855"/>
            <a:ext cx="303159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Representatives form all these </a:t>
            </a:r>
          </a:p>
          <a:p>
            <a:r>
              <a:rPr lang="en-US" dirty="0" smtClean="0"/>
              <a:t>Government agencies presented</a:t>
            </a:r>
          </a:p>
          <a:p>
            <a:r>
              <a:rPr lang="en-US" dirty="0" smtClean="0"/>
              <a:t>at a exclusive blockchain workshop;</a:t>
            </a:r>
          </a:p>
          <a:p>
            <a:r>
              <a:rPr lang="en-US" dirty="0" smtClean="0"/>
              <a:t> by invitation only workshop </a:t>
            </a:r>
          </a:p>
          <a:p>
            <a:r>
              <a:rPr lang="en-US" dirty="0" smtClean="0"/>
              <a:t>Nov 16, 2018, Washington D.C.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3078383"/>
            <a:ext cx="224452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Deputy Ass. Secretary:</a:t>
            </a:r>
          </a:p>
          <a:p>
            <a:r>
              <a:rPr lang="en-US" dirty="0" smtClean="0"/>
              <a:t>“saved $700 million”</a:t>
            </a:r>
          </a:p>
          <a:p>
            <a:r>
              <a:rPr lang="en-US" dirty="0" smtClean="0"/>
              <a:t>Time saved by blockchain</a:t>
            </a:r>
          </a:p>
          <a:p>
            <a:r>
              <a:rPr lang="en-US" dirty="0"/>
              <a:t>d</a:t>
            </a:r>
            <a:r>
              <a:rPr lang="en-US" dirty="0" smtClean="0"/>
              <a:t>igital transformation:</a:t>
            </a:r>
          </a:p>
          <a:p>
            <a:r>
              <a:rPr lang="en-US" dirty="0" smtClean="0"/>
              <a:t>timeliness</a:t>
            </a:r>
          </a:p>
        </p:txBody>
      </p:sp>
      <p:cxnSp>
        <p:nvCxnSpPr>
          <p:cNvPr id="19" name="Curved Connector 18"/>
          <p:cNvCxnSpPr>
            <a:stCxn id="17" idx="2"/>
            <a:endCxn id="12" idx="1"/>
          </p:cNvCxnSpPr>
          <p:nvPr/>
        </p:nvCxnSpPr>
        <p:spPr>
          <a:xfrm rot="16200000" flipH="1">
            <a:off x="1571790" y="3798406"/>
            <a:ext cx="281306" cy="1180361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stCxn id="16" idx="0"/>
            <a:endCxn id="11" idx="3"/>
          </p:cNvCxnSpPr>
          <p:nvPr/>
        </p:nvCxnSpPr>
        <p:spPr>
          <a:xfrm rot="5400000" flipH="1" flipV="1">
            <a:off x="10234826" y="2478457"/>
            <a:ext cx="804814" cy="1127983"/>
          </a:xfrm>
          <a:prstGeom prst="curvedConnector4">
            <a:avLst>
              <a:gd name="adj1" fmla="val 40440"/>
              <a:gd name="adj2" fmla="val 12026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16" idx="1"/>
            <a:endCxn id="14" idx="3"/>
          </p:cNvCxnSpPr>
          <p:nvPr/>
        </p:nvCxnSpPr>
        <p:spPr>
          <a:xfrm rot="10800000" flipV="1">
            <a:off x="7507876" y="4029630"/>
            <a:ext cx="1049566" cy="23363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6" idx="1"/>
            <a:endCxn id="7" idx="3"/>
          </p:cNvCxnSpPr>
          <p:nvPr/>
        </p:nvCxnSpPr>
        <p:spPr>
          <a:xfrm rot="10800000">
            <a:off x="6579432" y="2663631"/>
            <a:ext cx="1978010" cy="136600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16" idx="1"/>
            <a:endCxn id="9" idx="2"/>
          </p:cNvCxnSpPr>
          <p:nvPr/>
        </p:nvCxnSpPr>
        <p:spPr>
          <a:xfrm rot="10800000">
            <a:off x="8053380" y="2809477"/>
            <a:ext cx="504063" cy="122015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16" idx="2"/>
            <a:endCxn id="12" idx="3"/>
          </p:cNvCxnSpPr>
          <p:nvPr/>
        </p:nvCxnSpPr>
        <p:spPr>
          <a:xfrm rot="5400000" flipH="1">
            <a:off x="6864488" y="1405652"/>
            <a:ext cx="85166" cy="6332343"/>
          </a:xfrm>
          <a:prstGeom prst="curvedConnector4">
            <a:avLst>
              <a:gd name="adj1" fmla="val -268417"/>
              <a:gd name="adj2" fmla="val 6196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>
            <a:stCxn id="16" idx="1"/>
            <a:endCxn id="6" idx="2"/>
          </p:cNvCxnSpPr>
          <p:nvPr/>
        </p:nvCxnSpPr>
        <p:spPr>
          <a:xfrm rot="10800000">
            <a:off x="1425230" y="2892057"/>
            <a:ext cx="7132212" cy="113757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418188" y="5538593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 was there</a:t>
            </a:r>
            <a:endParaRPr lang="en-US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8094" y="5221467"/>
            <a:ext cx="824437" cy="82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8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>
          <a:xfrm>
            <a:off x="1612490" y="1437508"/>
            <a:ext cx="9743768" cy="4392612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Blockchain </a:t>
            </a:r>
            <a:r>
              <a:rPr lang="en-US" dirty="0" smtClean="0">
                <a:solidFill>
                  <a:srgbClr val="000000"/>
                </a:solidFill>
              </a:rPr>
              <a:t>101 (slides: 4-6)</a:t>
            </a:r>
            <a:endParaRPr lang="en-US" dirty="0" smtClean="0">
              <a:solidFill>
                <a:srgbClr val="000000"/>
              </a:solidFill>
            </a:endParaRP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Bitcoin</a:t>
            </a:r>
            <a:endParaRPr lang="en-US" b="1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Beyond Cryptocurrency: Smart </a:t>
            </a:r>
            <a:r>
              <a:rPr lang="en-US" dirty="0" smtClean="0">
                <a:solidFill>
                  <a:srgbClr val="000000"/>
                </a:solidFill>
              </a:rPr>
              <a:t>contracts (slides 7,8)</a:t>
            </a:r>
            <a:endParaRPr lang="en-US" dirty="0" smtClean="0">
              <a:solidFill>
                <a:srgbClr val="000000"/>
              </a:solidFill>
            </a:endParaRP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Smart contracts and innovative business </a:t>
            </a:r>
            <a:r>
              <a:rPr lang="en-US" dirty="0" smtClean="0">
                <a:solidFill>
                  <a:srgbClr val="000000"/>
                </a:solidFill>
              </a:rPr>
              <a:t>instruments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Use case: supply chain </a:t>
            </a:r>
            <a:r>
              <a:rPr lang="en-US" dirty="0" smtClean="0">
                <a:solidFill>
                  <a:srgbClr val="000000"/>
                </a:solidFill>
              </a:rPr>
              <a:t>management (slides 9-14)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Disrupting Your Business </a:t>
            </a:r>
            <a:r>
              <a:rPr lang="en-US" dirty="0" smtClean="0">
                <a:solidFill>
                  <a:srgbClr val="000000"/>
                </a:solidFill>
              </a:rPr>
              <a:t>(slides 15 – 25)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Blockchain in your business: known </a:t>
            </a:r>
            <a:r>
              <a:rPr lang="en-US" dirty="0" smtClean="0">
                <a:solidFill>
                  <a:srgbClr val="000000"/>
                </a:solidFill>
              </a:rPr>
              <a:t>applications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Blockchain Roadmap (slides 26 – 28)</a:t>
            </a:r>
            <a:endParaRPr lang="en-US" dirty="0" smtClean="0">
              <a:solidFill>
                <a:srgbClr val="000000"/>
              </a:solidFill>
            </a:endParaRPr>
          </a:p>
          <a:p>
            <a:pPr marL="800100" indent="-342900"/>
            <a:r>
              <a:rPr lang="en-US" dirty="0" smtClean="0">
                <a:solidFill>
                  <a:srgbClr val="000000"/>
                </a:solidFill>
              </a:rPr>
              <a:t>Blockchain </a:t>
            </a:r>
            <a:r>
              <a:rPr lang="en-US" dirty="0" err="1" smtClean="0">
                <a:solidFill>
                  <a:srgbClr val="000000"/>
                </a:solidFill>
              </a:rPr>
              <a:t>Thinklab</a:t>
            </a:r>
            <a:r>
              <a:rPr lang="en-US" dirty="0" smtClean="0">
                <a:solidFill>
                  <a:srgbClr val="000000"/>
                </a:solidFill>
              </a:rPr>
              <a:t> 1.0</a:t>
            </a:r>
            <a:r>
              <a:rPr 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2.0</a:t>
            </a:r>
            <a:endParaRPr lang="en-US" dirty="0" smtClean="0">
              <a:solidFill>
                <a:srgbClr val="000000"/>
              </a:solidFill>
            </a:endParaRP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Summary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021138" y="120650"/>
            <a:ext cx="8170862" cy="71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Topics for Discussion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83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4294967295"/>
          </p:nvPr>
        </p:nvSpPr>
        <p:spPr>
          <a:xfrm>
            <a:off x="10591800" y="5870575"/>
            <a:ext cx="1600200" cy="377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1/9/2019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3687763" y="169863"/>
            <a:ext cx="8504237" cy="55721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Blockchain Travel Industry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4294967295"/>
          </p:nvPr>
        </p:nvSpPr>
        <p:spPr>
          <a:xfrm>
            <a:off x="343589" y="1514653"/>
            <a:ext cx="8558213" cy="3941763"/>
          </a:xfrm>
        </p:spPr>
        <p:txBody>
          <a:bodyPr/>
          <a:lstStyle/>
          <a:p>
            <a:pPr marL="50800" indent="0">
              <a:buNone/>
            </a:pPr>
            <a:endParaRPr lang="en-US" dirty="0"/>
          </a:p>
          <a:p>
            <a:pPr marL="393700" indent="-342900"/>
            <a:r>
              <a:rPr lang="en-US" dirty="0" smtClean="0"/>
              <a:t>Secure payments</a:t>
            </a:r>
          </a:p>
          <a:p>
            <a:pPr marL="393700" indent="-342900"/>
            <a:r>
              <a:rPr lang="en-US" dirty="0" smtClean="0"/>
              <a:t>Identity management: Single identity, easy verification, time saved, at airports and other point of entries</a:t>
            </a:r>
          </a:p>
          <a:p>
            <a:pPr marL="393700" indent="-342900"/>
            <a:r>
              <a:rPr lang="en-US" dirty="0" smtClean="0"/>
              <a:t>Loyalty program management</a:t>
            </a:r>
          </a:p>
          <a:p>
            <a:pPr marL="393700" indent="-342900"/>
            <a:r>
              <a:rPr lang="en-US" dirty="0" smtClean="0"/>
              <a:t>Baggage tracking</a:t>
            </a:r>
          </a:p>
          <a:p>
            <a:pPr marL="393700" indent="-342900"/>
            <a:r>
              <a:rPr lang="en-US" dirty="0" smtClean="0"/>
              <a:t>Bed swap and house swap : Inventory management using blockchain </a:t>
            </a:r>
            <a:endParaRPr lang="en-US" dirty="0" smtClean="0"/>
          </a:p>
          <a:p>
            <a:pPr marL="393700" indent="-342900"/>
            <a:r>
              <a:rPr lang="en-US" dirty="0" smtClean="0"/>
              <a:t>Direct market place with low or no commission</a:t>
            </a:r>
          </a:p>
          <a:p>
            <a:pPr marL="393700" indent="-342900"/>
            <a:r>
              <a:rPr lang="en-US" dirty="0" smtClean="0"/>
              <a:t>Real estate acquisition management: Compliance, governance, provenance using blockchain</a:t>
            </a:r>
          </a:p>
          <a:p>
            <a:pPr marL="393700" indent="-342900"/>
            <a:endParaRPr lang="en-US" dirty="0"/>
          </a:p>
          <a:p>
            <a:pPr marL="50800" indent="0">
              <a:buNone/>
            </a:pPr>
            <a:endParaRPr lang="en-US" dirty="0" smtClean="0"/>
          </a:p>
          <a:p>
            <a:pPr marL="50800" indent="0">
              <a:buNone/>
            </a:pPr>
            <a:r>
              <a:rPr lang="en-US" sz="1200" dirty="0" smtClean="0">
                <a:solidFill>
                  <a:srgbClr val="000000"/>
                </a:solidFill>
                <a:hlinkClick r:id="rId2"/>
              </a:rPr>
              <a:t>https</a:t>
            </a:r>
            <a:r>
              <a:rPr lang="en-US" sz="1200" dirty="0">
                <a:solidFill>
                  <a:srgbClr val="000000"/>
                </a:solidFill>
                <a:hlinkClick r:id="rId2"/>
              </a:rPr>
              <a:t>://www.revfine.com/blockchain-technology-hospitality-industry</a:t>
            </a:r>
            <a:r>
              <a:rPr lang="en-US" sz="1200" dirty="0" smtClean="0">
                <a:solidFill>
                  <a:srgbClr val="000000"/>
                </a:solidFill>
                <a:hlinkClick r:id="rId2"/>
              </a:rPr>
              <a:t>/</a:t>
            </a:r>
            <a:endParaRPr lang="en-US" sz="1200" dirty="0" smtClean="0">
              <a:solidFill>
                <a:srgbClr val="000000"/>
              </a:solidFill>
            </a:endParaRPr>
          </a:p>
          <a:p>
            <a:pPr marL="50800" indent="0">
              <a:buNone/>
            </a:pPr>
            <a:endParaRPr lang="en-US" sz="1200" dirty="0" smtClean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352" y="3485535"/>
            <a:ext cx="1752600" cy="1104900"/>
          </a:xfrm>
          <a:prstGeom prst="rect">
            <a:avLst/>
          </a:prstGeom>
        </p:spPr>
      </p:pic>
      <p:cxnSp>
        <p:nvCxnSpPr>
          <p:cNvPr id="10" name="Curved Connector 9"/>
          <p:cNvCxnSpPr/>
          <p:nvPr/>
        </p:nvCxnSpPr>
        <p:spPr>
          <a:xfrm rot="10800000" flipV="1">
            <a:off x="4622696" y="2045108"/>
            <a:ext cx="1598189" cy="62926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882" y="1690084"/>
            <a:ext cx="1608881" cy="52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4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4294967295"/>
          </p:nvPr>
        </p:nvSpPr>
        <p:spPr>
          <a:xfrm>
            <a:off x="609600" y="3517235"/>
            <a:ext cx="8558213" cy="2209800"/>
          </a:xfrm>
        </p:spPr>
        <p:txBody>
          <a:bodyPr/>
          <a:lstStyle/>
          <a:p>
            <a:r>
              <a:rPr lang="en-US" dirty="0" smtClean="0"/>
              <a:t>Model </a:t>
            </a:r>
            <a:r>
              <a:rPr lang="en-US" dirty="0"/>
              <a:t>all or parts of legal agreements </a:t>
            </a:r>
            <a:r>
              <a:rPr lang="en-US" dirty="0" smtClean="0"/>
              <a:t>decreasing </a:t>
            </a:r>
            <a:r>
              <a:rPr lang="en-US" dirty="0"/>
              <a:t>the cost and friction of creating, securing, and generating binding legal agreements</a:t>
            </a:r>
            <a:r>
              <a:rPr lang="en-US" dirty="0" smtClean="0"/>
              <a:t>.</a:t>
            </a:r>
          </a:p>
          <a:p>
            <a:r>
              <a:rPr lang="en-US" dirty="0"/>
              <a:t>Create, store, and execute legal agreements that interact with blockchain-based smart contracts without the need for any intermediaries.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381375" y="101600"/>
            <a:ext cx="8810625" cy="715963"/>
          </a:xfrm>
        </p:spPr>
        <p:txBody>
          <a:bodyPr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Openlaw</a:t>
            </a:r>
            <a:r>
              <a:rPr lang="en-US" sz="2800" dirty="0" smtClean="0">
                <a:solidFill>
                  <a:schemeClr val="bg1"/>
                </a:solidFill>
              </a:rPr>
              <a:t> Blockchain Platform for Legal Templates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68299" y="2183024"/>
            <a:ext cx="3361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Digitize, standardize, record</a:t>
            </a:r>
          </a:p>
          <a:p>
            <a:r>
              <a:rPr lang="en-US" sz="2000" dirty="0" smtClean="0"/>
              <a:t>On blockchain</a:t>
            </a:r>
            <a:endParaRPr lang="en-US" sz="2000" dirty="0"/>
          </a:p>
        </p:txBody>
      </p:sp>
      <p:cxnSp>
        <p:nvCxnSpPr>
          <p:cNvPr id="6" name="Curved Connector 5"/>
          <p:cNvCxnSpPr>
            <a:stCxn id="4" idx="2"/>
            <a:endCxn id="2" idx="3"/>
          </p:cNvCxnSpPr>
          <p:nvPr/>
        </p:nvCxnSpPr>
        <p:spPr>
          <a:xfrm rot="5400000">
            <a:off x="8792899" y="3265825"/>
            <a:ext cx="1731225" cy="98139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83980" y="1192577"/>
            <a:ext cx="78213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An online platform for creating and storing on cloud, legally binding </a:t>
            </a:r>
          </a:p>
          <a:p>
            <a:r>
              <a:rPr lang="en-US" sz="2000" dirty="0" smtClean="0"/>
              <a:t>digital documents</a:t>
            </a:r>
            <a:r>
              <a:rPr lang="en-US" sz="2000" dirty="0"/>
              <a:t> </a:t>
            </a:r>
            <a:r>
              <a:rPr lang="en-US" sz="2000" dirty="0" smtClean="0"/>
              <a:t>with provenance on blockchain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56" y="1900463"/>
            <a:ext cx="1895911" cy="1061710"/>
          </a:xfrm>
          <a:prstGeom prst="rect">
            <a:avLst/>
          </a:prstGeom>
        </p:spPr>
      </p:pic>
      <p:cxnSp>
        <p:nvCxnSpPr>
          <p:cNvPr id="12" name="Curved Connector 11"/>
          <p:cNvCxnSpPr>
            <a:stCxn id="8" idx="2"/>
          </p:cNvCxnSpPr>
          <p:nvPr/>
        </p:nvCxnSpPr>
        <p:spPr>
          <a:xfrm rot="5400000">
            <a:off x="4241957" y="252674"/>
            <a:ext cx="504920" cy="3800499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31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4294967295"/>
          </p:nvPr>
        </p:nvSpPr>
        <p:spPr>
          <a:xfrm>
            <a:off x="0" y="2244725"/>
            <a:ext cx="8558213" cy="3732213"/>
          </a:xfrm>
        </p:spPr>
        <p:txBody>
          <a:bodyPr/>
          <a:lstStyle/>
          <a:p>
            <a:pPr marL="508000" indent="-457200">
              <a:buFont typeface="+mj-lt"/>
              <a:buAutoNum type="arabicPeriod"/>
            </a:pPr>
            <a:r>
              <a:rPr lang="en-US" dirty="0" err="1" smtClean="0"/>
              <a:t>OpenLaw</a:t>
            </a:r>
            <a:r>
              <a:rPr lang="en-US" dirty="0"/>
              <a:t>, in conjunction with leading Australian law firm, Corrs Chambers </a:t>
            </a:r>
            <a:r>
              <a:rPr lang="en-US" dirty="0" err="1"/>
              <a:t>Westgarth</a:t>
            </a:r>
            <a:r>
              <a:rPr lang="en-US" dirty="0"/>
              <a:t>, has built an end-to-end real estate transaction on the Ethereum blockchain. 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Parties </a:t>
            </a:r>
            <a:r>
              <a:rPr lang="en-US" dirty="0">
                <a:solidFill>
                  <a:srgbClr val="000000"/>
                </a:solidFill>
              </a:rPr>
              <a:t>sign a standard and legally binding Australian land sale contract using </a:t>
            </a:r>
            <a:r>
              <a:rPr lang="en-US" dirty="0" err="1">
                <a:solidFill>
                  <a:srgbClr val="000000"/>
                </a:solidFill>
              </a:rPr>
              <a:t>OpenLaw</a:t>
            </a:r>
            <a:r>
              <a:rPr lang="en-US" dirty="0">
                <a:solidFill>
                  <a:srgbClr val="000000"/>
                </a:solidFill>
              </a:rPr>
              <a:t>. </a:t>
            </a:r>
            <a:endParaRPr lang="en-US" dirty="0" smtClean="0">
              <a:solidFill>
                <a:srgbClr val="000000"/>
              </a:solidFill>
            </a:endParaRP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000000"/>
                </a:solidFill>
              </a:rPr>
              <a:t>transaction is automated using an Ethereum smart contract, including the deposit, a loan to fund the purchase, the completion payment to the seller, and the transfer of title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marL="508000" indent="-45720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State of Delaware uses </a:t>
            </a:r>
            <a:r>
              <a:rPr lang="en-US" dirty="0" err="1" smtClean="0">
                <a:solidFill>
                  <a:srgbClr val="000000"/>
                </a:solidFill>
              </a:rPr>
              <a:t>Openlaw</a:t>
            </a:r>
            <a:r>
              <a:rPr lang="en-US" dirty="0" smtClean="0">
                <a:solidFill>
                  <a:srgbClr val="000000"/>
                </a:solidFill>
              </a:rPr>
              <a:t> platform for business incorporation legal documents.</a:t>
            </a:r>
            <a:endParaRPr lang="en-US" dirty="0">
              <a:solidFill>
                <a:srgbClr val="000000"/>
              </a:solidFill>
            </a:endParaRPr>
          </a:p>
          <a:p>
            <a:pPr lvl="2"/>
            <a:r>
              <a:rPr lang="en-US" dirty="0">
                <a:hlinkClick r:id="rId2"/>
              </a:rPr>
              <a:t>https://app.openlaw.io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794329" y="162324"/>
            <a:ext cx="8810625" cy="715963"/>
          </a:xfrm>
        </p:spPr>
        <p:txBody>
          <a:bodyPr/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Openlaw</a:t>
            </a:r>
            <a:r>
              <a:rPr lang="en-US" sz="3200" dirty="0" smtClean="0">
                <a:solidFill>
                  <a:schemeClr val="bg1"/>
                </a:solidFill>
              </a:rPr>
              <a:t> : Working Use Cases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82" y="1182940"/>
            <a:ext cx="1895911" cy="10617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4424" y="881851"/>
            <a:ext cx="1362797" cy="1362798"/>
          </a:xfrm>
          <a:prstGeom prst="rect">
            <a:avLst/>
          </a:prstGeom>
        </p:spPr>
      </p:pic>
      <p:cxnSp>
        <p:nvCxnSpPr>
          <p:cNvPr id="7" name="Curved Connector 6"/>
          <p:cNvCxnSpPr>
            <a:endCxn id="15" idx="1"/>
          </p:cNvCxnSpPr>
          <p:nvPr/>
        </p:nvCxnSpPr>
        <p:spPr>
          <a:xfrm rot="5400000" flipH="1" flipV="1">
            <a:off x="8021138" y="1643872"/>
            <a:ext cx="873907" cy="71266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212" y="3124662"/>
            <a:ext cx="2935576" cy="3061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2713" y="4219937"/>
            <a:ext cx="916352" cy="9163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3888" y="5977075"/>
            <a:ext cx="823031" cy="82303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58439" y="6186262"/>
            <a:ext cx="2363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Consensys</a:t>
            </a:r>
            <a:r>
              <a:rPr lang="en-US" dirty="0" smtClean="0"/>
              <a:t>  recommended </a:t>
            </a:r>
          </a:p>
          <a:p>
            <a:r>
              <a:rPr lang="en-US" dirty="0" err="1" smtClean="0"/>
              <a:t>OpenLaw</a:t>
            </a:r>
            <a:r>
              <a:rPr lang="en-US" dirty="0" smtClean="0"/>
              <a:t> for my course.</a:t>
            </a:r>
            <a:endParaRPr lang="en-US" dirty="0"/>
          </a:p>
        </p:txBody>
      </p:sp>
      <p:cxnSp>
        <p:nvCxnSpPr>
          <p:cNvPr id="20" name="Curved Connector 19"/>
          <p:cNvCxnSpPr>
            <a:stCxn id="18" idx="0"/>
            <a:endCxn id="17" idx="0"/>
          </p:cNvCxnSpPr>
          <p:nvPr/>
        </p:nvCxnSpPr>
        <p:spPr>
          <a:xfrm rot="5400000" flipH="1" flipV="1">
            <a:off x="6598115" y="5418974"/>
            <a:ext cx="209187" cy="1325391"/>
          </a:xfrm>
          <a:prstGeom prst="curvedConnector3">
            <a:avLst>
              <a:gd name="adj1" fmla="val 20928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>
            <a:off x="8455742" y="5136289"/>
            <a:ext cx="524470" cy="33044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07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title" idx="4294967295"/>
          </p:nvPr>
        </p:nvSpPr>
        <p:spPr>
          <a:xfrm>
            <a:off x="3824288" y="68263"/>
            <a:ext cx="8367712" cy="757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Blockchain in your business</a:t>
            </a:r>
            <a:endParaRPr sz="3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Shape 367"/>
          <p:cNvSpPr txBox="1">
            <a:spLocks noGrp="1"/>
          </p:cNvSpPr>
          <p:nvPr>
            <p:ph type="body" idx="4294967295"/>
          </p:nvPr>
        </p:nvSpPr>
        <p:spPr>
          <a:xfrm>
            <a:off x="864420" y="1198870"/>
            <a:ext cx="11150600" cy="4916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204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tx2"/>
                </a:solidFill>
                <a:sym typeface="Calibri"/>
              </a:rPr>
              <a:t>Do not over-fit blockchain into existing working systems.</a:t>
            </a:r>
            <a:endParaRPr sz="2000" dirty="0">
              <a:solidFill>
                <a:schemeClr val="tx2"/>
              </a:solidFill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204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tx2"/>
                </a:solidFill>
                <a:sym typeface="Calibri"/>
              </a:rPr>
              <a:t>It is NOT a database. (Instead, use a decentralized database in tandem with blockchain provenance.)</a:t>
            </a:r>
            <a:endParaRPr sz="2000" dirty="0">
              <a:solidFill>
                <a:schemeClr val="tx2"/>
              </a:solidFill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204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tx2"/>
                </a:solidFill>
                <a:sym typeface="Calibri"/>
              </a:rPr>
              <a:t>Blockchain is NOT a panacea for all your problems.</a:t>
            </a:r>
            <a:endParaRPr sz="2000" dirty="0">
              <a:solidFill>
                <a:schemeClr val="tx2"/>
              </a:solidFill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204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tx2"/>
                </a:solidFill>
                <a:sym typeface="Calibri"/>
              </a:rPr>
              <a:t>Then what is </a:t>
            </a:r>
            <a:r>
              <a:rPr lang="en-US" sz="2000" b="0" i="0" u="none" strike="noStrike" cap="none" dirty="0" smtClean="0">
                <a:solidFill>
                  <a:schemeClr val="tx2"/>
                </a:solidFill>
                <a:sym typeface="Calibri"/>
              </a:rPr>
              <a:t>it good </a:t>
            </a:r>
            <a:r>
              <a:rPr lang="en-US" sz="2000" b="0" i="0" u="none" strike="noStrike" cap="none" dirty="0">
                <a:solidFill>
                  <a:schemeClr val="tx2"/>
                </a:solidFill>
                <a:sym typeface="Calibri"/>
              </a:rPr>
              <a:t>for?</a:t>
            </a:r>
            <a:endParaRPr sz="2000" dirty="0">
              <a:solidFill>
                <a:schemeClr val="tx2"/>
              </a:solidFill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2040"/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Use cases </a:t>
            </a:r>
            <a:r>
              <a:rPr lang="en-US" sz="2000" b="0" i="0" u="none" strike="noStrike" cap="none" dirty="0" smtClean="0">
                <a:solidFill>
                  <a:schemeClr val="tx2"/>
                </a:solidFill>
                <a:sym typeface="Calibri"/>
              </a:rPr>
              <a:t>with </a:t>
            </a:r>
            <a:endParaRPr sz="2000" dirty="0">
              <a:solidFill>
                <a:schemeClr val="tx2"/>
              </a:solidFill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1870"/>
              <a:buFont typeface="Arial"/>
              <a:buChar char="•"/>
            </a:pPr>
            <a:r>
              <a:rPr lang="en-US" sz="2000" b="0" i="0" u="none" strike="noStrike" cap="none" dirty="0" smtClean="0">
                <a:solidFill>
                  <a:schemeClr val="tx2"/>
                </a:solidFill>
                <a:sym typeface="Calibri"/>
              </a:rPr>
              <a:t>Newer business models, instruments, processes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1870"/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I</a:t>
            </a:r>
            <a:r>
              <a:rPr lang="en-US" sz="2000" b="0" i="0" u="none" strike="noStrike" cap="none" dirty="0" smtClean="0">
                <a:solidFill>
                  <a:schemeClr val="tx2"/>
                </a:solidFill>
                <a:sym typeface="Calibri"/>
              </a:rPr>
              <a:t>nefficiencies</a:t>
            </a:r>
            <a:r>
              <a:rPr lang="en-US" sz="2000" b="0" i="0" u="none" strike="noStrike" cap="none" dirty="0">
                <a:solidFill>
                  <a:schemeClr val="tx2"/>
                </a:solidFill>
                <a:sym typeface="Calibri"/>
              </a:rPr>
              <a:t>, </a:t>
            </a:r>
            <a:endParaRPr sz="2000" dirty="0">
              <a:solidFill>
                <a:schemeClr val="tx2"/>
              </a:solidFill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1870"/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B</a:t>
            </a:r>
            <a:r>
              <a:rPr lang="en-US" sz="2000" b="0" i="0" u="none" strike="noStrike" cap="none" dirty="0" smtClean="0">
                <a:solidFill>
                  <a:schemeClr val="tx2"/>
                </a:solidFill>
                <a:sym typeface="Calibri"/>
              </a:rPr>
              <a:t>arriers </a:t>
            </a:r>
            <a:r>
              <a:rPr lang="en-US" sz="2000" b="0" i="0" u="none" strike="noStrike" cap="none" dirty="0">
                <a:solidFill>
                  <a:schemeClr val="tx2"/>
                </a:solidFill>
                <a:sym typeface="Calibri"/>
              </a:rPr>
              <a:t>to adoption, </a:t>
            </a:r>
            <a:endParaRPr sz="2000" dirty="0">
              <a:solidFill>
                <a:schemeClr val="tx2"/>
              </a:solidFill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1870"/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D</a:t>
            </a:r>
            <a:r>
              <a:rPr lang="en-US" sz="2000" b="0" i="0" u="none" strike="noStrike" cap="none" dirty="0" smtClean="0">
                <a:solidFill>
                  <a:schemeClr val="tx2"/>
                </a:solidFill>
                <a:sym typeface="Calibri"/>
              </a:rPr>
              <a:t>ecentralized </a:t>
            </a:r>
            <a:r>
              <a:rPr lang="en-US" sz="2000" b="0" i="0" u="none" strike="noStrike" cap="none" dirty="0">
                <a:solidFill>
                  <a:schemeClr val="tx2"/>
                </a:solidFill>
                <a:sym typeface="Calibri"/>
              </a:rPr>
              <a:t>users, </a:t>
            </a:r>
            <a:endParaRPr sz="2000" dirty="0">
              <a:solidFill>
                <a:schemeClr val="tx2"/>
              </a:solidFill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1870"/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P</a:t>
            </a:r>
            <a:r>
              <a:rPr lang="en-US" sz="2000" b="0" i="0" u="none" strike="noStrike" cap="none" dirty="0" smtClean="0">
                <a:solidFill>
                  <a:schemeClr val="tx2"/>
                </a:solidFill>
                <a:sym typeface="Calibri"/>
              </a:rPr>
              <a:t>eers </a:t>
            </a:r>
            <a:r>
              <a:rPr lang="en-US" sz="2000" b="0" i="0" u="none" strike="noStrike" cap="none" dirty="0">
                <a:solidFill>
                  <a:schemeClr val="tx2"/>
                </a:solidFill>
                <a:sym typeface="Calibri"/>
              </a:rPr>
              <a:t>or users who are operating beyond boundaries of trust, that do not fit well into our centralized model,</a:t>
            </a:r>
            <a:endParaRPr sz="2000" dirty="0">
              <a:solidFill>
                <a:schemeClr val="tx2"/>
              </a:solidFill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2040"/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Uses cases related to</a:t>
            </a:r>
            <a:r>
              <a:rPr lang="en-US" sz="2000" b="0" i="0" u="none" strike="noStrike" cap="none" dirty="0" smtClean="0">
                <a:solidFill>
                  <a:schemeClr val="tx2"/>
                </a:solidFill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2"/>
                </a:solidFill>
                <a:sym typeface="Calibri"/>
              </a:rPr>
              <a:t>policies, rules, governance, </a:t>
            </a:r>
            <a:r>
              <a:rPr lang="en-US" sz="2000" b="0" i="0" u="none" strike="noStrike" cap="none" dirty="0" smtClean="0">
                <a:solidFill>
                  <a:schemeClr val="tx2"/>
                </a:solidFill>
                <a:sym typeface="Calibri"/>
              </a:rPr>
              <a:t>provenance, compliance, audit trails, dispute resolution, complex legal instruments (M&amp;A); </a:t>
            </a:r>
            <a:endParaRPr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 idx="4294967295"/>
          </p:nvPr>
        </p:nvSpPr>
        <p:spPr>
          <a:xfrm>
            <a:off x="3592513" y="0"/>
            <a:ext cx="8599487" cy="849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Public </a:t>
            </a:r>
            <a:r>
              <a:rPr lang="en-US" sz="3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VS </a:t>
            </a:r>
            <a:r>
              <a:rPr lang="en-US" sz="36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Permissioned Blockchain</a:t>
            </a:r>
            <a:endParaRPr sz="3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Shape 323"/>
          <p:cNvSpPr txBox="1">
            <a:spLocks noGrp="1"/>
          </p:cNvSpPr>
          <p:nvPr>
            <p:ph type="body" idx="4294967295"/>
          </p:nvPr>
        </p:nvSpPr>
        <p:spPr>
          <a:xfrm>
            <a:off x="0" y="1919288"/>
            <a:ext cx="10142538" cy="3843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tx2"/>
                </a:solidFill>
                <a:sym typeface="Calibri"/>
              </a:rPr>
              <a:t>Bitcoin is a public blockchain. Membership is open to all; </a:t>
            </a:r>
            <a:r>
              <a:rPr lang="en-US" sz="2400" b="0" i="0" u="none" strike="noStrike" cap="none" dirty="0" smtClean="0">
                <a:solidFill>
                  <a:schemeClr val="tx2"/>
                </a:solidFill>
                <a:sym typeface="Calibri"/>
              </a:rPr>
              <a:t>anybody </a:t>
            </a:r>
            <a:r>
              <a:rPr lang="en-US" sz="2400" b="0" i="0" u="none" strike="noStrike" cap="none" dirty="0">
                <a:solidFill>
                  <a:schemeClr val="tx2"/>
                </a:solidFill>
                <a:sym typeface="Calibri"/>
              </a:rPr>
              <a:t>can join and leave as they wish. All the transactions on the chain are available for the whole world even though they may be encrypted.</a:t>
            </a:r>
            <a:endParaRPr dirty="0">
              <a:solidFill>
                <a:schemeClr val="tx2"/>
              </a:solidFill>
            </a:endParaRP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In a permissioned and private blockchain membership is limited to identities with verified credentials. </a:t>
            </a:r>
            <a:endParaRPr dirty="0">
              <a:solidFill>
                <a:schemeClr val="tx2"/>
              </a:solidFill>
            </a:endParaRPr>
          </a:p>
          <a:p>
            <a:pPr marL="742950" marR="0" lvl="1" indent="-285750" algn="l" rtl="0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tx2"/>
                </a:solidFill>
                <a:sym typeface="Calibri"/>
              </a:rPr>
              <a:t>The blockchain protocol features a membership service to control/manage membership.</a:t>
            </a:r>
            <a:endParaRPr dirty="0">
              <a:solidFill>
                <a:schemeClr val="tx2"/>
              </a:solidFill>
            </a:endParaRPr>
          </a:p>
          <a:p>
            <a:pPr marL="742950" marR="0" lvl="1" indent="-285750" algn="l" rtl="0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tx2"/>
                </a:solidFill>
                <a:sym typeface="Calibri"/>
              </a:rPr>
              <a:t>A private blockchain is local to a specific business or environment.</a:t>
            </a:r>
            <a:endParaRPr dirty="0">
              <a:solidFill>
                <a:schemeClr val="tx2"/>
              </a:solidFill>
            </a:endParaRPr>
          </a:p>
          <a:p>
            <a:pPr marL="742950" marR="0" lvl="1" indent="-285750" algn="l" rtl="0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tx2"/>
                </a:solidFill>
                <a:sym typeface="Calibri"/>
              </a:rPr>
              <a:t>A permissioned blockchain is also known as consortium blockchain, since its typical application is for consortium of businesses such as in an automobile domain. Ex</a:t>
            </a:r>
            <a:r>
              <a:rPr lang="en-US" sz="2200" b="0" i="0" u="none" strike="noStrike" cap="none" dirty="0" smtClean="0">
                <a:solidFill>
                  <a:schemeClr val="tx2"/>
                </a:solidFill>
                <a:sym typeface="Calibri"/>
              </a:rPr>
              <a:t>: Auto consortium, FDA blockchain</a:t>
            </a:r>
            <a:endParaRPr sz="2400" b="0" i="0" u="none" strike="noStrike" cap="none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Shape 324"/>
          <p:cNvSpPr txBox="1">
            <a:spLocks noGrp="1"/>
          </p:cNvSpPr>
          <p:nvPr>
            <p:ph type="dt" idx="4294967295"/>
          </p:nvPr>
        </p:nvSpPr>
        <p:spPr>
          <a:xfrm>
            <a:off x="1059180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smtClean="0">
                <a:solidFill>
                  <a:schemeClr val="tx2"/>
                </a:solidFill>
                <a:latin typeface="Calibri"/>
                <a:cs typeface="Calibri"/>
                <a:sym typeface="Calibri"/>
              </a:rPr>
              <a:t>1/9/2019</a:t>
            </a:r>
            <a:endParaRPr sz="1000" b="0" i="0">
              <a:solidFill>
                <a:schemeClr val="tx2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47249" y="2239995"/>
            <a:ext cx="141584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public blockchain for involvement of </a:t>
            </a:r>
          </a:p>
          <a:p>
            <a:r>
              <a:rPr lang="en-US" dirty="0"/>
              <a:t>u</a:t>
            </a:r>
            <a:r>
              <a:rPr lang="en-US" dirty="0" smtClean="0"/>
              <a:t>nknown large number of people: stadium survey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189860" y="4361671"/>
            <a:ext cx="1508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Within your own </a:t>
            </a:r>
          </a:p>
          <a:p>
            <a:r>
              <a:rPr lang="en-US" dirty="0" smtClean="0"/>
              <a:t>organization</a:t>
            </a:r>
            <a:endParaRPr lang="en-US" dirty="0"/>
          </a:p>
        </p:txBody>
      </p:sp>
      <p:cxnSp>
        <p:nvCxnSpPr>
          <p:cNvPr id="7" name="Curved Connector 6"/>
          <p:cNvCxnSpPr>
            <a:stCxn id="5" idx="0"/>
          </p:cNvCxnSpPr>
          <p:nvPr/>
        </p:nvCxnSpPr>
        <p:spPr>
          <a:xfrm rot="16200000" flipH="1" flipV="1">
            <a:off x="9761971" y="3566719"/>
            <a:ext cx="387310" cy="1977214"/>
          </a:xfrm>
          <a:prstGeom prst="curvedConnector4">
            <a:avLst>
              <a:gd name="adj1" fmla="val -59022"/>
              <a:gd name="adj2" fmla="val 6907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323871" y="5368413"/>
            <a:ext cx="17972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your business</a:t>
            </a:r>
          </a:p>
          <a:p>
            <a:r>
              <a:rPr lang="en-US" dirty="0"/>
              <a:t>p</a:t>
            </a:r>
            <a:r>
              <a:rPr lang="en-US" dirty="0" smtClean="0"/>
              <a:t>artners, suppliers, </a:t>
            </a:r>
          </a:p>
          <a:p>
            <a:r>
              <a:rPr lang="en-US" dirty="0"/>
              <a:t>f</a:t>
            </a:r>
            <a:r>
              <a:rPr lang="en-US" dirty="0" smtClean="0"/>
              <a:t>inancial institutions</a:t>
            </a:r>
            <a:endParaRPr lang="en-US" dirty="0"/>
          </a:p>
        </p:txBody>
      </p:sp>
      <p:cxnSp>
        <p:nvCxnSpPr>
          <p:cNvPr id="10" name="Curved Connector 9"/>
          <p:cNvCxnSpPr>
            <a:stCxn id="8" idx="2"/>
          </p:cNvCxnSpPr>
          <p:nvPr/>
        </p:nvCxnSpPr>
        <p:spPr>
          <a:xfrm rot="5400000" flipH="1">
            <a:off x="9720522" y="4605085"/>
            <a:ext cx="453525" cy="2550461"/>
          </a:xfrm>
          <a:prstGeom prst="curvedConnector4">
            <a:avLst>
              <a:gd name="adj1" fmla="val -50405"/>
              <a:gd name="adj2" fmla="val 6761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2" idx="0"/>
          </p:cNvCxnSpPr>
          <p:nvPr/>
        </p:nvCxnSpPr>
        <p:spPr>
          <a:xfrm rot="16200000" flipV="1">
            <a:off x="10351161" y="1235984"/>
            <a:ext cx="531737" cy="147628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868129" y="1708258"/>
            <a:ext cx="2517057" cy="376181"/>
          </a:xfrm>
          <a:prstGeom prst="ellipse">
            <a:avLst/>
          </a:prstGeom>
          <a:solidFill>
            <a:schemeClr val="tx1">
              <a:lumMod val="75000"/>
              <a:alpha val="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030522" y="4555324"/>
            <a:ext cx="2230471" cy="424299"/>
          </a:xfrm>
          <a:prstGeom prst="ellipse">
            <a:avLst/>
          </a:prstGeom>
          <a:solidFill>
            <a:schemeClr val="tx1">
              <a:lumMod val="75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030522" y="4979623"/>
            <a:ext cx="3049865" cy="477279"/>
          </a:xfrm>
          <a:prstGeom prst="ellipse">
            <a:avLst/>
          </a:prstGeom>
          <a:solidFill>
            <a:schemeClr val="tx1">
              <a:lumMod val="75000"/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9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4294967295"/>
          </p:nvPr>
        </p:nvSpPr>
        <p:spPr>
          <a:xfrm>
            <a:off x="896937" y="3028182"/>
            <a:ext cx="9694863" cy="276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457200" algn="l" rtl="0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Supply chain to disaster recovery</a:t>
            </a:r>
          </a:p>
          <a:p>
            <a:pPr marL="457200" marR="0" lvl="0" indent="-457200" algn="l" rtl="0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Smart contract tokenizes digital assets, products and services.</a:t>
            </a:r>
          </a:p>
          <a:p>
            <a:pPr marL="914389" lvl="1" indent="-457200">
              <a:spcBef>
                <a:spcPts val="1000"/>
              </a:spcBef>
              <a:buClr>
                <a:schemeClr val="tx2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You can use these tokens for raising capital for a business – treated as securities</a:t>
            </a:r>
          </a:p>
          <a:p>
            <a:pPr marL="914389" lvl="1" indent="-457200">
              <a:spcBef>
                <a:spcPts val="1000"/>
              </a:spcBef>
              <a:buClr>
                <a:schemeClr val="tx2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You can use these tokens for a payment system for services –Grid+ in Texas – not securities</a:t>
            </a:r>
          </a:p>
          <a:p>
            <a:pPr marL="914389" lvl="1" indent="-457200">
              <a:spcBef>
                <a:spcPts val="1000"/>
              </a:spcBef>
              <a:buClr>
                <a:schemeClr val="tx2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You may want to take a look at SEC and FTC regulations</a:t>
            </a:r>
          </a:p>
          <a:p>
            <a:pPr marL="914389" lvl="1" indent="-457200">
              <a:spcBef>
                <a:spcPts val="1000"/>
              </a:spcBef>
              <a:buClr>
                <a:schemeClr val="tx2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SEC is looking for guidance from the courts on these</a:t>
            </a:r>
          </a:p>
          <a:p>
            <a:pPr marL="914389" lvl="1" indent="-457200">
              <a:spcBef>
                <a:spcPts val="1000"/>
              </a:spcBef>
              <a:buClr>
                <a:schemeClr val="tx2"/>
              </a:buClr>
              <a:buSzPts val="2800"/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2"/>
              </a:solidFill>
            </a:endParaRPr>
          </a:p>
          <a:p>
            <a:pPr marL="457200" marR="0" lvl="0" indent="-457200" algn="l" rtl="0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2800"/>
              <a:buFont typeface="Arial" panose="020B0604020202020204" pitchFamily="34" charset="0"/>
              <a:buChar char="•"/>
            </a:pPr>
            <a:endParaRPr sz="2800" dirty="0">
              <a:solidFill>
                <a:schemeClr val="tx2"/>
              </a:solidFill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2800"/>
              <a:buNone/>
            </a:pPr>
            <a:endParaRPr sz="2800" b="0" i="0" u="none" strike="noStrike" cap="none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Shape 299"/>
          <p:cNvSpPr txBox="1">
            <a:spLocks noGrp="1"/>
          </p:cNvSpPr>
          <p:nvPr>
            <p:ph type="title" idx="4294967295"/>
          </p:nvPr>
        </p:nvSpPr>
        <p:spPr>
          <a:xfrm>
            <a:off x="4297363" y="82550"/>
            <a:ext cx="7894637" cy="71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2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Smart New Business Instruments</a:t>
            </a:r>
            <a:r>
              <a:rPr lang="en-US" sz="3200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32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Shape 301"/>
          <p:cNvSpPr txBox="1">
            <a:spLocks noGrp="1"/>
          </p:cNvSpPr>
          <p:nvPr>
            <p:ph type="dt" idx="4294967295"/>
          </p:nvPr>
        </p:nvSpPr>
        <p:spPr>
          <a:xfrm>
            <a:off x="1059180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smtClea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1/9/2019</a:t>
            </a:r>
            <a:endParaRPr sz="1000" b="0" i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76289337"/>
              </p:ext>
            </p:extLst>
          </p:nvPr>
        </p:nvGraphicFramePr>
        <p:xfrm>
          <a:off x="1835289" y="1465007"/>
          <a:ext cx="8557757" cy="4423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922713" y="219075"/>
            <a:ext cx="8269287" cy="71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Blockchain Roadmap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9037" y="1171908"/>
            <a:ext cx="7020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What are inefficiencies, where are the gaps, who are we not </a:t>
            </a:r>
            <a:r>
              <a:rPr lang="en-US" dirty="0" smtClean="0"/>
              <a:t>reaching (customers</a:t>
            </a:r>
            <a:r>
              <a:rPr lang="en-US" dirty="0"/>
              <a:t>)</a:t>
            </a:r>
          </a:p>
          <a:p>
            <a:r>
              <a:rPr lang="en-US" dirty="0"/>
              <a:t>Can blockchain help? Recall that it adds an autonomous trust layer.</a:t>
            </a:r>
          </a:p>
          <a:p>
            <a:r>
              <a:rPr lang="en-US" dirty="0" smtClean="0"/>
              <a:t>For </a:t>
            </a:r>
            <a:r>
              <a:rPr lang="en-US" dirty="0"/>
              <a:t>example, supply chain, food safety and recall, frozen transportation, finance and credit, international trade and shipments etc.</a:t>
            </a:r>
          </a:p>
        </p:txBody>
      </p:sp>
      <p:cxnSp>
        <p:nvCxnSpPr>
          <p:cNvPr id="6" name="Curved Connector 5"/>
          <p:cNvCxnSpPr/>
          <p:nvPr/>
        </p:nvCxnSpPr>
        <p:spPr>
          <a:xfrm rot="16200000" flipV="1">
            <a:off x="7032323" y="4697563"/>
            <a:ext cx="806244" cy="55512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823246" y="5173051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At the end of exploration phase you should have some use cases to try out.</a:t>
            </a:r>
          </a:p>
          <a:p>
            <a:r>
              <a:rPr lang="en-US" dirty="0"/>
              <a:t>Design and implement proof of concept (POC) and assess the impact of using the blockchain </a:t>
            </a:r>
            <a:r>
              <a:rPr lang="en-US" dirty="0" smtClean="0"/>
              <a:t>technology</a:t>
            </a:r>
            <a:endParaRPr lang="en-US" dirty="0"/>
          </a:p>
        </p:txBody>
      </p:sp>
      <p:cxnSp>
        <p:nvCxnSpPr>
          <p:cNvPr id="12" name="Curved Connector 11"/>
          <p:cNvCxnSpPr/>
          <p:nvPr/>
        </p:nvCxnSpPr>
        <p:spPr>
          <a:xfrm rot="16200000" flipH="1">
            <a:off x="4378797" y="2176371"/>
            <a:ext cx="666346" cy="56563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591157" y="1465007"/>
            <a:ext cx="20649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Expand into production.</a:t>
            </a:r>
          </a:p>
        </p:txBody>
      </p:sp>
      <p:cxnSp>
        <p:nvCxnSpPr>
          <p:cNvPr id="16" name="Curved Connector 15"/>
          <p:cNvCxnSpPr/>
          <p:nvPr/>
        </p:nvCxnSpPr>
        <p:spPr>
          <a:xfrm rot="5400000">
            <a:off x="9283273" y="1682587"/>
            <a:ext cx="1255639" cy="963909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54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>
          <a:xfrm>
            <a:off x="811213" y="1503363"/>
            <a:ext cx="11380787" cy="4414837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Blockchain </a:t>
            </a:r>
            <a:r>
              <a:rPr lang="en-US" sz="2400" b="1" dirty="0" err="1" smtClean="0">
                <a:solidFill>
                  <a:schemeClr val="tx2"/>
                </a:solidFill>
              </a:rPr>
              <a:t>Thinklab</a:t>
            </a:r>
            <a:r>
              <a:rPr lang="en-US" sz="2400" b="1" dirty="0" smtClean="0">
                <a:solidFill>
                  <a:schemeClr val="tx2"/>
                </a:solidFill>
              </a:rPr>
              <a:t> 1.0 Theme: Education</a:t>
            </a:r>
          </a:p>
          <a:p>
            <a:pPr marL="1219181" lvl="1" indent="-457188">
              <a:spcBef>
                <a:spcPts val="0"/>
              </a:spcBef>
              <a:buClr>
                <a:schemeClr val="tx2"/>
              </a:buClr>
              <a:buSzPts val="2000"/>
              <a:buFont typeface="Arial"/>
              <a:buChar char="•"/>
            </a:pPr>
            <a:r>
              <a:rPr lang="en-US" sz="2400" dirty="0">
                <a:solidFill>
                  <a:schemeClr val="tx2"/>
                </a:solidFill>
                <a:sym typeface="Calibri"/>
              </a:rPr>
              <a:t>SEAS’ Coursera Blockchain “Specialization” </a:t>
            </a:r>
            <a:endParaRPr lang="en-US" sz="2400" dirty="0">
              <a:solidFill>
                <a:schemeClr val="tx2"/>
              </a:solidFill>
            </a:endParaRPr>
          </a:p>
          <a:p>
            <a:pPr marL="1219181" lvl="1" indent="-457188">
              <a:spcBef>
                <a:spcPts val="0"/>
              </a:spcBef>
              <a:buClr>
                <a:schemeClr val="tx2"/>
              </a:buClr>
              <a:buSzPts val="2000"/>
              <a:buFont typeface="Arial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4 courses of 4 weeks of online instruction each with hands-on components</a:t>
            </a:r>
            <a:r>
              <a:rPr lang="en-US" sz="240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219181" lvl="1" indent="-457188">
              <a:spcBef>
                <a:spcPts val="0"/>
              </a:spcBef>
              <a:buClr>
                <a:schemeClr val="tx2"/>
              </a:buClr>
              <a:buSzPts val="2000"/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Enrollment of </a:t>
            </a:r>
            <a:r>
              <a:rPr lang="en-US" sz="240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40000</a:t>
            </a:r>
            <a:r>
              <a:rPr lang="en-US" sz="240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+ people all over the world.</a:t>
            </a:r>
          </a:p>
          <a:p>
            <a:pPr marL="1219181" lvl="1" indent="-457188">
              <a:spcBef>
                <a:spcPts val="0"/>
              </a:spcBef>
              <a:buClr>
                <a:schemeClr val="tx2"/>
              </a:buClr>
              <a:buSzPts val="2000"/>
              <a:buFont typeface="Arial"/>
              <a:buChar char="•"/>
            </a:pPr>
            <a:r>
              <a:rPr lang="en-US" sz="2400" dirty="0" err="1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Thinklab</a:t>
            </a:r>
            <a:r>
              <a:rPr lang="en-US" sz="240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 1.1: Face-to-face CSE courses in the Spring 2019, Fall 2019</a:t>
            </a:r>
            <a:endParaRPr lang="en-US" sz="2400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400" b="1" dirty="0" smtClean="0">
                <a:solidFill>
                  <a:schemeClr val="tx2"/>
                </a:solidFill>
              </a:rPr>
              <a:t>Blockchain </a:t>
            </a:r>
            <a:r>
              <a:rPr lang="en-US" sz="2400" b="1" dirty="0" err="1" smtClean="0">
                <a:solidFill>
                  <a:schemeClr val="tx2"/>
                </a:solidFill>
              </a:rPr>
              <a:t>Thinklab</a:t>
            </a:r>
            <a:r>
              <a:rPr lang="en-US" sz="2400" b="1" dirty="0" smtClean="0">
                <a:solidFill>
                  <a:schemeClr val="tx2"/>
                </a:solidFill>
              </a:rPr>
              <a:t> 2.0 Theme: Exploration</a:t>
            </a:r>
          </a:p>
          <a:p>
            <a:pPr marL="1257277" lvl="2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2"/>
                </a:solidFill>
              </a:rPr>
              <a:t>We have CCR/CBLS testbed for supporting explorations by UB community</a:t>
            </a:r>
          </a:p>
          <a:p>
            <a:pPr marL="1257277" lvl="2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2"/>
                </a:solidFill>
              </a:rPr>
              <a:t>Can deploy, load test and explore blockchain applications</a:t>
            </a:r>
          </a:p>
          <a:p>
            <a:pPr marL="1257277" lvl="2" indent="-342900">
              <a:buFont typeface="Arial" panose="020B0604020202020204" pitchFamily="34" charset="0"/>
              <a:buChar char="•"/>
            </a:pPr>
            <a:r>
              <a:rPr lang="en-US" sz="2200" dirty="0" err="1" smtClean="0">
                <a:solidFill>
                  <a:schemeClr val="tx2"/>
                </a:solidFill>
              </a:rPr>
              <a:t>Thinklab</a:t>
            </a:r>
            <a:r>
              <a:rPr lang="en-US" sz="2200" dirty="0" smtClean="0">
                <a:solidFill>
                  <a:schemeClr val="tx2"/>
                </a:solidFill>
              </a:rPr>
              <a:t> 2.1: Blockchain </a:t>
            </a:r>
            <a:r>
              <a:rPr lang="en-US" sz="2200" dirty="0" err="1" smtClean="0">
                <a:solidFill>
                  <a:schemeClr val="tx2"/>
                </a:solidFill>
              </a:rPr>
              <a:t>Buildathon</a:t>
            </a:r>
            <a:r>
              <a:rPr lang="en-US" sz="2200" dirty="0" smtClean="0">
                <a:solidFill>
                  <a:schemeClr val="tx2"/>
                </a:solidFill>
              </a:rPr>
              <a:t> in April </a:t>
            </a:r>
            <a:r>
              <a:rPr lang="en-US" sz="2200" dirty="0" smtClean="0">
                <a:solidFill>
                  <a:schemeClr val="tx2"/>
                </a:solidFill>
              </a:rPr>
              <a:t>2019</a:t>
            </a:r>
          </a:p>
          <a:p>
            <a:pPr marL="1257277" lvl="2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2"/>
                </a:solidFill>
              </a:rPr>
              <a:t>You can try any of your POC at this event</a:t>
            </a:r>
            <a:endParaRPr lang="en-US" sz="2200" dirty="0" smtClean="0">
              <a:solidFill>
                <a:schemeClr val="tx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4294967295"/>
          </p:nvPr>
        </p:nvSpPr>
        <p:spPr>
          <a:xfrm>
            <a:off x="10591800" y="5870575"/>
            <a:ext cx="1600200" cy="377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1/9/2019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6879" y="1503680"/>
            <a:ext cx="889841" cy="889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9419" y="4416917"/>
            <a:ext cx="1051828" cy="12422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414" y="83574"/>
            <a:ext cx="4712616" cy="72548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6346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>
            <a:spLocks noGrp="1"/>
          </p:cNvSpPr>
          <p:nvPr>
            <p:ph type="title" idx="4294967295"/>
          </p:nvPr>
        </p:nvSpPr>
        <p:spPr>
          <a:xfrm>
            <a:off x="4459288" y="90488"/>
            <a:ext cx="7732712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Summary</a:t>
            </a:r>
            <a:endParaRPr dirty="0"/>
          </a:p>
        </p:txBody>
      </p:sp>
      <p:sp>
        <p:nvSpPr>
          <p:cNvPr id="416" name="Shape 416"/>
          <p:cNvSpPr txBox="1">
            <a:spLocks noGrp="1"/>
          </p:cNvSpPr>
          <p:nvPr>
            <p:ph type="dt" idx="4294967295"/>
          </p:nvPr>
        </p:nvSpPr>
        <p:spPr>
          <a:xfrm>
            <a:off x="1059180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smtClea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1/9/2019</a:t>
            </a:r>
            <a:endParaRPr sz="1000" b="0" i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Shape 417"/>
          <p:cNvSpPr txBox="1">
            <a:spLocks noGrp="1"/>
          </p:cNvSpPr>
          <p:nvPr>
            <p:ph type="body" idx="4294967295"/>
          </p:nvPr>
        </p:nvSpPr>
        <p:spPr>
          <a:xfrm>
            <a:off x="688258" y="1262062"/>
            <a:ext cx="11352213" cy="47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Blockchain technology is not about cryptocurrency anymore. </a:t>
            </a:r>
            <a:endParaRPr dirty="0">
              <a:solidFill>
                <a:schemeClr val="tx2"/>
              </a:solidFill>
            </a:endParaRPr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It is used for broad range of applications across many industries: finance, healthcare, government, manufacturing, and distribution.</a:t>
            </a:r>
            <a:endParaRPr dirty="0">
              <a:solidFill>
                <a:schemeClr val="tx2"/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Blockchain can enable an inclusive economy.</a:t>
            </a:r>
            <a:endParaRPr dirty="0">
              <a:solidFill>
                <a:schemeClr val="tx2"/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Blockchain has created exciting new opportunities and innovative application models: </a:t>
            </a:r>
            <a:endParaRPr dirty="0">
              <a:solidFill>
                <a:schemeClr val="tx2"/>
              </a:solidFill>
            </a:endParaRPr>
          </a:p>
          <a:p>
            <a:pPr marL="761970" marR="0" lvl="0" indent="-45718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Global </a:t>
            </a:r>
            <a:r>
              <a:rPr lang="en-US" sz="2400" b="0" i="0" u="none" strike="noStrike" cap="none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collaboration </a:t>
            </a:r>
            <a:r>
              <a:rPr lang="en-US" sz="2400" b="0" i="0" u="none" strike="noStrike" cap="none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systems, self-governing systems, open government.</a:t>
            </a:r>
            <a:endParaRPr dirty="0">
              <a:solidFill>
                <a:schemeClr val="tx2"/>
              </a:solidFill>
            </a:endParaRPr>
          </a:p>
          <a:p>
            <a:pPr marL="761970" marR="0" lvl="0" indent="-45718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Private, public and permissioned </a:t>
            </a:r>
            <a:r>
              <a:rPr lang="en-US" sz="2400" b="0" i="0" u="none" strike="noStrike" cap="none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models </a:t>
            </a:r>
            <a:r>
              <a:rPr lang="en-US" sz="2400" b="0" i="0" u="none" strike="noStrike" cap="none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to meet diverse business needs</a:t>
            </a:r>
            <a:r>
              <a:rPr lang="en-US" sz="2400" b="0" i="0" u="none" strike="noStrike" cap="none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761970" marR="0" lvl="0" indent="-45718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2400"/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Calibri"/>
                <a:cs typeface="Calibri"/>
                <a:sym typeface="Calibri"/>
              </a:rPr>
              <a:t>It is here to stay, in one form or another.</a:t>
            </a:r>
            <a:endParaRPr dirty="0">
              <a:solidFill>
                <a:schemeClr val="tx2"/>
              </a:solidFill>
            </a:endParaRPr>
          </a:p>
          <a:p>
            <a:pPr marL="761970" marR="0" lvl="0" indent="-45718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2400"/>
              <a:buFont typeface="Arial"/>
              <a:buChar char="•"/>
            </a:pPr>
            <a:endParaRPr sz="2400" b="0" i="0" u="none" strike="noStrike" cap="none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1970" marR="0" lvl="0" indent="-31748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1981" marR="0" lvl="0" indent="-30478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marR="0" lvl="1" indent="-203191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>
          <a:xfrm>
            <a:off x="0" y="1546225"/>
            <a:ext cx="8558213" cy="4106863"/>
          </a:xfrm>
        </p:spPr>
        <p:txBody>
          <a:bodyPr/>
          <a:lstStyle/>
          <a:p>
            <a:pPr marL="800089" lvl="1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Ph.D. in Computer Engineering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At CSE and UB for the past 3 decades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Not a lawyer 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Always work at the leading edge of technology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Launched a 4-courses #1 certification on blockchain technology</a:t>
            </a:r>
          </a:p>
          <a:p>
            <a:pPr marL="1257277" lvl="2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More then 40000 learners and 150000 visitors  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 gather my blockchain knowledge by reading, implementing systems, writing, speaking to people and lecturing all over the world.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 believe in blockchain technology.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021138" y="120650"/>
            <a:ext cx="8170862" cy="71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My Background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39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/>
          <p:cNvSpPr/>
          <p:nvPr/>
        </p:nvSpPr>
        <p:spPr>
          <a:xfrm>
            <a:off x="1657677" y="4641969"/>
            <a:ext cx="998148" cy="4019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611688" y="180975"/>
            <a:ext cx="7580312" cy="71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Bitcoin &amp; Blockchain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>
          <a:xfrm>
            <a:off x="8012113" y="1828800"/>
            <a:ext cx="4179887" cy="903288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</a:rPr>
              <a:t>Bitcoin 0.1.0 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was released on 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9</a:t>
            </a:r>
            <a:r>
              <a:rPr lang="en-US" b="1" dirty="0">
                <a:solidFill>
                  <a:srgbClr val="000000"/>
                </a:solidFill>
              </a:rPr>
              <a:t> January 2009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 descr="File:BC Logo 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954" y="251134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14"/>
          <p:cNvSpPr/>
          <p:nvPr/>
        </p:nvSpPr>
        <p:spPr>
          <a:xfrm>
            <a:off x="782320" y="2529840"/>
            <a:ext cx="3789680" cy="2266018"/>
          </a:xfrm>
          <a:custGeom>
            <a:avLst/>
            <a:gdLst>
              <a:gd name="connsiteX0" fmla="*/ 0 w 3789680"/>
              <a:gd name="connsiteY0" fmla="*/ 2011680 h 2266018"/>
              <a:gd name="connsiteX1" fmla="*/ 91440 w 3789680"/>
              <a:gd name="connsiteY1" fmla="*/ 1838960 h 2266018"/>
              <a:gd name="connsiteX2" fmla="*/ 132080 w 3789680"/>
              <a:gd name="connsiteY2" fmla="*/ 1767840 h 2266018"/>
              <a:gd name="connsiteX3" fmla="*/ 182880 w 3789680"/>
              <a:gd name="connsiteY3" fmla="*/ 1666240 h 2266018"/>
              <a:gd name="connsiteX4" fmla="*/ 203200 w 3789680"/>
              <a:gd name="connsiteY4" fmla="*/ 1615440 h 2266018"/>
              <a:gd name="connsiteX5" fmla="*/ 294640 w 3789680"/>
              <a:gd name="connsiteY5" fmla="*/ 1452880 h 2266018"/>
              <a:gd name="connsiteX6" fmla="*/ 325120 w 3789680"/>
              <a:gd name="connsiteY6" fmla="*/ 1381760 h 2266018"/>
              <a:gd name="connsiteX7" fmla="*/ 345440 w 3789680"/>
              <a:gd name="connsiteY7" fmla="*/ 1310640 h 2266018"/>
              <a:gd name="connsiteX8" fmla="*/ 386080 w 3789680"/>
              <a:gd name="connsiteY8" fmla="*/ 1259840 h 2266018"/>
              <a:gd name="connsiteX9" fmla="*/ 436880 w 3789680"/>
              <a:gd name="connsiteY9" fmla="*/ 1137920 h 2266018"/>
              <a:gd name="connsiteX10" fmla="*/ 467360 w 3789680"/>
              <a:gd name="connsiteY10" fmla="*/ 1076960 h 2266018"/>
              <a:gd name="connsiteX11" fmla="*/ 538480 w 3789680"/>
              <a:gd name="connsiteY11" fmla="*/ 955040 h 2266018"/>
              <a:gd name="connsiteX12" fmla="*/ 589280 w 3789680"/>
              <a:gd name="connsiteY12" fmla="*/ 833120 h 2266018"/>
              <a:gd name="connsiteX13" fmla="*/ 609600 w 3789680"/>
              <a:gd name="connsiteY13" fmla="*/ 802640 h 2266018"/>
              <a:gd name="connsiteX14" fmla="*/ 629920 w 3789680"/>
              <a:gd name="connsiteY14" fmla="*/ 762000 h 2266018"/>
              <a:gd name="connsiteX15" fmla="*/ 660400 w 3789680"/>
              <a:gd name="connsiteY15" fmla="*/ 731520 h 2266018"/>
              <a:gd name="connsiteX16" fmla="*/ 680720 w 3789680"/>
              <a:gd name="connsiteY16" fmla="*/ 660400 h 2266018"/>
              <a:gd name="connsiteX17" fmla="*/ 701040 w 3789680"/>
              <a:gd name="connsiteY17" fmla="*/ 619760 h 2266018"/>
              <a:gd name="connsiteX18" fmla="*/ 711200 w 3789680"/>
              <a:gd name="connsiteY18" fmla="*/ 589280 h 2266018"/>
              <a:gd name="connsiteX19" fmla="*/ 731520 w 3789680"/>
              <a:gd name="connsiteY19" fmla="*/ 558800 h 2266018"/>
              <a:gd name="connsiteX20" fmla="*/ 762000 w 3789680"/>
              <a:gd name="connsiteY20" fmla="*/ 497840 h 2266018"/>
              <a:gd name="connsiteX21" fmla="*/ 782320 w 3789680"/>
              <a:gd name="connsiteY21" fmla="*/ 538480 h 2266018"/>
              <a:gd name="connsiteX22" fmla="*/ 812800 w 3789680"/>
              <a:gd name="connsiteY22" fmla="*/ 650240 h 2266018"/>
              <a:gd name="connsiteX23" fmla="*/ 843280 w 3789680"/>
              <a:gd name="connsiteY23" fmla="*/ 690880 h 2266018"/>
              <a:gd name="connsiteX24" fmla="*/ 873760 w 3789680"/>
              <a:gd name="connsiteY24" fmla="*/ 762000 h 2266018"/>
              <a:gd name="connsiteX25" fmla="*/ 883920 w 3789680"/>
              <a:gd name="connsiteY25" fmla="*/ 792480 h 2266018"/>
              <a:gd name="connsiteX26" fmla="*/ 904240 w 3789680"/>
              <a:gd name="connsiteY26" fmla="*/ 833120 h 2266018"/>
              <a:gd name="connsiteX27" fmla="*/ 914400 w 3789680"/>
              <a:gd name="connsiteY27" fmla="*/ 863600 h 2266018"/>
              <a:gd name="connsiteX28" fmla="*/ 944880 w 3789680"/>
              <a:gd name="connsiteY28" fmla="*/ 914400 h 2266018"/>
              <a:gd name="connsiteX29" fmla="*/ 985520 w 3789680"/>
              <a:gd name="connsiteY29" fmla="*/ 995680 h 2266018"/>
              <a:gd name="connsiteX30" fmla="*/ 1005840 w 3789680"/>
              <a:gd name="connsiteY30" fmla="*/ 1036320 h 2266018"/>
              <a:gd name="connsiteX31" fmla="*/ 1046480 w 3789680"/>
              <a:gd name="connsiteY31" fmla="*/ 1097280 h 2266018"/>
              <a:gd name="connsiteX32" fmla="*/ 1066800 w 3789680"/>
              <a:gd name="connsiteY32" fmla="*/ 1056640 h 2266018"/>
              <a:gd name="connsiteX33" fmla="*/ 1097280 w 3789680"/>
              <a:gd name="connsiteY33" fmla="*/ 1026160 h 2266018"/>
              <a:gd name="connsiteX34" fmla="*/ 1158240 w 3789680"/>
              <a:gd name="connsiteY34" fmla="*/ 894080 h 2266018"/>
              <a:gd name="connsiteX35" fmla="*/ 1168400 w 3789680"/>
              <a:gd name="connsiteY35" fmla="*/ 843280 h 2266018"/>
              <a:gd name="connsiteX36" fmla="*/ 1198880 w 3789680"/>
              <a:gd name="connsiteY36" fmla="*/ 812800 h 2266018"/>
              <a:gd name="connsiteX37" fmla="*/ 1219200 w 3789680"/>
              <a:gd name="connsiteY37" fmla="*/ 762000 h 2266018"/>
              <a:gd name="connsiteX38" fmla="*/ 1229360 w 3789680"/>
              <a:gd name="connsiteY38" fmla="*/ 721360 h 2266018"/>
              <a:gd name="connsiteX39" fmla="*/ 1249680 w 3789680"/>
              <a:gd name="connsiteY39" fmla="*/ 680720 h 2266018"/>
              <a:gd name="connsiteX40" fmla="*/ 1259840 w 3789680"/>
              <a:gd name="connsiteY40" fmla="*/ 650240 h 2266018"/>
              <a:gd name="connsiteX41" fmla="*/ 1300480 w 3789680"/>
              <a:gd name="connsiteY41" fmla="*/ 568960 h 2266018"/>
              <a:gd name="connsiteX42" fmla="*/ 1341120 w 3789680"/>
              <a:gd name="connsiteY42" fmla="*/ 508000 h 2266018"/>
              <a:gd name="connsiteX43" fmla="*/ 1351280 w 3789680"/>
              <a:gd name="connsiteY43" fmla="*/ 477520 h 2266018"/>
              <a:gd name="connsiteX44" fmla="*/ 1381760 w 3789680"/>
              <a:gd name="connsiteY44" fmla="*/ 497840 h 2266018"/>
              <a:gd name="connsiteX45" fmla="*/ 1412240 w 3789680"/>
              <a:gd name="connsiteY45" fmla="*/ 558800 h 2266018"/>
              <a:gd name="connsiteX46" fmla="*/ 1463040 w 3789680"/>
              <a:gd name="connsiteY46" fmla="*/ 650240 h 2266018"/>
              <a:gd name="connsiteX47" fmla="*/ 1503680 w 3789680"/>
              <a:gd name="connsiteY47" fmla="*/ 731520 h 2266018"/>
              <a:gd name="connsiteX48" fmla="*/ 1524000 w 3789680"/>
              <a:gd name="connsiteY48" fmla="*/ 772160 h 2266018"/>
              <a:gd name="connsiteX49" fmla="*/ 1564640 w 3789680"/>
              <a:gd name="connsiteY49" fmla="*/ 833120 h 2266018"/>
              <a:gd name="connsiteX50" fmla="*/ 1595120 w 3789680"/>
              <a:gd name="connsiteY50" fmla="*/ 894080 h 2266018"/>
              <a:gd name="connsiteX51" fmla="*/ 1605280 w 3789680"/>
              <a:gd name="connsiteY51" fmla="*/ 863600 h 2266018"/>
              <a:gd name="connsiteX52" fmla="*/ 1686560 w 3789680"/>
              <a:gd name="connsiteY52" fmla="*/ 741680 h 2266018"/>
              <a:gd name="connsiteX53" fmla="*/ 1717040 w 3789680"/>
              <a:gd name="connsiteY53" fmla="*/ 670560 h 2266018"/>
              <a:gd name="connsiteX54" fmla="*/ 1767840 w 3789680"/>
              <a:gd name="connsiteY54" fmla="*/ 599440 h 2266018"/>
              <a:gd name="connsiteX55" fmla="*/ 1798320 w 3789680"/>
              <a:gd name="connsiteY55" fmla="*/ 528320 h 2266018"/>
              <a:gd name="connsiteX56" fmla="*/ 1828800 w 3789680"/>
              <a:gd name="connsiteY56" fmla="*/ 477520 h 2266018"/>
              <a:gd name="connsiteX57" fmla="*/ 1849120 w 3789680"/>
              <a:gd name="connsiteY57" fmla="*/ 406400 h 2266018"/>
              <a:gd name="connsiteX58" fmla="*/ 1879600 w 3789680"/>
              <a:gd name="connsiteY58" fmla="*/ 335280 h 2266018"/>
              <a:gd name="connsiteX59" fmla="*/ 1899920 w 3789680"/>
              <a:gd name="connsiteY59" fmla="*/ 396240 h 2266018"/>
              <a:gd name="connsiteX60" fmla="*/ 1920240 w 3789680"/>
              <a:gd name="connsiteY60" fmla="*/ 640080 h 2266018"/>
              <a:gd name="connsiteX61" fmla="*/ 1940560 w 3789680"/>
              <a:gd name="connsiteY61" fmla="*/ 772160 h 2266018"/>
              <a:gd name="connsiteX62" fmla="*/ 1950720 w 3789680"/>
              <a:gd name="connsiteY62" fmla="*/ 711200 h 2266018"/>
              <a:gd name="connsiteX63" fmla="*/ 1981200 w 3789680"/>
              <a:gd name="connsiteY63" fmla="*/ 650240 h 2266018"/>
              <a:gd name="connsiteX64" fmla="*/ 2001520 w 3789680"/>
              <a:gd name="connsiteY64" fmla="*/ 599440 h 2266018"/>
              <a:gd name="connsiteX65" fmla="*/ 2032000 w 3789680"/>
              <a:gd name="connsiteY65" fmla="*/ 548640 h 2266018"/>
              <a:gd name="connsiteX66" fmla="*/ 2103120 w 3789680"/>
              <a:gd name="connsiteY66" fmla="*/ 375920 h 2266018"/>
              <a:gd name="connsiteX67" fmla="*/ 2133600 w 3789680"/>
              <a:gd name="connsiteY67" fmla="*/ 304800 h 2266018"/>
              <a:gd name="connsiteX68" fmla="*/ 2174240 w 3789680"/>
              <a:gd name="connsiteY68" fmla="*/ 254000 h 2266018"/>
              <a:gd name="connsiteX69" fmla="*/ 2194560 w 3789680"/>
              <a:gd name="connsiteY69" fmla="*/ 203200 h 2266018"/>
              <a:gd name="connsiteX70" fmla="*/ 2225040 w 3789680"/>
              <a:gd name="connsiteY70" fmla="*/ 152400 h 2266018"/>
              <a:gd name="connsiteX71" fmla="*/ 2235200 w 3789680"/>
              <a:gd name="connsiteY71" fmla="*/ 121920 h 2266018"/>
              <a:gd name="connsiteX72" fmla="*/ 2265680 w 3789680"/>
              <a:gd name="connsiteY72" fmla="*/ 60960 h 2266018"/>
              <a:gd name="connsiteX73" fmla="*/ 2286000 w 3789680"/>
              <a:gd name="connsiteY73" fmla="*/ 30480 h 2266018"/>
              <a:gd name="connsiteX74" fmla="*/ 2296160 w 3789680"/>
              <a:gd name="connsiteY74" fmla="*/ 0 h 2266018"/>
              <a:gd name="connsiteX75" fmla="*/ 2316480 w 3789680"/>
              <a:gd name="connsiteY75" fmla="*/ 60960 h 2266018"/>
              <a:gd name="connsiteX76" fmla="*/ 2326640 w 3789680"/>
              <a:gd name="connsiteY76" fmla="*/ 91440 h 2266018"/>
              <a:gd name="connsiteX77" fmla="*/ 2377440 w 3789680"/>
              <a:gd name="connsiteY77" fmla="*/ 162560 h 2266018"/>
              <a:gd name="connsiteX78" fmla="*/ 2428240 w 3789680"/>
              <a:gd name="connsiteY78" fmla="*/ 274320 h 2266018"/>
              <a:gd name="connsiteX79" fmla="*/ 2448560 w 3789680"/>
              <a:gd name="connsiteY79" fmla="*/ 304800 h 2266018"/>
              <a:gd name="connsiteX80" fmla="*/ 2458720 w 3789680"/>
              <a:gd name="connsiteY80" fmla="*/ 335280 h 2266018"/>
              <a:gd name="connsiteX81" fmla="*/ 2499360 w 3789680"/>
              <a:gd name="connsiteY81" fmla="*/ 375920 h 2266018"/>
              <a:gd name="connsiteX82" fmla="*/ 2519680 w 3789680"/>
              <a:gd name="connsiteY82" fmla="*/ 416560 h 2266018"/>
              <a:gd name="connsiteX83" fmla="*/ 2570480 w 3789680"/>
              <a:gd name="connsiteY83" fmla="*/ 518160 h 2266018"/>
              <a:gd name="connsiteX84" fmla="*/ 2611120 w 3789680"/>
              <a:gd name="connsiteY84" fmla="*/ 589280 h 2266018"/>
              <a:gd name="connsiteX85" fmla="*/ 2631440 w 3789680"/>
              <a:gd name="connsiteY85" fmla="*/ 629920 h 2266018"/>
              <a:gd name="connsiteX86" fmla="*/ 2672080 w 3789680"/>
              <a:gd name="connsiteY86" fmla="*/ 690880 h 2266018"/>
              <a:gd name="connsiteX87" fmla="*/ 2702560 w 3789680"/>
              <a:gd name="connsiteY87" fmla="*/ 762000 h 2266018"/>
              <a:gd name="connsiteX88" fmla="*/ 2753360 w 3789680"/>
              <a:gd name="connsiteY88" fmla="*/ 853440 h 2266018"/>
              <a:gd name="connsiteX89" fmla="*/ 2773680 w 3789680"/>
              <a:gd name="connsiteY89" fmla="*/ 904240 h 2266018"/>
              <a:gd name="connsiteX90" fmla="*/ 2794000 w 3789680"/>
              <a:gd name="connsiteY90" fmla="*/ 944880 h 2266018"/>
              <a:gd name="connsiteX91" fmla="*/ 2814320 w 3789680"/>
              <a:gd name="connsiteY91" fmla="*/ 995680 h 2266018"/>
              <a:gd name="connsiteX92" fmla="*/ 2844800 w 3789680"/>
              <a:gd name="connsiteY92" fmla="*/ 1036320 h 2266018"/>
              <a:gd name="connsiteX93" fmla="*/ 2865120 w 3789680"/>
              <a:gd name="connsiteY93" fmla="*/ 1076960 h 2266018"/>
              <a:gd name="connsiteX94" fmla="*/ 2905760 w 3789680"/>
              <a:gd name="connsiteY94" fmla="*/ 1127760 h 2266018"/>
              <a:gd name="connsiteX95" fmla="*/ 2946400 w 3789680"/>
              <a:gd name="connsiteY95" fmla="*/ 1209040 h 2266018"/>
              <a:gd name="connsiteX96" fmla="*/ 3017520 w 3789680"/>
              <a:gd name="connsiteY96" fmla="*/ 1341120 h 2266018"/>
              <a:gd name="connsiteX97" fmla="*/ 3037840 w 3789680"/>
              <a:gd name="connsiteY97" fmla="*/ 1381760 h 2266018"/>
              <a:gd name="connsiteX98" fmla="*/ 3048000 w 3789680"/>
              <a:gd name="connsiteY98" fmla="*/ 1412240 h 2266018"/>
              <a:gd name="connsiteX99" fmla="*/ 3108960 w 3789680"/>
              <a:gd name="connsiteY99" fmla="*/ 1493520 h 2266018"/>
              <a:gd name="connsiteX100" fmla="*/ 3129280 w 3789680"/>
              <a:gd name="connsiteY100" fmla="*/ 1524000 h 2266018"/>
              <a:gd name="connsiteX101" fmla="*/ 3169920 w 3789680"/>
              <a:gd name="connsiteY101" fmla="*/ 1605280 h 2266018"/>
              <a:gd name="connsiteX102" fmla="*/ 3190240 w 3789680"/>
              <a:gd name="connsiteY102" fmla="*/ 1635760 h 2266018"/>
              <a:gd name="connsiteX103" fmla="*/ 3220720 w 3789680"/>
              <a:gd name="connsiteY103" fmla="*/ 1676400 h 2266018"/>
              <a:gd name="connsiteX104" fmla="*/ 3281680 w 3789680"/>
              <a:gd name="connsiteY104" fmla="*/ 1788160 h 2266018"/>
              <a:gd name="connsiteX105" fmla="*/ 3332480 w 3789680"/>
              <a:gd name="connsiteY105" fmla="*/ 1859280 h 2266018"/>
              <a:gd name="connsiteX106" fmla="*/ 3383280 w 3789680"/>
              <a:gd name="connsiteY106" fmla="*/ 1960880 h 2266018"/>
              <a:gd name="connsiteX107" fmla="*/ 3403600 w 3789680"/>
              <a:gd name="connsiteY107" fmla="*/ 1991360 h 2266018"/>
              <a:gd name="connsiteX108" fmla="*/ 3434080 w 3789680"/>
              <a:gd name="connsiteY108" fmla="*/ 2011680 h 2266018"/>
              <a:gd name="connsiteX109" fmla="*/ 3454400 w 3789680"/>
              <a:gd name="connsiteY109" fmla="*/ 2042160 h 2266018"/>
              <a:gd name="connsiteX110" fmla="*/ 3484880 w 3789680"/>
              <a:gd name="connsiteY110" fmla="*/ 2062480 h 2266018"/>
              <a:gd name="connsiteX111" fmla="*/ 3525520 w 3789680"/>
              <a:gd name="connsiteY111" fmla="*/ 2113280 h 2266018"/>
              <a:gd name="connsiteX112" fmla="*/ 3545840 w 3789680"/>
              <a:gd name="connsiteY112" fmla="*/ 2143760 h 2266018"/>
              <a:gd name="connsiteX113" fmla="*/ 3616960 w 3789680"/>
              <a:gd name="connsiteY113" fmla="*/ 2184400 h 2266018"/>
              <a:gd name="connsiteX114" fmla="*/ 3637280 w 3789680"/>
              <a:gd name="connsiteY114" fmla="*/ 2214880 h 2266018"/>
              <a:gd name="connsiteX115" fmla="*/ 3728720 w 3789680"/>
              <a:gd name="connsiteY115" fmla="*/ 2255520 h 2266018"/>
              <a:gd name="connsiteX116" fmla="*/ 3789680 w 3789680"/>
              <a:gd name="connsiteY116" fmla="*/ 2265680 h 2266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3789680" h="2266018">
                <a:moveTo>
                  <a:pt x="0" y="2011680"/>
                </a:moveTo>
                <a:cubicBezTo>
                  <a:pt x="38317" y="1915888"/>
                  <a:pt x="9781" y="1980008"/>
                  <a:pt x="91440" y="1838960"/>
                </a:cubicBezTo>
                <a:cubicBezTo>
                  <a:pt x="105120" y="1815330"/>
                  <a:pt x="121939" y="1793191"/>
                  <a:pt x="132080" y="1767840"/>
                </a:cubicBezTo>
                <a:cubicBezTo>
                  <a:pt x="184278" y="1637346"/>
                  <a:pt x="116441" y="1799117"/>
                  <a:pt x="182880" y="1666240"/>
                </a:cubicBezTo>
                <a:cubicBezTo>
                  <a:pt x="191036" y="1649928"/>
                  <a:pt x="194738" y="1631596"/>
                  <a:pt x="203200" y="1615440"/>
                </a:cubicBezTo>
                <a:cubicBezTo>
                  <a:pt x="232048" y="1560367"/>
                  <a:pt x="270150" y="1510024"/>
                  <a:pt x="294640" y="1452880"/>
                </a:cubicBezTo>
                <a:cubicBezTo>
                  <a:pt x="304800" y="1429173"/>
                  <a:pt x="316445" y="1406049"/>
                  <a:pt x="325120" y="1381760"/>
                </a:cubicBezTo>
                <a:cubicBezTo>
                  <a:pt x="333412" y="1358541"/>
                  <a:pt x="334414" y="1332692"/>
                  <a:pt x="345440" y="1310640"/>
                </a:cubicBezTo>
                <a:cubicBezTo>
                  <a:pt x="355138" y="1291244"/>
                  <a:pt x="375934" y="1279005"/>
                  <a:pt x="386080" y="1259840"/>
                </a:cubicBezTo>
                <a:cubicBezTo>
                  <a:pt x="406680" y="1220930"/>
                  <a:pt x="417191" y="1177299"/>
                  <a:pt x="436880" y="1137920"/>
                </a:cubicBezTo>
                <a:cubicBezTo>
                  <a:pt x="447040" y="1117600"/>
                  <a:pt x="456327" y="1096819"/>
                  <a:pt x="467360" y="1076960"/>
                </a:cubicBezTo>
                <a:cubicBezTo>
                  <a:pt x="490209" y="1035832"/>
                  <a:pt x="520384" y="998470"/>
                  <a:pt x="538480" y="955040"/>
                </a:cubicBezTo>
                <a:cubicBezTo>
                  <a:pt x="555413" y="914400"/>
                  <a:pt x="564858" y="869752"/>
                  <a:pt x="589280" y="833120"/>
                </a:cubicBezTo>
                <a:cubicBezTo>
                  <a:pt x="596053" y="822960"/>
                  <a:pt x="603542" y="813242"/>
                  <a:pt x="609600" y="802640"/>
                </a:cubicBezTo>
                <a:cubicBezTo>
                  <a:pt x="617114" y="789490"/>
                  <a:pt x="621117" y="774325"/>
                  <a:pt x="629920" y="762000"/>
                </a:cubicBezTo>
                <a:cubicBezTo>
                  <a:pt x="638271" y="750308"/>
                  <a:pt x="650240" y="741680"/>
                  <a:pt x="660400" y="731520"/>
                </a:cubicBezTo>
                <a:cubicBezTo>
                  <a:pt x="665556" y="710897"/>
                  <a:pt x="671975" y="680806"/>
                  <a:pt x="680720" y="660400"/>
                </a:cubicBezTo>
                <a:cubicBezTo>
                  <a:pt x="686686" y="646479"/>
                  <a:pt x="695074" y="633681"/>
                  <a:pt x="701040" y="619760"/>
                </a:cubicBezTo>
                <a:cubicBezTo>
                  <a:pt x="705259" y="609916"/>
                  <a:pt x="706411" y="598859"/>
                  <a:pt x="711200" y="589280"/>
                </a:cubicBezTo>
                <a:cubicBezTo>
                  <a:pt x="716661" y="578358"/>
                  <a:pt x="726059" y="569722"/>
                  <a:pt x="731520" y="558800"/>
                </a:cubicBezTo>
                <a:cubicBezTo>
                  <a:pt x="773584" y="474672"/>
                  <a:pt x="703766" y="585191"/>
                  <a:pt x="762000" y="497840"/>
                </a:cubicBezTo>
                <a:cubicBezTo>
                  <a:pt x="768773" y="511387"/>
                  <a:pt x="777531" y="524112"/>
                  <a:pt x="782320" y="538480"/>
                </a:cubicBezTo>
                <a:cubicBezTo>
                  <a:pt x="804617" y="605370"/>
                  <a:pt x="777176" y="578991"/>
                  <a:pt x="812800" y="650240"/>
                </a:cubicBezTo>
                <a:cubicBezTo>
                  <a:pt x="820373" y="665386"/>
                  <a:pt x="833120" y="677333"/>
                  <a:pt x="843280" y="690880"/>
                </a:cubicBezTo>
                <a:cubicBezTo>
                  <a:pt x="867107" y="762361"/>
                  <a:pt x="836096" y="674117"/>
                  <a:pt x="873760" y="762000"/>
                </a:cubicBezTo>
                <a:cubicBezTo>
                  <a:pt x="877979" y="771844"/>
                  <a:pt x="879701" y="782636"/>
                  <a:pt x="883920" y="792480"/>
                </a:cubicBezTo>
                <a:cubicBezTo>
                  <a:pt x="889886" y="806401"/>
                  <a:pt x="898274" y="819199"/>
                  <a:pt x="904240" y="833120"/>
                </a:cubicBezTo>
                <a:cubicBezTo>
                  <a:pt x="908459" y="842964"/>
                  <a:pt x="909611" y="854021"/>
                  <a:pt x="914400" y="863600"/>
                </a:cubicBezTo>
                <a:cubicBezTo>
                  <a:pt x="923231" y="881263"/>
                  <a:pt x="935518" y="897013"/>
                  <a:pt x="944880" y="914400"/>
                </a:cubicBezTo>
                <a:cubicBezTo>
                  <a:pt x="959241" y="941071"/>
                  <a:pt x="971973" y="968587"/>
                  <a:pt x="985520" y="995680"/>
                </a:cubicBezTo>
                <a:cubicBezTo>
                  <a:pt x="992293" y="1009227"/>
                  <a:pt x="997439" y="1023718"/>
                  <a:pt x="1005840" y="1036320"/>
                </a:cubicBezTo>
                <a:lnTo>
                  <a:pt x="1046480" y="1097280"/>
                </a:lnTo>
                <a:cubicBezTo>
                  <a:pt x="1053253" y="1083733"/>
                  <a:pt x="1057997" y="1068965"/>
                  <a:pt x="1066800" y="1056640"/>
                </a:cubicBezTo>
                <a:cubicBezTo>
                  <a:pt x="1075151" y="1044948"/>
                  <a:pt x="1090854" y="1039011"/>
                  <a:pt x="1097280" y="1026160"/>
                </a:cubicBezTo>
                <a:cubicBezTo>
                  <a:pt x="1186867" y="846986"/>
                  <a:pt x="1080153" y="998196"/>
                  <a:pt x="1158240" y="894080"/>
                </a:cubicBezTo>
                <a:cubicBezTo>
                  <a:pt x="1161627" y="877147"/>
                  <a:pt x="1160677" y="858726"/>
                  <a:pt x="1168400" y="843280"/>
                </a:cubicBezTo>
                <a:cubicBezTo>
                  <a:pt x="1174826" y="830429"/>
                  <a:pt x="1191265" y="824984"/>
                  <a:pt x="1198880" y="812800"/>
                </a:cubicBezTo>
                <a:cubicBezTo>
                  <a:pt x="1208546" y="797334"/>
                  <a:pt x="1213433" y="779302"/>
                  <a:pt x="1219200" y="762000"/>
                </a:cubicBezTo>
                <a:cubicBezTo>
                  <a:pt x="1223616" y="748753"/>
                  <a:pt x="1224457" y="734435"/>
                  <a:pt x="1229360" y="721360"/>
                </a:cubicBezTo>
                <a:cubicBezTo>
                  <a:pt x="1234678" y="707179"/>
                  <a:pt x="1243714" y="694641"/>
                  <a:pt x="1249680" y="680720"/>
                </a:cubicBezTo>
                <a:cubicBezTo>
                  <a:pt x="1253899" y="670876"/>
                  <a:pt x="1255408" y="659990"/>
                  <a:pt x="1259840" y="650240"/>
                </a:cubicBezTo>
                <a:cubicBezTo>
                  <a:pt x="1272375" y="622664"/>
                  <a:pt x="1290901" y="597697"/>
                  <a:pt x="1300480" y="568960"/>
                </a:cubicBezTo>
                <a:cubicBezTo>
                  <a:pt x="1315184" y="524849"/>
                  <a:pt x="1303067" y="546053"/>
                  <a:pt x="1341120" y="508000"/>
                </a:cubicBezTo>
                <a:cubicBezTo>
                  <a:pt x="1344507" y="497840"/>
                  <a:pt x="1340890" y="480117"/>
                  <a:pt x="1351280" y="477520"/>
                </a:cubicBezTo>
                <a:cubicBezTo>
                  <a:pt x="1363126" y="474558"/>
                  <a:pt x="1373126" y="489206"/>
                  <a:pt x="1381760" y="497840"/>
                </a:cubicBezTo>
                <a:cubicBezTo>
                  <a:pt x="1407108" y="523188"/>
                  <a:pt x="1399019" y="529052"/>
                  <a:pt x="1412240" y="558800"/>
                </a:cubicBezTo>
                <a:cubicBezTo>
                  <a:pt x="1475618" y="701400"/>
                  <a:pt x="1415371" y="562847"/>
                  <a:pt x="1463040" y="650240"/>
                </a:cubicBezTo>
                <a:cubicBezTo>
                  <a:pt x="1477545" y="676833"/>
                  <a:pt x="1490133" y="704427"/>
                  <a:pt x="1503680" y="731520"/>
                </a:cubicBezTo>
                <a:cubicBezTo>
                  <a:pt x="1510453" y="745067"/>
                  <a:pt x="1515599" y="759558"/>
                  <a:pt x="1524000" y="772160"/>
                </a:cubicBezTo>
                <a:cubicBezTo>
                  <a:pt x="1537547" y="792480"/>
                  <a:pt x="1556917" y="809952"/>
                  <a:pt x="1564640" y="833120"/>
                </a:cubicBezTo>
                <a:cubicBezTo>
                  <a:pt x="1578661" y="875184"/>
                  <a:pt x="1568859" y="854689"/>
                  <a:pt x="1595120" y="894080"/>
                </a:cubicBezTo>
                <a:cubicBezTo>
                  <a:pt x="1598507" y="883920"/>
                  <a:pt x="1599770" y="872783"/>
                  <a:pt x="1605280" y="863600"/>
                </a:cubicBezTo>
                <a:cubicBezTo>
                  <a:pt x="1650301" y="788565"/>
                  <a:pt x="1652789" y="809223"/>
                  <a:pt x="1686560" y="741680"/>
                </a:cubicBezTo>
                <a:cubicBezTo>
                  <a:pt x="1698095" y="718611"/>
                  <a:pt x="1705505" y="693629"/>
                  <a:pt x="1717040" y="670560"/>
                </a:cubicBezTo>
                <a:cubicBezTo>
                  <a:pt x="1727787" y="649066"/>
                  <a:pt x="1756335" y="617848"/>
                  <a:pt x="1767840" y="599440"/>
                </a:cubicBezTo>
                <a:cubicBezTo>
                  <a:pt x="1820694" y="514873"/>
                  <a:pt x="1763752" y="597456"/>
                  <a:pt x="1798320" y="528320"/>
                </a:cubicBezTo>
                <a:cubicBezTo>
                  <a:pt x="1807151" y="510657"/>
                  <a:pt x="1818640" y="494453"/>
                  <a:pt x="1828800" y="477520"/>
                </a:cubicBezTo>
                <a:cubicBezTo>
                  <a:pt x="1833956" y="456897"/>
                  <a:pt x="1840375" y="426806"/>
                  <a:pt x="1849120" y="406400"/>
                </a:cubicBezTo>
                <a:cubicBezTo>
                  <a:pt x="1886784" y="318517"/>
                  <a:pt x="1855773" y="406761"/>
                  <a:pt x="1879600" y="335280"/>
                </a:cubicBezTo>
                <a:cubicBezTo>
                  <a:pt x="1886373" y="355600"/>
                  <a:pt x="1898141" y="374895"/>
                  <a:pt x="1899920" y="396240"/>
                </a:cubicBezTo>
                <a:cubicBezTo>
                  <a:pt x="1906693" y="477520"/>
                  <a:pt x="1911233" y="559017"/>
                  <a:pt x="1920240" y="640080"/>
                </a:cubicBezTo>
                <a:cubicBezTo>
                  <a:pt x="1931942" y="745398"/>
                  <a:pt x="1922962" y="701768"/>
                  <a:pt x="1940560" y="772160"/>
                </a:cubicBezTo>
                <a:cubicBezTo>
                  <a:pt x="1943947" y="751840"/>
                  <a:pt x="1944206" y="730743"/>
                  <a:pt x="1950720" y="711200"/>
                </a:cubicBezTo>
                <a:cubicBezTo>
                  <a:pt x="1957904" y="689647"/>
                  <a:pt x="1971799" y="670922"/>
                  <a:pt x="1981200" y="650240"/>
                </a:cubicBezTo>
                <a:cubicBezTo>
                  <a:pt x="1988747" y="633637"/>
                  <a:pt x="1993364" y="615752"/>
                  <a:pt x="2001520" y="599440"/>
                </a:cubicBezTo>
                <a:cubicBezTo>
                  <a:pt x="2010351" y="581777"/>
                  <a:pt x="2023592" y="566508"/>
                  <a:pt x="2032000" y="548640"/>
                </a:cubicBezTo>
                <a:cubicBezTo>
                  <a:pt x="2064191" y="480234"/>
                  <a:pt x="2077063" y="438456"/>
                  <a:pt x="2103120" y="375920"/>
                </a:cubicBezTo>
                <a:cubicBezTo>
                  <a:pt x="2113040" y="352112"/>
                  <a:pt x="2117488" y="324940"/>
                  <a:pt x="2133600" y="304800"/>
                </a:cubicBezTo>
                <a:cubicBezTo>
                  <a:pt x="2147147" y="287867"/>
                  <a:pt x="2163083" y="272595"/>
                  <a:pt x="2174240" y="254000"/>
                </a:cubicBezTo>
                <a:cubicBezTo>
                  <a:pt x="2183623" y="238361"/>
                  <a:pt x="2186404" y="219512"/>
                  <a:pt x="2194560" y="203200"/>
                </a:cubicBezTo>
                <a:cubicBezTo>
                  <a:pt x="2203391" y="185537"/>
                  <a:pt x="2216209" y="170063"/>
                  <a:pt x="2225040" y="152400"/>
                </a:cubicBezTo>
                <a:cubicBezTo>
                  <a:pt x="2229829" y="142821"/>
                  <a:pt x="2230850" y="131707"/>
                  <a:pt x="2235200" y="121920"/>
                </a:cubicBezTo>
                <a:cubicBezTo>
                  <a:pt x="2244427" y="101160"/>
                  <a:pt x="2254647" y="80819"/>
                  <a:pt x="2265680" y="60960"/>
                </a:cubicBezTo>
                <a:cubicBezTo>
                  <a:pt x="2271610" y="50286"/>
                  <a:pt x="2280539" y="41402"/>
                  <a:pt x="2286000" y="30480"/>
                </a:cubicBezTo>
                <a:cubicBezTo>
                  <a:pt x="2290789" y="20901"/>
                  <a:pt x="2292773" y="10160"/>
                  <a:pt x="2296160" y="0"/>
                </a:cubicBezTo>
                <a:lnTo>
                  <a:pt x="2316480" y="60960"/>
                </a:lnTo>
                <a:cubicBezTo>
                  <a:pt x="2319867" y="71120"/>
                  <a:pt x="2320699" y="82529"/>
                  <a:pt x="2326640" y="91440"/>
                </a:cubicBezTo>
                <a:cubicBezTo>
                  <a:pt x="2356353" y="136009"/>
                  <a:pt x="2339634" y="112151"/>
                  <a:pt x="2377440" y="162560"/>
                </a:cubicBezTo>
                <a:cubicBezTo>
                  <a:pt x="2391825" y="205715"/>
                  <a:pt x="2397954" y="228891"/>
                  <a:pt x="2428240" y="274320"/>
                </a:cubicBezTo>
                <a:cubicBezTo>
                  <a:pt x="2435013" y="284480"/>
                  <a:pt x="2443099" y="293878"/>
                  <a:pt x="2448560" y="304800"/>
                </a:cubicBezTo>
                <a:cubicBezTo>
                  <a:pt x="2453349" y="314379"/>
                  <a:pt x="2452495" y="326565"/>
                  <a:pt x="2458720" y="335280"/>
                </a:cubicBezTo>
                <a:cubicBezTo>
                  <a:pt x="2469855" y="350869"/>
                  <a:pt x="2487865" y="360594"/>
                  <a:pt x="2499360" y="375920"/>
                </a:cubicBezTo>
                <a:cubicBezTo>
                  <a:pt x="2508447" y="388037"/>
                  <a:pt x="2512325" y="403320"/>
                  <a:pt x="2519680" y="416560"/>
                </a:cubicBezTo>
                <a:cubicBezTo>
                  <a:pt x="2587990" y="539517"/>
                  <a:pt x="2516554" y="396827"/>
                  <a:pt x="2570480" y="518160"/>
                </a:cubicBezTo>
                <a:cubicBezTo>
                  <a:pt x="2601183" y="587241"/>
                  <a:pt x="2578431" y="532074"/>
                  <a:pt x="2611120" y="589280"/>
                </a:cubicBezTo>
                <a:cubicBezTo>
                  <a:pt x="2618634" y="602430"/>
                  <a:pt x="2623648" y="616933"/>
                  <a:pt x="2631440" y="629920"/>
                </a:cubicBezTo>
                <a:cubicBezTo>
                  <a:pt x="2644005" y="650861"/>
                  <a:pt x="2659515" y="669939"/>
                  <a:pt x="2672080" y="690880"/>
                </a:cubicBezTo>
                <a:cubicBezTo>
                  <a:pt x="2705776" y="747041"/>
                  <a:pt x="2681539" y="712950"/>
                  <a:pt x="2702560" y="762000"/>
                </a:cubicBezTo>
                <a:cubicBezTo>
                  <a:pt x="2731914" y="830492"/>
                  <a:pt x="2714824" y="776368"/>
                  <a:pt x="2753360" y="853440"/>
                </a:cubicBezTo>
                <a:cubicBezTo>
                  <a:pt x="2761516" y="869752"/>
                  <a:pt x="2766273" y="887574"/>
                  <a:pt x="2773680" y="904240"/>
                </a:cubicBezTo>
                <a:cubicBezTo>
                  <a:pt x="2779831" y="918080"/>
                  <a:pt x="2787849" y="931040"/>
                  <a:pt x="2794000" y="944880"/>
                </a:cubicBezTo>
                <a:cubicBezTo>
                  <a:pt x="2801407" y="961546"/>
                  <a:pt x="2805463" y="979737"/>
                  <a:pt x="2814320" y="995680"/>
                </a:cubicBezTo>
                <a:cubicBezTo>
                  <a:pt x="2822544" y="1010482"/>
                  <a:pt x="2835825" y="1021961"/>
                  <a:pt x="2844800" y="1036320"/>
                </a:cubicBezTo>
                <a:cubicBezTo>
                  <a:pt x="2852827" y="1049163"/>
                  <a:pt x="2856719" y="1064358"/>
                  <a:pt x="2865120" y="1076960"/>
                </a:cubicBezTo>
                <a:cubicBezTo>
                  <a:pt x="2877149" y="1095003"/>
                  <a:pt x="2894395" y="1109292"/>
                  <a:pt x="2905760" y="1127760"/>
                </a:cubicBezTo>
                <a:cubicBezTo>
                  <a:pt x="2921636" y="1153558"/>
                  <a:pt x="2930815" y="1183065"/>
                  <a:pt x="2946400" y="1209040"/>
                </a:cubicBezTo>
                <a:cubicBezTo>
                  <a:pt x="2992465" y="1285815"/>
                  <a:pt x="2968049" y="1242177"/>
                  <a:pt x="3017520" y="1341120"/>
                </a:cubicBezTo>
                <a:cubicBezTo>
                  <a:pt x="3024293" y="1354667"/>
                  <a:pt x="3033051" y="1367392"/>
                  <a:pt x="3037840" y="1381760"/>
                </a:cubicBezTo>
                <a:cubicBezTo>
                  <a:pt x="3041227" y="1391920"/>
                  <a:pt x="3042250" y="1403205"/>
                  <a:pt x="3048000" y="1412240"/>
                </a:cubicBezTo>
                <a:cubicBezTo>
                  <a:pt x="3066182" y="1440812"/>
                  <a:pt x="3090174" y="1465341"/>
                  <a:pt x="3108960" y="1493520"/>
                </a:cubicBezTo>
                <a:cubicBezTo>
                  <a:pt x="3115733" y="1503680"/>
                  <a:pt x="3123433" y="1513280"/>
                  <a:pt x="3129280" y="1524000"/>
                </a:cubicBezTo>
                <a:cubicBezTo>
                  <a:pt x="3143785" y="1550593"/>
                  <a:pt x="3153117" y="1580076"/>
                  <a:pt x="3169920" y="1605280"/>
                </a:cubicBezTo>
                <a:cubicBezTo>
                  <a:pt x="3176693" y="1615440"/>
                  <a:pt x="3183143" y="1625824"/>
                  <a:pt x="3190240" y="1635760"/>
                </a:cubicBezTo>
                <a:cubicBezTo>
                  <a:pt x="3200082" y="1649539"/>
                  <a:pt x="3212008" y="1661880"/>
                  <a:pt x="3220720" y="1676400"/>
                </a:cubicBezTo>
                <a:cubicBezTo>
                  <a:pt x="3290141" y="1792102"/>
                  <a:pt x="3213339" y="1685649"/>
                  <a:pt x="3281680" y="1788160"/>
                </a:cubicBezTo>
                <a:cubicBezTo>
                  <a:pt x="3290884" y="1801966"/>
                  <a:pt x="3323392" y="1841105"/>
                  <a:pt x="3332480" y="1859280"/>
                </a:cubicBezTo>
                <a:cubicBezTo>
                  <a:pt x="3388566" y="1971451"/>
                  <a:pt x="3312632" y="1847842"/>
                  <a:pt x="3383280" y="1960880"/>
                </a:cubicBezTo>
                <a:cubicBezTo>
                  <a:pt x="3389752" y="1971235"/>
                  <a:pt x="3394966" y="1982726"/>
                  <a:pt x="3403600" y="1991360"/>
                </a:cubicBezTo>
                <a:cubicBezTo>
                  <a:pt x="3412234" y="1999994"/>
                  <a:pt x="3423920" y="2004907"/>
                  <a:pt x="3434080" y="2011680"/>
                </a:cubicBezTo>
                <a:cubicBezTo>
                  <a:pt x="3440853" y="2021840"/>
                  <a:pt x="3445766" y="2033526"/>
                  <a:pt x="3454400" y="2042160"/>
                </a:cubicBezTo>
                <a:cubicBezTo>
                  <a:pt x="3463034" y="2050794"/>
                  <a:pt x="3478107" y="2052320"/>
                  <a:pt x="3484880" y="2062480"/>
                </a:cubicBezTo>
                <a:cubicBezTo>
                  <a:pt x="3524975" y="2122622"/>
                  <a:pt x="3460826" y="2091715"/>
                  <a:pt x="3525520" y="2113280"/>
                </a:cubicBezTo>
                <a:cubicBezTo>
                  <a:pt x="3532293" y="2123440"/>
                  <a:pt x="3537206" y="2135126"/>
                  <a:pt x="3545840" y="2143760"/>
                </a:cubicBezTo>
                <a:cubicBezTo>
                  <a:pt x="3560201" y="2158121"/>
                  <a:pt x="3601023" y="2176431"/>
                  <a:pt x="3616960" y="2184400"/>
                </a:cubicBezTo>
                <a:cubicBezTo>
                  <a:pt x="3623733" y="2194560"/>
                  <a:pt x="3628646" y="2206246"/>
                  <a:pt x="3637280" y="2214880"/>
                </a:cubicBezTo>
                <a:cubicBezTo>
                  <a:pt x="3661431" y="2239031"/>
                  <a:pt x="3698539" y="2245460"/>
                  <a:pt x="3728720" y="2255520"/>
                </a:cubicBezTo>
                <a:cubicBezTo>
                  <a:pt x="3768839" y="2268893"/>
                  <a:pt x="3748490" y="2265680"/>
                  <a:pt x="3789680" y="2265680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57677" y="4641969"/>
            <a:ext cx="2561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2007-2008 financial meltdown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314154" y="4939798"/>
            <a:ext cx="488787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Bitcoin showed that -- a fact recorded on a blockchain</a:t>
            </a:r>
          </a:p>
          <a:p>
            <a:r>
              <a:rPr lang="en-US" dirty="0" smtClean="0"/>
              <a:t>can be automatically verified by anybody thus establishing </a:t>
            </a:r>
          </a:p>
          <a:p>
            <a:r>
              <a:rPr lang="en-US" dirty="0" smtClean="0"/>
              <a:t>trust and transactions among unknown peers</a:t>
            </a:r>
          </a:p>
          <a:p>
            <a:endParaRPr lang="en-US" b="1" dirty="0" smtClean="0"/>
          </a:p>
          <a:p>
            <a:r>
              <a:rPr lang="en-US" b="1" dirty="0" smtClean="0"/>
              <a:t>Innovation</a:t>
            </a:r>
            <a:r>
              <a:rPr lang="en-US" dirty="0" smtClean="0"/>
              <a:t>: </a:t>
            </a:r>
            <a:r>
              <a:rPr lang="en-US" dirty="0" smtClean="0"/>
              <a:t>blockchain technology</a:t>
            </a:r>
            <a:endParaRPr lang="en-US" dirty="0" smtClean="0"/>
          </a:p>
          <a:p>
            <a:endParaRPr lang="en-US" b="1" dirty="0" smtClean="0"/>
          </a:p>
          <a:p>
            <a:r>
              <a:rPr lang="en-US" b="1" dirty="0" smtClean="0"/>
              <a:t>Idea</a:t>
            </a:r>
            <a:r>
              <a:rPr lang="en-US" dirty="0" smtClean="0"/>
              <a:t>: What worked for cryptocurrency should work for other</a:t>
            </a:r>
          </a:p>
          <a:p>
            <a:r>
              <a:rPr lang="en-US" dirty="0"/>
              <a:t>b</a:t>
            </a:r>
            <a:r>
              <a:rPr lang="en-US" dirty="0" smtClean="0"/>
              <a:t>usiness transactions</a:t>
            </a:r>
          </a:p>
        </p:txBody>
      </p:sp>
      <p:cxnSp>
        <p:nvCxnSpPr>
          <p:cNvPr id="24" name="Curved Connector 23"/>
          <p:cNvCxnSpPr>
            <a:stCxn id="1026" idx="3"/>
            <a:endCxn id="19" idx="0"/>
          </p:cNvCxnSpPr>
          <p:nvPr/>
        </p:nvCxnSpPr>
        <p:spPr>
          <a:xfrm>
            <a:off x="7533354" y="3730546"/>
            <a:ext cx="1224739" cy="1209252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6" idx="0"/>
            <a:endCxn id="1026" idx="1"/>
          </p:cNvCxnSpPr>
          <p:nvPr/>
        </p:nvCxnSpPr>
        <p:spPr>
          <a:xfrm rot="5400000" flipH="1" flipV="1">
            <a:off x="3561084" y="3108100"/>
            <a:ext cx="911423" cy="215631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7533354" y="2212258"/>
            <a:ext cx="2171085" cy="5191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Curved Connector 35"/>
          <p:cNvCxnSpPr>
            <a:stCxn id="1026" idx="3"/>
          </p:cNvCxnSpPr>
          <p:nvPr/>
        </p:nvCxnSpPr>
        <p:spPr>
          <a:xfrm flipV="1">
            <a:off x="7533354" y="2731448"/>
            <a:ext cx="1001046" cy="99909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>
            <a:stCxn id="19" idx="1"/>
          </p:cNvCxnSpPr>
          <p:nvPr/>
        </p:nvCxnSpPr>
        <p:spPr>
          <a:xfrm rot="10800000">
            <a:off x="5791200" y="4842959"/>
            <a:ext cx="522954" cy="1004781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78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75075" y="0"/>
            <a:ext cx="8416925" cy="8858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Blockchain and smart contracts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2141538"/>
            <a:ext cx="10131425" cy="3649662"/>
          </a:xfrm>
        </p:spPr>
        <p:txBody>
          <a:bodyPr/>
          <a:lstStyle/>
          <a:p>
            <a:pPr marL="11430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4294967295"/>
          </p:nvPr>
        </p:nvSpPr>
        <p:spPr>
          <a:xfrm>
            <a:off x="10591800" y="5870575"/>
            <a:ext cx="1600200" cy="377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1/9/2019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019" y="1818710"/>
            <a:ext cx="6443771" cy="42958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1" y="2142067"/>
            <a:ext cx="1600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Blockchain is like </a:t>
            </a:r>
          </a:p>
          <a:p>
            <a:r>
              <a:rPr lang="en-US" dirty="0"/>
              <a:t>a</a:t>
            </a:r>
            <a:r>
              <a:rPr lang="en-US" dirty="0" smtClean="0"/>
              <a:t> train track</a:t>
            </a:r>
            <a:endParaRPr lang="en-US" dirty="0"/>
          </a:p>
        </p:txBody>
      </p:sp>
      <p:cxnSp>
        <p:nvCxnSpPr>
          <p:cNvPr id="17" name="Curved Connector 16"/>
          <p:cNvCxnSpPr>
            <a:stCxn id="10" idx="2"/>
            <a:endCxn id="6" idx="1"/>
          </p:cNvCxnSpPr>
          <p:nvPr/>
        </p:nvCxnSpPr>
        <p:spPr>
          <a:xfrm rot="16200000" flipH="1">
            <a:off x="1527766" y="2623380"/>
            <a:ext cx="1301346" cy="1385159"/>
          </a:xfrm>
          <a:prstGeom prst="curved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802761" y="2585884"/>
            <a:ext cx="23230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Bitcoin is a train carrying </a:t>
            </a:r>
          </a:p>
          <a:p>
            <a:r>
              <a:rPr lang="en-US" dirty="0" err="1"/>
              <a:t>c</a:t>
            </a:r>
            <a:r>
              <a:rPr lang="en-US" dirty="0" err="1" smtClean="0"/>
              <a:t>rypotocurrency</a:t>
            </a:r>
            <a:r>
              <a:rPr lang="en-US" dirty="0" smtClean="0"/>
              <a:t>; that is</a:t>
            </a:r>
          </a:p>
          <a:p>
            <a:r>
              <a:rPr lang="en-US" dirty="0"/>
              <a:t>t</a:t>
            </a:r>
            <a:r>
              <a:rPr lang="en-US" dirty="0" smtClean="0"/>
              <a:t>he only thing that it could </a:t>
            </a:r>
          </a:p>
          <a:p>
            <a:r>
              <a:rPr lang="en-US" dirty="0" smtClean="0"/>
              <a:t>do.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114361" y="1818710"/>
            <a:ext cx="3200429" cy="156358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urved Connector 8"/>
          <p:cNvCxnSpPr>
            <a:stCxn id="5" idx="1"/>
          </p:cNvCxnSpPr>
          <p:nvPr/>
        </p:nvCxnSpPr>
        <p:spPr>
          <a:xfrm rot="10800000">
            <a:off x="8394853" y="2585884"/>
            <a:ext cx="1407908" cy="47705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74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75075" y="0"/>
            <a:ext cx="8416925" cy="8858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Blockchain and smart contracts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2141538"/>
            <a:ext cx="10131425" cy="3649662"/>
          </a:xfrm>
        </p:spPr>
        <p:txBody>
          <a:bodyPr/>
          <a:lstStyle/>
          <a:p>
            <a:pPr marL="11430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4294967295"/>
          </p:nvPr>
        </p:nvSpPr>
        <p:spPr>
          <a:xfrm>
            <a:off x="10591800" y="5870575"/>
            <a:ext cx="1600200" cy="377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1/9/2019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019" y="1818710"/>
            <a:ext cx="6443771" cy="42958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1" y="2142067"/>
            <a:ext cx="1600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Blockchain is like </a:t>
            </a:r>
          </a:p>
          <a:p>
            <a:r>
              <a:rPr lang="en-US" dirty="0"/>
              <a:t>a</a:t>
            </a:r>
            <a:r>
              <a:rPr lang="en-US" dirty="0" smtClean="0"/>
              <a:t> train track</a:t>
            </a:r>
            <a:endParaRPr lang="en-US" dirty="0"/>
          </a:p>
        </p:txBody>
      </p:sp>
      <p:cxnSp>
        <p:nvCxnSpPr>
          <p:cNvPr id="17" name="Curved Connector 16"/>
          <p:cNvCxnSpPr>
            <a:stCxn id="10" idx="2"/>
            <a:endCxn id="6" idx="1"/>
          </p:cNvCxnSpPr>
          <p:nvPr/>
        </p:nvCxnSpPr>
        <p:spPr>
          <a:xfrm rot="16200000" flipH="1">
            <a:off x="1527766" y="2623380"/>
            <a:ext cx="1301346" cy="1385159"/>
          </a:xfrm>
          <a:prstGeom prst="curved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038735" y="2890684"/>
            <a:ext cx="22417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smart contract is also</a:t>
            </a:r>
          </a:p>
          <a:p>
            <a:r>
              <a:rPr lang="en-US" dirty="0"/>
              <a:t>l</a:t>
            </a:r>
            <a:r>
              <a:rPr lang="en-US" dirty="0" smtClean="0"/>
              <a:t>ike a train on the tracks:</a:t>
            </a:r>
          </a:p>
          <a:p>
            <a:r>
              <a:rPr lang="en-US" dirty="0" smtClean="0"/>
              <a:t>But different types</a:t>
            </a:r>
            <a:r>
              <a:rPr lang="en-US" dirty="0"/>
              <a:t>;</a:t>
            </a:r>
            <a:endParaRPr lang="en-US" dirty="0" smtClean="0"/>
          </a:p>
          <a:p>
            <a:r>
              <a:rPr lang="en-US" dirty="0" smtClean="0"/>
              <a:t>It can perform other tasks than cryptocurrency.</a:t>
            </a:r>
          </a:p>
          <a:p>
            <a:endParaRPr lang="en-US" dirty="0" smtClean="0"/>
          </a:p>
        </p:txBody>
      </p:sp>
      <p:cxnSp>
        <p:nvCxnSpPr>
          <p:cNvPr id="22" name="Curved Connector 21"/>
          <p:cNvCxnSpPr/>
          <p:nvPr/>
        </p:nvCxnSpPr>
        <p:spPr>
          <a:xfrm>
            <a:off x="8190271" y="2142067"/>
            <a:ext cx="1848464" cy="926640"/>
          </a:xfrm>
          <a:prstGeom prst="curvedConnector3">
            <a:avLst/>
          </a:prstGeom>
          <a:ln w="41275">
            <a:solidFill>
              <a:srgbClr val="FFC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20" idx="1"/>
          </p:cNvCxnSpPr>
          <p:nvPr/>
        </p:nvCxnSpPr>
        <p:spPr>
          <a:xfrm rot="10800000">
            <a:off x="7028761" y="2368718"/>
            <a:ext cx="3009974" cy="1214465"/>
          </a:xfrm>
          <a:prstGeom prst="curvedConnector3">
            <a:avLst/>
          </a:prstGeom>
          <a:ln w="4762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00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 idx="4294967295"/>
          </p:nvPr>
        </p:nvSpPr>
        <p:spPr>
          <a:xfrm>
            <a:off x="3287713" y="-44450"/>
            <a:ext cx="8904287" cy="95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 sz="2800" dirty="0" smtClean="0"/>
              <a:t>You </a:t>
            </a:r>
            <a:r>
              <a:rPr lang="en-US" sz="2800" dirty="0" smtClean="0">
                <a:solidFill>
                  <a:schemeClr val="bg1"/>
                </a:solidFill>
              </a:rPr>
              <a:t>want to do more than cryptocurrency transfer?</a:t>
            </a:r>
            <a:r>
              <a:rPr lang="en-US" sz="2800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Shape 280"/>
          <p:cNvSpPr txBox="1">
            <a:spLocks noGrp="1"/>
          </p:cNvSpPr>
          <p:nvPr>
            <p:ph type="dt" idx="4294967295"/>
          </p:nvPr>
        </p:nvSpPr>
        <p:spPr>
          <a:xfrm>
            <a:off x="1059180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smtClea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1/9/2019</a:t>
            </a:r>
            <a:endParaRPr sz="1000" b="0" i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Shape 281"/>
          <p:cNvSpPr/>
          <p:nvPr/>
        </p:nvSpPr>
        <p:spPr>
          <a:xfrm>
            <a:off x="389600" y="1492166"/>
            <a:ext cx="2432878" cy="1222444"/>
          </a:xfrm>
          <a:prstGeom prst="roundRect">
            <a:avLst>
              <a:gd name="adj" fmla="val 16667"/>
            </a:avLst>
          </a:prstGeom>
          <a:solidFill>
            <a:srgbClr val="6CAF3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E-Commerce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Communication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mobile apps …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Shape 282"/>
          <p:cNvSpPr/>
          <p:nvPr/>
        </p:nvSpPr>
        <p:spPr>
          <a:xfrm>
            <a:off x="389600" y="5206300"/>
            <a:ext cx="11059192" cy="594083"/>
          </a:xfrm>
          <a:prstGeom prst="roundRect">
            <a:avLst>
              <a:gd name="adj" fmla="val 16667"/>
            </a:avLst>
          </a:prstGeom>
          <a:solidFill>
            <a:srgbClr val="7ABA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The Internet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283" name="Shape 283"/>
          <p:cNvSpPr/>
          <p:nvPr/>
        </p:nvSpPr>
        <p:spPr>
          <a:xfrm>
            <a:off x="3594849" y="1482231"/>
            <a:ext cx="2651600" cy="1224532"/>
          </a:xfrm>
          <a:prstGeom prst="roundRect">
            <a:avLst>
              <a:gd name="adj" fmla="val 16667"/>
            </a:avLst>
          </a:prstGeom>
          <a:solidFill>
            <a:srgbClr val="DF922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Cryptocurrency:  Bitcoin:  2008/2009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Shape 284"/>
          <p:cNvSpPr/>
          <p:nvPr/>
        </p:nvSpPr>
        <p:spPr>
          <a:xfrm>
            <a:off x="3162198" y="3848497"/>
            <a:ext cx="8904862" cy="783012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BEE1A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The Blockchain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285" name="Shape 285"/>
          <p:cNvSpPr txBox="1"/>
          <p:nvPr/>
        </p:nvSpPr>
        <p:spPr>
          <a:xfrm>
            <a:off x="7525460" y="4044130"/>
            <a:ext cx="4541600" cy="3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Shape 286"/>
          <p:cNvSpPr/>
          <p:nvPr/>
        </p:nvSpPr>
        <p:spPr>
          <a:xfrm flipH="1">
            <a:off x="4492155" y="2697767"/>
            <a:ext cx="357966" cy="1351971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19050" cap="rnd" cmpd="sng">
            <a:solidFill>
              <a:srgbClr val="6C96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7128801" y="4404681"/>
            <a:ext cx="451230" cy="786971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19050" cap="rnd" cmpd="sng">
            <a:solidFill>
              <a:srgbClr val="6C96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Shape 288"/>
          <p:cNvSpPr/>
          <p:nvPr/>
        </p:nvSpPr>
        <p:spPr>
          <a:xfrm>
            <a:off x="1110679" y="2714610"/>
            <a:ext cx="455961" cy="249169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19050" cap="rnd" cmpd="sng">
            <a:solidFill>
              <a:srgbClr val="6C96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Shape 289"/>
          <p:cNvSpPr txBox="1"/>
          <p:nvPr/>
        </p:nvSpPr>
        <p:spPr>
          <a:xfrm>
            <a:off x="4738566" y="2818356"/>
            <a:ext cx="24144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Validation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, Verification, </a:t>
            </a:r>
            <a:endParaRPr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Immutable recording </a:t>
            </a:r>
            <a:endParaRPr sz="18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Shape 290"/>
          <p:cNvSpPr txBox="1"/>
          <p:nvPr/>
        </p:nvSpPr>
        <p:spPr>
          <a:xfrm>
            <a:off x="7765580" y="3053672"/>
            <a:ext cx="2983089" cy="882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Addition of </a:t>
            </a: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smart contracts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lets you do lot more than cryptocurrency transfer</a:t>
            </a:r>
            <a:endParaRPr dirty="0"/>
          </a:p>
        </p:txBody>
      </p:sp>
      <p:sp>
        <p:nvSpPr>
          <p:cNvPr id="291" name="Shape 291"/>
          <p:cNvSpPr/>
          <p:nvPr/>
        </p:nvSpPr>
        <p:spPr>
          <a:xfrm>
            <a:off x="6844775" y="3161643"/>
            <a:ext cx="914400" cy="914400"/>
          </a:xfrm>
          <a:prstGeom prst="mathPlus">
            <a:avLst>
              <a:gd name="adj1" fmla="val 23520"/>
            </a:avLst>
          </a:prstGeom>
          <a:solidFill>
            <a:srgbClr val="BCDCF7"/>
          </a:solidFill>
          <a:ln w="19050" cap="rnd" cmpd="sng">
            <a:solidFill>
              <a:srgbClr val="6C96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Shape 292"/>
          <p:cNvSpPr/>
          <p:nvPr/>
        </p:nvSpPr>
        <p:spPr>
          <a:xfrm>
            <a:off x="8669866" y="1490078"/>
            <a:ext cx="2919049" cy="1224532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Autonomous, Decentralized, applications:  2013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Shape 293"/>
          <p:cNvSpPr/>
          <p:nvPr/>
        </p:nvSpPr>
        <p:spPr>
          <a:xfrm flipH="1">
            <a:off x="10757288" y="2697767"/>
            <a:ext cx="357966" cy="1351971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19050" cap="rnd" cmpd="sng">
            <a:solidFill>
              <a:srgbClr val="6C96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" name="Curved Connector 2"/>
          <p:cNvCxnSpPr/>
          <p:nvPr/>
        </p:nvCxnSpPr>
        <p:spPr>
          <a:xfrm rot="16200000" flipH="1">
            <a:off x="5889580" y="3733419"/>
            <a:ext cx="432611" cy="25263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urved Connector 4"/>
          <p:cNvCxnSpPr>
            <a:stCxn id="290" idx="0"/>
            <a:endCxn id="292" idx="2"/>
          </p:cNvCxnSpPr>
          <p:nvPr/>
        </p:nvCxnSpPr>
        <p:spPr>
          <a:xfrm rot="5400000" flipH="1" flipV="1">
            <a:off x="9523727" y="2448008"/>
            <a:ext cx="339062" cy="87226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246449" y="911364"/>
            <a:ext cx="24817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Financial, legal,</a:t>
            </a:r>
          </a:p>
          <a:p>
            <a:r>
              <a:rPr lang="en-US" dirty="0"/>
              <a:t>h</a:t>
            </a:r>
            <a:r>
              <a:rPr lang="en-US" dirty="0" smtClean="0"/>
              <a:t>ealthcare, government,</a:t>
            </a:r>
          </a:p>
          <a:p>
            <a:r>
              <a:rPr lang="en-US" dirty="0" smtClean="0"/>
              <a:t>non-government applications</a:t>
            </a:r>
            <a:endParaRPr lang="en-US" dirty="0"/>
          </a:p>
        </p:txBody>
      </p:sp>
      <p:cxnSp>
        <p:nvCxnSpPr>
          <p:cNvPr id="8" name="Curved Connector 7"/>
          <p:cNvCxnSpPr>
            <a:stCxn id="6" idx="2"/>
            <a:endCxn id="292" idx="1"/>
          </p:cNvCxnSpPr>
          <p:nvPr/>
        </p:nvCxnSpPr>
        <p:spPr>
          <a:xfrm rot="16200000" flipH="1">
            <a:off x="7852442" y="1284920"/>
            <a:ext cx="452316" cy="1182532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238023" y="3264873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are here</a:t>
            </a:r>
            <a:endParaRPr lang="en-US" dirty="0"/>
          </a:p>
        </p:txBody>
      </p:sp>
      <p:cxnSp>
        <p:nvCxnSpPr>
          <p:cNvPr id="7" name="Curved Connector 6"/>
          <p:cNvCxnSpPr>
            <a:stCxn id="2" idx="1"/>
          </p:cNvCxnSpPr>
          <p:nvPr/>
        </p:nvCxnSpPr>
        <p:spPr>
          <a:xfrm rot="10800000">
            <a:off x="1962721" y="2727828"/>
            <a:ext cx="275303" cy="69093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title" idx="4294967295"/>
          </p:nvPr>
        </p:nvSpPr>
        <p:spPr>
          <a:xfrm>
            <a:off x="4139381" y="0"/>
            <a:ext cx="8052619" cy="963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dirty="0" smtClean="0">
                <a:solidFill>
                  <a:schemeClr val="bg1"/>
                </a:solidFill>
              </a:rPr>
              <a:t>What is a smart contract?</a:t>
            </a:r>
            <a:endParaRPr sz="36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Shape 259"/>
          <p:cNvSpPr txBox="1">
            <a:spLocks noGrp="1"/>
          </p:cNvSpPr>
          <p:nvPr>
            <p:ph type="body" idx="4294967295"/>
          </p:nvPr>
        </p:nvSpPr>
        <p:spPr>
          <a:xfrm>
            <a:off x="623178" y="3799810"/>
            <a:ext cx="5773738" cy="71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1000"/>
              </a:spcBef>
              <a:buSzPts val="2800"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Smart contract is executable code on the blockchain that uses the features of the blockchain</a:t>
            </a:r>
            <a:r>
              <a:rPr lang="en-US" sz="2400" dirty="0" smtClean="0">
                <a:solidFill>
                  <a:schemeClr val="tx2"/>
                </a:solidFill>
              </a:rPr>
              <a:t>.</a:t>
            </a:r>
          </a:p>
          <a:p>
            <a:pPr marL="0" indent="0">
              <a:lnSpc>
                <a:spcPct val="80000"/>
              </a:lnSpc>
              <a:spcBef>
                <a:spcPts val="1000"/>
              </a:spcBef>
              <a:buSzPts val="2800"/>
              <a:buNone/>
            </a:pPr>
            <a:endParaRPr lang="en-US" sz="2400" dirty="0" smtClean="0">
              <a:solidFill>
                <a:schemeClr val="tx2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 -- introduced by a Georgetown </a:t>
            </a:r>
            <a:r>
              <a:rPr lang="en-US" sz="2400" dirty="0">
                <a:solidFill>
                  <a:schemeClr val="tx2"/>
                </a:solidFill>
              </a:rPr>
              <a:t>l</a:t>
            </a:r>
            <a:r>
              <a:rPr lang="en-US" sz="2400" dirty="0" smtClean="0">
                <a:solidFill>
                  <a:schemeClr val="tx2"/>
                </a:solidFill>
              </a:rPr>
              <a:t>aw school graduate Nick Szabo in </a:t>
            </a:r>
            <a:r>
              <a:rPr lang="en-US" sz="2400" dirty="0" smtClean="0">
                <a:solidFill>
                  <a:schemeClr val="tx2"/>
                </a:solidFill>
              </a:rPr>
              <a:t>1999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lang="en-US" sz="2400" dirty="0" smtClean="0">
              <a:solidFill>
                <a:schemeClr val="tx2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 --adopted by Ethereum blockchain in </a:t>
            </a:r>
            <a:r>
              <a:rPr lang="en-US" sz="2400" dirty="0" smtClean="0">
                <a:solidFill>
                  <a:schemeClr val="tx2"/>
                </a:solidFill>
              </a:rPr>
              <a:t>2013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lang="en-US" sz="2400" dirty="0" smtClean="0">
              <a:solidFill>
                <a:schemeClr val="tx2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-- it provides automatics verification, validation and immutable recording of transactions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lang="en-US" sz="2800" dirty="0" smtClean="0">
              <a:solidFill>
                <a:schemeClr val="tx2"/>
              </a:solidFill>
            </a:endParaRPr>
          </a:p>
          <a:p>
            <a:pPr marL="28575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50"/>
              <a:buNone/>
            </a:pPr>
            <a:endParaRPr sz="450" b="0" i="0" u="none" strike="noStrike" cap="none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Shape 260"/>
          <p:cNvSpPr txBox="1">
            <a:spLocks noGrp="1"/>
          </p:cNvSpPr>
          <p:nvPr>
            <p:ph type="dt" idx="4294967295"/>
          </p:nvPr>
        </p:nvSpPr>
        <p:spPr>
          <a:xfrm>
            <a:off x="10591800" y="5795963"/>
            <a:ext cx="1600200" cy="50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smtClean="0">
                <a:solidFill>
                  <a:schemeClr val="tx2"/>
                </a:solidFill>
                <a:latin typeface="Calibri"/>
                <a:cs typeface="Calibri"/>
                <a:sym typeface="Calibri"/>
              </a:rPr>
              <a:t>1/9/2019</a:t>
            </a:r>
            <a:endParaRPr sz="1000" b="0" i="0">
              <a:solidFill>
                <a:schemeClr val="tx2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243" y="1465006"/>
            <a:ext cx="4383263" cy="2458066"/>
          </a:xfrm>
          <a:prstGeom prst="rect">
            <a:avLst/>
          </a:prstGeom>
        </p:spPr>
      </p:pic>
      <p:cxnSp>
        <p:nvCxnSpPr>
          <p:cNvPr id="4" name="Curved Connector 3"/>
          <p:cNvCxnSpPr>
            <a:endCxn id="2" idx="1"/>
          </p:cNvCxnSpPr>
          <p:nvPr/>
        </p:nvCxnSpPr>
        <p:spPr>
          <a:xfrm flipV="1">
            <a:off x="5712542" y="2694039"/>
            <a:ext cx="1496701" cy="95175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548284" y="5272868"/>
            <a:ext cx="3437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 discuss more about him in my </a:t>
            </a:r>
            <a:r>
              <a:rPr lang="en-US" dirty="0"/>
              <a:t>C</a:t>
            </a:r>
            <a:r>
              <a:rPr lang="en-US" dirty="0" smtClean="0"/>
              <a:t>oursera</a:t>
            </a:r>
          </a:p>
          <a:p>
            <a:r>
              <a:rPr lang="en-US" dirty="0" smtClean="0"/>
              <a:t>courses</a:t>
            </a:r>
            <a:endParaRPr lang="en-US" dirty="0"/>
          </a:p>
        </p:txBody>
      </p:sp>
      <p:cxnSp>
        <p:nvCxnSpPr>
          <p:cNvPr id="8" name="Curved Connector 7"/>
          <p:cNvCxnSpPr>
            <a:stCxn id="3" idx="0"/>
            <a:endCxn id="2" idx="2"/>
          </p:cNvCxnSpPr>
          <p:nvPr/>
        </p:nvCxnSpPr>
        <p:spPr>
          <a:xfrm rot="5400000" flipH="1" flipV="1">
            <a:off x="8158971" y="4030965"/>
            <a:ext cx="1349796" cy="113401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232" y="5075092"/>
            <a:ext cx="566977" cy="566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3725" y="138113"/>
            <a:ext cx="9058275" cy="609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 Traditional </a:t>
            </a:r>
            <a:r>
              <a:rPr lang="en-US" dirty="0" smtClean="0">
                <a:solidFill>
                  <a:schemeClr val="bg1"/>
                </a:solidFill>
              </a:rPr>
              <a:t>supply chain system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4294967295"/>
          </p:nvPr>
        </p:nvSpPr>
        <p:spPr>
          <a:xfrm>
            <a:off x="10591800" y="5870575"/>
            <a:ext cx="1600200" cy="377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1/9/2019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6" y="1906518"/>
            <a:ext cx="10665999" cy="422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8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B Powerpoint Template">
  <a:themeElements>
    <a:clrScheme name="Custom 2">
      <a:dk1>
        <a:srgbClr val="666666"/>
      </a:dk1>
      <a:lt1>
        <a:srgbClr val="FFFFFF"/>
      </a:lt1>
      <a:dk2>
        <a:srgbClr val="005BBB"/>
      </a:dk2>
      <a:lt2>
        <a:srgbClr val="FFFFFF"/>
      </a:lt2>
      <a:accent1>
        <a:srgbClr val="005BBB"/>
      </a:accent1>
      <a:accent2>
        <a:srgbClr val="41B6E6"/>
      </a:accent2>
      <a:accent3>
        <a:srgbClr val="E56D54"/>
      </a:accent3>
      <a:accent4>
        <a:srgbClr val="666666"/>
      </a:accent4>
      <a:accent5>
        <a:srgbClr val="007681"/>
      </a:accent5>
      <a:accent6>
        <a:srgbClr val="003E51"/>
      </a:accent6>
      <a:hlink>
        <a:srgbClr val="186BB7"/>
      </a:hlink>
      <a:folHlink>
        <a:srgbClr val="D86A4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_WIDE" id="{320877F5-9057-5044-9670-55C377C33490}" vid="{043CC7DF-15AC-0F49-A0D1-304573C219B6}"/>
    </a:ext>
  </a:extLst>
</a:theme>
</file>

<file path=ppt/theme/theme2.xml><?xml version="1.0" encoding="utf-8"?>
<a:theme xmlns:a="http://schemas.openxmlformats.org/drawingml/2006/main" name="1_UB Powerpoint Template">
  <a:themeElements>
    <a:clrScheme name="UB Color Palette">
      <a:dk1>
        <a:srgbClr val="666666"/>
      </a:dk1>
      <a:lt1>
        <a:srgbClr val="FFFFFF"/>
      </a:lt1>
      <a:dk2>
        <a:srgbClr val="005BBB"/>
      </a:dk2>
      <a:lt2>
        <a:srgbClr val="FFFFFF"/>
      </a:lt2>
      <a:accent1>
        <a:srgbClr val="005BBB"/>
      </a:accent1>
      <a:accent2>
        <a:srgbClr val="41B6E6"/>
      </a:accent2>
      <a:accent3>
        <a:srgbClr val="E56D54"/>
      </a:accent3>
      <a:accent4>
        <a:srgbClr val="666666"/>
      </a:accent4>
      <a:accent5>
        <a:srgbClr val="007681"/>
      </a:accent5>
      <a:accent6>
        <a:srgbClr val="003E51"/>
      </a:accent6>
      <a:hlink>
        <a:srgbClr val="186BB7"/>
      </a:hlink>
      <a:folHlink>
        <a:srgbClr val="D86A4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_WIDE" id="{320877F5-9057-5044-9670-55C377C33490}" vid="{043CC7DF-15AC-0F49-A0D1-304573C219B6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UB Powerpoint Template">
  <a:themeElements>
    <a:clrScheme name="UB Color Palette">
      <a:dk1>
        <a:srgbClr val="666666"/>
      </a:dk1>
      <a:lt1>
        <a:srgbClr val="FFFFFF"/>
      </a:lt1>
      <a:dk2>
        <a:srgbClr val="005BBB"/>
      </a:dk2>
      <a:lt2>
        <a:srgbClr val="FFFFFF"/>
      </a:lt2>
      <a:accent1>
        <a:srgbClr val="005BBB"/>
      </a:accent1>
      <a:accent2>
        <a:srgbClr val="41B6E6"/>
      </a:accent2>
      <a:accent3>
        <a:srgbClr val="E56D54"/>
      </a:accent3>
      <a:accent4>
        <a:srgbClr val="666666"/>
      </a:accent4>
      <a:accent5>
        <a:srgbClr val="007681"/>
      </a:accent5>
      <a:accent6>
        <a:srgbClr val="003E51"/>
      </a:accent6>
      <a:hlink>
        <a:srgbClr val="186BB7"/>
      </a:hlink>
      <a:folHlink>
        <a:srgbClr val="D86A4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_WIDE" id="{320877F5-9057-5044-9670-55C377C33490}" vid="{043CC7DF-15AC-0F49-A0D1-304573C219B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2340</TotalTime>
  <Words>1882</Words>
  <Application>Microsoft Office PowerPoint</Application>
  <PresentationFormat>Widescreen</PresentationFormat>
  <Paragraphs>314</Paragraphs>
  <Slides>28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Georgia</vt:lpstr>
      <vt:lpstr>LucidaGrande</vt:lpstr>
      <vt:lpstr>Wingdings</vt:lpstr>
      <vt:lpstr>UB Powerpoint Template</vt:lpstr>
      <vt:lpstr>1_UB Powerpoint Template</vt:lpstr>
      <vt:lpstr>Custom Design</vt:lpstr>
      <vt:lpstr>2_UB Powerpoint Template</vt:lpstr>
      <vt:lpstr>Blockchain Overview</vt:lpstr>
      <vt:lpstr>Topics for Discussion</vt:lpstr>
      <vt:lpstr>My Background</vt:lpstr>
      <vt:lpstr>Bitcoin &amp; Blockchain</vt:lpstr>
      <vt:lpstr>Blockchain and smart contracts</vt:lpstr>
      <vt:lpstr>Blockchain and smart contracts</vt:lpstr>
      <vt:lpstr>You want to do more than cryptocurrency transfer?  </vt:lpstr>
      <vt:lpstr>What is a smart contract?</vt:lpstr>
      <vt:lpstr> Traditional supply chain system</vt:lpstr>
      <vt:lpstr>Blockchain-based supply chain (food chain)</vt:lpstr>
      <vt:lpstr>Application: Any Supply chain in your business</vt:lpstr>
      <vt:lpstr>Application: Any Supply chain in your business</vt:lpstr>
      <vt:lpstr>How does the blockchain help?</vt:lpstr>
      <vt:lpstr> What does a blockchain do? </vt:lpstr>
      <vt:lpstr>IBM’s Food Provenance Initiative</vt:lpstr>
      <vt:lpstr>Automobile blockchain</vt:lpstr>
      <vt:lpstr>FDA – healthcare blockchain</vt:lpstr>
      <vt:lpstr>CARTA – Capitalization Table Company</vt:lpstr>
      <vt:lpstr>Government Initiatives</vt:lpstr>
      <vt:lpstr>Blockchain Travel Industry</vt:lpstr>
      <vt:lpstr>Openlaw Blockchain Platform for Legal Templates </vt:lpstr>
      <vt:lpstr>Openlaw : Working Use Cases</vt:lpstr>
      <vt:lpstr>Blockchain in your business</vt:lpstr>
      <vt:lpstr>Public VS Permissioned Blockchain</vt:lpstr>
      <vt:lpstr>Smart New Business Instruments  </vt:lpstr>
      <vt:lpstr>Blockchain Roadmap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BLOCKCHAIN OVERVIEW</dc:title>
  <dc:creator>bina</dc:creator>
  <cp:lastModifiedBy>Bina Ramamurthy</cp:lastModifiedBy>
  <cp:revision>150</cp:revision>
  <dcterms:modified xsi:type="dcterms:W3CDTF">2019-01-08T18:55:57Z</dcterms:modified>
</cp:coreProperties>
</file>