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7" r:id="rId3"/>
    <p:sldMasterId id="2147483700" r:id="rId4"/>
    <p:sldMasterId id="2147483712" r:id="rId5"/>
    <p:sldMasterId id="2147483725" r:id="rId6"/>
  </p:sldMasterIdLst>
  <p:notesMasterIdLst>
    <p:notesMasterId r:id="rId67"/>
  </p:notesMasterIdLst>
  <p:sldIdLst>
    <p:sldId id="257" r:id="rId7"/>
    <p:sldId id="260" r:id="rId8"/>
    <p:sldId id="261" r:id="rId9"/>
    <p:sldId id="263" r:id="rId10"/>
    <p:sldId id="270" r:id="rId11"/>
    <p:sldId id="269" r:id="rId12"/>
    <p:sldId id="273" r:id="rId13"/>
    <p:sldId id="294" r:id="rId14"/>
    <p:sldId id="295" r:id="rId15"/>
    <p:sldId id="296" r:id="rId16"/>
    <p:sldId id="264" r:id="rId17"/>
    <p:sldId id="356" r:id="rId18"/>
    <p:sldId id="357" r:id="rId19"/>
    <p:sldId id="358" r:id="rId20"/>
    <p:sldId id="265" r:id="rId21"/>
    <p:sldId id="278" r:id="rId22"/>
    <p:sldId id="300" r:id="rId23"/>
    <p:sldId id="301" r:id="rId24"/>
    <p:sldId id="308" r:id="rId25"/>
    <p:sldId id="309" r:id="rId26"/>
    <p:sldId id="310" r:id="rId27"/>
    <p:sldId id="311" r:id="rId28"/>
    <p:sldId id="312" r:id="rId29"/>
    <p:sldId id="313" r:id="rId30"/>
    <p:sldId id="314" r:id="rId31"/>
    <p:sldId id="315" r:id="rId32"/>
    <p:sldId id="316" r:id="rId33"/>
    <p:sldId id="266" r:id="rId34"/>
    <p:sldId id="337" r:id="rId35"/>
    <p:sldId id="338" r:id="rId36"/>
    <p:sldId id="339" r:id="rId37"/>
    <p:sldId id="340" r:id="rId38"/>
    <p:sldId id="341" r:id="rId39"/>
    <p:sldId id="342" r:id="rId40"/>
    <p:sldId id="344" r:id="rId41"/>
    <p:sldId id="347" r:id="rId42"/>
    <p:sldId id="348" r:id="rId43"/>
    <p:sldId id="354" r:id="rId44"/>
    <p:sldId id="267" r:id="rId45"/>
    <p:sldId id="279" r:id="rId46"/>
    <p:sldId id="280" r:id="rId47"/>
    <p:sldId id="281" r:id="rId48"/>
    <p:sldId id="282" r:id="rId49"/>
    <p:sldId id="283" r:id="rId50"/>
    <p:sldId id="286" r:id="rId51"/>
    <p:sldId id="287" r:id="rId52"/>
    <p:sldId id="288" r:id="rId53"/>
    <p:sldId id="289" r:id="rId54"/>
    <p:sldId id="290" r:id="rId55"/>
    <p:sldId id="291" r:id="rId56"/>
    <p:sldId id="292" r:id="rId57"/>
    <p:sldId id="293" r:id="rId58"/>
    <p:sldId id="285" r:id="rId59"/>
    <p:sldId id="268" r:id="rId60"/>
    <p:sldId id="302" r:id="rId61"/>
    <p:sldId id="303" r:id="rId62"/>
    <p:sldId id="305" r:id="rId63"/>
    <p:sldId id="306" r:id="rId64"/>
    <p:sldId id="359" r:id="rId65"/>
    <p:sldId id="307"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4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sorterViewPr>
    <p:cViewPr>
      <p:scale>
        <a:sx n="100" d="100"/>
        <a:sy n="100" d="100"/>
      </p:scale>
      <p:origin x="0" y="-1904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E6C1D2-CD4B-4D56-9314-8F7801FDF1A8}" type="doc">
      <dgm:prSet loTypeId="urn:microsoft.com/office/officeart/2005/8/layout/matrix3" loCatId="matrix" qsTypeId="urn:microsoft.com/office/officeart/2005/8/quickstyle/simple1" qsCatId="simple" csTypeId="urn:microsoft.com/office/officeart/2005/8/colors/accent1_2" csCatId="accent1"/>
      <dgm:spPr/>
      <dgm:t>
        <a:bodyPr/>
        <a:lstStyle/>
        <a:p>
          <a:endParaRPr lang="en-US"/>
        </a:p>
      </dgm:t>
    </dgm:pt>
    <dgm:pt modelId="{76CDBE12-321F-4C96-B7A0-F96A5972175D}">
      <dgm:prSet/>
      <dgm:spPr/>
      <dgm:t>
        <a:bodyPr/>
        <a:lstStyle/>
        <a:p>
          <a:pPr rtl="0"/>
          <a:r>
            <a:rPr lang="en-US" b="0" i="0" baseline="0" smtClean="0"/>
            <a:t>Verification</a:t>
          </a:r>
          <a:endParaRPr lang="en-US"/>
        </a:p>
      </dgm:t>
    </dgm:pt>
    <dgm:pt modelId="{BC989F91-EEC5-415C-9F93-0A95F775A9C4}" type="parTrans" cxnId="{DB905568-2B97-4976-86E8-5CD3E884A6C0}">
      <dgm:prSet/>
      <dgm:spPr/>
      <dgm:t>
        <a:bodyPr/>
        <a:lstStyle/>
        <a:p>
          <a:endParaRPr lang="en-US"/>
        </a:p>
      </dgm:t>
    </dgm:pt>
    <dgm:pt modelId="{1B9A7743-FD81-4047-BB7A-62B1426604EC}" type="sibTrans" cxnId="{DB905568-2B97-4976-86E8-5CD3E884A6C0}">
      <dgm:prSet/>
      <dgm:spPr/>
      <dgm:t>
        <a:bodyPr/>
        <a:lstStyle/>
        <a:p>
          <a:endParaRPr lang="en-US"/>
        </a:p>
      </dgm:t>
    </dgm:pt>
    <dgm:pt modelId="{81703AEC-36A3-484D-8E64-261EA654EEFA}">
      <dgm:prSet/>
      <dgm:spPr/>
      <dgm:t>
        <a:bodyPr/>
        <a:lstStyle/>
        <a:p>
          <a:pPr rtl="0"/>
          <a:r>
            <a:rPr lang="en-US" b="0" i="0" baseline="0" dirty="0" smtClean="0"/>
            <a:t>Validation</a:t>
          </a:r>
          <a:endParaRPr lang="en-US" dirty="0"/>
        </a:p>
      </dgm:t>
    </dgm:pt>
    <dgm:pt modelId="{2892C878-7771-4E16-B83B-D9FD316F459E}" type="parTrans" cxnId="{103D36F4-3516-4ECA-8526-17F0929A3206}">
      <dgm:prSet/>
      <dgm:spPr/>
      <dgm:t>
        <a:bodyPr/>
        <a:lstStyle/>
        <a:p>
          <a:endParaRPr lang="en-US"/>
        </a:p>
      </dgm:t>
    </dgm:pt>
    <dgm:pt modelId="{3302150A-EBD1-4A6C-87EE-7E36F9DF31B2}" type="sibTrans" cxnId="{103D36F4-3516-4ECA-8526-17F0929A3206}">
      <dgm:prSet/>
      <dgm:spPr/>
      <dgm:t>
        <a:bodyPr/>
        <a:lstStyle/>
        <a:p>
          <a:endParaRPr lang="en-US"/>
        </a:p>
      </dgm:t>
    </dgm:pt>
    <dgm:pt modelId="{3F7A5209-EBD6-4A23-ACA9-8526F8F6663D}">
      <dgm:prSet/>
      <dgm:spPr/>
      <dgm:t>
        <a:bodyPr/>
        <a:lstStyle/>
        <a:p>
          <a:pPr rtl="0"/>
          <a:r>
            <a:rPr lang="en-US" b="0" i="0" baseline="0" smtClean="0"/>
            <a:t>Recording</a:t>
          </a:r>
          <a:endParaRPr lang="en-US"/>
        </a:p>
      </dgm:t>
    </dgm:pt>
    <dgm:pt modelId="{A486B56F-C922-4DBD-B987-E830514A884D}" type="parTrans" cxnId="{A9584B1F-35ED-417B-A0EE-4768B88E6507}">
      <dgm:prSet/>
      <dgm:spPr/>
      <dgm:t>
        <a:bodyPr/>
        <a:lstStyle/>
        <a:p>
          <a:endParaRPr lang="en-US"/>
        </a:p>
      </dgm:t>
    </dgm:pt>
    <dgm:pt modelId="{C74750A6-A77D-4B1E-8B9D-38FA8819F04C}" type="sibTrans" cxnId="{A9584B1F-35ED-417B-A0EE-4768B88E6507}">
      <dgm:prSet/>
      <dgm:spPr/>
      <dgm:t>
        <a:bodyPr/>
        <a:lstStyle/>
        <a:p>
          <a:endParaRPr lang="en-US"/>
        </a:p>
      </dgm:t>
    </dgm:pt>
    <dgm:pt modelId="{C2B7AC1F-918D-4554-A077-5CF249745047}">
      <dgm:prSet/>
      <dgm:spPr/>
      <dgm:t>
        <a:bodyPr/>
        <a:lstStyle/>
        <a:p>
          <a:pPr rtl="0"/>
          <a:r>
            <a:rPr lang="en-US" b="0" i="0" baseline="0" smtClean="0"/>
            <a:t>Consensus</a:t>
          </a:r>
          <a:endParaRPr lang="en-US"/>
        </a:p>
      </dgm:t>
    </dgm:pt>
    <dgm:pt modelId="{313749B0-3EE1-45E6-A875-FFFD3364D0C8}" type="parTrans" cxnId="{A448D0BA-5450-4D21-A661-7828CD858C74}">
      <dgm:prSet/>
      <dgm:spPr/>
      <dgm:t>
        <a:bodyPr/>
        <a:lstStyle/>
        <a:p>
          <a:endParaRPr lang="en-US"/>
        </a:p>
      </dgm:t>
    </dgm:pt>
    <dgm:pt modelId="{9A76454B-1238-473F-A59A-A57AF98902A4}" type="sibTrans" cxnId="{A448D0BA-5450-4D21-A661-7828CD858C74}">
      <dgm:prSet/>
      <dgm:spPr/>
      <dgm:t>
        <a:bodyPr/>
        <a:lstStyle/>
        <a:p>
          <a:endParaRPr lang="en-US"/>
        </a:p>
      </dgm:t>
    </dgm:pt>
    <dgm:pt modelId="{8C6BDB51-1940-4A1B-B830-5BFD5BFF5195}" type="pres">
      <dgm:prSet presAssocID="{79E6C1D2-CD4B-4D56-9314-8F7801FDF1A8}" presName="matrix" presStyleCnt="0">
        <dgm:presLayoutVars>
          <dgm:chMax val="1"/>
          <dgm:dir/>
          <dgm:resizeHandles val="exact"/>
        </dgm:presLayoutVars>
      </dgm:prSet>
      <dgm:spPr/>
      <dgm:t>
        <a:bodyPr/>
        <a:lstStyle/>
        <a:p>
          <a:endParaRPr lang="en-US"/>
        </a:p>
      </dgm:t>
    </dgm:pt>
    <dgm:pt modelId="{91BA3877-2DD4-406D-897E-4A7A1CE0EBD7}" type="pres">
      <dgm:prSet presAssocID="{79E6C1D2-CD4B-4D56-9314-8F7801FDF1A8}" presName="diamond" presStyleLbl="bgShp" presStyleIdx="0" presStyleCnt="1"/>
      <dgm:spPr/>
    </dgm:pt>
    <dgm:pt modelId="{CB6F35B9-5243-4725-8877-C2EFC7F6552C}" type="pres">
      <dgm:prSet presAssocID="{79E6C1D2-CD4B-4D56-9314-8F7801FDF1A8}" presName="quad1" presStyleLbl="node1" presStyleIdx="0" presStyleCnt="4">
        <dgm:presLayoutVars>
          <dgm:chMax val="0"/>
          <dgm:chPref val="0"/>
          <dgm:bulletEnabled val="1"/>
        </dgm:presLayoutVars>
      </dgm:prSet>
      <dgm:spPr/>
      <dgm:t>
        <a:bodyPr/>
        <a:lstStyle/>
        <a:p>
          <a:endParaRPr lang="en-US"/>
        </a:p>
      </dgm:t>
    </dgm:pt>
    <dgm:pt modelId="{8BA34C46-610B-46D3-80D4-F3FD61707C0F}" type="pres">
      <dgm:prSet presAssocID="{79E6C1D2-CD4B-4D56-9314-8F7801FDF1A8}" presName="quad2" presStyleLbl="node1" presStyleIdx="1" presStyleCnt="4">
        <dgm:presLayoutVars>
          <dgm:chMax val="0"/>
          <dgm:chPref val="0"/>
          <dgm:bulletEnabled val="1"/>
        </dgm:presLayoutVars>
      </dgm:prSet>
      <dgm:spPr/>
      <dgm:t>
        <a:bodyPr/>
        <a:lstStyle/>
        <a:p>
          <a:endParaRPr lang="en-US"/>
        </a:p>
      </dgm:t>
    </dgm:pt>
    <dgm:pt modelId="{8626BD25-1813-49E1-8937-6A9B1BC25DC9}" type="pres">
      <dgm:prSet presAssocID="{79E6C1D2-CD4B-4D56-9314-8F7801FDF1A8}" presName="quad3" presStyleLbl="node1" presStyleIdx="2" presStyleCnt="4">
        <dgm:presLayoutVars>
          <dgm:chMax val="0"/>
          <dgm:chPref val="0"/>
          <dgm:bulletEnabled val="1"/>
        </dgm:presLayoutVars>
      </dgm:prSet>
      <dgm:spPr/>
      <dgm:t>
        <a:bodyPr/>
        <a:lstStyle/>
        <a:p>
          <a:endParaRPr lang="en-US"/>
        </a:p>
      </dgm:t>
    </dgm:pt>
    <dgm:pt modelId="{0926A55E-A2E1-4A95-9E44-EB4CAF23B525}" type="pres">
      <dgm:prSet presAssocID="{79E6C1D2-CD4B-4D56-9314-8F7801FDF1A8}" presName="quad4" presStyleLbl="node1" presStyleIdx="3" presStyleCnt="4">
        <dgm:presLayoutVars>
          <dgm:chMax val="0"/>
          <dgm:chPref val="0"/>
          <dgm:bulletEnabled val="1"/>
        </dgm:presLayoutVars>
      </dgm:prSet>
      <dgm:spPr/>
      <dgm:t>
        <a:bodyPr/>
        <a:lstStyle/>
        <a:p>
          <a:endParaRPr lang="en-US"/>
        </a:p>
      </dgm:t>
    </dgm:pt>
  </dgm:ptLst>
  <dgm:cxnLst>
    <dgm:cxn modelId="{9DFB951E-93F2-47D0-829A-BB3A0203418E}" type="presOf" srcId="{79E6C1D2-CD4B-4D56-9314-8F7801FDF1A8}" destId="{8C6BDB51-1940-4A1B-B830-5BFD5BFF5195}" srcOrd="0" destOrd="0" presId="urn:microsoft.com/office/officeart/2005/8/layout/matrix3"/>
    <dgm:cxn modelId="{C32FA6E0-F195-49CF-A3FA-97D8FACE6E55}" type="presOf" srcId="{3F7A5209-EBD6-4A23-ACA9-8526F8F6663D}" destId="{8626BD25-1813-49E1-8937-6A9B1BC25DC9}" srcOrd="0" destOrd="0" presId="urn:microsoft.com/office/officeart/2005/8/layout/matrix3"/>
    <dgm:cxn modelId="{DB905568-2B97-4976-86E8-5CD3E884A6C0}" srcId="{79E6C1D2-CD4B-4D56-9314-8F7801FDF1A8}" destId="{76CDBE12-321F-4C96-B7A0-F96A5972175D}" srcOrd="0" destOrd="0" parTransId="{BC989F91-EEC5-415C-9F93-0A95F775A9C4}" sibTransId="{1B9A7743-FD81-4047-BB7A-62B1426604EC}"/>
    <dgm:cxn modelId="{B83DDF7A-7D6E-431B-8B72-BCF9E0AC0491}" type="presOf" srcId="{81703AEC-36A3-484D-8E64-261EA654EEFA}" destId="{8BA34C46-610B-46D3-80D4-F3FD61707C0F}" srcOrd="0" destOrd="0" presId="urn:microsoft.com/office/officeart/2005/8/layout/matrix3"/>
    <dgm:cxn modelId="{FB4EED16-F309-454B-B2B5-A72DB199D81B}" type="presOf" srcId="{76CDBE12-321F-4C96-B7A0-F96A5972175D}" destId="{CB6F35B9-5243-4725-8877-C2EFC7F6552C}" srcOrd="0" destOrd="0" presId="urn:microsoft.com/office/officeart/2005/8/layout/matrix3"/>
    <dgm:cxn modelId="{2F7A9925-0FC8-4C62-9028-3F69723EE679}" type="presOf" srcId="{C2B7AC1F-918D-4554-A077-5CF249745047}" destId="{0926A55E-A2E1-4A95-9E44-EB4CAF23B525}" srcOrd="0" destOrd="0" presId="urn:microsoft.com/office/officeart/2005/8/layout/matrix3"/>
    <dgm:cxn modelId="{A9584B1F-35ED-417B-A0EE-4768B88E6507}" srcId="{79E6C1D2-CD4B-4D56-9314-8F7801FDF1A8}" destId="{3F7A5209-EBD6-4A23-ACA9-8526F8F6663D}" srcOrd="2" destOrd="0" parTransId="{A486B56F-C922-4DBD-B987-E830514A884D}" sibTransId="{C74750A6-A77D-4B1E-8B9D-38FA8819F04C}"/>
    <dgm:cxn modelId="{103D36F4-3516-4ECA-8526-17F0929A3206}" srcId="{79E6C1D2-CD4B-4D56-9314-8F7801FDF1A8}" destId="{81703AEC-36A3-484D-8E64-261EA654EEFA}" srcOrd="1" destOrd="0" parTransId="{2892C878-7771-4E16-B83B-D9FD316F459E}" sibTransId="{3302150A-EBD1-4A6C-87EE-7E36F9DF31B2}"/>
    <dgm:cxn modelId="{A448D0BA-5450-4D21-A661-7828CD858C74}" srcId="{79E6C1D2-CD4B-4D56-9314-8F7801FDF1A8}" destId="{C2B7AC1F-918D-4554-A077-5CF249745047}" srcOrd="3" destOrd="0" parTransId="{313749B0-3EE1-45E6-A875-FFFD3364D0C8}" sibTransId="{9A76454B-1238-473F-A59A-A57AF98902A4}"/>
    <dgm:cxn modelId="{B9EFE7A6-AC89-4F54-9E09-5640A5BD2CE9}" type="presParOf" srcId="{8C6BDB51-1940-4A1B-B830-5BFD5BFF5195}" destId="{91BA3877-2DD4-406D-897E-4A7A1CE0EBD7}" srcOrd="0" destOrd="0" presId="urn:microsoft.com/office/officeart/2005/8/layout/matrix3"/>
    <dgm:cxn modelId="{E309242C-F00F-44CB-B12F-471CCE1C939D}" type="presParOf" srcId="{8C6BDB51-1940-4A1B-B830-5BFD5BFF5195}" destId="{CB6F35B9-5243-4725-8877-C2EFC7F6552C}" srcOrd="1" destOrd="0" presId="urn:microsoft.com/office/officeart/2005/8/layout/matrix3"/>
    <dgm:cxn modelId="{8D90A560-631E-4900-A8B6-4F701AEC04D1}" type="presParOf" srcId="{8C6BDB51-1940-4A1B-B830-5BFD5BFF5195}" destId="{8BA34C46-610B-46D3-80D4-F3FD61707C0F}" srcOrd="2" destOrd="0" presId="urn:microsoft.com/office/officeart/2005/8/layout/matrix3"/>
    <dgm:cxn modelId="{FC830B2F-2F01-4816-972B-E190C7231D4D}" type="presParOf" srcId="{8C6BDB51-1940-4A1B-B830-5BFD5BFF5195}" destId="{8626BD25-1813-49E1-8937-6A9B1BC25DC9}" srcOrd="3" destOrd="0" presId="urn:microsoft.com/office/officeart/2005/8/layout/matrix3"/>
    <dgm:cxn modelId="{D82F1E5D-FF7A-47C5-B977-150B1961177A}" type="presParOf" srcId="{8C6BDB51-1940-4A1B-B830-5BFD5BFF5195}" destId="{0926A55E-A2E1-4A95-9E44-EB4CAF23B525}"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DDDE77-2822-4A3F-A296-B620ABCD1658}"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A40C1B4F-AC59-4CC6-96D6-541EA0A28D6F}">
      <dgm:prSet/>
      <dgm:spPr/>
      <dgm:t>
        <a:bodyPr/>
        <a:lstStyle/>
        <a:p>
          <a:pPr rtl="0"/>
          <a:r>
            <a:rPr lang="en-US" b="0" i="0" baseline="0" smtClean="0"/>
            <a:t>Education</a:t>
          </a:r>
          <a:endParaRPr lang="en-US"/>
        </a:p>
      </dgm:t>
    </dgm:pt>
    <dgm:pt modelId="{F5477FF2-DABD-4726-92E7-9A73F72AEAC6}" type="parTrans" cxnId="{55E6D2CF-C9E1-4DC2-B05C-B78A4E1D3F58}">
      <dgm:prSet/>
      <dgm:spPr/>
      <dgm:t>
        <a:bodyPr/>
        <a:lstStyle/>
        <a:p>
          <a:endParaRPr lang="en-US"/>
        </a:p>
      </dgm:t>
    </dgm:pt>
    <dgm:pt modelId="{C1999CB4-9C42-4BB2-919B-8A1CA6CE1985}" type="sibTrans" cxnId="{55E6D2CF-C9E1-4DC2-B05C-B78A4E1D3F58}">
      <dgm:prSet/>
      <dgm:spPr/>
      <dgm:t>
        <a:bodyPr/>
        <a:lstStyle/>
        <a:p>
          <a:endParaRPr lang="en-US"/>
        </a:p>
      </dgm:t>
    </dgm:pt>
    <dgm:pt modelId="{7288E44A-32CE-44EB-9118-6A942A1E6CD7}">
      <dgm:prSet/>
      <dgm:spPr/>
      <dgm:t>
        <a:bodyPr/>
        <a:lstStyle/>
        <a:p>
          <a:pPr rtl="0"/>
          <a:r>
            <a:rPr lang="en-US" b="0" i="0" baseline="0" smtClean="0"/>
            <a:t>Exploration</a:t>
          </a:r>
          <a:endParaRPr lang="en-US"/>
        </a:p>
      </dgm:t>
    </dgm:pt>
    <dgm:pt modelId="{A322E551-6D22-4F84-822E-2A6F845E2AF4}" type="parTrans" cxnId="{CEA980A6-768E-4F2D-96C8-3E1BCA16EB9D}">
      <dgm:prSet/>
      <dgm:spPr/>
      <dgm:t>
        <a:bodyPr/>
        <a:lstStyle/>
        <a:p>
          <a:endParaRPr lang="en-US"/>
        </a:p>
      </dgm:t>
    </dgm:pt>
    <dgm:pt modelId="{F399D048-2F87-44DD-A80D-2BAC75AE38E9}" type="sibTrans" cxnId="{CEA980A6-768E-4F2D-96C8-3E1BCA16EB9D}">
      <dgm:prSet/>
      <dgm:spPr/>
      <dgm:t>
        <a:bodyPr/>
        <a:lstStyle/>
        <a:p>
          <a:endParaRPr lang="en-US"/>
        </a:p>
      </dgm:t>
    </dgm:pt>
    <dgm:pt modelId="{8847AE01-AB2A-4FD5-8E6D-7069C08C8439}">
      <dgm:prSet/>
      <dgm:spPr/>
      <dgm:t>
        <a:bodyPr/>
        <a:lstStyle/>
        <a:p>
          <a:pPr rtl="0"/>
          <a:r>
            <a:rPr lang="en-US" b="0" i="0" baseline="0" smtClean="0"/>
            <a:t>Evaluation</a:t>
          </a:r>
          <a:endParaRPr lang="en-US"/>
        </a:p>
      </dgm:t>
    </dgm:pt>
    <dgm:pt modelId="{EAC1D5A0-D917-4C07-B5D2-06195B8F6ADD}" type="parTrans" cxnId="{CEC67104-9FC0-4D7F-9837-A1089FA3A52B}">
      <dgm:prSet/>
      <dgm:spPr/>
      <dgm:t>
        <a:bodyPr/>
        <a:lstStyle/>
        <a:p>
          <a:endParaRPr lang="en-US"/>
        </a:p>
      </dgm:t>
    </dgm:pt>
    <dgm:pt modelId="{D1B1D8E7-072C-4177-B994-7EB76160402C}" type="sibTrans" cxnId="{CEC67104-9FC0-4D7F-9837-A1089FA3A52B}">
      <dgm:prSet/>
      <dgm:spPr/>
      <dgm:t>
        <a:bodyPr/>
        <a:lstStyle/>
        <a:p>
          <a:endParaRPr lang="en-US"/>
        </a:p>
      </dgm:t>
    </dgm:pt>
    <dgm:pt modelId="{0C4094E9-F9C6-4D45-9274-77FB94B87F0B}">
      <dgm:prSet/>
      <dgm:spPr/>
      <dgm:t>
        <a:bodyPr/>
        <a:lstStyle/>
        <a:p>
          <a:pPr rtl="0"/>
          <a:r>
            <a:rPr lang="en-US" b="0" i="0" baseline="0" dirty="0" smtClean="0"/>
            <a:t>Expansion</a:t>
          </a:r>
          <a:endParaRPr lang="en-US" dirty="0"/>
        </a:p>
      </dgm:t>
    </dgm:pt>
    <dgm:pt modelId="{1F55CD04-D71C-448F-80AA-25AB929657C8}" type="parTrans" cxnId="{B19CF792-19DF-4C86-8B94-FEE046678C79}">
      <dgm:prSet/>
      <dgm:spPr/>
      <dgm:t>
        <a:bodyPr/>
        <a:lstStyle/>
        <a:p>
          <a:endParaRPr lang="en-US"/>
        </a:p>
      </dgm:t>
    </dgm:pt>
    <dgm:pt modelId="{4BB0CD1A-273A-42F0-9540-66328770F826}" type="sibTrans" cxnId="{B19CF792-19DF-4C86-8B94-FEE046678C79}">
      <dgm:prSet/>
      <dgm:spPr/>
      <dgm:t>
        <a:bodyPr/>
        <a:lstStyle/>
        <a:p>
          <a:endParaRPr lang="en-US"/>
        </a:p>
      </dgm:t>
    </dgm:pt>
    <dgm:pt modelId="{839A2150-0F95-4A58-AE83-D856A8A2AB0A}" type="pres">
      <dgm:prSet presAssocID="{D3DDDE77-2822-4A3F-A296-B620ABCD1658}" presName="CompostProcess" presStyleCnt="0">
        <dgm:presLayoutVars>
          <dgm:dir/>
          <dgm:resizeHandles val="exact"/>
        </dgm:presLayoutVars>
      </dgm:prSet>
      <dgm:spPr/>
      <dgm:t>
        <a:bodyPr/>
        <a:lstStyle/>
        <a:p>
          <a:endParaRPr lang="en-US"/>
        </a:p>
      </dgm:t>
    </dgm:pt>
    <dgm:pt modelId="{2A8A3563-0C0D-48EB-B81C-6D953C316180}" type="pres">
      <dgm:prSet presAssocID="{D3DDDE77-2822-4A3F-A296-B620ABCD1658}" presName="arrow" presStyleLbl="bgShp" presStyleIdx="0" presStyleCnt="1"/>
      <dgm:spPr/>
    </dgm:pt>
    <dgm:pt modelId="{AAEA4E56-DAF4-4EBE-BFEB-E82BBC6234E2}" type="pres">
      <dgm:prSet presAssocID="{D3DDDE77-2822-4A3F-A296-B620ABCD1658}" presName="linearProcess" presStyleCnt="0"/>
      <dgm:spPr/>
    </dgm:pt>
    <dgm:pt modelId="{7BB6338D-1BEE-48BC-A881-7EF4E6A4C18D}" type="pres">
      <dgm:prSet presAssocID="{A40C1B4F-AC59-4CC6-96D6-541EA0A28D6F}" presName="textNode" presStyleLbl="node1" presStyleIdx="0" presStyleCnt="4">
        <dgm:presLayoutVars>
          <dgm:bulletEnabled val="1"/>
        </dgm:presLayoutVars>
      </dgm:prSet>
      <dgm:spPr/>
      <dgm:t>
        <a:bodyPr/>
        <a:lstStyle/>
        <a:p>
          <a:endParaRPr lang="en-US"/>
        </a:p>
      </dgm:t>
    </dgm:pt>
    <dgm:pt modelId="{D5008F43-2BCF-4C76-9F97-6C516DFA5AA9}" type="pres">
      <dgm:prSet presAssocID="{C1999CB4-9C42-4BB2-919B-8A1CA6CE1985}" presName="sibTrans" presStyleCnt="0"/>
      <dgm:spPr/>
    </dgm:pt>
    <dgm:pt modelId="{0D464FC0-C24E-4991-A517-973939FF8938}" type="pres">
      <dgm:prSet presAssocID="{7288E44A-32CE-44EB-9118-6A942A1E6CD7}" presName="textNode" presStyleLbl="node1" presStyleIdx="1" presStyleCnt="4">
        <dgm:presLayoutVars>
          <dgm:bulletEnabled val="1"/>
        </dgm:presLayoutVars>
      </dgm:prSet>
      <dgm:spPr/>
      <dgm:t>
        <a:bodyPr/>
        <a:lstStyle/>
        <a:p>
          <a:endParaRPr lang="en-US"/>
        </a:p>
      </dgm:t>
    </dgm:pt>
    <dgm:pt modelId="{12CD8EAF-F9E4-4F4A-97CF-9213B403B5C0}" type="pres">
      <dgm:prSet presAssocID="{F399D048-2F87-44DD-A80D-2BAC75AE38E9}" presName="sibTrans" presStyleCnt="0"/>
      <dgm:spPr/>
    </dgm:pt>
    <dgm:pt modelId="{BD2D7B24-E4C3-46BE-A594-55877E9F1169}" type="pres">
      <dgm:prSet presAssocID="{8847AE01-AB2A-4FD5-8E6D-7069C08C8439}" presName="textNode" presStyleLbl="node1" presStyleIdx="2" presStyleCnt="4">
        <dgm:presLayoutVars>
          <dgm:bulletEnabled val="1"/>
        </dgm:presLayoutVars>
      </dgm:prSet>
      <dgm:spPr/>
      <dgm:t>
        <a:bodyPr/>
        <a:lstStyle/>
        <a:p>
          <a:endParaRPr lang="en-US"/>
        </a:p>
      </dgm:t>
    </dgm:pt>
    <dgm:pt modelId="{93F85F7E-CCB6-4831-891A-2E970A7A758E}" type="pres">
      <dgm:prSet presAssocID="{D1B1D8E7-072C-4177-B994-7EB76160402C}" presName="sibTrans" presStyleCnt="0"/>
      <dgm:spPr/>
    </dgm:pt>
    <dgm:pt modelId="{9DCDDA48-4E4D-4550-B361-E82B8427994A}" type="pres">
      <dgm:prSet presAssocID="{0C4094E9-F9C6-4D45-9274-77FB94B87F0B}" presName="textNode" presStyleLbl="node1" presStyleIdx="3" presStyleCnt="4">
        <dgm:presLayoutVars>
          <dgm:bulletEnabled val="1"/>
        </dgm:presLayoutVars>
      </dgm:prSet>
      <dgm:spPr/>
      <dgm:t>
        <a:bodyPr/>
        <a:lstStyle/>
        <a:p>
          <a:endParaRPr lang="en-US"/>
        </a:p>
      </dgm:t>
    </dgm:pt>
  </dgm:ptLst>
  <dgm:cxnLst>
    <dgm:cxn modelId="{CEA980A6-768E-4F2D-96C8-3E1BCA16EB9D}" srcId="{D3DDDE77-2822-4A3F-A296-B620ABCD1658}" destId="{7288E44A-32CE-44EB-9118-6A942A1E6CD7}" srcOrd="1" destOrd="0" parTransId="{A322E551-6D22-4F84-822E-2A6F845E2AF4}" sibTransId="{F399D048-2F87-44DD-A80D-2BAC75AE38E9}"/>
    <dgm:cxn modelId="{A79CAB4F-82E8-46E5-8225-9019F43C4901}" type="presOf" srcId="{8847AE01-AB2A-4FD5-8E6D-7069C08C8439}" destId="{BD2D7B24-E4C3-46BE-A594-55877E9F1169}" srcOrd="0" destOrd="0" presId="urn:microsoft.com/office/officeart/2005/8/layout/hProcess9"/>
    <dgm:cxn modelId="{B9DB293C-1E4A-4D98-98B5-870140BED07F}" type="presOf" srcId="{D3DDDE77-2822-4A3F-A296-B620ABCD1658}" destId="{839A2150-0F95-4A58-AE83-D856A8A2AB0A}" srcOrd="0" destOrd="0" presId="urn:microsoft.com/office/officeart/2005/8/layout/hProcess9"/>
    <dgm:cxn modelId="{B19CF792-19DF-4C86-8B94-FEE046678C79}" srcId="{D3DDDE77-2822-4A3F-A296-B620ABCD1658}" destId="{0C4094E9-F9C6-4D45-9274-77FB94B87F0B}" srcOrd="3" destOrd="0" parTransId="{1F55CD04-D71C-448F-80AA-25AB929657C8}" sibTransId="{4BB0CD1A-273A-42F0-9540-66328770F826}"/>
    <dgm:cxn modelId="{55E6D2CF-C9E1-4DC2-B05C-B78A4E1D3F58}" srcId="{D3DDDE77-2822-4A3F-A296-B620ABCD1658}" destId="{A40C1B4F-AC59-4CC6-96D6-541EA0A28D6F}" srcOrd="0" destOrd="0" parTransId="{F5477FF2-DABD-4726-92E7-9A73F72AEAC6}" sibTransId="{C1999CB4-9C42-4BB2-919B-8A1CA6CE1985}"/>
    <dgm:cxn modelId="{116CD373-0FBB-4814-A400-57F3D5BAE645}" type="presOf" srcId="{0C4094E9-F9C6-4D45-9274-77FB94B87F0B}" destId="{9DCDDA48-4E4D-4550-B361-E82B8427994A}" srcOrd="0" destOrd="0" presId="urn:microsoft.com/office/officeart/2005/8/layout/hProcess9"/>
    <dgm:cxn modelId="{8568CF6A-A5EC-46FC-93B7-3C72D17B38E4}" type="presOf" srcId="{A40C1B4F-AC59-4CC6-96D6-541EA0A28D6F}" destId="{7BB6338D-1BEE-48BC-A881-7EF4E6A4C18D}" srcOrd="0" destOrd="0" presId="urn:microsoft.com/office/officeart/2005/8/layout/hProcess9"/>
    <dgm:cxn modelId="{A3B28E88-4AA1-4063-A288-51B5663B24F0}" type="presOf" srcId="{7288E44A-32CE-44EB-9118-6A942A1E6CD7}" destId="{0D464FC0-C24E-4991-A517-973939FF8938}" srcOrd="0" destOrd="0" presId="urn:microsoft.com/office/officeart/2005/8/layout/hProcess9"/>
    <dgm:cxn modelId="{CEC67104-9FC0-4D7F-9837-A1089FA3A52B}" srcId="{D3DDDE77-2822-4A3F-A296-B620ABCD1658}" destId="{8847AE01-AB2A-4FD5-8E6D-7069C08C8439}" srcOrd="2" destOrd="0" parTransId="{EAC1D5A0-D917-4C07-B5D2-06195B8F6ADD}" sibTransId="{D1B1D8E7-072C-4177-B994-7EB76160402C}"/>
    <dgm:cxn modelId="{9052FD5B-8071-4762-8BDD-4399AFEB96FF}" type="presParOf" srcId="{839A2150-0F95-4A58-AE83-D856A8A2AB0A}" destId="{2A8A3563-0C0D-48EB-B81C-6D953C316180}" srcOrd="0" destOrd="0" presId="urn:microsoft.com/office/officeart/2005/8/layout/hProcess9"/>
    <dgm:cxn modelId="{68000039-2820-4AF1-9A47-776F482A09DC}" type="presParOf" srcId="{839A2150-0F95-4A58-AE83-D856A8A2AB0A}" destId="{AAEA4E56-DAF4-4EBE-BFEB-E82BBC6234E2}" srcOrd="1" destOrd="0" presId="urn:microsoft.com/office/officeart/2005/8/layout/hProcess9"/>
    <dgm:cxn modelId="{02E88156-F25B-4E43-9A9D-0661E804393E}" type="presParOf" srcId="{AAEA4E56-DAF4-4EBE-BFEB-E82BBC6234E2}" destId="{7BB6338D-1BEE-48BC-A881-7EF4E6A4C18D}" srcOrd="0" destOrd="0" presId="urn:microsoft.com/office/officeart/2005/8/layout/hProcess9"/>
    <dgm:cxn modelId="{4D1A236E-FD7D-4FB6-87C5-3BD900F0F652}" type="presParOf" srcId="{AAEA4E56-DAF4-4EBE-BFEB-E82BBC6234E2}" destId="{D5008F43-2BCF-4C76-9F97-6C516DFA5AA9}" srcOrd="1" destOrd="0" presId="urn:microsoft.com/office/officeart/2005/8/layout/hProcess9"/>
    <dgm:cxn modelId="{E4F2A6A8-77A8-41F3-A819-C104D0E9B4BB}" type="presParOf" srcId="{AAEA4E56-DAF4-4EBE-BFEB-E82BBC6234E2}" destId="{0D464FC0-C24E-4991-A517-973939FF8938}" srcOrd="2" destOrd="0" presId="urn:microsoft.com/office/officeart/2005/8/layout/hProcess9"/>
    <dgm:cxn modelId="{1F666F14-3AAD-4807-B4F1-422C7402284E}" type="presParOf" srcId="{AAEA4E56-DAF4-4EBE-BFEB-E82BBC6234E2}" destId="{12CD8EAF-F9E4-4F4A-97CF-9213B403B5C0}" srcOrd="3" destOrd="0" presId="urn:microsoft.com/office/officeart/2005/8/layout/hProcess9"/>
    <dgm:cxn modelId="{FAA3F066-4E3C-45C9-A986-ECE12F2C86F6}" type="presParOf" srcId="{AAEA4E56-DAF4-4EBE-BFEB-E82BBC6234E2}" destId="{BD2D7B24-E4C3-46BE-A594-55877E9F1169}" srcOrd="4" destOrd="0" presId="urn:microsoft.com/office/officeart/2005/8/layout/hProcess9"/>
    <dgm:cxn modelId="{4584D9AC-A160-4B04-B6CD-44550CA893E0}" type="presParOf" srcId="{AAEA4E56-DAF4-4EBE-BFEB-E82BBC6234E2}" destId="{93F85F7E-CCB6-4831-891A-2E970A7A758E}" srcOrd="5" destOrd="0" presId="urn:microsoft.com/office/officeart/2005/8/layout/hProcess9"/>
    <dgm:cxn modelId="{DB5127B2-FF25-4E73-879C-D429E9325943}" type="presParOf" srcId="{AAEA4E56-DAF4-4EBE-BFEB-E82BBC6234E2}" destId="{9DCDDA48-4E4D-4550-B361-E82B8427994A}"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A3877-2DD4-406D-897E-4A7A1CE0EBD7}">
      <dsp:nvSpPr>
        <dsp:cNvPr id="0" name=""/>
        <dsp:cNvSpPr/>
      </dsp:nvSpPr>
      <dsp:spPr>
        <a:xfrm>
          <a:off x="420189" y="0"/>
          <a:ext cx="3732425" cy="3732425"/>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6F35B9-5243-4725-8877-C2EFC7F6552C}">
      <dsp:nvSpPr>
        <dsp:cNvPr id="0" name=""/>
        <dsp:cNvSpPr/>
      </dsp:nvSpPr>
      <dsp:spPr>
        <a:xfrm>
          <a:off x="774769" y="354580"/>
          <a:ext cx="1455645" cy="14556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0" i="0" kern="1200" baseline="0" smtClean="0"/>
            <a:t>Verification</a:t>
          </a:r>
          <a:endParaRPr lang="en-US" sz="1800" kern="1200"/>
        </a:p>
      </dsp:txBody>
      <dsp:txXfrm>
        <a:off x="845828" y="425639"/>
        <a:ext cx="1313527" cy="1313527"/>
      </dsp:txXfrm>
    </dsp:sp>
    <dsp:sp modelId="{8BA34C46-610B-46D3-80D4-F3FD61707C0F}">
      <dsp:nvSpPr>
        <dsp:cNvPr id="0" name=""/>
        <dsp:cNvSpPr/>
      </dsp:nvSpPr>
      <dsp:spPr>
        <a:xfrm>
          <a:off x="2342387" y="354580"/>
          <a:ext cx="1455645" cy="14556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0" i="0" kern="1200" baseline="0" dirty="0" smtClean="0"/>
            <a:t>Validation</a:t>
          </a:r>
          <a:endParaRPr lang="en-US" sz="1800" kern="1200" dirty="0"/>
        </a:p>
      </dsp:txBody>
      <dsp:txXfrm>
        <a:off x="2413446" y="425639"/>
        <a:ext cx="1313527" cy="1313527"/>
      </dsp:txXfrm>
    </dsp:sp>
    <dsp:sp modelId="{8626BD25-1813-49E1-8937-6A9B1BC25DC9}">
      <dsp:nvSpPr>
        <dsp:cNvPr id="0" name=""/>
        <dsp:cNvSpPr/>
      </dsp:nvSpPr>
      <dsp:spPr>
        <a:xfrm>
          <a:off x="774769" y="1922198"/>
          <a:ext cx="1455645" cy="14556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0" i="0" kern="1200" baseline="0" smtClean="0"/>
            <a:t>Recording</a:t>
          </a:r>
          <a:endParaRPr lang="en-US" sz="1800" kern="1200"/>
        </a:p>
      </dsp:txBody>
      <dsp:txXfrm>
        <a:off x="845828" y="1993257"/>
        <a:ext cx="1313527" cy="1313527"/>
      </dsp:txXfrm>
    </dsp:sp>
    <dsp:sp modelId="{0926A55E-A2E1-4A95-9E44-EB4CAF23B525}">
      <dsp:nvSpPr>
        <dsp:cNvPr id="0" name=""/>
        <dsp:cNvSpPr/>
      </dsp:nvSpPr>
      <dsp:spPr>
        <a:xfrm>
          <a:off x="2342387" y="1922198"/>
          <a:ext cx="1455645" cy="14556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0" i="0" kern="1200" baseline="0" smtClean="0"/>
            <a:t>Consensus</a:t>
          </a:r>
          <a:endParaRPr lang="en-US" sz="1800" kern="1200"/>
        </a:p>
      </dsp:txBody>
      <dsp:txXfrm>
        <a:off x="2413446" y="1993257"/>
        <a:ext cx="1313527" cy="13135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8A3563-0C0D-48EB-B81C-6D953C316180}">
      <dsp:nvSpPr>
        <dsp:cNvPr id="0" name=""/>
        <dsp:cNvSpPr/>
      </dsp:nvSpPr>
      <dsp:spPr>
        <a:xfrm>
          <a:off x="641831" y="0"/>
          <a:ext cx="7274093" cy="4423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B6338D-1BEE-48BC-A881-7EF4E6A4C18D}">
      <dsp:nvSpPr>
        <dsp:cNvPr id="0" name=""/>
        <dsp:cNvSpPr/>
      </dsp:nvSpPr>
      <dsp:spPr>
        <a:xfrm>
          <a:off x="1976" y="1327001"/>
          <a:ext cx="2005101" cy="17693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b="0" i="0" kern="1200" baseline="0" smtClean="0"/>
            <a:t>Education</a:t>
          </a:r>
          <a:endParaRPr lang="en-US" sz="2500" kern="1200"/>
        </a:p>
      </dsp:txBody>
      <dsp:txXfrm>
        <a:off x="88348" y="1413373"/>
        <a:ext cx="1832357" cy="1596591"/>
      </dsp:txXfrm>
    </dsp:sp>
    <dsp:sp modelId="{0D464FC0-C24E-4991-A517-973939FF8938}">
      <dsp:nvSpPr>
        <dsp:cNvPr id="0" name=""/>
        <dsp:cNvSpPr/>
      </dsp:nvSpPr>
      <dsp:spPr>
        <a:xfrm>
          <a:off x="2184877" y="1327001"/>
          <a:ext cx="2005101" cy="17693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b="0" i="0" kern="1200" baseline="0" smtClean="0"/>
            <a:t>Exploration</a:t>
          </a:r>
          <a:endParaRPr lang="en-US" sz="2500" kern="1200"/>
        </a:p>
      </dsp:txBody>
      <dsp:txXfrm>
        <a:off x="2271249" y="1413373"/>
        <a:ext cx="1832357" cy="1596591"/>
      </dsp:txXfrm>
    </dsp:sp>
    <dsp:sp modelId="{BD2D7B24-E4C3-46BE-A594-55877E9F1169}">
      <dsp:nvSpPr>
        <dsp:cNvPr id="0" name=""/>
        <dsp:cNvSpPr/>
      </dsp:nvSpPr>
      <dsp:spPr>
        <a:xfrm>
          <a:off x="4367778" y="1327001"/>
          <a:ext cx="2005101" cy="17693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b="0" i="0" kern="1200" baseline="0" smtClean="0"/>
            <a:t>Evaluation</a:t>
          </a:r>
          <a:endParaRPr lang="en-US" sz="2500" kern="1200"/>
        </a:p>
      </dsp:txBody>
      <dsp:txXfrm>
        <a:off x="4454150" y="1413373"/>
        <a:ext cx="1832357" cy="1596591"/>
      </dsp:txXfrm>
    </dsp:sp>
    <dsp:sp modelId="{9DCDDA48-4E4D-4550-B361-E82B8427994A}">
      <dsp:nvSpPr>
        <dsp:cNvPr id="0" name=""/>
        <dsp:cNvSpPr/>
      </dsp:nvSpPr>
      <dsp:spPr>
        <a:xfrm>
          <a:off x="6550678" y="1327001"/>
          <a:ext cx="2005101" cy="17693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b="0" i="0" kern="1200" baseline="0" dirty="0" smtClean="0"/>
            <a:t>Expansion</a:t>
          </a:r>
          <a:endParaRPr lang="en-US" sz="2500" kern="1200" dirty="0"/>
        </a:p>
      </dsp:txBody>
      <dsp:txXfrm>
        <a:off x="6637050" y="1413373"/>
        <a:ext cx="1832357" cy="1596591"/>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993A91-73E8-443D-84BD-E986B414014C}" type="datetimeFigureOut">
              <a:rPr lang="en-US" smtClean="0"/>
              <a:t>3/9/2020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22830-914F-43FE-A9AB-C8E5320B9FF3}" type="slidenum">
              <a:rPr lang="en-US" smtClean="0"/>
              <a:t>‹#›</a:t>
            </a:fld>
            <a:endParaRPr lang="en-US"/>
          </a:p>
        </p:txBody>
      </p:sp>
    </p:spTree>
    <p:extLst>
      <p:ext uri="{BB962C8B-B14F-4D97-AF65-F5344CB8AC3E}">
        <p14:creationId xmlns:p14="http://schemas.microsoft.com/office/powerpoint/2010/main" val="2082928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Shape 21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26090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Shape 25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56" name="Shape 25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721865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Shape 27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54832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Shape 25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56" name="Shape 25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06972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Shape 27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800" b="1"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31826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64" name="Shape 36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8252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20" name="Shape 32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2508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58</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931898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Shape 41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12898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B.Ramamurthy</a:t>
            </a:r>
            <a:endParaRPr lang="en-US" dirty="0"/>
          </a:p>
        </p:txBody>
      </p:sp>
      <p:sp>
        <p:nvSpPr>
          <p:cNvPr id="6" name="Slide Number Placeholder 5"/>
          <p:cNvSpPr>
            <a:spLocks noGrp="1"/>
          </p:cNvSpPr>
          <p:nvPr>
            <p:ph type="sldNum" sz="quarter" idx="12"/>
          </p:nvPr>
        </p:nvSpPr>
        <p:spPr/>
        <p:txBody>
          <a:bodyPr/>
          <a:lstStyle/>
          <a:p>
            <a:fld id="{F1AE3207-A8F0-47A6-8E44-9B9343959EB3}" type="slidenum">
              <a:rPr lang="en-US" smtClean="0"/>
              <a:t>‹#›</a:t>
            </a:fld>
            <a:endParaRPr lang="en-US"/>
          </a:p>
        </p:txBody>
      </p:sp>
    </p:spTree>
    <p:extLst>
      <p:ext uri="{BB962C8B-B14F-4D97-AF65-F5344CB8AC3E}">
        <p14:creationId xmlns:p14="http://schemas.microsoft.com/office/powerpoint/2010/main" val="1321898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B.Ramamurthy</a:t>
            </a:r>
            <a:endParaRPr lang="en-US" dirty="0"/>
          </a:p>
        </p:txBody>
      </p:sp>
      <p:sp>
        <p:nvSpPr>
          <p:cNvPr id="6" name="Slide Number Placeholder 5"/>
          <p:cNvSpPr>
            <a:spLocks noGrp="1"/>
          </p:cNvSpPr>
          <p:nvPr>
            <p:ph type="sldNum" sz="quarter" idx="12"/>
          </p:nvPr>
        </p:nvSpPr>
        <p:spPr/>
        <p:txBody>
          <a:bodyPr/>
          <a:lstStyle/>
          <a:p>
            <a:fld id="{F1AE3207-A8F0-47A6-8E44-9B9343959EB3}" type="slidenum">
              <a:rPr lang="en-US" smtClean="0"/>
              <a:t>‹#›</a:t>
            </a:fld>
            <a:endParaRPr lang="en-US"/>
          </a:p>
        </p:txBody>
      </p:sp>
    </p:spTree>
    <p:extLst>
      <p:ext uri="{BB962C8B-B14F-4D97-AF65-F5344CB8AC3E}">
        <p14:creationId xmlns:p14="http://schemas.microsoft.com/office/powerpoint/2010/main" val="986676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B.Ramamurthy</a:t>
            </a:r>
            <a:endParaRPr lang="en-US" dirty="0"/>
          </a:p>
        </p:txBody>
      </p:sp>
      <p:sp>
        <p:nvSpPr>
          <p:cNvPr id="6" name="Slide Number Placeholder 5"/>
          <p:cNvSpPr>
            <a:spLocks noGrp="1"/>
          </p:cNvSpPr>
          <p:nvPr>
            <p:ph type="sldNum" sz="quarter" idx="12"/>
          </p:nvPr>
        </p:nvSpPr>
        <p:spPr/>
        <p:txBody>
          <a:bodyPr/>
          <a:lstStyle/>
          <a:p>
            <a:fld id="{F1AE3207-A8F0-47A6-8E44-9B9343959EB3}" type="slidenum">
              <a:rPr lang="en-US" smtClean="0"/>
              <a:t>‹#›</a:t>
            </a:fld>
            <a:endParaRPr lang="en-US"/>
          </a:p>
        </p:txBody>
      </p:sp>
    </p:spTree>
    <p:extLst>
      <p:ext uri="{BB962C8B-B14F-4D97-AF65-F5344CB8AC3E}">
        <p14:creationId xmlns:p14="http://schemas.microsoft.com/office/powerpoint/2010/main" val="154963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0"/>
            <a:ext cx="12188952" cy="6858000"/>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lnSpc>
                <a:spcPct val="100000"/>
              </a:lnSpc>
              <a:buNone/>
              <a:defRPr sz="2800" b="0" i="0">
                <a:solidFill>
                  <a:schemeClr val="bg1"/>
                </a:solidFill>
                <a:latin typeface="Georgia" charset="0"/>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chorCtr="0"/>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8368" y="5367528"/>
            <a:ext cx="3249261" cy="500387"/>
          </a:xfrm>
          <a:prstGeom prst="rect">
            <a:avLst/>
          </a:prstGeom>
        </p:spPr>
      </p:pic>
    </p:spTree>
    <p:extLst>
      <p:ext uri="{BB962C8B-B14F-4D97-AF65-F5344CB8AC3E}">
        <p14:creationId xmlns:p14="http://schemas.microsoft.com/office/powerpoint/2010/main" val="43849940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50" y="0"/>
            <a:ext cx="12188950" cy="6857999"/>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8639" y="152401"/>
            <a:ext cx="3249261" cy="500387"/>
          </a:xfrm>
          <a:prstGeom prst="rect">
            <a:avLst/>
          </a:prstGeom>
        </p:spPr>
      </p:pic>
    </p:spTree>
    <p:extLst>
      <p:ext uri="{BB962C8B-B14F-4D97-AF65-F5344CB8AC3E}">
        <p14:creationId xmlns:p14="http://schemas.microsoft.com/office/powerpoint/2010/main" val="357252517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0"/>
            <a:ext cx="12188952" cy="6858000"/>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lnSpc>
                <a:spcPct val="100000"/>
              </a:lnSpc>
              <a:buNone/>
              <a:defRPr sz="2800" b="0" i="0">
                <a:solidFill>
                  <a:schemeClr val="bg1"/>
                </a:solidFill>
                <a:latin typeface="Georgia" charset="0"/>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chorCtr="0"/>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8368" y="5367528"/>
            <a:ext cx="3249261" cy="500387"/>
          </a:xfrm>
          <a:prstGeom prst="rect">
            <a:avLst/>
          </a:prstGeom>
        </p:spPr>
      </p:pic>
    </p:spTree>
    <p:extLst>
      <p:ext uri="{BB962C8B-B14F-4D97-AF65-F5344CB8AC3E}">
        <p14:creationId xmlns:p14="http://schemas.microsoft.com/office/powerpoint/2010/main" val="25481935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chor="t" anchorCtr="0">
            <a:noAutofit/>
          </a:bodyPr>
          <a:lstStyle>
            <a:lvl1pPr marL="0" indent="0" algn="l">
              <a:lnSpc>
                <a:spcPct val="100000"/>
              </a:lnSpc>
              <a:buNone/>
              <a:defRPr sz="2800" b="0" baseline="0">
                <a:solidFill>
                  <a:schemeClr val="bg1"/>
                </a:solidFill>
                <a:latin typeface="Georgia"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title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8639" y="152401"/>
            <a:ext cx="3249261" cy="500387"/>
          </a:xfrm>
          <a:prstGeom prst="rect">
            <a:avLst/>
          </a:prstGeom>
        </p:spPr>
      </p:pic>
    </p:spTree>
    <p:extLst>
      <p:ext uri="{BB962C8B-B14F-4D97-AF65-F5344CB8AC3E}">
        <p14:creationId xmlns:p14="http://schemas.microsoft.com/office/powerpoint/2010/main" val="25348680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50" y="0"/>
            <a:ext cx="12188950" cy="6857999"/>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8639" y="152401"/>
            <a:ext cx="3249261" cy="500387"/>
          </a:xfrm>
          <a:prstGeom prst="rect">
            <a:avLst/>
          </a:prstGeom>
        </p:spPr>
      </p:pic>
    </p:spTree>
    <p:extLst>
      <p:ext uri="{BB962C8B-B14F-4D97-AF65-F5344CB8AC3E}">
        <p14:creationId xmlns:p14="http://schemas.microsoft.com/office/powerpoint/2010/main" val="391909122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265015638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a:t>
            </a:r>
          </a:p>
        </p:txBody>
      </p:sp>
      <p:sp>
        <p:nvSpPr>
          <p:cNvPr id="13" name="Text Placeholder 2"/>
          <p:cNvSpPr>
            <a:spLocks noGrp="1"/>
          </p:cNvSpPr>
          <p:nvPr>
            <p:ph type="body" idx="11" hasCustomPrompt="1"/>
          </p:nvPr>
        </p:nvSpPr>
        <p:spPr>
          <a:xfrm>
            <a:off x="5029200"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smtClean="0"/>
              <a:t>Etiam</a:t>
            </a:r>
            <a:r>
              <a:rPr lang="en-US" dirty="0" smtClean="0"/>
              <a:t> </a:t>
            </a:r>
            <a:r>
              <a:rPr lang="en-US" dirty="0" err="1" smtClean="0"/>
              <a:t>molestie</a:t>
            </a:r>
            <a:r>
              <a:rPr lang="en-US" dirty="0" smtClean="0"/>
              <a:t> </a:t>
            </a:r>
            <a:r>
              <a:rPr lang="en-US" dirty="0" err="1" smtClean="0"/>
              <a:t>velit</a:t>
            </a:r>
            <a:r>
              <a:rPr lang="en-US" dirty="0" smtClean="0"/>
              <a:t> vitae dolor </a:t>
            </a:r>
            <a:r>
              <a:rPr lang="en-US" dirty="0" err="1" smtClean="0"/>
              <a:t>euismod</a:t>
            </a:r>
            <a:r>
              <a:rPr lang="en-US" dirty="0" smtClean="0"/>
              <a:t>, sit </a:t>
            </a:r>
            <a:r>
              <a:rPr lang="en-US" dirty="0" err="1" smtClean="0"/>
              <a:t>amet</a:t>
            </a:r>
            <a:r>
              <a:rPr lang="en-US" dirty="0" smtClean="0"/>
              <a:t> </a:t>
            </a:r>
            <a:r>
              <a:rPr lang="en-US" dirty="0" err="1" smtClean="0"/>
              <a:t>finibus</a:t>
            </a:r>
            <a:r>
              <a:rPr lang="en-US" dirty="0" smtClean="0"/>
              <a:t> </a:t>
            </a:r>
            <a:r>
              <a:rPr lang="en-US" dirty="0" err="1" smtClean="0"/>
              <a:t>risus</a:t>
            </a:r>
            <a:r>
              <a:rPr lang="en-US" dirty="0" smtClean="0"/>
              <a:t> </a:t>
            </a:r>
            <a:r>
              <a:rPr lang="en-US" dirty="0" err="1" smtClean="0"/>
              <a:t>mattis</a:t>
            </a:r>
            <a:r>
              <a:rPr lang="en-US" dirty="0" smtClean="0"/>
              <a:t>. In </a:t>
            </a:r>
            <a:r>
              <a:rPr lang="en-US" dirty="0" err="1" smtClean="0"/>
              <a:t>ornare</a:t>
            </a:r>
            <a:r>
              <a:rPr lang="en-US" dirty="0" smtClean="0"/>
              <a:t> convallis </a:t>
            </a:r>
            <a:r>
              <a:rPr lang="en-US" dirty="0" err="1" smtClean="0"/>
              <a:t>velit</a:t>
            </a:r>
            <a:r>
              <a:rPr lang="en-US" dirty="0" smtClean="0"/>
              <a:t> vitae cursus. Integer </a:t>
            </a:r>
            <a:r>
              <a:rPr lang="en-US" dirty="0" err="1" smtClean="0"/>
              <a:t>egestas</a:t>
            </a:r>
            <a:r>
              <a:rPr lang="en-US" dirty="0" smtClean="0"/>
              <a:t> sit </a:t>
            </a:r>
            <a:r>
              <a:rPr lang="en-US" dirty="0" err="1" smtClean="0"/>
              <a:t>amet</a:t>
            </a:r>
            <a:r>
              <a:rPr lang="en-US" dirty="0" smtClean="0"/>
              <a:t> mi </a:t>
            </a:r>
            <a:r>
              <a:rPr lang="en-US" dirty="0" err="1" smtClean="0"/>
              <a:t>vehicula</a:t>
            </a:r>
            <a:r>
              <a:rPr lang="en-US" dirty="0" smtClean="0"/>
              <a:t> </a:t>
            </a:r>
            <a:r>
              <a:rPr lang="en-US" dirty="0" err="1" smtClean="0"/>
              <a:t>sollicitudin</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 </a:t>
            </a:r>
            <a:r>
              <a:rPr lang="en-US" dirty="0" err="1" smtClean="0"/>
              <a:t>senectus</a:t>
            </a:r>
            <a:r>
              <a:rPr lang="en-US" dirty="0" smtClean="0"/>
              <a:t> et </a:t>
            </a:r>
            <a:r>
              <a:rPr lang="en-US" dirty="0" err="1" smtClean="0"/>
              <a:t>netus</a:t>
            </a:r>
            <a:r>
              <a:rPr lang="en-US" dirty="0" smtClean="0"/>
              <a:t> et </a:t>
            </a:r>
            <a:r>
              <a:rPr lang="en-US" dirty="0" err="1" smtClean="0"/>
              <a:t>malesuada</a:t>
            </a:r>
            <a:r>
              <a:rPr lang="en-US" dirty="0" smtClean="0"/>
              <a:t> fames ac </a:t>
            </a:r>
            <a:r>
              <a:rPr lang="en-US" dirty="0" err="1" smtClean="0"/>
              <a:t>turpis</a:t>
            </a:r>
            <a:r>
              <a:rPr lang="en-US" dirty="0" smtClean="0"/>
              <a:t> </a:t>
            </a:r>
            <a:r>
              <a:rPr lang="en-US" dirty="0" err="1" smtClean="0"/>
              <a:t>egestas</a:t>
            </a:r>
            <a:r>
              <a:rPr lang="en-US" dirty="0" smtClean="0"/>
              <a:t>.</a:t>
            </a:r>
          </a:p>
        </p:txBody>
      </p:sp>
      <p:sp>
        <p:nvSpPr>
          <p:cNvPr id="5"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369928034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8557757" cy="3732425"/>
          </a:xfrm>
          <a:prstGeom prst="rect">
            <a:avLst/>
          </a:prstGeom>
        </p:spPr>
        <p:txBody>
          <a:bodyPr lIns="182880" rIns="182880">
            <a:noAutofit/>
          </a:bodyPr>
          <a:lstStyle>
            <a:lvl1pPr marL="457200" marR="0" indent="-406400" algn="l" defTabSz="914400" rtl="0" eaLnBrk="1" fontAlgn="auto" latinLnBrk="0" hangingPunct="1">
              <a:lnSpc>
                <a:spcPct val="100000"/>
              </a:lnSpc>
              <a:spcBef>
                <a:spcPts val="1000"/>
              </a:spcBef>
              <a:spcAft>
                <a:spcPts val="0"/>
              </a:spcAft>
              <a:buClr>
                <a:srgbClr val="005BBB"/>
              </a:buClr>
              <a:buSzPct val="109000"/>
              <a:buFont typeface="Arial" charset="0"/>
              <a:buChar char="•"/>
              <a:tabLst/>
              <a:defRPr sz="20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a:p>
            <a:r>
              <a:rPr lang="en-US" dirty="0" err="1" smtClean="0"/>
              <a:t>Quisque</a:t>
            </a:r>
            <a:r>
              <a:rPr lang="en-US" dirty="0" smtClean="0"/>
              <a:t> ac </a:t>
            </a:r>
            <a:r>
              <a:rPr lang="en-US" dirty="0" err="1" smtClean="0"/>
              <a:t>orci</a:t>
            </a:r>
            <a:r>
              <a:rPr lang="en-US" dirty="0" smtClean="0"/>
              <a:t> in </a:t>
            </a:r>
            <a:r>
              <a:rPr lang="en-US" dirty="0" err="1" smtClean="0"/>
              <a:t>turpis</a:t>
            </a:r>
            <a:r>
              <a:rPr lang="en-US" dirty="0" smtClean="0"/>
              <a:t> </a:t>
            </a:r>
            <a:r>
              <a:rPr lang="en-US" dirty="0" err="1" smtClean="0"/>
              <a:t>dapibus</a:t>
            </a:r>
            <a:r>
              <a:rPr lang="en-US" dirty="0" smtClean="0"/>
              <a:t> </a:t>
            </a:r>
            <a:r>
              <a:rPr lang="en-US" dirty="0" err="1" smtClean="0"/>
              <a:t>sagittis</a:t>
            </a:r>
            <a:r>
              <a:rPr lang="en-US" dirty="0" smtClean="0"/>
              <a:t>.</a:t>
            </a:r>
          </a:p>
          <a:p>
            <a:r>
              <a:rPr lang="en-US" dirty="0" err="1" smtClean="0"/>
              <a:t>Donec</a:t>
            </a:r>
            <a:r>
              <a:rPr lang="en-US" dirty="0" smtClean="0"/>
              <a:t> vitae </a:t>
            </a:r>
            <a:r>
              <a:rPr lang="en-US" dirty="0" err="1" smtClean="0"/>
              <a:t>justo</a:t>
            </a:r>
            <a:r>
              <a:rPr lang="en-US" dirty="0" smtClean="0"/>
              <a:t> et </a:t>
            </a:r>
            <a:r>
              <a:rPr lang="en-US" dirty="0" err="1" smtClean="0"/>
              <a:t>neque</a:t>
            </a:r>
            <a:r>
              <a:rPr lang="en-US" dirty="0" smtClean="0"/>
              <a:t> </a:t>
            </a:r>
            <a:r>
              <a:rPr lang="en-US" dirty="0" err="1" smtClean="0"/>
              <a:t>mollis</a:t>
            </a:r>
            <a:r>
              <a:rPr lang="en-US" dirty="0" smtClean="0"/>
              <a:t> </a:t>
            </a:r>
            <a:r>
              <a:rPr lang="en-US" dirty="0" err="1" smtClean="0"/>
              <a:t>consectetur</a:t>
            </a:r>
            <a:r>
              <a:rPr lang="en-US" dirty="0" smtClean="0"/>
              <a:t>.</a:t>
            </a:r>
          </a:p>
          <a:p>
            <a:r>
              <a:rPr lang="en-US" dirty="0" err="1" smtClean="0"/>
              <a:t>Etiam</a:t>
            </a:r>
            <a:r>
              <a:rPr lang="en-US" dirty="0" smtClean="0"/>
              <a:t> </a:t>
            </a:r>
            <a:r>
              <a:rPr lang="en-US" dirty="0" err="1" smtClean="0"/>
              <a:t>aliquet</a:t>
            </a:r>
            <a:r>
              <a:rPr lang="en-US" dirty="0" smtClean="0"/>
              <a:t> ex </a:t>
            </a:r>
            <a:r>
              <a:rPr lang="en-US" dirty="0" err="1" smtClean="0"/>
              <a:t>sed</a:t>
            </a:r>
            <a:r>
              <a:rPr lang="en-US" dirty="0" smtClean="0"/>
              <a:t> </a:t>
            </a:r>
            <a:r>
              <a:rPr lang="en-US" dirty="0" err="1" smtClean="0"/>
              <a:t>bibendum</a:t>
            </a:r>
            <a:r>
              <a:rPr lang="en-US" dirty="0" smtClean="0"/>
              <a:t> </a:t>
            </a:r>
            <a:r>
              <a:rPr lang="en-US" dirty="0" err="1" smtClean="0"/>
              <a:t>consequat</a:t>
            </a:r>
            <a:r>
              <a:rPr lang="en-US" dirty="0" smtClean="0"/>
              <a:t>.</a:t>
            </a:r>
          </a:p>
          <a:p>
            <a:r>
              <a:rPr lang="en-US" dirty="0" err="1" smtClean="0"/>
              <a:t>Cras</a:t>
            </a:r>
            <a:r>
              <a:rPr lang="en-US" dirty="0" smtClean="0"/>
              <a:t> </a:t>
            </a:r>
            <a:r>
              <a:rPr lang="en-US" dirty="0" err="1" smtClean="0"/>
              <a:t>lacinia</a:t>
            </a:r>
            <a:r>
              <a:rPr lang="en-US" dirty="0" smtClean="0"/>
              <a:t> </a:t>
            </a:r>
            <a:r>
              <a:rPr lang="en-US" dirty="0" err="1" smtClean="0"/>
              <a:t>est</a:t>
            </a:r>
            <a:r>
              <a:rPr lang="en-US" dirty="0" smtClean="0"/>
              <a:t> ac </a:t>
            </a:r>
            <a:r>
              <a:rPr lang="en-US" dirty="0" err="1" smtClean="0"/>
              <a:t>elit</a:t>
            </a:r>
            <a:r>
              <a:rPr lang="en-US" dirty="0" smtClean="0"/>
              <a:t> </a:t>
            </a:r>
            <a:r>
              <a:rPr lang="en-US" dirty="0" err="1" smtClean="0"/>
              <a:t>dignissim</a:t>
            </a:r>
            <a:r>
              <a:rPr lang="en-US" dirty="0" smtClean="0"/>
              <a:t> </a:t>
            </a:r>
            <a:r>
              <a:rPr lang="en-US" dirty="0" err="1" smtClean="0"/>
              <a:t>varius</a:t>
            </a:r>
            <a:r>
              <a:rPr lang="en-US" dirty="0" smtClean="0"/>
              <a:t>.</a:t>
            </a:r>
          </a:p>
          <a:p>
            <a:r>
              <a:rPr lang="en-US" dirty="0" err="1" smtClean="0"/>
              <a:t>Duis</a:t>
            </a:r>
            <a:r>
              <a:rPr lang="en-US" dirty="0" smtClean="0"/>
              <a:t> sit </a:t>
            </a:r>
            <a:r>
              <a:rPr lang="en-US" dirty="0" err="1" smtClean="0"/>
              <a:t>amet</a:t>
            </a:r>
            <a:r>
              <a:rPr lang="en-US" dirty="0" smtClean="0"/>
              <a:t> </a:t>
            </a:r>
            <a:r>
              <a:rPr lang="en-US" dirty="0" err="1" smtClean="0"/>
              <a:t>odio</a:t>
            </a:r>
            <a:r>
              <a:rPr lang="en-US" dirty="0" smtClean="0"/>
              <a:t> </a:t>
            </a:r>
            <a:r>
              <a:rPr lang="en-US" dirty="0" err="1" smtClean="0"/>
              <a:t>facilisis</a:t>
            </a:r>
            <a:r>
              <a:rPr lang="en-US" dirty="0" smtClean="0"/>
              <a:t> </a:t>
            </a:r>
            <a:r>
              <a:rPr lang="en-US" dirty="0" err="1" smtClean="0"/>
              <a:t>turpis</a:t>
            </a:r>
            <a:r>
              <a:rPr lang="en-US" dirty="0" smtClean="0"/>
              <a:t> </a:t>
            </a:r>
            <a:r>
              <a:rPr lang="en-US" dirty="0" err="1" smtClean="0"/>
              <a:t>sodales</a:t>
            </a:r>
            <a:r>
              <a:rPr lang="en-US" dirty="0" smtClean="0"/>
              <a:t> </a:t>
            </a:r>
            <a:r>
              <a:rPr lang="en-US" dirty="0" err="1" smtClean="0"/>
              <a:t>placerat</a:t>
            </a:r>
            <a:r>
              <a:rPr lang="en-US" dirty="0" smtClean="0"/>
              <a:t>.</a:t>
            </a:r>
          </a:p>
          <a:p>
            <a:r>
              <a:rPr lang="en-US" dirty="0" smtClean="0"/>
              <a:t>Justo et neque odio facilisis turpis </a:t>
            </a:r>
            <a:r>
              <a:rPr lang="en-US" dirty="0" err="1" smtClean="0"/>
              <a:t>sodales</a:t>
            </a:r>
            <a:r>
              <a:rPr lang="en-US" dirty="0" smtClean="0"/>
              <a:t> placerat.</a:t>
            </a:r>
          </a:p>
        </p:txBody>
      </p:sp>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6585864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B.Ramamurthy</a:t>
            </a:r>
            <a:endParaRPr lang="en-US" dirty="0"/>
          </a:p>
        </p:txBody>
      </p:sp>
      <p:sp>
        <p:nvSpPr>
          <p:cNvPr id="6" name="Slide Number Placeholder 5"/>
          <p:cNvSpPr>
            <a:spLocks noGrp="1"/>
          </p:cNvSpPr>
          <p:nvPr>
            <p:ph type="sldNum" sz="quarter" idx="12"/>
          </p:nvPr>
        </p:nvSpPr>
        <p:spPr/>
        <p:txBody>
          <a:bodyPr/>
          <a:lstStyle/>
          <a:p>
            <a:fld id="{F1AE3207-A8F0-47A6-8E44-9B9343959EB3}" type="slidenum">
              <a:rPr lang="en-US" smtClean="0"/>
              <a:t>‹#›</a:t>
            </a:fld>
            <a:endParaRPr lang="en-US"/>
          </a:p>
        </p:txBody>
      </p:sp>
    </p:spTree>
    <p:extLst>
      <p:ext uri="{BB962C8B-B14F-4D97-AF65-F5344CB8AC3E}">
        <p14:creationId xmlns:p14="http://schemas.microsoft.com/office/powerpoint/2010/main" val="24069238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Content Placeholder 6"/>
          <p:cNvSpPr>
            <a:spLocks noGrp="1"/>
          </p:cNvSpPr>
          <p:nvPr>
            <p:ph sz="quarter" idx="10" hasCustomPrompt="1"/>
          </p:nvPr>
        </p:nvSpPr>
        <p:spPr>
          <a:xfrm>
            <a:off x="566928" y="2185416"/>
            <a:ext cx="9678987" cy="3848100"/>
          </a:xfrm>
          <a:prstGeom prst="rect">
            <a:avLst/>
          </a:prstGeom>
        </p:spPr>
        <p:txBody>
          <a:bodyPr/>
          <a:lstStyle>
            <a:lvl1pPr marL="0" indent="0">
              <a:lnSpc>
                <a:spcPct val="100000"/>
              </a:lnSpc>
              <a:buClr>
                <a:srgbClr val="005BBB"/>
              </a:buClr>
              <a:buFontTx/>
              <a:buNone/>
              <a:defRPr sz="1700" b="1">
                <a:solidFill>
                  <a:srgbClr val="005BBB"/>
                </a:solidFill>
                <a:latin typeface="Arial" charset="0"/>
                <a:ea typeface="Arial" charset="0"/>
                <a:cs typeface="Arial" charset="0"/>
              </a:defRPr>
            </a:lvl1pPr>
            <a:lvl2pPr marL="736600" indent="-279400">
              <a:lnSpc>
                <a:spcPct val="100000"/>
              </a:lnSpc>
              <a:buClr>
                <a:srgbClr val="005BBB"/>
              </a:buClr>
              <a:buFont typeface="Arial" charset="0"/>
              <a:buChar char="•"/>
              <a:tabLst/>
              <a:defRPr sz="2000">
                <a:solidFill>
                  <a:schemeClr val="tx1"/>
                </a:solidFill>
                <a:latin typeface="Arial" charset="0"/>
                <a:ea typeface="Arial" charset="0"/>
                <a:cs typeface="Arial" charset="0"/>
              </a:defRPr>
            </a:lvl2pPr>
            <a:lvl3pPr marL="1143000" marR="0" indent="-228600" algn="l" defTabSz="914400" rtl="0" eaLnBrk="1" fontAlgn="auto" latinLnBrk="0" hangingPunct="1">
              <a:lnSpc>
                <a:spcPct val="100000"/>
              </a:lnSpc>
              <a:spcBef>
                <a:spcPts val="500"/>
              </a:spcBef>
              <a:spcAft>
                <a:spcPts val="0"/>
              </a:spcAft>
              <a:buClr>
                <a:srgbClr val="005BBB"/>
              </a:buClr>
              <a:buSzTx/>
              <a:buFont typeface="LucidaGrande" charset="0"/>
              <a:buChar char="-"/>
              <a:tabLst>
                <a:tab pos="1143000" algn="l"/>
              </a:tabLst>
              <a:defRPr sz="20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smtClean="0"/>
              <a:t>CLICK TO EDIT MASTER TEXT STYLES</a:t>
            </a:r>
          </a:p>
          <a:p>
            <a:pPr lvl="1"/>
            <a:r>
              <a:rPr lang="en-US" dirty="0" smtClean="0"/>
              <a:t>Second level text</a:t>
            </a:r>
          </a:p>
          <a:p>
            <a:pPr lvl="2"/>
            <a:r>
              <a:rPr lang="en-US" dirty="0" smtClean="0"/>
              <a:t>Third level</a:t>
            </a:r>
          </a:p>
          <a:p>
            <a:pPr lvl="1"/>
            <a:r>
              <a:rPr lang="en-US" dirty="0" smtClean="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a:p>
            <a:pPr lvl="0"/>
            <a:r>
              <a:rPr lang="en-US" dirty="0" smtClean="0"/>
              <a:t>CLICK TO EDIT MASTER TEXT STYLES</a:t>
            </a:r>
          </a:p>
          <a:p>
            <a:pPr lvl="1"/>
            <a:r>
              <a:rPr lang="en-US" dirty="0" smtClean="0"/>
              <a:t>Second level text </a:t>
            </a:r>
          </a:p>
          <a:p>
            <a:pPr lvl="2"/>
            <a:r>
              <a:rPr lang="en-US" dirty="0" smtClean="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p:txBody>
      </p:sp>
    </p:spTree>
    <p:extLst>
      <p:ext uri="{BB962C8B-B14F-4D97-AF65-F5344CB8AC3E}">
        <p14:creationId xmlns:p14="http://schemas.microsoft.com/office/powerpoint/2010/main" val="289070402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098566" y="930275"/>
            <a:ext cx="7093434"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276109697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114631" y="934720"/>
            <a:ext cx="7077369" cy="3064678"/>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Picture Placeholder 2"/>
          <p:cNvSpPr>
            <a:spLocks noGrp="1" noChangeAspect="1"/>
          </p:cNvSpPr>
          <p:nvPr>
            <p:ph type="pic" idx="14"/>
          </p:nvPr>
        </p:nvSpPr>
        <p:spPr>
          <a:xfrm>
            <a:off x="5114631" y="3998296"/>
            <a:ext cx="360252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9" name="Picture Placeholder 2"/>
          <p:cNvSpPr>
            <a:spLocks noGrp="1" noChangeAspect="1"/>
          </p:cNvSpPr>
          <p:nvPr>
            <p:ph type="pic" idx="15"/>
          </p:nvPr>
        </p:nvSpPr>
        <p:spPr>
          <a:xfrm>
            <a:off x="8701089" y="3998296"/>
            <a:ext cx="349091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238798955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0" y="927100"/>
            <a:ext cx="12192000"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176401366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xt and Chart">
    <p:spTree>
      <p:nvGrpSpPr>
        <p:cNvPr id="1" name=""/>
        <p:cNvGrpSpPr/>
        <p:nvPr/>
      </p:nvGrpSpPr>
      <p:grpSpPr>
        <a:xfrm>
          <a:off x="0" y="0"/>
          <a:ext cx="0" cy="0"/>
          <a:chOff x="0" y="0"/>
          <a:chExt cx="0" cy="0"/>
        </a:xfrm>
      </p:grpSpPr>
      <p:sp>
        <p:nvSpPr>
          <p:cNvPr id="3" name="Chart Placeholder 2"/>
          <p:cNvSpPr>
            <a:spLocks noGrp="1"/>
          </p:cNvSpPr>
          <p:nvPr>
            <p:ph type="chart" sz="quarter" idx="16"/>
          </p:nvPr>
        </p:nvSpPr>
        <p:spPr>
          <a:xfrm>
            <a:off x="5098987" y="1320800"/>
            <a:ext cx="6388100" cy="4465639"/>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charset="0"/>
                <a:ea typeface="Arial" charset="0"/>
                <a:cs typeface="Arial" charset="0"/>
              </a:defRPr>
            </a:lvl1pPr>
          </a:lstStyle>
          <a:p>
            <a:endParaRPr lang="en-US" dirty="0" smtClean="0"/>
          </a:p>
          <a:p>
            <a:r>
              <a:rPr lang="en-US" dirty="0" smtClean="0"/>
              <a:t>Drag chart to placeholder or click icon to add chart</a:t>
            </a:r>
          </a:p>
          <a:p>
            <a:endParaRPr lang="en-US" dirty="0"/>
          </a:p>
        </p:txBody>
      </p:sp>
      <p:sp>
        <p:nvSpPr>
          <p:cNvPr id="8" name="Title 3"/>
          <p:cNvSpPr>
            <a:spLocks noGrp="1"/>
          </p:cNvSpPr>
          <p:nvPr>
            <p:ph type="title" hasCustomPrompt="1"/>
          </p:nvPr>
        </p:nvSpPr>
        <p:spPr>
          <a:xfrm>
            <a:off x="569468" y="1320800"/>
            <a:ext cx="4268653" cy="716084"/>
          </a:xfrm>
          <a:prstGeom prst="rect">
            <a:avLst/>
          </a:prstGeom>
        </p:spPr>
        <p:txBody>
          <a:bodyPr anchor="b">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9"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181223554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Copyright B.Ramamurthy</a:t>
            </a:r>
            <a:endParaRPr lang="en-US"/>
          </a:p>
        </p:txBody>
      </p:sp>
      <p:sp>
        <p:nvSpPr>
          <p:cNvPr id="5" name="Slide Number Placeholder 4"/>
          <p:cNvSpPr>
            <a:spLocks noGrp="1"/>
          </p:cNvSpPr>
          <p:nvPr>
            <p:ph type="sldNum" sz="quarter" idx="12"/>
          </p:nvPr>
        </p:nvSpPr>
        <p:spPr/>
        <p:txBody>
          <a:bodyPr/>
          <a:lstStyle/>
          <a:p>
            <a:fld id="{F85673ED-CAA7-4C73-A954-89D5CBE338C7}" type="slidenum">
              <a:rPr lang="en-US" smtClean="0"/>
              <a:t>‹#›</a:t>
            </a:fld>
            <a:endParaRPr lang="en-US"/>
          </a:p>
        </p:txBody>
      </p:sp>
    </p:spTree>
    <p:extLst>
      <p:ext uri="{BB962C8B-B14F-4D97-AF65-F5344CB8AC3E}">
        <p14:creationId xmlns:p14="http://schemas.microsoft.com/office/powerpoint/2010/main" val="28588122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629200" y="984967"/>
            <a:ext cx="10962800" cy="10236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2"/>
              </a:buClr>
              <a:buFont typeface="Arial"/>
              <a:buNone/>
              <a:defRPr sz="3000" b="0" i="0" u="none" strike="noStrike" cap="none">
                <a:solidFill>
                  <a:schemeClr val="dk2"/>
                </a:solidFill>
                <a:latin typeface="Arial"/>
                <a:ea typeface="Arial"/>
                <a:cs typeface="Arial"/>
                <a:sym typeface="Arial"/>
              </a:defRPr>
            </a:lvl1pPr>
            <a:lvl2pPr lvl="1" indent="0" rtl="0">
              <a:spcBef>
                <a:spcPts val="0"/>
              </a:spcBef>
              <a:buNone/>
              <a:defRPr sz="2400"/>
            </a:lvl2pPr>
            <a:lvl3pPr lvl="2" indent="0" rtl="0">
              <a:spcBef>
                <a:spcPts val="0"/>
              </a:spcBef>
              <a:buNone/>
              <a:defRPr sz="2400"/>
            </a:lvl3pPr>
            <a:lvl4pPr lvl="3" indent="0" rtl="0">
              <a:spcBef>
                <a:spcPts val="0"/>
              </a:spcBef>
              <a:buNone/>
              <a:defRPr sz="2400"/>
            </a:lvl4pPr>
            <a:lvl5pPr lvl="4" indent="0" rtl="0">
              <a:spcBef>
                <a:spcPts val="0"/>
              </a:spcBef>
              <a:buNone/>
              <a:defRPr sz="2400"/>
            </a:lvl5pPr>
            <a:lvl6pPr lvl="5" indent="0" rtl="0">
              <a:spcBef>
                <a:spcPts val="0"/>
              </a:spcBef>
              <a:buNone/>
              <a:defRPr sz="2400"/>
            </a:lvl6pPr>
            <a:lvl7pPr lvl="6" indent="0" rtl="0">
              <a:spcBef>
                <a:spcPts val="0"/>
              </a:spcBef>
              <a:buNone/>
              <a:defRPr sz="2400"/>
            </a:lvl7pPr>
            <a:lvl8pPr lvl="7" indent="0" rtl="0">
              <a:spcBef>
                <a:spcPts val="0"/>
              </a:spcBef>
              <a:buNone/>
              <a:defRPr sz="2400"/>
            </a:lvl8pPr>
            <a:lvl9pPr lvl="8" indent="0" rtl="0">
              <a:spcBef>
                <a:spcPts val="0"/>
              </a:spcBef>
              <a:buNone/>
              <a:defRPr sz="2400"/>
            </a:lvl9pPr>
          </a:lstStyle>
          <a:p>
            <a:endParaRPr/>
          </a:p>
        </p:txBody>
      </p:sp>
      <p:sp>
        <p:nvSpPr>
          <p:cNvPr id="79" name="Shape 79"/>
          <p:cNvSpPr txBox="1">
            <a:spLocks noGrp="1"/>
          </p:cNvSpPr>
          <p:nvPr>
            <p:ph type="body" idx="1"/>
          </p:nvPr>
        </p:nvSpPr>
        <p:spPr>
          <a:xfrm>
            <a:off x="629200" y="2558767"/>
            <a:ext cx="10962800" cy="3613600"/>
          </a:xfrm>
          <a:prstGeom prst="rect">
            <a:avLst/>
          </a:prstGeom>
          <a:noFill/>
          <a:ln>
            <a:noFill/>
          </a:ln>
        </p:spPr>
        <p:txBody>
          <a:bodyPr wrap="square" lIns="91425" tIns="91425" rIns="91425" bIns="91425" anchor="t" anchorCtr="0"/>
          <a:lstStyle>
            <a:lvl1pPr marL="228594" marR="0" lvl="0" indent="-101597" algn="l" rtl="0">
              <a:lnSpc>
                <a:spcPct val="100000"/>
              </a:lnSpc>
              <a:spcBef>
                <a:spcPts val="0"/>
              </a:spcBef>
              <a:buClr>
                <a:srgbClr val="005BBB"/>
              </a:buClr>
              <a:buSzPct val="100000"/>
              <a:buFont typeface="Arial"/>
              <a:buChar char="•"/>
              <a:defRPr sz="2000" b="0" i="0" u="none" strike="noStrike" cap="none">
                <a:solidFill>
                  <a:schemeClr val="dk1"/>
                </a:solidFill>
                <a:latin typeface="Arial"/>
                <a:ea typeface="Arial"/>
                <a:cs typeface="Arial"/>
                <a:sym typeface="Arial"/>
              </a:defRPr>
            </a:lvl1pPr>
            <a:lvl2pPr marL="685783" marR="0" lvl="1" indent="-101597" algn="l" rtl="0">
              <a:lnSpc>
                <a:spcPct val="100000"/>
              </a:lnSpc>
              <a:spcBef>
                <a:spcPts val="0"/>
              </a:spcBef>
              <a:buClr>
                <a:srgbClr val="005BBB"/>
              </a:buClr>
              <a:buSzPct val="100000"/>
              <a:buFont typeface="Arial"/>
              <a:buChar char="•"/>
              <a:defRPr sz="2000" b="0" i="0" u="none" strike="noStrike" cap="none">
                <a:solidFill>
                  <a:schemeClr val="dk1"/>
                </a:solidFill>
                <a:latin typeface="Arial"/>
                <a:ea typeface="Arial"/>
                <a:cs typeface="Arial"/>
                <a:sym typeface="Arial"/>
              </a:defRPr>
            </a:lvl2pPr>
            <a:lvl3pPr marL="1142971" marR="0" lvl="2" indent="-114297" algn="l" rtl="0">
              <a:lnSpc>
                <a:spcPct val="100000"/>
              </a:lnSpc>
              <a:spcBef>
                <a:spcPts val="0"/>
              </a:spcBef>
              <a:buClr>
                <a:srgbClr val="005BBB"/>
              </a:buClr>
              <a:buSzPct val="96428"/>
              <a:buFont typeface="Merriweather Sans"/>
              <a:buChar char="-"/>
              <a:defRPr sz="1800" b="0" i="0" u="none" strike="noStrike" cap="none">
                <a:solidFill>
                  <a:schemeClr val="dk1"/>
                </a:solidFill>
                <a:latin typeface="Arial"/>
                <a:ea typeface="Arial"/>
                <a:cs typeface="Arial"/>
                <a:sym typeface="Arial"/>
              </a:defRPr>
            </a:lvl3pPr>
            <a:lvl4pPr marL="1600160" marR="0" lvl="3" indent="-114297" algn="l" rtl="0">
              <a:lnSpc>
                <a:spcPct val="90000"/>
              </a:lnSpc>
              <a:spcBef>
                <a:spcPts val="0"/>
              </a:spcBef>
              <a:buClr>
                <a:srgbClr val="005BBB"/>
              </a:buClr>
              <a:buSzPct val="96428"/>
              <a:buFont typeface="Arial"/>
              <a:buChar char="•"/>
              <a:defRPr sz="1800" b="0" i="0" u="none" strike="noStrike" cap="none">
                <a:solidFill>
                  <a:schemeClr val="dk1"/>
                </a:solidFill>
                <a:latin typeface="Arial"/>
                <a:ea typeface="Arial"/>
                <a:cs typeface="Arial"/>
                <a:sym typeface="Arial"/>
              </a:defRPr>
            </a:lvl4pPr>
            <a:lvl5pPr marL="2057349" marR="0" lvl="4" indent="-114297" algn="l" rtl="0">
              <a:lnSpc>
                <a:spcPct val="90000"/>
              </a:lnSpc>
              <a:spcBef>
                <a:spcPts val="0"/>
              </a:spcBef>
              <a:buClr>
                <a:srgbClr val="005BBB"/>
              </a:buClr>
              <a:buSzPct val="96428"/>
              <a:buFont typeface="Arial"/>
              <a:buChar char="•"/>
              <a:defRPr sz="1800" b="0" i="0" u="none" strike="noStrike" cap="none">
                <a:solidFill>
                  <a:schemeClr val="dk1"/>
                </a:solidFill>
                <a:latin typeface="Arial"/>
                <a:ea typeface="Arial"/>
                <a:cs typeface="Arial"/>
                <a:sym typeface="Arial"/>
              </a:defRPr>
            </a:lvl5pPr>
            <a:lvl6pPr marL="2514537" marR="0" lvl="5" indent="-114297" algn="l" rtl="0">
              <a:lnSpc>
                <a:spcPct val="90000"/>
              </a:lnSpc>
              <a:spcBef>
                <a:spcPts val="0"/>
              </a:spcBef>
              <a:buClr>
                <a:schemeClr val="dk1"/>
              </a:buClr>
              <a:buSzPct val="96428"/>
              <a:buFont typeface="Arial"/>
              <a:buChar char="•"/>
              <a:defRPr sz="1800" b="0" i="0" u="none" strike="noStrike" cap="none">
                <a:solidFill>
                  <a:schemeClr val="dk1"/>
                </a:solidFill>
                <a:latin typeface="Arial"/>
                <a:ea typeface="Arial"/>
                <a:cs typeface="Arial"/>
                <a:sym typeface="Arial"/>
              </a:defRPr>
            </a:lvl6pPr>
            <a:lvl7pPr marL="2971726" marR="0" lvl="6" indent="-114297" algn="l" rtl="0">
              <a:lnSpc>
                <a:spcPct val="90000"/>
              </a:lnSpc>
              <a:spcBef>
                <a:spcPts val="0"/>
              </a:spcBef>
              <a:buClr>
                <a:schemeClr val="dk1"/>
              </a:buClr>
              <a:buSzPct val="96428"/>
              <a:buFont typeface="Arial"/>
              <a:buChar char="•"/>
              <a:defRPr sz="1800" b="0" i="0" u="none" strike="noStrike" cap="none">
                <a:solidFill>
                  <a:schemeClr val="dk1"/>
                </a:solidFill>
                <a:latin typeface="Arial"/>
                <a:ea typeface="Arial"/>
                <a:cs typeface="Arial"/>
                <a:sym typeface="Arial"/>
              </a:defRPr>
            </a:lvl7pPr>
            <a:lvl8pPr marL="3428914" marR="0" lvl="7" indent="-114297" algn="l" rtl="0">
              <a:lnSpc>
                <a:spcPct val="90000"/>
              </a:lnSpc>
              <a:spcBef>
                <a:spcPts val="0"/>
              </a:spcBef>
              <a:buClr>
                <a:schemeClr val="dk1"/>
              </a:buClr>
              <a:buSzPct val="96428"/>
              <a:buFont typeface="Arial"/>
              <a:buChar char="•"/>
              <a:defRPr sz="1800" b="0" i="0" u="none" strike="noStrike" cap="none">
                <a:solidFill>
                  <a:schemeClr val="dk1"/>
                </a:solidFill>
                <a:latin typeface="Arial"/>
                <a:ea typeface="Arial"/>
                <a:cs typeface="Arial"/>
                <a:sym typeface="Arial"/>
              </a:defRPr>
            </a:lvl8pPr>
            <a:lvl9pPr marL="3886103" marR="0" lvl="8" indent="-114297" algn="l" rtl="0">
              <a:lnSpc>
                <a:spcPct val="90000"/>
              </a:lnSpc>
              <a:spcBef>
                <a:spcPts val="0"/>
              </a:spcBef>
              <a:buClr>
                <a:schemeClr val="dk1"/>
              </a:buClr>
              <a:buSzPct val="96428"/>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0" name="Shape 80"/>
          <p:cNvSpPr txBox="1">
            <a:spLocks noGrp="1"/>
          </p:cNvSpPr>
          <p:nvPr>
            <p:ph type="sldNum" idx="12"/>
          </p:nvPr>
        </p:nvSpPr>
        <p:spPr>
          <a:xfrm>
            <a:off x="11364721" y="6260831"/>
            <a:ext cx="731600" cy="524800"/>
          </a:xfrm>
          <a:prstGeom prst="rect">
            <a:avLst/>
          </a:prstGeom>
          <a:noFill/>
          <a:ln>
            <a:noFill/>
          </a:ln>
        </p:spPr>
        <p:txBody>
          <a:bodyPr wrap="square" lIns="91425" tIns="91425" rIns="91425" bIns="91425" anchor="ctr" anchorCtr="0">
            <a:noAutofit/>
          </a:bodyPr>
          <a:lstStyle/>
          <a:p>
            <a:pPr>
              <a:buClr>
                <a:srgbClr val="000000"/>
              </a:buClr>
              <a:buSzPct val="25000"/>
            </a:pPr>
            <a:fld id="{00000000-1234-1234-1234-123412341234}" type="slidenum">
              <a:rPr lang="en" sz="1867" smtClean="0">
                <a:solidFill>
                  <a:srgbClr val="000000"/>
                </a:solidFill>
                <a:ea typeface="Arial"/>
                <a:cs typeface="Arial"/>
                <a:sym typeface="Arial"/>
              </a:rPr>
              <a:pPr>
                <a:buClr>
                  <a:srgbClr val="000000"/>
                </a:buClr>
                <a:buSzPct val="25000"/>
              </a:pPr>
              <a:t>‹#›</a:t>
            </a:fld>
            <a:endParaRPr lang="en" sz="1867">
              <a:solidFill>
                <a:srgbClr val="000000"/>
              </a:solidFill>
              <a:ea typeface="Arial"/>
              <a:cs typeface="Arial"/>
              <a:sym typeface="Arial"/>
            </a:endParaRPr>
          </a:p>
        </p:txBody>
      </p:sp>
    </p:spTree>
    <p:extLst>
      <p:ext uri="{BB962C8B-B14F-4D97-AF65-F5344CB8AC3E}">
        <p14:creationId xmlns:p14="http://schemas.microsoft.com/office/powerpoint/2010/main" val="9192929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Manning Blockchain in Action, 2020</a:t>
            </a:r>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FC01A47E-AA38-4C56-AC5F-9CAB7147FF2F}" type="slidenum">
              <a:rPr lang="en-US" smtClean="0"/>
              <a:t>‹#›</a:t>
            </a:fld>
            <a:endParaRPr lang="en-US"/>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66850169"/>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0"/>
            <a:ext cx="12188952" cy="6858000"/>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lnSpc>
                <a:spcPct val="100000"/>
              </a:lnSpc>
              <a:buNone/>
              <a:defRPr sz="2800" b="0" i="0">
                <a:solidFill>
                  <a:schemeClr val="bg1"/>
                </a:solidFill>
                <a:latin typeface="Georgia" charset="0"/>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chorCtr="0"/>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8368" y="5367528"/>
            <a:ext cx="3249261" cy="500387"/>
          </a:xfrm>
          <a:prstGeom prst="rect">
            <a:avLst/>
          </a:prstGeom>
        </p:spPr>
      </p:pic>
    </p:spTree>
    <p:extLst>
      <p:ext uri="{BB962C8B-B14F-4D97-AF65-F5344CB8AC3E}">
        <p14:creationId xmlns:p14="http://schemas.microsoft.com/office/powerpoint/2010/main" val="215761612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chor="t" anchorCtr="0">
            <a:noAutofit/>
          </a:bodyPr>
          <a:lstStyle>
            <a:lvl1pPr marL="0" indent="0" algn="l">
              <a:lnSpc>
                <a:spcPct val="100000"/>
              </a:lnSpc>
              <a:buNone/>
              <a:defRPr sz="2800" b="0" baseline="0">
                <a:solidFill>
                  <a:schemeClr val="bg1"/>
                </a:solidFill>
                <a:latin typeface="Georgia"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title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8639" y="152401"/>
            <a:ext cx="3249261" cy="500387"/>
          </a:xfrm>
          <a:prstGeom prst="rect">
            <a:avLst/>
          </a:prstGeom>
        </p:spPr>
      </p:pic>
    </p:spTree>
    <p:extLst>
      <p:ext uri="{BB962C8B-B14F-4D97-AF65-F5344CB8AC3E}">
        <p14:creationId xmlns:p14="http://schemas.microsoft.com/office/powerpoint/2010/main" val="12414181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B.Ramamurthy</a:t>
            </a:r>
            <a:endParaRPr lang="en-US" dirty="0"/>
          </a:p>
        </p:txBody>
      </p:sp>
      <p:sp>
        <p:nvSpPr>
          <p:cNvPr id="6" name="Slide Number Placeholder 5"/>
          <p:cNvSpPr>
            <a:spLocks noGrp="1"/>
          </p:cNvSpPr>
          <p:nvPr>
            <p:ph type="sldNum" sz="quarter" idx="12"/>
          </p:nvPr>
        </p:nvSpPr>
        <p:spPr/>
        <p:txBody>
          <a:bodyPr/>
          <a:lstStyle/>
          <a:p>
            <a:fld id="{F1AE3207-A8F0-47A6-8E44-9B9343959EB3}" type="slidenum">
              <a:rPr lang="en-US" smtClean="0"/>
              <a:t>‹#›</a:t>
            </a:fld>
            <a:endParaRPr lang="en-US"/>
          </a:p>
        </p:txBody>
      </p:sp>
    </p:spTree>
    <p:extLst>
      <p:ext uri="{BB962C8B-B14F-4D97-AF65-F5344CB8AC3E}">
        <p14:creationId xmlns:p14="http://schemas.microsoft.com/office/powerpoint/2010/main" val="24163717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381221377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a:t>
            </a:r>
          </a:p>
        </p:txBody>
      </p:sp>
      <p:sp>
        <p:nvSpPr>
          <p:cNvPr id="13" name="Text Placeholder 2"/>
          <p:cNvSpPr>
            <a:spLocks noGrp="1"/>
          </p:cNvSpPr>
          <p:nvPr>
            <p:ph type="body" idx="11" hasCustomPrompt="1"/>
          </p:nvPr>
        </p:nvSpPr>
        <p:spPr>
          <a:xfrm>
            <a:off x="5029200"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smtClean="0"/>
              <a:t>Etiam</a:t>
            </a:r>
            <a:r>
              <a:rPr lang="en-US" dirty="0" smtClean="0"/>
              <a:t> </a:t>
            </a:r>
            <a:r>
              <a:rPr lang="en-US" dirty="0" err="1" smtClean="0"/>
              <a:t>molestie</a:t>
            </a:r>
            <a:r>
              <a:rPr lang="en-US" dirty="0" smtClean="0"/>
              <a:t> </a:t>
            </a:r>
            <a:r>
              <a:rPr lang="en-US" dirty="0" err="1" smtClean="0"/>
              <a:t>velit</a:t>
            </a:r>
            <a:r>
              <a:rPr lang="en-US" dirty="0" smtClean="0"/>
              <a:t> vitae dolor </a:t>
            </a:r>
            <a:r>
              <a:rPr lang="en-US" dirty="0" err="1" smtClean="0"/>
              <a:t>euismod</a:t>
            </a:r>
            <a:r>
              <a:rPr lang="en-US" dirty="0" smtClean="0"/>
              <a:t>, sit </a:t>
            </a:r>
            <a:r>
              <a:rPr lang="en-US" dirty="0" err="1" smtClean="0"/>
              <a:t>amet</a:t>
            </a:r>
            <a:r>
              <a:rPr lang="en-US" dirty="0" smtClean="0"/>
              <a:t> </a:t>
            </a:r>
            <a:r>
              <a:rPr lang="en-US" dirty="0" err="1" smtClean="0"/>
              <a:t>finibus</a:t>
            </a:r>
            <a:r>
              <a:rPr lang="en-US" dirty="0" smtClean="0"/>
              <a:t> </a:t>
            </a:r>
            <a:r>
              <a:rPr lang="en-US" dirty="0" err="1" smtClean="0"/>
              <a:t>risus</a:t>
            </a:r>
            <a:r>
              <a:rPr lang="en-US" dirty="0" smtClean="0"/>
              <a:t> </a:t>
            </a:r>
            <a:r>
              <a:rPr lang="en-US" dirty="0" err="1" smtClean="0"/>
              <a:t>mattis</a:t>
            </a:r>
            <a:r>
              <a:rPr lang="en-US" dirty="0" smtClean="0"/>
              <a:t>. In </a:t>
            </a:r>
            <a:r>
              <a:rPr lang="en-US" dirty="0" err="1" smtClean="0"/>
              <a:t>ornare</a:t>
            </a:r>
            <a:r>
              <a:rPr lang="en-US" dirty="0" smtClean="0"/>
              <a:t> convallis </a:t>
            </a:r>
            <a:r>
              <a:rPr lang="en-US" dirty="0" err="1" smtClean="0"/>
              <a:t>velit</a:t>
            </a:r>
            <a:r>
              <a:rPr lang="en-US" dirty="0" smtClean="0"/>
              <a:t> vitae cursus. Integer </a:t>
            </a:r>
            <a:r>
              <a:rPr lang="en-US" dirty="0" err="1" smtClean="0"/>
              <a:t>egestas</a:t>
            </a:r>
            <a:r>
              <a:rPr lang="en-US" dirty="0" smtClean="0"/>
              <a:t> sit </a:t>
            </a:r>
            <a:r>
              <a:rPr lang="en-US" dirty="0" err="1" smtClean="0"/>
              <a:t>amet</a:t>
            </a:r>
            <a:r>
              <a:rPr lang="en-US" dirty="0" smtClean="0"/>
              <a:t> mi </a:t>
            </a:r>
            <a:r>
              <a:rPr lang="en-US" dirty="0" err="1" smtClean="0"/>
              <a:t>vehicula</a:t>
            </a:r>
            <a:r>
              <a:rPr lang="en-US" dirty="0" smtClean="0"/>
              <a:t> </a:t>
            </a:r>
            <a:r>
              <a:rPr lang="en-US" dirty="0" err="1" smtClean="0"/>
              <a:t>sollicitudin</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 </a:t>
            </a:r>
            <a:r>
              <a:rPr lang="en-US" dirty="0" err="1" smtClean="0"/>
              <a:t>senectus</a:t>
            </a:r>
            <a:r>
              <a:rPr lang="en-US" dirty="0" smtClean="0"/>
              <a:t> et </a:t>
            </a:r>
            <a:r>
              <a:rPr lang="en-US" dirty="0" err="1" smtClean="0"/>
              <a:t>netus</a:t>
            </a:r>
            <a:r>
              <a:rPr lang="en-US" dirty="0" smtClean="0"/>
              <a:t> et </a:t>
            </a:r>
            <a:r>
              <a:rPr lang="en-US" dirty="0" err="1" smtClean="0"/>
              <a:t>malesuada</a:t>
            </a:r>
            <a:r>
              <a:rPr lang="en-US" dirty="0" smtClean="0"/>
              <a:t> fames ac </a:t>
            </a:r>
            <a:r>
              <a:rPr lang="en-US" dirty="0" err="1" smtClean="0"/>
              <a:t>turpis</a:t>
            </a:r>
            <a:r>
              <a:rPr lang="en-US" dirty="0" smtClean="0"/>
              <a:t> </a:t>
            </a:r>
            <a:r>
              <a:rPr lang="en-US" dirty="0" err="1" smtClean="0"/>
              <a:t>egestas</a:t>
            </a:r>
            <a:r>
              <a:rPr lang="en-US" dirty="0" smtClean="0"/>
              <a:t>.</a:t>
            </a:r>
          </a:p>
        </p:txBody>
      </p:sp>
      <p:sp>
        <p:nvSpPr>
          <p:cNvPr id="5"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408059561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8557757" cy="3732425"/>
          </a:xfrm>
          <a:prstGeom prst="rect">
            <a:avLst/>
          </a:prstGeom>
        </p:spPr>
        <p:txBody>
          <a:bodyPr lIns="182880" rIns="182880">
            <a:noAutofit/>
          </a:bodyPr>
          <a:lstStyle>
            <a:lvl1pPr marL="457200" marR="0" indent="-406400" algn="l" defTabSz="914400" rtl="0" eaLnBrk="1" fontAlgn="auto" latinLnBrk="0" hangingPunct="1">
              <a:lnSpc>
                <a:spcPct val="100000"/>
              </a:lnSpc>
              <a:spcBef>
                <a:spcPts val="1000"/>
              </a:spcBef>
              <a:spcAft>
                <a:spcPts val="0"/>
              </a:spcAft>
              <a:buClr>
                <a:srgbClr val="005BBB"/>
              </a:buClr>
              <a:buSzPct val="109000"/>
              <a:buFont typeface="Arial" charset="0"/>
              <a:buChar char="•"/>
              <a:tabLst/>
              <a:defRPr sz="20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a:p>
            <a:r>
              <a:rPr lang="en-US" dirty="0" err="1" smtClean="0"/>
              <a:t>Quisque</a:t>
            </a:r>
            <a:r>
              <a:rPr lang="en-US" dirty="0" smtClean="0"/>
              <a:t> ac </a:t>
            </a:r>
            <a:r>
              <a:rPr lang="en-US" dirty="0" err="1" smtClean="0"/>
              <a:t>orci</a:t>
            </a:r>
            <a:r>
              <a:rPr lang="en-US" dirty="0" smtClean="0"/>
              <a:t> in </a:t>
            </a:r>
            <a:r>
              <a:rPr lang="en-US" dirty="0" err="1" smtClean="0"/>
              <a:t>turpis</a:t>
            </a:r>
            <a:r>
              <a:rPr lang="en-US" dirty="0" smtClean="0"/>
              <a:t> </a:t>
            </a:r>
            <a:r>
              <a:rPr lang="en-US" dirty="0" err="1" smtClean="0"/>
              <a:t>dapibus</a:t>
            </a:r>
            <a:r>
              <a:rPr lang="en-US" dirty="0" smtClean="0"/>
              <a:t> </a:t>
            </a:r>
            <a:r>
              <a:rPr lang="en-US" dirty="0" err="1" smtClean="0"/>
              <a:t>sagittis</a:t>
            </a:r>
            <a:r>
              <a:rPr lang="en-US" dirty="0" smtClean="0"/>
              <a:t>.</a:t>
            </a:r>
          </a:p>
          <a:p>
            <a:r>
              <a:rPr lang="en-US" dirty="0" err="1" smtClean="0"/>
              <a:t>Donec</a:t>
            </a:r>
            <a:r>
              <a:rPr lang="en-US" dirty="0" smtClean="0"/>
              <a:t> vitae </a:t>
            </a:r>
            <a:r>
              <a:rPr lang="en-US" dirty="0" err="1" smtClean="0"/>
              <a:t>justo</a:t>
            </a:r>
            <a:r>
              <a:rPr lang="en-US" dirty="0" smtClean="0"/>
              <a:t> et </a:t>
            </a:r>
            <a:r>
              <a:rPr lang="en-US" dirty="0" err="1" smtClean="0"/>
              <a:t>neque</a:t>
            </a:r>
            <a:r>
              <a:rPr lang="en-US" dirty="0" smtClean="0"/>
              <a:t> </a:t>
            </a:r>
            <a:r>
              <a:rPr lang="en-US" dirty="0" err="1" smtClean="0"/>
              <a:t>mollis</a:t>
            </a:r>
            <a:r>
              <a:rPr lang="en-US" dirty="0" smtClean="0"/>
              <a:t> </a:t>
            </a:r>
            <a:r>
              <a:rPr lang="en-US" dirty="0" err="1" smtClean="0"/>
              <a:t>consectetur</a:t>
            </a:r>
            <a:r>
              <a:rPr lang="en-US" dirty="0" smtClean="0"/>
              <a:t>.</a:t>
            </a:r>
          </a:p>
          <a:p>
            <a:r>
              <a:rPr lang="en-US" dirty="0" err="1" smtClean="0"/>
              <a:t>Etiam</a:t>
            </a:r>
            <a:r>
              <a:rPr lang="en-US" dirty="0" smtClean="0"/>
              <a:t> </a:t>
            </a:r>
            <a:r>
              <a:rPr lang="en-US" dirty="0" err="1" smtClean="0"/>
              <a:t>aliquet</a:t>
            </a:r>
            <a:r>
              <a:rPr lang="en-US" dirty="0" smtClean="0"/>
              <a:t> ex </a:t>
            </a:r>
            <a:r>
              <a:rPr lang="en-US" dirty="0" err="1" smtClean="0"/>
              <a:t>sed</a:t>
            </a:r>
            <a:r>
              <a:rPr lang="en-US" dirty="0" smtClean="0"/>
              <a:t> </a:t>
            </a:r>
            <a:r>
              <a:rPr lang="en-US" dirty="0" err="1" smtClean="0"/>
              <a:t>bibendum</a:t>
            </a:r>
            <a:r>
              <a:rPr lang="en-US" dirty="0" smtClean="0"/>
              <a:t> </a:t>
            </a:r>
            <a:r>
              <a:rPr lang="en-US" dirty="0" err="1" smtClean="0"/>
              <a:t>consequat</a:t>
            </a:r>
            <a:r>
              <a:rPr lang="en-US" dirty="0" smtClean="0"/>
              <a:t>.</a:t>
            </a:r>
          </a:p>
          <a:p>
            <a:r>
              <a:rPr lang="en-US" dirty="0" err="1" smtClean="0"/>
              <a:t>Cras</a:t>
            </a:r>
            <a:r>
              <a:rPr lang="en-US" dirty="0" smtClean="0"/>
              <a:t> </a:t>
            </a:r>
            <a:r>
              <a:rPr lang="en-US" dirty="0" err="1" smtClean="0"/>
              <a:t>lacinia</a:t>
            </a:r>
            <a:r>
              <a:rPr lang="en-US" dirty="0" smtClean="0"/>
              <a:t> </a:t>
            </a:r>
            <a:r>
              <a:rPr lang="en-US" dirty="0" err="1" smtClean="0"/>
              <a:t>est</a:t>
            </a:r>
            <a:r>
              <a:rPr lang="en-US" dirty="0" smtClean="0"/>
              <a:t> ac </a:t>
            </a:r>
            <a:r>
              <a:rPr lang="en-US" dirty="0" err="1" smtClean="0"/>
              <a:t>elit</a:t>
            </a:r>
            <a:r>
              <a:rPr lang="en-US" dirty="0" smtClean="0"/>
              <a:t> </a:t>
            </a:r>
            <a:r>
              <a:rPr lang="en-US" dirty="0" err="1" smtClean="0"/>
              <a:t>dignissim</a:t>
            </a:r>
            <a:r>
              <a:rPr lang="en-US" dirty="0" smtClean="0"/>
              <a:t> </a:t>
            </a:r>
            <a:r>
              <a:rPr lang="en-US" dirty="0" err="1" smtClean="0"/>
              <a:t>varius</a:t>
            </a:r>
            <a:r>
              <a:rPr lang="en-US" dirty="0" smtClean="0"/>
              <a:t>.</a:t>
            </a:r>
          </a:p>
          <a:p>
            <a:r>
              <a:rPr lang="en-US" dirty="0" err="1" smtClean="0"/>
              <a:t>Duis</a:t>
            </a:r>
            <a:r>
              <a:rPr lang="en-US" dirty="0" smtClean="0"/>
              <a:t> sit </a:t>
            </a:r>
            <a:r>
              <a:rPr lang="en-US" dirty="0" err="1" smtClean="0"/>
              <a:t>amet</a:t>
            </a:r>
            <a:r>
              <a:rPr lang="en-US" dirty="0" smtClean="0"/>
              <a:t> </a:t>
            </a:r>
            <a:r>
              <a:rPr lang="en-US" dirty="0" err="1" smtClean="0"/>
              <a:t>odio</a:t>
            </a:r>
            <a:r>
              <a:rPr lang="en-US" dirty="0" smtClean="0"/>
              <a:t> </a:t>
            </a:r>
            <a:r>
              <a:rPr lang="en-US" dirty="0" err="1" smtClean="0"/>
              <a:t>facilisis</a:t>
            </a:r>
            <a:r>
              <a:rPr lang="en-US" dirty="0" smtClean="0"/>
              <a:t> </a:t>
            </a:r>
            <a:r>
              <a:rPr lang="en-US" dirty="0" err="1" smtClean="0"/>
              <a:t>turpis</a:t>
            </a:r>
            <a:r>
              <a:rPr lang="en-US" dirty="0" smtClean="0"/>
              <a:t> </a:t>
            </a:r>
            <a:r>
              <a:rPr lang="en-US" dirty="0" err="1" smtClean="0"/>
              <a:t>sodales</a:t>
            </a:r>
            <a:r>
              <a:rPr lang="en-US" dirty="0" smtClean="0"/>
              <a:t> </a:t>
            </a:r>
            <a:r>
              <a:rPr lang="en-US" dirty="0" err="1" smtClean="0"/>
              <a:t>placerat</a:t>
            </a:r>
            <a:r>
              <a:rPr lang="en-US" dirty="0" smtClean="0"/>
              <a:t>.</a:t>
            </a:r>
          </a:p>
          <a:p>
            <a:r>
              <a:rPr lang="en-US" dirty="0" smtClean="0"/>
              <a:t>Justo et neque odio facilisis turpis </a:t>
            </a:r>
            <a:r>
              <a:rPr lang="en-US" dirty="0" err="1" smtClean="0"/>
              <a:t>sodales</a:t>
            </a:r>
            <a:r>
              <a:rPr lang="en-US" dirty="0" smtClean="0"/>
              <a:t> placerat.</a:t>
            </a:r>
          </a:p>
        </p:txBody>
      </p:sp>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22981523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Content Placeholder 6"/>
          <p:cNvSpPr>
            <a:spLocks noGrp="1"/>
          </p:cNvSpPr>
          <p:nvPr>
            <p:ph sz="quarter" idx="10" hasCustomPrompt="1"/>
          </p:nvPr>
        </p:nvSpPr>
        <p:spPr>
          <a:xfrm>
            <a:off x="566928" y="2185416"/>
            <a:ext cx="9678987" cy="3848100"/>
          </a:xfrm>
          <a:prstGeom prst="rect">
            <a:avLst/>
          </a:prstGeom>
        </p:spPr>
        <p:txBody>
          <a:bodyPr/>
          <a:lstStyle>
            <a:lvl1pPr marL="0" indent="0">
              <a:lnSpc>
                <a:spcPct val="100000"/>
              </a:lnSpc>
              <a:buClr>
                <a:srgbClr val="005BBB"/>
              </a:buClr>
              <a:buFontTx/>
              <a:buNone/>
              <a:defRPr sz="1700" b="1">
                <a:solidFill>
                  <a:srgbClr val="005BBB"/>
                </a:solidFill>
                <a:latin typeface="Arial" charset="0"/>
                <a:ea typeface="Arial" charset="0"/>
                <a:cs typeface="Arial" charset="0"/>
              </a:defRPr>
            </a:lvl1pPr>
            <a:lvl2pPr marL="736600" indent="-279400">
              <a:lnSpc>
                <a:spcPct val="100000"/>
              </a:lnSpc>
              <a:buClr>
                <a:srgbClr val="005BBB"/>
              </a:buClr>
              <a:buFont typeface="Arial" charset="0"/>
              <a:buChar char="•"/>
              <a:tabLst/>
              <a:defRPr sz="2000">
                <a:solidFill>
                  <a:schemeClr val="tx1"/>
                </a:solidFill>
                <a:latin typeface="Arial" charset="0"/>
                <a:ea typeface="Arial" charset="0"/>
                <a:cs typeface="Arial" charset="0"/>
              </a:defRPr>
            </a:lvl2pPr>
            <a:lvl3pPr marL="1143000" marR="0" indent="-228600" algn="l" defTabSz="914400" rtl="0" eaLnBrk="1" fontAlgn="auto" latinLnBrk="0" hangingPunct="1">
              <a:lnSpc>
                <a:spcPct val="100000"/>
              </a:lnSpc>
              <a:spcBef>
                <a:spcPts val="500"/>
              </a:spcBef>
              <a:spcAft>
                <a:spcPts val="0"/>
              </a:spcAft>
              <a:buClr>
                <a:srgbClr val="005BBB"/>
              </a:buClr>
              <a:buSzTx/>
              <a:buFont typeface="LucidaGrande" charset="0"/>
              <a:buChar char="-"/>
              <a:tabLst>
                <a:tab pos="1143000" algn="l"/>
              </a:tabLst>
              <a:defRPr sz="20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smtClean="0"/>
              <a:t>CLICK TO EDIT MASTER TEXT STYLES</a:t>
            </a:r>
          </a:p>
          <a:p>
            <a:pPr lvl="1"/>
            <a:r>
              <a:rPr lang="en-US" dirty="0" smtClean="0"/>
              <a:t>Second level text</a:t>
            </a:r>
          </a:p>
          <a:p>
            <a:pPr lvl="2"/>
            <a:r>
              <a:rPr lang="en-US" dirty="0" smtClean="0"/>
              <a:t>Third level</a:t>
            </a:r>
          </a:p>
          <a:p>
            <a:pPr lvl="1"/>
            <a:r>
              <a:rPr lang="en-US" dirty="0" smtClean="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a:p>
            <a:pPr lvl="0"/>
            <a:r>
              <a:rPr lang="en-US" dirty="0" smtClean="0"/>
              <a:t>CLICK TO EDIT MASTER TEXT STYLES</a:t>
            </a:r>
          </a:p>
          <a:p>
            <a:pPr lvl="1"/>
            <a:r>
              <a:rPr lang="en-US" dirty="0" smtClean="0"/>
              <a:t>Second level text </a:t>
            </a:r>
          </a:p>
          <a:p>
            <a:pPr lvl="2"/>
            <a:r>
              <a:rPr lang="en-US" dirty="0" smtClean="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p:txBody>
      </p:sp>
    </p:spTree>
    <p:extLst>
      <p:ext uri="{BB962C8B-B14F-4D97-AF65-F5344CB8AC3E}">
        <p14:creationId xmlns:p14="http://schemas.microsoft.com/office/powerpoint/2010/main" val="104628523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098566" y="930275"/>
            <a:ext cx="7093434"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279987898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114631" y="934720"/>
            <a:ext cx="7077369" cy="3064678"/>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Picture Placeholder 2"/>
          <p:cNvSpPr>
            <a:spLocks noGrp="1" noChangeAspect="1"/>
          </p:cNvSpPr>
          <p:nvPr>
            <p:ph type="pic" idx="14"/>
          </p:nvPr>
        </p:nvSpPr>
        <p:spPr>
          <a:xfrm>
            <a:off x="5114631" y="3998296"/>
            <a:ext cx="360252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9" name="Picture Placeholder 2"/>
          <p:cNvSpPr>
            <a:spLocks noGrp="1" noChangeAspect="1"/>
          </p:cNvSpPr>
          <p:nvPr>
            <p:ph type="pic" idx="15"/>
          </p:nvPr>
        </p:nvSpPr>
        <p:spPr>
          <a:xfrm>
            <a:off x="8701089" y="3998296"/>
            <a:ext cx="349091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34758802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0" y="927100"/>
            <a:ext cx="12192000"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68917868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ext and Chart">
    <p:spTree>
      <p:nvGrpSpPr>
        <p:cNvPr id="1" name=""/>
        <p:cNvGrpSpPr/>
        <p:nvPr/>
      </p:nvGrpSpPr>
      <p:grpSpPr>
        <a:xfrm>
          <a:off x="0" y="0"/>
          <a:ext cx="0" cy="0"/>
          <a:chOff x="0" y="0"/>
          <a:chExt cx="0" cy="0"/>
        </a:xfrm>
      </p:grpSpPr>
      <p:sp>
        <p:nvSpPr>
          <p:cNvPr id="3" name="Chart Placeholder 2"/>
          <p:cNvSpPr>
            <a:spLocks noGrp="1"/>
          </p:cNvSpPr>
          <p:nvPr>
            <p:ph type="chart" sz="quarter" idx="16"/>
          </p:nvPr>
        </p:nvSpPr>
        <p:spPr>
          <a:xfrm>
            <a:off x="5098987" y="1320800"/>
            <a:ext cx="6388100" cy="4465639"/>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charset="0"/>
                <a:ea typeface="Arial" charset="0"/>
                <a:cs typeface="Arial" charset="0"/>
              </a:defRPr>
            </a:lvl1pPr>
          </a:lstStyle>
          <a:p>
            <a:endParaRPr lang="en-US" dirty="0" smtClean="0"/>
          </a:p>
          <a:p>
            <a:r>
              <a:rPr lang="en-US" dirty="0" smtClean="0"/>
              <a:t>Drag chart to placeholder or click icon to add chart</a:t>
            </a:r>
          </a:p>
          <a:p>
            <a:endParaRPr lang="en-US" dirty="0"/>
          </a:p>
        </p:txBody>
      </p:sp>
      <p:sp>
        <p:nvSpPr>
          <p:cNvPr id="8" name="Title 3"/>
          <p:cNvSpPr>
            <a:spLocks noGrp="1"/>
          </p:cNvSpPr>
          <p:nvPr>
            <p:ph type="title" hasCustomPrompt="1"/>
          </p:nvPr>
        </p:nvSpPr>
        <p:spPr>
          <a:xfrm>
            <a:off x="569468" y="1320800"/>
            <a:ext cx="4268653" cy="716084"/>
          </a:xfrm>
          <a:prstGeom prst="rect">
            <a:avLst/>
          </a:prstGeom>
        </p:spPr>
        <p:txBody>
          <a:bodyPr anchor="b">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9"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24542340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Copyright B.Ramamurthy</a:t>
            </a:r>
            <a:endParaRPr lang="en-US"/>
          </a:p>
        </p:txBody>
      </p:sp>
      <p:sp>
        <p:nvSpPr>
          <p:cNvPr id="5" name="Slide Number Placeholder 4"/>
          <p:cNvSpPr>
            <a:spLocks noGrp="1"/>
          </p:cNvSpPr>
          <p:nvPr>
            <p:ph type="sldNum" sz="quarter" idx="12"/>
          </p:nvPr>
        </p:nvSpPr>
        <p:spPr/>
        <p:txBody>
          <a:bodyPr/>
          <a:lstStyle/>
          <a:p>
            <a:fld id="{F85673ED-CAA7-4C73-A954-89D5CBE338C7}" type="slidenum">
              <a:rPr lang="en-US" smtClean="0"/>
              <a:t>‹#›</a:t>
            </a:fld>
            <a:endParaRPr lang="en-US"/>
          </a:p>
        </p:txBody>
      </p:sp>
    </p:spTree>
    <p:extLst>
      <p:ext uri="{BB962C8B-B14F-4D97-AF65-F5344CB8AC3E}">
        <p14:creationId xmlns:p14="http://schemas.microsoft.com/office/powerpoint/2010/main" val="41959068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0"/>
            <a:ext cx="12188952" cy="6858000"/>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lnSpc>
                <a:spcPct val="100000"/>
              </a:lnSpc>
              <a:buNone/>
              <a:defRPr sz="2800" b="0" i="0">
                <a:solidFill>
                  <a:schemeClr val="bg1"/>
                </a:solidFill>
                <a:latin typeface="Georgia" charset="0"/>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chorCtr="0"/>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8368" y="5367528"/>
            <a:ext cx="3249261" cy="500387"/>
          </a:xfrm>
          <a:prstGeom prst="rect">
            <a:avLst/>
          </a:prstGeom>
        </p:spPr>
      </p:pic>
    </p:spTree>
    <p:extLst>
      <p:ext uri="{BB962C8B-B14F-4D97-AF65-F5344CB8AC3E}">
        <p14:creationId xmlns:p14="http://schemas.microsoft.com/office/powerpoint/2010/main" val="29886993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Copyright B.Ramamurthy</a:t>
            </a:r>
            <a:endParaRPr lang="en-US" dirty="0"/>
          </a:p>
        </p:txBody>
      </p:sp>
      <p:sp>
        <p:nvSpPr>
          <p:cNvPr id="7" name="Slide Number Placeholder 6"/>
          <p:cNvSpPr>
            <a:spLocks noGrp="1"/>
          </p:cNvSpPr>
          <p:nvPr>
            <p:ph type="sldNum" sz="quarter" idx="12"/>
          </p:nvPr>
        </p:nvSpPr>
        <p:spPr/>
        <p:txBody>
          <a:bodyPr/>
          <a:lstStyle/>
          <a:p>
            <a:fld id="{F1AE3207-A8F0-47A6-8E44-9B9343959EB3}" type="slidenum">
              <a:rPr lang="en-US" smtClean="0"/>
              <a:t>‹#›</a:t>
            </a:fld>
            <a:endParaRPr lang="en-US"/>
          </a:p>
        </p:txBody>
      </p:sp>
    </p:spTree>
    <p:extLst>
      <p:ext uri="{BB962C8B-B14F-4D97-AF65-F5344CB8AC3E}">
        <p14:creationId xmlns:p14="http://schemas.microsoft.com/office/powerpoint/2010/main" val="985887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chor="t" anchorCtr="0">
            <a:noAutofit/>
          </a:bodyPr>
          <a:lstStyle>
            <a:lvl1pPr marL="0" indent="0" algn="l">
              <a:lnSpc>
                <a:spcPct val="100000"/>
              </a:lnSpc>
              <a:buNone/>
              <a:defRPr sz="2800" b="0" baseline="0">
                <a:solidFill>
                  <a:schemeClr val="bg1"/>
                </a:solidFill>
                <a:latin typeface="Georgia"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title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8639" y="152401"/>
            <a:ext cx="3249261" cy="500387"/>
          </a:xfrm>
          <a:prstGeom prst="rect">
            <a:avLst/>
          </a:prstGeom>
        </p:spPr>
      </p:pic>
    </p:spTree>
    <p:extLst>
      <p:ext uri="{BB962C8B-B14F-4D97-AF65-F5344CB8AC3E}">
        <p14:creationId xmlns:p14="http://schemas.microsoft.com/office/powerpoint/2010/main" val="154675982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50" y="0"/>
            <a:ext cx="12188950" cy="6857999"/>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8639" y="152401"/>
            <a:ext cx="3249261" cy="500387"/>
          </a:xfrm>
          <a:prstGeom prst="rect">
            <a:avLst/>
          </a:prstGeom>
        </p:spPr>
      </p:pic>
    </p:spTree>
    <p:extLst>
      <p:ext uri="{BB962C8B-B14F-4D97-AF65-F5344CB8AC3E}">
        <p14:creationId xmlns:p14="http://schemas.microsoft.com/office/powerpoint/2010/main" val="170800978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319980968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a:t>
            </a:r>
          </a:p>
        </p:txBody>
      </p:sp>
      <p:sp>
        <p:nvSpPr>
          <p:cNvPr id="13" name="Text Placeholder 2"/>
          <p:cNvSpPr>
            <a:spLocks noGrp="1"/>
          </p:cNvSpPr>
          <p:nvPr>
            <p:ph type="body" idx="11" hasCustomPrompt="1"/>
          </p:nvPr>
        </p:nvSpPr>
        <p:spPr>
          <a:xfrm>
            <a:off x="5029200"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smtClean="0"/>
              <a:t>Etiam</a:t>
            </a:r>
            <a:r>
              <a:rPr lang="en-US" dirty="0" smtClean="0"/>
              <a:t> </a:t>
            </a:r>
            <a:r>
              <a:rPr lang="en-US" dirty="0" err="1" smtClean="0"/>
              <a:t>molestie</a:t>
            </a:r>
            <a:r>
              <a:rPr lang="en-US" dirty="0" smtClean="0"/>
              <a:t> </a:t>
            </a:r>
            <a:r>
              <a:rPr lang="en-US" dirty="0" err="1" smtClean="0"/>
              <a:t>velit</a:t>
            </a:r>
            <a:r>
              <a:rPr lang="en-US" dirty="0" smtClean="0"/>
              <a:t> vitae dolor </a:t>
            </a:r>
            <a:r>
              <a:rPr lang="en-US" dirty="0" err="1" smtClean="0"/>
              <a:t>euismod</a:t>
            </a:r>
            <a:r>
              <a:rPr lang="en-US" dirty="0" smtClean="0"/>
              <a:t>, sit </a:t>
            </a:r>
            <a:r>
              <a:rPr lang="en-US" dirty="0" err="1" smtClean="0"/>
              <a:t>amet</a:t>
            </a:r>
            <a:r>
              <a:rPr lang="en-US" dirty="0" smtClean="0"/>
              <a:t> </a:t>
            </a:r>
            <a:r>
              <a:rPr lang="en-US" dirty="0" err="1" smtClean="0"/>
              <a:t>finibus</a:t>
            </a:r>
            <a:r>
              <a:rPr lang="en-US" dirty="0" smtClean="0"/>
              <a:t> </a:t>
            </a:r>
            <a:r>
              <a:rPr lang="en-US" dirty="0" err="1" smtClean="0"/>
              <a:t>risus</a:t>
            </a:r>
            <a:r>
              <a:rPr lang="en-US" dirty="0" smtClean="0"/>
              <a:t> </a:t>
            </a:r>
            <a:r>
              <a:rPr lang="en-US" dirty="0" err="1" smtClean="0"/>
              <a:t>mattis</a:t>
            </a:r>
            <a:r>
              <a:rPr lang="en-US" dirty="0" smtClean="0"/>
              <a:t>. In </a:t>
            </a:r>
            <a:r>
              <a:rPr lang="en-US" dirty="0" err="1" smtClean="0"/>
              <a:t>ornare</a:t>
            </a:r>
            <a:r>
              <a:rPr lang="en-US" dirty="0" smtClean="0"/>
              <a:t> convallis </a:t>
            </a:r>
            <a:r>
              <a:rPr lang="en-US" dirty="0" err="1" smtClean="0"/>
              <a:t>velit</a:t>
            </a:r>
            <a:r>
              <a:rPr lang="en-US" dirty="0" smtClean="0"/>
              <a:t> vitae cursus. Integer </a:t>
            </a:r>
            <a:r>
              <a:rPr lang="en-US" dirty="0" err="1" smtClean="0"/>
              <a:t>egestas</a:t>
            </a:r>
            <a:r>
              <a:rPr lang="en-US" dirty="0" smtClean="0"/>
              <a:t> sit </a:t>
            </a:r>
            <a:r>
              <a:rPr lang="en-US" dirty="0" err="1" smtClean="0"/>
              <a:t>amet</a:t>
            </a:r>
            <a:r>
              <a:rPr lang="en-US" dirty="0" smtClean="0"/>
              <a:t> mi </a:t>
            </a:r>
            <a:r>
              <a:rPr lang="en-US" dirty="0" err="1" smtClean="0"/>
              <a:t>vehicula</a:t>
            </a:r>
            <a:r>
              <a:rPr lang="en-US" dirty="0" smtClean="0"/>
              <a:t> </a:t>
            </a:r>
            <a:r>
              <a:rPr lang="en-US" dirty="0" err="1" smtClean="0"/>
              <a:t>sollicitudin</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 </a:t>
            </a:r>
            <a:r>
              <a:rPr lang="en-US" dirty="0" err="1" smtClean="0"/>
              <a:t>senectus</a:t>
            </a:r>
            <a:r>
              <a:rPr lang="en-US" dirty="0" smtClean="0"/>
              <a:t> et </a:t>
            </a:r>
            <a:r>
              <a:rPr lang="en-US" dirty="0" err="1" smtClean="0"/>
              <a:t>netus</a:t>
            </a:r>
            <a:r>
              <a:rPr lang="en-US" dirty="0" smtClean="0"/>
              <a:t> et </a:t>
            </a:r>
            <a:r>
              <a:rPr lang="en-US" dirty="0" err="1" smtClean="0"/>
              <a:t>malesuada</a:t>
            </a:r>
            <a:r>
              <a:rPr lang="en-US" dirty="0" smtClean="0"/>
              <a:t> fames ac </a:t>
            </a:r>
            <a:r>
              <a:rPr lang="en-US" dirty="0" err="1" smtClean="0"/>
              <a:t>turpis</a:t>
            </a:r>
            <a:r>
              <a:rPr lang="en-US" dirty="0" smtClean="0"/>
              <a:t> </a:t>
            </a:r>
            <a:r>
              <a:rPr lang="en-US" dirty="0" err="1" smtClean="0"/>
              <a:t>egestas</a:t>
            </a:r>
            <a:r>
              <a:rPr lang="en-US" dirty="0" smtClean="0"/>
              <a:t>.</a:t>
            </a:r>
          </a:p>
        </p:txBody>
      </p:sp>
      <p:sp>
        <p:nvSpPr>
          <p:cNvPr id="5"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317275907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8557757" cy="3732425"/>
          </a:xfrm>
          <a:prstGeom prst="rect">
            <a:avLst/>
          </a:prstGeom>
        </p:spPr>
        <p:txBody>
          <a:bodyPr lIns="182880" rIns="182880">
            <a:noAutofit/>
          </a:bodyPr>
          <a:lstStyle>
            <a:lvl1pPr marL="457200" marR="0" indent="-406400" algn="l" defTabSz="914400" rtl="0" eaLnBrk="1" fontAlgn="auto" latinLnBrk="0" hangingPunct="1">
              <a:lnSpc>
                <a:spcPct val="100000"/>
              </a:lnSpc>
              <a:spcBef>
                <a:spcPts val="1000"/>
              </a:spcBef>
              <a:spcAft>
                <a:spcPts val="0"/>
              </a:spcAft>
              <a:buClr>
                <a:srgbClr val="005BBB"/>
              </a:buClr>
              <a:buSzPct val="109000"/>
              <a:buFont typeface="Arial" charset="0"/>
              <a:buChar char="•"/>
              <a:tabLst/>
              <a:defRPr sz="20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a:p>
            <a:r>
              <a:rPr lang="en-US" dirty="0" err="1" smtClean="0"/>
              <a:t>Quisque</a:t>
            </a:r>
            <a:r>
              <a:rPr lang="en-US" dirty="0" smtClean="0"/>
              <a:t> ac </a:t>
            </a:r>
            <a:r>
              <a:rPr lang="en-US" dirty="0" err="1" smtClean="0"/>
              <a:t>orci</a:t>
            </a:r>
            <a:r>
              <a:rPr lang="en-US" dirty="0" smtClean="0"/>
              <a:t> in </a:t>
            </a:r>
            <a:r>
              <a:rPr lang="en-US" dirty="0" err="1" smtClean="0"/>
              <a:t>turpis</a:t>
            </a:r>
            <a:r>
              <a:rPr lang="en-US" dirty="0" smtClean="0"/>
              <a:t> </a:t>
            </a:r>
            <a:r>
              <a:rPr lang="en-US" dirty="0" err="1" smtClean="0"/>
              <a:t>dapibus</a:t>
            </a:r>
            <a:r>
              <a:rPr lang="en-US" dirty="0" smtClean="0"/>
              <a:t> </a:t>
            </a:r>
            <a:r>
              <a:rPr lang="en-US" dirty="0" err="1" smtClean="0"/>
              <a:t>sagittis</a:t>
            </a:r>
            <a:r>
              <a:rPr lang="en-US" dirty="0" smtClean="0"/>
              <a:t>.</a:t>
            </a:r>
          </a:p>
          <a:p>
            <a:r>
              <a:rPr lang="en-US" dirty="0" err="1" smtClean="0"/>
              <a:t>Donec</a:t>
            </a:r>
            <a:r>
              <a:rPr lang="en-US" dirty="0" smtClean="0"/>
              <a:t> vitae </a:t>
            </a:r>
            <a:r>
              <a:rPr lang="en-US" dirty="0" err="1" smtClean="0"/>
              <a:t>justo</a:t>
            </a:r>
            <a:r>
              <a:rPr lang="en-US" dirty="0" smtClean="0"/>
              <a:t> et </a:t>
            </a:r>
            <a:r>
              <a:rPr lang="en-US" dirty="0" err="1" smtClean="0"/>
              <a:t>neque</a:t>
            </a:r>
            <a:r>
              <a:rPr lang="en-US" dirty="0" smtClean="0"/>
              <a:t> </a:t>
            </a:r>
            <a:r>
              <a:rPr lang="en-US" dirty="0" err="1" smtClean="0"/>
              <a:t>mollis</a:t>
            </a:r>
            <a:r>
              <a:rPr lang="en-US" dirty="0" smtClean="0"/>
              <a:t> </a:t>
            </a:r>
            <a:r>
              <a:rPr lang="en-US" dirty="0" err="1" smtClean="0"/>
              <a:t>consectetur</a:t>
            </a:r>
            <a:r>
              <a:rPr lang="en-US" dirty="0" smtClean="0"/>
              <a:t>.</a:t>
            </a:r>
          </a:p>
          <a:p>
            <a:r>
              <a:rPr lang="en-US" dirty="0" err="1" smtClean="0"/>
              <a:t>Etiam</a:t>
            </a:r>
            <a:r>
              <a:rPr lang="en-US" dirty="0" smtClean="0"/>
              <a:t> </a:t>
            </a:r>
            <a:r>
              <a:rPr lang="en-US" dirty="0" err="1" smtClean="0"/>
              <a:t>aliquet</a:t>
            </a:r>
            <a:r>
              <a:rPr lang="en-US" dirty="0" smtClean="0"/>
              <a:t> ex </a:t>
            </a:r>
            <a:r>
              <a:rPr lang="en-US" dirty="0" err="1" smtClean="0"/>
              <a:t>sed</a:t>
            </a:r>
            <a:r>
              <a:rPr lang="en-US" dirty="0" smtClean="0"/>
              <a:t> </a:t>
            </a:r>
            <a:r>
              <a:rPr lang="en-US" dirty="0" err="1" smtClean="0"/>
              <a:t>bibendum</a:t>
            </a:r>
            <a:r>
              <a:rPr lang="en-US" dirty="0" smtClean="0"/>
              <a:t> </a:t>
            </a:r>
            <a:r>
              <a:rPr lang="en-US" dirty="0" err="1" smtClean="0"/>
              <a:t>consequat</a:t>
            </a:r>
            <a:r>
              <a:rPr lang="en-US" dirty="0" smtClean="0"/>
              <a:t>.</a:t>
            </a:r>
          </a:p>
          <a:p>
            <a:r>
              <a:rPr lang="en-US" dirty="0" err="1" smtClean="0"/>
              <a:t>Cras</a:t>
            </a:r>
            <a:r>
              <a:rPr lang="en-US" dirty="0" smtClean="0"/>
              <a:t> </a:t>
            </a:r>
            <a:r>
              <a:rPr lang="en-US" dirty="0" err="1" smtClean="0"/>
              <a:t>lacinia</a:t>
            </a:r>
            <a:r>
              <a:rPr lang="en-US" dirty="0" smtClean="0"/>
              <a:t> </a:t>
            </a:r>
            <a:r>
              <a:rPr lang="en-US" dirty="0" err="1" smtClean="0"/>
              <a:t>est</a:t>
            </a:r>
            <a:r>
              <a:rPr lang="en-US" dirty="0" smtClean="0"/>
              <a:t> ac </a:t>
            </a:r>
            <a:r>
              <a:rPr lang="en-US" dirty="0" err="1" smtClean="0"/>
              <a:t>elit</a:t>
            </a:r>
            <a:r>
              <a:rPr lang="en-US" dirty="0" smtClean="0"/>
              <a:t> </a:t>
            </a:r>
            <a:r>
              <a:rPr lang="en-US" dirty="0" err="1" smtClean="0"/>
              <a:t>dignissim</a:t>
            </a:r>
            <a:r>
              <a:rPr lang="en-US" dirty="0" smtClean="0"/>
              <a:t> </a:t>
            </a:r>
            <a:r>
              <a:rPr lang="en-US" dirty="0" err="1" smtClean="0"/>
              <a:t>varius</a:t>
            </a:r>
            <a:r>
              <a:rPr lang="en-US" dirty="0" smtClean="0"/>
              <a:t>.</a:t>
            </a:r>
          </a:p>
          <a:p>
            <a:r>
              <a:rPr lang="en-US" dirty="0" err="1" smtClean="0"/>
              <a:t>Duis</a:t>
            </a:r>
            <a:r>
              <a:rPr lang="en-US" dirty="0" smtClean="0"/>
              <a:t> sit </a:t>
            </a:r>
            <a:r>
              <a:rPr lang="en-US" dirty="0" err="1" smtClean="0"/>
              <a:t>amet</a:t>
            </a:r>
            <a:r>
              <a:rPr lang="en-US" dirty="0" smtClean="0"/>
              <a:t> </a:t>
            </a:r>
            <a:r>
              <a:rPr lang="en-US" dirty="0" err="1" smtClean="0"/>
              <a:t>odio</a:t>
            </a:r>
            <a:r>
              <a:rPr lang="en-US" dirty="0" smtClean="0"/>
              <a:t> </a:t>
            </a:r>
            <a:r>
              <a:rPr lang="en-US" dirty="0" err="1" smtClean="0"/>
              <a:t>facilisis</a:t>
            </a:r>
            <a:r>
              <a:rPr lang="en-US" dirty="0" smtClean="0"/>
              <a:t> </a:t>
            </a:r>
            <a:r>
              <a:rPr lang="en-US" dirty="0" err="1" smtClean="0"/>
              <a:t>turpis</a:t>
            </a:r>
            <a:r>
              <a:rPr lang="en-US" dirty="0" smtClean="0"/>
              <a:t> </a:t>
            </a:r>
            <a:r>
              <a:rPr lang="en-US" dirty="0" err="1" smtClean="0"/>
              <a:t>sodales</a:t>
            </a:r>
            <a:r>
              <a:rPr lang="en-US" dirty="0" smtClean="0"/>
              <a:t> </a:t>
            </a:r>
            <a:r>
              <a:rPr lang="en-US" dirty="0" err="1" smtClean="0"/>
              <a:t>placerat</a:t>
            </a:r>
            <a:r>
              <a:rPr lang="en-US" dirty="0" smtClean="0"/>
              <a:t>.</a:t>
            </a:r>
          </a:p>
          <a:p>
            <a:r>
              <a:rPr lang="en-US" dirty="0" smtClean="0"/>
              <a:t>Justo et neque odio facilisis turpis </a:t>
            </a:r>
            <a:r>
              <a:rPr lang="en-US" dirty="0" err="1" smtClean="0"/>
              <a:t>sodales</a:t>
            </a:r>
            <a:r>
              <a:rPr lang="en-US" dirty="0" smtClean="0"/>
              <a:t> placerat.</a:t>
            </a:r>
          </a:p>
        </p:txBody>
      </p:sp>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382178174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Content Placeholder 6"/>
          <p:cNvSpPr>
            <a:spLocks noGrp="1"/>
          </p:cNvSpPr>
          <p:nvPr>
            <p:ph sz="quarter" idx="10" hasCustomPrompt="1"/>
          </p:nvPr>
        </p:nvSpPr>
        <p:spPr>
          <a:xfrm>
            <a:off x="566928" y="2185416"/>
            <a:ext cx="9678987" cy="3848100"/>
          </a:xfrm>
          <a:prstGeom prst="rect">
            <a:avLst/>
          </a:prstGeom>
        </p:spPr>
        <p:txBody>
          <a:bodyPr/>
          <a:lstStyle>
            <a:lvl1pPr marL="0" indent="0">
              <a:lnSpc>
                <a:spcPct val="100000"/>
              </a:lnSpc>
              <a:buClr>
                <a:srgbClr val="005BBB"/>
              </a:buClr>
              <a:buFontTx/>
              <a:buNone/>
              <a:defRPr sz="1700" b="1">
                <a:solidFill>
                  <a:srgbClr val="005BBB"/>
                </a:solidFill>
                <a:latin typeface="Arial" charset="0"/>
                <a:ea typeface="Arial" charset="0"/>
                <a:cs typeface="Arial" charset="0"/>
              </a:defRPr>
            </a:lvl1pPr>
            <a:lvl2pPr marL="736600" indent="-279400">
              <a:lnSpc>
                <a:spcPct val="100000"/>
              </a:lnSpc>
              <a:buClr>
                <a:srgbClr val="005BBB"/>
              </a:buClr>
              <a:buFont typeface="Arial" charset="0"/>
              <a:buChar char="•"/>
              <a:tabLst/>
              <a:defRPr sz="2000">
                <a:solidFill>
                  <a:schemeClr val="tx1"/>
                </a:solidFill>
                <a:latin typeface="Arial" charset="0"/>
                <a:ea typeface="Arial" charset="0"/>
                <a:cs typeface="Arial" charset="0"/>
              </a:defRPr>
            </a:lvl2pPr>
            <a:lvl3pPr marL="1143000" marR="0" indent="-228600" algn="l" defTabSz="914400" rtl="0" eaLnBrk="1" fontAlgn="auto" latinLnBrk="0" hangingPunct="1">
              <a:lnSpc>
                <a:spcPct val="100000"/>
              </a:lnSpc>
              <a:spcBef>
                <a:spcPts val="500"/>
              </a:spcBef>
              <a:spcAft>
                <a:spcPts val="0"/>
              </a:spcAft>
              <a:buClr>
                <a:srgbClr val="005BBB"/>
              </a:buClr>
              <a:buSzTx/>
              <a:buFont typeface="LucidaGrande" charset="0"/>
              <a:buChar char="-"/>
              <a:tabLst>
                <a:tab pos="1143000" algn="l"/>
              </a:tabLst>
              <a:defRPr sz="20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smtClean="0"/>
              <a:t>CLICK TO EDIT MASTER TEXT STYLES</a:t>
            </a:r>
          </a:p>
          <a:p>
            <a:pPr lvl="1"/>
            <a:r>
              <a:rPr lang="en-US" dirty="0" smtClean="0"/>
              <a:t>Second level text</a:t>
            </a:r>
          </a:p>
          <a:p>
            <a:pPr lvl="2"/>
            <a:r>
              <a:rPr lang="en-US" dirty="0" smtClean="0"/>
              <a:t>Third level</a:t>
            </a:r>
          </a:p>
          <a:p>
            <a:pPr lvl="1"/>
            <a:r>
              <a:rPr lang="en-US" dirty="0" smtClean="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a:p>
            <a:pPr lvl="0"/>
            <a:r>
              <a:rPr lang="en-US" dirty="0" smtClean="0"/>
              <a:t>CLICK TO EDIT MASTER TEXT STYLES</a:t>
            </a:r>
          </a:p>
          <a:p>
            <a:pPr lvl="1"/>
            <a:r>
              <a:rPr lang="en-US" dirty="0" smtClean="0"/>
              <a:t>Second level text </a:t>
            </a:r>
          </a:p>
          <a:p>
            <a:pPr lvl="2"/>
            <a:r>
              <a:rPr lang="en-US" dirty="0" smtClean="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p:txBody>
      </p:sp>
    </p:spTree>
    <p:extLst>
      <p:ext uri="{BB962C8B-B14F-4D97-AF65-F5344CB8AC3E}">
        <p14:creationId xmlns:p14="http://schemas.microsoft.com/office/powerpoint/2010/main" val="3177062505"/>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098566" y="930275"/>
            <a:ext cx="7093434"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286767591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114631" y="934720"/>
            <a:ext cx="7077369" cy="3064678"/>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Picture Placeholder 2"/>
          <p:cNvSpPr>
            <a:spLocks noGrp="1" noChangeAspect="1"/>
          </p:cNvSpPr>
          <p:nvPr>
            <p:ph type="pic" idx="14"/>
          </p:nvPr>
        </p:nvSpPr>
        <p:spPr>
          <a:xfrm>
            <a:off x="5114631" y="3998296"/>
            <a:ext cx="360252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9" name="Picture Placeholder 2"/>
          <p:cNvSpPr>
            <a:spLocks noGrp="1" noChangeAspect="1"/>
          </p:cNvSpPr>
          <p:nvPr>
            <p:ph type="pic" idx="15"/>
          </p:nvPr>
        </p:nvSpPr>
        <p:spPr>
          <a:xfrm>
            <a:off x="8701089" y="3998296"/>
            <a:ext cx="349091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162492666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0" y="927100"/>
            <a:ext cx="12192000"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164741578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ext and Chart">
    <p:spTree>
      <p:nvGrpSpPr>
        <p:cNvPr id="1" name=""/>
        <p:cNvGrpSpPr/>
        <p:nvPr/>
      </p:nvGrpSpPr>
      <p:grpSpPr>
        <a:xfrm>
          <a:off x="0" y="0"/>
          <a:ext cx="0" cy="0"/>
          <a:chOff x="0" y="0"/>
          <a:chExt cx="0" cy="0"/>
        </a:xfrm>
      </p:grpSpPr>
      <p:sp>
        <p:nvSpPr>
          <p:cNvPr id="3" name="Chart Placeholder 2"/>
          <p:cNvSpPr>
            <a:spLocks noGrp="1"/>
          </p:cNvSpPr>
          <p:nvPr>
            <p:ph type="chart" sz="quarter" idx="16"/>
          </p:nvPr>
        </p:nvSpPr>
        <p:spPr>
          <a:xfrm>
            <a:off x="5098987" y="1320800"/>
            <a:ext cx="6388100" cy="4465639"/>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charset="0"/>
                <a:ea typeface="Arial" charset="0"/>
                <a:cs typeface="Arial" charset="0"/>
              </a:defRPr>
            </a:lvl1pPr>
          </a:lstStyle>
          <a:p>
            <a:endParaRPr lang="en-US" dirty="0" smtClean="0"/>
          </a:p>
          <a:p>
            <a:r>
              <a:rPr lang="en-US" dirty="0" smtClean="0"/>
              <a:t>Drag chart to placeholder or click icon to add chart</a:t>
            </a:r>
          </a:p>
          <a:p>
            <a:endParaRPr lang="en-US" dirty="0"/>
          </a:p>
        </p:txBody>
      </p:sp>
      <p:sp>
        <p:nvSpPr>
          <p:cNvPr id="8" name="Title 3"/>
          <p:cNvSpPr>
            <a:spLocks noGrp="1"/>
          </p:cNvSpPr>
          <p:nvPr>
            <p:ph type="title" hasCustomPrompt="1"/>
          </p:nvPr>
        </p:nvSpPr>
        <p:spPr>
          <a:xfrm>
            <a:off x="569468" y="1320800"/>
            <a:ext cx="4268653" cy="716084"/>
          </a:xfrm>
          <a:prstGeom prst="rect">
            <a:avLst/>
          </a:prstGeom>
        </p:spPr>
        <p:txBody>
          <a:bodyPr anchor="b">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9"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19894487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Copyright B.Ramamurthy</a:t>
            </a:r>
            <a:endParaRPr lang="en-US" dirty="0"/>
          </a:p>
        </p:txBody>
      </p:sp>
      <p:sp>
        <p:nvSpPr>
          <p:cNvPr id="9" name="Slide Number Placeholder 8"/>
          <p:cNvSpPr>
            <a:spLocks noGrp="1"/>
          </p:cNvSpPr>
          <p:nvPr>
            <p:ph type="sldNum" sz="quarter" idx="12"/>
          </p:nvPr>
        </p:nvSpPr>
        <p:spPr/>
        <p:txBody>
          <a:bodyPr/>
          <a:lstStyle/>
          <a:p>
            <a:fld id="{F1AE3207-A8F0-47A6-8E44-9B9343959EB3}" type="slidenum">
              <a:rPr lang="en-US" smtClean="0"/>
              <a:t>‹#›</a:t>
            </a:fld>
            <a:endParaRPr lang="en-US"/>
          </a:p>
        </p:txBody>
      </p:sp>
    </p:spTree>
    <p:extLst>
      <p:ext uri="{BB962C8B-B14F-4D97-AF65-F5344CB8AC3E}">
        <p14:creationId xmlns:p14="http://schemas.microsoft.com/office/powerpoint/2010/main" val="12620327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0"/>
            <a:ext cx="12188952" cy="6858000"/>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lnSpc>
                <a:spcPct val="100000"/>
              </a:lnSpc>
              <a:buNone/>
              <a:defRPr sz="2800" b="0" i="0">
                <a:solidFill>
                  <a:schemeClr val="bg1"/>
                </a:solidFill>
                <a:latin typeface="Georgia" charset="0"/>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chorCtr="0"/>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8368" y="5367528"/>
            <a:ext cx="3249261" cy="500387"/>
          </a:xfrm>
          <a:prstGeom prst="rect">
            <a:avLst/>
          </a:prstGeom>
        </p:spPr>
      </p:pic>
    </p:spTree>
    <p:extLst>
      <p:ext uri="{BB962C8B-B14F-4D97-AF65-F5344CB8AC3E}">
        <p14:creationId xmlns:p14="http://schemas.microsoft.com/office/powerpoint/2010/main" val="96320345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chor="t" anchorCtr="0">
            <a:noAutofit/>
          </a:bodyPr>
          <a:lstStyle>
            <a:lvl1pPr marL="0" indent="0" algn="l">
              <a:lnSpc>
                <a:spcPct val="100000"/>
              </a:lnSpc>
              <a:buNone/>
              <a:defRPr sz="2800" b="0" baseline="0">
                <a:solidFill>
                  <a:schemeClr val="bg1"/>
                </a:solidFill>
                <a:latin typeface="Georgia"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title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8639" y="152401"/>
            <a:ext cx="3249261" cy="500387"/>
          </a:xfrm>
          <a:prstGeom prst="rect">
            <a:avLst/>
          </a:prstGeom>
        </p:spPr>
      </p:pic>
    </p:spTree>
    <p:extLst>
      <p:ext uri="{BB962C8B-B14F-4D97-AF65-F5344CB8AC3E}">
        <p14:creationId xmlns:p14="http://schemas.microsoft.com/office/powerpoint/2010/main" val="950782462"/>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50" y="0"/>
            <a:ext cx="12188950" cy="6857999"/>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8639" y="152401"/>
            <a:ext cx="3249261" cy="500387"/>
          </a:xfrm>
          <a:prstGeom prst="rect">
            <a:avLst/>
          </a:prstGeom>
        </p:spPr>
      </p:pic>
    </p:spTree>
    <p:extLst>
      <p:ext uri="{BB962C8B-B14F-4D97-AF65-F5344CB8AC3E}">
        <p14:creationId xmlns:p14="http://schemas.microsoft.com/office/powerpoint/2010/main" val="241629870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3811507572"/>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a:t>
            </a:r>
          </a:p>
        </p:txBody>
      </p:sp>
      <p:sp>
        <p:nvSpPr>
          <p:cNvPr id="13" name="Text Placeholder 2"/>
          <p:cNvSpPr>
            <a:spLocks noGrp="1"/>
          </p:cNvSpPr>
          <p:nvPr>
            <p:ph type="body" idx="11" hasCustomPrompt="1"/>
          </p:nvPr>
        </p:nvSpPr>
        <p:spPr>
          <a:xfrm>
            <a:off x="5029200"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smtClean="0"/>
              <a:t>Etiam</a:t>
            </a:r>
            <a:r>
              <a:rPr lang="en-US" dirty="0" smtClean="0"/>
              <a:t> </a:t>
            </a:r>
            <a:r>
              <a:rPr lang="en-US" dirty="0" err="1" smtClean="0"/>
              <a:t>molestie</a:t>
            </a:r>
            <a:r>
              <a:rPr lang="en-US" dirty="0" smtClean="0"/>
              <a:t> </a:t>
            </a:r>
            <a:r>
              <a:rPr lang="en-US" dirty="0" err="1" smtClean="0"/>
              <a:t>velit</a:t>
            </a:r>
            <a:r>
              <a:rPr lang="en-US" dirty="0" smtClean="0"/>
              <a:t> vitae dolor </a:t>
            </a:r>
            <a:r>
              <a:rPr lang="en-US" dirty="0" err="1" smtClean="0"/>
              <a:t>euismod</a:t>
            </a:r>
            <a:r>
              <a:rPr lang="en-US" dirty="0" smtClean="0"/>
              <a:t>, sit </a:t>
            </a:r>
            <a:r>
              <a:rPr lang="en-US" dirty="0" err="1" smtClean="0"/>
              <a:t>amet</a:t>
            </a:r>
            <a:r>
              <a:rPr lang="en-US" dirty="0" smtClean="0"/>
              <a:t> </a:t>
            </a:r>
            <a:r>
              <a:rPr lang="en-US" dirty="0" err="1" smtClean="0"/>
              <a:t>finibus</a:t>
            </a:r>
            <a:r>
              <a:rPr lang="en-US" dirty="0" smtClean="0"/>
              <a:t> </a:t>
            </a:r>
            <a:r>
              <a:rPr lang="en-US" dirty="0" err="1" smtClean="0"/>
              <a:t>risus</a:t>
            </a:r>
            <a:r>
              <a:rPr lang="en-US" dirty="0" smtClean="0"/>
              <a:t> </a:t>
            </a:r>
            <a:r>
              <a:rPr lang="en-US" dirty="0" err="1" smtClean="0"/>
              <a:t>mattis</a:t>
            </a:r>
            <a:r>
              <a:rPr lang="en-US" dirty="0" smtClean="0"/>
              <a:t>. In </a:t>
            </a:r>
            <a:r>
              <a:rPr lang="en-US" dirty="0" err="1" smtClean="0"/>
              <a:t>ornare</a:t>
            </a:r>
            <a:r>
              <a:rPr lang="en-US" dirty="0" smtClean="0"/>
              <a:t> convallis </a:t>
            </a:r>
            <a:r>
              <a:rPr lang="en-US" dirty="0" err="1" smtClean="0"/>
              <a:t>velit</a:t>
            </a:r>
            <a:r>
              <a:rPr lang="en-US" dirty="0" smtClean="0"/>
              <a:t> vitae cursus. Integer </a:t>
            </a:r>
            <a:r>
              <a:rPr lang="en-US" dirty="0" err="1" smtClean="0"/>
              <a:t>egestas</a:t>
            </a:r>
            <a:r>
              <a:rPr lang="en-US" dirty="0" smtClean="0"/>
              <a:t> sit </a:t>
            </a:r>
            <a:r>
              <a:rPr lang="en-US" dirty="0" err="1" smtClean="0"/>
              <a:t>amet</a:t>
            </a:r>
            <a:r>
              <a:rPr lang="en-US" dirty="0" smtClean="0"/>
              <a:t> mi </a:t>
            </a:r>
            <a:r>
              <a:rPr lang="en-US" dirty="0" err="1" smtClean="0"/>
              <a:t>vehicula</a:t>
            </a:r>
            <a:r>
              <a:rPr lang="en-US" dirty="0" smtClean="0"/>
              <a:t> </a:t>
            </a:r>
            <a:r>
              <a:rPr lang="en-US" dirty="0" err="1" smtClean="0"/>
              <a:t>sollicitudin</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 </a:t>
            </a:r>
            <a:r>
              <a:rPr lang="en-US" dirty="0" err="1" smtClean="0"/>
              <a:t>senectus</a:t>
            </a:r>
            <a:r>
              <a:rPr lang="en-US" dirty="0" smtClean="0"/>
              <a:t> et </a:t>
            </a:r>
            <a:r>
              <a:rPr lang="en-US" dirty="0" err="1" smtClean="0"/>
              <a:t>netus</a:t>
            </a:r>
            <a:r>
              <a:rPr lang="en-US" dirty="0" smtClean="0"/>
              <a:t> et </a:t>
            </a:r>
            <a:r>
              <a:rPr lang="en-US" dirty="0" err="1" smtClean="0"/>
              <a:t>malesuada</a:t>
            </a:r>
            <a:r>
              <a:rPr lang="en-US" dirty="0" smtClean="0"/>
              <a:t> fames ac </a:t>
            </a:r>
            <a:r>
              <a:rPr lang="en-US" dirty="0" err="1" smtClean="0"/>
              <a:t>turpis</a:t>
            </a:r>
            <a:r>
              <a:rPr lang="en-US" dirty="0" smtClean="0"/>
              <a:t> </a:t>
            </a:r>
            <a:r>
              <a:rPr lang="en-US" dirty="0" err="1" smtClean="0"/>
              <a:t>egestas</a:t>
            </a:r>
            <a:r>
              <a:rPr lang="en-US" dirty="0" smtClean="0"/>
              <a:t>.</a:t>
            </a:r>
          </a:p>
        </p:txBody>
      </p:sp>
      <p:sp>
        <p:nvSpPr>
          <p:cNvPr id="5"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332302517"/>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8557757" cy="3732425"/>
          </a:xfrm>
          <a:prstGeom prst="rect">
            <a:avLst/>
          </a:prstGeom>
        </p:spPr>
        <p:txBody>
          <a:bodyPr lIns="182880" rIns="182880">
            <a:noAutofit/>
          </a:bodyPr>
          <a:lstStyle>
            <a:lvl1pPr marL="457200" marR="0" indent="-406400" algn="l" defTabSz="914400" rtl="0" eaLnBrk="1" fontAlgn="auto" latinLnBrk="0" hangingPunct="1">
              <a:lnSpc>
                <a:spcPct val="100000"/>
              </a:lnSpc>
              <a:spcBef>
                <a:spcPts val="1000"/>
              </a:spcBef>
              <a:spcAft>
                <a:spcPts val="0"/>
              </a:spcAft>
              <a:buClr>
                <a:srgbClr val="005BBB"/>
              </a:buClr>
              <a:buSzPct val="109000"/>
              <a:buFont typeface="Arial" charset="0"/>
              <a:buChar char="•"/>
              <a:tabLst/>
              <a:defRPr sz="20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a:p>
            <a:r>
              <a:rPr lang="en-US" dirty="0" err="1" smtClean="0"/>
              <a:t>Quisque</a:t>
            </a:r>
            <a:r>
              <a:rPr lang="en-US" dirty="0" smtClean="0"/>
              <a:t> ac </a:t>
            </a:r>
            <a:r>
              <a:rPr lang="en-US" dirty="0" err="1" smtClean="0"/>
              <a:t>orci</a:t>
            </a:r>
            <a:r>
              <a:rPr lang="en-US" dirty="0" smtClean="0"/>
              <a:t> in </a:t>
            </a:r>
            <a:r>
              <a:rPr lang="en-US" dirty="0" err="1" smtClean="0"/>
              <a:t>turpis</a:t>
            </a:r>
            <a:r>
              <a:rPr lang="en-US" dirty="0" smtClean="0"/>
              <a:t> </a:t>
            </a:r>
            <a:r>
              <a:rPr lang="en-US" dirty="0" err="1" smtClean="0"/>
              <a:t>dapibus</a:t>
            </a:r>
            <a:r>
              <a:rPr lang="en-US" dirty="0" smtClean="0"/>
              <a:t> </a:t>
            </a:r>
            <a:r>
              <a:rPr lang="en-US" dirty="0" err="1" smtClean="0"/>
              <a:t>sagittis</a:t>
            </a:r>
            <a:r>
              <a:rPr lang="en-US" dirty="0" smtClean="0"/>
              <a:t>.</a:t>
            </a:r>
          </a:p>
          <a:p>
            <a:r>
              <a:rPr lang="en-US" dirty="0" err="1" smtClean="0"/>
              <a:t>Donec</a:t>
            </a:r>
            <a:r>
              <a:rPr lang="en-US" dirty="0" smtClean="0"/>
              <a:t> vitae </a:t>
            </a:r>
            <a:r>
              <a:rPr lang="en-US" dirty="0" err="1" smtClean="0"/>
              <a:t>justo</a:t>
            </a:r>
            <a:r>
              <a:rPr lang="en-US" dirty="0" smtClean="0"/>
              <a:t> et </a:t>
            </a:r>
            <a:r>
              <a:rPr lang="en-US" dirty="0" err="1" smtClean="0"/>
              <a:t>neque</a:t>
            </a:r>
            <a:r>
              <a:rPr lang="en-US" dirty="0" smtClean="0"/>
              <a:t> </a:t>
            </a:r>
            <a:r>
              <a:rPr lang="en-US" dirty="0" err="1" smtClean="0"/>
              <a:t>mollis</a:t>
            </a:r>
            <a:r>
              <a:rPr lang="en-US" dirty="0" smtClean="0"/>
              <a:t> </a:t>
            </a:r>
            <a:r>
              <a:rPr lang="en-US" dirty="0" err="1" smtClean="0"/>
              <a:t>consectetur</a:t>
            </a:r>
            <a:r>
              <a:rPr lang="en-US" dirty="0" smtClean="0"/>
              <a:t>.</a:t>
            </a:r>
          </a:p>
          <a:p>
            <a:r>
              <a:rPr lang="en-US" dirty="0" err="1" smtClean="0"/>
              <a:t>Etiam</a:t>
            </a:r>
            <a:r>
              <a:rPr lang="en-US" dirty="0" smtClean="0"/>
              <a:t> </a:t>
            </a:r>
            <a:r>
              <a:rPr lang="en-US" dirty="0" err="1" smtClean="0"/>
              <a:t>aliquet</a:t>
            </a:r>
            <a:r>
              <a:rPr lang="en-US" dirty="0" smtClean="0"/>
              <a:t> ex </a:t>
            </a:r>
            <a:r>
              <a:rPr lang="en-US" dirty="0" err="1" smtClean="0"/>
              <a:t>sed</a:t>
            </a:r>
            <a:r>
              <a:rPr lang="en-US" dirty="0" smtClean="0"/>
              <a:t> </a:t>
            </a:r>
            <a:r>
              <a:rPr lang="en-US" dirty="0" err="1" smtClean="0"/>
              <a:t>bibendum</a:t>
            </a:r>
            <a:r>
              <a:rPr lang="en-US" dirty="0" smtClean="0"/>
              <a:t> </a:t>
            </a:r>
            <a:r>
              <a:rPr lang="en-US" dirty="0" err="1" smtClean="0"/>
              <a:t>consequat</a:t>
            </a:r>
            <a:r>
              <a:rPr lang="en-US" dirty="0" smtClean="0"/>
              <a:t>.</a:t>
            </a:r>
          </a:p>
          <a:p>
            <a:r>
              <a:rPr lang="en-US" dirty="0" err="1" smtClean="0"/>
              <a:t>Cras</a:t>
            </a:r>
            <a:r>
              <a:rPr lang="en-US" dirty="0" smtClean="0"/>
              <a:t> </a:t>
            </a:r>
            <a:r>
              <a:rPr lang="en-US" dirty="0" err="1" smtClean="0"/>
              <a:t>lacinia</a:t>
            </a:r>
            <a:r>
              <a:rPr lang="en-US" dirty="0" smtClean="0"/>
              <a:t> </a:t>
            </a:r>
            <a:r>
              <a:rPr lang="en-US" dirty="0" err="1" smtClean="0"/>
              <a:t>est</a:t>
            </a:r>
            <a:r>
              <a:rPr lang="en-US" dirty="0" smtClean="0"/>
              <a:t> ac </a:t>
            </a:r>
            <a:r>
              <a:rPr lang="en-US" dirty="0" err="1" smtClean="0"/>
              <a:t>elit</a:t>
            </a:r>
            <a:r>
              <a:rPr lang="en-US" dirty="0" smtClean="0"/>
              <a:t> </a:t>
            </a:r>
            <a:r>
              <a:rPr lang="en-US" dirty="0" err="1" smtClean="0"/>
              <a:t>dignissim</a:t>
            </a:r>
            <a:r>
              <a:rPr lang="en-US" dirty="0" smtClean="0"/>
              <a:t> </a:t>
            </a:r>
            <a:r>
              <a:rPr lang="en-US" dirty="0" err="1" smtClean="0"/>
              <a:t>varius</a:t>
            </a:r>
            <a:r>
              <a:rPr lang="en-US" dirty="0" smtClean="0"/>
              <a:t>.</a:t>
            </a:r>
          </a:p>
          <a:p>
            <a:r>
              <a:rPr lang="en-US" dirty="0" err="1" smtClean="0"/>
              <a:t>Duis</a:t>
            </a:r>
            <a:r>
              <a:rPr lang="en-US" dirty="0" smtClean="0"/>
              <a:t> sit </a:t>
            </a:r>
            <a:r>
              <a:rPr lang="en-US" dirty="0" err="1" smtClean="0"/>
              <a:t>amet</a:t>
            </a:r>
            <a:r>
              <a:rPr lang="en-US" dirty="0" smtClean="0"/>
              <a:t> </a:t>
            </a:r>
            <a:r>
              <a:rPr lang="en-US" dirty="0" err="1" smtClean="0"/>
              <a:t>odio</a:t>
            </a:r>
            <a:r>
              <a:rPr lang="en-US" dirty="0" smtClean="0"/>
              <a:t> </a:t>
            </a:r>
            <a:r>
              <a:rPr lang="en-US" dirty="0" err="1" smtClean="0"/>
              <a:t>facilisis</a:t>
            </a:r>
            <a:r>
              <a:rPr lang="en-US" dirty="0" smtClean="0"/>
              <a:t> </a:t>
            </a:r>
            <a:r>
              <a:rPr lang="en-US" dirty="0" err="1" smtClean="0"/>
              <a:t>turpis</a:t>
            </a:r>
            <a:r>
              <a:rPr lang="en-US" dirty="0" smtClean="0"/>
              <a:t> </a:t>
            </a:r>
            <a:r>
              <a:rPr lang="en-US" dirty="0" err="1" smtClean="0"/>
              <a:t>sodales</a:t>
            </a:r>
            <a:r>
              <a:rPr lang="en-US" dirty="0" smtClean="0"/>
              <a:t> </a:t>
            </a:r>
            <a:r>
              <a:rPr lang="en-US" dirty="0" err="1" smtClean="0"/>
              <a:t>placerat</a:t>
            </a:r>
            <a:r>
              <a:rPr lang="en-US" dirty="0" smtClean="0"/>
              <a:t>.</a:t>
            </a:r>
          </a:p>
          <a:p>
            <a:r>
              <a:rPr lang="en-US" dirty="0" smtClean="0"/>
              <a:t>Justo et neque odio facilisis turpis </a:t>
            </a:r>
            <a:r>
              <a:rPr lang="en-US" dirty="0" err="1" smtClean="0"/>
              <a:t>sodales</a:t>
            </a:r>
            <a:r>
              <a:rPr lang="en-US" dirty="0" smtClean="0"/>
              <a:t> placerat.</a:t>
            </a:r>
          </a:p>
        </p:txBody>
      </p:sp>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77362566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Content Placeholder 6"/>
          <p:cNvSpPr>
            <a:spLocks noGrp="1"/>
          </p:cNvSpPr>
          <p:nvPr>
            <p:ph sz="quarter" idx="10" hasCustomPrompt="1"/>
          </p:nvPr>
        </p:nvSpPr>
        <p:spPr>
          <a:xfrm>
            <a:off x="566928" y="2185416"/>
            <a:ext cx="9678987" cy="3848100"/>
          </a:xfrm>
          <a:prstGeom prst="rect">
            <a:avLst/>
          </a:prstGeom>
        </p:spPr>
        <p:txBody>
          <a:bodyPr/>
          <a:lstStyle>
            <a:lvl1pPr marL="0" indent="0">
              <a:lnSpc>
                <a:spcPct val="100000"/>
              </a:lnSpc>
              <a:buClr>
                <a:srgbClr val="005BBB"/>
              </a:buClr>
              <a:buFontTx/>
              <a:buNone/>
              <a:defRPr sz="1700" b="1">
                <a:solidFill>
                  <a:srgbClr val="005BBB"/>
                </a:solidFill>
                <a:latin typeface="Arial" charset="0"/>
                <a:ea typeface="Arial" charset="0"/>
                <a:cs typeface="Arial" charset="0"/>
              </a:defRPr>
            </a:lvl1pPr>
            <a:lvl2pPr marL="736600" indent="-279400">
              <a:lnSpc>
                <a:spcPct val="100000"/>
              </a:lnSpc>
              <a:buClr>
                <a:srgbClr val="005BBB"/>
              </a:buClr>
              <a:buFont typeface="Arial" charset="0"/>
              <a:buChar char="•"/>
              <a:tabLst/>
              <a:defRPr sz="2000">
                <a:solidFill>
                  <a:schemeClr val="tx1"/>
                </a:solidFill>
                <a:latin typeface="Arial" charset="0"/>
                <a:ea typeface="Arial" charset="0"/>
                <a:cs typeface="Arial" charset="0"/>
              </a:defRPr>
            </a:lvl2pPr>
            <a:lvl3pPr marL="1143000" marR="0" indent="-228600" algn="l" defTabSz="914400" rtl="0" eaLnBrk="1" fontAlgn="auto" latinLnBrk="0" hangingPunct="1">
              <a:lnSpc>
                <a:spcPct val="100000"/>
              </a:lnSpc>
              <a:spcBef>
                <a:spcPts val="500"/>
              </a:spcBef>
              <a:spcAft>
                <a:spcPts val="0"/>
              </a:spcAft>
              <a:buClr>
                <a:srgbClr val="005BBB"/>
              </a:buClr>
              <a:buSzTx/>
              <a:buFont typeface="LucidaGrande" charset="0"/>
              <a:buChar char="-"/>
              <a:tabLst>
                <a:tab pos="1143000" algn="l"/>
              </a:tabLst>
              <a:defRPr sz="20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smtClean="0"/>
              <a:t>CLICK TO EDIT MASTER TEXT STYLES</a:t>
            </a:r>
          </a:p>
          <a:p>
            <a:pPr lvl="1"/>
            <a:r>
              <a:rPr lang="en-US" dirty="0" smtClean="0"/>
              <a:t>Second level text</a:t>
            </a:r>
          </a:p>
          <a:p>
            <a:pPr lvl="2"/>
            <a:r>
              <a:rPr lang="en-US" dirty="0" smtClean="0"/>
              <a:t>Third level</a:t>
            </a:r>
          </a:p>
          <a:p>
            <a:pPr lvl="1"/>
            <a:r>
              <a:rPr lang="en-US" dirty="0" smtClean="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a:p>
            <a:pPr lvl="0"/>
            <a:r>
              <a:rPr lang="en-US" dirty="0" smtClean="0"/>
              <a:t>CLICK TO EDIT MASTER TEXT STYLES</a:t>
            </a:r>
          </a:p>
          <a:p>
            <a:pPr lvl="1"/>
            <a:r>
              <a:rPr lang="en-US" dirty="0" smtClean="0"/>
              <a:t>Second level text </a:t>
            </a:r>
          </a:p>
          <a:p>
            <a:pPr lvl="2"/>
            <a:r>
              <a:rPr lang="en-US" dirty="0" smtClean="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p:txBody>
      </p:sp>
    </p:spTree>
    <p:extLst>
      <p:ext uri="{BB962C8B-B14F-4D97-AF65-F5344CB8AC3E}">
        <p14:creationId xmlns:p14="http://schemas.microsoft.com/office/powerpoint/2010/main" val="615692007"/>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098566" y="930275"/>
            <a:ext cx="7093434"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15044389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114631" y="934720"/>
            <a:ext cx="7077369" cy="3064678"/>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Picture Placeholder 2"/>
          <p:cNvSpPr>
            <a:spLocks noGrp="1" noChangeAspect="1"/>
          </p:cNvSpPr>
          <p:nvPr>
            <p:ph type="pic" idx="14"/>
          </p:nvPr>
        </p:nvSpPr>
        <p:spPr>
          <a:xfrm>
            <a:off x="5114631" y="3998296"/>
            <a:ext cx="360252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9" name="Picture Placeholder 2"/>
          <p:cNvSpPr>
            <a:spLocks noGrp="1" noChangeAspect="1"/>
          </p:cNvSpPr>
          <p:nvPr>
            <p:ph type="pic" idx="15"/>
          </p:nvPr>
        </p:nvSpPr>
        <p:spPr>
          <a:xfrm>
            <a:off x="8701089" y="3998296"/>
            <a:ext cx="349091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26224610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0" y="927100"/>
            <a:ext cx="12192000"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21348672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Copyright B.Ramamurthy</a:t>
            </a:r>
            <a:endParaRPr lang="en-US" dirty="0"/>
          </a:p>
        </p:txBody>
      </p:sp>
      <p:sp>
        <p:nvSpPr>
          <p:cNvPr id="5" name="Slide Number Placeholder 4"/>
          <p:cNvSpPr>
            <a:spLocks noGrp="1"/>
          </p:cNvSpPr>
          <p:nvPr>
            <p:ph type="sldNum" sz="quarter" idx="12"/>
          </p:nvPr>
        </p:nvSpPr>
        <p:spPr/>
        <p:txBody>
          <a:bodyPr/>
          <a:lstStyle/>
          <a:p>
            <a:fld id="{F1AE3207-A8F0-47A6-8E44-9B9343959EB3}" type="slidenum">
              <a:rPr lang="en-US" smtClean="0"/>
              <a:t>‹#›</a:t>
            </a:fld>
            <a:endParaRPr lang="en-US"/>
          </a:p>
        </p:txBody>
      </p:sp>
    </p:spTree>
    <p:extLst>
      <p:ext uri="{BB962C8B-B14F-4D97-AF65-F5344CB8AC3E}">
        <p14:creationId xmlns:p14="http://schemas.microsoft.com/office/powerpoint/2010/main" val="26015659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ext and Chart">
    <p:spTree>
      <p:nvGrpSpPr>
        <p:cNvPr id="1" name=""/>
        <p:cNvGrpSpPr/>
        <p:nvPr/>
      </p:nvGrpSpPr>
      <p:grpSpPr>
        <a:xfrm>
          <a:off x="0" y="0"/>
          <a:ext cx="0" cy="0"/>
          <a:chOff x="0" y="0"/>
          <a:chExt cx="0" cy="0"/>
        </a:xfrm>
      </p:grpSpPr>
      <p:sp>
        <p:nvSpPr>
          <p:cNvPr id="3" name="Chart Placeholder 2"/>
          <p:cNvSpPr>
            <a:spLocks noGrp="1"/>
          </p:cNvSpPr>
          <p:nvPr>
            <p:ph type="chart" sz="quarter" idx="16"/>
          </p:nvPr>
        </p:nvSpPr>
        <p:spPr>
          <a:xfrm>
            <a:off x="5098987" y="1320800"/>
            <a:ext cx="6388100" cy="4465639"/>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charset="0"/>
                <a:ea typeface="Arial" charset="0"/>
                <a:cs typeface="Arial" charset="0"/>
              </a:defRPr>
            </a:lvl1pPr>
          </a:lstStyle>
          <a:p>
            <a:endParaRPr lang="en-US" dirty="0" smtClean="0"/>
          </a:p>
          <a:p>
            <a:r>
              <a:rPr lang="en-US" dirty="0" smtClean="0"/>
              <a:t>Drag chart to placeholder or click icon to add chart</a:t>
            </a:r>
          </a:p>
          <a:p>
            <a:endParaRPr lang="en-US" dirty="0"/>
          </a:p>
        </p:txBody>
      </p:sp>
      <p:sp>
        <p:nvSpPr>
          <p:cNvPr id="8" name="Title 3"/>
          <p:cNvSpPr>
            <a:spLocks noGrp="1"/>
          </p:cNvSpPr>
          <p:nvPr>
            <p:ph type="title" hasCustomPrompt="1"/>
          </p:nvPr>
        </p:nvSpPr>
        <p:spPr>
          <a:xfrm>
            <a:off x="569468" y="1320800"/>
            <a:ext cx="4268653" cy="716084"/>
          </a:xfrm>
          <a:prstGeom prst="rect">
            <a:avLst/>
          </a:prstGeom>
        </p:spPr>
        <p:txBody>
          <a:bodyPr anchor="b">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9"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54373399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Copyright B.Ramamurthy</a:t>
            </a:r>
            <a:endParaRPr lang="en-US"/>
          </a:p>
        </p:txBody>
      </p:sp>
      <p:sp>
        <p:nvSpPr>
          <p:cNvPr id="5" name="Slide Number Placeholder 4"/>
          <p:cNvSpPr>
            <a:spLocks noGrp="1"/>
          </p:cNvSpPr>
          <p:nvPr>
            <p:ph type="sldNum" sz="quarter" idx="12"/>
          </p:nvPr>
        </p:nvSpPr>
        <p:spPr/>
        <p:txBody>
          <a:bodyPr/>
          <a:lstStyle/>
          <a:p>
            <a:fld id="{F85673ED-CAA7-4C73-A954-89D5CBE338C7}" type="slidenum">
              <a:rPr lang="en-US" smtClean="0"/>
              <a:t>‹#›</a:t>
            </a:fld>
            <a:endParaRPr lang="en-US"/>
          </a:p>
        </p:txBody>
      </p:sp>
    </p:spTree>
    <p:extLst>
      <p:ext uri="{BB962C8B-B14F-4D97-AF65-F5344CB8AC3E}">
        <p14:creationId xmlns:p14="http://schemas.microsoft.com/office/powerpoint/2010/main" val="5789530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0"/>
            <a:ext cx="12188952" cy="6858000"/>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lnSpc>
                <a:spcPct val="100000"/>
              </a:lnSpc>
              <a:buNone/>
              <a:defRPr sz="2800" b="0" i="0">
                <a:solidFill>
                  <a:schemeClr val="bg1"/>
                </a:solidFill>
                <a:latin typeface="Georgia" charset="0"/>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chorCtr="0"/>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8368" y="5367528"/>
            <a:ext cx="3249261" cy="500387"/>
          </a:xfrm>
          <a:prstGeom prst="rect">
            <a:avLst/>
          </a:prstGeom>
        </p:spPr>
      </p:pic>
    </p:spTree>
    <p:extLst>
      <p:ext uri="{BB962C8B-B14F-4D97-AF65-F5344CB8AC3E}">
        <p14:creationId xmlns:p14="http://schemas.microsoft.com/office/powerpoint/2010/main" val="2975991004"/>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chor="t" anchorCtr="0">
            <a:noAutofit/>
          </a:bodyPr>
          <a:lstStyle>
            <a:lvl1pPr marL="0" indent="0" algn="l">
              <a:lnSpc>
                <a:spcPct val="100000"/>
              </a:lnSpc>
              <a:buNone/>
              <a:defRPr sz="2800" b="0" baseline="0">
                <a:solidFill>
                  <a:schemeClr val="bg1"/>
                </a:solidFill>
                <a:latin typeface="Georgia"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title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8639" y="152401"/>
            <a:ext cx="3249261" cy="500387"/>
          </a:xfrm>
          <a:prstGeom prst="rect">
            <a:avLst/>
          </a:prstGeom>
        </p:spPr>
      </p:pic>
    </p:spTree>
    <p:extLst>
      <p:ext uri="{BB962C8B-B14F-4D97-AF65-F5344CB8AC3E}">
        <p14:creationId xmlns:p14="http://schemas.microsoft.com/office/powerpoint/2010/main" val="1824971538"/>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50" y="0"/>
            <a:ext cx="12188950" cy="6857999"/>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8639" y="152401"/>
            <a:ext cx="3249261" cy="500387"/>
          </a:xfrm>
          <a:prstGeom prst="rect">
            <a:avLst/>
          </a:prstGeom>
        </p:spPr>
      </p:pic>
    </p:spTree>
    <p:extLst>
      <p:ext uri="{BB962C8B-B14F-4D97-AF65-F5344CB8AC3E}">
        <p14:creationId xmlns:p14="http://schemas.microsoft.com/office/powerpoint/2010/main" val="2889114203"/>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2199031826"/>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a:t>
            </a:r>
          </a:p>
        </p:txBody>
      </p:sp>
      <p:sp>
        <p:nvSpPr>
          <p:cNvPr id="13" name="Text Placeholder 2"/>
          <p:cNvSpPr>
            <a:spLocks noGrp="1"/>
          </p:cNvSpPr>
          <p:nvPr>
            <p:ph type="body" idx="11" hasCustomPrompt="1"/>
          </p:nvPr>
        </p:nvSpPr>
        <p:spPr>
          <a:xfrm>
            <a:off x="5029200"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smtClean="0"/>
              <a:t>Etiam</a:t>
            </a:r>
            <a:r>
              <a:rPr lang="en-US" dirty="0" smtClean="0"/>
              <a:t> </a:t>
            </a:r>
            <a:r>
              <a:rPr lang="en-US" dirty="0" err="1" smtClean="0"/>
              <a:t>molestie</a:t>
            </a:r>
            <a:r>
              <a:rPr lang="en-US" dirty="0" smtClean="0"/>
              <a:t> </a:t>
            </a:r>
            <a:r>
              <a:rPr lang="en-US" dirty="0" err="1" smtClean="0"/>
              <a:t>velit</a:t>
            </a:r>
            <a:r>
              <a:rPr lang="en-US" dirty="0" smtClean="0"/>
              <a:t> vitae dolor </a:t>
            </a:r>
            <a:r>
              <a:rPr lang="en-US" dirty="0" err="1" smtClean="0"/>
              <a:t>euismod</a:t>
            </a:r>
            <a:r>
              <a:rPr lang="en-US" dirty="0" smtClean="0"/>
              <a:t>, sit </a:t>
            </a:r>
            <a:r>
              <a:rPr lang="en-US" dirty="0" err="1" smtClean="0"/>
              <a:t>amet</a:t>
            </a:r>
            <a:r>
              <a:rPr lang="en-US" dirty="0" smtClean="0"/>
              <a:t> </a:t>
            </a:r>
            <a:r>
              <a:rPr lang="en-US" dirty="0" err="1" smtClean="0"/>
              <a:t>finibus</a:t>
            </a:r>
            <a:r>
              <a:rPr lang="en-US" dirty="0" smtClean="0"/>
              <a:t> </a:t>
            </a:r>
            <a:r>
              <a:rPr lang="en-US" dirty="0" err="1" smtClean="0"/>
              <a:t>risus</a:t>
            </a:r>
            <a:r>
              <a:rPr lang="en-US" dirty="0" smtClean="0"/>
              <a:t> </a:t>
            </a:r>
            <a:r>
              <a:rPr lang="en-US" dirty="0" err="1" smtClean="0"/>
              <a:t>mattis</a:t>
            </a:r>
            <a:r>
              <a:rPr lang="en-US" dirty="0" smtClean="0"/>
              <a:t>. In </a:t>
            </a:r>
            <a:r>
              <a:rPr lang="en-US" dirty="0" err="1" smtClean="0"/>
              <a:t>ornare</a:t>
            </a:r>
            <a:r>
              <a:rPr lang="en-US" dirty="0" smtClean="0"/>
              <a:t> convallis </a:t>
            </a:r>
            <a:r>
              <a:rPr lang="en-US" dirty="0" err="1" smtClean="0"/>
              <a:t>velit</a:t>
            </a:r>
            <a:r>
              <a:rPr lang="en-US" dirty="0" smtClean="0"/>
              <a:t> vitae cursus. Integer </a:t>
            </a:r>
            <a:r>
              <a:rPr lang="en-US" dirty="0" err="1" smtClean="0"/>
              <a:t>egestas</a:t>
            </a:r>
            <a:r>
              <a:rPr lang="en-US" dirty="0" smtClean="0"/>
              <a:t> sit </a:t>
            </a:r>
            <a:r>
              <a:rPr lang="en-US" dirty="0" err="1" smtClean="0"/>
              <a:t>amet</a:t>
            </a:r>
            <a:r>
              <a:rPr lang="en-US" dirty="0" smtClean="0"/>
              <a:t> mi </a:t>
            </a:r>
            <a:r>
              <a:rPr lang="en-US" dirty="0" err="1" smtClean="0"/>
              <a:t>vehicula</a:t>
            </a:r>
            <a:r>
              <a:rPr lang="en-US" dirty="0" smtClean="0"/>
              <a:t> </a:t>
            </a:r>
            <a:r>
              <a:rPr lang="en-US" dirty="0" err="1" smtClean="0"/>
              <a:t>sollicitudin</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 </a:t>
            </a:r>
            <a:r>
              <a:rPr lang="en-US" dirty="0" err="1" smtClean="0"/>
              <a:t>senectus</a:t>
            </a:r>
            <a:r>
              <a:rPr lang="en-US" dirty="0" smtClean="0"/>
              <a:t> et </a:t>
            </a:r>
            <a:r>
              <a:rPr lang="en-US" dirty="0" err="1" smtClean="0"/>
              <a:t>netus</a:t>
            </a:r>
            <a:r>
              <a:rPr lang="en-US" dirty="0" smtClean="0"/>
              <a:t> et </a:t>
            </a:r>
            <a:r>
              <a:rPr lang="en-US" dirty="0" err="1" smtClean="0"/>
              <a:t>malesuada</a:t>
            </a:r>
            <a:r>
              <a:rPr lang="en-US" dirty="0" smtClean="0"/>
              <a:t> fames ac </a:t>
            </a:r>
            <a:r>
              <a:rPr lang="en-US" dirty="0" err="1" smtClean="0"/>
              <a:t>turpis</a:t>
            </a:r>
            <a:r>
              <a:rPr lang="en-US" dirty="0" smtClean="0"/>
              <a:t> </a:t>
            </a:r>
            <a:r>
              <a:rPr lang="en-US" dirty="0" err="1" smtClean="0"/>
              <a:t>egestas</a:t>
            </a:r>
            <a:r>
              <a:rPr lang="en-US" dirty="0" smtClean="0"/>
              <a:t>.</a:t>
            </a:r>
          </a:p>
        </p:txBody>
      </p:sp>
      <p:sp>
        <p:nvSpPr>
          <p:cNvPr id="5"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4013617792"/>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8557757" cy="3732425"/>
          </a:xfrm>
          <a:prstGeom prst="rect">
            <a:avLst/>
          </a:prstGeom>
        </p:spPr>
        <p:txBody>
          <a:bodyPr lIns="182880" rIns="182880">
            <a:noAutofit/>
          </a:bodyPr>
          <a:lstStyle>
            <a:lvl1pPr marL="457200" marR="0" indent="-406400" algn="l" defTabSz="914400" rtl="0" eaLnBrk="1" fontAlgn="auto" latinLnBrk="0" hangingPunct="1">
              <a:lnSpc>
                <a:spcPct val="100000"/>
              </a:lnSpc>
              <a:spcBef>
                <a:spcPts val="1000"/>
              </a:spcBef>
              <a:spcAft>
                <a:spcPts val="0"/>
              </a:spcAft>
              <a:buClr>
                <a:srgbClr val="005BBB"/>
              </a:buClr>
              <a:buSzPct val="109000"/>
              <a:buFont typeface="Arial" charset="0"/>
              <a:buChar char="•"/>
              <a:tabLst/>
              <a:defRPr sz="20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a:p>
            <a:r>
              <a:rPr lang="en-US" dirty="0" err="1" smtClean="0"/>
              <a:t>Quisque</a:t>
            </a:r>
            <a:r>
              <a:rPr lang="en-US" dirty="0" smtClean="0"/>
              <a:t> ac </a:t>
            </a:r>
            <a:r>
              <a:rPr lang="en-US" dirty="0" err="1" smtClean="0"/>
              <a:t>orci</a:t>
            </a:r>
            <a:r>
              <a:rPr lang="en-US" dirty="0" smtClean="0"/>
              <a:t> in </a:t>
            </a:r>
            <a:r>
              <a:rPr lang="en-US" dirty="0" err="1" smtClean="0"/>
              <a:t>turpis</a:t>
            </a:r>
            <a:r>
              <a:rPr lang="en-US" dirty="0" smtClean="0"/>
              <a:t> </a:t>
            </a:r>
            <a:r>
              <a:rPr lang="en-US" dirty="0" err="1" smtClean="0"/>
              <a:t>dapibus</a:t>
            </a:r>
            <a:r>
              <a:rPr lang="en-US" dirty="0" smtClean="0"/>
              <a:t> </a:t>
            </a:r>
            <a:r>
              <a:rPr lang="en-US" dirty="0" err="1" smtClean="0"/>
              <a:t>sagittis</a:t>
            </a:r>
            <a:r>
              <a:rPr lang="en-US" dirty="0" smtClean="0"/>
              <a:t>.</a:t>
            </a:r>
          </a:p>
          <a:p>
            <a:r>
              <a:rPr lang="en-US" dirty="0" err="1" smtClean="0"/>
              <a:t>Donec</a:t>
            </a:r>
            <a:r>
              <a:rPr lang="en-US" dirty="0" smtClean="0"/>
              <a:t> vitae </a:t>
            </a:r>
            <a:r>
              <a:rPr lang="en-US" dirty="0" err="1" smtClean="0"/>
              <a:t>justo</a:t>
            </a:r>
            <a:r>
              <a:rPr lang="en-US" dirty="0" smtClean="0"/>
              <a:t> et </a:t>
            </a:r>
            <a:r>
              <a:rPr lang="en-US" dirty="0" err="1" smtClean="0"/>
              <a:t>neque</a:t>
            </a:r>
            <a:r>
              <a:rPr lang="en-US" dirty="0" smtClean="0"/>
              <a:t> </a:t>
            </a:r>
            <a:r>
              <a:rPr lang="en-US" dirty="0" err="1" smtClean="0"/>
              <a:t>mollis</a:t>
            </a:r>
            <a:r>
              <a:rPr lang="en-US" dirty="0" smtClean="0"/>
              <a:t> </a:t>
            </a:r>
            <a:r>
              <a:rPr lang="en-US" dirty="0" err="1" smtClean="0"/>
              <a:t>consectetur</a:t>
            </a:r>
            <a:r>
              <a:rPr lang="en-US" dirty="0" smtClean="0"/>
              <a:t>.</a:t>
            </a:r>
          </a:p>
          <a:p>
            <a:r>
              <a:rPr lang="en-US" dirty="0" err="1" smtClean="0"/>
              <a:t>Etiam</a:t>
            </a:r>
            <a:r>
              <a:rPr lang="en-US" dirty="0" smtClean="0"/>
              <a:t> </a:t>
            </a:r>
            <a:r>
              <a:rPr lang="en-US" dirty="0" err="1" smtClean="0"/>
              <a:t>aliquet</a:t>
            </a:r>
            <a:r>
              <a:rPr lang="en-US" dirty="0" smtClean="0"/>
              <a:t> ex </a:t>
            </a:r>
            <a:r>
              <a:rPr lang="en-US" dirty="0" err="1" smtClean="0"/>
              <a:t>sed</a:t>
            </a:r>
            <a:r>
              <a:rPr lang="en-US" dirty="0" smtClean="0"/>
              <a:t> </a:t>
            </a:r>
            <a:r>
              <a:rPr lang="en-US" dirty="0" err="1" smtClean="0"/>
              <a:t>bibendum</a:t>
            </a:r>
            <a:r>
              <a:rPr lang="en-US" dirty="0" smtClean="0"/>
              <a:t> </a:t>
            </a:r>
            <a:r>
              <a:rPr lang="en-US" dirty="0" err="1" smtClean="0"/>
              <a:t>consequat</a:t>
            </a:r>
            <a:r>
              <a:rPr lang="en-US" dirty="0" smtClean="0"/>
              <a:t>.</a:t>
            </a:r>
          </a:p>
          <a:p>
            <a:r>
              <a:rPr lang="en-US" dirty="0" err="1" smtClean="0"/>
              <a:t>Cras</a:t>
            </a:r>
            <a:r>
              <a:rPr lang="en-US" dirty="0" smtClean="0"/>
              <a:t> </a:t>
            </a:r>
            <a:r>
              <a:rPr lang="en-US" dirty="0" err="1" smtClean="0"/>
              <a:t>lacinia</a:t>
            </a:r>
            <a:r>
              <a:rPr lang="en-US" dirty="0" smtClean="0"/>
              <a:t> </a:t>
            </a:r>
            <a:r>
              <a:rPr lang="en-US" dirty="0" err="1" smtClean="0"/>
              <a:t>est</a:t>
            </a:r>
            <a:r>
              <a:rPr lang="en-US" dirty="0" smtClean="0"/>
              <a:t> ac </a:t>
            </a:r>
            <a:r>
              <a:rPr lang="en-US" dirty="0" err="1" smtClean="0"/>
              <a:t>elit</a:t>
            </a:r>
            <a:r>
              <a:rPr lang="en-US" dirty="0" smtClean="0"/>
              <a:t> </a:t>
            </a:r>
            <a:r>
              <a:rPr lang="en-US" dirty="0" err="1" smtClean="0"/>
              <a:t>dignissim</a:t>
            </a:r>
            <a:r>
              <a:rPr lang="en-US" dirty="0" smtClean="0"/>
              <a:t> </a:t>
            </a:r>
            <a:r>
              <a:rPr lang="en-US" dirty="0" err="1" smtClean="0"/>
              <a:t>varius</a:t>
            </a:r>
            <a:r>
              <a:rPr lang="en-US" dirty="0" smtClean="0"/>
              <a:t>.</a:t>
            </a:r>
          </a:p>
          <a:p>
            <a:r>
              <a:rPr lang="en-US" dirty="0" err="1" smtClean="0"/>
              <a:t>Duis</a:t>
            </a:r>
            <a:r>
              <a:rPr lang="en-US" dirty="0" smtClean="0"/>
              <a:t> sit </a:t>
            </a:r>
            <a:r>
              <a:rPr lang="en-US" dirty="0" err="1" smtClean="0"/>
              <a:t>amet</a:t>
            </a:r>
            <a:r>
              <a:rPr lang="en-US" dirty="0" smtClean="0"/>
              <a:t> </a:t>
            </a:r>
            <a:r>
              <a:rPr lang="en-US" dirty="0" err="1" smtClean="0"/>
              <a:t>odio</a:t>
            </a:r>
            <a:r>
              <a:rPr lang="en-US" dirty="0" smtClean="0"/>
              <a:t> </a:t>
            </a:r>
            <a:r>
              <a:rPr lang="en-US" dirty="0" err="1" smtClean="0"/>
              <a:t>facilisis</a:t>
            </a:r>
            <a:r>
              <a:rPr lang="en-US" dirty="0" smtClean="0"/>
              <a:t> </a:t>
            </a:r>
            <a:r>
              <a:rPr lang="en-US" dirty="0" err="1" smtClean="0"/>
              <a:t>turpis</a:t>
            </a:r>
            <a:r>
              <a:rPr lang="en-US" dirty="0" smtClean="0"/>
              <a:t> </a:t>
            </a:r>
            <a:r>
              <a:rPr lang="en-US" dirty="0" err="1" smtClean="0"/>
              <a:t>sodales</a:t>
            </a:r>
            <a:r>
              <a:rPr lang="en-US" dirty="0" smtClean="0"/>
              <a:t> </a:t>
            </a:r>
            <a:r>
              <a:rPr lang="en-US" dirty="0" err="1" smtClean="0"/>
              <a:t>placerat</a:t>
            </a:r>
            <a:r>
              <a:rPr lang="en-US" dirty="0" smtClean="0"/>
              <a:t>.</a:t>
            </a:r>
          </a:p>
          <a:p>
            <a:r>
              <a:rPr lang="en-US" dirty="0" smtClean="0"/>
              <a:t>Justo et neque odio facilisis turpis </a:t>
            </a:r>
            <a:r>
              <a:rPr lang="en-US" dirty="0" err="1" smtClean="0"/>
              <a:t>sodales</a:t>
            </a:r>
            <a:r>
              <a:rPr lang="en-US" dirty="0" smtClean="0"/>
              <a:t> placerat.</a:t>
            </a:r>
          </a:p>
        </p:txBody>
      </p:sp>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107037779"/>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Content Placeholder 6"/>
          <p:cNvSpPr>
            <a:spLocks noGrp="1"/>
          </p:cNvSpPr>
          <p:nvPr>
            <p:ph sz="quarter" idx="10" hasCustomPrompt="1"/>
          </p:nvPr>
        </p:nvSpPr>
        <p:spPr>
          <a:xfrm>
            <a:off x="566928" y="2185416"/>
            <a:ext cx="9678987" cy="3848100"/>
          </a:xfrm>
          <a:prstGeom prst="rect">
            <a:avLst/>
          </a:prstGeom>
        </p:spPr>
        <p:txBody>
          <a:bodyPr/>
          <a:lstStyle>
            <a:lvl1pPr marL="0" indent="0">
              <a:lnSpc>
                <a:spcPct val="100000"/>
              </a:lnSpc>
              <a:buClr>
                <a:srgbClr val="005BBB"/>
              </a:buClr>
              <a:buFontTx/>
              <a:buNone/>
              <a:defRPr sz="1700" b="1">
                <a:solidFill>
                  <a:srgbClr val="005BBB"/>
                </a:solidFill>
                <a:latin typeface="Arial" charset="0"/>
                <a:ea typeface="Arial" charset="0"/>
                <a:cs typeface="Arial" charset="0"/>
              </a:defRPr>
            </a:lvl1pPr>
            <a:lvl2pPr marL="736600" indent="-279400">
              <a:lnSpc>
                <a:spcPct val="100000"/>
              </a:lnSpc>
              <a:buClr>
                <a:srgbClr val="005BBB"/>
              </a:buClr>
              <a:buFont typeface="Arial" charset="0"/>
              <a:buChar char="•"/>
              <a:tabLst/>
              <a:defRPr sz="2000">
                <a:solidFill>
                  <a:schemeClr val="tx1"/>
                </a:solidFill>
                <a:latin typeface="Arial" charset="0"/>
                <a:ea typeface="Arial" charset="0"/>
                <a:cs typeface="Arial" charset="0"/>
              </a:defRPr>
            </a:lvl2pPr>
            <a:lvl3pPr marL="1143000" marR="0" indent="-228600" algn="l" defTabSz="914400" rtl="0" eaLnBrk="1" fontAlgn="auto" latinLnBrk="0" hangingPunct="1">
              <a:lnSpc>
                <a:spcPct val="100000"/>
              </a:lnSpc>
              <a:spcBef>
                <a:spcPts val="500"/>
              </a:spcBef>
              <a:spcAft>
                <a:spcPts val="0"/>
              </a:spcAft>
              <a:buClr>
                <a:srgbClr val="005BBB"/>
              </a:buClr>
              <a:buSzTx/>
              <a:buFont typeface="LucidaGrande" charset="0"/>
              <a:buChar char="-"/>
              <a:tabLst>
                <a:tab pos="1143000" algn="l"/>
              </a:tabLst>
              <a:defRPr sz="20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smtClean="0"/>
              <a:t>CLICK TO EDIT MASTER TEXT STYLES</a:t>
            </a:r>
          </a:p>
          <a:p>
            <a:pPr lvl="1"/>
            <a:r>
              <a:rPr lang="en-US" dirty="0" smtClean="0"/>
              <a:t>Second level text</a:t>
            </a:r>
          </a:p>
          <a:p>
            <a:pPr lvl="2"/>
            <a:r>
              <a:rPr lang="en-US" dirty="0" smtClean="0"/>
              <a:t>Third level</a:t>
            </a:r>
          </a:p>
          <a:p>
            <a:pPr lvl="1"/>
            <a:r>
              <a:rPr lang="en-US" dirty="0" smtClean="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a:p>
            <a:pPr lvl="0"/>
            <a:r>
              <a:rPr lang="en-US" dirty="0" smtClean="0"/>
              <a:t>CLICK TO EDIT MASTER TEXT STYLES</a:t>
            </a:r>
          </a:p>
          <a:p>
            <a:pPr lvl="1"/>
            <a:r>
              <a:rPr lang="en-US" dirty="0" smtClean="0"/>
              <a:t>Second level text </a:t>
            </a:r>
          </a:p>
          <a:p>
            <a:pPr lvl="2"/>
            <a:r>
              <a:rPr lang="en-US" dirty="0" smtClean="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p:txBody>
      </p:sp>
    </p:spTree>
    <p:extLst>
      <p:ext uri="{BB962C8B-B14F-4D97-AF65-F5344CB8AC3E}">
        <p14:creationId xmlns:p14="http://schemas.microsoft.com/office/powerpoint/2010/main" val="3581638167"/>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098566" y="930275"/>
            <a:ext cx="7093434"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35821170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Copyright B.Ramamurthy</a:t>
            </a:r>
            <a:endParaRPr lang="en-US" dirty="0"/>
          </a:p>
        </p:txBody>
      </p:sp>
      <p:sp>
        <p:nvSpPr>
          <p:cNvPr id="4" name="Slide Number Placeholder 3"/>
          <p:cNvSpPr>
            <a:spLocks noGrp="1"/>
          </p:cNvSpPr>
          <p:nvPr>
            <p:ph type="sldNum" sz="quarter" idx="12"/>
          </p:nvPr>
        </p:nvSpPr>
        <p:spPr/>
        <p:txBody>
          <a:bodyPr/>
          <a:lstStyle/>
          <a:p>
            <a:fld id="{F1AE3207-A8F0-47A6-8E44-9B9343959EB3}" type="slidenum">
              <a:rPr lang="en-US" smtClean="0"/>
              <a:t>‹#›</a:t>
            </a:fld>
            <a:endParaRPr lang="en-US"/>
          </a:p>
        </p:txBody>
      </p:sp>
    </p:spTree>
    <p:extLst>
      <p:ext uri="{BB962C8B-B14F-4D97-AF65-F5344CB8AC3E}">
        <p14:creationId xmlns:p14="http://schemas.microsoft.com/office/powerpoint/2010/main" val="6118932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114631" y="934720"/>
            <a:ext cx="7077369" cy="3064678"/>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Picture Placeholder 2"/>
          <p:cNvSpPr>
            <a:spLocks noGrp="1" noChangeAspect="1"/>
          </p:cNvSpPr>
          <p:nvPr>
            <p:ph type="pic" idx="14"/>
          </p:nvPr>
        </p:nvSpPr>
        <p:spPr>
          <a:xfrm>
            <a:off x="5114631" y="3998296"/>
            <a:ext cx="360252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9" name="Picture Placeholder 2"/>
          <p:cNvSpPr>
            <a:spLocks noGrp="1" noChangeAspect="1"/>
          </p:cNvSpPr>
          <p:nvPr>
            <p:ph type="pic" idx="15"/>
          </p:nvPr>
        </p:nvSpPr>
        <p:spPr>
          <a:xfrm>
            <a:off x="8701089" y="3998296"/>
            <a:ext cx="349091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3085743971"/>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0" y="927100"/>
            <a:ext cx="12192000"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1362099664"/>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Text and Chart">
    <p:spTree>
      <p:nvGrpSpPr>
        <p:cNvPr id="1" name=""/>
        <p:cNvGrpSpPr/>
        <p:nvPr/>
      </p:nvGrpSpPr>
      <p:grpSpPr>
        <a:xfrm>
          <a:off x="0" y="0"/>
          <a:ext cx="0" cy="0"/>
          <a:chOff x="0" y="0"/>
          <a:chExt cx="0" cy="0"/>
        </a:xfrm>
      </p:grpSpPr>
      <p:sp>
        <p:nvSpPr>
          <p:cNvPr id="3" name="Chart Placeholder 2"/>
          <p:cNvSpPr>
            <a:spLocks noGrp="1"/>
          </p:cNvSpPr>
          <p:nvPr>
            <p:ph type="chart" sz="quarter" idx="16"/>
          </p:nvPr>
        </p:nvSpPr>
        <p:spPr>
          <a:xfrm>
            <a:off x="5098987" y="1320800"/>
            <a:ext cx="6388100" cy="4465639"/>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charset="0"/>
                <a:ea typeface="Arial" charset="0"/>
                <a:cs typeface="Arial" charset="0"/>
              </a:defRPr>
            </a:lvl1pPr>
          </a:lstStyle>
          <a:p>
            <a:endParaRPr lang="en-US" dirty="0" smtClean="0"/>
          </a:p>
          <a:p>
            <a:r>
              <a:rPr lang="en-US" dirty="0" smtClean="0"/>
              <a:t>Drag chart to placeholder or click icon to add chart</a:t>
            </a:r>
          </a:p>
          <a:p>
            <a:endParaRPr lang="en-US" dirty="0"/>
          </a:p>
        </p:txBody>
      </p:sp>
      <p:sp>
        <p:nvSpPr>
          <p:cNvPr id="8" name="Title 3"/>
          <p:cNvSpPr>
            <a:spLocks noGrp="1"/>
          </p:cNvSpPr>
          <p:nvPr>
            <p:ph type="title" hasCustomPrompt="1"/>
          </p:nvPr>
        </p:nvSpPr>
        <p:spPr>
          <a:xfrm>
            <a:off x="569468" y="1320800"/>
            <a:ext cx="4268653" cy="716084"/>
          </a:xfrm>
          <a:prstGeom prst="rect">
            <a:avLst/>
          </a:prstGeom>
        </p:spPr>
        <p:txBody>
          <a:bodyPr anchor="b">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9"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2566321779"/>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465DC2-565B-4340-9766-4363E208D4A9}" type="datetimeFigureOut">
              <a:rPr lang="en-US" smtClean="0"/>
              <a:t>3/9/2020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5673ED-CAA7-4C73-A954-89D5CBE338C7}" type="slidenum">
              <a:rPr lang="en-US" smtClean="0"/>
              <a:t>‹#›</a:t>
            </a:fld>
            <a:endParaRPr lang="en-US"/>
          </a:p>
        </p:txBody>
      </p:sp>
    </p:spTree>
    <p:extLst>
      <p:ext uri="{BB962C8B-B14F-4D97-AF65-F5344CB8AC3E}">
        <p14:creationId xmlns:p14="http://schemas.microsoft.com/office/powerpoint/2010/main" val="36032549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E62B208-5DCD-4782-B6D7-9E2B060CDABF}" type="datetime1">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FC01A47E-AA38-4C56-AC5F-9CAB7147FF2F}" type="slidenum">
              <a:rPr lang="en-US" smtClean="0"/>
              <a:t>‹#›</a:t>
            </a:fld>
            <a:endParaRPr lang="en-US"/>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0964518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Copyright B.Ramamurthy</a:t>
            </a:r>
            <a:endParaRPr lang="en-US" dirty="0"/>
          </a:p>
        </p:txBody>
      </p:sp>
      <p:sp>
        <p:nvSpPr>
          <p:cNvPr id="7" name="Slide Number Placeholder 6"/>
          <p:cNvSpPr>
            <a:spLocks noGrp="1"/>
          </p:cNvSpPr>
          <p:nvPr>
            <p:ph type="sldNum" sz="quarter" idx="12"/>
          </p:nvPr>
        </p:nvSpPr>
        <p:spPr/>
        <p:txBody>
          <a:bodyPr/>
          <a:lstStyle/>
          <a:p>
            <a:fld id="{F1AE3207-A8F0-47A6-8E44-9B9343959EB3}" type="slidenum">
              <a:rPr lang="en-US" smtClean="0"/>
              <a:t>‹#›</a:t>
            </a:fld>
            <a:endParaRPr lang="en-US"/>
          </a:p>
        </p:txBody>
      </p:sp>
    </p:spTree>
    <p:extLst>
      <p:ext uri="{BB962C8B-B14F-4D97-AF65-F5344CB8AC3E}">
        <p14:creationId xmlns:p14="http://schemas.microsoft.com/office/powerpoint/2010/main" val="613986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Copyright B.Ramamurthy</a:t>
            </a:r>
            <a:endParaRPr lang="en-US" dirty="0"/>
          </a:p>
        </p:txBody>
      </p:sp>
      <p:sp>
        <p:nvSpPr>
          <p:cNvPr id="7" name="Slide Number Placeholder 6"/>
          <p:cNvSpPr>
            <a:spLocks noGrp="1"/>
          </p:cNvSpPr>
          <p:nvPr>
            <p:ph type="sldNum" sz="quarter" idx="12"/>
          </p:nvPr>
        </p:nvSpPr>
        <p:spPr/>
        <p:txBody>
          <a:bodyPr/>
          <a:lstStyle/>
          <a:p>
            <a:fld id="{F1AE3207-A8F0-47A6-8E44-9B9343959EB3}" type="slidenum">
              <a:rPr lang="en-US" smtClean="0"/>
              <a:t>‹#›</a:t>
            </a:fld>
            <a:endParaRPr lang="en-US"/>
          </a:p>
        </p:txBody>
      </p:sp>
    </p:spTree>
    <p:extLst>
      <p:ext uri="{BB962C8B-B14F-4D97-AF65-F5344CB8AC3E}">
        <p14:creationId xmlns:p14="http://schemas.microsoft.com/office/powerpoint/2010/main" val="2733806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2.png"/><Relationship Id="rId2" Type="http://schemas.openxmlformats.org/officeDocument/2006/relationships/slideLayout" Target="../slideLayouts/slideLayout15.xml"/><Relationship Id="rId16" Type="http://schemas.openxmlformats.org/officeDocument/2006/relationships/image" Target="../media/image4.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4.jpe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4.jpe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2.pn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4.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6" Type="http://schemas.openxmlformats.org/officeDocument/2006/relationships/image" Target="../media/image2.png"/><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image" Target="../media/image4.jpeg"/><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B.Ramamurthy</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AE3207-A8F0-47A6-8E44-9B9343959EB3}" type="slidenum">
              <a:rPr lang="en-US" smtClean="0"/>
              <a:t>‹#›</a:t>
            </a:fld>
            <a:endParaRPr lang="en-US"/>
          </a:p>
        </p:txBody>
      </p:sp>
    </p:spTree>
    <p:extLst>
      <p:ext uri="{BB962C8B-B14F-4D97-AF65-F5344CB8AC3E}">
        <p14:creationId xmlns:p14="http://schemas.microsoft.com/office/powerpoint/2010/main" val="1703265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smtClean="0">
                <a:latin typeface="Arial" charset="0"/>
              </a:rPr>
              <a:t>‘-</a:t>
            </a:r>
            <a:endParaRPr lang="en-US" sz="2400" dirty="0">
              <a:latin typeface="Arial" charset="0"/>
            </a:endParaRP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 y="0"/>
            <a:ext cx="12188951" cy="6857999"/>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11" name="Slide Number Placeholder 6"/>
          <p:cNvSpPr txBox="1">
            <a:spLocks/>
          </p:cNvSpPr>
          <p:nvPr userDrawn="1"/>
        </p:nvSpPr>
        <p:spPr>
          <a:xfrm>
            <a:off x="11045952" y="6221885"/>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chemeClr val="tx1"/>
                </a:solidFill>
                <a:latin typeface="Arial" charset="0"/>
                <a:ea typeface="Arial" charset="0"/>
                <a:cs typeface="Arial" charset="0"/>
              </a:rPr>
              <a:pPr/>
              <a:t>‹#›</a:t>
            </a:fld>
            <a:endParaRPr lang="en-US" sz="1600" b="1" dirty="0">
              <a:solidFill>
                <a:schemeClr val="tx1"/>
              </a:solidFill>
              <a:latin typeface="Arial" charset="0"/>
              <a:ea typeface="Arial" charset="0"/>
              <a:cs typeface="Arial" charset="0"/>
            </a:endParaRPr>
          </a:p>
        </p:txBody>
      </p:sp>
      <p:pic>
        <p:nvPicPr>
          <p:cNvPr id="3" name="Picture 2"/>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68639" y="152401"/>
            <a:ext cx="3249261" cy="500387"/>
          </a:xfrm>
          <a:prstGeom prst="rect">
            <a:avLst/>
          </a:prstGeom>
        </p:spPr>
      </p:pic>
    </p:spTree>
    <p:extLst>
      <p:ext uri="{BB962C8B-B14F-4D97-AF65-F5344CB8AC3E}">
        <p14:creationId xmlns:p14="http://schemas.microsoft.com/office/powerpoint/2010/main" val="66325756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739" r:id="rId13"/>
    <p:sldLayoutId id="2147483741" r:id="rId14"/>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p:titleStyle>
    <p:bodyStyle>
      <a:lvl1pPr marL="228600" indent="-228600" algn="l" defTabSz="914400" rtl="0" eaLnBrk="1" latinLnBrk="0" hangingPunct="1">
        <a:lnSpc>
          <a:spcPct val="100000"/>
        </a:lnSpc>
        <a:spcBef>
          <a:spcPts val="10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rgbClr val="005BBB"/>
        </a:buClr>
        <a:buFont typeface="LucidaGrande" charset="0"/>
        <a:buChar char="-"/>
        <a:defRPr sz="18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smtClean="0">
                <a:latin typeface="Arial" charset="0"/>
              </a:rPr>
              <a:t>‘-</a:t>
            </a:r>
            <a:endParaRPr lang="en-US" sz="2400" dirty="0">
              <a:latin typeface="Arial" charset="0"/>
            </a:endParaRP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 y="0"/>
            <a:ext cx="12188951" cy="6857999"/>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11" name="Slide Number Placeholder 6"/>
          <p:cNvSpPr txBox="1">
            <a:spLocks/>
          </p:cNvSpPr>
          <p:nvPr userDrawn="1"/>
        </p:nvSpPr>
        <p:spPr>
          <a:xfrm>
            <a:off x="11045952" y="6221885"/>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chemeClr val="tx1"/>
                </a:solidFill>
                <a:latin typeface="Arial" charset="0"/>
                <a:ea typeface="Arial" charset="0"/>
                <a:cs typeface="Arial" charset="0"/>
              </a:rPr>
              <a:pPr/>
              <a:t>‹#›</a:t>
            </a:fld>
            <a:endParaRPr lang="en-US" sz="1600" b="1" dirty="0">
              <a:solidFill>
                <a:schemeClr val="tx1"/>
              </a:solidFill>
              <a:latin typeface="Arial" charset="0"/>
              <a:ea typeface="Arial" charset="0"/>
              <a:cs typeface="Arial" charset="0"/>
            </a:endParaRPr>
          </a:p>
        </p:txBody>
      </p:sp>
      <p:pic>
        <p:nvPicPr>
          <p:cNvPr id="3" name="Picture 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68639" y="152401"/>
            <a:ext cx="3249261" cy="500387"/>
          </a:xfrm>
          <a:prstGeom prst="rect">
            <a:avLst/>
          </a:prstGeom>
        </p:spPr>
      </p:pic>
    </p:spTree>
    <p:extLst>
      <p:ext uri="{BB962C8B-B14F-4D97-AF65-F5344CB8AC3E}">
        <p14:creationId xmlns:p14="http://schemas.microsoft.com/office/powerpoint/2010/main" val="310325629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p:titleStyle>
    <p:bodyStyle>
      <a:lvl1pPr marL="228600" indent="-228600" algn="l" defTabSz="914400" rtl="0" eaLnBrk="1" latinLnBrk="0" hangingPunct="1">
        <a:lnSpc>
          <a:spcPct val="100000"/>
        </a:lnSpc>
        <a:spcBef>
          <a:spcPts val="10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rgbClr val="005BBB"/>
        </a:buClr>
        <a:buFont typeface="LucidaGrande" charset="0"/>
        <a:buChar char="-"/>
        <a:defRPr sz="18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smtClean="0">
                <a:latin typeface="Arial" charset="0"/>
              </a:rPr>
              <a:t>‘-</a:t>
            </a:r>
            <a:endParaRPr lang="en-US" sz="2400" dirty="0">
              <a:latin typeface="Arial" charset="0"/>
            </a:endParaRP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 y="0"/>
            <a:ext cx="12188951" cy="6857999"/>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11" name="Slide Number Placeholder 6"/>
          <p:cNvSpPr txBox="1">
            <a:spLocks/>
          </p:cNvSpPr>
          <p:nvPr userDrawn="1"/>
        </p:nvSpPr>
        <p:spPr>
          <a:xfrm>
            <a:off x="11045952" y="6221885"/>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chemeClr val="tx1"/>
                </a:solidFill>
                <a:latin typeface="Arial" charset="0"/>
                <a:ea typeface="Arial" charset="0"/>
                <a:cs typeface="Arial" charset="0"/>
              </a:rPr>
              <a:pPr/>
              <a:t>‹#›</a:t>
            </a:fld>
            <a:endParaRPr lang="en-US" sz="1600" b="1" dirty="0">
              <a:solidFill>
                <a:schemeClr val="tx1"/>
              </a:solidFill>
              <a:latin typeface="Arial" charset="0"/>
              <a:ea typeface="Arial" charset="0"/>
              <a:cs typeface="Arial" charset="0"/>
            </a:endParaRPr>
          </a:p>
        </p:txBody>
      </p:sp>
      <p:pic>
        <p:nvPicPr>
          <p:cNvPr id="3" name="Picture 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68639" y="152401"/>
            <a:ext cx="3249261" cy="500387"/>
          </a:xfrm>
          <a:prstGeom prst="rect">
            <a:avLst/>
          </a:prstGeom>
        </p:spPr>
      </p:pic>
    </p:spTree>
    <p:extLst>
      <p:ext uri="{BB962C8B-B14F-4D97-AF65-F5344CB8AC3E}">
        <p14:creationId xmlns:p14="http://schemas.microsoft.com/office/powerpoint/2010/main" val="358476353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p:titleStyle>
    <p:bodyStyle>
      <a:lvl1pPr marL="228600" indent="-228600" algn="l" defTabSz="914400" rtl="0" eaLnBrk="1" latinLnBrk="0" hangingPunct="1">
        <a:lnSpc>
          <a:spcPct val="100000"/>
        </a:lnSpc>
        <a:spcBef>
          <a:spcPts val="10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rgbClr val="005BBB"/>
        </a:buClr>
        <a:buFont typeface="LucidaGrande" charset="0"/>
        <a:buChar char="-"/>
        <a:defRPr sz="18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smtClean="0">
                <a:latin typeface="Arial" charset="0"/>
              </a:rPr>
              <a:t>‘-</a:t>
            </a:r>
            <a:endParaRPr lang="en-US" sz="2400" dirty="0">
              <a:latin typeface="Arial" charset="0"/>
            </a:endParaRP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 y="0"/>
            <a:ext cx="12188951" cy="6857999"/>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11" name="Slide Number Placeholder 6"/>
          <p:cNvSpPr txBox="1">
            <a:spLocks/>
          </p:cNvSpPr>
          <p:nvPr userDrawn="1"/>
        </p:nvSpPr>
        <p:spPr>
          <a:xfrm>
            <a:off x="11045952" y="6221885"/>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chemeClr val="tx1"/>
                </a:solidFill>
                <a:latin typeface="Arial" charset="0"/>
                <a:ea typeface="Arial" charset="0"/>
                <a:cs typeface="Arial" charset="0"/>
              </a:rPr>
              <a:pPr/>
              <a:t>‹#›</a:t>
            </a:fld>
            <a:endParaRPr lang="en-US" sz="1600" b="1" dirty="0">
              <a:solidFill>
                <a:schemeClr val="tx1"/>
              </a:solidFill>
              <a:latin typeface="Arial" charset="0"/>
              <a:ea typeface="Arial" charset="0"/>
              <a:cs typeface="Arial" charset="0"/>
            </a:endParaRPr>
          </a:p>
        </p:txBody>
      </p:sp>
      <p:pic>
        <p:nvPicPr>
          <p:cNvPr id="3" name="Picture 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68639" y="152401"/>
            <a:ext cx="3249261" cy="500387"/>
          </a:xfrm>
          <a:prstGeom prst="rect">
            <a:avLst/>
          </a:prstGeom>
        </p:spPr>
      </p:pic>
    </p:spTree>
    <p:extLst>
      <p:ext uri="{BB962C8B-B14F-4D97-AF65-F5344CB8AC3E}">
        <p14:creationId xmlns:p14="http://schemas.microsoft.com/office/powerpoint/2010/main" val="30589977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p:titleStyle>
    <p:bodyStyle>
      <a:lvl1pPr marL="228600" indent="-228600" algn="l" defTabSz="914400" rtl="0" eaLnBrk="1" latinLnBrk="0" hangingPunct="1">
        <a:lnSpc>
          <a:spcPct val="100000"/>
        </a:lnSpc>
        <a:spcBef>
          <a:spcPts val="10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rgbClr val="005BBB"/>
        </a:buClr>
        <a:buFont typeface="LucidaGrande" charset="0"/>
        <a:buChar char="-"/>
        <a:defRPr sz="18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smtClean="0">
                <a:latin typeface="Arial" charset="0"/>
              </a:rPr>
              <a:t>‘-</a:t>
            </a:r>
            <a:endParaRPr lang="en-US" sz="2400" dirty="0">
              <a:latin typeface="Arial" charset="0"/>
            </a:endParaRP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12188951" cy="6857999"/>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11" name="Slide Number Placeholder 6"/>
          <p:cNvSpPr txBox="1">
            <a:spLocks/>
          </p:cNvSpPr>
          <p:nvPr userDrawn="1"/>
        </p:nvSpPr>
        <p:spPr>
          <a:xfrm>
            <a:off x="11045952" y="6221885"/>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chemeClr val="tx1"/>
                </a:solidFill>
                <a:latin typeface="Arial" charset="0"/>
                <a:ea typeface="Arial" charset="0"/>
                <a:cs typeface="Arial" charset="0"/>
              </a:rPr>
              <a:pPr/>
              <a:t>‹#›</a:t>
            </a:fld>
            <a:endParaRPr lang="en-US" sz="1600" b="1" dirty="0">
              <a:solidFill>
                <a:schemeClr val="tx1"/>
              </a:solidFill>
              <a:latin typeface="Arial" charset="0"/>
              <a:ea typeface="Arial" charset="0"/>
              <a:cs typeface="Arial" charset="0"/>
            </a:endParaRPr>
          </a:p>
        </p:txBody>
      </p:sp>
      <p:pic>
        <p:nvPicPr>
          <p:cNvPr id="3" name="Picture 2"/>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68639" y="152401"/>
            <a:ext cx="3249261" cy="500387"/>
          </a:xfrm>
          <a:prstGeom prst="rect">
            <a:avLst/>
          </a:prstGeom>
        </p:spPr>
      </p:pic>
    </p:spTree>
    <p:extLst>
      <p:ext uri="{BB962C8B-B14F-4D97-AF65-F5344CB8AC3E}">
        <p14:creationId xmlns:p14="http://schemas.microsoft.com/office/powerpoint/2010/main" val="3250013644"/>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p:titleStyle>
    <p:bodyStyle>
      <a:lvl1pPr marL="228600" indent="-228600" algn="l" defTabSz="914400" rtl="0" eaLnBrk="1" latinLnBrk="0" hangingPunct="1">
        <a:lnSpc>
          <a:spcPct val="100000"/>
        </a:lnSpc>
        <a:spcBef>
          <a:spcPts val="10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rgbClr val="005BBB"/>
        </a:buClr>
        <a:buFont typeface="LucidaGrande" charset="0"/>
        <a:buChar char="-"/>
        <a:defRPr sz="18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3" Type="http://schemas.openxmlformats.org/officeDocument/2006/relationships/hyperlink" Target="https://www.manning.com/books/blockchain-in-action" TargetMode="External"/><Relationship Id="rId2" Type="http://schemas.openxmlformats.org/officeDocument/2006/relationships/hyperlink" Target="https://www.coursera.org/specializations/blockchain"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4.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hyperlink" Target="https://www.flaticon.com/authors/freepik" TargetMode="External"/><Relationship Id="rId4" Type="http://schemas.openxmlformats.org/officeDocument/2006/relationships/image" Target="../media/image27.png"/><Relationship Id="rId9"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1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45.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image" Target="../media/image38.png"/><Relationship Id="rId1" Type="http://schemas.openxmlformats.org/officeDocument/2006/relationships/slideLayout" Target="../slideLayouts/slideLayout41.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4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4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image" Target="../media/image14.png"/></Relationships>
</file>

<file path=ppt/slides/_rels/slide4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41.xml"/><Relationship Id="rId5" Type="http://schemas.openxmlformats.org/officeDocument/2006/relationships/image" Target="../media/image49.png"/><Relationship Id="rId4" Type="http://schemas.openxmlformats.org/officeDocument/2006/relationships/image" Target="../media/image58.png"/></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9.png"/><Relationship Id="rId1" Type="http://schemas.openxmlformats.org/officeDocument/2006/relationships/slideLayout" Target="../slideLayouts/slideLayout41.xml"/></Relationships>
</file>

<file path=ppt/slides/_rels/slide49.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41.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hyperlink" Target="https://www.revfine.com/blockchain-technology-hospitality-industry/" TargetMode="External"/><Relationship Id="rId1" Type="http://schemas.openxmlformats.org/officeDocument/2006/relationships/slideLayout" Target="../slideLayouts/slideLayout41.xml"/><Relationship Id="rId4" Type="http://schemas.openxmlformats.org/officeDocument/2006/relationships/image" Target="../media/image68.png"/></Relationships>
</file>

<file path=ppt/slides/_rels/slide5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41.xml"/></Relationships>
</file>

<file path=ppt/slides/_rels/slide52.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49.png"/><Relationship Id="rId2" Type="http://schemas.openxmlformats.org/officeDocument/2006/relationships/hyperlink" Target="https://app.openlaw.io/" TargetMode="External"/><Relationship Id="rId1" Type="http://schemas.openxmlformats.org/officeDocument/2006/relationships/slideLayout" Target="../slideLayouts/slideLayout41.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5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8.xml"/><Relationship Id="rId1" Type="http://schemas.openxmlformats.org/officeDocument/2006/relationships/slideLayout" Target="../slideLayouts/slideLayout52.xml"/><Relationship Id="rId4" Type="http://schemas.openxmlformats.org/officeDocument/2006/relationships/image" Target="../media/image75.png"/></Relationships>
</file>

<file path=ppt/slides/_rels/slide5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hyperlink" Target="https://www.manning.com/books/blockchain-in-action" TargetMode="Externa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1.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81983" y="1468583"/>
            <a:ext cx="6007903" cy="3897744"/>
          </a:xfrm>
        </p:spPr>
        <p:txBody>
          <a:bodyPr/>
          <a:lstStyle/>
          <a:p>
            <a:endParaRPr lang="en-US" sz="1400" dirty="0" smtClean="0"/>
          </a:p>
          <a:p>
            <a:r>
              <a:rPr lang="en-US" sz="1400" dirty="0" smtClean="0"/>
              <a:t>B</a:t>
            </a:r>
            <a:r>
              <a:rPr lang="en-US" sz="1400" dirty="0"/>
              <a:t>. RAMAMURTHY</a:t>
            </a:r>
          </a:p>
          <a:p>
            <a:r>
              <a:rPr lang="en-US" sz="1400" dirty="0" smtClean="0"/>
              <a:t>©2020, </a:t>
            </a:r>
            <a:r>
              <a:rPr lang="en-US" sz="1400" dirty="0"/>
              <a:t>ALL RIGHTS RESERVED</a:t>
            </a:r>
          </a:p>
          <a:p>
            <a:r>
              <a:rPr lang="en-US" sz="1400" dirty="0"/>
              <a:t>BINA@BUFFALO.EDU</a:t>
            </a:r>
          </a:p>
          <a:p>
            <a:r>
              <a:rPr lang="en-US" sz="1400" dirty="0"/>
              <a:t>HTTP://WW.CSE.BUFFALO.EDU/FACULTY/BINA</a:t>
            </a:r>
          </a:p>
          <a:p>
            <a:r>
              <a:rPr lang="en-US" sz="1400" dirty="0" smtClean="0"/>
              <a:t>PROFESSOR OF TEACHING</a:t>
            </a:r>
            <a:endParaRPr lang="en-US" sz="1400" dirty="0"/>
          </a:p>
          <a:p>
            <a:r>
              <a:rPr lang="en-US" sz="1400" dirty="0"/>
              <a:t>COMPUTER SCIENCE AND ENGINEERING</a:t>
            </a:r>
          </a:p>
          <a:p>
            <a:r>
              <a:rPr lang="en-US" sz="1400" dirty="0" smtClean="0"/>
              <a:t>PROGRAM </a:t>
            </a:r>
            <a:r>
              <a:rPr lang="en-US" sz="1400" dirty="0"/>
              <a:t>DIRECTOR, DATA-INTENSIVE COMPUTING </a:t>
            </a:r>
            <a:r>
              <a:rPr lang="en-US" sz="1400" dirty="0" smtClean="0"/>
              <a:t>PROGRAM</a:t>
            </a:r>
          </a:p>
          <a:p>
            <a:r>
              <a:rPr lang="en-US" sz="1400" dirty="0" smtClean="0"/>
              <a:t>COURSERA INSTRUCTOR</a:t>
            </a:r>
          </a:p>
          <a:p>
            <a:r>
              <a:rPr lang="en-US" sz="1400" dirty="0"/>
              <a:t>DIRECTOR, BLOCKCHAIN </a:t>
            </a:r>
            <a:r>
              <a:rPr lang="en-US" sz="1400" dirty="0" smtClean="0"/>
              <a:t>THINKLAB</a:t>
            </a:r>
          </a:p>
          <a:p>
            <a:r>
              <a:rPr lang="en-US" sz="1400" dirty="0" smtClean="0"/>
              <a:t>MANNING AUTHOR: BLOCKCHAIN IN ACTION</a:t>
            </a:r>
            <a:endParaRPr lang="en-US" sz="1400" dirty="0"/>
          </a:p>
          <a:p>
            <a:r>
              <a:rPr lang="en-US" sz="1400" dirty="0" smtClean="0"/>
              <a:t> </a:t>
            </a:r>
            <a:endParaRPr lang="en-US" sz="1400" dirty="0"/>
          </a:p>
          <a:p>
            <a:endParaRPr lang="en-US" sz="1400" dirty="0"/>
          </a:p>
        </p:txBody>
      </p:sp>
      <p:sp>
        <p:nvSpPr>
          <p:cNvPr id="3" name="Title 2"/>
          <p:cNvSpPr>
            <a:spLocks noGrp="1"/>
          </p:cNvSpPr>
          <p:nvPr>
            <p:ph type="ctrTitle"/>
          </p:nvPr>
        </p:nvSpPr>
        <p:spPr>
          <a:xfrm>
            <a:off x="353567" y="304801"/>
            <a:ext cx="10619233" cy="1163782"/>
          </a:xfrm>
        </p:spPr>
        <p:txBody>
          <a:bodyPr>
            <a:noAutofit/>
          </a:bodyPr>
          <a:lstStyle/>
          <a:p>
            <a:pPr>
              <a:lnSpc>
                <a:spcPct val="100000"/>
              </a:lnSpc>
            </a:pPr>
            <a:r>
              <a:rPr lang="en-US" b="0" dirty="0"/>
              <a:t/>
            </a:r>
            <a:br>
              <a:rPr lang="en-US" b="0" dirty="0"/>
            </a:br>
            <a:r>
              <a:rPr lang="en-US" sz="2400" dirty="0" smtClean="0">
                <a:latin typeface="Georgia" panose="02040502050405020303" pitchFamily="18" charset="0"/>
                <a:ea typeface="Yu Gothic Medium" panose="020B0500000000000000" pitchFamily="34" charset="-128"/>
              </a:rPr>
              <a:t>Blockchain</a:t>
            </a:r>
            <a:r>
              <a:rPr lang="en-US" sz="2400" dirty="0">
                <a:latin typeface="Georgia" panose="02040502050405020303" pitchFamily="18" charset="0"/>
                <a:ea typeface="Yu Gothic Medium" panose="020B0500000000000000" pitchFamily="34" charset="-128"/>
              </a:rPr>
              <a:t>, an innovation and an </a:t>
            </a:r>
            <a:r>
              <a:rPr lang="en-US" sz="2400" dirty="0" smtClean="0">
                <a:latin typeface="Georgia" panose="02040502050405020303" pitchFamily="18" charset="0"/>
                <a:ea typeface="Yu Gothic Medium" panose="020B0500000000000000" pitchFamily="34" charset="-128"/>
              </a:rPr>
              <a:t>imperative </a:t>
            </a:r>
            <a:br>
              <a:rPr lang="en-US" sz="2400" dirty="0" smtClean="0">
                <a:latin typeface="Georgia" panose="02040502050405020303" pitchFamily="18" charset="0"/>
                <a:ea typeface="Yu Gothic Medium" panose="020B0500000000000000" pitchFamily="34" charset="-128"/>
              </a:rPr>
            </a:br>
            <a:r>
              <a:rPr lang="en-US" sz="2400" dirty="0" smtClean="0">
                <a:latin typeface="Georgia" panose="02040502050405020303" pitchFamily="18" charset="0"/>
                <a:ea typeface="Yu Gothic Medium" panose="020B0500000000000000" pitchFamily="34" charset="-128"/>
              </a:rPr>
              <a:t>A </a:t>
            </a:r>
            <a:r>
              <a:rPr lang="en-US" sz="2400" dirty="0">
                <a:latin typeface="Georgia" panose="02040502050405020303" pitchFamily="18" charset="0"/>
                <a:ea typeface="Yu Gothic Medium" panose="020B0500000000000000" pitchFamily="34" charset="-128"/>
              </a:rPr>
              <a:t>hands-on exploration and workshop </a:t>
            </a:r>
          </a:p>
        </p:txBody>
      </p:sp>
    </p:spTree>
    <p:extLst>
      <p:ext uri="{BB962C8B-B14F-4D97-AF65-F5344CB8AC3E}">
        <p14:creationId xmlns:p14="http://schemas.microsoft.com/office/powerpoint/2010/main" val="42892014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9" name="Shape 259"/>
          <p:cNvSpPr txBox="1">
            <a:spLocks noGrp="1"/>
          </p:cNvSpPr>
          <p:nvPr>
            <p:ph type="body" idx="4294967295"/>
          </p:nvPr>
        </p:nvSpPr>
        <p:spPr>
          <a:xfrm>
            <a:off x="913544" y="1993186"/>
            <a:ext cx="9678256" cy="4549525"/>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chemeClr val="lt1"/>
              </a:buClr>
              <a:buSzPts val="800"/>
              <a:buFont typeface="Arial"/>
              <a:buNone/>
            </a:pPr>
            <a:endParaRPr sz="800" b="0" i="0" u="none" strike="noStrike" cap="none" dirty="0">
              <a:solidFill>
                <a:schemeClr val="tx2"/>
              </a:solidFill>
              <a:latin typeface="Calibri"/>
              <a:ea typeface="Calibri"/>
              <a:cs typeface="Calibri"/>
              <a:sym typeface="Calibri"/>
            </a:endParaRPr>
          </a:p>
          <a:p>
            <a:pPr marL="285750" marR="0" lvl="0" indent="-234950" algn="l" rtl="0">
              <a:lnSpc>
                <a:spcPct val="80000"/>
              </a:lnSpc>
              <a:spcBef>
                <a:spcPts val="1000"/>
              </a:spcBef>
              <a:spcAft>
                <a:spcPts val="0"/>
              </a:spcAft>
              <a:buClr>
                <a:schemeClr val="lt1"/>
              </a:buClr>
              <a:buSzPts val="800"/>
              <a:buFont typeface="Arial"/>
              <a:buNone/>
            </a:pPr>
            <a:endParaRPr sz="800" b="0" i="0" u="none" strike="noStrike" cap="none" dirty="0">
              <a:solidFill>
                <a:schemeClr val="tx2"/>
              </a:solidFill>
              <a:latin typeface="Calibri"/>
              <a:ea typeface="Calibri"/>
              <a:cs typeface="Calibri"/>
              <a:sym typeface="Calibri"/>
            </a:endParaRPr>
          </a:p>
          <a:p>
            <a:pPr indent="-457200">
              <a:lnSpc>
                <a:spcPct val="80000"/>
              </a:lnSpc>
              <a:spcBef>
                <a:spcPts val="1000"/>
              </a:spcBef>
              <a:buClr>
                <a:schemeClr val="tx2"/>
              </a:buClr>
              <a:buSzPts val="2800"/>
            </a:pPr>
            <a:r>
              <a:rPr lang="en-US" sz="2400" b="0" i="0" u="none" strike="noStrike" cap="none" dirty="0">
                <a:solidFill>
                  <a:schemeClr val="tx2"/>
                </a:solidFill>
                <a:latin typeface="Georgia" panose="02040502050405020303" pitchFamily="18" charset="0"/>
                <a:sym typeface="Calibri"/>
              </a:rPr>
              <a:t>Decentralization </a:t>
            </a:r>
            <a:endParaRPr sz="2400" dirty="0">
              <a:solidFill>
                <a:schemeClr val="tx2"/>
              </a:solidFill>
              <a:latin typeface="Georgia" panose="02040502050405020303" pitchFamily="18" charset="0"/>
            </a:endParaRPr>
          </a:p>
          <a:p>
            <a:pPr indent="-457200">
              <a:lnSpc>
                <a:spcPct val="80000"/>
              </a:lnSpc>
              <a:spcBef>
                <a:spcPts val="1000"/>
              </a:spcBef>
              <a:buClr>
                <a:schemeClr val="tx2"/>
              </a:buClr>
              <a:buSzPts val="2800"/>
            </a:pPr>
            <a:r>
              <a:rPr lang="en-US" sz="2400" b="0" i="0" u="none" strike="noStrike" cap="none" dirty="0">
                <a:solidFill>
                  <a:schemeClr val="tx2"/>
                </a:solidFill>
                <a:latin typeface="Georgia" panose="02040502050405020303" pitchFamily="18" charset="0"/>
                <a:sym typeface="Calibri"/>
              </a:rPr>
              <a:t>Disintermediation</a:t>
            </a:r>
            <a:endParaRPr sz="2400" dirty="0">
              <a:solidFill>
                <a:schemeClr val="tx2"/>
              </a:solidFill>
              <a:latin typeface="Georgia" panose="02040502050405020303" pitchFamily="18" charset="0"/>
            </a:endParaRPr>
          </a:p>
          <a:p>
            <a:pPr indent="-457200">
              <a:lnSpc>
                <a:spcPct val="80000"/>
              </a:lnSpc>
              <a:spcBef>
                <a:spcPts val="1000"/>
              </a:spcBef>
              <a:buClr>
                <a:schemeClr val="tx2"/>
              </a:buClr>
              <a:buSzPts val="2800"/>
            </a:pPr>
            <a:r>
              <a:rPr lang="en-US" sz="2400" b="0" i="0" u="none" strike="noStrike" cap="none" dirty="0">
                <a:solidFill>
                  <a:schemeClr val="tx2"/>
                </a:solidFill>
                <a:latin typeface="Georgia" panose="02040502050405020303" pitchFamily="18" charset="0"/>
                <a:sym typeface="Calibri"/>
              </a:rPr>
              <a:t>Distributed Immutable Ledger</a:t>
            </a:r>
            <a:endParaRPr sz="2400" dirty="0">
              <a:solidFill>
                <a:schemeClr val="tx2"/>
              </a:solidFill>
              <a:latin typeface="Georgia" panose="02040502050405020303" pitchFamily="18" charset="0"/>
            </a:endParaRPr>
          </a:p>
          <a:p>
            <a:pPr marL="0" marR="0" lvl="0" indent="0" algn="l" rtl="0">
              <a:lnSpc>
                <a:spcPct val="80000"/>
              </a:lnSpc>
              <a:spcBef>
                <a:spcPts val="1000"/>
              </a:spcBef>
              <a:spcAft>
                <a:spcPts val="0"/>
              </a:spcAft>
              <a:buClr>
                <a:schemeClr val="lt1"/>
              </a:buClr>
              <a:buSzPts val="2800"/>
              <a:buNone/>
            </a:pPr>
            <a:endParaRPr sz="2400" b="0" i="0" u="none" strike="noStrike" cap="none" dirty="0">
              <a:solidFill>
                <a:schemeClr val="tx2"/>
              </a:solidFill>
              <a:latin typeface="Georgia" panose="02040502050405020303" pitchFamily="18" charset="0"/>
              <a:ea typeface="Calibri"/>
              <a:cs typeface="Calibri"/>
              <a:sym typeface="Calibri"/>
            </a:endParaRPr>
          </a:p>
          <a:p>
            <a:pPr marL="0" marR="0" lvl="0" indent="0" algn="l" rtl="0">
              <a:lnSpc>
                <a:spcPct val="80000"/>
              </a:lnSpc>
              <a:spcBef>
                <a:spcPts val="1000"/>
              </a:spcBef>
              <a:spcAft>
                <a:spcPts val="0"/>
              </a:spcAft>
              <a:buClr>
                <a:schemeClr val="lt1"/>
              </a:buClr>
              <a:buSzPts val="2800"/>
              <a:buNone/>
            </a:pPr>
            <a:r>
              <a:rPr lang="en-US" sz="2400" b="0" i="0" u="none" strike="noStrike" cap="none" dirty="0" smtClean="0">
                <a:solidFill>
                  <a:schemeClr val="tx2"/>
                </a:solidFill>
                <a:latin typeface="Georgia" panose="02040502050405020303" pitchFamily="18" charset="0"/>
                <a:sym typeface="Calibri"/>
              </a:rPr>
              <a:t>Blockc</a:t>
            </a:r>
            <a:r>
              <a:rPr lang="en-US" sz="2400" dirty="0" smtClean="0">
                <a:solidFill>
                  <a:schemeClr val="tx2"/>
                </a:solidFill>
                <a:latin typeface="Georgia" panose="02040502050405020303" pitchFamily="18" charset="0"/>
              </a:rPr>
              <a:t>hain is a trust layer on the internet.</a:t>
            </a:r>
          </a:p>
          <a:p>
            <a:pPr marL="0" marR="0" lvl="0" indent="0" algn="l" rtl="0">
              <a:lnSpc>
                <a:spcPct val="80000"/>
              </a:lnSpc>
              <a:spcBef>
                <a:spcPts val="1000"/>
              </a:spcBef>
              <a:spcAft>
                <a:spcPts val="0"/>
              </a:spcAft>
              <a:buClr>
                <a:schemeClr val="lt1"/>
              </a:buClr>
              <a:buSzPts val="2800"/>
              <a:buNone/>
            </a:pPr>
            <a:endParaRPr lang="en-US" sz="2400" b="0" i="0" u="none" strike="noStrike" cap="none" dirty="0" smtClean="0">
              <a:solidFill>
                <a:schemeClr val="tx2"/>
              </a:solidFill>
              <a:latin typeface="Georgia" panose="02040502050405020303" pitchFamily="18" charset="0"/>
              <a:sym typeface="Calibri"/>
            </a:endParaRPr>
          </a:p>
          <a:p>
            <a:pPr marL="0" marR="0" lvl="0" indent="0" algn="l" rtl="0">
              <a:lnSpc>
                <a:spcPct val="80000"/>
              </a:lnSpc>
              <a:spcBef>
                <a:spcPts val="1000"/>
              </a:spcBef>
              <a:spcAft>
                <a:spcPts val="0"/>
              </a:spcAft>
              <a:buClr>
                <a:schemeClr val="lt1"/>
              </a:buClr>
              <a:buSzPts val="2800"/>
              <a:buNone/>
            </a:pPr>
            <a:r>
              <a:rPr lang="en-US" sz="2400" b="0" i="0" u="none" strike="noStrike" cap="none" dirty="0" smtClean="0">
                <a:solidFill>
                  <a:schemeClr val="tx2"/>
                </a:solidFill>
                <a:latin typeface="Georgia" panose="02040502050405020303" pitchFamily="18" charset="0"/>
                <a:sym typeface="Calibri"/>
              </a:rPr>
              <a:t>On </a:t>
            </a:r>
            <a:r>
              <a:rPr lang="en-US" sz="2400" b="0" i="0" u="none" strike="noStrike" cap="none" dirty="0">
                <a:solidFill>
                  <a:schemeClr val="tx2"/>
                </a:solidFill>
                <a:latin typeface="Georgia" panose="02040502050405020303" pitchFamily="18" charset="0"/>
                <a:sym typeface="Calibri"/>
              </a:rPr>
              <a:t>a strong foundation of more than 40 years of scientific research (cryptography, hashing, p2p, consensus protocols)</a:t>
            </a:r>
            <a:endParaRPr sz="2400" dirty="0">
              <a:solidFill>
                <a:schemeClr val="tx2"/>
              </a:solidFill>
              <a:latin typeface="Georgia" panose="02040502050405020303" pitchFamily="18" charset="0"/>
            </a:endParaRPr>
          </a:p>
          <a:p>
            <a:pPr marL="0" marR="0" lvl="0" indent="0" algn="l" rtl="0">
              <a:lnSpc>
                <a:spcPct val="80000"/>
              </a:lnSpc>
              <a:spcBef>
                <a:spcPts val="1000"/>
              </a:spcBef>
              <a:spcAft>
                <a:spcPts val="0"/>
              </a:spcAft>
              <a:buClr>
                <a:schemeClr val="lt1"/>
              </a:buClr>
              <a:buSzPts val="2800"/>
              <a:buNone/>
            </a:pPr>
            <a:endParaRPr sz="2400" b="0" i="0" u="none" strike="noStrike" cap="none" dirty="0">
              <a:solidFill>
                <a:schemeClr val="tx2"/>
              </a:solidFill>
              <a:latin typeface="Georgia" panose="02040502050405020303" pitchFamily="18" charset="0"/>
              <a:ea typeface="Calibri"/>
              <a:cs typeface="Calibri"/>
              <a:sym typeface="Calibri"/>
            </a:endParaRPr>
          </a:p>
          <a:p>
            <a:pPr marL="0" marR="0" lvl="0" indent="0" algn="l" rtl="0">
              <a:lnSpc>
                <a:spcPct val="80000"/>
              </a:lnSpc>
              <a:spcBef>
                <a:spcPts val="1000"/>
              </a:spcBef>
              <a:spcAft>
                <a:spcPts val="0"/>
              </a:spcAft>
              <a:buClr>
                <a:schemeClr val="lt1"/>
              </a:buClr>
              <a:buSzPts val="2800"/>
              <a:buNone/>
            </a:pPr>
            <a:r>
              <a:rPr lang="en-US" sz="2400" b="0" i="0" u="none" strike="noStrike" cap="none" dirty="0">
                <a:solidFill>
                  <a:schemeClr val="tx2"/>
                </a:solidFill>
                <a:latin typeface="Georgia" panose="02040502050405020303" pitchFamily="18" charset="0"/>
                <a:ea typeface="Calibri"/>
                <a:cs typeface="Calibri"/>
                <a:sym typeface="Calibri"/>
              </a:rPr>
              <a:t>Enabling automation, </a:t>
            </a:r>
            <a:r>
              <a:rPr lang="en-US" sz="2400" b="0" i="0" u="none" strike="noStrike" cap="none" dirty="0" smtClean="0">
                <a:solidFill>
                  <a:schemeClr val="tx2"/>
                </a:solidFill>
                <a:latin typeface="Georgia" panose="02040502050405020303" pitchFamily="18" charset="0"/>
                <a:ea typeface="Calibri"/>
                <a:cs typeface="Calibri"/>
                <a:sym typeface="Calibri"/>
              </a:rPr>
              <a:t>accountability, </a:t>
            </a:r>
            <a:r>
              <a:rPr lang="en-US" sz="2400" b="0" i="0" u="none" strike="noStrike" cap="none" dirty="0">
                <a:solidFill>
                  <a:schemeClr val="tx2"/>
                </a:solidFill>
                <a:latin typeface="Georgia" panose="02040502050405020303" pitchFamily="18" charset="0"/>
                <a:ea typeface="Calibri"/>
                <a:cs typeface="Calibri"/>
                <a:sym typeface="Calibri"/>
              </a:rPr>
              <a:t>auditability, efficiency, accuracy, fidelity, fairness, and </a:t>
            </a:r>
            <a:r>
              <a:rPr lang="en-US" sz="2400" b="0" i="0" u="none" strike="noStrike" cap="none" dirty="0" smtClean="0">
                <a:solidFill>
                  <a:schemeClr val="tx2"/>
                </a:solidFill>
                <a:latin typeface="Georgia" panose="02040502050405020303" pitchFamily="18" charset="0"/>
                <a:ea typeface="Calibri"/>
                <a:cs typeface="Calibri"/>
                <a:sym typeface="Calibri"/>
              </a:rPr>
              <a:t>inclusiveness</a:t>
            </a:r>
            <a:r>
              <a:rPr lang="en-US" sz="2400" b="0" i="0" u="none" strike="noStrike" cap="none" dirty="0" smtClean="0">
                <a:solidFill>
                  <a:schemeClr val="tx2"/>
                </a:solidFill>
                <a:latin typeface="Georgia" panose="02040502050405020303" pitchFamily="18" charset="0"/>
                <a:sym typeface="Calibri"/>
              </a:rPr>
              <a:t>.</a:t>
            </a:r>
            <a:endParaRPr sz="2400" dirty="0">
              <a:solidFill>
                <a:schemeClr val="tx2"/>
              </a:solidFill>
              <a:latin typeface="Georgia" panose="02040502050405020303" pitchFamily="18" charset="0"/>
            </a:endParaRPr>
          </a:p>
          <a:p>
            <a:pPr marL="0" marR="0" lvl="0" indent="0" algn="l" rtl="0">
              <a:lnSpc>
                <a:spcPct val="80000"/>
              </a:lnSpc>
              <a:spcBef>
                <a:spcPts val="1000"/>
              </a:spcBef>
              <a:spcAft>
                <a:spcPts val="0"/>
              </a:spcAft>
              <a:buClr>
                <a:schemeClr val="lt1"/>
              </a:buClr>
              <a:buSzPts val="2800"/>
              <a:buNone/>
            </a:pPr>
            <a:r>
              <a:rPr lang="en-US" sz="2800" b="0" i="0" u="none" strike="noStrike" cap="none" dirty="0">
                <a:solidFill>
                  <a:schemeClr val="tx2"/>
                </a:solidFill>
                <a:latin typeface="Calibri"/>
                <a:ea typeface="Calibri"/>
                <a:cs typeface="Calibri"/>
                <a:sym typeface="Calibri"/>
              </a:rPr>
              <a:t> </a:t>
            </a:r>
            <a:endParaRPr sz="2800" b="0" i="0" u="none" strike="noStrike" cap="none" dirty="0">
              <a:solidFill>
                <a:schemeClr val="tx2"/>
              </a:solidFill>
              <a:latin typeface="Calibri"/>
              <a:ea typeface="Calibri"/>
              <a:cs typeface="Calibri"/>
              <a:sym typeface="Calibri"/>
            </a:endParaRPr>
          </a:p>
          <a:p>
            <a:pPr marL="0" marR="0" lvl="0" indent="0" algn="l" rtl="0">
              <a:lnSpc>
                <a:spcPct val="80000"/>
              </a:lnSpc>
              <a:spcBef>
                <a:spcPts val="1000"/>
              </a:spcBef>
              <a:spcAft>
                <a:spcPts val="0"/>
              </a:spcAft>
              <a:buClr>
                <a:schemeClr val="lt1"/>
              </a:buClr>
              <a:buSzPts val="600"/>
              <a:buNone/>
            </a:pPr>
            <a:endParaRPr sz="600" b="0" i="0" u="none" strike="noStrike" cap="none" dirty="0">
              <a:solidFill>
                <a:schemeClr val="tx2"/>
              </a:solidFill>
              <a:latin typeface="Calibri"/>
              <a:ea typeface="Calibri"/>
              <a:cs typeface="Calibri"/>
              <a:sym typeface="Calibri"/>
            </a:endParaRPr>
          </a:p>
          <a:p>
            <a:pPr marL="28575" marR="0" lvl="0" indent="0" algn="l" rtl="0">
              <a:lnSpc>
                <a:spcPct val="80000"/>
              </a:lnSpc>
              <a:spcBef>
                <a:spcPts val="1000"/>
              </a:spcBef>
              <a:spcAft>
                <a:spcPts val="0"/>
              </a:spcAft>
              <a:buClr>
                <a:schemeClr val="lt1"/>
              </a:buClr>
              <a:buSzPts val="450"/>
              <a:buNone/>
            </a:pPr>
            <a:endParaRPr sz="450" b="0" i="0" u="none" strike="noStrike" cap="none" dirty="0">
              <a:solidFill>
                <a:schemeClr val="tx2"/>
              </a:solidFill>
              <a:latin typeface="Calibri"/>
              <a:ea typeface="Calibri"/>
              <a:cs typeface="Calibri"/>
              <a:sym typeface="Calibri"/>
            </a:endParaRPr>
          </a:p>
          <a:p>
            <a:pPr marL="28575" marR="0" lvl="0" indent="0" algn="l" rtl="0">
              <a:lnSpc>
                <a:spcPct val="80000"/>
              </a:lnSpc>
              <a:spcBef>
                <a:spcPts val="1000"/>
              </a:spcBef>
              <a:spcAft>
                <a:spcPts val="0"/>
              </a:spcAft>
              <a:buClr>
                <a:schemeClr val="lt1"/>
              </a:buClr>
              <a:buSzPts val="450"/>
              <a:buNone/>
            </a:pPr>
            <a:endParaRPr sz="450" b="0" i="0" u="none" strike="noStrike" cap="none" dirty="0">
              <a:solidFill>
                <a:schemeClr val="tx2"/>
              </a:solidFill>
              <a:latin typeface="Calibri"/>
              <a:ea typeface="Calibri"/>
              <a:cs typeface="Calibri"/>
              <a:sym typeface="Calibri"/>
            </a:endParaRPr>
          </a:p>
        </p:txBody>
      </p:sp>
      <p:sp>
        <p:nvSpPr>
          <p:cNvPr id="258" name="Shape 258"/>
          <p:cNvSpPr txBox="1">
            <a:spLocks noGrp="1"/>
          </p:cNvSpPr>
          <p:nvPr>
            <p:ph type="title" idx="4294967295"/>
          </p:nvPr>
        </p:nvSpPr>
        <p:spPr>
          <a:xfrm>
            <a:off x="484598" y="1040062"/>
            <a:ext cx="10515600" cy="71596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3600"/>
              <a:buFont typeface="Calibri"/>
              <a:buNone/>
            </a:pPr>
            <a:r>
              <a:rPr lang="en-US" sz="3600" b="0" i="0" u="none" strike="noStrike" cap="none" dirty="0">
                <a:latin typeface="Calibri"/>
                <a:ea typeface="Calibri"/>
                <a:cs typeface="Calibri"/>
                <a:sym typeface="Calibri"/>
              </a:rPr>
              <a:t>SUMMARIZING, BLOCKCHAIN IS ABOUT</a:t>
            </a:r>
            <a:endParaRPr sz="3600" b="0" i="0" u="none" strike="noStrike" cap="none" dirty="0">
              <a:latin typeface="Calibri"/>
              <a:ea typeface="Calibri"/>
              <a:cs typeface="Calibri"/>
              <a:sym typeface="Calibri"/>
            </a:endParaRPr>
          </a:p>
        </p:txBody>
      </p:sp>
    </p:spTree>
    <p:extLst>
      <p:ext uri="{BB962C8B-B14F-4D97-AF65-F5344CB8AC3E}">
        <p14:creationId xmlns:p14="http://schemas.microsoft.com/office/powerpoint/2010/main" val="13871613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smtClean="0"/>
              <a:t>Decentralized identity</a:t>
            </a:r>
            <a:endParaRPr lang="en-US" sz="3200" dirty="0"/>
          </a:p>
        </p:txBody>
      </p:sp>
      <p:sp>
        <p:nvSpPr>
          <p:cNvPr id="4" name="Subtitle 3"/>
          <p:cNvSpPr>
            <a:spLocks noGrp="1"/>
          </p:cNvSpPr>
          <p:nvPr>
            <p:ph type="subTitle" idx="1"/>
          </p:nvPr>
        </p:nvSpPr>
        <p:spPr/>
        <p:txBody>
          <a:bodyPr/>
          <a:lstStyle/>
          <a:p>
            <a:r>
              <a:rPr lang="en-US" dirty="0" smtClean="0"/>
              <a:t>Unknown peer participants</a:t>
            </a:r>
            <a:endParaRPr lang="en-US" dirty="0"/>
          </a:p>
        </p:txBody>
      </p:sp>
    </p:spTree>
    <p:extLst>
      <p:ext uri="{BB962C8B-B14F-4D97-AF65-F5344CB8AC3E}">
        <p14:creationId xmlns:p14="http://schemas.microsoft.com/office/powerpoint/2010/main" val="28576776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05031" y="92363"/>
            <a:ext cx="8435987" cy="716084"/>
          </a:xfrm>
        </p:spPr>
        <p:txBody>
          <a:bodyPr/>
          <a:lstStyle/>
          <a:p>
            <a:r>
              <a:rPr lang="en-US" dirty="0" smtClean="0">
                <a:solidFill>
                  <a:schemeClr val="bg1"/>
                </a:solidFill>
              </a:rPr>
              <a:t>Your identity in a decentralized system</a:t>
            </a:r>
            <a:endParaRPr lang="en-US" dirty="0">
              <a:solidFill>
                <a:schemeClr val="bg1"/>
              </a:solidFill>
            </a:endParaRPr>
          </a:p>
        </p:txBody>
      </p:sp>
      <p:sp>
        <p:nvSpPr>
          <p:cNvPr id="5" name="Content Placeholder 4"/>
          <p:cNvSpPr>
            <a:spLocks noGrp="1"/>
          </p:cNvSpPr>
          <p:nvPr>
            <p:ph sz="quarter" idx="10"/>
          </p:nvPr>
        </p:nvSpPr>
        <p:spPr>
          <a:xfrm>
            <a:off x="566928" y="1487055"/>
            <a:ext cx="9678987" cy="4546461"/>
          </a:xfrm>
        </p:spPr>
        <p:txBody>
          <a:bodyPr/>
          <a:lstStyle/>
          <a:p>
            <a:pPr marL="285750" indent="-285750">
              <a:buFont typeface="Arial" panose="020B0604020202020204" pitchFamily="34" charset="0"/>
              <a:buChar char="•"/>
            </a:pPr>
            <a:r>
              <a:rPr lang="en-US" sz="2000" b="0" dirty="0" smtClean="0">
                <a:solidFill>
                  <a:srgbClr val="000408"/>
                </a:solidFill>
              </a:rPr>
              <a:t>Here are some ways you identity yourself to the business system you are in : Driver’s license, social security number, person number in an education institution, employee number.</a:t>
            </a:r>
          </a:p>
          <a:p>
            <a:pPr marL="285750" indent="-285750">
              <a:buFont typeface="Arial" panose="020B0604020202020204" pitchFamily="34" charset="0"/>
              <a:buChar char="•"/>
            </a:pPr>
            <a:r>
              <a:rPr lang="en-US" sz="2000" b="0" dirty="0" smtClean="0">
                <a:solidFill>
                  <a:srgbClr val="000408"/>
                </a:solidFill>
              </a:rPr>
              <a:t>Think about these, these are all your affiliations to a centralized institutions.</a:t>
            </a:r>
          </a:p>
          <a:p>
            <a:pPr marL="285750" indent="-285750">
              <a:buFont typeface="Arial" panose="020B0604020202020204" pitchFamily="34" charset="0"/>
              <a:buChar char="•"/>
            </a:pPr>
            <a:r>
              <a:rPr lang="en-US" sz="2000" b="0" dirty="0" smtClean="0">
                <a:solidFill>
                  <a:srgbClr val="000408"/>
                </a:solidFill>
              </a:rPr>
              <a:t>In a decentralized system, where participants are unknown, and can join and leave as they wish, how can we identify them?</a:t>
            </a:r>
          </a:p>
          <a:p>
            <a:pPr marL="285750" indent="-285750">
              <a:buFont typeface="Arial" panose="020B0604020202020204" pitchFamily="34" charset="0"/>
              <a:buChar char="•"/>
            </a:pPr>
            <a:r>
              <a:rPr lang="en-US" sz="2000" b="0" dirty="0" smtClean="0">
                <a:solidFill>
                  <a:srgbClr val="000408"/>
                </a:solidFill>
              </a:rPr>
              <a:t>We need a self-generated .secure identity for you. Let’s do that.</a:t>
            </a:r>
          </a:p>
          <a:p>
            <a:pPr marL="285750" indent="-285750">
              <a:buFont typeface="Arial" panose="020B0604020202020204" pitchFamily="34" charset="0"/>
              <a:buChar char="•"/>
            </a:pPr>
            <a:endParaRPr lang="en-US" sz="2000" b="0" dirty="0">
              <a:solidFill>
                <a:srgbClr val="000408"/>
              </a:solidFill>
            </a:endParaRPr>
          </a:p>
        </p:txBody>
      </p:sp>
    </p:spTree>
    <p:extLst>
      <p:ext uri="{BB962C8B-B14F-4D97-AF65-F5344CB8AC3E}">
        <p14:creationId xmlns:p14="http://schemas.microsoft.com/office/powerpoint/2010/main" val="16626205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66928" y="1484672"/>
            <a:ext cx="10622182" cy="4433170"/>
          </a:xfrm>
        </p:spPr>
        <p:txBody>
          <a:bodyPr/>
          <a:lstStyle/>
          <a:p>
            <a:pPr lvl="0"/>
            <a:r>
              <a:rPr lang="en-US" dirty="0"/>
              <a:t>A 256-bit random number is generated and designated as the private key</a:t>
            </a:r>
          </a:p>
          <a:p>
            <a:pPr lvl="0"/>
            <a:r>
              <a:rPr lang="en-US" dirty="0"/>
              <a:t>An </a:t>
            </a:r>
            <a:r>
              <a:rPr lang="en-US" i="1" dirty="0"/>
              <a:t>Elliptic curve cryptography</a:t>
            </a:r>
            <a:r>
              <a:rPr lang="en-US" dirty="0"/>
              <a:t> algorithm is applied to this private key to derive a unique public key</a:t>
            </a:r>
          </a:p>
          <a:p>
            <a:r>
              <a:rPr lang="en-US" dirty="0"/>
              <a:t>This is the {private, public} key pair of the account; the private key is secured using a password and the public key is open to the world</a:t>
            </a:r>
          </a:p>
          <a:p>
            <a:pPr lvl="0"/>
            <a:r>
              <a:rPr lang="en-US" dirty="0"/>
              <a:t>A hashing function, RIPEMD160, is applied to the public key to obtain the account address (or identity)</a:t>
            </a:r>
          </a:p>
          <a:p>
            <a:r>
              <a:rPr lang="en-US" dirty="0"/>
              <a:t>This address is shorter than the key: it is 160 bits or 20 bytes in length. This is the account number you see in Remix and the Ganache environment.</a:t>
            </a:r>
          </a:p>
          <a:p>
            <a:r>
              <a:rPr lang="en-US" dirty="0"/>
              <a:t>The address is represented in hexadecimal for easy readability, as indicated by the 0x as the first two characters; for example, 0xca35b7d915458ef540ade6068dfe2f44e8fa733c.</a:t>
            </a:r>
          </a:p>
          <a:p>
            <a:endParaRPr lang="en-US" dirty="0"/>
          </a:p>
        </p:txBody>
      </p:sp>
      <p:sp>
        <p:nvSpPr>
          <p:cNvPr id="3" name="Title 2"/>
          <p:cNvSpPr>
            <a:spLocks noGrp="1"/>
          </p:cNvSpPr>
          <p:nvPr>
            <p:ph type="title"/>
          </p:nvPr>
        </p:nvSpPr>
        <p:spPr>
          <a:xfrm>
            <a:off x="3923070" y="0"/>
            <a:ext cx="7472517" cy="716084"/>
          </a:xfrm>
        </p:spPr>
        <p:txBody>
          <a:bodyPr/>
          <a:lstStyle/>
          <a:p>
            <a:r>
              <a:rPr lang="en-US" dirty="0" smtClean="0">
                <a:solidFill>
                  <a:schemeClr val="bg1"/>
                </a:solidFill>
              </a:rPr>
              <a:t>Your identity: </a:t>
            </a:r>
            <a:br>
              <a:rPr lang="en-US" dirty="0" smtClean="0">
                <a:solidFill>
                  <a:schemeClr val="bg1"/>
                </a:solidFill>
              </a:rPr>
            </a:br>
            <a:r>
              <a:rPr lang="en-US" dirty="0" err="1" smtClean="0">
                <a:solidFill>
                  <a:schemeClr val="bg1"/>
                </a:solidFill>
              </a:rPr>
              <a:t>Ethereum</a:t>
            </a:r>
            <a:r>
              <a:rPr lang="en-US" dirty="0" smtClean="0">
                <a:solidFill>
                  <a:schemeClr val="bg1"/>
                </a:solidFill>
              </a:rPr>
              <a:t> account number</a:t>
            </a:r>
            <a:endParaRPr lang="en-US" dirty="0">
              <a:solidFill>
                <a:schemeClr val="bg1"/>
              </a:solidFill>
            </a:endParaRPr>
          </a:p>
        </p:txBody>
      </p:sp>
    </p:spTree>
    <p:extLst>
      <p:ext uri="{BB962C8B-B14F-4D97-AF65-F5344CB8AC3E}">
        <p14:creationId xmlns:p14="http://schemas.microsoft.com/office/powerpoint/2010/main" val="36183602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834782" y="1723598"/>
            <a:ext cx="8557757" cy="3732425"/>
          </a:xfrm>
        </p:spPr>
        <p:txBody>
          <a:bodyPr/>
          <a:lstStyle/>
          <a:p>
            <a:r>
              <a:rPr lang="en-US" sz="3200" dirty="0" smtClean="0"/>
              <a:t>Activity 1</a:t>
            </a:r>
          </a:p>
          <a:p>
            <a:r>
              <a:rPr lang="en-US" sz="3200" dirty="0" smtClean="0"/>
              <a:t>Survey </a:t>
            </a:r>
            <a:endParaRPr lang="en-US" sz="3200" dirty="0"/>
          </a:p>
        </p:txBody>
      </p:sp>
      <p:sp>
        <p:nvSpPr>
          <p:cNvPr id="3" name="Title 2"/>
          <p:cNvSpPr>
            <a:spLocks noGrp="1"/>
          </p:cNvSpPr>
          <p:nvPr>
            <p:ph type="title"/>
          </p:nvPr>
        </p:nvSpPr>
        <p:spPr>
          <a:xfrm>
            <a:off x="3562050" y="157019"/>
            <a:ext cx="7198314" cy="716084"/>
          </a:xfrm>
        </p:spPr>
        <p:txBody>
          <a:bodyPr/>
          <a:lstStyle/>
          <a:p>
            <a:r>
              <a:rPr lang="en-US" dirty="0">
                <a:solidFill>
                  <a:schemeClr val="bg1"/>
                </a:solidFill>
              </a:rPr>
              <a:t>G</a:t>
            </a:r>
            <a:r>
              <a:rPr lang="en-US" dirty="0" smtClean="0">
                <a:solidFill>
                  <a:schemeClr val="bg1"/>
                </a:solidFill>
              </a:rPr>
              <a:t>enerate an identity for you</a:t>
            </a:r>
            <a:endParaRPr lang="en-US" dirty="0">
              <a:solidFill>
                <a:schemeClr val="bg1"/>
              </a:solidFill>
            </a:endParaRPr>
          </a:p>
        </p:txBody>
      </p:sp>
    </p:spTree>
    <p:extLst>
      <p:ext uri="{BB962C8B-B14F-4D97-AF65-F5344CB8AC3E}">
        <p14:creationId xmlns:p14="http://schemas.microsoft.com/office/powerpoint/2010/main" val="9785517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smtClean="0"/>
              <a:t>Smart contracts</a:t>
            </a:r>
            <a:endParaRPr lang="en-US" sz="3200" dirty="0"/>
          </a:p>
        </p:txBody>
      </p:sp>
      <p:sp>
        <p:nvSpPr>
          <p:cNvPr id="4" name="Subtitle 3"/>
          <p:cNvSpPr>
            <a:spLocks noGrp="1"/>
          </p:cNvSpPr>
          <p:nvPr>
            <p:ph type="subTitle" idx="1"/>
          </p:nvPr>
        </p:nvSpPr>
        <p:spPr/>
        <p:txBody>
          <a:bodyPr/>
          <a:lstStyle/>
          <a:p>
            <a:r>
              <a:rPr lang="en-US" dirty="0" smtClean="0"/>
              <a:t>Rules, governance and provenance</a:t>
            </a:r>
            <a:endParaRPr lang="en-US" dirty="0"/>
          </a:p>
        </p:txBody>
      </p:sp>
    </p:spTree>
    <p:extLst>
      <p:ext uri="{BB962C8B-B14F-4D97-AF65-F5344CB8AC3E}">
        <p14:creationId xmlns:p14="http://schemas.microsoft.com/office/powerpoint/2010/main" val="20122384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idx="4294967295"/>
          </p:nvPr>
        </p:nvSpPr>
        <p:spPr>
          <a:xfrm>
            <a:off x="3594849" y="-44450"/>
            <a:ext cx="8597151" cy="955675"/>
          </a:xfrm>
          <a:prstGeom prst="rect">
            <a:avLst/>
          </a:prstGeom>
          <a:no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lt1"/>
              </a:buClr>
              <a:buSzPts val="3200"/>
              <a:buFont typeface="Calibri"/>
              <a:buNone/>
            </a:pPr>
            <a:r>
              <a:rPr lang="en-US" sz="2800" dirty="0" smtClean="0">
                <a:solidFill>
                  <a:schemeClr val="bg1"/>
                </a:solidFill>
              </a:rPr>
              <a:t>You want to do more than cryptocurrency transfer?</a:t>
            </a:r>
            <a:r>
              <a:rPr lang="en-US" sz="2800" b="0" i="0" u="none" strike="noStrike" cap="none" dirty="0" smtClean="0">
                <a:solidFill>
                  <a:schemeClr val="bg1"/>
                </a:solidFill>
                <a:latin typeface="Calibri"/>
                <a:ea typeface="Calibri"/>
                <a:cs typeface="Calibri"/>
                <a:sym typeface="Calibri"/>
              </a:rPr>
              <a:t>  </a:t>
            </a:r>
            <a:endParaRPr sz="2800" b="0" i="0" u="none" strike="noStrike" cap="none" dirty="0">
              <a:solidFill>
                <a:schemeClr val="bg1"/>
              </a:solidFill>
              <a:latin typeface="Calibri"/>
              <a:ea typeface="Calibri"/>
              <a:cs typeface="Calibri"/>
              <a:sym typeface="Calibri"/>
            </a:endParaRPr>
          </a:p>
        </p:txBody>
      </p:sp>
      <p:sp>
        <p:nvSpPr>
          <p:cNvPr id="281" name="Shape 281"/>
          <p:cNvSpPr/>
          <p:nvPr/>
        </p:nvSpPr>
        <p:spPr>
          <a:xfrm>
            <a:off x="389600" y="1492166"/>
            <a:ext cx="2432878" cy="1222444"/>
          </a:xfrm>
          <a:prstGeom prst="roundRect">
            <a:avLst>
              <a:gd name="adj" fmla="val 16667"/>
            </a:avLst>
          </a:prstGeom>
          <a:solidFill>
            <a:srgbClr val="6CAF38"/>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FFFFFF"/>
                </a:solidFill>
                <a:effectLst/>
                <a:uLnTx/>
                <a:uFillTx/>
                <a:latin typeface="Calibri"/>
                <a:ea typeface="Calibri"/>
                <a:cs typeface="Calibri"/>
                <a:sym typeface="Calibri"/>
              </a:rPr>
              <a:t>E-Commerce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FFFFFF"/>
                </a:solidFill>
                <a:effectLst/>
                <a:uLnTx/>
                <a:uFillTx/>
                <a:latin typeface="Calibri"/>
                <a:ea typeface="Calibri"/>
                <a:cs typeface="Calibri"/>
                <a:sym typeface="Calibri"/>
              </a:rPr>
              <a:t>Communication</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FFFFFF"/>
                </a:solidFill>
                <a:effectLst/>
                <a:uLnTx/>
                <a:uFillTx/>
                <a:latin typeface="Calibri"/>
                <a:ea typeface="Calibri"/>
                <a:cs typeface="Calibri"/>
                <a:sym typeface="Calibri"/>
              </a:rPr>
              <a:t>mobile apps …</a:t>
            </a: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82" name="Shape 282"/>
          <p:cNvSpPr/>
          <p:nvPr/>
        </p:nvSpPr>
        <p:spPr>
          <a:xfrm>
            <a:off x="389600" y="5206300"/>
            <a:ext cx="11059192" cy="594083"/>
          </a:xfrm>
          <a:prstGeom prst="roundRect">
            <a:avLst>
              <a:gd name="adj" fmla="val 16667"/>
            </a:avLst>
          </a:prstGeom>
          <a:solidFill>
            <a:srgbClr val="7ABAE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5BBB"/>
                </a:solidFill>
                <a:effectLst/>
                <a:uLnTx/>
                <a:uFillTx/>
                <a:latin typeface="Calibri"/>
                <a:ea typeface="Calibri"/>
                <a:cs typeface="Calibri"/>
                <a:sym typeface="Calibri"/>
              </a:rPr>
              <a:t>The Internet</a:t>
            </a:r>
            <a:endParaRPr kumimoji="0" sz="1400" b="0" i="0" u="none" strike="noStrike" kern="0" cap="none" spc="0" normalizeH="0" baseline="0" noProof="0" dirty="0">
              <a:ln>
                <a:noFill/>
              </a:ln>
              <a:solidFill>
                <a:srgbClr val="005BBB"/>
              </a:solidFill>
              <a:effectLst/>
              <a:uLnTx/>
              <a:uFillTx/>
              <a:latin typeface="Arial"/>
              <a:cs typeface="Arial"/>
              <a:sym typeface="Arial"/>
            </a:endParaRPr>
          </a:p>
        </p:txBody>
      </p:sp>
      <p:sp>
        <p:nvSpPr>
          <p:cNvPr id="283" name="Shape 283"/>
          <p:cNvSpPr/>
          <p:nvPr/>
        </p:nvSpPr>
        <p:spPr>
          <a:xfrm>
            <a:off x="3594849" y="1482231"/>
            <a:ext cx="2651600" cy="1224532"/>
          </a:xfrm>
          <a:prstGeom prst="roundRect">
            <a:avLst>
              <a:gd name="adj" fmla="val 16667"/>
            </a:avLst>
          </a:prstGeom>
          <a:solidFill>
            <a:srgbClr val="DF922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FFFFFF"/>
                </a:solidFill>
                <a:effectLst/>
                <a:uLnTx/>
                <a:uFillTx/>
                <a:latin typeface="Calibri"/>
                <a:ea typeface="Calibri"/>
                <a:cs typeface="Calibri"/>
                <a:sym typeface="Calibri"/>
              </a:rPr>
              <a:t>Cryptocurrency:  Bitcoin:  2008/2009</a:t>
            </a: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84" name="Shape 284"/>
          <p:cNvSpPr/>
          <p:nvPr/>
        </p:nvSpPr>
        <p:spPr>
          <a:xfrm>
            <a:off x="3162198" y="3848497"/>
            <a:ext cx="8904862" cy="783012"/>
          </a:xfrm>
          <a:prstGeom prst="leftRightArrow">
            <a:avLst>
              <a:gd name="adj1" fmla="val 50000"/>
              <a:gd name="adj2" fmla="val 50000"/>
            </a:avLst>
          </a:prstGeom>
          <a:solidFill>
            <a:srgbClr val="BEE1A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5BBB"/>
                </a:solidFill>
                <a:effectLst/>
                <a:uLnTx/>
                <a:uFillTx/>
                <a:latin typeface="Calibri"/>
                <a:ea typeface="Calibri"/>
                <a:cs typeface="Calibri"/>
                <a:sym typeface="Calibri"/>
              </a:rPr>
              <a:t>The Blockchain</a:t>
            </a:r>
            <a:endParaRPr kumimoji="0" sz="1400" b="0" i="0" u="none" strike="noStrike" kern="0" cap="none" spc="0" normalizeH="0" baseline="0" noProof="0" dirty="0">
              <a:ln>
                <a:noFill/>
              </a:ln>
              <a:solidFill>
                <a:srgbClr val="005BBB"/>
              </a:solidFill>
              <a:effectLst/>
              <a:uLnTx/>
              <a:uFillTx/>
              <a:latin typeface="Arial"/>
              <a:cs typeface="Arial"/>
              <a:sym typeface="Arial"/>
            </a:endParaRPr>
          </a:p>
        </p:txBody>
      </p:sp>
      <p:sp>
        <p:nvSpPr>
          <p:cNvPr id="285" name="Shape 285"/>
          <p:cNvSpPr txBox="1"/>
          <p:nvPr/>
        </p:nvSpPr>
        <p:spPr>
          <a:xfrm>
            <a:off x="7525460" y="4044130"/>
            <a:ext cx="4541600" cy="3752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1"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86" name="Shape 286"/>
          <p:cNvSpPr/>
          <p:nvPr/>
        </p:nvSpPr>
        <p:spPr>
          <a:xfrm flipH="1">
            <a:off x="4492155" y="2697767"/>
            <a:ext cx="357966" cy="1351971"/>
          </a:xfrm>
          <a:prstGeom prst="upArrow">
            <a:avLst>
              <a:gd name="adj1" fmla="val 50000"/>
              <a:gd name="adj2" fmla="val 50000"/>
            </a:avLst>
          </a:prstGeom>
          <a:solidFill>
            <a:srgbClr val="BFBFBF"/>
          </a:solidFill>
          <a:ln w="19050" cap="rnd" cmpd="sng">
            <a:solidFill>
              <a:srgbClr val="6C96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87" name="Shape 287"/>
          <p:cNvSpPr/>
          <p:nvPr/>
        </p:nvSpPr>
        <p:spPr>
          <a:xfrm>
            <a:off x="7128801" y="4404681"/>
            <a:ext cx="451230" cy="786971"/>
          </a:xfrm>
          <a:prstGeom prst="upArrow">
            <a:avLst>
              <a:gd name="adj1" fmla="val 50000"/>
              <a:gd name="adj2" fmla="val 50000"/>
            </a:avLst>
          </a:prstGeom>
          <a:solidFill>
            <a:srgbClr val="BFBFBF"/>
          </a:solidFill>
          <a:ln w="19050" cap="rnd" cmpd="sng">
            <a:solidFill>
              <a:srgbClr val="6C96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88" name="Shape 288"/>
          <p:cNvSpPr/>
          <p:nvPr/>
        </p:nvSpPr>
        <p:spPr>
          <a:xfrm>
            <a:off x="1110679" y="2714610"/>
            <a:ext cx="455961" cy="2491690"/>
          </a:xfrm>
          <a:prstGeom prst="upArrow">
            <a:avLst>
              <a:gd name="adj1" fmla="val 50000"/>
              <a:gd name="adj2" fmla="val 50000"/>
            </a:avLst>
          </a:prstGeom>
          <a:solidFill>
            <a:srgbClr val="BFBFBF"/>
          </a:solidFill>
          <a:ln w="19050" cap="rnd" cmpd="sng">
            <a:solidFill>
              <a:srgbClr val="6C96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89" name="Shape 289"/>
          <p:cNvSpPr txBox="1"/>
          <p:nvPr/>
        </p:nvSpPr>
        <p:spPr>
          <a:xfrm>
            <a:off x="4738566" y="2818356"/>
            <a:ext cx="2414444" cy="64633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smtClean="0">
                <a:ln>
                  <a:noFill/>
                </a:ln>
                <a:solidFill>
                  <a:srgbClr val="000000"/>
                </a:solidFill>
                <a:effectLst/>
                <a:uLnTx/>
                <a:uFillTx/>
                <a:latin typeface="Calibri"/>
                <a:ea typeface="Calibri"/>
                <a:cs typeface="Calibri"/>
                <a:sym typeface="Calibri"/>
              </a:rPr>
              <a:t>Validation</a:t>
            </a:r>
            <a:r>
              <a:rPr kumimoji="0" lang="en-US" sz="1800" b="1" i="0" u="none" strike="noStrike" kern="0" cap="none" spc="0" normalizeH="0" baseline="0" noProof="0" dirty="0">
                <a:ln>
                  <a:noFill/>
                </a:ln>
                <a:solidFill>
                  <a:srgbClr val="000000"/>
                </a:solidFill>
                <a:effectLst/>
                <a:uLnTx/>
                <a:uFillTx/>
                <a:latin typeface="Calibri"/>
                <a:ea typeface="Calibri"/>
                <a:cs typeface="Calibri"/>
                <a:sym typeface="Calibri"/>
              </a:rPr>
              <a:t>, Verification, </a:t>
            </a:r>
            <a:endParaRPr kumimoji="0" sz="14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Calibri"/>
                <a:ea typeface="Calibri"/>
                <a:cs typeface="Calibri"/>
                <a:sym typeface="Calibri"/>
              </a:rPr>
              <a:t>Immutable recording </a:t>
            </a:r>
            <a:endParaRPr kumimoji="0" sz="18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290" name="Shape 290"/>
          <p:cNvSpPr txBox="1"/>
          <p:nvPr/>
        </p:nvSpPr>
        <p:spPr>
          <a:xfrm>
            <a:off x="7765580" y="3053672"/>
            <a:ext cx="2983089" cy="88212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smtClean="0">
                <a:ln>
                  <a:noFill/>
                </a:ln>
                <a:solidFill>
                  <a:srgbClr val="000000"/>
                </a:solidFill>
                <a:effectLst/>
                <a:uLnTx/>
                <a:uFillTx/>
                <a:latin typeface="Calibri"/>
                <a:ea typeface="Calibri"/>
                <a:cs typeface="Calibri"/>
                <a:sym typeface="Calibri"/>
              </a:rPr>
              <a:t>Addition of </a:t>
            </a:r>
            <a:r>
              <a:rPr kumimoji="0" lang="en-US" sz="1800" b="1" i="0" u="none" strike="noStrike" kern="0" cap="none" spc="0" normalizeH="0" baseline="0" noProof="0" dirty="0" smtClean="0">
                <a:ln>
                  <a:noFill/>
                </a:ln>
                <a:solidFill>
                  <a:srgbClr val="000000"/>
                </a:solidFill>
                <a:effectLst/>
                <a:uLnTx/>
                <a:uFillTx/>
                <a:latin typeface="Calibri"/>
                <a:ea typeface="Calibri"/>
                <a:cs typeface="Calibri"/>
                <a:sym typeface="Calibri"/>
              </a:rPr>
              <a:t>smart contracts </a:t>
            </a:r>
            <a:r>
              <a:rPr kumimoji="0" lang="en-US" sz="1800" b="0" i="0" u="none" strike="noStrike" kern="0" cap="none" spc="0" normalizeH="0" baseline="0" noProof="0" dirty="0" smtClean="0">
                <a:ln>
                  <a:noFill/>
                </a:ln>
                <a:solidFill>
                  <a:srgbClr val="000000"/>
                </a:solidFill>
                <a:effectLst/>
                <a:uLnTx/>
                <a:uFillTx/>
                <a:latin typeface="Calibri"/>
                <a:ea typeface="Calibri"/>
                <a:cs typeface="Calibri"/>
                <a:sym typeface="Calibri"/>
              </a:rPr>
              <a:t>lets you do lot more than cryptocurrency transfer</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91" name="Shape 291"/>
          <p:cNvSpPr/>
          <p:nvPr/>
        </p:nvSpPr>
        <p:spPr>
          <a:xfrm>
            <a:off x="6844775" y="3161643"/>
            <a:ext cx="914400" cy="914400"/>
          </a:xfrm>
          <a:prstGeom prst="mathPlus">
            <a:avLst>
              <a:gd name="adj1" fmla="val 23520"/>
            </a:avLst>
          </a:prstGeom>
          <a:solidFill>
            <a:srgbClr val="BCDCF7"/>
          </a:solidFill>
          <a:ln w="19050" cap="rnd" cmpd="sng">
            <a:solidFill>
              <a:srgbClr val="6C96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92" name="Shape 292"/>
          <p:cNvSpPr/>
          <p:nvPr/>
        </p:nvSpPr>
        <p:spPr>
          <a:xfrm>
            <a:off x="8669866" y="1490078"/>
            <a:ext cx="2919049" cy="1224532"/>
          </a:xfrm>
          <a:prstGeom prst="roundRect">
            <a:avLst>
              <a:gd name="adj" fmla="val 16667"/>
            </a:avLst>
          </a:prstGeom>
          <a:solidFill>
            <a:srgbClr val="7F7F7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FFFFFF"/>
                </a:solidFill>
                <a:effectLst/>
                <a:uLnTx/>
                <a:uFillTx/>
                <a:latin typeface="Calibri"/>
                <a:ea typeface="Calibri"/>
                <a:cs typeface="Calibri"/>
                <a:sym typeface="Calibri"/>
              </a:rPr>
              <a:t>Autonomous, Decentralized, applications:  2013</a:t>
            </a: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93" name="Shape 293"/>
          <p:cNvSpPr/>
          <p:nvPr/>
        </p:nvSpPr>
        <p:spPr>
          <a:xfrm flipH="1">
            <a:off x="10757288" y="2697767"/>
            <a:ext cx="357966" cy="1351971"/>
          </a:xfrm>
          <a:prstGeom prst="upArrow">
            <a:avLst>
              <a:gd name="adj1" fmla="val 50000"/>
              <a:gd name="adj2" fmla="val 50000"/>
            </a:avLst>
          </a:prstGeom>
          <a:solidFill>
            <a:srgbClr val="BFBFBF"/>
          </a:solidFill>
          <a:ln w="19050" cap="rnd" cmpd="sng">
            <a:solidFill>
              <a:srgbClr val="6C96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cxnSp>
        <p:nvCxnSpPr>
          <p:cNvPr id="3" name="Curved Connector 2"/>
          <p:cNvCxnSpPr/>
          <p:nvPr/>
        </p:nvCxnSpPr>
        <p:spPr>
          <a:xfrm rot="16200000" flipH="1">
            <a:off x="5889580" y="3733419"/>
            <a:ext cx="432611" cy="252638"/>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Curved Connector 4"/>
          <p:cNvCxnSpPr>
            <a:stCxn id="290" idx="0"/>
            <a:endCxn id="292" idx="2"/>
          </p:cNvCxnSpPr>
          <p:nvPr/>
        </p:nvCxnSpPr>
        <p:spPr>
          <a:xfrm rot="5400000" flipH="1" flipV="1">
            <a:off x="9523727" y="2448008"/>
            <a:ext cx="339062" cy="872266"/>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246449" y="911364"/>
            <a:ext cx="2481770"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Financial, legal,</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h</a:t>
            </a:r>
            <a:r>
              <a:rPr kumimoji="0" lang="en-US" sz="1400" b="0" i="0" u="none" strike="noStrike" kern="0" cap="none" spc="0" normalizeH="0" baseline="0" noProof="0" dirty="0" smtClean="0">
                <a:ln>
                  <a:noFill/>
                </a:ln>
                <a:solidFill>
                  <a:srgbClr val="000000"/>
                </a:solidFill>
                <a:effectLst/>
                <a:uLnTx/>
                <a:uFillTx/>
                <a:latin typeface="Arial"/>
                <a:cs typeface="Arial"/>
                <a:sym typeface="Arial"/>
              </a:rPr>
              <a:t>ealthcare, government,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non-government applications</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8" name="Curved Connector 7"/>
          <p:cNvCxnSpPr>
            <a:stCxn id="6" idx="2"/>
            <a:endCxn id="292" idx="1"/>
          </p:cNvCxnSpPr>
          <p:nvPr/>
        </p:nvCxnSpPr>
        <p:spPr>
          <a:xfrm rot="16200000" flipH="1">
            <a:off x="7852442" y="1284920"/>
            <a:ext cx="452316" cy="1182532"/>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238023" y="3264873"/>
            <a:ext cx="116891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We are here</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7" name="Curved Connector 6"/>
          <p:cNvCxnSpPr>
            <a:stCxn id="2" idx="1"/>
          </p:cNvCxnSpPr>
          <p:nvPr/>
        </p:nvCxnSpPr>
        <p:spPr>
          <a:xfrm rot="10800000">
            <a:off x="1962721" y="2727828"/>
            <a:ext cx="275303" cy="690935"/>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47985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5075" y="0"/>
            <a:ext cx="8416925" cy="885825"/>
          </a:xfrm>
        </p:spPr>
        <p:txBody>
          <a:bodyPr/>
          <a:lstStyle/>
          <a:p>
            <a:r>
              <a:rPr lang="en-US" dirty="0" smtClean="0">
                <a:solidFill>
                  <a:schemeClr val="bg1"/>
                </a:solidFill>
              </a:rPr>
              <a:t>Blockchain and smart contracts</a:t>
            </a:r>
            <a:endParaRPr lang="en-US" dirty="0">
              <a:solidFill>
                <a:schemeClr val="bg1"/>
              </a:solidFill>
            </a:endParaRPr>
          </a:p>
        </p:txBody>
      </p:sp>
      <p:sp>
        <p:nvSpPr>
          <p:cNvPr id="3" name="Text Placeholder 2"/>
          <p:cNvSpPr>
            <a:spLocks noGrp="1"/>
          </p:cNvSpPr>
          <p:nvPr>
            <p:ph type="body" idx="4294967295"/>
          </p:nvPr>
        </p:nvSpPr>
        <p:spPr>
          <a:xfrm>
            <a:off x="0" y="2141538"/>
            <a:ext cx="10131425" cy="3649662"/>
          </a:xfrm>
        </p:spPr>
        <p:txBody>
          <a:bodyPr/>
          <a:lstStyle/>
          <a:p>
            <a:pPr marL="114300" indent="0">
              <a:buNone/>
            </a:pPr>
            <a:r>
              <a:rPr lang="en-US" dirty="0" smtClean="0">
                <a:solidFill>
                  <a:srgbClr val="000000"/>
                </a:solidFill>
              </a:rPr>
              <a:t> </a:t>
            </a:r>
            <a:endParaRPr lang="en-US" dirty="0">
              <a:solidFill>
                <a:srgbClr val="000000"/>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1019" y="1818710"/>
            <a:ext cx="6443771" cy="4295846"/>
          </a:xfrm>
          <a:prstGeom prst="rect">
            <a:avLst/>
          </a:prstGeom>
        </p:spPr>
      </p:pic>
      <p:sp>
        <p:nvSpPr>
          <p:cNvPr id="10" name="TextBox 9"/>
          <p:cNvSpPr txBox="1"/>
          <p:nvPr/>
        </p:nvSpPr>
        <p:spPr>
          <a:xfrm>
            <a:off x="546956" y="2269886"/>
            <a:ext cx="2404826"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smtClean="0">
                <a:ln>
                  <a:noFill/>
                </a:ln>
                <a:solidFill>
                  <a:srgbClr val="000000"/>
                </a:solidFill>
                <a:effectLst/>
                <a:uLnTx/>
                <a:uFillTx/>
                <a:latin typeface="Arial"/>
                <a:cs typeface="Arial"/>
                <a:sym typeface="Arial"/>
              </a:rPr>
              <a:t>Blockchain is like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Arial"/>
                <a:cs typeface="Arial"/>
                <a:sym typeface="Arial"/>
              </a:rPr>
              <a:t>a</a:t>
            </a:r>
            <a:r>
              <a:rPr kumimoji="0" lang="en-US" sz="2000" b="1" i="0" u="none" strike="noStrike" kern="0" cap="none" spc="0" normalizeH="0" baseline="0" noProof="0" dirty="0" smtClean="0">
                <a:ln>
                  <a:noFill/>
                </a:ln>
                <a:solidFill>
                  <a:srgbClr val="000000"/>
                </a:solidFill>
                <a:effectLst/>
                <a:uLnTx/>
                <a:uFillTx/>
                <a:latin typeface="Arial"/>
                <a:cs typeface="Arial"/>
                <a:sym typeface="Arial"/>
              </a:rPr>
              <a:t> train track</a:t>
            </a:r>
            <a:endParaRPr kumimoji="0" lang="en-US" sz="2000" b="1" i="0" u="none" strike="noStrike" kern="0" cap="none" spc="0" normalizeH="0" baseline="0" noProof="0" dirty="0">
              <a:ln>
                <a:noFill/>
              </a:ln>
              <a:solidFill>
                <a:srgbClr val="000000"/>
              </a:solidFill>
              <a:effectLst/>
              <a:uLnTx/>
              <a:uFillTx/>
              <a:latin typeface="Arial"/>
              <a:cs typeface="Arial"/>
              <a:sym typeface="Arial"/>
            </a:endParaRPr>
          </a:p>
        </p:txBody>
      </p:sp>
      <p:cxnSp>
        <p:nvCxnSpPr>
          <p:cNvPr id="17" name="Curved Connector 16"/>
          <p:cNvCxnSpPr>
            <a:stCxn id="10" idx="2"/>
            <a:endCxn id="6" idx="1"/>
          </p:cNvCxnSpPr>
          <p:nvPr/>
        </p:nvCxnSpPr>
        <p:spPr>
          <a:xfrm rot="16200000" flipH="1">
            <a:off x="1815764" y="2911377"/>
            <a:ext cx="988861" cy="1121650"/>
          </a:xfrm>
          <a:prstGeom prst="curvedConnector2">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861755" y="2663498"/>
            <a:ext cx="2241755" cy="22775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smtClean="0">
                <a:ln>
                  <a:noFill/>
                </a:ln>
                <a:solidFill>
                  <a:srgbClr val="000000"/>
                </a:solidFill>
                <a:effectLst/>
                <a:uLnTx/>
                <a:uFillTx/>
                <a:latin typeface="Arial"/>
                <a:cs typeface="Arial"/>
                <a:sym typeface="Arial"/>
              </a:rPr>
              <a:t>The smart contract is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Arial"/>
                <a:cs typeface="Arial"/>
                <a:sym typeface="Arial"/>
              </a:rPr>
              <a:t>l</a:t>
            </a:r>
            <a:r>
              <a:rPr kumimoji="0" lang="en-US" sz="1600" b="1" i="0" u="none" strike="noStrike" kern="0" cap="none" spc="0" normalizeH="0" baseline="0" noProof="0" dirty="0" smtClean="0">
                <a:ln>
                  <a:noFill/>
                </a:ln>
                <a:solidFill>
                  <a:srgbClr val="000000"/>
                </a:solidFill>
                <a:effectLst/>
                <a:uLnTx/>
                <a:uFillTx/>
                <a:latin typeface="Arial"/>
                <a:cs typeface="Arial"/>
                <a:sym typeface="Arial"/>
              </a:rPr>
              <a:t>ike a train on the tracks: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smtClean="0">
                <a:ln>
                  <a:noFill/>
                </a:ln>
                <a:solidFill>
                  <a:srgbClr val="000000"/>
                </a:solidFill>
                <a:effectLst/>
                <a:uLnTx/>
                <a:uFillTx/>
                <a:latin typeface="Arial"/>
                <a:cs typeface="Arial"/>
                <a:sym typeface="Arial"/>
              </a:rPr>
              <a:t>But different types</a:t>
            </a:r>
            <a:r>
              <a:rPr kumimoji="0" lang="en-US" sz="1600" b="1" i="0" u="none" strike="noStrike" kern="0" cap="none" spc="0" normalizeH="0" baseline="0" noProof="0" dirty="0">
                <a:ln>
                  <a:noFill/>
                </a:ln>
                <a:solidFill>
                  <a:srgbClr val="000000"/>
                </a:solidFill>
                <a:effectLst/>
                <a:uLnTx/>
                <a:uFillTx/>
                <a:latin typeface="Arial"/>
                <a:cs typeface="Arial"/>
                <a:sym typeface="Arial"/>
              </a:rPr>
              <a:t>;</a:t>
            </a:r>
            <a:endParaRPr kumimoji="0" lang="en-US" sz="1600" b="1" i="0" u="none" strike="noStrike" kern="0" cap="none" spc="0" normalizeH="0" baseline="0" noProof="0" dirty="0" smtClean="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smtClean="0">
                <a:ln>
                  <a:noFill/>
                </a:ln>
                <a:solidFill>
                  <a:srgbClr val="000000"/>
                </a:solidFill>
                <a:effectLst/>
                <a:uLnTx/>
                <a:uFillTx/>
                <a:latin typeface="Arial"/>
                <a:cs typeface="Arial"/>
                <a:sym typeface="Arial"/>
              </a:rPr>
              <a:t>It can perform other tasks than cryptocurrency transfer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smtClean="0">
              <a:ln>
                <a:noFill/>
              </a:ln>
              <a:solidFill>
                <a:srgbClr val="000000"/>
              </a:solidFill>
              <a:effectLst/>
              <a:uLnTx/>
              <a:uFillTx/>
              <a:latin typeface="Arial"/>
              <a:cs typeface="Arial"/>
              <a:sym typeface="Arial"/>
            </a:endParaRPr>
          </a:p>
        </p:txBody>
      </p:sp>
      <p:cxnSp>
        <p:nvCxnSpPr>
          <p:cNvPr id="22" name="Curved Connector 21"/>
          <p:cNvCxnSpPr/>
          <p:nvPr/>
        </p:nvCxnSpPr>
        <p:spPr>
          <a:xfrm>
            <a:off x="8190271" y="2142067"/>
            <a:ext cx="1848464" cy="926640"/>
          </a:xfrm>
          <a:prstGeom prst="curvedConnector3">
            <a:avLst/>
          </a:prstGeom>
          <a:ln w="41275">
            <a:solidFill>
              <a:srgbClr val="FFC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8" name="Curved Connector 27"/>
          <p:cNvCxnSpPr>
            <a:stCxn id="20" idx="1"/>
          </p:cNvCxnSpPr>
          <p:nvPr/>
        </p:nvCxnSpPr>
        <p:spPr>
          <a:xfrm rot="10800000">
            <a:off x="6851781" y="2141538"/>
            <a:ext cx="3009974" cy="1660735"/>
          </a:xfrm>
          <a:prstGeom prst="curvedConnector3">
            <a:avLst/>
          </a:prstGeom>
          <a:ln w="4762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70356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idx="4294967295"/>
          </p:nvPr>
        </p:nvSpPr>
        <p:spPr>
          <a:xfrm>
            <a:off x="4139381" y="0"/>
            <a:ext cx="8052619" cy="96361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3600"/>
              <a:buFont typeface="Calibri"/>
              <a:buNone/>
            </a:pPr>
            <a:r>
              <a:rPr lang="en-US" dirty="0" smtClean="0">
                <a:solidFill>
                  <a:schemeClr val="bg1"/>
                </a:solidFill>
              </a:rPr>
              <a:t>What is a smart contract?</a:t>
            </a:r>
            <a:endParaRPr sz="3600" b="0" i="0" u="none" strike="noStrike" cap="none" dirty="0">
              <a:solidFill>
                <a:schemeClr val="bg1"/>
              </a:solidFill>
              <a:latin typeface="Calibri"/>
              <a:ea typeface="Calibri"/>
              <a:cs typeface="Calibri"/>
              <a:sym typeface="Calibri"/>
            </a:endParaRPr>
          </a:p>
        </p:txBody>
      </p:sp>
      <p:sp>
        <p:nvSpPr>
          <p:cNvPr id="259" name="Shape 259"/>
          <p:cNvSpPr txBox="1">
            <a:spLocks noGrp="1"/>
          </p:cNvSpPr>
          <p:nvPr>
            <p:ph type="body" idx="4294967295"/>
          </p:nvPr>
        </p:nvSpPr>
        <p:spPr>
          <a:xfrm>
            <a:off x="623178" y="3799810"/>
            <a:ext cx="5773738" cy="717550"/>
          </a:xfrm>
          <a:prstGeom prst="rect">
            <a:avLst/>
          </a:prstGeom>
          <a:noFill/>
          <a:ln>
            <a:noFill/>
          </a:ln>
        </p:spPr>
        <p:txBody>
          <a:bodyPr spcFirstLastPara="1" wrap="square" lIns="91425" tIns="45700" rIns="91425" bIns="45700" anchor="ctr" anchorCtr="0">
            <a:noAutofit/>
          </a:bodyPr>
          <a:lstStyle/>
          <a:p>
            <a:pPr marL="0" indent="0">
              <a:lnSpc>
                <a:spcPct val="80000"/>
              </a:lnSpc>
              <a:spcBef>
                <a:spcPts val="1000"/>
              </a:spcBef>
              <a:buSzPts val="2800"/>
              <a:buNone/>
            </a:pPr>
            <a:r>
              <a:rPr lang="en-US" sz="2400" dirty="0" smtClean="0">
                <a:solidFill>
                  <a:schemeClr val="tx2"/>
                </a:solidFill>
              </a:rPr>
              <a:t>Smart contract is executable code on the blockchain that uses the features of the blockchain.</a:t>
            </a:r>
          </a:p>
          <a:p>
            <a:pPr marL="0" indent="0">
              <a:lnSpc>
                <a:spcPct val="80000"/>
              </a:lnSpc>
              <a:spcBef>
                <a:spcPts val="1000"/>
              </a:spcBef>
              <a:buSzPts val="2800"/>
              <a:buNone/>
            </a:pPr>
            <a:endParaRPr lang="en-US" sz="2400" dirty="0" smtClean="0">
              <a:solidFill>
                <a:schemeClr val="tx2"/>
              </a:solidFill>
            </a:endParaRPr>
          </a:p>
          <a:p>
            <a:pPr marL="0" marR="0" lvl="0" indent="0" algn="l" rtl="0">
              <a:lnSpc>
                <a:spcPct val="80000"/>
              </a:lnSpc>
              <a:spcBef>
                <a:spcPts val="1000"/>
              </a:spcBef>
              <a:spcAft>
                <a:spcPts val="0"/>
              </a:spcAft>
              <a:buClr>
                <a:schemeClr val="lt1"/>
              </a:buClr>
              <a:buSzPts val="2800"/>
              <a:buNone/>
            </a:pPr>
            <a:r>
              <a:rPr lang="en-US" sz="2400" dirty="0">
                <a:solidFill>
                  <a:schemeClr val="tx2"/>
                </a:solidFill>
              </a:rPr>
              <a:t> </a:t>
            </a:r>
            <a:r>
              <a:rPr lang="en-US" sz="2400" dirty="0" smtClean="0">
                <a:solidFill>
                  <a:schemeClr val="tx2"/>
                </a:solidFill>
              </a:rPr>
              <a:t> -- introduced by a Georgetown </a:t>
            </a:r>
            <a:r>
              <a:rPr lang="en-US" sz="2400" dirty="0">
                <a:solidFill>
                  <a:schemeClr val="tx2"/>
                </a:solidFill>
              </a:rPr>
              <a:t>l</a:t>
            </a:r>
            <a:r>
              <a:rPr lang="en-US" sz="2400" dirty="0" smtClean="0">
                <a:solidFill>
                  <a:schemeClr val="tx2"/>
                </a:solidFill>
              </a:rPr>
              <a:t>aw school graduate Nick Szabo in 1999</a:t>
            </a:r>
          </a:p>
          <a:p>
            <a:pPr marL="0" marR="0" lvl="0" indent="0" algn="l" rtl="0">
              <a:lnSpc>
                <a:spcPct val="80000"/>
              </a:lnSpc>
              <a:spcBef>
                <a:spcPts val="1000"/>
              </a:spcBef>
              <a:spcAft>
                <a:spcPts val="0"/>
              </a:spcAft>
              <a:buClr>
                <a:schemeClr val="lt1"/>
              </a:buClr>
              <a:buSzPts val="2800"/>
              <a:buNone/>
            </a:pPr>
            <a:endParaRPr lang="en-US" sz="2400" dirty="0" smtClean="0">
              <a:solidFill>
                <a:schemeClr val="tx2"/>
              </a:solidFill>
            </a:endParaRPr>
          </a:p>
          <a:p>
            <a:pPr marL="0" marR="0" lvl="0" indent="0" algn="l" rtl="0">
              <a:lnSpc>
                <a:spcPct val="80000"/>
              </a:lnSpc>
              <a:spcBef>
                <a:spcPts val="1000"/>
              </a:spcBef>
              <a:spcAft>
                <a:spcPts val="0"/>
              </a:spcAft>
              <a:buClr>
                <a:schemeClr val="lt1"/>
              </a:buClr>
              <a:buSzPts val="2800"/>
              <a:buNone/>
            </a:pPr>
            <a:r>
              <a:rPr lang="en-US" sz="2400" dirty="0">
                <a:solidFill>
                  <a:schemeClr val="tx2"/>
                </a:solidFill>
              </a:rPr>
              <a:t> </a:t>
            </a:r>
            <a:r>
              <a:rPr lang="en-US" sz="2400" dirty="0" smtClean="0">
                <a:solidFill>
                  <a:schemeClr val="tx2"/>
                </a:solidFill>
              </a:rPr>
              <a:t> --adopted by Ethereum blockchain in 2013</a:t>
            </a:r>
          </a:p>
          <a:p>
            <a:pPr marL="0" marR="0" lvl="0" indent="0" algn="l" rtl="0">
              <a:lnSpc>
                <a:spcPct val="80000"/>
              </a:lnSpc>
              <a:spcBef>
                <a:spcPts val="1000"/>
              </a:spcBef>
              <a:spcAft>
                <a:spcPts val="0"/>
              </a:spcAft>
              <a:buClr>
                <a:schemeClr val="lt1"/>
              </a:buClr>
              <a:buSzPts val="2800"/>
              <a:buNone/>
            </a:pPr>
            <a:endParaRPr lang="en-US" sz="2400" dirty="0" smtClean="0">
              <a:solidFill>
                <a:schemeClr val="tx2"/>
              </a:solidFill>
            </a:endParaRPr>
          </a:p>
          <a:p>
            <a:pPr marL="0" marR="0" lvl="0" indent="0" algn="l" rtl="0">
              <a:lnSpc>
                <a:spcPct val="80000"/>
              </a:lnSpc>
              <a:spcBef>
                <a:spcPts val="1000"/>
              </a:spcBef>
              <a:spcAft>
                <a:spcPts val="0"/>
              </a:spcAft>
              <a:buClr>
                <a:schemeClr val="lt1"/>
              </a:buClr>
              <a:buSzPts val="2800"/>
              <a:buNone/>
            </a:pPr>
            <a:r>
              <a:rPr lang="en-US" sz="2400" dirty="0" smtClean="0">
                <a:solidFill>
                  <a:schemeClr val="tx2"/>
                </a:solidFill>
              </a:rPr>
              <a:t>-- it provides automatics verification, validation and immutable recording of transactions</a:t>
            </a:r>
          </a:p>
          <a:p>
            <a:pPr marL="0" marR="0" lvl="0" indent="0" algn="l" rtl="0">
              <a:lnSpc>
                <a:spcPct val="80000"/>
              </a:lnSpc>
              <a:spcBef>
                <a:spcPts val="1000"/>
              </a:spcBef>
              <a:spcAft>
                <a:spcPts val="0"/>
              </a:spcAft>
              <a:buClr>
                <a:schemeClr val="lt1"/>
              </a:buClr>
              <a:buSzPts val="2800"/>
              <a:buNone/>
            </a:pPr>
            <a:endParaRPr lang="en-US" sz="2800" dirty="0" smtClean="0">
              <a:solidFill>
                <a:schemeClr val="tx2"/>
              </a:solidFill>
            </a:endParaRPr>
          </a:p>
          <a:p>
            <a:pPr marL="28575" marR="0" lvl="0" indent="0" algn="l" rtl="0">
              <a:lnSpc>
                <a:spcPct val="80000"/>
              </a:lnSpc>
              <a:spcBef>
                <a:spcPts val="1000"/>
              </a:spcBef>
              <a:spcAft>
                <a:spcPts val="0"/>
              </a:spcAft>
              <a:buClr>
                <a:schemeClr val="lt1"/>
              </a:buClr>
              <a:buSzPts val="450"/>
              <a:buNone/>
            </a:pPr>
            <a:endParaRPr sz="450" b="0" i="0" u="none" strike="noStrike" cap="none" dirty="0">
              <a:solidFill>
                <a:schemeClr val="tx2"/>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7209243" y="1465006"/>
            <a:ext cx="4383263" cy="2458066"/>
          </a:xfrm>
          <a:prstGeom prst="rect">
            <a:avLst/>
          </a:prstGeom>
        </p:spPr>
      </p:pic>
      <p:cxnSp>
        <p:nvCxnSpPr>
          <p:cNvPr id="4" name="Curved Connector 3"/>
          <p:cNvCxnSpPr>
            <a:endCxn id="2" idx="1"/>
          </p:cNvCxnSpPr>
          <p:nvPr/>
        </p:nvCxnSpPr>
        <p:spPr>
          <a:xfrm flipV="1">
            <a:off x="5712542" y="2694039"/>
            <a:ext cx="1496701" cy="951752"/>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548284" y="5272868"/>
            <a:ext cx="369684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smtClean="0">
                <a:ln>
                  <a:noFill/>
                </a:ln>
                <a:solidFill>
                  <a:srgbClr val="000000"/>
                </a:solidFill>
                <a:effectLst/>
                <a:uLnTx/>
                <a:uFillTx/>
                <a:latin typeface="Arial"/>
                <a:cs typeface="Arial"/>
                <a:sym typeface="Arial"/>
              </a:rPr>
              <a:t>I discuss more about him in my </a:t>
            </a:r>
            <a:r>
              <a:rPr kumimoji="0" lang="en-US" sz="1400" b="1" i="0" u="none" strike="noStrike" kern="0" cap="none" spc="0" normalizeH="0" baseline="0" noProof="0" dirty="0">
                <a:ln>
                  <a:noFill/>
                </a:ln>
                <a:solidFill>
                  <a:srgbClr val="000000"/>
                </a:solidFill>
                <a:effectLst/>
                <a:uLnTx/>
                <a:uFillTx/>
                <a:latin typeface="Arial"/>
                <a:cs typeface="Arial"/>
                <a:sym typeface="Arial"/>
              </a:rPr>
              <a:t>C</a:t>
            </a:r>
            <a:r>
              <a:rPr kumimoji="0" lang="en-US" sz="1400" b="1" i="0" u="none" strike="noStrike" kern="0" cap="none" spc="0" normalizeH="0" baseline="0" noProof="0" dirty="0" smtClean="0">
                <a:ln>
                  <a:noFill/>
                </a:ln>
                <a:solidFill>
                  <a:srgbClr val="000000"/>
                </a:solidFill>
                <a:effectLst/>
                <a:uLnTx/>
                <a:uFillTx/>
                <a:latin typeface="Arial"/>
                <a:cs typeface="Arial"/>
                <a:sym typeface="Arial"/>
              </a:rPr>
              <a:t>oursera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smtClean="0">
                <a:ln>
                  <a:noFill/>
                </a:ln>
                <a:solidFill>
                  <a:srgbClr val="000000"/>
                </a:solidFill>
                <a:effectLst/>
                <a:uLnTx/>
                <a:uFillTx/>
                <a:latin typeface="Arial"/>
                <a:cs typeface="Arial"/>
                <a:sym typeface="Arial"/>
              </a:rPr>
              <a:t>courses</a:t>
            </a:r>
            <a:endParaRPr kumimoji="0" lang="en-US" sz="1400" b="1" i="0" u="none" strike="noStrike" kern="0" cap="none" spc="0" normalizeH="0" baseline="0" noProof="0" dirty="0">
              <a:ln>
                <a:noFill/>
              </a:ln>
              <a:solidFill>
                <a:srgbClr val="000000"/>
              </a:solidFill>
              <a:effectLst/>
              <a:uLnTx/>
              <a:uFillTx/>
              <a:latin typeface="Arial"/>
              <a:cs typeface="Arial"/>
              <a:sym typeface="Arial"/>
            </a:endParaRPr>
          </a:p>
        </p:txBody>
      </p:sp>
      <p:cxnSp>
        <p:nvCxnSpPr>
          <p:cNvPr id="8" name="Curved Connector 7"/>
          <p:cNvCxnSpPr>
            <a:stCxn id="3" idx="0"/>
            <a:endCxn id="2" idx="2"/>
          </p:cNvCxnSpPr>
          <p:nvPr/>
        </p:nvCxnSpPr>
        <p:spPr>
          <a:xfrm rot="5400000" flipH="1" flipV="1">
            <a:off x="8223893" y="4095886"/>
            <a:ext cx="1349796" cy="1004168"/>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a:stretch>
            <a:fillRect/>
          </a:stretch>
        </p:blipFill>
        <p:spPr>
          <a:xfrm>
            <a:off x="6075232" y="5075092"/>
            <a:ext cx="566977" cy="566977"/>
          </a:xfrm>
          <a:prstGeom prst="rect">
            <a:avLst/>
          </a:prstGeom>
        </p:spPr>
      </p:pic>
    </p:spTree>
    <p:extLst>
      <p:ext uri="{BB962C8B-B14F-4D97-AF65-F5344CB8AC3E}">
        <p14:creationId xmlns:p14="http://schemas.microsoft.com/office/powerpoint/2010/main" val="9579146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7818" y="98593"/>
            <a:ext cx="7444510" cy="868430"/>
          </a:xfrm>
        </p:spPr>
        <p:txBody>
          <a:bodyPr/>
          <a:lstStyle/>
          <a:p>
            <a:r>
              <a:rPr lang="en-US" dirty="0" smtClean="0">
                <a:solidFill>
                  <a:schemeClr val="bg1"/>
                </a:solidFill>
              </a:rPr>
              <a:t>Ethereum stack </a:t>
            </a:r>
            <a:endParaRPr lang="en-US" dirty="0">
              <a:solidFill>
                <a:schemeClr val="bg1"/>
              </a:solidFill>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66666"/>
              </a:solidFill>
              <a:effectLst/>
              <a:uLnTx/>
              <a:uFillTx/>
              <a:latin typeface="Arial" panose="020B0604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01A47E-AA38-4C56-AC5F-9CAB7147FF2F}" type="slidenum">
              <a:rPr kumimoji="0" lang="en-US" sz="1800" b="0" i="0" u="none" strike="noStrike" kern="1200" cap="none" spc="0" normalizeH="0" baseline="0" noProof="0" smtClean="0">
                <a:ln>
                  <a:noFill/>
                </a:ln>
                <a:solidFill>
                  <a:srgbClr val="666666"/>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1200" cap="none" spc="0" normalizeH="0" baseline="0" noProof="0">
              <a:ln>
                <a:noFill/>
              </a:ln>
              <a:solidFill>
                <a:srgbClr val="666666"/>
              </a:solidFill>
              <a:effectLst/>
              <a:uLnTx/>
              <a:uFillTx/>
              <a:latin typeface="Arial" panose="020B0604020202020204"/>
              <a:ea typeface="+mn-ea"/>
              <a:cs typeface="+mn-cs"/>
            </a:endParaRPr>
          </a:p>
        </p:txBody>
      </p:sp>
      <p:pic>
        <p:nvPicPr>
          <p:cNvPr id="6" name="Content Placeholder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72947" y="2208864"/>
            <a:ext cx="10731509" cy="2942768"/>
          </a:xfrm>
        </p:spPr>
      </p:pic>
      <p:sp>
        <p:nvSpPr>
          <p:cNvPr id="7" name="TextBox 6"/>
          <p:cNvSpPr txBox="1"/>
          <p:nvPr/>
        </p:nvSpPr>
        <p:spPr>
          <a:xfrm>
            <a:off x="2661651" y="5892799"/>
            <a:ext cx="655410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666666"/>
                </a:solidFill>
                <a:effectLst/>
                <a:uLnTx/>
                <a:uFillTx/>
                <a:latin typeface="Arial" panose="020B0604020202020204"/>
                <a:ea typeface="+mn-ea"/>
                <a:cs typeface="+mn-cs"/>
              </a:rPr>
              <a:t>Note: In recitation we are covering user interface stack; Today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666666"/>
                </a:solidFill>
                <a:effectLst/>
                <a:uLnTx/>
                <a:uFillTx/>
                <a:latin typeface="Arial" panose="020B0604020202020204"/>
                <a:ea typeface="+mn-ea"/>
                <a:cs typeface="+mn-cs"/>
              </a:rPr>
              <a:t>during lecture we will look at smart contract design. </a:t>
            </a:r>
            <a:endParaRPr kumimoji="0" lang="en-US" sz="1800" b="0" i="0" u="none" strike="noStrike" kern="1200" cap="none" spc="0" normalizeH="0" baseline="0" noProof="0" dirty="0">
              <a:ln>
                <a:noFill/>
              </a:ln>
              <a:solidFill>
                <a:srgbClr val="666666"/>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848477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4294967295"/>
          </p:nvPr>
        </p:nvSpPr>
        <p:spPr>
          <a:xfrm>
            <a:off x="701964" y="1546225"/>
            <a:ext cx="10152849" cy="4471117"/>
          </a:xfrm>
        </p:spPr>
        <p:txBody>
          <a:bodyPr>
            <a:normAutofit/>
          </a:bodyPr>
          <a:lstStyle/>
          <a:p>
            <a:pPr marL="457189" lvl="1" indent="0">
              <a:buNone/>
            </a:pPr>
            <a:endParaRPr lang="en-US" dirty="0" smtClean="0">
              <a:solidFill>
                <a:srgbClr val="000000"/>
              </a:solidFill>
            </a:endParaRPr>
          </a:p>
          <a:p>
            <a:pPr marL="800089" lvl="1" indent="-342900">
              <a:buFont typeface="Arial" panose="020B0604020202020204" pitchFamily="34" charset="0"/>
              <a:buChar char="•"/>
            </a:pPr>
            <a:r>
              <a:rPr lang="en-US" dirty="0" smtClean="0"/>
              <a:t>Ph.D. in Computer Engineering: Fault tolerance in distributed systems</a:t>
            </a:r>
          </a:p>
          <a:p>
            <a:pPr marL="800089" lvl="1" indent="-342900">
              <a:buFont typeface="Arial" panose="020B0604020202020204" pitchFamily="34" charset="0"/>
              <a:buChar char="•"/>
            </a:pPr>
            <a:r>
              <a:rPr lang="en-US" dirty="0" smtClean="0"/>
              <a:t>Faculty at CSE and University at Buffalo (UB) for the past 3 decades</a:t>
            </a:r>
          </a:p>
          <a:p>
            <a:pPr marL="800089" lvl="1" indent="-342900">
              <a:buFont typeface="Arial" panose="020B0604020202020204" pitchFamily="34" charset="0"/>
              <a:buChar char="•"/>
            </a:pPr>
            <a:r>
              <a:rPr lang="en-US" dirty="0" smtClean="0"/>
              <a:t>I believe in hands-on and experiential learning</a:t>
            </a:r>
          </a:p>
          <a:p>
            <a:pPr marL="800089" lvl="1" indent="-342900">
              <a:buFont typeface="Arial" panose="020B0604020202020204" pitchFamily="34" charset="0"/>
              <a:buChar char="•"/>
            </a:pPr>
            <a:r>
              <a:rPr lang="en-US" dirty="0" smtClean="0"/>
              <a:t>Always work at the leading edge of technology</a:t>
            </a:r>
          </a:p>
          <a:p>
            <a:pPr marL="800089" lvl="1" indent="-342900">
              <a:buFont typeface="Arial" panose="020B0604020202020204" pitchFamily="34" charset="0"/>
              <a:buChar char="•"/>
            </a:pPr>
            <a:r>
              <a:rPr lang="en-US" dirty="0" smtClean="0"/>
              <a:t>Launched a 4-courses </a:t>
            </a:r>
            <a:r>
              <a:rPr lang="en-US" dirty="0" smtClean="0">
                <a:hlinkClick r:id="rId2"/>
              </a:rPr>
              <a:t>certification on blockchain on Coursera MOOC</a:t>
            </a:r>
            <a:endParaRPr lang="en-US" dirty="0" smtClean="0"/>
          </a:p>
          <a:p>
            <a:pPr marL="1257277" lvl="2" indent="-342900">
              <a:buFont typeface="Arial" panose="020B0604020202020204" pitchFamily="34" charset="0"/>
              <a:buChar char="•"/>
            </a:pPr>
            <a:r>
              <a:rPr lang="en-US" sz="2400" dirty="0" smtClean="0"/>
              <a:t>More then 60000 learners and </a:t>
            </a:r>
            <a:r>
              <a:rPr lang="en-US" sz="2400" dirty="0"/>
              <a:t>4</a:t>
            </a:r>
            <a:r>
              <a:rPr lang="en-US" sz="2400" dirty="0" smtClean="0"/>
              <a:t>00,000 visitors from all over the world  </a:t>
            </a:r>
          </a:p>
          <a:p>
            <a:pPr marL="800077" lvl="1" indent="-342900"/>
            <a:r>
              <a:rPr lang="en-US" dirty="0" smtClean="0"/>
              <a:t>Developing a technical book: </a:t>
            </a:r>
            <a:r>
              <a:rPr lang="en-US" dirty="0" smtClean="0">
                <a:hlinkClick r:id="rId3"/>
              </a:rPr>
              <a:t>Blockchain in Action </a:t>
            </a:r>
            <a:r>
              <a:rPr lang="en-US" dirty="0" smtClean="0"/>
              <a:t>(Manning.com)</a:t>
            </a:r>
          </a:p>
          <a:p>
            <a:pPr marL="800089" lvl="1" indent="-342900">
              <a:buFont typeface="Arial" panose="020B0604020202020204" pitchFamily="34" charset="0"/>
              <a:buChar char="•"/>
            </a:pPr>
            <a:r>
              <a:rPr lang="en-US" dirty="0" smtClean="0">
                <a:solidFill>
                  <a:srgbClr val="000000"/>
                </a:solidFill>
              </a:rPr>
              <a:t>Curriculum development for CSE students and local businesses</a:t>
            </a:r>
          </a:p>
          <a:p>
            <a:pPr marL="800089" lvl="1" indent="-342900">
              <a:buFont typeface="Arial" panose="020B0604020202020204" pitchFamily="34" charset="0"/>
              <a:buChar char="•"/>
            </a:pPr>
            <a:endParaRPr lang="en-US" dirty="0" smtClean="0">
              <a:solidFill>
                <a:srgbClr val="000000"/>
              </a:solidFill>
            </a:endParaRPr>
          </a:p>
          <a:p>
            <a:pPr marL="800089" lvl="1" indent="-342900">
              <a:buFont typeface="Arial" panose="020B0604020202020204" pitchFamily="34" charset="0"/>
              <a:buChar char="•"/>
            </a:pPr>
            <a:endParaRPr lang="en-US" dirty="0">
              <a:solidFill>
                <a:srgbClr val="000000"/>
              </a:solidFill>
            </a:endParaRPr>
          </a:p>
        </p:txBody>
      </p:sp>
      <p:sp>
        <p:nvSpPr>
          <p:cNvPr id="3" name="Title 2"/>
          <p:cNvSpPr>
            <a:spLocks noGrp="1"/>
          </p:cNvSpPr>
          <p:nvPr>
            <p:ph type="title" idx="4294967295"/>
          </p:nvPr>
        </p:nvSpPr>
        <p:spPr>
          <a:xfrm>
            <a:off x="4021138" y="120650"/>
            <a:ext cx="8170862" cy="715963"/>
          </a:xfrm>
        </p:spPr>
        <p:txBody>
          <a:bodyPr/>
          <a:lstStyle/>
          <a:p>
            <a:r>
              <a:rPr lang="en-US" dirty="0" smtClean="0">
                <a:solidFill>
                  <a:schemeClr val="bg1"/>
                </a:solidFill>
              </a:rPr>
              <a:t>Introducing myself..</a:t>
            </a:r>
            <a:endParaRPr lang="en-US" dirty="0">
              <a:solidFill>
                <a:schemeClr val="bg1"/>
              </a:solidFill>
            </a:endParaRPr>
          </a:p>
        </p:txBody>
      </p:sp>
    </p:spTree>
    <p:extLst>
      <p:ext uri="{BB962C8B-B14F-4D97-AF65-F5344CB8AC3E}">
        <p14:creationId xmlns:p14="http://schemas.microsoft.com/office/powerpoint/2010/main" val="36454234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0346" y="157944"/>
            <a:ext cx="8161436" cy="580966"/>
          </a:xfrm>
        </p:spPr>
        <p:txBody>
          <a:bodyPr/>
          <a:lstStyle/>
          <a:p>
            <a:r>
              <a:rPr lang="en-US" dirty="0" smtClean="0">
                <a:solidFill>
                  <a:schemeClr val="bg1"/>
                </a:solidFill>
              </a:rPr>
              <a:t>Lets solve a problem: simple counter</a:t>
            </a:r>
            <a:endParaRPr lang="en-US" dirty="0">
              <a:solidFill>
                <a:schemeClr val="bg1"/>
              </a:solidFill>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66666"/>
              </a:solidFill>
              <a:effectLst/>
              <a:uLnTx/>
              <a:uFillTx/>
              <a:latin typeface="Arial" panose="020B0604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01A47E-AA38-4C56-AC5F-9CAB7147FF2F}" type="slidenum">
              <a:rPr kumimoji="0" lang="en-US" sz="1800" b="0" i="0" u="none" strike="noStrike" kern="1200" cap="none" spc="0" normalizeH="0" baseline="0" noProof="0" smtClean="0">
                <a:ln>
                  <a:noFill/>
                </a:ln>
                <a:solidFill>
                  <a:srgbClr val="666666"/>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1200" cap="none" spc="0" normalizeH="0" baseline="0" noProof="0">
              <a:ln>
                <a:noFill/>
              </a:ln>
              <a:solidFill>
                <a:srgbClr val="666666"/>
              </a:solidFill>
              <a:effectLst/>
              <a:uLnTx/>
              <a:uFillTx/>
              <a:latin typeface="Arial" panose="020B0604020202020204"/>
              <a:ea typeface="+mn-ea"/>
              <a:cs typeface="+mn-cs"/>
            </a:endParaRPr>
          </a:p>
        </p:txBody>
      </p:sp>
      <p:sp>
        <p:nvSpPr>
          <p:cNvPr id="5" name="Content Placeholder 4"/>
          <p:cNvSpPr>
            <a:spLocks noGrp="1"/>
          </p:cNvSpPr>
          <p:nvPr>
            <p:ph sz="quarter" idx="1"/>
          </p:nvPr>
        </p:nvSpPr>
        <p:spPr>
          <a:xfrm>
            <a:off x="493222" y="1347625"/>
            <a:ext cx="11338560" cy="5000804"/>
          </a:xfrm>
        </p:spPr>
        <p:txBody>
          <a:bodyPr/>
          <a:lstStyle/>
          <a:p>
            <a:r>
              <a:rPr lang="en-US" dirty="0" smtClean="0"/>
              <a:t>Problem statement: Counters are very versatile and useful device. It could be a part of a decentralized application. For example: population counter; birth and death entry. You cannot get any more decentralized than this.</a:t>
            </a:r>
          </a:p>
          <a:p>
            <a:r>
              <a:rPr lang="en-US" dirty="0" smtClean="0"/>
              <a:t>Step 1: </a:t>
            </a:r>
            <a:r>
              <a:rPr lang="en-US" dirty="0"/>
              <a:t>U</a:t>
            </a:r>
            <a:r>
              <a:rPr lang="en-US" dirty="0" smtClean="0"/>
              <a:t>se case (Unified Modeling Language) diagram. Identify user and operations and supporting operations.</a:t>
            </a:r>
          </a:p>
          <a:p>
            <a:r>
              <a:rPr lang="en-US" dirty="0" smtClean="0"/>
              <a:t>Step 2: Using the use case and the problem statement as guidance, identify, user, digital assets and transactions.</a:t>
            </a:r>
          </a:p>
          <a:p>
            <a:r>
              <a:rPr lang="en-US" dirty="0" smtClean="0"/>
              <a:t>Step 3: Design the “contract” diagram (derivative of “class” diagram)</a:t>
            </a:r>
          </a:p>
          <a:p>
            <a:r>
              <a:rPr lang="en-US" dirty="0" smtClean="0"/>
              <a:t>Step 4: (Optional) Obtain the pseudo code. At this point you can decide to implement it for Ethereum blockchain or for some other blockchain. That is the reason for this step, platform independent step.</a:t>
            </a:r>
          </a:p>
          <a:p>
            <a:r>
              <a:rPr lang="en-US" dirty="0" smtClean="0"/>
              <a:t>Step 5: Implement the contract in a blockchain-specific language. In our case, we will use Solidity and Ethereum blockchain. Ethereum Metropolis—Constantinople to be exact.</a:t>
            </a:r>
          </a:p>
          <a:p>
            <a:r>
              <a:rPr lang="en-US" dirty="0" smtClean="0"/>
              <a:t>Step 6: Test it using a web-IDE call Remix. </a:t>
            </a:r>
          </a:p>
          <a:p>
            <a:endParaRPr lang="en-US" dirty="0" smtClean="0"/>
          </a:p>
        </p:txBody>
      </p:sp>
    </p:spTree>
    <p:extLst>
      <p:ext uri="{BB962C8B-B14F-4D97-AF65-F5344CB8AC3E}">
        <p14:creationId xmlns:p14="http://schemas.microsoft.com/office/powerpoint/2010/main" val="8870729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3927" y="98593"/>
            <a:ext cx="7426037" cy="677262"/>
          </a:xfrm>
        </p:spPr>
        <p:txBody>
          <a:bodyPr/>
          <a:lstStyle/>
          <a:p>
            <a:r>
              <a:rPr lang="en-US" dirty="0" smtClean="0">
                <a:solidFill>
                  <a:schemeClr val="bg1"/>
                </a:solidFill>
              </a:rPr>
              <a:t>Step 1: Use case diagram</a:t>
            </a:r>
            <a:endParaRPr lang="en-US" dirty="0">
              <a:solidFill>
                <a:schemeClr val="bg1"/>
              </a:solidFill>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66666"/>
              </a:solidFill>
              <a:effectLst/>
              <a:uLnTx/>
              <a:uFillTx/>
              <a:latin typeface="Arial" panose="020B0604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01A47E-AA38-4C56-AC5F-9CAB7147FF2F}" type="slidenum">
              <a:rPr kumimoji="0" lang="en-US" sz="1800" b="0" i="0" u="none" strike="noStrike" kern="1200" cap="none" spc="0" normalizeH="0" baseline="0" noProof="0" smtClean="0">
                <a:ln>
                  <a:noFill/>
                </a:ln>
                <a:solidFill>
                  <a:srgbClr val="666666"/>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800" b="0" i="0" u="none" strike="noStrike" kern="1200" cap="none" spc="0" normalizeH="0" baseline="0" noProof="0">
              <a:ln>
                <a:noFill/>
              </a:ln>
              <a:solidFill>
                <a:srgbClr val="666666"/>
              </a:solidFill>
              <a:effectLst/>
              <a:uLnTx/>
              <a:uFillTx/>
              <a:latin typeface="Arial" panose="020B0604020202020204"/>
              <a:ea typeface="+mn-ea"/>
              <a:cs typeface="+mn-cs"/>
            </a:endParaRPr>
          </a:p>
        </p:txBody>
      </p:sp>
      <p:pic>
        <p:nvPicPr>
          <p:cNvPr id="6" name="Content Placeholder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706254" y="1650699"/>
            <a:ext cx="4812851" cy="4796915"/>
          </a:xfrm>
        </p:spPr>
      </p:pic>
      <p:sp>
        <p:nvSpPr>
          <p:cNvPr id="7" name="TextBox 6"/>
          <p:cNvSpPr txBox="1"/>
          <p:nvPr/>
        </p:nvSpPr>
        <p:spPr>
          <a:xfrm>
            <a:off x="8026292" y="2068945"/>
            <a:ext cx="3531736"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666666"/>
                </a:solidFill>
                <a:effectLst/>
                <a:uLnTx/>
                <a:uFillTx/>
                <a:latin typeface="Arial" panose="020B0604020202020204"/>
                <a:ea typeface="+mn-ea"/>
                <a:cs typeface="+mn-cs"/>
              </a:rPr>
              <a:t>Use draw.io or </a:t>
            </a:r>
            <a:r>
              <a:rPr kumimoji="0" lang="en-US" sz="1800" b="0" i="0" u="none" strike="noStrike" kern="1200" cap="none" spc="0" normalizeH="0" baseline="0" noProof="0" dirty="0" err="1" smtClean="0">
                <a:ln>
                  <a:noFill/>
                </a:ln>
                <a:solidFill>
                  <a:srgbClr val="666666"/>
                </a:solidFill>
                <a:effectLst/>
                <a:uLnTx/>
                <a:uFillTx/>
                <a:latin typeface="Arial" panose="020B0604020202020204"/>
                <a:ea typeface="+mn-ea"/>
                <a:cs typeface="+mn-cs"/>
              </a:rPr>
              <a:t>starML</a:t>
            </a:r>
            <a:r>
              <a:rPr kumimoji="0" lang="en-US" sz="1800" b="0" i="0" u="none" strike="noStrike" kern="1200" cap="none" spc="0" normalizeH="0" baseline="0" noProof="0" dirty="0" smtClean="0">
                <a:ln>
                  <a:noFill/>
                </a:ln>
                <a:solidFill>
                  <a:srgbClr val="666666"/>
                </a:solidFill>
                <a:effectLst/>
                <a:uLnTx/>
                <a:uFillTx/>
                <a:latin typeface="Arial" panose="020B0604020202020204"/>
                <a:ea typeface="+mn-ea"/>
                <a:cs typeface="+mn-cs"/>
              </a:rPr>
              <a:t> or other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66666"/>
                </a:solidFill>
                <a:effectLst/>
                <a:uLnTx/>
                <a:uFillTx/>
                <a:latin typeface="Arial" panose="020B0604020202020204"/>
                <a:ea typeface="+mn-ea"/>
                <a:cs typeface="+mn-cs"/>
              </a:rPr>
              <a:t>t</a:t>
            </a:r>
            <a:r>
              <a:rPr kumimoji="0" lang="en-US" sz="1800" b="0" i="0" u="none" strike="noStrike" kern="1200" cap="none" spc="0" normalizeH="0" baseline="0" noProof="0" dirty="0" smtClean="0">
                <a:ln>
                  <a:noFill/>
                </a:ln>
                <a:solidFill>
                  <a:srgbClr val="666666"/>
                </a:solidFill>
                <a:effectLst/>
                <a:uLnTx/>
                <a:uFillTx/>
                <a:latin typeface="Arial" panose="020B0604020202020204"/>
                <a:ea typeface="+mn-ea"/>
                <a:cs typeface="+mn-cs"/>
              </a:rPr>
              <a:t>ools to </a:t>
            </a:r>
            <a:r>
              <a:rPr kumimoji="0" lang="en-US" sz="1800" b="0" i="0" u="none" strike="noStrike" kern="1200" cap="none" spc="0" normalizeH="0" baseline="0" noProof="0" dirty="0" err="1" smtClean="0">
                <a:ln>
                  <a:noFill/>
                </a:ln>
                <a:solidFill>
                  <a:srgbClr val="666666"/>
                </a:solidFill>
                <a:effectLst/>
                <a:uLnTx/>
                <a:uFillTx/>
                <a:latin typeface="Arial" panose="020B0604020202020204"/>
                <a:ea typeface="+mn-ea"/>
                <a:cs typeface="+mn-cs"/>
              </a:rPr>
              <a:t>creat</a:t>
            </a:r>
            <a:r>
              <a:rPr kumimoji="0" lang="en-US" sz="1800" b="0" i="0" u="none" strike="noStrike" kern="1200" cap="none" spc="0" normalizeH="0" baseline="0" noProof="0" dirty="0" smtClean="0">
                <a:ln>
                  <a:noFill/>
                </a:ln>
                <a:solidFill>
                  <a:srgbClr val="666666"/>
                </a:solidFill>
                <a:effectLst/>
                <a:uLnTx/>
                <a:uFillTx/>
                <a:latin typeface="Arial" panose="020B0604020202020204"/>
                <a:ea typeface="+mn-ea"/>
                <a:cs typeface="+mn-cs"/>
              </a:rPr>
              <a:t> a similar one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66666"/>
                </a:solidFill>
                <a:effectLst/>
                <a:uLnTx/>
                <a:uFillTx/>
                <a:latin typeface="Arial" panose="020B0604020202020204"/>
                <a:ea typeface="+mn-ea"/>
                <a:cs typeface="+mn-cs"/>
              </a:rPr>
              <a:t>y</a:t>
            </a:r>
            <a:r>
              <a:rPr kumimoji="0" lang="en-US" sz="1800" b="0" i="0" u="none" strike="noStrike" kern="1200" cap="none" spc="0" normalizeH="0" baseline="0" noProof="0" dirty="0" smtClean="0">
                <a:ln>
                  <a:noFill/>
                </a:ln>
                <a:solidFill>
                  <a:srgbClr val="666666"/>
                </a:solidFill>
                <a:effectLst/>
                <a:uLnTx/>
                <a:uFillTx/>
                <a:latin typeface="Arial" panose="020B0604020202020204"/>
                <a:ea typeface="+mn-ea"/>
                <a:cs typeface="+mn-cs"/>
              </a:rPr>
              <a:t>our lab1. Can you do it for your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666666"/>
                </a:solidFill>
                <a:effectLst/>
                <a:uLnTx/>
                <a:uFillTx/>
                <a:latin typeface="Arial" panose="020B0604020202020204"/>
                <a:ea typeface="+mn-ea"/>
                <a:cs typeface="+mn-cs"/>
              </a:rPr>
              <a:t>documentation?</a:t>
            </a:r>
            <a:endParaRPr kumimoji="0" lang="en-US" sz="1800" b="0" i="0" u="none" strike="noStrike" kern="1200" cap="none" spc="0" normalizeH="0" baseline="0" noProof="0" dirty="0">
              <a:ln>
                <a:noFill/>
              </a:ln>
              <a:solidFill>
                <a:srgbClr val="666666"/>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08815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0747" y="175491"/>
            <a:ext cx="9500708" cy="625278"/>
          </a:xfrm>
        </p:spPr>
        <p:txBody>
          <a:bodyPr/>
          <a:lstStyle/>
          <a:p>
            <a:r>
              <a:rPr lang="en-US" dirty="0" smtClean="0">
                <a:solidFill>
                  <a:schemeClr val="bg1"/>
                </a:solidFill>
              </a:rPr>
              <a:t>Step 2: Identify user, assets and transactions</a:t>
            </a:r>
            <a:endParaRPr lang="en-US" dirty="0">
              <a:solidFill>
                <a:schemeClr val="bg1"/>
              </a:solidFill>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66666"/>
              </a:solidFill>
              <a:effectLst/>
              <a:uLnTx/>
              <a:uFillTx/>
              <a:latin typeface="Arial" panose="020B0604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01A47E-AA38-4C56-AC5F-9CAB7147FF2F}" type="slidenum">
              <a:rPr kumimoji="0" lang="en-US" sz="1800" b="0" i="0" u="none" strike="noStrike" kern="1200" cap="none" spc="0" normalizeH="0" baseline="0" noProof="0" smtClean="0">
                <a:ln>
                  <a:noFill/>
                </a:ln>
                <a:solidFill>
                  <a:srgbClr val="666666"/>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800" b="0" i="0" u="none" strike="noStrike" kern="1200" cap="none" spc="0" normalizeH="0" baseline="0" noProof="0">
              <a:ln>
                <a:noFill/>
              </a:ln>
              <a:solidFill>
                <a:srgbClr val="666666"/>
              </a:solidFill>
              <a:effectLst/>
              <a:uLnTx/>
              <a:uFillTx/>
              <a:latin typeface="Arial" panose="020B0604020202020204"/>
              <a:ea typeface="+mn-ea"/>
              <a:cs typeface="+mn-cs"/>
            </a:endParaRPr>
          </a:p>
        </p:txBody>
      </p:sp>
      <p:sp>
        <p:nvSpPr>
          <p:cNvPr id="5" name="Content Placeholder 4"/>
          <p:cNvSpPr>
            <a:spLocks noGrp="1"/>
          </p:cNvSpPr>
          <p:nvPr>
            <p:ph sz="quarter" idx="1"/>
          </p:nvPr>
        </p:nvSpPr>
        <p:spPr/>
        <p:txBody>
          <a:bodyPr/>
          <a:lstStyle/>
          <a:p>
            <a:r>
              <a:rPr lang="en-US" dirty="0" smtClean="0"/>
              <a:t>Users: Actors in any Dapp </a:t>
            </a:r>
          </a:p>
          <a:p>
            <a:r>
              <a:rPr lang="en-US" dirty="0" smtClean="0"/>
              <a:t>Digital or other assets: counter value (type depends on the value: if it is student score: 8-bit, it is world population 256-bit, yes BC works on a 256-bit integer processor.)</a:t>
            </a:r>
          </a:p>
          <a:p>
            <a:r>
              <a:rPr lang="en-US" dirty="0" smtClean="0"/>
              <a:t>Transactions: create, initialize (set), increment, decrement, get (to view)</a:t>
            </a:r>
          </a:p>
          <a:p>
            <a:pPr marL="0" indent="0">
              <a:buNone/>
            </a:pPr>
            <a:endParaRPr lang="en-US" dirty="0"/>
          </a:p>
        </p:txBody>
      </p:sp>
    </p:spTree>
    <p:extLst>
      <p:ext uri="{BB962C8B-B14F-4D97-AF65-F5344CB8AC3E}">
        <p14:creationId xmlns:p14="http://schemas.microsoft.com/office/powerpoint/2010/main" val="660160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1801" y="88300"/>
            <a:ext cx="8586308" cy="868430"/>
          </a:xfrm>
        </p:spPr>
        <p:txBody>
          <a:bodyPr/>
          <a:lstStyle/>
          <a:p>
            <a:r>
              <a:rPr lang="en-US" dirty="0" smtClean="0">
                <a:solidFill>
                  <a:schemeClr val="bg1"/>
                </a:solidFill>
              </a:rPr>
              <a:t>Step 3: Obtain contract diagram</a:t>
            </a:r>
            <a:endParaRPr lang="en-US" dirty="0">
              <a:solidFill>
                <a:schemeClr val="bg1"/>
              </a:solidFill>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66666"/>
              </a:solidFill>
              <a:effectLst/>
              <a:uLnTx/>
              <a:uFillTx/>
              <a:latin typeface="Arial" panose="020B0604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01A47E-AA38-4C56-AC5F-9CAB7147FF2F}" type="slidenum">
              <a:rPr kumimoji="0" lang="en-US" sz="1800" b="0" i="0" u="none" strike="noStrike" kern="1200" cap="none" spc="0" normalizeH="0" baseline="0" noProof="0" smtClean="0">
                <a:ln>
                  <a:noFill/>
                </a:ln>
                <a:solidFill>
                  <a:srgbClr val="666666"/>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1800" b="0" i="0" u="none" strike="noStrike" kern="1200" cap="none" spc="0" normalizeH="0" baseline="0" noProof="0">
              <a:ln>
                <a:noFill/>
              </a:ln>
              <a:solidFill>
                <a:srgbClr val="666666"/>
              </a:solidFill>
              <a:effectLst/>
              <a:uLnTx/>
              <a:uFillTx/>
              <a:latin typeface="Arial" panose="020B0604020202020204"/>
              <a:ea typeface="+mn-ea"/>
              <a:cs typeface="+mn-cs"/>
            </a:endParaRPr>
          </a:p>
        </p:txBody>
      </p:sp>
      <p:pic>
        <p:nvPicPr>
          <p:cNvPr id="6" name="Content Placeholder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308451" y="1913718"/>
            <a:ext cx="9014265" cy="4145337"/>
          </a:xfrm>
        </p:spPr>
      </p:pic>
    </p:spTree>
    <p:extLst>
      <p:ext uri="{BB962C8B-B14F-4D97-AF65-F5344CB8AC3E}">
        <p14:creationId xmlns:p14="http://schemas.microsoft.com/office/powerpoint/2010/main" val="4065149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4165" y="98593"/>
            <a:ext cx="8420053" cy="714207"/>
          </a:xfrm>
        </p:spPr>
        <p:txBody>
          <a:bodyPr/>
          <a:lstStyle/>
          <a:p>
            <a:r>
              <a:rPr lang="en-US" dirty="0" smtClean="0">
                <a:solidFill>
                  <a:schemeClr val="bg1"/>
                </a:solidFill>
              </a:rPr>
              <a:t>Step 4: Obtain the pseudo code</a:t>
            </a:r>
            <a:endParaRPr lang="en-US" dirty="0">
              <a:solidFill>
                <a:schemeClr val="bg1"/>
              </a:solidFill>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66666"/>
              </a:solidFill>
              <a:effectLst/>
              <a:uLnTx/>
              <a:uFillTx/>
              <a:latin typeface="Arial" panose="020B0604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01A47E-AA38-4C56-AC5F-9CAB7147FF2F}" type="slidenum">
              <a:rPr kumimoji="0" lang="en-US" sz="1800" b="0" i="0" u="none" strike="noStrike" kern="1200" cap="none" spc="0" normalizeH="0" baseline="0" noProof="0" smtClean="0">
                <a:ln>
                  <a:noFill/>
                </a:ln>
                <a:solidFill>
                  <a:srgbClr val="666666"/>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1800" b="0" i="0" u="none" strike="noStrike" kern="1200" cap="none" spc="0" normalizeH="0" baseline="0" noProof="0">
              <a:ln>
                <a:noFill/>
              </a:ln>
              <a:solidFill>
                <a:srgbClr val="666666"/>
              </a:solidFill>
              <a:effectLst/>
              <a:uLnTx/>
              <a:uFillTx/>
              <a:latin typeface="Arial" panose="020B0604020202020204"/>
              <a:ea typeface="+mn-ea"/>
              <a:cs typeface="+mn-cs"/>
            </a:endParaRPr>
          </a:p>
        </p:txBody>
      </p:sp>
      <p:pic>
        <p:nvPicPr>
          <p:cNvPr id="7" name="Content Placeholder 6"/>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26848" y="1746560"/>
            <a:ext cx="11194098" cy="4571113"/>
          </a:xfrm>
        </p:spPr>
      </p:pic>
    </p:spTree>
    <p:extLst>
      <p:ext uri="{BB962C8B-B14F-4D97-AF65-F5344CB8AC3E}">
        <p14:creationId xmlns:p14="http://schemas.microsoft.com/office/powerpoint/2010/main" val="4226389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8364" y="98593"/>
            <a:ext cx="8201892" cy="868430"/>
          </a:xfrm>
        </p:spPr>
        <p:txBody>
          <a:bodyPr/>
          <a:lstStyle/>
          <a:p>
            <a:r>
              <a:rPr lang="en-US" dirty="0" smtClean="0">
                <a:solidFill>
                  <a:schemeClr val="bg1"/>
                </a:solidFill>
              </a:rPr>
              <a:t>Step 5:  Code it in Solidity</a:t>
            </a:r>
            <a:endParaRPr lang="en-US" dirty="0">
              <a:solidFill>
                <a:schemeClr val="bg1"/>
              </a:solidFill>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66666"/>
              </a:solidFill>
              <a:effectLst/>
              <a:uLnTx/>
              <a:uFillTx/>
              <a:latin typeface="Arial" panose="020B0604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01A47E-AA38-4C56-AC5F-9CAB7147FF2F}" type="slidenum">
              <a:rPr kumimoji="0" lang="en-US" sz="1800" b="0" i="0" u="none" strike="noStrike" kern="1200" cap="none" spc="0" normalizeH="0" baseline="0" noProof="0" smtClean="0">
                <a:ln>
                  <a:noFill/>
                </a:ln>
                <a:solidFill>
                  <a:srgbClr val="666666"/>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800" b="0" i="0" u="none" strike="noStrike" kern="1200" cap="none" spc="0" normalizeH="0" baseline="0" noProof="0">
              <a:ln>
                <a:noFill/>
              </a:ln>
              <a:solidFill>
                <a:srgbClr val="666666"/>
              </a:solidFill>
              <a:effectLst/>
              <a:uLnTx/>
              <a:uFillTx/>
              <a:latin typeface="Arial" panose="020B0604020202020204"/>
              <a:ea typeface="+mn-ea"/>
              <a:cs typeface="+mn-cs"/>
            </a:endParaRPr>
          </a:p>
        </p:txBody>
      </p:sp>
      <p:sp>
        <p:nvSpPr>
          <p:cNvPr id="5" name="Content Placeholder 4"/>
          <p:cNvSpPr>
            <a:spLocks noGrp="1"/>
          </p:cNvSpPr>
          <p:nvPr>
            <p:ph sz="quarter" idx="1"/>
          </p:nvPr>
        </p:nvSpPr>
        <p:spPr>
          <a:xfrm>
            <a:off x="346918" y="1026373"/>
            <a:ext cx="11338560" cy="4572000"/>
          </a:xfrm>
        </p:spPr>
        <p:txBody>
          <a:bodyPr/>
          <a:lstStyle/>
          <a:p>
            <a:pPr marL="0" indent="0">
              <a:buNone/>
            </a:pPr>
            <a:r>
              <a:rPr lang="en-US" sz="1400" dirty="0"/>
              <a:t>pragma solidity ^0.5.2; </a:t>
            </a:r>
            <a:r>
              <a:rPr lang="en-US" sz="1400" dirty="0" smtClean="0"/>
              <a:t>// </a:t>
            </a:r>
            <a:r>
              <a:rPr lang="en-US" sz="1400" dirty="0"/>
              <a:t>imagine a big integer counter that the whole world could share</a:t>
            </a:r>
          </a:p>
          <a:p>
            <a:pPr marL="0" indent="0">
              <a:buNone/>
            </a:pPr>
            <a:r>
              <a:rPr lang="en-US" sz="1400" dirty="0"/>
              <a:t>contract Counter {</a:t>
            </a:r>
          </a:p>
          <a:p>
            <a:pPr marL="0" indent="0">
              <a:buNone/>
            </a:pPr>
            <a:r>
              <a:rPr lang="en-US" sz="1400" dirty="0"/>
              <a:t>    </a:t>
            </a:r>
            <a:r>
              <a:rPr lang="en-US" sz="1400" dirty="0" err="1"/>
              <a:t>uint</a:t>
            </a:r>
            <a:r>
              <a:rPr lang="en-US" sz="1400" dirty="0"/>
              <a:t> </a:t>
            </a:r>
            <a:r>
              <a:rPr lang="en-US" sz="1400" dirty="0" err="1"/>
              <a:t>storedData</a:t>
            </a:r>
            <a:r>
              <a:rPr lang="en-US" sz="1400" dirty="0"/>
              <a:t>; </a:t>
            </a:r>
          </a:p>
          <a:p>
            <a:pPr marL="0" indent="0">
              <a:buNone/>
            </a:pPr>
            <a:r>
              <a:rPr lang="en-US" sz="1400" dirty="0"/>
              <a:t>    function initialize (</a:t>
            </a:r>
            <a:r>
              <a:rPr lang="en-US" sz="1400" dirty="0" err="1"/>
              <a:t>uint</a:t>
            </a:r>
            <a:r>
              <a:rPr lang="en-US" sz="1400" dirty="0"/>
              <a:t> x) public { </a:t>
            </a:r>
          </a:p>
          <a:p>
            <a:pPr marL="0" indent="0">
              <a:buNone/>
            </a:pPr>
            <a:r>
              <a:rPr lang="en-US" sz="1400" dirty="0"/>
              <a:t>        </a:t>
            </a:r>
            <a:r>
              <a:rPr lang="en-US" sz="1400" dirty="0" err="1"/>
              <a:t>storedData</a:t>
            </a:r>
            <a:r>
              <a:rPr lang="en-US" sz="1400" dirty="0"/>
              <a:t> = x;</a:t>
            </a:r>
          </a:p>
          <a:p>
            <a:pPr marL="0" indent="0">
              <a:buNone/>
            </a:pPr>
            <a:r>
              <a:rPr lang="en-US" sz="1400" dirty="0"/>
              <a:t>    </a:t>
            </a:r>
            <a:r>
              <a:rPr lang="en-US" sz="1400" dirty="0" smtClean="0"/>
              <a:t>}</a:t>
            </a:r>
            <a:endParaRPr lang="en-US" sz="1400" dirty="0"/>
          </a:p>
          <a:p>
            <a:pPr marL="0" indent="0">
              <a:buNone/>
            </a:pPr>
            <a:r>
              <a:rPr lang="en-US" sz="1400" dirty="0"/>
              <a:t>    function get() view public returns (</a:t>
            </a:r>
            <a:r>
              <a:rPr lang="en-US" sz="1400" dirty="0" err="1"/>
              <a:t>uint</a:t>
            </a:r>
            <a:r>
              <a:rPr lang="en-US" sz="1400" dirty="0"/>
              <a:t>) { </a:t>
            </a:r>
          </a:p>
          <a:p>
            <a:pPr marL="0" indent="0">
              <a:buNone/>
            </a:pPr>
            <a:r>
              <a:rPr lang="en-US" sz="1400" dirty="0"/>
              <a:t>        return </a:t>
            </a:r>
            <a:r>
              <a:rPr lang="en-US" sz="1400" dirty="0" err="1"/>
              <a:t>storedData</a:t>
            </a:r>
            <a:r>
              <a:rPr lang="en-US" sz="1400" dirty="0"/>
              <a:t>;</a:t>
            </a:r>
          </a:p>
          <a:p>
            <a:pPr marL="0" indent="0">
              <a:buNone/>
            </a:pPr>
            <a:r>
              <a:rPr lang="en-US" sz="1400" dirty="0"/>
              <a:t>    </a:t>
            </a:r>
            <a:r>
              <a:rPr lang="en-US" sz="1400" dirty="0" smtClean="0"/>
              <a:t>}</a:t>
            </a:r>
            <a:endParaRPr lang="en-US" sz="1400" dirty="0"/>
          </a:p>
          <a:p>
            <a:pPr marL="0" indent="0">
              <a:buNone/>
            </a:pPr>
            <a:r>
              <a:rPr lang="en-US" sz="1400" dirty="0"/>
              <a:t>    function increment (</a:t>
            </a:r>
            <a:r>
              <a:rPr lang="en-US" sz="1400" dirty="0" err="1"/>
              <a:t>uint</a:t>
            </a:r>
            <a:r>
              <a:rPr lang="en-US" sz="1400" dirty="0"/>
              <a:t> n) public { </a:t>
            </a:r>
          </a:p>
          <a:p>
            <a:pPr marL="0" indent="0">
              <a:buNone/>
            </a:pPr>
            <a:r>
              <a:rPr lang="en-US" sz="1400" dirty="0"/>
              <a:t>        </a:t>
            </a:r>
            <a:r>
              <a:rPr lang="en-US" sz="1400" dirty="0" err="1"/>
              <a:t>storedData</a:t>
            </a:r>
            <a:r>
              <a:rPr lang="en-US" sz="1400" dirty="0"/>
              <a:t> = </a:t>
            </a:r>
            <a:r>
              <a:rPr lang="en-US" sz="1400" dirty="0" err="1"/>
              <a:t>storedData</a:t>
            </a:r>
            <a:r>
              <a:rPr lang="en-US" sz="1400" dirty="0"/>
              <a:t> + n;</a:t>
            </a:r>
          </a:p>
          <a:p>
            <a:pPr marL="0" indent="0">
              <a:buNone/>
            </a:pPr>
            <a:r>
              <a:rPr lang="en-US" sz="1400" dirty="0"/>
              <a:t>        return;</a:t>
            </a:r>
          </a:p>
          <a:p>
            <a:pPr marL="0" indent="0">
              <a:buNone/>
            </a:pPr>
            <a:r>
              <a:rPr lang="en-US" sz="1400" dirty="0"/>
              <a:t>    </a:t>
            </a:r>
            <a:r>
              <a:rPr lang="en-US" sz="1400" dirty="0" smtClean="0"/>
              <a:t>}</a:t>
            </a:r>
            <a:endParaRPr lang="en-US" sz="1400" dirty="0"/>
          </a:p>
          <a:p>
            <a:pPr marL="0" indent="0">
              <a:buNone/>
            </a:pPr>
            <a:r>
              <a:rPr lang="en-US" sz="1400" dirty="0"/>
              <a:t>    function decrement (</a:t>
            </a:r>
            <a:r>
              <a:rPr lang="en-US" sz="1400" dirty="0" err="1"/>
              <a:t>uint</a:t>
            </a:r>
            <a:r>
              <a:rPr lang="en-US" sz="1400" dirty="0"/>
              <a:t> n) public { </a:t>
            </a:r>
          </a:p>
          <a:p>
            <a:pPr marL="0" indent="0">
              <a:buNone/>
            </a:pPr>
            <a:r>
              <a:rPr lang="en-US" sz="1400" dirty="0"/>
              <a:t>        </a:t>
            </a:r>
            <a:r>
              <a:rPr lang="en-US" sz="1400" dirty="0" err="1"/>
              <a:t>storedData</a:t>
            </a:r>
            <a:r>
              <a:rPr lang="en-US" sz="1400" dirty="0"/>
              <a:t> = </a:t>
            </a:r>
            <a:r>
              <a:rPr lang="en-US" sz="1400" dirty="0" err="1"/>
              <a:t>storedData</a:t>
            </a:r>
            <a:r>
              <a:rPr lang="en-US" sz="1400" dirty="0"/>
              <a:t> - n;</a:t>
            </a:r>
          </a:p>
          <a:p>
            <a:pPr marL="0" indent="0">
              <a:buNone/>
            </a:pPr>
            <a:r>
              <a:rPr lang="en-US" sz="1400" dirty="0"/>
              <a:t>        return;</a:t>
            </a:r>
          </a:p>
          <a:p>
            <a:pPr marL="0" indent="0">
              <a:buNone/>
            </a:pPr>
            <a:r>
              <a:rPr lang="en-US" sz="1400" dirty="0"/>
              <a:t>    </a:t>
            </a:r>
            <a:r>
              <a:rPr lang="en-US" sz="1400" dirty="0" smtClean="0"/>
              <a:t>} }</a:t>
            </a:r>
            <a:endParaRPr lang="en-US" sz="1400" dirty="0"/>
          </a:p>
          <a:p>
            <a:pPr marL="0" indent="0">
              <a:buNone/>
            </a:pPr>
            <a:endParaRPr lang="en-US" sz="1400" dirty="0"/>
          </a:p>
        </p:txBody>
      </p:sp>
    </p:spTree>
    <p:extLst>
      <p:ext uri="{BB962C8B-B14F-4D97-AF65-F5344CB8AC3E}">
        <p14:creationId xmlns:p14="http://schemas.microsoft.com/office/powerpoint/2010/main" val="2672509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5000" y="98593"/>
            <a:ext cx="7884345" cy="868430"/>
          </a:xfrm>
        </p:spPr>
        <p:txBody>
          <a:bodyPr/>
          <a:lstStyle/>
          <a:p>
            <a:r>
              <a:rPr lang="en-US" dirty="0" smtClean="0">
                <a:solidFill>
                  <a:schemeClr val="bg1"/>
                </a:solidFill>
              </a:rPr>
              <a:t>Step 6: Test it in Remix IDE</a:t>
            </a:r>
            <a:endParaRPr lang="en-US" dirty="0">
              <a:solidFill>
                <a:schemeClr val="bg1"/>
              </a:solidFill>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66666"/>
              </a:solidFill>
              <a:effectLst/>
              <a:uLnTx/>
              <a:uFillTx/>
              <a:latin typeface="Arial" panose="020B0604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01A47E-AA38-4C56-AC5F-9CAB7147FF2F}" type="slidenum">
              <a:rPr kumimoji="0" lang="en-US" sz="1800" b="0" i="0" u="none" strike="noStrike" kern="1200" cap="none" spc="0" normalizeH="0" baseline="0" noProof="0" smtClean="0">
                <a:ln>
                  <a:noFill/>
                </a:ln>
                <a:solidFill>
                  <a:srgbClr val="666666"/>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1800" b="0" i="0" u="none" strike="noStrike" kern="1200" cap="none" spc="0" normalizeH="0" baseline="0" noProof="0">
              <a:ln>
                <a:noFill/>
              </a:ln>
              <a:solidFill>
                <a:srgbClr val="666666"/>
              </a:solidFill>
              <a:effectLst/>
              <a:uLnTx/>
              <a:uFillTx/>
              <a:latin typeface="Arial" panose="020B0604020202020204"/>
              <a:ea typeface="+mn-ea"/>
              <a:cs typeface="+mn-cs"/>
            </a:endParaRPr>
          </a:p>
        </p:txBody>
      </p:sp>
      <p:pic>
        <p:nvPicPr>
          <p:cNvPr id="6" name="Content Placeholder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894687" y="1393347"/>
            <a:ext cx="10050403" cy="4748835"/>
          </a:xfrm>
        </p:spPr>
      </p:pic>
    </p:spTree>
    <p:extLst>
      <p:ext uri="{BB962C8B-B14F-4D97-AF65-F5344CB8AC3E}">
        <p14:creationId xmlns:p14="http://schemas.microsoft.com/office/powerpoint/2010/main" val="1512953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5856" y="181588"/>
            <a:ext cx="9190180" cy="686630"/>
          </a:xfrm>
        </p:spPr>
        <p:txBody>
          <a:bodyPr/>
          <a:lstStyle/>
          <a:p>
            <a:r>
              <a:rPr lang="en-US" dirty="0">
                <a:solidFill>
                  <a:schemeClr val="bg1"/>
                </a:solidFill>
              </a:rPr>
              <a:t>On to Remix </a:t>
            </a:r>
            <a:r>
              <a:rPr lang="en-US" dirty="0" smtClean="0">
                <a:solidFill>
                  <a:schemeClr val="bg1"/>
                </a:solidFill>
              </a:rPr>
              <a:t>IDE to </a:t>
            </a:r>
            <a:r>
              <a:rPr lang="en-US" dirty="0">
                <a:solidFill>
                  <a:schemeClr val="bg1"/>
                </a:solidFill>
              </a:rPr>
              <a:t>test our smart contract</a:t>
            </a:r>
            <a:r>
              <a:rPr lang="en-US" dirty="0"/>
              <a:t/>
            </a:r>
            <a:br>
              <a:rPr lang="en-US" dirty="0"/>
            </a:br>
            <a:endParaRPr lang="en-US" dirty="0"/>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66666"/>
              </a:solidFill>
              <a:effectLst/>
              <a:uLnTx/>
              <a:uFillTx/>
              <a:latin typeface="Arial" panose="020B0604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01A47E-AA38-4C56-AC5F-9CAB7147FF2F}" type="slidenum">
              <a:rPr kumimoji="0" lang="en-US" sz="1800" b="0" i="0" u="none" strike="noStrike" kern="1200" cap="none" spc="0" normalizeH="0" baseline="0" noProof="0" smtClean="0">
                <a:ln>
                  <a:noFill/>
                </a:ln>
                <a:solidFill>
                  <a:srgbClr val="666666"/>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1800" b="0" i="0" u="none" strike="noStrike" kern="1200" cap="none" spc="0" normalizeH="0" baseline="0" noProof="0">
              <a:ln>
                <a:noFill/>
              </a:ln>
              <a:solidFill>
                <a:srgbClr val="666666"/>
              </a:solidFill>
              <a:effectLst/>
              <a:uLnTx/>
              <a:uFillTx/>
              <a:latin typeface="Arial" panose="020B0604020202020204"/>
              <a:ea typeface="+mn-ea"/>
              <a:cs typeface="+mn-cs"/>
            </a:endParaRPr>
          </a:p>
        </p:txBody>
      </p:sp>
      <p:sp>
        <p:nvSpPr>
          <p:cNvPr id="5" name="Content Placeholder 4"/>
          <p:cNvSpPr>
            <a:spLocks noGrp="1"/>
          </p:cNvSpPr>
          <p:nvPr>
            <p:ph sz="quarter" idx="1"/>
          </p:nvPr>
        </p:nvSpPr>
        <p:spPr/>
        <p:txBody>
          <a:bodyPr/>
          <a:lstStyle/>
          <a:p>
            <a:r>
              <a:rPr lang="en-US" dirty="0" smtClean="0"/>
              <a:t>On to Remix Ide to test our smart contract</a:t>
            </a:r>
          </a:p>
          <a:p>
            <a:endParaRPr lang="en-US" dirty="0"/>
          </a:p>
          <a:p>
            <a:r>
              <a:rPr lang="en-US" dirty="0" smtClean="0"/>
              <a:t>And also Activity 2, on </a:t>
            </a:r>
            <a:r>
              <a:rPr lang="en-US" dirty="0" err="1" smtClean="0"/>
              <a:t>Ropsten</a:t>
            </a:r>
            <a:r>
              <a:rPr lang="en-US" dirty="0" smtClean="0"/>
              <a:t> public network</a:t>
            </a:r>
            <a:endParaRPr lang="en-US" dirty="0"/>
          </a:p>
        </p:txBody>
      </p:sp>
    </p:spTree>
    <p:extLst>
      <p:ext uri="{BB962C8B-B14F-4D97-AF65-F5344CB8AC3E}">
        <p14:creationId xmlns:p14="http://schemas.microsoft.com/office/powerpoint/2010/main" val="33705324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smtClean="0"/>
              <a:t>Decentralized application</a:t>
            </a:r>
            <a:endParaRPr lang="en-US" sz="3200" dirty="0"/>
          </a:p>
        </p:txBody>
      </p:sp>
      <p:sp>
        <p:nvSpPr>
          <p:cNvPr id="4" name="Subtitle 3"/>
          <p:cNvSpPr>
            <a:spLocks noGrp="1"/>
          </p:cNvSpPr>
          <p:nvPr>
            <p:ph type="subTitle" idx="1"/>
          </p:nvPr>
        </p:nvSpPr>
        <p:spPr/>
        <p:txBody>
          <a:bodyPr/>
          <a:lstStyle/>
          <a:p>
            <a:r>
              <a:rPr lang="en-US" dirty="0" smtClean="0"/>
              <a:t>Design and development</a:t>
            </a:r>
            <a:endParaRPr lang="en-US" dirty="0"/>
          </a:p>
        </p:txBody>
      </p:sp>
    </p:spTree>
    <p:extLst>
      <p:ext uri="{BB962C8B-B14F-4D97-AF65-F5344CB8AC3E}">
        <p14:creationId xmlns:p14="http://schemas.microsoft.com/office/powerpoint/2010/main" val="41015870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8945" y="157018"/>
            <a:ext cx="6410037" cy="622160"/>
          </a:xfrm>
        </p:spPr>
        <p:txBody>
          <a:bodyPr/>
          <a:lstStyle/>
          <a:p>
            <a:r>
              <a:rPr lang="en-US" dirty="0" smtClean="0">
                <a:solidFill>
                  <a:schemeClr val="bg1"/>
                </a:solidFill>
              </a:rPr>
              <a:t>End-to-end </a:t>
            </a:r>
            <a:r>
              <a:rPr lang="en-US" dirty="0" err="1" smtClean="0">
                <a:solidFill>
                  <a:schemeClr val="bg1"/>
                </a:solidFill>
              </a:rPr>
              <a:t>Dapp</a:t>
            </a:r>
            <a:r>
              <a:rPr lang="en-US" dirty="0" smtClean="0">
                <a:solidFill>
                  <a:schemeClr val="bg1"/>
                </a:solidFill>
              </a:rPr>
              <a:t> development</a:t>
            </a:r>
            <a:endParaRPr lang="en-US" dirty="0">
              <a:solidFill>
                <a:schemeClr val="bg1"/>
              </a:solidFill>
            </a:endParaRPr>
          </a:p>
        </p:txBody>
      </p:sp>
      <p:sp>
        <p:nvSpPr>
          <p:cNvPr id="7" name="Text Placeholder 6"/>
          <p:cNvSpPr>
            <a:spLocks noGrp="1"/>
          </p:cNvSpPr>
          <p:nvPr>
            <p:ph type="body" idx="1"/>
          </p:nvPr>
        </p:nvSpPr>
        <p:spPr>
          <a:xfrm>
            <a:off x="693854" y="1819857"/>
            <a:ext cx="10592982" cy="4313087"/>
          </a:xfrm>
        </p:spPr>
        <p:txBody>
          <a:bodyPr/>
          <a:lstStyle/>
          <a:p>
            <a:r>
              <a:rPr lang="en-US" b="1" dirty="0" smtClean="0"/>
              <a:t>  Read chapter 4 of the text book</a:t>
            </a:r>
          </a:p>
          <a:p>
            <a:pPr marL="126997" indent="0">
              <a:buNone/>
            </a:pPr>
            <a:endParaRPr lang="en-US" dirty="0" smtClean="0"/>
          </a:p>
          <a:p>
            <a:pPr lvl="0"/>
            <a:r>
              <a:rPr lang="en-US" dirty="0" smtClean="0"/>
              <a:t> </a:t>
            </a:r>
            <a:r>
              <a:rPr lang="en-US" dirty="0"/>
              <a:t>The architectural model of a </a:t>
            </a:r>
            <a:r>
              <a:rPr lang="en-US" dirty="0" smtClean="0"/>
              <a:t>Dapp</a:t>
            </a:r>
          </a:p>
          <a:p>
            <a:pPr marL="126997" lvl="0" indent="0">
              <a:buNone/>
            </a:pPr>
            <a:endParaRPr lang="en-US" dirty="0"/>
          </a:p>
          <a:p>
            <a:pPr lvl="0"/>
            <a:r>
              <a:rPr lang="en-US" dirty="0" smtClean="0"/>
              <a:t> Using </a:t>
            </a:r>
            <a:r>
              <a:rPr lang="en-US" dirty="0"/>
              <a:t>the Truffle IDE for developing </a:t>
            </a:r>
            <a:r>
              <a:rPr lang="en-US" dirty="0" smtClean="0"/>
              <a:t>Dapps</a:t>
            </a:r>
          </a:p>
          <a:p>
            <a:pPr marL="126997" lvl="0" indent="0">
              <a:buNone/>
            </a:pPr>
            <a:endParaRPr lang="en-US" dirty="0"/>
          </a:p>
          <a:p>
            <a:pPr lvl="0"/>
            <a:r>
              <a:rPr lang="en-US" dirty="0" smtClean="0"/>
              <a:t> Connecting </a:t>
            </a:r>
            <a:r>
              <a:rPr lang="en-US" dirty="0"/>
              <a:t>the front end to the smart </a:t>
            </a:r>
            <a:r>
              <a:rPr lang="en-US" dirty="0" smtClean="0"/>
              <a:t>contract</a:t>
            </a:r>
          </a:p>
          <a:p>
            <a:pPr marL="126997" lvl="0" indent="0">
              <a:buNone/>
            </a:pPr>
            <a:endParaRPr lang="en-US" dirty="0"/>
          </a:p>
          <a:p>
            <a:pPr lvl="0"/>
            <a:r>
              <a:rPr lang="en-US" dirty="0" smtClean="0"/>
              <a:t> The </a:t>
            </a:r>
            <a:r>
              <a:rPr lang="en-US" dirty="0" err="1"/>
              <a:t>MetaMask</a:t>
            </a:r>
            <a:r>
              <a:rPr lang="en-US" dirty="0"/>
              <a:t> browser plugin </a:t>
            </a:r>
            <a:endParaRPr lang="en-US" dirty="0" smtClean="0"/>
          </a:p>
          <a:p>
            <a:pPr marL="126997" lvl="0" indent="0">
              <a:buNone/>
            </a:pPr>
            <a:endParaRPr lang="en-US" dirty="0"/>
          </a:p>
          <a:p>
            <a:pPr lvl="0"/>
            <a:r>
              <a:rPr lang="en-US" dirty="0" smtClean="0"/>
              <a:t> Deploying </a:t>
            </a:r>
            <a:r>
              <a:rPr lang="en-US" dirty="0"/>
              <a:t>and testing an end-to-end </a:t>
            </a:r>
            <a:r>
              <a:rPr lang="en-US" dirty="0" smtClean="0"/>
              <a:t>Dapp</a:t>
            </a:r>
          </a:p>
          <a:p>
            <a:pPr marL="126997" lvl="0" indent="0">
              <a:buNone/>
            </a:pPr>
            <a:endParaRPr lang="en-US" dirty="0"/>
          </a:p>
          <a:p>
            <a:pPr lvl="0"/>
            <a:r>
              <a:rPr lang="en-US" dirty="0" smtClean="0"/>
              <a:t>Summary</a:t>
            </a:r>
            <a:endParaRPr lang="en-US" dirty="0"/>
          </a:p>
        </p:txBody>
      </p:sp>
      <p:sp>
        <p:nvSpPr>
          <p:cNvPr id="4" name="Slide Number Placeholder 3"/>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01A47E-AA38-4C56-AC5F-9CAB7147FF2F}" type="slidenum">
              <a:rPr kumimoji="0" lang="en-US" sz="1800" b="0" i="0" u="none" strike="noStrike" kern="1200" cap="none" spc="0" normalizeH="0" baseline="0" noProof="0" smtClean="0">
                <a:ln>
                  <a:noFill/>
                </a:ln>
                <a:solidFill>
                  <a:srgbClr val="666666"/>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1800" b="0" i="0" u="none" strike="noStrike" kern="1200" cap="none" spc="0" normalizeH="0" baseline="0" noProof="0">
              <a:ln>
                <a:noFill/>
              </a:ln>
              <a:solidFill>
                <a:srgbClr val="666666"/>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251427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4294967295"/>
          </p:nvPr>
        </p:nvSpPr>
        <p:spPr>
          <a:xfrm>
            <a:off x="701964" y="1546225"/>
            <a:ext cx="10152849" cy="4471117"/>
          </a:xfrm>
        </p:spPr>
        <p:txBody>
          <a:bodyPr>
            <a:normAutofit/>
          </a:bodyPr>
          <a:lstStyle/>
          <a:p>
            <a:pPr marL="457189" lvl="1" indent="0">
              <a:buNone/>
            </a:pPr>
            <a:endParaRPr lang="en-US" dirty="0" smtClean="0">
              <a:solidFill>
                <a:srgbClr val="000000"/>
              </a:solidFill>
            </a:endParaRPr>
          </a:p>
          <a:p>
            <a:pPr marL="800089" lvl="1" indent="-342900">
              <a:buFont typeface="Arial" panose="020B0604020202020204" pitchFamily="34" charset="0"/>
              <a:buChar char="•"/>
            </a:pPr>
            <a:r>
              <a:rPr lang="en-US" dirty="0" smtClean="0">
                <a:solidFill>
                  <a:srgbClr val="000000"/>
                </a:solidFill>
              </a:rPr>
              <a:t>Blockchain concepts (Blockchain 101)</a:t>
            </a:r>
          </a:p>
          <a:p>
            <a:pPr marL="800089" lvl="1" indent="-342900">
              <a:buFont typeface="Arial" panose="020B0604020202020204" pitchFamily="34" charset="0"/>
              <a:buChar char="•"/>
            </a:pPr>
            <a:r>
              <a:rPr lang="en-US" b="1" dirty="0" smtClean="0">
                <a:solidFill>
                  <a:srgbClr val="000000"/>
                </a:solidFill>
              </a:rPr>
              <a:t>Decentralized Identity</a:t>
            </a:r>
            <a:r>
              <a:rPr lang="en-US" dirty="0" smtClean="0">
                <a:solidFill>
                  <a:srgbClr val="000000"/>
                </a:solidFill>
              </a:rPr>
              <a:t> (Activity 1, Survey)</a:t>
            </a:r>
          </a:p>
          <a:p>
            <a:pPr marL="800089" lvl="1" indent="-342900">
              <a:buFont typeface="Arial" panose="020B0604020202020204" pitchFamily="34" charset="0"/>
              <a:buChar char="•"/>
            </a:pPr>
            <a:r>
              <a:rPr lang="en-US" dirty="0" smtClean="0">
                <a:solidFill>
                  <a:srgbClr val="000000"/>
                </a:solidFill>
              </a:rPr>
              <a:t>Blockchain logic : </a:t>
            </a:r>
            <a:r>
              <a:rPr lang="en-US" b="1" dirty="0" smtClean="0">
                <a:solidFill>
                  <a:srgbClr val="000000"/>
                </a:solidFill>
              </a:rPr>
              <a:t>Smart contract</a:t>
            </a:r>
          </a:p>
          <a:p>
            <a:pPr marL="800089" lvl="1" indent="-342900"/>
            <a:r>
              <a:rPr lang="en-US" b="1" dirty="0">
                <a:solidFill>
                  <a:srgbClr val="000000"/>
                </a:solidFill>
              </a:rPr>
              <a:t>Decentralized </a:t>
            </a:r>
            <a:r>
              <a:rPr lang="en-US" b="1" dirty="0" smtClean="0">
                <a:solidFill>
                  <a:srgbClr val="000000"/>
                </a:solidFill>
              </a:rPr>
              <a:t>application </a:t>
            </a:r>
            <a:r>
              <a:rPr lang="en-US" dirty="0" smtClean="0">
                <a:solidFill>
                  <a:srgbClr val="000000"/>
                </a:solidFill>
              </a:rPr>
              <a:t>(Counter </a:t>
            </a:r>
            <a:r>
              <a:rPr lang="en-US" dirty="0" err="1" smtClean="0">
                <a:solidFill>
                  <a:srgbClr val="000000"/>
                </a:solidFill>
              </a:rPr>
              <a:t>Dapp</a:t>
            </a:r>
            <a:r>
              <a:rPr lang="en-US" dirty="0" smtClean="0">
                <a:solidFill>
                  <a:srgbClr val="000000"/>
                </a:solidFill>
              </a:rPr>
              <a:t>) (Activity 2)</a:t>
            </a:r>
          </a:p>
          <a:p>
            <a:pPr marL="800089" lvl="1" indent="-342900"/>
            <a:r>
              <a:rPr lang="en-US" dirty="0" smtClean="0">
                <a:solidFill>
                  <a:srgbClr val="000000"/>
                </a:solidFill>
              </a:rPr>
              <a:t>Dapp: Blind auction</a:t>
            </a:r>
            <a:r>
              <a:rPr lang="en-US" dirty="0">
                <a:solidFill>
                  <a:srgbClr val="000000"/>
                </a:solidFill>
              </a:rPr>
              <a:t> </a:t>
            </a:r>
            <a:r>
              <a:rPr lang="en-US" dirty="0" smtClean="0">
                <a:solidFill>
                  <a:srgbClr val="000000"/>
                </a:solidFill>
              </a:rPr>
              <a:t>on public blockchain (Activity 3)</a:t>
            </a:r>
          </a:p>
          <a:p>
            <a:pPr marL="800089" lvl="1" indent="-342900"/>
            <a:r>
              <a:rPr lang="en-US" dirty="0" smtClean="0">
                <a:solidFill>
                  <a:srgbClr val="000000"/>
                </a:solidFill>
              </a:rPr>
              <a:t>Educational credentialing Dapp (Activity 4)</a:t>
            </a:r>
          </a:p>
          <a:p>
            <a:pPr marL="800089" lvl="1" indent="-342900"/>
            <a:r>
              <a:rPr lang="en-US" dirty="0" smtClean="0">
                <a:solidFill>
                  <a:srgbClr val="000000"/>
                </a:solidFill>
              </a:rPr>
              <a:t>Blockchain </a:t>
            </a:r>
            <a:r>
              <a:rPr lang="en-US" b="1" dirty="0" smtClean="0">
                <a:solidFill>
                  <a:srgbClr val="000000"/>
                </a:solidFill>
              </a:rPr>
              <a:t>application models</a:t>
            </a:r>
          </a:p>
          <a:p>
            <a:pPr marL="800089" lvl="1" indent="-342900"/>
            <a:r>
              <a:rPr lang="en-US" dirty="0" smtClean="0">
                <a:solidFill>
                  <a:srgbClr val="000000"/>
                </a:solidFill>
              </a:rPr>
              <a:t>UB Initiatives including </a:t>
            </a:r>
            <a:r>
              <a:rPr lang="en-US" b="1" dirty="0" smtClean="0">
                <a:solidFill>
                  <a:srgbClr val="000000"/>
                </a:solidFill>
              </a:rPr>
              <a:t>curriculum</a:t>
            </a:r>
            <a:r>
              <a:rPr lang="en-US" dirty="0" smtClean="0">
                <a:solidFill>
                  <a:srgbClr val="000000"/>
                </a:solidFill>
              </a:rPr>
              <a:t> development </a:t>
            </a:r>
            <a:endParaRPr lang="en-US" dirty="0">
              <a:solidFill>
                <a:srgbClr val="000000"/>
              </a:solidFill>
            </a:endParaRPr>
          </a:p>
          <a:p>
            <a:pPr marL="800089" lvl="1" indent="-342900"/>
            <a:r>
              <a:rPr lang="en-US" dirty="0" smtClean="0">
                <a:solidFill>
                  <a:srgbClr val="000000"/>
                </a:solidFill>
              </a:rPr>
              <a:t>Q&amp;A</a:t>
            </a:r>
          </a:p>
          <a:p>
            <a:pPr marL="800089" lvl="1" indent="-342900"/>
            <a:endParaRPr lang="en-US" dirty="0">
              <a:solidFill>
                <a:srgbClr val="000000"/>
              </a:solidFill>
            </a:endParaRPr>
          </a:p>
          <a:p>
            <a:pPr marL="800089" lvl="1" indent="-342900">
              <a:buFont typeface="Arial" panose="020B0604020202020204" pitchFamily="34" charset="0"/>
              <a:buChar char="•"/>
            </a:pPr>
            <a:endParaRPr lang="en-US" dirty="0">
              <a:solidFill>
                <a:srgbClr val="000000"/>
              </a:solidFill>
            </a:endParaRPr>
          </a:p>
        </p:txBody>
      </p:sp>
      <p:sp>
        <p:nvSpPr>
          <p:cNvPr id="3" name="Title 2"/>
          <p:cNvSpPr>
            <a:spLocks noGrp="1"/>
          </p:cNvSpPr>
          <p:nvPr>
            <p:ph type="title" idx="4294967295"/>
          </p:nvPr>
        </p:nvSpPr>
        <p:spPr>
          <a:xfrm>
            <a:off x="4021138" y="120650"/>
            <a:ext cx="8170862" cy="715963"/>
          </a:xfrm>
        </p:spPr>
        <p:txBody>
          <a:bodyPr/>
          <a:lstStyle/>
          <a:p>
            <a:r>
              <a:rPr lang="en-US" dirty="0" smtClean="0">
                <a:solidFill>
                  <a:schemeClr val="bg1"/>
                </a:solidFill>
              </a:rPr>
              <a:t>Topics for discussion</a:t>
            </a:r>
            <a:endParaRPr lang="en-US" dirty="0">
              <a:solidFill>
                <a:schemeClr val="bg1"/>
              </a:solidFill>
            </a:endParaRPr>
          </a:p>
        </p:txBody>
      </p:sp>
    </p:spTree>
    <p:extLst>
      <p:ext uri="{BB962C8B-B14F-4D97-AF65-F5344CB8AC3E}">
        <p14:creationId xmlns:p14="http://schemas.microsoft.com/office/powerpoint/2010/main" val="26406561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7964" y="120073"/>
            <a:ext cx="7696757" cy="626436"/>
          </a:xfrm>
        </p:spPr>
        <p:txBody>
          <a:bodyPr/>
          <a:lstStyle/>
          <a:p>
            <a:r>
              <a:rPr lang="en-US" dirty="0" smtClean="0">
                <a:solidFill>
                  <a:schemeClr val="bg1"/>
                </a:solidFill>
              </a:rPr>
              <a:t>How to develop a Dapp?</a:t>
            </a:r>
            <a:endParaRPr lang="en-US" dirty="0">
              <a:solidFill>
                <a:schemeClr val="bg1"/>
              </a:solidFill>
            </a:endParaRPr>
          </a:p>
        </p:txBody>
      </p:sp>
      <p:pic>
        <p:nvPicPr>
          <p:cNvPr id="8" name="Picture 7"/>
          <p:cNvPicPr>
            <a:picLocks noChangeAspect="1"/>
          </p:cNvPicPr>
          <p:nvPr/>
        </p:nvPicPr>
        <p:blipFill>
          <a:blip r:embed="rId2"/>
          <a:stretch>
            <a:fillRect/>
          </a:stretch>
        </p:blipFill>
        <p:spPr>
          <a:xfrm>
            <a:off x="0" y="0"/>
            <a:ext cx="445047" cy="969348"/>
          </a:xfrm>
          <a:prstGeom prst="rect">
            <a:avLst/>
          </a:prstGeom>
        </p:spPr>
      </p:pic>
      <p:sp>
        <p:nvSpPr>
          <p:cNvPr id="3" name="Text Placeholder 2"/>
          <p:cNvSpPr>
            <a:spLocks noGrp="1"/>
          </p:cNvSpPr>
          <p:nvPr>
            <p:ph type="body" idx="1"/>
          </p:nvPr>
        </p:nvSpPr>
        <p:spPr/>
        <p:txBody>
          <a:bodyPr/>
          <a:lstStyle/>
          <a:p>
            <a:pPr marL="126997" indent="0">
              <a:buNone/>
            </a:pPr>
            <a:endParaRPr lang="en-US" dirty="0"/>
          </a:p>
        </p:txBody>
      </p:sp>
      <p:sp>
        <p:nvSpPr>
          <p:cNvPr id="4" name="Slide Number Placeholder 3"/>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Tx/>
              <a:buNone/>
              <a:tabLst/>
              <a:defRPr/>
            </a:pPr>
            <a:fld id="{00000000-1234-1234-1234-123412341234}" type="slidenum">
              <a:rPr kumimoji="0" lang="en" sz="1867" b="0" i="0" u="none" strike="noStrike" kern="1200" cap="none" spc="0" normalizeH="0" baseline="0" noProof="0" smtClean="0">
                <a:ln>
                  <a:noFill/>
                </a:ln>
                <a:solidFill>
                  <a:srgbClr val="000000"/>
                </a:solidFill>
                <a:effectLst/>
                <a:uLnTx/>
                <a:uFillTx/>
                <a:latin typeface="Arial" panose="020B0604020202020204"/>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ct val="25000"/>
                <a:buFontTx/>
                <a:buNone/>
                <a:tabLst/>
                <a:defRPr/>
              </a:pPr>
              <a:t>30</a:t>
            </a:fld>
            <a:endParaRPr kumimoji="0" lang="en" sz="1867" b="0" i="0" u="none" strike="noStrike" kern="1200" cap="none" spc="0" normalizeH="0" baseline="0" noProof="0">
              <a:ln>
                <a:noFill/>
              </a:ln>
              <a:solidFill>
                <a:srgbClr val="000000"/>
              </a:solidFill>
              <a:effectLst/>
              <a:uLnTx/>
              <a:uFillTx/>
              <a:latin typeface="Arial" panose="020B0604020202020204"/>
              <a:ea typeface="Arial"/>
              <a:cs typeface="Arial"/>
              <a:sym typeface="Aria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776" y="1688040"/>
            <a:ext cx="10256089" cy="1620187"/>
          </a:xfrm>
          <a:prstGeom prst="rect">
            <a:avLst/>
          </a:prstGeom>
        </p:spPr>
      </p:pic>
      <p:cxnSp>
        <p:nvCxnSpPr>
          <p:cNvPr id="11" name="Curved Connector 10"/>
          <p:cNvCxnSpPr/>
          <p:nvPr/>
        </p:nvCxnSpPr>
        <p:spPr>
          <a:xfrm rot="5400000" flipH="1" flipV="1">
            <a:off x="2283030" y="3382073"/>
            <a:ext cx="886691" cy="350982"/>
          </a:xfrm>
          <a:prstGeom prst="curvedConnector3">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5" name="Curved Connector 14"/>
          <p:cNvCxnSpPr/>
          <p:nvPr/>
        </p:nvCxnSpPr>
        <p:spPr>
          <a:xfrm rot="5400000" flipH="1" flipV="1">
            <a:off x="5216984" y="3383638"/>
            <a:ext cx="886691" cy="350982"/>
          </a:xfrm>
          <a:prstGeom prst="curvedConnector3">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999651" y="4000910"/>
            <a:ext cx="634078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666666"/>
                </a:solidFill>
                <a:effectLst/>
                <a:uLnTx/>
                <a:uFillTx/>
                <a:latin typeface="Arial" panose="020B0604020202020204"/>
                <a:ea typeface="+mn-ea"/>
                <a:cs typeface="+mn-cs"/>
              </a:rPr>
              <a:t>You must understand Dapp programming is not your traditional programming. There are many new concepts that you must understand before you start coding.</a:t>
            </a:r>
          </a:p>
        </p:txBody>
      </p:sp>
      <p:cxnSp>
        <p:nvCxnSpPr>
          <p:cNvPr id="12" name="Curved Connector 11"/>
          <p:cNvCxnSpPr/>
          <p:nvPr/>
        </p:nvCxnSpPr>
        <p:spPr>
          <a:xfrm rot="5400000" flipH="1" flipV="1">
            <a:off x="7536549" y="3270311"/>
            <a:ext cx="1056753" cy="760534"/>
          </a:xfrm>
          <a:prstGeom prst="curvedConnector3">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18548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66928" y="1542474"/>
            <a:ext cx="9158963" cy="4375368"/>
          </a:xfrm>
        </p:spPr>
        <p:txBody>
          <a:bodyPr/>
          <a:lstStyle/>
          <a:p>
            <a:pPr marL="50800" lvl="0" indent="0">
              <a:buNone/>
            </a:pPr>
            <a:r>
              <a:rPr lang="en-US" dirty="0" smtClean="0"/>
              <a:t>You’ll need these elements for the web application part of the </a:t>
            </a:r>
            <a:r>
              <a:rPr lang="en-US" dirty="0" err="1" smtClean="0"/>
              <a:t>Dapp</a:t>
            </a:r>
            <a:endParaRPr lang="en-US" dirty="0" smtClean="0"/>
          </a:p>
          <a:p>
            <a:pPr lvl="0"/>
            <a:endParaRPr lang="en-US" dirty="0"/>
          </a:p>
          <a:p>
            <a:pPr lvl="0"/>
            <a:r>
              <a:rPr lang="en-US" dirty="0" smtClean="0"/>
              <a:t>HTML</a:t>
            </a:r>
            <a:r>
              <a:rPr lang="en-US" dirty="0"/>
              <a:t>, JavaScript, and CSS for rendering the server contents for user interaction </a:t>
            </a:r>
          </a:p>
          <a:p>
            <a:pPr lvl="0"/>
            <a:r>
              <a:rPr lang="en-US" dirty="0"/>
              <a:t>A server to host the base entry script defined in index.js</a:t>
            </a:r>
          </a:p>
          <a:p>
            <a:pPr lvl="0"/>
            <a:r>
              <a:rPr lang="en-US" dirty="0"/>
              <a:t>Server code (app.js) linking the web server and web client</a:t>
            </a:r>
          </a:p>
          <a:p>
            <a:pPr lvl="0"/>
            <a:r>
              <a:rPr lang="en-US" dirty="0"/>
              <a:t>Additional wrappers and plugins for any frameworks such as Bootstrap and the web3 API</a:t>
            </a:r>
          </a:p>
          <a:p>
            <a:pPr lvl="0"/>
            <a:r>
              <a:rPr lang="en-US" dirty="0"/>
              <a:t>Package configuration files such as </a:t>
            </a:r>
            <a:r>
              <a:rPr lang="en-US" dirty="0" err="1"/>
              <a:t>package.json</a:t>
            </a:r>
            <a:endParaRPr lang="en-US" dirty="0"/>
          </a:p>
          <a:p>
            <a:pPr marL="50800" indent="0">
              <a:buNone/>
            </a:pPr>
            <a:endParaRPr lang="en-US" dirty="0"/>
          </a:p>
        </p:txBody>
      </p:sp>
      <p:sp>
        <p:nvSpPr>
          <p:cNvPr id="3" name="Title 2"/>
          <p:cNvSpPr>
            <a:spLocks noGrp="1"/>
          </p:cNvSpPr>
          <p:nvPr>
            <p:ph type="title"/>
          </p:nvPr>
        </p:nvSpPr>
        <p:spPr>
          <a:xfrm>
            <a:off x="3719068" y="64655"/>
            <a:ext cx="7974168" cy="716084"/>
          </a:xfrm>
        </p:spPr>
        <p:txBody>
          <a:bodyPr/>
          <a:lstStyle/>
          <a:p>
            <a:r>
              <a:rPr lang="en-US" dirty="0" err="1" smtClean="0">
                <a:solidFill>
                  <a:schemeClr val="bg1"/>
                </a:solidFill>
              </a:rPr>
              <a:t>Dapp</a:t>
            </a:r>
            <a:r>
              <a:rPr lang="en-US" dirty="0" smtClean="0">
                <a:solidFill>
                  <a:schemeClr val="bg1"/>
                </a:solidFill>
              </a:rPr>
              <a:t> web application development</a:t>
            </a:r>
            <a:endParaRPr lang="en-US" dirty="0">
              <a:solidFill>
                <a:schemeClr val="bg1"/>
              </a:solidFill>
            </a:endParaRPr>
          </a:p>
        </p:txBody>
      </p:sp>
    </p:spTree>
    <p:extLst>
      <p:ext uri="{BB962C8B-B14F-4D97-AF65-F5344CB8AC3E}">
        <p14:creationId xmlns:p14="http://schemas.microsoft.com/office/powerpoint/2010/main" val="3994068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43201" y="781239"/>
            <a:ext cx="6465454" cy="5988700"/>
          </a:xfrm>
          <a:prstGeom prst="rect">
            <a:avLst/>
          </a:prstGeom>
        </p:spPr>
      </p:pic>
      <p:sp>
        <p:nvSpPr>
          <p:cNvPr id="3" name="Title 2"/>
          <p:cNvSpPr>
            <a:spLocks noGrp="1"/>
          </p:cNvSpPr>
          <p:nvPr>
            <p:ph type="title"/>
          </p:nvPr>
        </p:nvSpPr>
        <p:spPr>
          <a:xfrm>
            <a:off x="3771946" y="138545"/>
            <a:ext cx="7921290" cy="642694"/>
          </a:xfrm>
        </p:spPr>
        <p:txBody>
          <a:bodyPr/>
          <a:lstStyle/>
          <a:p>
            <a:r>
              <a:rPr lang="en-US" dirty="0" smtClean="0">
                <a:solidFill>
                  <a:schemeClr val="bg1"/>
                </a:solidFill>
              </a:rPr>
              <a:t>Ballot -</a:t>
            </a:r>
            <a:r>
              <a:rPr lang="en-US" smtClean="0">
                <a:solidFill>
                  <a:schemeClr val="bg1"/>
                </a:solidFill>
              </a:rPr>
              <a:t>Dapp</a:t>
            </a:r>
            <a:endParaRPr lang="en-US" dirty="0">
              <a:solidFill>
                <a:schemeClr val="bg1"/>
              </a:solidFill>
            </a:endParaRPr>
          </a:p>
        </p:txBody>
      </p:sp>
      <p:sp>
        <p:nvSpPr>
          <p:cNvPr id="2" name="Oval 1"/>
          <p:cNvSpPr/>
          <p:nvPr/>
        </p:nvSpPr>
        <p:spPr>
          <a:xfrm>
            <a:off x="2115127" y="544945"/>
            <a:ext cx="3848793" cy="3140364"/>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95383" y="3362143"/>
            <a:ext cx="1633781" cy="646331"/>
          </a:xfrm>
          <a:prstGeom prst="rect">
            <a:avLst/>
          </a:prstGeom>
          <a:noFill/>
        </p:spPr>
        <p:txBody>
          <a:bodyPr wrap="none" rtlCol="0">
            <a:spAutoFit/>
          </a:bodyPr>
          <a:lstStyle/>
          <a:p>
            <a:r>
              <a:rPr lang="en-US" dirty="0" smtClean="0"/>
              <a:t>Part 1:</a:t>
            </a:r>
          </a:p>
          <a:p>
            <a:r>
              <a:rPr lang="en-US" dirty="0"/>
              <a:t>b</a:t>
            </a:r>
            <a:r>
              <a:rPr lang="en-US" dirty="0" smtClean="0"/>
              <a:t>allot-contract</a:t>
            </a:r>
            <a:endParaRPr lang="en-US" dirty="0"/>
          </a:p>
        </p:txBody>
      </p:sp>
      <p:cxnSp>
        <p:nvCxnSpPr>
          <p:cNvPr id="7" name="Curved Connector 6"/>
          <p:cNvCxnSpPr>
            <a:stCxn id="5" idx="0"/>
            <a:endCxn id="2" idx="2"/>
          </p:cNvCxnSpPr>
          <p:nvPr/>
        </p:nvCxnSpPr>
        <p:spPr>
          <a:xfrm rot="5400000" flipH="1" flipV="1">
            <a:off x="1240192" y="2487209"/>
            <a:ext cx="1247016" cy="502853"/>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26833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2637" y="79063"/>
            <a:ext cx="5187327" cy="604428"/>
          </a:xfrm>
        </p:spPr>
        <p:txBody>
          <a:bodyPr/>
          <a:lstStyle/>
          <a:p>
            <a:r>
              <a:rPr lang="en-US" dirty="0" smtClean="0">
                <a:solidFill>
                  <a:schemeClr val="bg1"/>
                </a:solidFill>
              </a:rPr>
              <a:t>You’ll need these tools</a:t>
            </a:r>
            <a:endParaRPr lang="en-US" dirty="0">
              <a:solidFill>
                <a:schemeClr val="bg1"/>
              </a:solidFill>
            </a:endParaRPr>
          </a:p>
        </p:txBody>
      </p:sp>
      <p:sp>
        <p:nvSpPr>
          <p:cNvPr id="3" name="Footer Placeholder 2"/>
          <p:cNvSpPr>
            <a:spLocks noGrp="1"/>
          </p:cNvSpPr>
          <p:nvPr>
            <p:ph type="ftr" sz="quarter" idx="11"/>
          </p:nvPr>
        </p:nvSpPr>
        <p:spPr/>
        <p:txBody>
          <a:bodyPr/>
          <a:lstStyle/>
          <a:p>
            <a:r>
              <a:rPr lang="en-US" smtClean="0"/>
              <a:t>Copyright, Manning Blockchain in Action, 2020</a:t>
            </a:r>
            <a:endParaRPr lang="en-US"/>
          </a:p>
        </p:txBody>
      </p:sp>
      <p:sp>
        <p:nvSpPr>
          <p:cNvPr id="4" name="Slide Number Placeholder 3"/>
          <p:cNvSpPr>
            <a:spLocks noGrp="1"/>
          </p:cNvSpPr>
          <p:nvPr>
            <p:ph type="sldNum" sz="quarter" idx="12"/>
          </p:nvPr>
        </p:nvSpPr>
        <p:spPr/>
        <p:txBody>
          <a:bodyPr/>
          <a:lstStyle/>
          <a:p>
            <a:fld id="{F85673ED-CAA7-4C73-A954-89D5CBE338C7}" type="slidenum">
              <a:rPr lang="en-US" smtClean="0"/>
              <a:t>33</a:t>
            </a:fld>
            <a:endParaRPr lang="en-US"/>
          </a:p>
        </p:txBody>
      </p:sp>
      <p:sp>
        <p:nvSpPr>
          <p:cNvPr id="8" name="Rectangle 7"/>
          <p:cNvSpPr/>
          <p:nvPr/>
        </p:nvSpPr>
        <p:spPr>
          <a:xfrm>
            <a:off x="535709" y="1422400"/>
            <a:ext cx="11536218" cy="3323987"/>
          </a:xfrm>
          <a:prstGeom prst="rect">
            <a:avLst/>
          </a:prstGeom>
        </p:spPr>
        <p:txBody>
          <a:bodyPr wrap="square">
            <a:spAutoFit/>
          </a:bodyPr>
          <a:lstStyle/>
          <a:p>
            <a:pPr marL="342900" marR="0" lvl="0" indent="-342900" algn="just">
              <a:lnSpc>
                <a:spcPts val="1200"/>
              </a:lnSpc>
              <a:spcBef>
                <a:spcPts val="400"/>
              </a:spcBef>
              <a:spcAft>
                <a:spcPts val="400"/>
              </a:spcAft>
              <a:buFont typeface="Wingdings" panose="05000000000000000000" pitchFamily="2" charset="2"/>
              <a:buChar char=""/>
              <a:tabLst>
                <a:tab pos="342900" algn="l"/>
              </a:tabLst>
            </a:pPr>
            <a:r>
              <a:rPr lang="en-US" sz="2400" i="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Operating system</a:t>
            </a:r>
            <a:r>
              <a:rPr lang="en-US" sz="2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—Linux Ubuntu </a:t>
            </a:r>
            <a:r>
              <a:rPr lang="en-US" sz="240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18.04</a:t>
            </a:r>
          </a:p>
          <a:p>
            <a:pPr marL="342900" marR="0" lvl="0" indent="-342900" algn="just">
              <a:lnSpc>
                <a:spcPts val="1200"/>
              </a:lnSpc>
              <a:spcBef>
                <a:spcPts val="400"/>
              </a:spcBef>
              <a:spcAft>
                <a:spcPts val="400"/>
              </a:spcAft>
              <a:buFont typeface="Wingdings" panose="05000000000000000000" pitchFamily="2" charset="2"/>
              <a:buChar char=""/>
              <a:tabLst>
                <a:tab pos="342900" algn="l"/>
              </a:tabLst>
            </a:pPr>
            <a:endParaRPr lang="en-US" sz="2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marL="342900" marR="0" lvl="0" indent="-342900" algn="just">
              <a:lnSpc>
                <a:spcPts val="1200"/>
              </a:lnSpc>
              <a:spcBef>
                <a:spcPts val="400"/>
              </a:spcBef>
              <a:spcAft>
                <a:spcPts val="400"/>
              </a:spcAft>
              <a:buFont typeface="Wingdings" panose="05000000000000000000" pitchFamily="2" charset="2"/>
              <a:buChar char=""/>
              <a:tabLst>
                <a:tab pos="342900" algn="l"/>
              </a:tabLst>
            </a:pPr>
            <a:r>
              <a:rPr lang="en-US" sz="2400" i="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Web server for the web client </a:t>
            </a:r>
            <a:r>
              <a:rPr lang="en-US" sz="2400" i="1"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interface</a:t>
            </a:r>
            <a:r>
              <a:rPr lang="en-US" sz="240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—Node.js</a:t>
            </a:r>
          </a:p>
          <a:p>
            <a:pPr marL="342900" marR="0" lvl="0" indent="-342900" algn="just">
              <a:lnSpc>
                <a:spcPts val="1200"/>
              </a:lnSpc>
              <a:spcBef>
                <a:spcPts val="400"/>
              </a:spcBef>
              <a:spcAft>
                <a:spcPts val="400"/>
              </a:spcAft>
              <a:buFont typeface="Wingdings" panose="05000000000000000000" pitchFamily="2" charset="2"/>
              <a:buChar char=""/>
              <a:tabLst>
                <a:tab pos="342900" algn="l"/>
              </a:tabLst>
            </a:pPr>
            <a:endParaRPr lang="en-US" sz="2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marL="342900" marR="0" lvl="0" indent="-342900" algn="just">
              <a:lnSpc>
                <a:spcPts val="1200"/>
              </a:lnSpc>
              <a:spcBef>
                <a:spcPts val="400"/>
              </a:spcBef>
              <a:spcAft>
                <a:spcPts val="400"/>
              </a:spcAft>
              <a:buFont typeface="Wingdings" panose="05000000000000000000" pitchFamily="2" charset="2"/>
              <a:buChar char=""/>
              <a:tabLst>
                <a:tab pos="342900" algn="l"/>
              </a:tabLst>
            </a:pPr>
            <a:r>
              <a:rPr lang="en-US" sz="2400" i="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Package </a:t>
            </a:r>
            <a:r>
              <a:rPr lang="en-US" sz="2400" i="1"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manager</a:t>
            </a:r>
            <a:r>
              <a:rPr lang="en-US" sz="240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a:t>
            </a:r>
            <a:r>
              <a:rPr lang="en-US" sz="2400" dirty="0" err="1"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npm</a:t>
            </a:r>
            <a:endParaRPr lang="en-US" sz="240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marL="342900" marR="0" lvl="0" indent="-342900" algn="just">
              <a:lnSpc>
                <a:spcPts val="1200"/>
              </a:lnSpc>
              <a:spcBef>
                <a:spcPts val="400"/>
              </a:spcBef>
              <a:spcAft>
                <a:spcPts val="400"/>
              </a:spcAft>
              <a:buFont typeface="Wingdings" panose="05000000000000000000" pitchFamily="2" charset="2"/>
              <a:buChar char=""/>
              <a:tabLst>
                <a:tab pos="342900" algn="l"/>
              </a:tabLst>
            </a:pPr>
            <a:endParaRPr lang="en-US" sz="2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marL="342900" marR="0" lvl="0" indent="-342900" algn="just">
              <a:lnSpc>
                <a:spcPts val="1200"/>
              </a:lnSpc>
              <a:spcBef>
                <a:spcPts val="400"/>
              </a:spcBef>
              <a:spcAft>
                <a:spcPts val="400"/>
              </a:spcAft>
              <a:buFont typeface="Wingdings" panose="05000000000000000000" pitchFamily="2" charset="2"/>
              <a:buChar char=""/>
              <a:tabLst>
                <a:tab pos="342900" algn="l"/>
              </a:tabLst>
            </a:pPr>
            <a:r>
              <a:rPr lang="en-US" sz="2400" i="1"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IDE</a:t>
            </a:r>
            <a:r>
              <a:rPr lang="en-US" sz="240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—Truffle</a:t>
            </a:r>
          </a:p>
          <a:p>
            <a:pPr marL="342900" marR="0" lvl="0" indent="-342900" algn="just">
              <a:lnSpc>
                <a:spcPts val="1200"/>
              </a:lnSpc>
              <a:spcBef>
                <a:spcPts val="400"/>
              </a:spcBef>
              <a:spcAft>
                <a:spcPts val="400"/>
              </a:spcAft>
              <a:buFont typeface="Wingdings" panose="05000000000000000000" pitchFamily="2" charset="2"/>
              <a:buChar char=""/>
              <a:tabLst>
                <a:tab pos="342900" algn="l"/>
              </a:tabLst>
            </a:pPr>
            <a:endParaRPr lang="en-US" sz="2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marL="342900" marR="0" lvl="0" indent="-342900" algn="just">
              <a:lnSpc>
                <a:spcPts val="1200"/>
              </a:lnSpc>
              <a:spcBef>
                <a:spcPts val="400"/>
              </a:spcBef>
              <a:spcAft>
                <a:spcPts val="400"/>
              </a:spcAft>
              <a:buFont typeface="Wingdings" panose="05000000000000000000" pitchFamily="2" charset="2"/>
              <a:buChar char=""/>
              <a:tabLst>
                <a:tab pos="342900" algn="l"/>
              </a:tabLst>
            </a:pPr>
            <a:r>
              <a:rPr lang="en-US" sz="2400" i="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Smart contract language toolchain</a:t>
            </a:r>
            <a:r>
              <a:rPr lang="en-US" sz="2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—Solidity </a:t>
            </a:r>
            <a:r>
              <a:rPr lang="en-US" sz="240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(comes with </a:t>
            </a:r>
            <a:r>
              <a:rPr lang="en-US" sz="2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Truffle suite</a:t>
            </a:r>
            <a:r>
              <a:rPr lang="en-US" sz="240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a:t>
            </a:r>
          </a:p>
          <a:p>
            <a:pPr marR="0" lvl="0" algn="just">
              <a:lnSpc>
                <a:spcPts val="1200"/>
              </a:lnSpc>
              <a:spcBef>
                <a:spcPts val="400"/>
              </a:spcBef>
              <a:spcAft>
                <a:spcPts val="400"/>
              </a:spcAft>
              <a:tabLst>
                <a:tab pos="342900" algn="l"/>
              </a:tabLst>
            </a:pPr>
            <a:endParaRPr lang="en-US" sz="2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marL="342900" marR="0" lvl="0" indent="-342900" algn="just">
              <a:lnSpc>
                <a:spcPts val="1200"/>
              </a:lnSpc>
              <a:spcBef>
                <a:spcPts val="400"/>
              </a:spcBef>
              <a:spcAft>
                <a:spcPts val="400"/>
              </a:spcAft>
              <a:buFont typeface="Wingdings" panose="05000000000000000000" pitchFamily="2" charset="2"/>
              <a:buChar char=""/>
              <a:tabLst>
                <a:tab pos="342900" algn="l"/>
              </a:tabLst>
            </a:pPr>
            <a:r>
              <a:rPr lang="en-US" sz="2400" i="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Browser/web client</a:t>
            </a:r>
            <a:r>
              <a:rPr lang="en-US" sz="2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—Chrome and the </a:t>
            </a:r>
            <a:r>
              <a:rPr lang="en-US" sz="2400" dirty="0" err="1">
                <a:solidFill>
                  <a:srgbClr val="000000"/>
                </a:solidFill>
                <a:latin typeface="Verdana" panose="020B0604030504040204" pitchFamily="34" charset="0"/>
                <a:ea typeface="Times New Roman" panose="02020603050405020304" pitchFamily="18" charset="0"/>
                <a:cs typeface="Times New Roman" panose="02020603050405020304" pitchFamily="18" charset="0"/>
              </a:rPr>
              <a:t>MetaMask</a:t>
            </a:r>
            <a:r>
              <a:rPr lang="en-US" sz="2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(LTS) plugin </a:t>
            </a:r>
            <a:endParaRPr lang="en-US" sz="240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marR="0" lvl="0" algn="just">
              <a:lnSpc>
                <a:spcPts val="1200"/>
              </a:lnSpc>
              <a:spcBef>
                <a:spcPts val="400"/>
              </a:spcBef>
              <a:spcAft>
                <a:spcPts val="400"/>
              </a:spcAft>
              <a:tabLst>
                <a:tab pos="342900" algn="l"/>
              </a:tabLst>
            </a:pPr>
            <a:endParaRPr lang="en-US" sz="2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marL="342900" marR="0" lvl="0" indent="-342900" algn="just">
              <a:lnSpc>
                <a:spcPts val="1200"/>
              </a:lnSpc>
              <a:spcBef>
                <a:spcPts val="400"/>
              </a:spcBef>
              <a:spcAft>
                <a:spcPts val="400"/>
              </a:spcAft>
              <a:buFont typeface="Wingdings" panose="05000000000000000000" pitchFamily="2" charset="2"/>
              <a:buChar char=""/>
              <a:tabLst>
                <a:tab pos="342900" algn="l"/>
              </a:tabLst>
            </a:pPr>
            <a:r>
              <a:rPr lang="en-US" sz="2400" i="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Editor</a:t>
            </a:r>
            <a:r>
              <a:rPr lang="en-US" sz="2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—Atom, </a:t>
            </a:r>
            <a:r>
              <a:rPr lang="en-US" sz="2400" dirty="0" err="1">
                <a:solidFill>
                  <a:srgbClr val="000000"/>
                </a:solidFill>
                <a:latin typeface="Verdana" panose="020B0604030504040204" pitchFamily="34" charset="0"/>
                <a:ea typeface="Times New Roman" panose="02020603050405020304" pitchFamily="18" charset="0"/>
                <a:cs typeface="Times New Roman" panose="02020603050405020304" pitchFamily="18" charset="0"/>
              </a:rPr>
              <a:t>gedit</a:t>
            </a:r>
            <a:r>
              <a:rPr lang="en-US" sz="2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or any other of your choice</a:t>
            </a:r>
          </a:p>
        </p:txBody>
      </p:sp>
    </p:spTree>
    <p:extLst>
      <p:ext uri="{BB962C8B-B14F-4D97-AF65-F5344CB8AC3E}">
        <p14:creationId xmlns:p14="http://schemas.microsoft.com/office/powerpoint/2010/main" val="32688322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exagon 8"/>
          <p:cNvSpPr/>
          <p:nvPr/>
        </p:nvSpPr>
        <p:spPr>
          <a:xfrm>
            <a:off x="3647995" y="-1"/>
            <a:ext cx="1060704" cy="9144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30801" y="160839"/>
            <a:ext cx="6202218" cy="558246"/>
          </a:xfrm>
        </p:spPr>
        <p:txBody>
          <a:bodyPr/>
          <a:lstStyle/>
          <a:p>
            <a:r>
              <a:rPr lang="en-US" dirty="0" smtClean="0">
                <a:solidFill>
                  <a:schemeClr val="bg1"/>
                </a:solidFill>
              </a:rPr>
              <a:t>Install required software</a:t>
            </a:r>
            <a:endParaRPr lang="en-US" dirty="0">
              <a:solidFill>
                <a:schemeClr val="bg1"/>
              </a:solidFill>
            </a:endParaRPr>
          </a:p>
        </p:txBody>
      </p:sp>
      <p:sp>
        <p:nvSpPr>
          <p:cNvPr id="3" name="Footer Placeholder 2"/>
          <p:cNvSpPr>
            <a:spLocks noGrp="1"/>
          </p:cNvSpPr>
          <p:nvPr>
            <p:ph type="ftr" sz="quarter" idx="11"/>
          </p:nvPr>
        </p:nvSpPr>
        <p:spPr/>
        <p:txBody>
          <a:bodyPr/>
          <a:lstStyle/>
          <a:p>
            <a:r>
              <a:rPr lang="en-US" dirty="0" smtClean="0"/>
              <a:t>Copyright, Manning </a:t>
            </a:r>
            <a:r>
              <a:rPr lang="en-US" dirty="0" err="1" smtClean="0"/>
              <a:t>Blockchain</a:t>
            </a:r>
            <a:r>
              <a:rPr lang="en-US" dirty="0" smtClean="0"/>
              <a:t> in Action, 2020</a:t>
            </a:r>
            <a:endParaRPr lang="en-US" dirty="0"/>
          </a:p>
        </p:txBody>
      </p:sp>
      <p:sp>
        <p:nvSpPr>
          <p:cNvPr id="4" name="Slide Number Placeholder 3"/>
          <p:cNvSpPr>
            <a:spLocks noGrp="1"/>
          </p:cNvSpPr>
          <p:nvPr>
            <p:ph type="sldNum" sz="quarter" idx="12"/>
          </p:nvPr>
        </p:nvSpPr>
        <p:spPr/>
        <p:txBody>
          <a:bodyPr/>
          <a:lstStyle/>
          <a:p>
            <a:fld id="{F85673ED-CAA7-4C73-A954-89D5CBE338C7}" type="slidenum">
              <a:rPr lang="en-US" smtClean="0"/>
              <a:t>34</a:t>
            </a:fld>
            <a:endParaRPr lang="en-US" dirty="0"/>
          </a:p>
        </p:txBody>
      </p:sp>
      <p:sp>
        <p:nvSpPr>
          <p:cNvPr id="6" name="Rectangle 5"/>
          <p:cNvSpPr/>
          <p:nvPr/>
        </p:nvSpPr>
        <p:spPr>
          <a:xfrm>
            <a:off x="988291" y="856357"/>
            <a:ext cx="8285018" cy="6001643"/>
          </a:xfrm>
          <a:prstGeom prst="rect">
            <a:avLst/>
          </a:prstGeom>
        </p:spPr>
        <p:txBody>
          <a:bodyPr wrap="square">
            <a:spAutoFit/>
          </a:bodyPr>
          <a:lstStyle/>
          <a:p>
            <a:pPr marL="285750" indent="-285750">
              <a:buFont typeface="Arial" panose="020B0604020202020204" pitchFamily="34" charset="0"/>
              <a:buChar char="•"/>
            </a:pPr>
            <a:r>
              <a:rPr lang="en-US" sz="2400" dirty="0" smtClean="0"/>
              <a:t>Truffle: v5.0.27  </a:t>
            </a:r>
          </a:p>
          <a:p>
            <a:pPr marL="285750" indent="-285750">
              <a:buFont typeface="Arial" panose="020B0604020202020204" pitchFamily="34" charset="0"/>
              <a:buChar char="•"/>
            </a:pPr>
            <a:r>
              <a:rPr lang="en-US" sz="2400" dirty="0" smtClean="0"/>
              <a:t>latest is  5.0.36</a:t>
            </a:r>
          </a:p>
          <a:p>
            <a:pPr marL="285750" indent="-285750">
              <a:buFont typeface="Arial" panose="020B0604020202020204" pitchFamily="34" charset="0"/>
              <a:buChar char="•"/>
            </a:pPr>
            <a:r>
              <a:rPr lang="en-US" sz="2400" dirty="0" smtClean="0"/>
              <a:t>https://www.npmjs.com/package/truffle </a:t>
            </a:r>
          </a:p>
          <a:p>
            <a:endParaRPr lang="en-US" sz="2400" dirty="0" smtClean="0"/>
          </a:p>
          <a:p>
            <a:pPr marL="285750" indent="-285750">
              <a:buFont typeface="Arial" panose="020B0604020202020204" pitchFamily="34" charset="0"/>
              <a:buChar char="•"/>
            </a:pPr>
            <a:r>
              <a:rPr lang="en-US" sz="2400" dirty="0" smtClean="0"/>
              <a:t>Node: v10.15.3  </a:t>
            </a:r>
          </a:p>
          <a:p>
            <a:pPr marL="285750" indent="-285750">
              <a:buFont typeface="Arial" panose="020B0604020202020204" pitchFamily="34" charset="0"/>
              <a:buChar char="•"/>
            </a:pPr>
            <a:r>
              <a:rPr lang="en-US" sz="2400" dirty="0" smtClean="0"/>
              <a:t>latest : v10.16.3.</a:t>
            </a:r>
          </a:p>
          <a:p>
            <a:pPr marL="285750" indent="-285750">
              <a:buFont typeface="Arial" panose="020B0604020202020204" pitchFamily="34" charset="0"/>
              <a:buChar char="•"/>
            </a:pPr>
            <a:r>
              <a:rPr lang="en-US" sz="2400" dirty="0" smtClean="0"/>
              <a:t>https://nodejs.org/en/  </a:t>
            </a:r>
          </a:p>
          <a:p>
            <a:endParaRPr lang="en-US" sz="2400" dirty="0" smtClean="0"/>
          </a:p>
          <a:p>
            <a:pPr marL="285750" indent="-285750">
              <a:buFont typeface="Arial" panose="020B0604020202020204" pitchFamily="34" charset="0"/>
              <a:buChar char="•"/>
            </a:pPr>
            <a:r>
              <a:rPr lang="en-US" sz="2400" dirty="0" smtClean="0"/>
              <a:t>Solidity : 0.5.8 (latest is 0.5.12)</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err="1" smtClean="0"/>
              <a:t>npm</a:t>
            </a:r>
            <a:r>
              <a:rPr lang="en-US" sz="2400" dirty="0" smtClean="0"/>
              <a:t>: 6.4.1   </a:t>
            </a:r>
          </a:p>
          <a:p>
            <a:pPr marL="285750" indent="-285750">
              <a:buFont typeface="Arial" panose="020B0604020202020204" pitchFamily="34" charset="0"/>
              <a:buChar char="•"/>
            </a:pPr>
            <a:r>
              <a:rPr lang="en-US" sz="2400" dirty="0" smtClean="0"/>
              <a:t>latest is 6.11.3</a:t>
            </a:r>
          </a:p>
          <a:p>
            <a:pPr marL="285750" indent="-285750">
              <a:buFont typeface="Arial" panose="020B0604020202020204" pitchFamily="34" charset="0"/>
              <a:buChar char="•"/>
            </a:pPr>
            <a:r>
              <a:rPr lang="en-US" sz="2400" dirty="0" smtClean="0"/>
              <a:t>https://www.npmjs.com/get-npm  </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ganache v2.1.1 </a:t>
            </a:r>
          </a:p>
          <a:p>
            <a:pPr marL="285750" indent="-285750">
              <a:buFont typeface="Arial" panose="020B0604020202020204" pitchFamily="34" charset="0"/>
              <a:buChar char="•"/>
            </a:pPr>
            <a:r>
              <a:rPr lang="en-US" sz="2400" dirty="0" smtClean="0"/>
              <a:t>https://www.trufflesuite.com/ganache</a:t>
            </a:r>
            <a:endParaRPr lang="en-US" sz="2400" dirty="0"/>
          </a:p>
        </p:txBody>
      </p:sp>
      <p:sp>
        <p:nvSpPr>
          <p:cNvPr id="8" name="TextBox 7"/>
          <p:cNvSpPr txBox="1"/>
          <p:nvPr/>
        </p:nvSpPr>
        <p:spPr>
          <a:xfrm>
            <a:off x="3670419" y="197346"/>
            <a:ext cx="1015856" cy="461665"/>
          </a:xfrm>
          <a:prstGeom prst="rect">
            <a:avLst/>
          </a:prstGeom>
          <a:noFill/>
        </p:spPr>
        <p:txBody>
          <a:bodyPr wrap="none" rtlCol="0">
            <a:spAutoFit/>
          </a:bodyPr>
          <a:lstStyle/>
          <a:p>
            <a:r>
              <a:rPr lang="en-US" sz="2400" dirty="0" smtClean="0">
                <a:solidFill>
                  <a:schemeClr val="bg1"/>
                </a:solidFill>
              </a:rPr>
              <a:t>STOP</a:t>
            </a:r>
            <a:endParaRPr lang="en-US" sz="2400" dirty="0">
              <a:solidFill>
                <a:schemeClr val="bg1"/>
              </a:solidFill>
            </a:endParaRPr>
          </a:p>
        </p:txBody>
      </p:sp>
    </p:spTree>
    <p:extLst>
      <p:ext uri="{BB962C8B-B14F-4D97-AF65-F5344CB8AC3E}">
        <p14:creationId xmlns:p14="http://schemas.microsoft.com/office/powerpoint/2010/main" val="19804134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0400" y="184727"/>
            <a:ext cx="5623818" cy="595403"/>
          </a:xfrm>
        </p:spPr>
        <p:txBody>
          <a:bodyPr/>
          <a:lstStyle/>
          <a:p>
            <a:r>
              <a:rPr lang="en-US" dirty="0" smtClean="0">
                <a:solidFill>
                  <a:schemeClr val="bg1"/>
                </a:solidFill>
              </a:rPr>
              <a:t>Contents ballot-contract folder</a:t>
            </a:r>
            <a:endParaRPr lang="en-US" dirty="0">
              <a:solidFill>
                <a:schemeClr val="bg1"/>
              </a:solidFill>
            </a:endParaRPr>
          </a:p>
        </p:txBody>
      </p:sp>
      <p:sp>
        <p:nvSpPr>
          <p:cNvPr id="3" name="Text Placeholder 2"/>
          <p:cNvSpPr>
            <a:spLocks noGrp="1"/>
          </p:cNvSpPr>
          <p:nvPr>
            <p:ph type="body" idx="1"/>
          </p:nvPr>
        </p:nvSpPr>
        <p:spPr>
          <a:xfrm>
            <a:off x="666145" y="1635130"/>
            <a:ext cx="10962800" cy="4350033"/>
          </a:xfrm>
        </p:spPr>
        <p:txBody>
          <a:bodyPr/>
          <a:lstStyle/>
          <a:p>
            <a:pPr lvl="0"/>
            <a:r>
              <a:rPr lang="en-US" i="1" dirty="0"/>
              <a:t>contracts/</a:t>
            </a:r>
            <a:r>
              <a:rPr lang="en-US" dirty="0"/>
              <a:t>—Contains the Solidity source files for your smart contracts. There is an important contract in here called </a:t>
            </a:r>
            <a:r>
              <a:rPr lang="en-US" dirty="0" err="1"/>
              <a:t>Migrations.sol</a:t>
            </a:r>
            <a:r>
              <a:rPr lang="en-US" dirty="0"/>
              <a:t>; this is the smart contract facilitating deployment</a:t>
            </a:r>
            <a:r>
              <a:rPr lang="en-US" dirty="0" smtClean="0"/>
              <a:t>.</a:t>
            </a:r>
          </a:p>
          <a:p>
            <a:pPr lvl="0"/>
            <a:endParaRPr lang="en-US" dirty="0"/>
          </a:p>
          <a:p>
            <a:pPr lvl="0"/>
            <a:r>
              <a:rPr lang="en-US" i="1" dirty="0"/>
              <a:t>migrations/</a:t>
            </a:r>
            <a:r>
              <a:rPr lang="en-US" dirty="0"/>
              <a:t>—Truffle uses a migration system to handle smart contract deployments. A migration is an additional script (in JavaScript) that keeps track of changes in the </a:t>
            </a:r>
            <a:r>
              <a:rPr lang="en-US" dirty="0" smtClean="0"/>
              <a:t>contracts under </a:t>
            </a:r>
            <a:r>
              <a:rPr lang="en-US" dirty="0"/>
              <a:t>development</a:t>
            </a:r>
            <a:r>
              <a:rPr lang="en-US" dirty="0" smtClean="0"/>
              <a:t>.</a:t>
            </a:r>
          </a:p>
          <a:p>
            <a:pPr lvl="0"/>
            <a:endParaRPr lang="en-US" dirty="0"/>
          </a:p>
          <a:p>
            <a:pPr lvl="0"/>
            <a:r>
              <a:rPr lang="en-US" i="1" dirty="0"/>
              <a:t>test/</a:t>
            </a:r>
            <a:r>
              <a:rPr lang="en-US" dirty="0"/>
              <a:t>—Contains both JavaScript and Solidity tests for your smart contracts</a:t>
            </a:r>
            <a:r>
              <a:rPr lang="en-US" dirty="0" smtClean="0"/>
              <a:t>.</a:t>
            </a:r>
          </a:p>
          <a:p>
            <a:pPr lvl="0"/>
            <a:endParaRPr lang="en-US" dirty="0"/>
          </a:p>
          <a:p>
            <a:pPr lvl="0"/>
            <a:r>
              <a:rPr lang="en-US" i="1" dirty="0"/>
              <a:t>truffle-config.js</a:t>
            </a:r>
            <a:r>
              <a:rPr lang="en-US" dirty="0"/>
              <a:t>—Truffle configuration file, containing for example configuration for the </a:t>
            </a:r>
            <a:r>
              <a:rPr lang="en-US" dirty="0" err="1"/>
              <a:t>blockchain</a:t>
            </a:r>
            <a:r>
              <a:rPr lang="en-US" dirty="0"/>
              <a:t> network ID, IP, and RPC port number.</a:t>
            </a:r>
          </a:p>
          <a:p>
            <a:endParaRPr lang="en-US" dirty="0"/>
          </a:p>
        </p:txBody>
      </p:sp>
      <p:sp>
        <p:nvSpPr>
          <p:cNvPr id="4" name="Slide Number Placeholder 3"/>
          <p:cNvSpPr>
            <a:spLocks noGrp="1"/>
          </p:cNvSpPr>
          <p:nvPr>
            <p:ph type="sldNum" idx="12"/>
          </p:nvPr>
        </p:nvSpPr>
        <p:spPr/>
        <p:txBody>
          <a:bodyPr/>
          <a:lstStyle/>
          <a:p>
            <a:pPr>
              <a:buClr>
                <a:srgbClr val="000000"/>
              </a:buClr>
              <a:buSzPct val="25000"/>
            </a:pPr>
            <a:fld id="{00000000-1234-1234-1234-123412341234}" type="slidenum">
              <a:rPr lang="en" sz="1867" smtClean="0">
                <a:solidFill>
                  <a:srgbClr val="000000"/>
                </a:solidFill>
                <a:ea typeface="Arial"/>
                <a:cs typeface="Arial"/>
                <a:sym typeface="Arial"/>
              </a:rPr>
              <a:pPr>
                <a:buClr>
                  <a:srgbClr val="000000"/>
                </a:buClr>
                <a:buSzPct val="25000"/>
              </a:pPr>
              <a:t>35</a:t>
            </a:fld>
            <a:endParaRPr lang="en" sz="1867">
              <a:solidFill>
                <a:srgbClr val="000000"/>
              </a:solidFill>
              <a:ea typeface="Arial"/>
              <a:cs typeface="Arial"/>
              <a:sym typeface="Arial"/>
            </a:endParaRPr>
          </a:p>
        </p:txBody>
      </p:sp>
    </p:spTree>
    <p:extLst>
      <p:ext uri="{BB962C8B-B14F-4D97-AF65-F5344CB8AC3E}">
        <p14:creationId xmlns:p14="http://schemas.microsoft.com/office/powerpoint/2010/main" val="4975347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3739" y="711200"/>
            <a:ext cx="8062582" cy="277091"/>
          </a:xfrm>
        </p:spPr>
        <p:txBody>
          <a:bodyPr/>
          <a:lstStyle/>
          <a:p>
            <a:r>
              <a:rPr lang="en-US" dirty="0" err="1" smtClean="0">
                <a:solidFill>
                  <a:schemeClr val="bg1"/>
                </a:solidFill>
              </a:rPr>
              <a:t>Dapp</a:t>
            </a:r>
            <a:r>
              <a:rPr lang="en-US" dirty="0" smtClean="0">
                <a:solidFill>
                  <a:schemeClr val="bg1"/>
                </a:solidFill>
              </a:rPr>
              <a:t>-app : ballot-app</a:t>
            </a:r>
            <a:br>
              <a:rPr lang="en-US" dirty="0" smtClean="0">
                <a:solidFill>
                  <a:schemeClr val="bg1"/>
                </a:solidFill>
              </a:rPr>
            </a:br>
            <a:endParaRPr lang="en-US" dirty="0">
              <a:solidFill>
                <a:schemeClr val="bg1"/>
              </a:solidFill>
            </a:endParaRPr>
          </a:p>
        </p:txBody>
      </p:sp>
      <p:sp>
        <p:nvSpPr>
          <p:cNvPr id="5" name="Text Placeholder 4"/>
          <p:cNvSpPr>
            <a:spLocks noGrp="1"/>
          </p:cNvSpPr>
          <p:nvPr>
            <p:ph type="body" idx="1"/>
          </p:nvPr>
        </p:nvSpPr>
        <p:spPr>
          <a:xfrm>
            <a:off x="536836" y="972176"/>
            <a:ext cx="10962800" cy="5551055"/>
          </a:xfrm>
        </p:spPr>
        <p:txBody>
          <a:bodyPr/>
          <a:lstStyle/>
          <a:p>
            <a:r>
              <a:rPr lang="en-US" dirty="0" smtClean="0"/>
              <a:t> Now your SC (s), </a:t>
            </a:r>
            <a:r>
              <a:rPr lang="en-US" dirty="0" err="1" smtClean="0"/>
              <a:t>ballot.sol</a:t>
            </a:r>
            <a:r>
              <a:rPr lang="en-US" dirty="0" smtClean="0"/>
              <a:t> in this case is deployed and ready.</a:t>
            </a:r>
          </a:p>
          <a:p>
            <a:pPr marL="126997" indent="0">
              <a:buNone/>
            </a:pPr>
            <a:endParaRPr lang="en-US" dirty="0"/>
          </a:p>
          <a:p>
            <a:r>
              <a:rPr lang="en-US" dirty="0" smtClean="0"/>
              <a:t>Next step is to get the web UI ready and link it to the deployed contract. For this you’ll need these skills:</a:t>
            </a:r>
          </a:p>
          <a:p>
            <a:pPr marL="126997" indent="0">
              <a:buNone/>
            </a:pPr>
            <a:endParaRPr lang="en-US" dirty="0" smtClean="0"/>
          </a:p>
          <a:p>
            <a:pPr lvl="1">
              <a:lnSpc>
                <a:spcPct val="150000"/>
              </a:lnSpc>
            </a:pPr>
            <a:r>
              <a:rPr lang="en-US" dirty="0"/>
              <a:t>HTML, JavaScript, and CSS for rendering the server contents for user interaction </a:t>
            </a:r>
          </a:p>
          <a:p>
            <a:pPr lvl="1">
              <a:lnSpc>
                <a:spcPct val="150000"/>
              </a:lnSpc>
            </a:pPr>
            <a:r>
              <a:rPr lang="en-US" dirty="0"/>
              <a:t>A server to host the base entry script defined in index.js</a:t>
            </a:r>
          </a:p>
          <a:p>
            <a:pPr lvl="1">
              <a:lnSpc>
                <a:spcPct val="150000"/>
              </a:lnSpc>
            </a:pPr>
            <a:r>
              <a:rPr lang="en-US" dirty="0"/>
              <a:t>Server code (app.js) linking the </a:t>
            </a:r>
            <a:r>
              <a:rPr lang="en-US" dirty="0" smtClean="0"/>
              <a:t>SC via web </a:t>
            </a:r>
            <a:r>
              <a:rPr lang="en-US" dirty="0"/>
              <a:t>server </a:t>
            </a:r>
            <a:r>
              <a:rPr lang="en-US" dirty="0" smtClean="0"/>
              <a:t>and </a:t>
            </a:r>
            <a:r>
              <a:rPr lang="en-US" dirty="0"/>
              <a:t>web client</a:t>
            </a:r>
          </a:p>
          <a:p>
            <a:pPr lvl="1">
              <a:lnSpc>
                <a:spcPct val="150000"/>
              </a:lnSpc>
            </a:pPr>
            <a:r>
              <a:rPr lang="en-US" dirty="0"/>
              <a:t>Additional wrappers and plugins for any frameworks such as Bootstrap and the web3 API</a:t>
            </a:r>
          </a:p>
          <a:p>
            <a:pPr lvl="1">
              <a:lnSpc>
                <a:spcPct val="150000"/>
              </a:lnSpc>
            </a:pPr>
            <a:r>
              <a:rPr lang="en-US" dirty="0"/>
              <a:t>Package configuration files such as </a:t>
            </a:r>
            <a:r>
              <a:rPr lang="en-US" dirty="0" err="1"/>
              <a:t>package.json</a:t>
            </a:r>
            <a:endParaRPr lang="en-US" dirty="0"/>
          </a:p>
          <a:p>
            <a:pPr>
              <a:lnSpc>
                <a:spcPct val="150000"/>
              </a:lnSpc>
            </a:pPr>
            <a:endParaRPr lang="en-US" dirty="0" smtClean="0"/>
          </a:p>
          <a:p>
            <a:endParaRPr lang="en-US" dirty="0" smtClean="0">
              <a:solidFill>
                <a:srgbClr val="000000"/>
              </a:solidFill>
            </a:endParaRPr>
          </a:p>
          <a:p>
            <a:pPr marL="126997" indent="0">
              <a:buNone/>
            </a:pPr>
            <a:endParaRPr lang="en-US" dirty="0">
              <a:solidFill>
                <a:srgbClr val="000000"/>
              </a:solidFill>
            </a:endParaRPr>
          </a:p>
          <a:p>
            <a:pPr marL="126997" indent="0">
              <a:buNone/>
            </a:pPr>
            <a:endParaRPr lang="en-US" b="1" dirty="0" smtClean="0">
              <a:solidFill>
                <a:srgbClr val="FF0000"/>
              </a:solidFill>
            </a:endParaRPr>
          </a:p>
        </p:txBody>
      </p:sp>
      <p:sp>
        <p:nvSpPr>
          <p:cNvPr id="4" name="Slide Number Placeholder 3"/>
          <p:cNvSpPr>
            <a:spLocks noGrp="1"/>
          </p:cNvSpPr>
          <p:nvPr>
            <p:ph type="sldNum" idx="12"/>
          </p:nvPr>
        </p:nvSpPr>
        <p:spPr/>
        <p:txBody>
          <a:bodyPr/>
          <a:lstStyle/>
          <a:p>
            <a:fld id="{F85673ED-CAA7-4C73-A954-89D5CBE338C7}" type="slidenum">
              <a:rPr lang="en-US" smtClean="0"/>
              <a:t>36</a:t>
            </a:fld>
            <a:endParaRPr lang="en-US"/>
          </a:p>
        </p:txBody>
      </p:sp>
      <p:sp>
        <p:nvSpPr>
          <p:cNvPr id="3" name="Footer Placeholder 2"/>
          <p:cNvSpPr>
            <a:spLocks noGrp="1"/>
          </p:cNvSpPr>
          <p:nvPr>
            <p:ph type="ftr" sz="quarter" idx="4294967295"/>
          </p:nvPr>
        </p:nvSpPr>
        <p:spPr/>
        <p:txBody>
          <a:bodyPr/>
          <a:lstStyle/>
          <a:p>
            <a:r>
              <a:rPr lang="en-US" smtClean="0"/>
              <a:t>Copyright, Manning Blockchain in Action, 2020</a:t>
            </a:r>
            <a:endParaRPr lang="en-US"/>
          </a:p>
        </p:txBody>
      </p:sp>
    </p:spTree>
    <p:extLst>
      <p:ext uri="{BB962C8B-B14F-4D97-AF65-F5344CB8AC3E}">
        <p14:creationId xmlns:p14="http://schemas.microsoft.com/office/powerpoint/2010/main" val="40879225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43201" y="781239"/>
            <a:ext cx="6465454" cy="5988700"/>
          </a:xfrm>
          <a:prstGeom prst="rect">
            <a:avLst/>
          </a:prstGeom>
        </p:spPr>
      </p:pic>
      <p:sp>
        <p:nvSpPr>
          <p:cNvPr id="3" name="Title 2"/>
          <p:cNvSpPr>
            <a:spLocks noGrp="1"/>
          </p:cNvSpPr>
          <p:nvPr>
            <p:ph type="title"/>
          </p:nvPr>
        </p:nvSpPr>
        <p:spPr>
          <a:xfrm>
            <a:off x="3771946" y="138545"/>
            <a:ext cx="7921290" cy="642694"/>
          </a:xfrm>
        </p:spPr>
        <p:txBody>
          <a:bodyPr/>
          <a:lstStyle/>
          <a:p>
            <a:r>
              <a:rPr lang="en-US" dirty="0" err="1" smtClean="0">
                <a:solidFill>
                  <a:schemeClr val="bg1"/>
                </a:solidFill>
              </a:rPr>
              <a:t>Dapp</a:t>
            </a:r>
            <a:r>
              <a:rPr lang="en-US" dirty="0" smtClean="0">
                <a:solidFill>
                  <a:schemeClr val="bg1"/>
                </a:solidFill>
              </a:rPr>
              <a:t>-app: ballot –app : more details</a:t>
            </a:r>
            <a:endParaRPr lang="en-US" dirty="0">
              <a:solidFill>
                <a:schemeClr val="bg1"/>
              </a:solidFill>
            </a:endParaRPr>
          </a:p>
        </p:txBody>
      </p:sp>
      <p:sp>
        <p:nvSpPr>
          <p:cNvPr id="2" name="Oval 1"/>
          <p:cNvSpPr/>
          <p:nvPr/>
        </p:nvSpPr>
        <p:spPr>
          <a:xfrm>
            <a:off x="5506720" y="138545"/>
            <a:ext cx="4876800" cy="6841375"/>
          </a:xfrm>
          <a:prstGeom prst="ellipse">
            <a:avLst/>
          </a:prstGeom>
          <a:noFill/>
          <a:ln w="254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668000" y="4765040"/>
            <a:ext cx="1197764" cy="646331"/>
          </a:xfrm>
          <a:prstGeom prst="rect">
            <a:avLst/>
          </a:prstGeom>
          <a:noFill/>
        </p:spPr>
        <p:txBody>
          <a:bodyPr wrap="none" rtlCol="0">
            <a:spAutoFit/>
          </a:bodyPr>
          <a:lstStyle/>
          <a:p>
            <a:r>
              <a:rPr lang="en-US" dirty="0" smtClean="0"/>
              <a:t>Part 2: </a:t>
            </a:r>
          </a:p>
          <a:p>
            <a:r>
              <a:rPr lang="en-US" dirty="0" smtClean="0"/>
              <a:t>ballot-app</a:t>
            </a:r>
            <a:endParaRPr lang="en-US" dirty="0"/>
          </a:p>
        </p:txBody>
      </p:sp>
      <p:cxnSp>
        <p:nvCxnSpPr>
          <p:cNvPr id="7" name="Curved Connector 6"/>
          <p:cNvCxnSpPr>
            <a:stCxn id="5" idx="0"/>
          </p:cNvCxnSpPr>
          <p:nvPr/>
        </p:nvCxnSpPr>
        <p:spPr>
          <a:xfrm rot="16200000" flipV="1">
            <a:off x="10576281" y="4074439"/>
            <a:ext cx="497840" cy="883362"/>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95427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990109" y="106773"/>
            <a:ext cx="7915379" cy="868430"/>
          </a:xfrm>
        </p:spPr>
        <p:txBody>
          <a:bodyPr/>
          <a:lstStyle/>
          <a:p>
            <a:r>
              <a:rPr lang="en-US" dirty="0" smtClean="0">
                <a:solidFill>
                  <a:schemeClr val="bg1"/>
                </a:solidFill>
              </a:rPr>
              <a:t>Ballot.zip exploration </a:t>
            </a:r>
            <a:endParaRPr lang="en-US" dirty="0">
              <a:solidFill>
                <a:schemeClr val="bg1"/>
              </a:solidFill>
            </a:endParaRPr>
          </a:p>
        </p:txBody>
      </p:sp>
      <p:sp>
        <p:nvSpPr>
          <p:cNvPr id="3" name="Text Placeholder 2"/>
          <p:cNvSpPr>
            <a:spLocks noGrp="1"/>
          </p:cNvSpPr>
          <p:nvPr>
            <p:ph sz="quarter" idx="1"/>
          </p:nvPr>
        </p:nvSpPr>
        <p:spPr>
          <a:xfrm>
            <a:off x="566928" y="1231484"/>
            <a:ext cx="11338560" cy="5418698"/>
          </a:xfrm>
        </p:spPr>
        <p:txBody>
          <a:bodyPr/>
          <a:lstStyle/>
          <a:p>
            <a:r>
              <a:rPr lang="en-US" dirty="0" smtClean="0"/>
              <a:t>Ballot.zip </a:t>
            </a:r>
            <a:r>
              <a:rPr lang="en-US" dirty="0"/>
              <a:t>has all these items </a:t>
            </a:r>
            <a:r>
              <a:rPr lang="en-US" dirty="0" smtClean="0"/>
              <a:t>discussed</a:t>
            </a:r>
          </a:p>
          <a:p>
            <a:r>
              <a:rPr lang="en-US" dirty="0" smtClean="0"/>
              <a:t>Now </a:t>
            </a:r>
            <a:r>
              <a:rPr lang="en-US" dirty="0"/>
              <a:t>let’s work with the ballot.zip and interact with </a:t>
            </a:r>
            <a:r>
              <a:rPr lang="en-US" dirty="0" err="1" smtClean="0"/>
              <a:t>ballot.sol</a:t>
            </a:r>
            <a:endParaRPr lang="en-US" dirty="0"/>
          </a:p>
          <a:p>
            <a:pPr marL="0" indent="0">
              <a:buNone/>
            </a:pPr>
            <a:r>
              <a:rPr lang="en-US" dirty="0" err="1"/>
              <a:t>n</a:t>
            </a:r>
            <a:r>
              <a:rPr lang="en-US" dirty="0" err="1" smtClean="0"/>
              <a:t>pm</a:t>
            </a:r>
            <a:r>
              <a:rPr lang="en-US" dirty="0" smtClean="0"/>
              <a:t> install</a:t>
            </a:r>
          </a:p>
          <a:p>
            <a:pPr marL="0" indent="0">
              <a:buNone/>
            </a:pPr>
            <a:r>
              <a:rPr lang="en-US" dirty="0" err="1"/>
              <a:t>n</a:t>
            </a:r>
            <a:r>
              <a:rPr lang="en-US" dirty="0" err="1" smtClean="0"/>
              <a:t>pm</a:t>
            </a:r>
            <a:r>
              <a:rPr lang="en-US" dirty="0" smtClean="0"/>
              <a:t> start</a:t>
            </a:r>
          </a:p>
          <a:p>
            <a:pPr marL="0" indent="0">
              <a:buNone/>
            </a:pPr>
            <a:endParaRPr lang="en-US" dirty="0"/>
          </a:p>
          <a:p>
            <a:r>
              <a:rPr lang="en-US" dirty="0" smtClean="0"/>
              <a:t>Review </a:t>
            </a:r>
            <a:r>
              <a:rPr lang="en-US" dirty="0"/>
              <a:t>m</a:t>
            </a:r>
            <a:r>
              <a:rPr lang="en-US" dirty="0" smtClean="0"/>
              <a:t>anaging the accounts and interaction with </a:t>
            </a:r>
            <a:r>
              <a:rPr lang="en-US" dirty="0" err="1" smtClean="0"/>
              <a:t>with</a:t>
            </a:r>
            <a:r>
              <a:rPr lang="en-US" dirty="0" smtClean="0"/>
              <a:t> </a:t>
            </a:r>
            <a:r>
              <a:rPr lang="en-US" dirty="0" err="1" smtClean="0"/>
              <a:t>Metamask</a:t>
            </a:r>
            <a:endParaRPr lang="en-US" dirty="0" smtClean="0"/>
          </a:p>
          <a:p>
            <a:pPr lvl="0"/>
            <a:r>
              <a:rPr lang="en-US" dirty="0"/>
              <a:t>Right-click the </a:t>
            </a:r>
            <a:r>
              <a:rPr lang="en-US" dirty="0" err="1"/>
              <a:t>MetaMask</a:t>
            </a:r>
            <a:r>
              <a:rPr lang="en-US" dirty="0"/>
              <a:t> icon (a fox) and connect to the custom RPC at http://127.0.0.1:7545. </a:t>
            </a:r>
          </a:p>
          <a:p>
            <a:pPr lvl="0"/>
            <a:r>
              <a:rPr lang="en-US" dirty="0"/>
              <a:t>Type your Ganache seed words in the response screen that </a:t>
            </a:r>
            <a:r>
              <a:rPr lang="en-US" dirty="0" smtClean="0"/>
              <a:t>appears</a:t>
            </a:r>
            <a:r>
              <a:rPr lang="en-US" dirty="0"/>
              <a:t>.</a:t>
            </a:r>
          </a:p>
          <a:p>
            <a:pPr lvl="0"/>
            <a:r>
              <a:rPr lang="en-US" dirty="0"/>
              <a:t>Choose a password and type it in; later on you’ll be able to use this password to unlock </a:t>
            </a:r>
            <a:r>
              <a:rPr lang="en-US" dirty="0" err="1"/>
              <a:t>MetaMask</a:t>
            </a:r>
            <a:r>
              <a:rPr lang="en-US" dirty="0"/>
              <a:t> without entering the seed </a:t>
            </a:r>
            <a:r>
              <a:rPr lang="en-US" dirty="0" smtClean="0"/>
              <a:t>words; </a:t>
            </a:r>
            <a:r>
              <a:rPr lang="en-US" dirty="0"/>
              <a:t>(use a password that’s easy to remember during the testing phase</a:t>
            </a:r>
            <a:r>
              <a:rPr lang="en-US" dirty="0" smtClean="0"/>
              <a:t>).</a:t>
            </a:r>
          </a:p>
          <a:p>
            <a:pPr lvl="0"/>
            <a:r>
              <a:rPr lang="en-US" dirty="0" smtClean="0"/>
              <a:t>Now you are ready to interact with ballot </a:t>
            </a:r>
            <a:r>
              <a:rPr lang="en-US" dirty="0" err="1" smtClean="0"/>
              <a:t>Dapp</a:t>
            </a:r>
            <a:r>
              <a:rPr lang="en-US" dirty="0" smtClean="0"/>
              <a:t>; open the application at localhost:3000 and interact: </a:t>
            </a:r>
            <a:r>
              <a:rPr lang="en-US" b="1" dirty="0" smtClean="0"/>
              <a:t>Activity 3</a:t>
            </a:r>
            <a:endParaRPr lang="en-US" b="1" dirty="0"/>
          </a:p>
          <a:p>
            <a:endParaRPr lang="en-US" dirty="0"/>
          </a:p>
        </p:txBody>
      </p:sp>
    </p:spTree>
    <p:extLst>
      <p:ext uri="{BB962C8B-B14F-4D97-AF65-F5344CB8AC3E}">
        <p14:creationId xmlns:p14="http://schemas.microsoft.com/office/powerpoint/2010/main" val="36167398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smtClean="0"/>
              <a:t>Blockchain application models</a:t>
            </a:r>
            <a:endParaRPr lang="en-US" sz="3200" dirty="0"/>
          </a:p>
        </p:txBody>
      </p:sp>
      <p:sp>
        <p:nvSpPr>
          <p:cNvPr id="4" name="Subtitle 3"/>
          <p:cNvSpPr>
            <a:spLocks noGrp="1"/>
          </p:cNvSpPr>
          <p:nvPr>
            <p:ph type="subTitle" idx="1"/>
          </p:nvPr>
        </p:nvSpPr>
        <p:spPr/>
        <p:txBody>
          <a:bodyPr/>
          <a:lstStyle/>
          <a:p>
            <a:r>
              <a:rPr lang="en-US" dirty="0" smtClean="0"/>
              <a:t>Emerging applications</a:t>
            </a:r>
            <a:endParaRPr lang="en-US" dirty="0"/>
          </a:p>
        </p:txBody>
      </p:sp>
    </p:spTree>
    <p:extLst>
      <p:ext uri="{BB962C8B-B14F-4D97-AF65-F5344CB8AC3E}">
        <p14:creationId xmlns:p14="http://schemas.microsoft.com/office/powerpoint/2010/main" val="2101946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smtClean="0"/>
              <a:t>Blockchain 101</a:t>
            </a:r>
            <a:endParaRPr lang="en-US" sz="3200" dirty="0"/>
          </a:p>
        </p:txBody>
      </p:sp>
      <p:sp>
        <p:nvSpPr>
          <p:cNvPr id="4" name="Subtitle 3"/>
          <p:cNvSpPr>
            <a:spLocks noGrp="1"/>
          </p:cNvSpPr>
          <p:nvPr>
            <p:ph type="subTitle" idx="1"/>
          </p:nvPr>
        </p:nvSpPr>
        <p:spPr/>
        <p:txBody>
          <a:bodyPr/>
          <a:lstStyle/>
          <a:p>
            <a:r>
              <a:rPr lang="en-US" dirty="0" smtClean="0"/>
              <a:t>Basic concepts</a:t>
            </a:r>
            <a:endParaRPr lang="en-US" dirty="0"/>
          </a:p>
        </p:txBody>
      </p:sp>
    </p:spTree>
    <p:extLst>
      <p:ext uri="{BB962C8B-B14F-4D97-AF65-F5344CB8AC3E}">
        <p14:creationId xmlns:p14="http://schemas.microsoft.com/office/powerpoint/2010/main" val="3373714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133725" y="138113"/>
            <a:ext cx="9058275" cy="609600"/>
          </a:xfrm>
        </p:spPr>
        <p:txBody>
          <a:bodyPr/>
          <a:lstStyle/>
          <a:p>
            <a:r>
              <a:rPr lang="en-US" dirty="0" smtClean="0">
                <a:solidFill>
                  <a:schemeClr val="bg1"/>
                </a:solidFill>
              </a:rPr>
              <a:t> Traditional supply chain system</a:t>
            </a:r>
            <a:endParaRPr lang="en-US"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226" y="1906518"/>
            <a:ext cx="10665999" cy="4228811"/>
          </a:xfrm>
          <a:prstGeom prst="rect">
            <a:avLst/>
          </a:prstGeom>
        </p:spPr>
      </p:pic>
    </p:spTree>
    <p:extLst>
      <p:ext uri="{BB962C8B-B14F-4D97-AF65-F5344CB8AC3E}">
        <p14:creationId xmlns:p14="http://schemas.microsoft.com/office/powerpoint/2010/main" val="5700779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81375" y="128588"/>
            <a:ext cx="8810625" cy="647700"/>
          </a:xfrm>
        </p:spPr>
        <p:txBody>
          <a:bodyPr/>
          <a:lstStyle/>
          <a:p>
            <a:r>
              <a:rPr lang="en-US" sz="3200" dirty="0" smtClean="0">
                <a:solidFill>
                  <a:schemeClr val="bg1"/>
                </a:solidFill>
              </a:rPr>
              <a:t>Blockchain-based supply chain (food chain)</a:t>
            </a:r>
            <a:endParaRPr lang="en-US" sz="3200"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348" y="1406013"/>
            <a:ext cx="11949652" cy="4682971"/>
          </a:xfrm>
          <a:prstGeom prst="rect">
            <a:avLst/>
          </a:prstGeom>
        </p:spPr>
      </p:pic>
    </p:spTree>
    <p:extLst>
      <p:ext uri="{BB962C8B-B14F-4D97-AF65-F5344CB8AC3E}">
        <p14:creationId xmlns:p14="http://schemas.microsoft.com/office/powerpoint/2010/main" val="21965859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14367" y="1327023"/>
            <a:ext cx="5909187"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Blockchain is a trust layer on the internet; it enables a distributed ledger and a verification mechanism.</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142" y="2271253"/>
            <a:ext cx="11889483" cy="3490450"/>
          </a:xfrm>
          <a:prstGeom prst="rect">
            <a:avLst/>
          </a:prstGeom>
        </p:spPr>
      </p:pic>
      <p:cxnSp>
        <p:nvCxnSpPr>
          <p:cNvPr id="10" name="Curved Connector 9"/>
          <p:cNvCxnSpPr/>
          <p:nvPr/>
        </p:nvCxnSpPr>
        <p:spPr>
          <a:xfrm rot="16200000" flipH="1">
            <a:off x="4754722" y="2729278"/>
            <a:ext cx="2628479" cy="1017639"/>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504336" y="6154994"/>
            <a:ext cx="211468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Traditional supply chain </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20" name="Curved Connector 19"/>
          <p:cNvCxnSpPr>
            <a:stCxn id="18" idx="3"/>
          </p:cNvCxnSpPr>
          <p:nvPr/>
        </p:nvCxnSpPr>
        <p:spPr>
          <a:xfrm flipH="1" flipV="1">
            <a:off x="3519948" y="5761703"/>
            <a:ext cx="99069" cy="547180"/>
          </a:xfrm>
          <a:prstGeom prst="curvedConnector4">
            <a:avLst>
              <a:gd name="adj1" fmla="val -230748"/>
              <a:gd name="adj2" fmla="val 6406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068961" y="6148427"/>
            <a:ext cx="264367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Blockchain-based supply chain</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29" name="Curved Connector 28"/>
          <p:cNvCxnSpPr/>
          <p:nvPr/>
        </p:nvCxnSpPr>
        <p:spPr>
          <a:xfrm flipH="1" flipV="1">
            <a:off x="8179187" y="5776371"/>
            <a:ext cx="463368" cy="596179"/>
          </a:xfrm>
          <a:prstGeom prst="curvedConnector4">
            <a:avLst>
              <a:gd name="adj1" fmla="val -49334"/>
              <a:gd name="adj2" fmla="val 62906"/>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itle 30"/>
          <p:cNvSpPr>
            <a:spLocks noGrp="1"/>
          </p:cNvSpPr>
          <p:nvPr>
            <p:ph type="title" idx="4294967295"/>
          </p:nvPr>
        </p:nvSpPr>
        <p:spPr>
          <a:xfrm>
            <a:off x="4139382" y="147638"/>
            <a:ext cx="7976244" cy="627062"/>
          </a:xfrm>
        </p:spPr>
        <p:txBody>
          <a:bodyPr/>
          <a:lstStyle/>
          <a:p>
            <a:r>
              <a:rPr lang="en-US" sz="3200" dirty="0" smtClean="0">
                <a:solidFill>
                  <a:schemeClr val="bg1"/>
                </a:solidFill>
              </a:rPr>
              <a:t>Supply chain application</a:t>
            </a:r>
            <a:endParaRPr lang="en-US" sz="3200" dirty="0">
              <a:solidFill>
                <a:schemeClr val="bg1"/>
              </a:solidFill>
            </a:endParaRPr>
          </a:p>
        </p:txBody>
      </p:sp>
    </p:spTree>
    <p:extLst>
      <p:ext uri="{BB962C8B-B14F-4D97-AF65-F5344CB8AC3E}">
        <p14:creationId xmlns:p14="http://schemas.microsoft.com/office/powerpoint/2010/main" val="15808183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3685424" y="18924"/>
            <a:ext cx="8904863" cy="955090"/>
          </a:xfrm>
          <a:prstGeom prst="rect">
            <a:avLst/>
          </a:prstGeom>
          <a:no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lt1"/>
              </a:buClr>
              <a:buSzPts val="3200"/>
              <a:buFont typeface="Calibri"/>
              <a:buNone/>
            </a:pPr>
            <a:r>
              <a:rPr lang="en-US" sz="2800" dirty="0">
                <a:solidFill>
                  <a:schemeClr val="bg1"/>
                </a:solidFill>
              </a:rPr>
              <a:t>Blockchain-enabled</a:t>
            </a:r>
            <a:r>
              <a:rPr lang="en-US" sz="2800" dirty="0"/>
              <a:t> </a:t>
            </a:r>
            <a:r>
              <a:rPr lang="en-US" sz="2800" dirty="0">
                <a:solidFill>
                  <a:schemeClr val="bg1"/>
                </a:solidFill>
              </a:rPr>
              <a:t>Supply</a:t>
            </a:r>
            <a:r>
              <a:rPr lang="en-US" sz="2800" dirty="0"/>
              <a:t> </a:t>
            </a:r>
            <a:r>
              <a:rPr lang="en-US" sz="2800" dirty="0">
                <a:solidFill>
                  <a:schemeClr val="bg1"/>
                </a:solidFill>
              </a:rPr>
              <a:t>Chain</a:t>
            </a:r>
            <a:r>
              <a:rPr lang="en-US" sz="2800" dirty="0"/>
              <a:t> </a:t>
            </a:r>
            <a:r>
              <a:rPr lang="en-US" sz="2800" dirty="0">
                <a:solidFill>
                  <a:schemeClr val="bg1"/>
                </a:solidFill>
              </a:rPr>
              <a:t>– More details </a:t>
            </a:r>
            <a:r>
              <a:rPr lang="en-US" sz="2800" b="0" i="0" u="none" strike="noStrike" cap="none" dirty="0">
                <a:solidFill>
                  <a:schemeClr val="bg1"/>
                </a:solidFill>
                <a:latin typeface="Calibri"/>
                <a:ea typeface="Calibri"/>
                <a:cs typeface="Calibri"/>
                <a:sym typeface="Calibri"/>
              </a:rPr>
              <a:t>     </a:t>
            </a:r>
            <a:endParaRPr sz="2800" b="0" i="0" u="none" strike="noStrike" cap="none" dirty="0">
              <a:solidFill>
                <a:schemeClr val="bg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DDBA5BCF-7705-6A45-9810-E98848B851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4504" y="1128216"/>
            <a:ext cx="751068" cy="751068"/>
          </a:xfrm>
          <a:prstGeom prst="rect">
            <a:avLst/>
          </a:prstGeom>
        </p:spPr>
      </p:pic>
      <p:pic>
        <p:nvPicPr>
          <p:cNvPr id="8" name="Picture 7">
            <a:extLst>
              <a:ext uri="{FF2B5EF4-FFF2-40B4-BE49-F238E27FC236}">
                <a16:creationId xmlns:a16="http://schemas.microsoft.com/office/drawing/2014/main" id="{8E19617B-D235-0042-A942-F956040856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7220" y="1098498"/>
            <a:ext cx="681039" cy="681039"/>
          </a:xfrm>
          <a:prstGeom prst="rect">
            <a:avLst/>
          </a:prstGeom>
        </p:spPr>
      </p:pic>
      <p:pic>
        <p:nvPicPr>
          <p:cNvPr id="12" name="Picture 11">
            <a:extLst>
              <a:ext uri="{FF2B5EF4-FFF2-40B4-BE49-F238E27FC236}">
                <a16:creationId xmlns:a16="http://schemas.microsoft.com/office/drawing/2014/main" id="{4BF489E1-2E8B-3243-B654-76D266CDC4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70187" y="1022995"/>
            <a:ext cx="754688" cy="754688"/>
          </a:xfrm>
          <a:prstGeom prst="rect">
            <a:avLst/>
          </a:prstGeom>
        </p:spPr>
      </p:pic>
      <p:pic>
        <p:nvPicPr>
          <p:cNvPr id="14" name="Picture 13">
            <a:extLst>
              <a:ext uri="{FF2B5EF4-FFF2-40B4-BE49-F238E27FC236}">
                <a16:creationId xmlns:a16="http://schemas.microsoft.com/office/drawing/2014/main" id="{BD9BB188-071B-EA49-B25B-491EAD9949B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43873" y="1149193"/>
            <a:ext cx="730091" cy="730091"/>
          </a:xfrm>
          <a:prstGeom prst="rect">
            <a:avLst/>
          </a:prstGeom>
        </p:spPr>
      </p:pic>
      <p:pic>
        <p:nvPicPr>
          <p:cNvPr id="16" name="Picture 15">
            <a:extLst>
              <a:ext uri="{FF2B5EF4-FFF2-40B4-BE49-F238E27FC236}">
                <a16:creationId xmlns:a16="http://schemas.microsoft.com/office/drawing/2014/main" id="{55C6108A-2BF1-6445-A4EE-DC55A543AC1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8588" y="923275"/>
            <a:ext cx="856262" cy="856262"/>
          </a:xfrm>
          <a:prstGeom prst="rect">
            <a:avLst/>
          </a:prstGeom>
        </p:spPr>
      </p:pic>
      <p:pic>
        <p:nvPicPr>
          <p:cNvPr id="19" name="Picture 18">
            <a:extLst>
              <a:ext uri="{FF2B5EF4-FFF2-40B4-BE49-F238E27FC236}">
                <a16:creationId xmlns:a16="http://schemas.microsoft.com/office/drawing/2014/main" id="{A3523862-027B-2646-B504-9EA5103A5DD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14335" y="4757089"/>
            <a:ext cx="1311739" cy="1311739"/>
          </a:xfrm>
          <a:prstGeom prst="rect">
            <a:avLst/>
          </a:prstGeom>
        </p:spPr>
      </p:pic>
      <p:sp>
        <p:nvSpPr>
          <p:cNvPr id="20" name="TextBox 19">
            <a:extLst>
              <a:ext uri="{FF2B5EF4-FFF2-40B4-BE49-F238E27FC236}">
                <a16:creationId xmlns:a16="http://schemas.microsoft.com/office/drawing/2014/main" id="{81A5FC00-9F29-2343-8946-15166193608A}"/>
              </a:ext>
            </a:extLst>
          </p:cNvPr>
          <p:cNvSpPr txBox="1"/>
          <p:nvPr/>
        </p:nvSpPr>
        <p:spPr>
          <a:xfrm>
            <a:off x="715354" y="1881138"/>
            <a:ext cx="138198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Arial"/>
                <a:cs typeface="Arial"/>
                <a:sym typeface="Arial"/>
              </a:rPr>
              <a:t>Administrator</a:t>
            </a:r>
          </a:p>
        </p:txBody>
      </p:sp>
      <p:sp>
        <p:nvSpPr>
          <p:cNvPr id="34" name="TextBox 33">
            <a:extLst>
              <a:ext uri="{FF2B5EF4-FFF2-40B4-BE49-F238E27FC236}">
                <a16:creationId xmlns:a16="http://schemas.microsoft.com/office/drawing/2014/main" id="{A4F6672A-CEE8-154F-8457-B763651C39DA}"/>
              </a:ext>
            </a:extLst>
          </p:cNvPr>
          <p:cNvSpPr txBox="1"/>
          <p:nvPr/>
        </p:nvSpPr>
        <p:spPr>
          <a:xfrm>
            <a:off x="2710144" y="1879284"/>
            <a:ext cx="127477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Arial"/>
                <a:cs typeface="Arial"/>
                <a:sym typeface="Arial"/>
              </a:rPr>
              <a:t>Procurement</a:t>
            </a:r>
          </a:p>
        </p:txBody>
      </p:sp>
      <p:sp>
        <p:nvSpPr>
          <p:cNvPr id="35" name="TextBox 34">
            <a:extLst>
              <a:ext uri="{FF2B5EF4-FFF2-40B4-BE49-F238E27FC236}">
                <a16:creationId xmlns:a16="http://schemas.microsoft.com/office/drawing/2014/main" id="{66D88C8F-6F55-7049-93E1-D3BF99374834}"/>
              </a:ext>
            </a:extLst>
          </p:cNvPr>
          <p:cNvSpPr txBox="1"/>
          <p:nvPr/>
        </p:nvSpPr>
        <p:spPr>
          <a:xfrm>
            <a:off x="4641192" y="1881138"/>
            <a:ext cx="141333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Arial"/>
                <a:cs typeface="Arial"/>
                <a:sym typeface="Arial"/>
              </a:rPr>
              <a:t>Manufacturing</a:t>
            </a:r>
          </a:p>
        </p:txBody>
      </p:sp>
      <p:sp>
        <p:nvSpPr>
          <p:cNvPr id="36" name="TextBox 35">
            <a:extLst>
              <a:ext uri="{FF2B5EF4-FFF2-40B4-BE49-F238E27FC236}">
                <a16:creationId xmlns:a16="http://schemas.microsoft.com/office/drawing/2014/main" id="{95C4C092-9CB5-F248-B7EF-9185DAB938D1}"/>
              </a:ext>
            </a:extLst>
          </p:cNvPr>
          <p:cNvSpPr txBox="1"/>
          <p:nvPr/>
        </p:nvSpPr>
        <p:spPr>
          <a:xfrm>
            <a:off x="6774262" y="1879284"/>
            <a:ext cx="116980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Arial"/>
                <a:cs typeface="Arial"/>
                <a:sym typeface="Arial"/>
              </a:rPr>
              <a:t>Distribution</a:t>
            </a:r>
          </a:p>
        </p:txBody>
      </p:sp>
      <p:sp>
        <p:nvSpPr>
          <p:cNvPr id="37" name="TextBox 36">
            <a:extLst>
              <a:ext uri="{FF2B5EF4-FFF2-40B4-BE49-F238E27FC236}">
                <a16:creationId xmlns:a16="http://schemas.microsoft.com/office/drawing/2014/main" id="{FD13125C-B26E-A84F-85EC-B6A88AAA44C5}"/>
              </a:ext>
            </a:extLst>
          </p:cNvPr>
          <p:cNvSpPr txBox="1"/>
          <p:nvPr/>
        </p:nvSpPr>
        <p:spPr>
          <a:xfrm>
            <a:off x="8832086" y="1879284"/>
            <a:ext cx="82670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Arial"/>
                <a:cs typeface="Arial"/>
                <a:sym typeface="Arial"/>
              </a:rPr>
              <a:t>Retailer</a:t>
            </a:r>
          </a:p>
        </p:txBody>
      </p:sp>
      <p:pic>
        <p:nvPicPr>
          <p:cNvPr id="40" name="Picture 39">
            <a:extLst>
              <a:ext uri="{FF2B5EF4-FFF2-40B4-BE49-F238E27FC236}">
                <a16:creationId xmlns:a16="http://schemas.microsoft.com/office/drawing/2014/main" id="{F9DE76B6-4A34-5249-9411-9DD14094CE4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17293" y="1128217"/>
            <a:ext cx="881239" cy="751068"/>
          </a:xfrm>
          <a:prstGeom prst="rect">
            <a:avLst/>
          </a:prstGeom>
        </p:spPr>
      </p:pic>
      <p:sp>
        <p:nvSpPr>
          <p:cNvPr id="41" name="TextBox 40">
            <a:extLst>
              <a:ext uri="{FF2B5EF4-FFF2-40B4-BE49-F238E27FC236}">
                <a16:creationId xmlns:a16="http://schemas.microsoft.com/office/drawing/2014/main" id="{9CA9EA8A-3939-4845-A3E0-636347D4961F}"/>
              </a:ext>
            </a:extLst>
          </p:cNvPr>
          <p:cNvSpPr txBox="1"/>
          <p:nvPr/>
        </p:nvSpPr>
        <p:spPr>
          <a:xfrm>
            <a:off x="10461366" y="1879284"/>
            <a:ext cx="99309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Arial"/>
                <a:cs typeface="Arial"/>
                <a:sym typeface="Arial"/>
              </a:rPr>
              <a:t>Customer</a:t>
            </a:r>
          </a:p>
        </p:txBody>
      </p:sp>
      <p:sp>
        <p:nvSpPr>
          <p:cNvPr id="49" name="Rounded Rectangle 48">
            <a:extLst>
              <a:ext uri="{FF2B5EF4-FFF2-40B4-BE49-F238E27FC236}">
                <a16:creationId xmlns:a16="http://schemas.microsoft.com/office/drawing/2014/main" id="{485EE395-5E6C-CB4B-B2FC-444F8D2F336A}"/>
              </a:ext>
            </a:extLst>
          </p:cNvPr>
          <p:cNvSpPr/>
          <p:nvPr/>
        </p:nvSpPr>
        <p:spPr>
          <a:xfrm>
            <a:off x="463667" y="2432491"/>
            <a:ext cx="1633667" cy="553155"/>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666666"/>
                </a:solidFill>
                <a:effectLst/>
                <a:uLnTx/>
                <a:uFillTx/>
                <a:latin typeface="Arial" panose="020B0604020202020204"/>
                <a:ea typeface="+mn-ea"/>
                <a:cs typeface="+mn-cs"/>
                <a:sym typeface="Arial"/>
              </a:rPr>
              <a:t>Manufacturer is enrolled</a:t>
            </a:r>
          </a:p>
        </p:txBody>
      </p:sp>
      <p:sp>
        <p:nvSpPr>
          <p:cNvPr id="56" name="Rounded Rectangle 55">
            <a:extLst>
              <a:ext uri="{FF2B5EF4-FFF2-40B4-BE49-F238E27FC236}">
                <a16:creationId xmlns:a16="http://schemas.microsoft.com/office/drawing/2014/main" id="{F1D33755-8FA0-894F-B179-B9CD4C1082EF}"/>
              </a:ext>
            </a:extLst>
          </p:cNvPr>
          <p:cNvSpPr/>
          <p:nvPr/>
        </p:nvSpPr>
        <p:spPr>
          <a:xfrm>
            <a:off x="463666" y="3140990"/>
            <a:ext cx="1633667" cy="553155"/>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666666"/>
                </a:solidFill>
                <a:effectLst/>
                <a:uLnTx/>
                <a:uFillTx/>
                <a:latin typeface="Arial" panose="020B0604020202020204"/>
                <a:ea typeface="+mn-ea"/>
                <a:cs typeface="+mn-cs"/>
                <a:sym typeface="Arial"/>
              </a:rPr>
              <a:t>Company prefix specified in EPC</a:t>
            </a:r>
          </a:p>
        </p:txBody>
      </p:sp>
      <p:sp>
        <p:nvSpPr>
          <p:cNvPr id="57" name="Rounded Rectangle 56">
            <a:extLst>
              <a:ext uri="{FF2B5EF4-FFF2-40B4-BE49-F238E27FC236}">
                <a16:creationId xmlns:a16="http://schemas.microsoft.com/office/drawing/2014/main" id="{07C1366A-60AE-3847-BED0-6831552FC23F}"/>
              </a:ext>
            </a:extLst>
          </p:cNvPr>
          <p:cNvSpPr/>
          <p:nvPr/>
        </p:nvSpPr>
        <p:spPr>
          <a:xfrm>
            <a:off x="2436498" y="2432490"/>
            <a:ext cx="1633667" cy="553155"/>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666666"/>
                </a:solidFill>
                <a:effectLst/>
                <a:uLnTx/>
                <a:uFillTx/>
                <a:latin typeface="Arial" panose="020B0604020202020204"/>
                <a:ea typeface="+mn-ea"/>
                <a:cs typeface="+mn-cs"/>
                <a:sym typeface="Arial"/>
              </a:rPr>
              <a:t>Raw materials are procured</a:t>
            </a:r>
          </a:p>
        </p:txBody>
      </p:sp>
      <p:sp>
        <p:nvSpPr>
          <p:cNvPr id="58" name="Rounded Rectangle 57">
            <a:extLst>
              <a:ext uri="{FF2B5EF4-FFF2-40B4-BE49-F238E27FC236}">
                <a16:creationId xmlns:a16="http://schemas.microsoft.com/office/drawing/2014/main" id="{B11554BC-3D02-C747-BB8D-655D35CA55A1}"/>
              </a:ext>
            </a:extLst>
          </p:cNvPr>
          <p:cNvSpPr/>
          <p:nvPr/>
        </p:nvSpPr>
        <p:spPr>
          <a:xfrm>
            <a:off x="4590905" y="2459203"/>
            <a:ext cx="1633667" cy="553155"/>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666666"/>
                </a:solidFill>
                <a:effectLst/>
                <a:uLnTx/>
                <a:uFillTx/>
                <a:latin typeface="Arial" panose="020B0604020202020204"/>
                <a:ea typeface="+mn-ea"/>
                <a:cs typeface="+mn-cs"/>
                <a:sym typeface="Arial"/>
              </a:rPr>
              <a:t>Product is manufactured and enrolled</a:t>
            </a:r>
          </a:p>
        </p:txBody>
      </p:sp>
      <p:sp>
        <p:nvSpPr>
          <p:cNvPr id="59" name="Rounded Rectangle 58">
            <a:extLst>
              <a:ext uri="{FF2B5EF4-FFF2-40B4-BE49-F238E27FC236}">
                <a16:creationId xmlns:a16="http://schemas.microsoft.com/office/drawing/2014/main" id="{D93031C2-3E88-584C-9C6A-56A5EF2FA219}"/>
              </a:ext>
            </a:extLst>
          </p:cNvPr>
          <p:cNvSpPr/>
          <p:nvPr/>
        </p:nvSpPr>
        <p:spPr>
          <a:xfrm>
            <a:off x="6563736" y="2441617"/>
            <a:ext cx="1633667" cy="553155"/>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666666"/>
                </a:solidFill>
                <a:effectLst/>
                <a:uLnTx/>
                <a:uFillTx/>
                <a:latin typeface="Arial" panose="020B0604020202020204"/>
                <a:ea typeface="+mn-ea"/>
                <a:cs typeface="+mn-cs"/>
                <a:sym typeface="Arial"/>
              </a:rPr>
              <a:t>The manufacturer is verified </a:t>
            </a:r>
          </a:p>
        </p:txBody>
      </p:sp>
      <p:sp>
        <p:nvSpPr>
          <p:cNvPr id="60" name="Rounded Rectangle 59">
            <a:extLst>
              <a:ext uri="{FF2B5EF4-FFF2-40B4-BE49-F238E27FC236}">
                <a16:creationId xmlns:a16="http://schemas.microsoft.com/office/drawing/2014/main" id="{F3FE8420-B0A8-4348-BD03-2E2BB56DC654}"/>
              </a:ext>
            </a:extLst>
          </p:cNvPr>
          <p:cNvSpPr/>
          <p:nvPr/>
        </p:nvSpPr>
        <p:spPr>
          <a:xfrm>
            <a:off x="8428602" y="2432490"/>
            <a:ext cx="1633667" cy="553155"/>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666666"/>
                </a:solidFill>
                <a:effectLst/>
                <a:uLnTx/>
                <a:uFillTx/>
                <a:latin typeface="Arial" panose="020B0604020202020204"/>
                <a:ea typeface="+mn-ea"/>
                <a:cs typeface="+mn-cs"/>
                <a:sym typeface="Arial"/>
              </a:rPr>
              <a:t>Manufacturer is verified</a:t>
            </a:r>
          </a:p>
        </p:txBody>
      </p:sp>
      <p:sp>
        <p:nvSpPr>
          <p:cNvPr id="61" name="Rounded Rectangle 60">
            <a:extLst>
              <a:ext uri="{FF2B5EF4-FFF2-40B4-BE49-F238E27FC236}">
                <a16:creationId xmlns:a16="http://schemas.microsoft.com/office/drawing/2014/main" id="{17B11FEE-EEA1-F84F-B4C2-FF7102647692}"/>
              </a:ext>
            </a:extLst>
          </p:cNvPr>
          <p:cNvSpPr/>
          <p:nvPr/>
        </p:nvSpPr>
        <p:spPr>
          <a:xfrm>
            <a:off x="10310720" y="2442374"/>
            <a:ext cx="1633667" cy="553155"/>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666666"/>
                </a:solidFill>
                <a:effectLst/>
                <a:uLnTx/>
                <a:uFillTx/>
                <a:latin typeface="Arial" panose="020B0604020202020204"/>
                <a:ea typeface="+mn-ea"/>
                <a:cs typeface="+mn-cs"/>
                <a:sym typeface="Arial"/>
              </a:rPr>
              <a:t>Manufacturer, product status are verified</a:t>
            </a:r>
          </a:p>
        </p:txBody>
      </p:sp>
      <p:sp>
        <p:nvSpPr>
          <p:cNvPr id="62" name="Rounded Rectangle 61">
            <a:extLst>
              <a:ext uri="{FF2B5EF4-FFF2-40B4-BE49-F238E27FC236}">
                <a16:creationId xmlns:a16="http://schemas.microsoft.com/office/drawing/2014/main" id="{8FA4132C-3676-6D49-BEB3-F0E202A30489}"/>
              </a:ext>
            </a:extLst>
          </p:cNvPr>
          <p:cNvSpPr/>
          <p:nvPr/>
        </p:nvSpPr>
        <p:spPr>
          <a:xfrm>
            <a:off x="4590904" y="3254906"/>
            <a:ext cx="1633667" cy="553155"/>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666666"/>
                </a:solidFill>
                <a:effectLst/>
                <a:uLnTx/>
                <a:uFillTx/>
                <a:latin typeface="Arial" panose="020B0604020202020204"/>
                <a:ea typeface="+mn-ea"/>
                <a:cs typeface="+mn-cs"/>
                <a:sym typeface="Arial"/>
              </a:rPr>
              <a:t>Finished product shipped to distributor</a:t>
            </a:r>
          </a:p>
        </p:txBody>
      </p:sp>
      <p:sp>
        <p:nvSpPr>
          <p:cNvPr id="63" name="Rounded Rectangle 62">
            <a:extLst>
              <a:ext uri="{FF2B5EF4-FFF2-40B4-BE49-F238E27FC236}">
                <a16:creationId xmlns:a16="http://schemas.microsoft.com/office/drawing/2014/main" id="{4704B466-F5B4-F847-A7EC-6B5705204829}"/>
              </a:ext>
            </a:extLst>
          </p:cNvPr>
          <p:cNvSpPr/>
          <p:nvPr/>
        </p:nvSpPr>
        <p:spPr>
          <a:xfrm>
            <a:off x="6563736" y="3273951"/>
            <a:ext cx="1633667" cy="553155"/>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666666"/>
                </a:solidFill>
                <a:effectLst/>
                <a:uLnTx/>
                <a:uFillTx/>
                <a:latin typeface="Arial" panose="020B0604020202020204"/>
                <a:ea typeface="+mn-ea"/>
                <a:cs typeface="+mn-cs"/>
                <a:sym typeface="Arial"/>
              </a:rPr>
              <a:t>Check recipient, product status</a:t>
            </a:r>
          </a:p>
        </p:txBody>
      </p:sp>
      <p:sp>
        <p:nvSpPr>
          <p:cNvPr id="64" name="Rounded Rectangle 63">
            <a:extLst>
              <a:ext uri="{FF2B5EF4-FFF2-40B4-BE49-F238E27FC236}">
                <a16:creationId xmlns:a16="http://schemas.microsoft.com/office/drawing/2014/main" id="{12174111-DD6F-884E-BE5B-4815E998BB75}"/>
              </a:ext>
            </a:extLst>
          </p:cNvPr>
          <p:cNvSpPr/>
          <p:nvPr/>
        </p:nvSpPr>
        <p:spPr>
          <a:xfrm>
            <a:off x="10310720" y="3254905"/>
            <a:ext cx="1633667" cy="553155"/>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666666"/>
                </a:solidFill>
                <a:effectLst/>
                <a:uLnTx/>
                <a:uFillTx/>
                <a:latin typeface="Arial" panose="020B0604020202020204"/>
                <a:ea typeface="+mn-ea"/>
                <a:cs typeface="+mn-cs"/>
                <a:sym typeface="Arial"/>
              </a:rPr>
              <a:t>Buyer issues transaction for purchase</a:t>
            </a:r>
          </a:p>
        </p:txBody>
      </p:sp>
      <p:sp>
        <p:nvSpPr>
          <p:cNvPr id="65" name="Rounded Rectangle 64">
            <a:extLst>
              <a:ext uri="{FF2B5EF4-FFF2-40B4-BE49-F238E27FC236}">
                <a16:creationId xmlns:a16="http://schemas.microsoft.com/office/drawing/2014/main" id="{BD612FE9-9945-C743-B06B-E16037F94B6C}"/>
              </a:ext>
            </a:extLst>
          </p:cNvPr>
          <p:cNvSpPr/>
          <p:nvPr/>
        </p:nvSpPr>
        <p:spPr>
          <a:xfrm>
            <a:off x="6578595" y="4106285"/>
            <a:ext cx="1633667" cy="553155"/>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666666"/>
                </a:solidFill>
                <a:effectLst/>
                <a:uLnTx/>
                <a:uFillTx/>
                <a:latin typeface="Arial" panose="020B0604020202020204"/>
                <a:ea typeface="+mn-ea"/>
                <a:cs typeface="+mn-cs"/>
                <a:sym typeface="Arial"/>
              </a:rPr>
              <a:t>Product is shipped to retailer</a:t>
            </a:r>
          </a:p>
        </p:txBody>
      </p:sp>
      <p:sp>
        <p:nvSpPr>
          <p:cNvPr id="66" name="Rounded Rectangle 65">
            <a:extLst>
              <a:ext uri="{FF2B5EF4-FFF2-40B4-BE49-F238E27FC236}">
                <a16:creationId xmlns:a16="http://schemas.microsoft.com/office/drawing/2014/main" id="{3351767C-69B6-2C45-86EF-48BD15C74DAF}"/>
              </a:ext>
            </a:extLst>
          </p:cNvPr>
          <p:cNvSpPr/>
          <p:nvPr/>
        </p:nvSpPr>
        <p:spPr>
          <a:xfrm>
            <a:off x="8437228" y="3273951"/>
            <a:ext cx="1633667" cy="553155"/>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666666"/>
                </a:solidFill>
                <a:effectLst/>
                <a:uLnTx/>
                <a:uFillTx/>
                <a:latin typeface="Arial" panose="020B0604020202020204"/>
                <a:ea typeface="+mn-ea"/>
                <a:cs typeface="+mn-cs"/>
                <a:sym typeface="Arial"/>
              </a:rPr>
              <a:t>Check recipient, product status</a:t>
            </a:r>
          </a:p>
        </p:txBody>
      </p:sp>
      <p:sp>
        <p:nvSpPr>
          <p:cNvPr id="50" name="Arc 49">
            <a:extLst>
              <a:ext uri="{FF2B5EF4-FFF2-40B4-BE49-F238E27FC236}">
                <a16:creationId xmlns:a16="http://schemas.microsoft.com/office/drawing/2014/main" id="{FC7AD1D6-AF13-F94C-BB73-49283DC3D786}"/>
              </a:ext>
            </a:extLst>
          </p:cNvPr>
          <p:cNvSpPr/>
          <p:nvPr/>
        </p:nvSpPr>
        <p:spPr>
          <a:xfrm rot="12994045">
            <a:off x="2238744" y="2607308"/>
            <a:ext cx="6844124" cy="2943761"/>
          </a:xfrm>
          <a:prstGeom prst="arc">
            <a:avLst>
              <a:gd name="adj1" fmla="val 14783750"/>
              <a:gd name="adj2" fmla="val 20662629"/>
            </a:avLst>
          </a:prstGeom>
          <a:ln w="22225">
            <a:solidFill>
              <a:schemeClr val="tx1">
                <a:lumMod val="95000"/>
                <a:lumOff val="5000"/>
              </a:schemeClr>
            </a:solidFill>
            <a:prstDash val="solid"/>
            <a:headEnd type="arrow" w="med"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666666"/>
              </a:solidFill>
              <a:effectLst/>
              <a:uLnTx/>
              <a:uFillTx/>
              <a:latin typeface="Arial" panose="020B0604020202020204"/>
              <a:ea typeface="+mn-ea"/>
              <a:cs typeface="+mn-cs"/>
              <a:sym typeface="Arial"/>
            </a:endParaRPr>
          </a:p>
        </p:txBody>
      </p:sp>
      <p:sp>
        <p:nvSpPr>
          <p:cNvPr id="68" name="Arc 67">
            <a:extLst>
              <a:ext uri="{FF2B5EF4-FFF2-40B4-BE49-F238E27FC236}">
                <a16:creationId xmlns:a16="http://schemas.microsoft.com/office/drawing/2014/main" id="{F1109F78-3625-3F43-A325-2873D735C7F5}"/>
              </a:ext>
            </a:extLst>
          </p:cNvPr>
          <p:cNvSpPr/>
          <p:nvPr/>
        </p:nvSpPr>
        <p:spPr>
          <a:xfrm rot="11596104">
            <a:off x="1158336" y="3399408"/>
            <a:ext cx="6813259" cy="2241253"/>
          </a:xfrm>
          <a:prstGeom prst="arc">
            <a:avLst>
              <a:gd name="adj1" fmla="val 13700778"/>
              <a:gd name="adj2" fmla="val 21589000"/>
            </a:avLst>
          </a:prstGeom>
          <a:ln w="25400">
            <a:solidFill>
              <a:schemeClr val="tx1">
                <a:lumMod val="95000"/>
                <a:lumOff val="5000"/>
              </a:schemeClr>
            </a:solidFill>
            <a:prstDash val="solid"/>
            <a:headEnd type="arrow" w="med"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666666"/>
              </a:solidFill>
              <a:effectLst/>
              <a:uLnTx/>
              <a:uFillTx/>
              <a:latin typeface="Arial" panose="020B0604020202020204"/>
              <a:ea typeface="+mn-ea"/>
              <a:cs typeface="+mn-cs"/>
              <a:sym typeface="Arial"/>
            </a:endParaRPr>
          </a:p>
        </p:txBody>
      </p:sp>
      <p:sp>
        <p:nvSpPr>
          <p:cNvPr id="69" name="Arc 68">
            <a:extLst>
              <a:ext uri="{FF2B5EF4-FFF2-40B4-BE49-F238E27FC236}">
                <a16:creationId xmlns:a16="http://schemas.microsoft.com/office/drawing/2014/main" id="{179444BA-F0D9-D04C-B402-34273AE0E908}"/>
              </a:ext>
            </a:extLst>
          </p:cNvPr>
          <p:cNvSpPr/>
          <p:nvPr/>
        </p:nvSpPr>
        <p:spPr>
          <a:xfrm rot="12994045">
            <a:off x="4171591" y="4159884"/>
            <a:ext cx="7272374" cy="2317708"/>
          </a:xfrm>
          <a:prstGeom prst="arc">
            <a:avLst>
              <a:gd name="adj1" fmla="val 20172243"/>
              <a:gd name="adj2" fmla="val 20811963"/>
            </a:avLst>
          </a:prstGeom>
          <a:ln w="25400">
            <a:solidFill>
              <a:schemeClr val="tx1">
                <a:lumMod val="95000"/>
                <a:lumOff val="5000"/>
              </a:schemeClr>
            </a:solidFill>
            <a:prstDash val="solid"/>
            <a:headEnd type="arrow" w="med"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666666"/>
              </a:solidFill>
              <a:effectLst/>
              <a:uLnTx/>
              <a:uFillTx/>
              <a:latin typeface="Arial" panose="020B0604020202020204"/>
              <a:ea typeface="+mn-ea"/>
              <a:cs typeface="+mn-cs"/>
              <a:sym typeface="Arial"/>
            </a:endParaRPr>
          </a:p>
        </p:txBody>
      </p:sp>
      <p:sp>
        <p:nvSpPr>
          <p:cNvPr id="51" name="TextBox 50">
            <a:extLst>
              <a:ext uri="{FF2B5EF4-FFF2-40B4-BE49-F238E27FC236}">
                <a16:creationId xmlns:a16="http://schemas.microsoft.com/office/drawing/2014/main" id="{49BC1C77-2284-8248-9485-3DFC04C21EC4}"/>
              </a:ext>
            </a:extLst>
          </p:cNvPr>
          <p:cNvSpPr txBox="1"/>
          <p:nvPr/>
        </p:nvSpPr>
        <p:spPr>
          <a:xfrm>
            <a:off x="5598080" y="6054059"/>
            <a:ext cx="107273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Arial"/>
                <a:cs typeface="Arial"/>
                <a:sym typeface="Arial"/>
              </a:rPr>
              <a:t>Blockchain</a:t>
            </a:r>
          </a:p>
        </p:txBody>
      </p:sp>
      <p:sp>
        <p:nvSpPr>
          <p:cNvPr id="53" name="Arc 52">
            <a:extLst>
              <a:ext uri="{FF2B5EF4-FFF2-40B4-BE49-F238E27FC236}">
                <a16:creationId xmlns:a16="http://schemas.microsoft.com/office/drawing/2014/main" id="{710B5A6C-1703-1547-8A9A-D805A15238E5}"/>
              </a:ext>
            </a:extLst>
          </p:cNvPr>
          <p:cNvSpPr/>
          <p:nvPr/>
        </p:nvSpPr>
        <p:spPr>
          <a:xfrm rot="5104637">
            <a:off x="6124580" y="3789320"/>
            <a:ext cx="1492724" cy="1526798"/>
          </a:xfrm>
          <a:prstGeom prst="arc">
            <a:avLst>
              <a:gd name="adj1" fmla="val 17653538"/>
              <a:gd name="adj2" fmla="val 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666666"/>
              </a:solidFill>
              <a:effectLst/>
              <a:uLnTx/>
              <a:uFillTx/>
              <a:latin typeface="Arial" panose="020B0604020202020204"/>
              <a:ea typeface="+mn-ea"/>
              <a:cs typeface="+mn-cs"/>
              <a:sym typeface="Arial"/>
            </a:endParaRPr>
          </a:p>
        </p:txBody>
      </p:sp>
      <p:sp>
        <p:nvSpPr>
          <p:cNvPr id="73" name="Arc 72">
            <a:extLst>
              <a:ext uri="{FF2B5EF4-FFF2-40B4-BE49-F238E27FC236}">
                <a16:creationId xmlns:a16="http://schemas.microsoft.com/office/drawing/2014/main" id="{AE45F72F-39A4-0E44-AA5A-29BEECBAB548}"/>
              </a:ext>
            </a:extLst>
          </p:cNvPr>
          <p:cNvSpPr/>
          <p:nvPr/>
        </p:nvSpPr>
        <p:spPr>
          <a:xfrm rot="3087598">
            <a:off x="8049655" y="3597614"/>
            <a:ext cx="398710" cy="2768566"/>
          </a:xfrm>
          <a:custGeom>
            <a:avLst/>
            <a:gdLst>
              <a:gd name="connsiteX0" fmla="*/ 511174 w 1022349"/>
              <a:gd name="connsiteY0" fmla="*/ 0 h 1526798"/>
              <a:gd name="connsiteX1" fmla="*/ 1018218 w 1022349"/>
              <a:gd name="connsiteY1" fmla="*/ 666546 h 1526798"/>
              <a:gd name="connsiteX2" fmla="*/ 771624 w 1022349"/>
              <a:gd name="connsiteY2" fmla="*/ 1420276 h 1526798"/>
              <a:gd name="connsiteX3" fmla="*/ 511175 w 1022349"/>
              <a:gd name="connsiteY3" fmla="*/ 763399 h 1526798"/>
              <a:gd name="connsiteX4" fmla="*/ 511174 w 1022349"/>
              <a:gd name="connsiteY4" fmla="*/ 0 h 1526798"/>
              <a:gd name="connsiteX0" fmla="*/ 511174 w 1022349"/>
              <a:gd name="connsiteY0" fmla="*/ 0 h 1526798"/>
              <a:gd name="connsiteX1" fmla="*/ 1018218 w 1022349"/>
              <a:gd name="connsiteY1" fmla="*/ 666546 h 1526798"/>
              <a:gd name="connsiteX2" fmla="*/ 771624 w 1022349"/>
              <a:gd name="connsiteY2" fmla="*/ 1420276 h 1526798"/>
              <a:gd name="connsiteX0" fmla="*/ 0 w 632237"/>
              <a:gd name="connsiteY0" fmla="*/ 0 h 2165409"/>
              <a:gd name="connsiteX1" fmla="*/ 507044 w 632237"/>
              <a:gd name="connsiteY1" fmla="*/ 666546 h 2165409"/>
              <a:gd name="connsiteX2" fmla="*/ 260450 w 632237"/>
              <a:gd name="connsiteY2" fmla="*/ 1420276 h 2165409"/>
              <a:gd name="connsiteX3" fmla="*/ 1 w 632237"/>
              <a:gd name="connsiteY3" fmla="*/ 763399 h 2165409"/>
              <a:gd name="connsiteX4" fmla="*/ 0 w 632237"/>
              <a:gd name="connsiteY4" fmla="*/ 0 h 2165409"/>
              <a:gd name="connsiteX0" fmla="*/ 0 w 632237"/>
              <a:gd name="connsiteY0" fmla="*/ 0 h 2165409"/>
              <a:gd name="connsiteX1" fmla="*/ 507044 w 632237"/>
              <a:gd name="connsiteY1" fmla="*/ 666546 h 2165409"/>
              <a:gd name="connsiteX2" fmla="*/ 561723 w 632237"/>
              <a:gd name="connsiteY2" fmla="*/ 2165409 h 2165409"/>
              <a:gd name="connsiteX0" fmla="*/ 0 w 854799"/>
              <a:gd name="connsiteY0" fmla="*/ 0 h 2165409"/>
              <a:gd name="connsiteX1" fmla="*/ 507044 w 854799"/>
              <a:gd name="connsiteY1" fmla="*/ 666546 h 2165409"/>
              <a:gd name="connsiteX2" fmla="*/ 260450 w 854799"/>
              <a:gd name="connsiteY2" fmla="*/ 1420276 h 2165409"/>
              <a:gd name="connsiteX3" fmla="*/ 1 w 854799"/>
              <a:gd name="connsiteY3" fmla="*/ 763399 h 2165409"/>
              <a:gd name="connsiteX4" fmla="*/ 0 w 854799"/>
              <a:gd name="connsiteY4" fmla="*/ 0 h 2165409"/>
              <a:gd name="connsiteX0" fmla="*/ 0 w 854799"/>
              <a:gd name="connsiteY0" fmla="*/ 0 h 2165409"/>
              <a:gd name="connsiteX1" fmla="*/ 851711 w 854799"/>
              <a:gd name="connsiteY1" fmla="*/ 1085427 h 2165409"/>
              <a:gd name="connsiteX2" fmla="*/ 561723 w 854799"/>
              <a:gd name="connsiteY2" fmla="*/ 2165409 h 2165409"/>
              <a:gd name="connsiteX0" fmla="*/ 37418 w 892217"/>
              <a:gd name="connsiteY0" fmla="*/ 188566 h 2353975"/>
              <a:gd name="connsiteX1" fmla="*/ 544462 w 892217"/>
              <a:gd name="connsiteY1" fmla="*/ 855112 h 2353975"/>
              <a:gd name="connsiteX2" fmla="*/ 297868 w 892217"/>
              <a:gd name="connsiteY2" fmla="*/ 1608842 h 2353975"/>
              <a:gd name="connsiteX3" fmla="*/ 37419 w 892217"/>
              <a:gd name="connsiteY3" fmla="*/ 951965 h 2353975"/>
              <a:gd name="connsiteX4" fmla="*/ 37418 w 892217"/>
              <a:gd name="connsiteY4" fmla="*/ 188566 h 2353975"/>
              <a:gd name="connsiteX0" fmla="*/ 0 w 892217"/>
              <a:gd name="connsiteY0" fmla="*/ 0 h 2353975"/>
              <a:gd name="connsiteX1" fmla="*/ 889129 w 892217"/>
              <a:gd name="connsiteY1" fmla="*/ 1273993 h 2353975"/>
              <a:gd name="connsiteX2" fmla="*/ 599141 w 892217"/>
              <a:gd name="connsiteY2" fmla="*/ 2353975 h 2353975"/>
              <a:gd name="connsiteX0" fmla="*/ 37418 w 889853"/>
              <a:gd name="connsiteY0" fmla="*/ 188566 h 2952761"/>
              <a:gd name="connsiteX1" fmla="*/ 544462 w 889853"/>
              <a:gd name="connsiteY1" fmla="*/ 855112 h 2952761"/>
              <a:gd name="connsiteX2" fmla="*/ 297868 w 889853"/>
              <a:gd name="connsiteY2" fmla="*/ 1608842 h 2952761"/>
              <a:gd name="connsiteX3" fmla="*/ 37419 w 889853"/>
              <a:gd name="connsiteY3" fmla="*/ 951965 h 2952761"/>
              <a:gd name="connsiteX4" fmla="*/ 37418 w 889853"/>
              <a:gd name="connsiteY4" fmla="*/ 188566 h 2952761"/>
              <a:gd name="connsiteX0" fmla="*/ 0 w 889853"/>
              <a:gd name="connsiteY0" fmla="*/ 0 h 2952761"/>
              <a:gd name="connsiteX1" fmla="*/ 889129 w 889853"/>
              <a:gd name="connsiteY1" fmla="*/ 1273993 h 2952761"/>
              <a:gd name="connsiteX2" fmla="*/ 64431 w 889853"/>
              <a:gd name="connsiteY2" fmla="*/ 2952761 h 2952761"/>
              <a:gd name="connsiteX0" fmla="*/ 37418 w 581990"/>
              <a:gd name="connsiteY0" fmla="*/ 188566 h 2952761"/>
              <a:gd name="connsiteX1" fmla="*/ 544462 w 581990"/>
              <a:gd name="connsiteY1" fmla="*/ 855112 h 2952761"/>
              <a:gd name="connsiteX2" fmla="*/ 297868 w 581990"/>
              <a:gd name="connsiteY2" fmla="*/ 1608842 h 2952761"/>
              <a:gd name="connsiteX3" fmla="*/ 37419 w 581990"/>
              <a:gd name="connsiteY3" fmla="*/ 951965 h 2952761"/>
              <a:gd name="connsiteX4" fmla="*/ 37418 w 581990"/>
              <a:gd name="connsiteY4" fmla="*/ 188566 h 2952761"/>
              <a:gd name="connsiteX0" fmla="*/ 0 w 581990"/>
              <a:gd name="connsiteY0" fmla="*/ 0 h 2952761"/>
              <a:gd name="connsiteX1" fmla="*/ 580688 w 581990"/>
              <a:gd name="connsiteY1" fmla="*/ 1316951 h 2952761"/>
              <a:gd name="connsiteX2" fmla="*/ 64431 w 581990"/>
              <a:gd name="connsiteY2" fmla="*/ 2952761 h 2952761"/>
              <a:gd name="connsiteX0" fmla="*/ 37418 w 548606"/>
              <a:gd name="connsiteY0" fmla="*/ 188566 h 2952761"/>
              <a:gd name="connsiteX1" fmla="*/ 544462 w 548606"/>
              <a:gd name="connsiteY1" fmla="*/ 855112 h 2952761"/>
              <a:gd name="connsiteX2" fmla="*/ 297868 w 548606"/>
              <a:gd name="connsiteY2" fmla="*/ 1608842 h 2952761"/>
              <a:gd name="connsiteX3" fmla="*/ 37419 w 548606"/>
              <a:gd name="connsiteY3" fmla="*/ 951965 h 2952761"/>
              <a:gd name="connsiteX4" fmla="*/ 37418 w 548606"/>
              <a:gd name="connsiteY4" fmla="*/ 188566 h 2952761"/>
              <a:gd name="connsiteX0" fmla="*/ 0 w 548606"/>
              <a:gd name="connsiteY0" fmla="*/ 0 h 2952761"/>
              <a:gd name="connsiteX1" fmla="*/ 444648 w 548606"/>
              <a:gd name="connsiteY1" fmla="*/ 1179719 h 2952761"/>
              <a:gd name="connsiteX2" fmla="*/ 64431 w 548606"/>
              <a:gd name="connsiteY2" fmla="*/ 2952761 h 2952761"/>
            </a:gdLst>
            <a:ahLst/>
            <a:cxnLst>
              <a:cxn ang="0">
                <a:pos x="connsiteX0" y="connsiteY0"/>
              </a:cxn>
              <a:cxn ang="0">
                <a:pos x="connsiteX1" y="connsiteY1"/>
              </a:cxn>
              <a:cxn ang="0">
                <a:pos x="connsiteX2" y="connsiteY2"/>
              </a:cxn>
            </a:cxnLst>
            <a:rect l="l" t="t" r="r" b="b"/>
            <a:pathLst>
              <a:path w="548606" h="2952761" stroke="0" extrusionOk="0">
                <a:moveTo>
                  <a:pt x="37418" y="188566"/>
                </a:moveTo>
                <a:cubicBezTo>
                  <a:pt x="294659" y="188566"/>
                  <a:pt x="511826" y="474048"/>
                  <a:pt x="544462" y="855112"/>
                </a:cubicBezTo>
                <a:cubicBezTo>
                  <a:pt x="570346" y="1157334"/>
                  <a:pt x="473418" y="1453602"/>
                  <a:pt x="297868" y="1608842"/>
                </a:cubicBezTo>
                <a:lnTo>
                  <a:pt x="37419" y="951965"/>
                </a:lnTo>
                <a:cubicBezTo>
                  <a:pt x="37419" y="697499"/>
                  <a:pt x="37418" y="443032"/>
                  <a:pt x="37418" y="188566"/>
                </a:cubicBezTo>
                <a:close/>
              </a:path>
              <a:path w="548606" h="2952761" fill="none">
                <a:moveTo>
                  <a:pt x="0" y="0"/>
                </a:moveTo>
                <a:cubicBezTo>
                  <a:pt x="257241" y="0"/>
                  <a:pt x="412012" y="798655"/>
                  <a:pt x="444648" y="1179719"/>
                </a:cubicBezTo>
                <a:cubicBezTo>
                  <a:pt x="470532" y="1481941"/>
                  <a:pt x="239981" y="2797521"/>
                  <a:pt x="64431" y="2952761"/>
                </a:cubicBezTo>
              </a:path>
            </a:pathLst>
          </a:cu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666666"/>
              </a:solidFill>
              <a:effectLst/>
              <a:uLnTx/>
              <a:uFillTx/>
              <a:latin typeface="Arial" panose="020B0604020202020204"/>
              <a:ea typeface="+mn-ea"/>
              <a:cs typeface="+mn-cs"/>
              <a:sym typeface="Arial"/>
            </a:endParaRPr>
          </a:p>
        </p:txBody>
      </p:sp>
      <p:sp>
        <p:nvSpPr>
          <p:cNvPr id="54" name="Arc 53">
            <a:extLst>
              <a:ext uri="{FF2B5EF4-FFF2-40B4-BE49-F238E27FC236}">
                <a16:creationId xmlns:a16="http://schemas.microsoft.com/office/drawing/2014/main" id="{652D0305-06B7-454E-875A-A0F229FAC55E}"/>
              </a:ext>
            </a:extLst>
          </p:cNvPr>
          <p:cNvSpPr/>
          <p:nvPr/>
        </p:nvSpPr>
        <p:spPr>
          <a:xfrm rot="7901558">
            <a:off x="5303743" y="712041"/>
            <a:ext cx="7915790" cy="3994053"/>
          </a:xfrm>
          <a:prstGeom prst="arc">
            <a:avLst>
              <a:gd name="adj1" fmla="val 16200000"/>
              <a:gd name="adj2" fmla="val 20996643"/>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666666"/>
              </a:solidFill>
              <a:effectLst/>
              <a:uLnTx/>
              <a:uFillTx/>
              <a:latin typeface="Arial" panose="020B0604020202020204"/>
              <a:ea typeface="+mn-ea"/>
              <a:cs typeface="+mn-cs"/>
              <a:sym typeface="Arial"/>
            </a:endParaRPr>
          </a:p>
        </p:txBody>
      </p:sp>
      <p:sp>
        <p:nvSpPr>
          <p:cNvPr id="55" name="TextBox 54">
            <a:extLst>
              <a:ext uri="{FF2B5EF4-FFF2-40B4-BE49-F238E27FC236}">
                <a16:creationId xmlns:a16="http://schemas.microsoft.com/office/drawing/2014/main" id="{ADA26E13-7F88-FE4C-BBF5-89B7700F7554}"/>
              </a:ext>
            </a:extLst>
          </p:cNvPr>
          <p:cNvSpPr txBox="1"/>
          <p:nvPr/>
        </p:nvSpPr>
        <p:spPr>
          <a:xfrm>
            <a:off x="231692" y="5582312"/>
            <a:ext cx="450514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For example,  The genuineness of the product is verified at each step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to avoid sale of counterfeit products;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At each step, status of the product, owner and recipient are verified</a:t>
            </a:r>
          </a:p>
        </p:txBody>
      </p:sp>
      <p:sp>
        <p:nvSpPr>
          <p:cNvPr id="2" name="Rectangle 1"/>
          <p:cNvSpPr/>
          <p:nvPr/>
        </p:nvSpPr>
        <p:spPr>
          <a:xfrm>
            <a:off x="216501" y="6297850"/>
            <a:ext cx="11835887"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rgbClr val="666666"/>
                </a:solidFill>
                <a:effectLst/>
                <a:uLnTx/>
                <a:uFillTx/>
                <a:latin typeface="Arial"/>
                <a:ea typeface="Calibri"/>
                <a:cs typeface="Calibri"/>
                <a:sym typeface="Calibri"/>
              </a:rPr>
              <a:t>1. Icons made by </a:t>
            </a:r>
            <a:r>
              <a:rPr kumimoji="0" lang="en-US" sz="900" b="0" i="0" u="none" strike="noStrike" kern="0" cap="none" spc="0" normalizeH="0" baseline="0" noProof="0" dirty="0">
                <a:ln>
                  <a:noFill/>
                </a:ln>
                <a:solidFill>
                  <a:srgbClr val="666666"/>
                </a:solidFill>
                <a:effectLst/>
                <a:uLnTx/>
                <a:uFillTx/>
                <a:latin typeface="Arial"/>
                <a:ea typeface="Calibri"/>
                <a:cs typeface="Calibri"/>
                <a:sym typeface="Calibri"/>
                <a:hlinkClick r:id="rId10"/>
              </a:rPr>
              <a:t>https://www.flaticon.com/authors/freepik</a:t>
            </a:r>
            <a:r>
              <a:rPr kumimoji="0" lang="en-US" sz="900" b="0" i="0" u="none" strike="noStrike" kern="0" cap="none" spc="0" normalizeH="0" baseline="0" noProof="0" dirty="0">
                <a:ln>
                  <a:noFill/>
                </a:ln>
                <a:solidFill>
                  <a:srgbClr val="666666"/>
                </a:solidFill>
                <a:effectLst/>
                <a:uLnTx/>
                <a:uFillTx/>
                <a:latin typeface="Arial"/>
                <a:ea typeface="Calibri"/>
                <a:cs typeface="Calibri"/>
                <a:sym typeface="Calibri"/>
              </a:rPr>
              <a:t>  2. </a:t>
            </a:r>
            <a:r>
              <a:rPr kumimoji="0" lang="en-US" sz="900" b="0" i="0" u="none" strike="noStrike" kern="0" cap="none" spc="0" normalizeH="0" baseline="0" noProof="0" dirty="0" smtClean="0">
                <a:ln>
                  <a:noFill/>
                </a:ln>
                <a:solidFill>
                  <a:srgbClr val="666666"/>
                </a:solidFill>
                <a:effectLst/>
                <a:uLnTx/>
                <a:uFillTx/>
                <a:latin typeface="Arial"/>
                <a:ea typeface="Calibri"/>
                <a:cs typeface="Calibri"/>
                <a:sym typeface="Calibri"/>
              </a:rPr>
              <a:t>K. TOYODA</a:t>
            </a:r>
            <a:r>
              <a:rPr kumimoji="0" lang="en-US" sz="900" b="0" i="0" u="none" strike="noStrike" kern="0" cap="none" spc="0" normalizeH="0" baseline="0" noProof="0" dirty="0">
                <a:ln>
                  <a:noFill/>
                </a:ln>
                <a:solidFill>
                  <a:srgbClr val="666666"/>
                </a:solidFill>
                <a:effectLst/>
                <a:uLnTx/>
                <a:uFillTx/>
                <a:latin typeface="Arial"/>
                <a:ea typeface="Calibri"/>
                <a:cs typeface="Calibri"/>
                <a:sym typeface="Calibri"/>
              </a:rPr>
              <a:t>, P. TAKIS MATHIOPOULOS, </a:t>
            </a:r>
            <a:r>
              <a:rPr kumimoji="0" lang="en-US" sz="900" b="0" i="0" u="none" strike="noStrike" kern="0" cap="none" spc="0" normalizeH="0" baseline="0" noProof="0" dirty="0" smtClean="0">
                <a:ln>
                  <a:noFill/>
                </a:ln>
                <a:solidFill>
                  <a:srgbClr val="666666"/>
                </a:solidFill>
                <a:effectLst/>
                <a:uLnTx/>
                <a:uFillTx/>
                <a:latin typeface="Arial"/>
                <a:ea typeface="Calibri"/>
                <a:cs typeface="Calibri"/>
                <a:sym typeface="Calibri"/>
              </a:rPr>
              <a:t>I. </a:t>
            </a:r>
            <a:r>
              <a:rPr kumimoji="0" lang="en-US" sz="900" b="0" i="0" u="none" strike="noStrike" kern="0" cap="none" spc="0" normalizeH="0" baseline="0" noProof="0" dirty="0">
                <a:ln>
                  <a:noFill/>
                </a:ln>
                <a:solidFill>
                  <a:srgbClr val="666666"/>
                </a:solidFill>
                <a:effectLst/>
                <a:uLnTx/>
                <a:uFillTx/>
                <a:latin typeface="Arial"/>
                <a:ea typeface="Calibri"/>
                <a:cs typeface="Calibri"/>
                <a:sym typeface="Calibri"/>
              </a:rPr>
              <a:t>SASASE AND </a:t>
            </a:r>
            <a:r>
              <a:rPr kumimoji="0" lang="en-US" sz="900" b="0" i="0" u="none" strike="noStrike" kern="0" cap="none" spc="0" normalizeH="0" baseline="0" noProof="0" dirty="0" smtClean="0">
                <a:ln>
                  <a:noFill/>
                </a:ln>
                <a:solidFill>
                  <a:srgbClr val="666666"/>
                </a:solidFill>
                <a:effectLst/>
                <a:uLnTx/>
                <a:uFillTx/>
                <a:latin typeface="Arial"/>
                <a:ea typeface="Calibri"/>
                <a:cs typeface="Calibri"/>
                <a:sym typeface="Calibri"/>
              </a:rPr>
              <a:t>T. </a:t>
            </a:r>
            <a:r>
              <a:rPr kumimoji="0" lang="en-US" sz="900" b="0" i="0" u="none" strike="noStrike" kern="0" cap="none" spc="0" normalizeH="0" baseline="0" noProof="0" dirty="0">
                <a:ln>
                  <a:noFill/>
                </a:ln>
                <a:solidFill>
                  <a:srgbClr val="666666"/>
                </a:solidFill>
                <a:effectLst/>
                <a:uLnTx/>
                <a:uFillTx/>
                <a:latin typeface="Arial"/>
                <a:ea typeface="Calibri"/>
                <a:cs typeface="Calibri"/>
                <a:sym typeface="Calibri"/>
              </a:rPr>
              <a:t>OHTSUKI1, A Novel Blockchain-Based Product Ownership Management System (POMS) for Anti-Counterfeits in the Post Supply </a:t>
            </a:r>
            <a:r>
              <a:rPr kumimoji="0" lang="en-US" sz="900" b="0" i="0" u="none" strike="noStrike" kern="0" cap="none" spc="0" normalizeH="0" baseline="0" noProof="0" dirty="0" smtClean="0">
                <a:ln>
                  <a:noFill/>
                </a:ln>
                <a:solidFill>
                  <a:srgbClr val="666666"/>
                </a:solidFill>
                <a:effectLst/>
                <a:uLnTx/>
                <a:uFillTx/>
                <a:latin typeface="Arial"/>
                <a:ea typeface="Calibri"/>
                <a:cs typeface="Calibri"/>
                <a:sym typeface="Calibri"/>
              </a:rPr>
              <a:t>Chain, IEEE Access,  pp. 17465-17477, vol. 5, 2017.</a:t>
            </a:r>
            <a:endParaRPr kumimoji="0" lang="en-US" sz="900" b="0" i="0" u="none" strike="noStrike" kern="0" cap="none" spc="0" normalizeH="0" baseline="0" noProof="0" dirty="0">
              <a:ln>
                <a:noFill/>
              </a:ln>
              <a:solidFill>
                <a:srgbClr val="666666"/>
              </a:solidFill>
              <a:effectLst/>
              <a:uLnTx/>
              <a:uFillTx/>
              <a:latin typeface="Arial"/>
              <a:ea typeface="Calibri"/>
              <a:cs typeface="Calibri"/>
              <a:sym typeface="Calibri"/>
            </a:endParaRPr>
          </a:p>
        </p:txBody>
      </p:sp>
      <p:sp>
        <p:nvSpPr>
          <p:cNvPr id="3" name="Footer Placeholder 2"/>
          <p:cNvSpPr>
            <a:spLocks noGrp="1"/>
          </p:cNvSpPr>
          <p:nvPr>
            <p:ph type="ftr" sz="quarter" idx="11"/>
          </p:nvPr>
        </p:nvSpPr>
        <p:spPr/>
        <p:txBody>
          <a:bodyPr/>
          <a:lstStyle/>
          <a:p>
            <a:r>
              <a:rPr lang="en-US" smtClean="0"/>
              <a:t>Copyright B.Ramamurthy</a:t>
            </a:r>
            <a:endParaRPr lang="en-US"/>
          </a:p>
        </p:txBody>
      </p:sp>
    </p:spTree>
    <p:extLst>
      <p:ext uri="{BB962C8B-B14F-4D97-AF65-F5344CB8AC3E}">
        <p14:creationId xmlns:p14="http://schemas.microsoft.com/office/powerpoint/2010/main" val="33925343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14367" y="1327023"/>
            <a:ext cx="5909187"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Blockchain is a trust layer on the internet; it enables a distributed ledger and a verification mechanism.</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1" name="TextBox 20"/>
          <p:cNvSpPr txBox="1"/>
          <p:nvPr/>
        </p:nvSpPr>
        <p:spPr>
          <a:xfrm>
            <a:off x="6068961" y="6148427"/>
            <a:ext cx="264367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Blockchain-based supply chain</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29" name="Curved Connector 28"/>
          <p:cNvCxnSpPr/>
          <p:nvPr/>
        </p:nvCxnSpPr>
        <p:spPr>
          <a:xfrm flipH="1" flipV="1">
            <a:off x="8179187" y="5776371"/>
            <a:ext cx="463368" cy="596179"/>
          </a:xfrm>
          <a:prstGeom prst="curvedConnector4">
            <a:avLst>
              <a:gd name="adj1" fmla="val -49334"/>
              <a:gd name="adj2" fmla="val 62906"/>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itle 30"/>
          <p:cNvSpPr>
            <a:spLocks noGrp="1"/>
          </p:cNvSpPr>
          <p:nvPr>
            <p:ph type="title" idx="4294967295"/>
          </p:nvPr>
        </p:nvSpPr>
        <p:spPr>
          <a:xfrm>
            <a:off x="3726426" y="147638"/>
            <a:ext cx="8465574" cy="627062"/>
          </a:xfrm>
        </p:spPr>
        <p:txBody>
          <a:bodyPr/>
          <a:lstStyle/>
          <a:p>
            <a:r>
              <a:rPr lang="en-US" sz="3200" dirty="0" smtClean="0">
                <a:solidFill>
                  <a:schemeClr val="bg1"/>
                </a:solidFill>
              </a:rPr>
              <a:t>More applications for supply chain</a:t>
            </a:r>
            <a:endParaRPr lang="en-US" sz="3200" dirty="0">
              <a:solidFill>
                <a:schemeClr val="bg1"/>
              </a:solidFill>
            </a:endParaRPr>
          </a:p>
        </p:txBody>
      </p:sp>
      <p:pic>
        <p:nvPicPr>
          <p:cNvPr id="34" name="Picture 33"/>
          <p:cNvPicPr>
            <a:picLocks noChangeAspect="1"/>
          </p:cNvPicPr>
          <p:nvPr/>
        </p:nvPicPr>
        <p:blipFill>
          <a:blip r:embed="rId2"/>
          <a:stretch>
            <a:fillRect/>
          </a:stretch>
        </p:blipFill>
        <p:spPr>
          <a:xfrm>
            <a:off x="10332345" y="963708"/>
            <a:ext cx="1692507" cy="1307545"/>
          </a:xfrm>
          <a:prstGeom prst="rect">
            <a:avLst/>
          </a:prstGeom>
        </p:spPr>
      </p:pic>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30561"/>
            <a:ext cx="1693370" cy="1270028"/>
          </a:xfrm>
          <a:prstGeom prst="rect">
            <a:avLst/>
          </a:prstGeom>
        </p:spPr>
      </p:pic>
      <p:sp>
        <p:nvSpPr>
          <p:cNvPr id="38" name="TextBox 37"/>
          <p:cNvSpPr txBox="1"/>
          <p:nvPr/>
        </p:nvSpPr>
        <p:spPr>
          <a:xfrm>
            <a:off x="1693370" y="1096323"/>
            <a:ext cx="118974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Spring water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provenance</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40" name="Curved Connector 39"/>
          <p:cNvCxnSpPr>
            <a:stCxn id="38" idx="2"/>
          </p:cNvCxnSpPr>
          <p:nvPr/>
        </p:nvCxnSpPr>
        <p:spPr>
          <a:xfrm rot="5400000">
            <a:off x="1827423" y="1485491"/>
            <a:ext cx="326770" cy="594875"/>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9124685" y="1327023"/>
            <a:ext cx="111921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Produce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provenance</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6" name="Curved Connector 5"/>
          <p:cNvCxnSpPr>
            <a:stCxn id="2" idx="2"/>
          </p:cNvCxnSpPr>
          <p:nvPr/>
        </p:nvCxnSpPr>
        <p:spPr>
          <a:xfrm rot="16200000" flipH="1">
            <a:off x="9900597" y="1633939"/>
            <a:ext cx="215444" cy="648051"/>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8322" y="5776371"/>
            <a:ext cx="1037303" cy="1037303"/>
          </a:xfrm>
          <a:prstGeom prst="rect">
            <a:avLst/>
          </a:prstGeom>
        </p:spPr>
      </p:pic>
      <p:sp>
        <p:nvSpPr>
          <p:cNvPr id="9" name="TextBox 8"/>
          <p:cNvSpPr txBox="1"/>
          <p:nvPr/>
        </p:nvSpPr>
        <p:spPr>
          <a:xfrm>
            <a:off x="9476975" y="5960494"/>
            <a:ext cx="111921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Auto-parts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provenance</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12" name="Curved Connector 11"/>
          <p:cNvCxnSpPr>
            <a:stCxn id="9" idx="2"/>
            <a:endCxn id="8" idx="1"/>
          </p:cNvCxnSpPr>
          <p:nvPr/>
        </p:nvCxnSpPr>
        <p:spPr>
          <a:xfrm rot="5400000" flipH="1" flipV="1">
            <a:off x="10463107" y="5868500"/>
            <a:ext cx="188691" cy="1041738"/>
          </a:xfrm>
          <a:prstGeom prst="curvedConnector4">
            <a:avLst>
              <a:gd name="adj1" fmla="val -121150"/>
              <a:gd name="adj2" fmla="val 76859"/>
            </a:avLst>
          </a:prstGeom>
          <a:ln>
            <a:tailEnd type="triangl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5"/>
          <a:stretch>
            <a:fillRect/>
          </a:stretch>
        </p:blipFill>
        <p:spPr>
          <a:xfrm>
            <a:off x="975971" y="2058696"/>
            <a:ext cx="9425721" cy="3693344"/>
          </a:xfrm>
          <a:prstGeom prst="rect">
            <a:avLst/>
          </a:prstGeom>
        </p:spPr>
      </p:pic>
      <p:pic>
        <p:nvPicPr>
          <p:cNvPr id="7" name="Picture 6"/>
          <p:cNvPicPr>
            <a:picLocks noChangeAspect="1"/>
          </p:cNvPicPr>
          <p:nvPr/>
        </p:nvPicPr>
        <p:blipFill>
          <a:blip r:embed="rId6"/>
          <a:stretch>
            <a:fillRect/>
          </a:stretch>
        </p:blipFill>
        <p:spPr>
          <a:xfrm>
            <a:off x="-1" y="5832328"/>
            <a:ext cx="1553497" cy="1035665"/>
          </a:xfrm>
          <a:prstGeom prst="rect">
            <a:avLst/>
          </a:prstGeom>
        </p:spPr>
      </p:pic>
      <p:sp>
        <p:nvSpPr>
          <p:cNvPr id="11" name="TextBox 10"/>
          <p:cNvSpPr txBox="1"/>
          <p:nvPr/>
        </p:nvSpPr>
        <p:spPr>
          <a:xfrm>
            <a:off x="2113104" y="6033413"/>
            <a:ext cx="111921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Medicine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provenance</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14" name="Curved Connector 13"/>
          <p:cNvCxnSpPr>
            <a:stCxn id="11" idx="2"/>
          </p:cNvCxnSpPr>
          <p:nvPr/>
        </p:nvCxnSpPr>
        <p:spPr>
          <a:xfrm rot="5400000" flipH="1">
            <a:off x="2081973" y="5965894"/>
            <a:ext cx="56379" cy="1125100"/>
          </a:xfrm>
          <a:prstGeom prst="curvedConnector4">
            <a:avLst>
              <a:gd name="adj1" fmla="val -405470"/>
              <a:gd name="adj2" fmla="val 74869"/>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64308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3460750" y="169863"/>
            <a:ext cx="8731250" cy="715962"/>
          </a:xfrm>
        </p:spPr>
        <p:txBody>
          <a:bodyPr/>
          <a:lstStyle/>
          <a:p>
            <a:r>
              <a:rPr lang="en-US" dirty="0" smtClean="0">
                <a:solidFill>
                  <a:schemeClr val="bg1"/>
                </a:solidFill>
              </a:rPr>
              <a:t>IBM’s Food Provenance Initiative</a:t>
            </a:r>
            <a:endParaRPr lang="en-US" dirty="0">
              <a:solidFill>
                <a:schemeClr val="bg1"/>
              </a:solidFill>
            </a:endParaRPr>
          </a:p>
        </p:txBody>
      </p:sp>
      <p:pic>
        <p:nvPicPr>
          <p:cNvPr id="2" name="Picture 1"/>
          <p:cNvPicPr>
            <a:picLocks noChangeAspect="1"/>
          </p:cNvPicPr>
          <p:nvPr/>
        </p:nvPicPr>
        <p:blipFill>
          <a:blip r:embed="rId2"/>
          <a:stretch>
            <a:fillRect/>
          </a:stretch>
        </p:blipFill>
        <p:spPr>
          <a:xfrm>
            <a:off x="1235669" y="1194187"/>
            <a:ext cx="990600" cy="990600"/>
          </a:xfrm>
          <a:prstGeom prst="rect">
            <a:avLst/>
          </a:prstGeom>
        </p:spPr>
      </p:pic>
      <p:pic>
        <p:nvPicPr>
          <p:cNvPr id="3" name="Picture 2"/>
          <p:cNvPicPr>
            <a:picLocks noChangeAspect="1"/>
          </p:cNvPicPr>
          <p:nvPr/>
        </p:nvPicPr>
        <p:blipFill>
          <a:blip r:embed="rId3"/>
          <a:stretch>
            <a:fillRect/>
          </a:stretch>
        </p:blipFill>
        <p:spPr>
          <a:xfrm>
            <a:off x="2537282" y="1194188"/>
            <a:ext cx="1265207" cy="1183405"/>
          </a:xfrm>
          <a:prstGeom prst="rect">
            <a:avLst/>
          </a:prstGeom>
        </p:spPr>
      </p:pic>
      <p:sp>
        <p:nvSpPr>
          <p:cNvPr id="6" name="TextBox 5"/>
          <p:cNvSpPr txBox="1"/>
          <p:nvPr/>
        </p:nvSpPr>
        <p:spPr>
          <a:xfrm>
            <a:off x="4424515" y="1040299"/>
            <a:ext cx="422263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Started working food provenance on a pilot in 2016</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9" name="Curved Connector 8"/>
          <p:cNvCxnSpPr>
            <a:stCxn id="6" idx="1"/>
            <a:endCxn id="3" idx="3"/>
          </p:cNvCxnSpPr>
          <p:nvPr/>
        </p:nvCxnSpPr>
        <p:spPr>
          <a:xfrm rot="10800000" flipV="1">
            <a:off x="3802489" y="1194187"/>
            <a:ext cx="622026" cy="591703"/>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165324" y="3967251"/>
            <a:ext cx="244169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2018 expanded the network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to many businesses</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13" name="Curved Connector 12"/>
          <p:cNvCxnSpPr>
            <a:stCxn id="6" idx="1"/>
            <a:endCxn id="2" idx="0"/>
          </p:cNvCxnSpPr>
          <p:nvPr/>
        </p:nvCxnSpPr>
        <p:spPr>
          <a:xfrm rot="10800000">
            <a:off x="1730969" y="1194188"/>
            <a:ext cx="2693546" cy="1"/>
          </a:xfrm>
          <a:prstGeom prst="curvedConnector4">
            <a:avLst>
              <a:gd name="adj1" fmla="val 40806"/>
              <a:gd name="adj2" fmla="val 2286010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139752" y="1543007"/>
            <a:ext cx="4865434" cy="17851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a:t>
            </a:r>
            <a:r>
              <a:rPr kumimoji="0" lang="en-US" sz="1600" b="0" i="0" u="none" strike="noStrike" kern="0" cap="none" spc="0" normalizeH="0" baseline="0" noProof="0" dirty="0">
                <a:ln>
                  <a:noFill/>
                </a:ln>
                <a:solidFill>
                  <a:srgbClr val="000000"/>
                </a:solidFill>
                <a:effectLst/>
                <a:uLnTx/>
                <a:uFillTx/>
                <a:latin typeface="Arial"/>
                <a:cs typeface="Arial"/>
                <a:sym typeface="Arial"/>
              </a:rPr>
              <a:t>a blockchain creates an immutable golden record </a:t>
            </a:r>
            <a:endParaRPr kumimoji="0" lang="en-US" sz="1600" b="0" i="0" u="none" strike="noStrike" kern="0" cap="none" spc="0" normalizeH="0" baseline="0" noProof="0" dirty="0" smtClean="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smtClean="0">
                <a:ln>
                  <a:noFill/>
                </a:ln>
                <a:solidFill>
                  <a:srgbClr val="000000"/>
                </a:solidFill>
                <a:effectLst/>
                <a:uLnTx/>
                <a:uFillTx/>
                <a:latin typeface="Arial"/>
                <a:cs typeface="Arial"/>
                <a:sym typeface="Arial"/>
              </a:rPr>
              <a:t>of </a:t>
            </a:r>
            <a:r>
              <a:rPr kumimoji="0" lang="en-US" sz="1600" b="0" i="0" u="none" strike="noStrike" kern="0" cap="none" spc="0" normalizeH="0" baseline="0" noProof="0" dirty="0">
                <a:ln>
                  <a:noFill/>
                </a:ln>
                <a:solidFill>
                  <a:srgbClr val="000000"/>
                </a:solidFill>
                <a:effectLst/>
                <a:uLnTx/>
                <a:uFillTx/>
                <a:latin typeface="Arial"/>
                <a:cs typeface="Arial"/>
                <a:sym typeface="Arial"/>
              </a:rPr>
              <a:t>time-stamped transactions related to any </a:t>
            </a:r>
            <a:r>
              <a:rPr kumimoji="0" lang="en-US" sz="1600" b="0" i="0" u="none" strike="noStrike" kern="0" cap="none" spc="0" normalizeH="0" baseline="0" noProof="0" dirty="0" smtClean="0">
                <a:ln>
                  <a:noFill/>
                </a:ln>
                <a:solidFill>
                  <a:srgbClr val="000000"/>
                </a:solidFill>
                <a:effectLst/>
                <a:uLnTx/>
                <a:uFillTx/>
                <a:latin typeface="Arial"/>
                <a:cs typeface="Arial"/>
                <a:sym typeface="Arial"/>
              </a:rPr>
              <a:t>product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smtClean="0">
                <a:ln>
                  <a:noFill/>
                </a:ln>
                <a:solidFill>
                  <a:srgbClr val="000000"/>
                </a:solidFill>
                <a:effectLst/>
                <a:uLnTx/>
                <a:uFillTx/>
                <a:latin typeface="Arial"/>
                <a:cs typeface="Arial"/>
                <a:sym typeface="Arial"/>
              </a:rPr>
              <a:t> </a:t>
            </a:r>
            <a:r>
              <a:rPr kumimoji="0" lang="en-US" sz="1600" b="0" i="0" u="none" strike="noStrike" kern="0" cap="none" spc="0" normalizeH="0" baseline="0" noProof="0" dirty="0">
                <a:ln>
                  <a:noFill/>
                </a:ln>
                <a:solidFill>
                  <a:srgbClr val="000000"/>
                </a:solidFill>
                <a:effectLst/>
                <a:uLnTx/>
                <a:uFillTx/>
                <a:latin typeface="Arial"/>
                <a:cs typeface="Arial"/>
                <a:sym typeface="Arial"/>
              </a:rPr>
              <a:t>that can be bought and sold. In the supply chain, </a:t>
            </a:r>
            <a:endParaRPr kumimoji="0" lang="en-US" sz="1600" b="0" i="0" u="none" strike="noStrike" kern="0" cap="none" spc="0" normalizeH="0" baseline="0" noProof="0" dirty="0" smtClean="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smtClean="0">
                <a:ln>
                  <a:noFill/>
                </a:ln>
                <a:solidFill>
                  <a:srgbClr val="000000"/>
                </a:solidFill>
                <a:effectLst/>
                <a:uLnTx/>
                <a:uFillTx/>
                <a:latin typeface="Arial"/>
                <a:cs typeface="Arial"/>
                <a:sym typeface="Arial"/>
              </a:rPr>
              <a:t>blockchain </a:t>
            </a:r>
            <a:r>
              <a:rPr kumimoji="0" lang="en-US" sz="1600" b="0" i="0" u="none" strike="noStrike" kern="0" cap="none" spc="0" normalizeH="0" baseline="0" noProof="0" dirty="0">
                <a:ln>
                  <a:noFill/>
                </a:ln>
                <a:solidFill>
                  <a:srgbClr val="000000"/>
                </a:solidFill>
                <a:effectLst/>
                <a:uLnTx/>
                <a:uFillTx/>
                <a:latin typeface="Arial"/>
                <a:cs typeface="Arial"/>
                <a:sym typeface="Arial"/>
              </a:rPr>
              <a:t>is used as a means to </a:t>
            </a:r>
            <a:r>
              <a:rPr kumimoji="0" lang="en-US" sz="1600" b="0" i="0" u="none" strike="noStrike" kern="0" cap="none" spc="0" normalizeH="0" baseline="0" noProof="0" dirty="0" smtClean="0">
                <a:ln>
                  <a:noFill/>
                </a:ln>
                <a:solidFill>
                  <a:srgbClr val="000000"/>
                </a:solidFill>
                <a:effectLst/>
                <a:uLnTx/>
                <a:uFillTx/>
                <a:latin typeface="Arial"/>
                <a:cs typeface="Arial"/>
                <a:sym typeface="Arial"/>
              </a:rPr>
              <a:t>increase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smtClean="0">
                <a:ln>
                  <a:noFill/>
                </a:ln>
                <a:solidFill>
                  <a:srgbClr val="000000"/>
                </a:solidFill>
                <a:effectLst/>
                <a:uLnTx/>
                <a:uFillTx/>
                <a:latin typeface="Arial"/>
                <a:cs typeface="Arial"/>
                <a:sym typeface="Arial"/>
              </a:rPr>
              <a:t> </a:t>
            </a:r>
            <a:r>
              <a:rPr kumimoji="0" lang="en-US" sz="1600" b="0" i="0" u="none" strike="noStrike" kern="0" cap="none" spc="0" normalizeH="0" baseline="0" noProof="0" dirty="0">
                <a:ln>
                  <a:noFill/>
                </a:ln>
                <a:solidFill>
                  <a:srgbClr val="000000"/>
                </a:solidFill>
                <a:effectLst/>
                <a:uLnTx/>
                <a:uFillTx/>
                <a:latin typeface="Arial"/>
                <a:cs typeface="Arial"/>
                <a:sym typeface="Arial"/>
              </a:rPr>
              <a:t>transparency, add visibility and improve </a:t>
            </a:r>
            <a:endParaRPr kumimoji="0" lang="en-US" sz="1600" b="0" i="0" u="none" strike="noStrike" kern="0" cap="none" spc="0" normalizeH="0" baseline="0" noProof="0" dirty="0" smtClean="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smtClean="0">
                <a:ln>
                  <a:noFill/>
                </a:ln>
                <a:solidFill>
                  <a:srgbClr val="000000"/>
                </a:solidFill>
                <a:effectLst/>
                <a:uLnTx/>
                <a:uFillTx/>
                <a:latin typeface="Arial"/>
                <a:cs typeface="Arial"/>
                <a:sym typeface="Arial"/>
              </a:rPr>
              <a:t>supply </a:t>
            </a:r>
            <a:r>
              <a:rPr kumimoji="0" lang="en-US" sz="1600" b="0" i="0" u="none" strike="noStrike" kern="0" cap="none" spc="0" normalizeH="0" baseline="0" noProof="0" dirty="0">
                <a:ln>
                  <a:noFill/>
                </a:ln>
                <a:solidFill>
                  <a:srgbClr val="000000"/>
                </a:solidFill>
                <a:effectLst/>
                <a:uLnTx/>
                <a:uFillTx/>
                <a:latin typeface="Arial"/>
                <a:cs typeface="Arial"/>
                <a:sym typeface="Arial"/>
              </a:rPr>
              <a:t>chain economics</a:t>
            </a:r>
            <a:r>
              <a:rPr kumimoji="0" lang="en-US" sz="1400" b="0" i="0" u="none" strike="noStrike" kern="0" cap="none" spc="0" normalizeH="0" baseline="0" noProof="0" dirty="0">
                <a:ln>
                  <a:noFill/>
                </a:ln>
                <a:solidFill>
                  <a:srgbClr val="000000"/>
                </a:solidFill>
                <a:effectLst/>
                <a:uLnTx/>
                <a:uFillTx/>
                <a:latin typeface="Arial"/>
                <a:cs typeface="Arial"/>
                <a:sym typeface="Arial"/>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0" name="TextBox 19"/>
          <p:cNvSpPr txBox="1"/>
          <p:nvPr/>
        </p:nvSpPr>
        <p:spPr>
          <a:xfrm>
            <a:off x="3992218" y="1897480"/>
            <a:ext cx="183255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 Chinese University</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21" name="Picture 20"/>
          <p:cNvPicPr>
            <a:picLocks noChangeAspect="1"/>
          </p:cNvPicPr>
          <p:nvPr/>
        </p:nvPicPr>
        <p:blipFill>
          <a:blip r:embed="rId4"/>
          <a:stretch>
            <a:fillRect/>
          </a:stretch>
        </p:blipFill>
        <p:spPr>
          <a:xfrm>
            <a:off x="2288954" y="3009753"/>
            <a:ext cx="1577576" cy="1096679"/>
          </a:xfrm>
          <a:prstGeom prst="rect">
            <a:avLst/>
          </a:prstGeom>
        </p:spPr>
      </p:pic>
      <p:pic>
        <p:nvPicPr>
          <p:cNvPr id="22" name="Picture 21"/>
          <p:cNvPicPr>
            <a:picLocks noChangeAspect="1"/>
          </p:cNvPicPr>
          <p:nvPr/>
        </p:nvPicPr>
        <p:blipFill>
          <a:blip r:embed="rId5"/>
          <a:stretch>
            <a:fillRect/>
          </a:stretch>
        </p:blipFill>
        <p:spPr>
          <a:xfrm>
            <a:off x="782551" y="2954911"/>
            <a:ext cx="948418" cy="948418"/>
          </a:xfrm>
          <a:prstGeom prst="rect">
            <a:avLst/>
          </a:prstGeom>
        </p:spPr>
      </p:pic>
      <p:pic>
        <p:nvPicPr>
          <p:cNvPr id="23" name="Picture 22"/>
          <p:cNvPicPr>
            <a:picLocks noChangeAspect="1"/>
          </p:cNvPicPr>
          <p:nvPr/>
        </p:nvPicPr>
        <p:blipFill>
          <a:blip r:embed="rId6"/>
          <a:stretch>
            <a:fillRect/>
          </a:stretch>
        </p:blipFill>
        <p:spPr>
          <a:xfrm>
            <a:off x="4037916" y="2850228"/>
            <a:ext cx="1000012" cy="714294"/>
          </a:xfrm>
          <a:prstGeom prst="rect">
            <a:avLst/>
          </a:prstGeom>
        </p:spPr>
      </p:pic>
      <p:pic>
        <p:nvPicPr>
          <p:cNvPr id="24" name="Picture 23"/>
          <p:cNvPicPr>
            <a:picLocks noChangeAspect="1"/>
          </p:cNvPicPr>
          <p:nvPr/>
        </p:nvPicPr>
        <p:blipFill>
          <a:blip r:embed="rId7"/>
          <a:stretch>
            <a:fillRect/>
          </a:stretch>
        </p:blipFill>
        <p:spPr>
          <a:xfrm>
            <a:off x="2785609" y="4228861"/>
            <a:ext cx="2335545" cy="1421636"/>
          </a:xfrm>
          <a:prstGeom prst="rect">
            <a:avLst/>
          </a:prstGeom>
        </p:spPr>
      </p:pic>
      <p:pic>
        <p:nvPicPr>
          <p:cNvPr id="25" name="Picture 24"/>
          <p:cNvPicPr>
            <a:picLocks noChangeAspect="1"/>
          </p:cNvPicPr>
          <p:nvPr/>
        </p:nvPicPr>
        <p:blipFill>
          <a:blip r:embed="rId8"/>
          <a:stretch>
            <a:fillRect/>
          </a:stretch>
        </p:blipFill>
        <p:spPr>
          <a:xfrm>
            <a:off x="5363105" y="2991866"/>
            <a:ext cx="1687295" cy="1380514"/>
          </a:xfrm>
          <a:prstGeom prst="rect">
            <a:avLst/>
          </a:prstGeom>
        </p:spPr>
      </p:pic>
      <p:pic>
        <p:nvPicPr>
          <p:cNvPr id="26" name="Picture 25"/>
          <p:cNvPicPr>
            <a:picLocks noChangeAspect="1"/>
          </p:cNvPicPr>
          <p:nvPr/>
        </p:nvPicPr>
        <p:blipFill>
          <a:blip r:embed="rId9"/>
          <a:stretch>
            <a:fillRect/>
          </a:stretch>
        </p:blipFill>
        <p:spPr>
          <a:xfrm>
            <a:off x="8146925" y="4590252"/>
            <a:ext cx="800100" cy="800100"/>
          </a:xfrm>
          <a:prstGeom prst="rect">
            <a:avLst/>
          </a:prstGeom>
        </p:spPr>
      </p:pic>
      <p:pic>
        <p:nvPicPr>
          <p:cNvPr id="27" name="Picture 26"/>
          <p:cNvPicPr>
            <a:picLocks noChangeAspect="1"/>
          </p:cNvPicPr>
          <p:nvPr/>
        </p:nvPicPr>
        <p:blipFill>
          <a:blip r:embed="rId10"/>
          <a:stretch>
            <a:fillRect/>
          </a:stretch>
        </p:blipFill>
        <p:spPr>
          <a:xfrm>
            <a:off x="1211954" y="4351051"/>
            <a:ext cx="1135896" cy="1135896"/>
          </a:xfrm>
          <a:prstGeom prst="rect">
            <a:avLst/>
          </a:prstGeom>
        </p:spPr>
      </p:pic>
      <p:pic>
        <p:nvPicPr>
          <p:cNvPr id="28" name="Picture 27"/>
          <p:cNvPicPr>
            <a:picLocks noChangeAspect="1"/>
          </p:cNvPicPr>
          <p:nvPr/>
        </p:nvPicPr>
        <p:blipFill>
          <a:blip r:embed="rId11"/>
          <a:stretch>
            <a:fillRect/>
          </a:stretch>
        </p:blipFill>
        <p:spPr>
          <a:xfrm>
            <a:off x="5446331" y="4378328"/>
            <a:ext cx="1645572" cy="1645572"/>
          </a:xfrm>
          <a:prstGeom prst="rect">
            <a:avLst/>
          </a:prstGeom>
        </p:spPr>
      </p:pic>
      <p:pic>
        <p:nvPicPr>
          <p:cNvPr id="29" name="Picture 28"/>
          <p:cNvPicPr>
            <a:picLocks noChangeAspect="1"/>
          </p:cNvPicPr>
          <p:nvPr/>
        </p:nvPicPr>
        <p:blipFill>
          <a:blip r:embed="rId12"/>
          <a:stretch>
            <a:fillRect/>
          </a:stretch>
        </p:blipFill>
        <p:spPr>
          <a:xfrm>
            <a:off x="7480175" y="3600246"/>
            <a:ext cx="1066800" cy="800100"/>
          </a:xfrm>
          <a:prstGeom prst="rect">
            <a:avLst/>
          </a:prstGeom>
        </p:spPr>
      </p:pic>
      <p:sp>
        <p:nvSpPr>
          <p:cNvPr id="31" name="Rectangle 30"/>
          <p:cNvSpPr/>
          <p:nvPr/>
        </p:nvSpPr>
        <p:spPr>
          <a:xfrm>
            <a:off x="931216" y="5843470"/>
            <a:ext cx="6096000" cy="52322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https://www.zdnet.com/article/ibm-blockchain-to-help-prevent-contamination-in-global-food-supply-chain/</a:t>
            </a:r>
          </a:p>
        </p:txBody>
      </p:sp>
      <p:cxnSp>
        <p:nvCxnSpPr>
          <p:cNvPr id="33" name="Curved Connector 32"/>
          <p:cNvCxnSpPr>
            <a:stCxn id="11" idx="2"/>
          </p:cNvCxnSpPr>
          <p:nvPr/>
        </p:nvCxnSpPr>
        <p:spPr>
          <a:xfrm rot="5400000">
            <a:off x="9305488" y="4309668"/>
            <a:ext cx="899881" cy="1261486"/>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34" name="Picture 33"/>
          <p:cNvPicPr>
            <a:picLocks noChangeAspect="1"/>
          </p:cNvPicPr>
          <p:nvPr/>
        </p:nvPicPr>
        <p:blipFill>
          <a:blip r:embed="rId13"/>
          <a:stretch>
            <a:fillRect/>
          </a:stretch>
        </p:blipFill>
        <p:spPr>
          <a:xfrm>
            <a:off x="11673563" y="4708215"/>
            <a:ext cx="331623" cy="377765"/>
          </a:xfrm>
          <a:prstGeom prst="rect">
            <a:avLst/>
          </a:prstGeom>
        </p:spPr>
      </p:pic>
      <p:sp>
        <p:nvSpPr>
          <p:cNvPr id="35" name="TextBox 34"/>
          <p:cNvSpPr txBox="1"/>
          <p:nvPr/>
        </p:nvSpPr>
        <p:spPr>
          <a:xfrm>
            <a:off x="11188199" y="4990302"/>
            <a:ext cx="100380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smtClean="0">
                <a:ln>
                  <a:noFill/>
                </a:ln>
                <a:solidFill>
                  <a:srgbClr val="000000"/>
                </a:solidFill>
                <a:effectLst/>
                <a:uLnTx/>
                <a:uFillTx/>
                <a:latin typeface="Arial"/>
                <a:cs typeface="Arial"/>
                <a:sym typeface="Arial"/>
              </a:rPr>
              <a:t>Attended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w</a:t>
            </a:r>
            <a:r>
              <a:rPr kumimoji="0" lang="en-US" sz="1200" b="0" i="0" u="none" strike="noStrike" kern="0" cap="none" spc="0" normalizeH="0" baseline="0" noProof="0" dirty="0" smtClean="0">
                <a:ln>
                  <a:noFill/>
                </a:ln>
                <a:solidFill>
                  <a:srgbClr val="000000"/>
                </a:solidFill>
                <a:effectLst/>
                <a:uLnTx/>
                <a:uFillTx/>
                <a:latin typeface="Arial"/>
                <a:cs typeface="Arial"/>
                <a:sym typeface="Arial"/>
              </a:rPr>
              <a:t>orkshops: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smtClean="0">
                <a:ln>
                  <a:noFill/>
                </a:ln>
                <a:solidFill>
                  <a:srgbClr val="000000"/>
                </a:solidFill>
                <a:effectLst/>
                <a:uLnTx/>
                <a:uFillTx/>
                <a:latin typeface="Arial"/>
                <a:cs typeface="Arial"/>
                <a:sym typeface="Arial"/>
              </a:rPr>
              <a:t>DMDII 2018</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smtClean="0">
                <a:ln>
                  <a:noFill/>
                </a:ln>
                <a:solidFill>
                  <a:srgbClr val="000000"/>
                </a:solidFill>
                <a:effectLst/>
                <a:uLnTx/>
                <a:uFillTx/>
                <a:latin typeface="Arial"/>
                <a:cs typeface="Arial"/>
                <a:sym typeface="Arial"/>
              </a:rPr>
              <a:t>Chicago, </a:t>
            </a:r>
            <a:r>
              <a:rPr kumimoji="0" lang="en-US" sz="1200" b="0" i="0" u="none" strike="noStrike" kern="0" cap="none" spc="0" normalizeH="0" baseline="0" noProof="0" dirty="0">
                <a:ln>
                  <a:noFill/>
                </a:ln>
                <a:solidFill>
                  <a:srgbClr val="000000"/>
                </a:solidFill>
                <a:effectLst/>
                <a:uLnTx/>
                <a:uFillTx/>
                <a:latin typeface="Arial"/>
                <a:cs typeface="Arial"/>
                <a:sym typeface="Arial"/>
              </a:rPr>
              <a:t>I</a:t>
            </a:r>
            <a:r>
              <a:rPr kumimoji="0" lang="en-US" sz="1200" b="0" i="0" u="none" strike="noStrike" kern="0" cap="none" spc="0" normalizeH="0" baseline="0" noProof="0" dirty="0" smtClean="0">
                <a:ln>
                  <a:noFill/>
                </a:ln>
                <a:solidFill>
                  <a:srgbClr val="000000"/>
                </a:solidFill>
                <a:effectLst/>
                <a:uLnTx/>
                <a:uFillTx/>
                <a:latin typeface="Arial"/>
                <a:cs typeface="Arial"/>
                <a:sym typeface="Arial"/>
              </a:rPr>
              <a:t>L</a:t>
            </a: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1128938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22713" y="166813"/>
            <a:ext cx="8269287" cy="639637"/>
          </a:xfrm>
        </p:spPr>
        <p:txBody>
          <a:bodyPr/>
          <a:lstStyle/>
          <a:p>
            <a:r>
              <a:rPr lang="en-US" dirty="0" smtClean="0">
                <a:solidFill>
                  <a:schemeClr val="bg1"/>
                </a:solidFill>
              </a:rPr>
              <a:t>Automobile blockchain</a:t>
            </a:r>
            <a:endParaRPr lang="en-US" dirty="0">
              <a:solidFill>
                <a:schemeClr val="bg1"/>
              </a:solidFill>
            </a:endParaRPr>
          </a:p>
        </p:txBody>
      </p:sp>
      <p:pic>
        <p:nvPicPr>
          <p:cNvPr id="5" name="Picture 4"/>
          <p:cNvPicPr>
            <a:picLocks noChangeAspect="1"/>
          </p:cNvPicPr>
          <p:nvPr/>
        </p:nvPicPr>
        <p:blipFill>
          <a:blip r:embed="rId2"/>
          <a:stretch>
            <a:fillRect/>
          </a:stretch>
        </p:blipFill>
        <p:spPr>
          <a:xfrm>
            <a:off x="2117998" y="1401114"/>
            <a:ext cx="1268361" cy="1268361"/>
          </a:xfrm>
          <a:prstGeom prst="rect">
            <a:avLst/>
          </a:prstGeom>
        </p:spPr>
      </p:pic>
      <p:pic>
        <p:nvPicPr>
          <p:cNvPr id="6" name="Picture 5"/>
          <p:cNvPicPr>
            <a:picLocks noChangeAspect="1"/>
          </p:cNvPicPr>
          <p:nvPr/>
        </p:nvPicPr>
        <p:blipFill>
          <a:blip r:embed="rId3"/>
          <a:stretch>
            <a:fillRect/>
          </a:stretch>
        </p:blipFill>
        <p:spPr>
          <a:xfrm>
            <a:off x="3526708" y="1235195"/>
            <a:ext cx="2857500" cy="1600200"/>
          </a:xfrm>
          <a:prstGeom prst="rect">
            <a:avLst/>
          </a:prstGeom>
        </p:spPr>
      </p:pic>
      <p:pic>
        <p:nvPicPr>
          <p:cNvPr id="8" name="Picture 7"/>
          <p:cNvPicPr>
            <a:picLocks noChangeAspect="1"/>
          </p:cNvPicPr>
          <p:nvPr/>
        </p:nvPicPr>
        <p:blipFill>
          <a:blip r:embed="rId4"/>
          <a:stretch>
            <a:fillRect/>
          </a:stretch>
        </p:blipFill>
        <p:spPr>
          <a:xfrm>
            <a:off x="6664906" y="1365318"/>
            <a:ext cx="1284475" cy="1284475"/>
          </a:xfrm>
          <a:prstGeom prst="rect">
            <a:avLst/>
          </a:prstGeom>
        </p:spPr>
      </p:pic>
      <p:pic>
        <p:nvPicPr>
          <p:cNvPr id="10" name="Picture 9"/>
          <p:cNvPicPr>
            <a:picLocks noChangeAspect="1"/>
          </p:cNvPicPr>
          <p:nvPr/>
        </p:nvPicPr>
        <p:blipFill>
          <a:blip r:embed="rId5"/>
          <a:stretch>
            <a:fillRect/>
          </a:stretch>
        </p:blipFill>
        <p:spPr>
          <a:xfrm>
            <a:off x="9210146" y="1276845"/>
            <a:ext cx="1322422" cy="1322422"/>
          </a:xfrm>
          <a:prstGeom prst="rect">
            <a:avLst/>
          </a:prstGeom>
        </p:spPr>
      </p:pic>
      <p:sp>
        <p:nvSpPr>
          <p:cNvPr id="11" name="TextBox 10"/>
          <p:cNvSpPr txBox="1"/>
          <p:nvPr/>
        </p:nvSpPr>
        <p:spPr>
          <a:xfrm>
            <a:off x="2752178" y="3308334"/>
            <a:ext cx="730520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smtClean="0">
                <a:ln>
                  <a:noFill/>
                </a:ln>
                <a:solidFill>
                  <a:srgbClr val="000000"/>
                </a:solidFill>
                <a:effectLst/>
                <a:uLnTx/>
                <a:uFillTx/>
                <a:latin typeface="Arial"/>
                <a:cs typeface="Arial"/>
                <a:sym typeface="Arial"/>
              </a:rPr>
              <a:t>Founding members of MOBI : the Mobility Blockchain Initiative </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p:sp>
        <p:nvSpPr>
          <p:cNvPr id="12" name="Right Brace 11"/>
          <p:cNvSpPr/>
          <p:nvPr/>
        </p:nvSpPr>
        <p:spPr>
          <a:xfrm rot="5400000">
            <a:off x="5917432" y="-1149640"/>
            <a:ext cx="724994" cy="8323862"/>
          </a:xfrm>
          <a:prstGeom prst="rightBrace">
            <a:avLst>
              <a:gd name="adj1" fmla="val 0"/>
              <a:gd name="adj2" fmla="val 49291"/>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666666"/>
              </a:solidFill>
              <a:effectLst/>
              <a:uLnTx/>
              <a:uFillTx/>
              <a:latin typeface="Arial" panose="020B0604020202020204"/>
              <a:ea typeface="+mn-ea"/>
              <a:cs typeface="+mn-cs"/>
              <a:sym typeface="Arial"/>
            </a:endParaRPr>
          </a:p>
        </p:txBody>
      </p:sp>
      <p:sp>
        <p:nvSpPr>
          <p:cNvPr id="13" name="TextBox 12"/>
          <p:cNvSpPr txBox="1"/>
          <p:nvPr/>
        </p:nvSpPr>
        <p:spPr>
          <a:xfrm>
            <a:off x="1976755" y="4366984"/>
            <a:ext cx="8475397" cy="255454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smtClean="0">
                <a:ln>
                  <a:noFill/>
                </a:ln>
                <a:solidFill>
                  <a:srgbClr val="000000"/>
                </a:solidFill>
                <a:effectLst/>
                <a:uLnTx/>
                <a:uFillTx/>
                <a:latin typeface="Arial"/>
                <a:cs typeface="Arial"/>
                <a:sym typeface="Arial"/>
              </a:rPr>
              <a:t>+ Bosch + ZF (Parts)       + Accenture, IBM       +</a:t>
            </a:r>
            <a:r>
              <a:rPr kumimoji="0" lang="en-US" sz="2000" b="0" i="0" u="none" strike="noStrike" kern="0" cap="none" spc="0" normalizeH="0" baseline="0" noProof="0" dirty="0" err="1" smtClean="0">
                <a:ln>
                  <a:noFill/>
                </a:ln>
                <a:solidFill>
                  <a:srgbClr val="000000"/>
                </a:solidFill>
                <a:effectLst/>
                <a:uLnTx/>
                <a:uFillTx/>
                <a:latin typeface="Arial"/>
                <a:cs typeface="Arial"/>
                <a:sym typeface="Arial"/>
              </a:rPr>
              <a:t>Consensys</a:t>
            </a:r>
            <a:r>
              <a:rPr kumimoji="0" lang="en-US" sz="2000" b="0" i="0" u="none" strike="noStrike" kern="0" cap="none" spc="0" normalizeH="0" baseline="0" noProof="0" dirty="0" smtClean="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smtClean="0">
                <a:ln>
                  <a:noFill/>
                </a:ln>
                <a:solidFill>
                  <a:srgbClr val="000000"/>
                </a:solidFill>
                <a:effectLst/>
                <a:uLnTx/>
                <a:uFillTx/>
                <a:latin typeface="Arial"/>
                <a:cs typeface="Arial"/>
                <a:sym typeface="Arial"/>
              </a:rPr>
              <a:t>Hyperledger</a:t>
            </a:r>
            <a:endParaRPr kumimoji="0" lang="en-US" sz="2000" b="0" i="0" u="none" strike="noStrike" kern="0" cap="none" spc="0" normalizeH="0" baseline="0" noProof="0" dirty="0" smtClean="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smtClean="0">
                <a:ln>
                  <a:noFill/>
                </a:ln>
                <a:solidFill>
                  <a:srgbClr val="000000"/>
                </a:solidFill>
                <a:effectLst/>
                <a:uLnTx/>
                <a:uFillTx/>
                <a:latin typeface="Arial"/>
                <a:cs typeface="Arial"/>
                <a:sym typeface="Arial"/>
              </a:rPr>
              <a:t>Supports both public and private blockchain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smtClean="0">
                <a:ln>
                  <a:noFill/>
                </a:ln>
                <a:solidFill>
                  <a:srgbClr val="000000"/>
                </a:solidFill>
                <a:effectLst/>
                <a:uLnTx/>
                <a:uFillTx/>
                <a:latin typeface="Arial"/>
                <a:cs typeface="Arial"/>
                <a:sym typeface="Arial"/>
              </a:rPr>
              <a:t>Working on standards, interfaces for a new digital mobility ecosystem,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smtClean="0">
                <a:ln>
                  <a:noFill/>
                </a:ln>
                <a:solidFill>
                  <a:srgbClr val="000000"/>
                </a:solidFill>
                <a:effectLst/>
                <a:uLnTx/>
                <a:uFillTx/>
                <a:latin typeface="Arial"/>
                <a:cs typeface="Arial"/>
                <a:sym typeface="Arial"/>
              </a:rPr>
              <a:t>from ride-sharing to self-driving cars and everything in between.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smtClean="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4" name="Picture 13"/>
          <p:cNvPicPr>
            <a:picLocks noChangeAspect="1"/>
          </p:cNvPicPr>
          <p:nvPr/>
        </p:nvPicPr>
        <p:blipFill>
          <a:blip r:embed="rId6"/>
          <a:stretch>
            <a:fillRect/>
          </a:stretch>
        </p:blipFill>
        <p:spPr>
          <a:xfrm>
            <a:off x="216309" y="3508389"/>
            <a:ext cx="1601803" cy="961082"/>
          </a:xfrm>
          <a:prstGeom prst="rect">
            <a:avLst/>
          </a:prstGeom>
        </p:spPr>
      </p:pic>
      <p:pic>
        <p:nvPicPr>
          <p:cNvPr id="18" name="Picture 17"/>
          <p:cNvPicPr>
            <a:picLocks noChangeAspect="1"/>
          </p:cNvPicPr>
          <p:nvPr/>
        </p:nvPicPr>
        <p:blipFill>
          <a:blip r:embed="rId7"/>
          <a:stretch>
            <a:fillRect/>
          </a:stretch>
        </p:blipFill>
        <p:spPr>
          <a:xfrm>
            <a:off x="10719936" y="3330129"/>
            <a:ext cx="1472064" cy="1472064"/>
          </a:xfrm>
          <a:prstGeom prst="rect">
            <a:avLst/>
          </a:prstGeom>
        </p:spPr>
      </p:pic>
      <p:sp>
        <p:nvSpPr>
          <p:cNvPr id="19" name="TextBox 18"/>
          <p:cNvSpPr txBox="1"/>
          <p:nvPr/>
        </p:nvSpPr>
        <p:spPr>
          <a:xfrm>
            <a:off x="216309" y="4934694"/>
            <a:ext cx="1685077"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UB:2017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Collaboration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--2 months in India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--parts provenance</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22" name="Curved Connector 21"/>
          <p:cNvCxnSpPr>
            <a:stCxn id="19" idx="1"/>
          </p:cNvCxnSpPr>
          <p:nvPr/>
        </p:nvCxnSpPr>
        <p:spPr>
          <a:xfrm rot="10800000" flipH="1">
            <a:off x="216309" y="4164428"/>
            <a:ext cx="800900" cy="1247320"/>
          </a:xfrm>
          <a:prstGeom prst="curvedConnector4">
            <a:avLst>
              <a:gd name="adj1" fmla="val -28543"/>
              <a:gd name="adj2" fmla="val 69123"/>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0665365" y="4802193"/>
            <a:ext cx="1418482"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2018 UB-Coursera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i</a:t>
            </a:r>
            <a:r>
              <a:rPr kumimoji="0" lang="en-US" sz="1400" b="0" i="0" u="none" strike="noStrike" kern="0" cap="none" spc="0" normalizeH="0" baseline="0" noProof="0" dirty="0" smtClean="0">
                <a:ln>
                  <a:noFill/>
                </a:ln>
                <a:solidFill>
                  <a:srgbClr val="000000"/>
                </a:solidFill>
                <a:effectLst/>
                <a:uLnTx/>
                <a:uFillTx/>
                <a:latin typeface="Arial"/>
                <a:cs typeface="Arial"/>
                <a:sym typeface="Arial"/>
              </a:rPr>
              <a:t>ntroduction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r</a:t>
            </a:r>
            <a:r>
              <a:rPr kumimoji="0" lang="en-US" sz="1400" b="0" i="0" u="none" strike="noStrike" kern="0" cap="none" spc="0" normalizeH="0" baseline="0" noProof="0" dirty="0" smtClean="0">
                <a:ln>
                  <a:noFill/>
                </a:ln>
                <a:solidFill>
                  <a:srgbClr val="000000"/>
                </a:solidFill>
                <a:effectLst/>
                <a:uLnTx/>
                <a:uFillTx/>
                <a:latin typeface="Arial"/>
                <a:cs typeface="Arial"/>
                <a:sym typeface="Arial"/>
              </a:rPr>
              <a:t>ecorded on-site ..in DC</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32" name="Curved Connector 31"/>
          <p:cNvCxnSpPr>
            <a:stCxn id="23" idx="0"/>
          </p:cNvCxnSpPr>
          <p:nvPr/>
        </p:nvCxnSpPr>
        <p:spPr>
          <a:xfrm rot="5400000" flipH="1" flipV="1">
            <a:off x="11314247" y="4494712"/>
            <a:ext cx="367841" cy="247123"/>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6853084" y="5565058"/>
            <a:ext cx="3204299" cy="406686"/>
          </a:xfrm>
          <a:prstGeom prst="ellipse">
            <a:avLst/>
          </a:prstGeom>
          <a:solidFill>
            <a:schemeClr val="accent3">
              <a:lumMod val="75000"/>
              <a:alpha val="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panose="020B0604020202020204"/>
              <a:ea typeface="+mn-ea"/>
              <a:cs typeface="+mn-cs"/>
              <a:sym typeface="Arial"/>
            </a:endParaRPr>
          </a:p>
        </p:txBody>
      </p:sp>
      <p:pic>
        <p:nvPicPr>
          <p:cNvPr id="34" name="Picture 33"/>
          <p:cNvPicPr>
            <a:picLocks noChangeAspect="1"/>
          </p:cNvPicPr>
          <p:nvPr/>
        </p:nvPicPr>
        <p:blipFill>
          <a:blip r:embed="rId8"/>
          <a:stretch>
            <a:fillRect/>
          </a:stretch>
        </p:blipFill>
        <p:spPr>
          <a:xfrm>
            <a:off x="1200009" y="4689987"/>
            <a:ext cx="567397" cy="567397"/>
          </a:xfrm>
          <a:prstGeom prst="rect">
            <a:avLst/>
          </a:prstGeom>
        </p:spPr>
      </p:pic>
      <p:pic>
        <p:nvPicPr>
          <p:cNvPr id="35" name="Picture 34"/>
          <p:cNvPicPr>
            <a:picLocks noChangeAspect="1"/>
          </p:cNvPicPr>
          <p:nvPr/>
        </p:nvPicPr>
        <p:blipFill>
          <a:blip r:embed="rId9"/>
          <a:stretch>
            <a:fillRect/>
          </a:stretch>
        </p:blipFill>
        <p:spPr>
          <a:xfrm>
            <a:off x="11569300" y="4762051"/>
            <a:ext cx="566977" cy="566977"/>
          </a:xfrm>
          <a:prstGeom prst="rect">
            <a:avLst/>
          </a:prstGeom>
        </p:spPr>
      </p:pic>
    </p:spTree>
    <p:extLst>
      <p:ext uri="{BB962C8B-B14F-4D97-AF65-F5344CB8AC3E}">
        <p14:creationId xmlns:p14="http://schemas.microsoft.com/office/powerpoint/2010/main" val="8853725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21138" y="68263"/>
            <a:ext cx="8170862" cy="688975"/>
          </a:xfrm>
        </p:spPr>
        <p:txBody>
          <a:bodyPr/>
          <a:lstStyle/>
          <a:p>
            <a:r>
              <a:rPr lang="en-US" dirty="0" smtClean="0">
                <a:solidFill>
                  <a:schemeClr val="bg1"/>
                </a:solidFill>
              </a:rPr>
              <a:t>FDA – healthcare blockchain</a:t>
            </a:r>
            <a:endParaRPr lang="en-US" dirty="0">
              <a:solidFill>
                <a:schemeClr val="bg1"/>
              </a:solidFill>
            </a:endParaRPr>
          </a:p>
        </p:txBody>
      </p:sp>
      <p:pic>
        <p:nvPicPr>
          <p:cNvPr id="6" name="Picture 5"/>
          <p:cNvPicPr>
            <a:picLocks noChangeAspect="1"/>
          </p:cNvPicPr>
          <p:nvPr/>
        </p:nvPicPr>
        <p:blipFill>
          <a:blip r:embed="rId2"/>
          <a:stretch>
            <a:fillRect/>
          </a:stretch>
        </p:blipFill>
        <p:spPr>
          <a:xfrm>
            <a:off x="1307691" y="1000812"/>
            <a:ext cx="2939845" cy="2354219"/>
          </a:xfrm>
          <a:prstGeom prst="rect">
            <a:avLst/>
          </a:prstGeom>
        </p:spPr>
      </p:pic>
      <p:pic>
        <p:nvPicPr>
          <p:cNvPr id="7" name="Picture 6"/>
          <p:cNvPicPr>
            <a:picLocks noChangeAspect="1"/>
          </p:cNvPicPr>
          <p:nvPr/>
        </p:nvPicPr>
        <p:blipFill>
          <a:blip r:embed="rId3"/>
          <a:stretch>
            <a:fillRect/>
          </a:stretch>
        </p:blipFill>
        <p:spPr>
          <a:xfrm>
            <a:off x="4501696" y="1763706"/>
            <a:ext cx="1656857" cy="828429"/>
          </a:xfrm>
          <a:prstGeom prst="rect">
            <a:avLst/>
          </a:prstGeom>
        </p:spPr>
      </p:pic>
      <p:pic>
        <p:nvPicPr>
          <p:cNvPr id="8" name="Picture 7"/>
          <p:cNvPicPr>
            <a:picLocks noChangeAspect="1"/>
          </p:cNvPicPr>
          <p:nvPr/>
        </p:nvPicPr>
        <p:blipFill>
          <a:blip r:embed="rId4"/>
          <a:stretch>
            <a:fillRect/>
          </a:stretch>
        </p:blipFill>
        <p:spPr>
          <a:xfrm>
            <a:off x="7162338" y="1230182"/>
            <a:ext cx="2409825" cy="1895475"/>
          </a:xfrm>
          <a:prstGeom prst="rect">
            <a:avLst/>
          </a:prstGeom>
        </p:spPr>
      </p:pic>
      <p:sp>
        <p:nvSpPr>
          <p:cNvPr id="9" name="TextBox 8"/>
          <p:cNvSpPr txBox="1"/>
          <p:nvPr/>
        </p:nvSpPr>
        <p:spPr>
          <a:xfrm>
            <a:off x="953728" y="3644844"/>
            <a:ext cx="4445448" cy="255454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smtClean="0">
                <a:ln>
                  <a:noFill/>
                </a:ln>
                <a:solidFill>
                  <a:srgbClr val="000000"/>
                </a:solidFill>
                <a:effectLst/>
                <a:uLnTx/>
                <a:uFillTx/>
                <a:latin typeface="Arial"/>
                <a:cs typeface="Arial"/>
                <a:sym typeface="Arial"/>
              </a:rPr>
              <a:t>Manage data duplication and integrity</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smtClean="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smtClean="0">
                <a:ln>
                  <a:noFill/>
                </a:ln>
                <a:solidFill>
                  <a:srgbClr val="000000"/>
                </a:solidFill>
                <a:effectLst/>
                <a:uLnTx/>
                <a:uFillTx/>
                <a:latin typeface="Arial"/>
                <a:cs typeface="Arial"/>
                <a:sym typeface="Arial"/>
              </a:rPr>
              <a:t> Manage private data access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smtClean="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smtClean="0">
                <a:ln>
                  <a:noFill/>
                </a:ln>
                <a:solidFill>
                  <a:srgbClr val="000000"/>
                </a:solidFill>
                <a:effectLst/>
                <a:uLnTx/>
                <a:uFillTx/>
                <a:latin typeface="Arial"/>
                <a:cs typeface="Arial"/>
                <a:sym typeface="Arial"/>
              </a:rPr>
              <a:t>Uses interplanetary file system</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p:sp>
        <p:nvSpPr>
          <p:cNvPr id="10" name="TextBox 9"/>
          <p:cNvSpPr txBox="1"/>
          <p:nvPr/>
        </p:nvSpPr>
        <p:spPr>
          <a:xfrm>
            <a:off x="6645300" y="3746090"/>
            <a:ext cx="3544560"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smtClean="0">
                <a:ln>
                  <a:noFill/>
                </a:ln>
                <a:solidFill>
                  <a:srgbClr val="000000"/>
                </a:solidFill>
                <a:effectLst/>
                <a:uLnTx/>
                <a:uFillTx/>
                <a:latin typeface="Arial"/>
                <a:cs typeface="Arial"/>
                <a:sym typeface="Arial"/>
              </a:rPr>
              <a:t>Pilot with 4 hospitals 2018</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smtClean="0">
                <a:ln>
                  <a:noFill/>
                </a:ln>
                <a:solidFill>
                  <a:srgbClr val="000000"/>
                </a:solidFill>
                <a:effectLst/>
                <a:uLnTx/>
                <a:uFillTx/>
                <a:latin typeface="Arial"/>
                <a:cs typeface="Arial"/>
                <a:sym typeface="Arial"/>
              </a:rPr>
              <a:t>Plan to move to 20 hospitals </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p:sp>
        <p:nvSpPr>
          <p:cNvPr id="13" name="TextBox 12"/>
          <p:cNvSpPr txBox="1"/>
          <p:nvPr/>
        </p:nvSpPr>
        <p:spPr>
          <a:xfrm>
            <a:off x="10189860" y="2790609"/>
            <a:ext cx="1776448"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We use this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 blockchain platform</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17" name="Curved Connector 16"/>
          <p:cNvCxnSpPr>
            <a:stCxn id="8" idx="3"/>
            <a:endCxn id="13" idx="0"/>
          </p:cNvCxnSpPr>
          <p:nvPr/>
        </p:nvCxnSpPr>
        <p:spPr>
          <a:xfrm>
            <a:off x="9572163" y="2177920"/>
            <a:ext cx="1505921" cy="612689"/>
          </a:xfrm>
          <a:prstGeom prst="curvedConnector2">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599768" y="3355031"/>
            <a:ext cx="4886632" cy="1088642"/>
          </a:xfrm>
          <a:prstGeom prst="ellipse">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panose="020B0604020202020204"/>
              <a:ea typeface="+mn-ea"/>
              <a:cs typeface="+mn-cs"/>
              <a:sym typeface="Arial"/>
            </a:endParaRPr>
          </a:p>
        </p:txBody>
      </p:sp>
      <p:pic>
        <p:nvPicPr>
          <p:cNvPr id="21" name="Picture 20"/>
          <p:cNvPicPr>
            <a:picLocks noChangeAspect="1"/>
          </p:cNvPicPr>
          <p:nvPr/>
        </p:nvPicPr>
        <p:blipFill>
          <a:blip r:embed="rId5"/>
          <a:stretch>
            <a:fillRect/>
          </a:stretch>
        </p:blipFill>
        <p:spPr>
          <a:xfrm>
            <a:off x="10774722" y="4487799"/>
            <a:ext cx="823031" cy="823031"/>
          </a:xfrm>
          <a:prstGeom prst="rect">
            <a:avLst/>
          </a:prstGeom>
        </p:spPr>
      </p:pic>
      <p:sp>
        <p:nvSpPr>
          <p:cNvPr id="22" name="TextBox 21"/>
          <p:cNvSpPr txBox="1"/>
          <p:nvPr/>
        </p:nvSpPr>
        <p:spPr>
          <a:xfrm>
            <a:off x="9125789" y="5205349"/>
            <a:ext cx="289213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Member of IEEE standards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On medical devices on blockchain</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1130039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716338" y="196850"/>
            <a:ext cx="8475662" cy="598488"/>
          </a:xfrm>
        </p:spPr>
        <p:txBody>
          <a:bodyPr>
            <a:normAutofit/>
          </a:bodyPr>
          <a:lstStyle/>
          <a:p>
            <a:r>
              <a:rPr lang="en-US" dirty="0" smtClean="0">
                <a:solidFill>
                  <a:schemeClr val="bg1"/>
                </a:solidFill>
              </a:rPr>
              <a:t>CARTA – Capitalization Table Company</a:t>
            </a:r>
            <a:endParaRPr lang="en-US" dirty="0">
              <a:solidFill>
                <a:schemeClr val="bg1"/>
              </a:solidFill>
            </a:endParaRPr>
          </a:p>
        </p:txBody>
      </p:sp>
      <p:pic>
        <p:nvPicPr>
          <p:cNvPr id="2" name="Picture 1"/>
          <p:cNvPicPr>
            <a:picLocks noChangeAspect="1"/>
          </p:cNvPicPr>
          <p:nvPr/>
        </p:nvPicPr>
        <p:blipFill>
          <a:blip r:embed="rId2"/>
          <a:stretch>
            <a:fillRect/>
          </a:stretch>
        </p:blipFill>
        <p:spPr>
          <a:xfrm>
            <a:off x="95492" y="1146301"/>
            <a:ext cx="3022834" cy="1586988"/>
          </a:xfrm>
          <a:prstGeom prst="rect">
            <a:avLst/>
          </a:prstGeom>
        </p:spPr>
      </p:pic>
      <p:sp>
        <p:nvSpPr>
          <p:cNvPr id="4" name="TextBox 3"/>
          <p:cNvSpPr txBox="1"/>
          <p:nvPr/>
        </p:nvSpPr>
        <p:spPr>
          <a:xfrm>
            <a:off x="4729316" y="1813033"/>
            <a:ext cx="7462684"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smtClean="0">
                <a:ln>
                  <a:noFill/>
                </a:ln>
                <a:solidFill>
                  <a:srgbClr val="000000"/>
                </a:solidFill>
                <a:effectLst/>
                <a:uLnTx/>
                <a:uFillTx/>
                <a:latin typeface="Arial"/>
                <a:cs typeface="Arial"/>
                <a:sym typeface="Arial"/>
              </a:rPr>
              <a:t>Ownership management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smtClean="0">
                <a:ln>
                  <a:noFill/>
                </a:ln>
                <a:solidFill>
                  <a:srgbClr val="000000"/>
                </a:solidFill>
                <a:effectLst/>
                <a:uLnTx/>
                <a:uFillTx/>
                <a:latin typeface="Arial"/>
                <a:cs typeface="Arial"/>
                <a:sym typeface="Arial"/>
              </a:rPr>
              <a:t>Who owns what and when transactions recorded on blockchain.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smtClean="0">
                <a:ln>
                  <a:noFill/>
                </a:ln>
                <a:solidFill>
                  <a:srgbClr val="000000"/>
                </a:solidFill>
                <a:effectLst/>
                <a:uLnTx/>
                <a:uFillTx/>
                <a:latin typeface="Arial"/>
                <a:cs typeface="Arial"/>
                <a:sym typeface="Arial"/>
              </a:rPr>
              <a:t>New forms of ownerships: </a:t>
            </a:r>
            <a:r>
              <a:rPr kumimoji="0" lang="en-US" sz="2000" b="0" i="0" u="none" strike="noStrike" kern="0" cap="none" spc="0" normalizeH="0" baseline="0" noProof="0" dirty="0">
                <a:ln>
                  <a:noFill/>
                </a:ln>
                <a:solidFill>
                  <a:srgbClr val="000000"/>
                </a:solidFill>
                <a:effectLst/>
                <a:uLnTx/>
                <a:uFillTx/>
                <a:latin typeface="Arial"/>
                <a:cs typeface="Arial"/>
                <a:sym typeface="Arial"/>
              </a:rPr>
              <a:t>ICOs, DAOs, and blockchain ownership </a:t>
            </a:r>
            <a:r>
              <a:rPr kumimoji="0" lang="en-US" sz="2000" b="0" i="0" u="none" strike="noStrike" kern="0" cap="none" spc="0" normalizeH="0" baseline="0" noProof="0" dirty="0" smtClean="0">
                <a:ln>
                  <a:noFill/>
                </a:ln>
                <a:solidFill>
                  <a:srgbClr val="000000"/>
                </a:solidFill>
                <a:effectLst/>
                <a:uLnTx/>
                <a:uFillTx/>
                <a:latin typeface="Arial"/>
                <a:cs typeface="Arial"/>
                <a:sym typeface="Arial"/>
              </a:rPr>
              <a:t>ledgers</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p:sp>
        <p:nvSpPr>
          <p:cNvPr id="8" name="Rectangle 7"/>
          <p:cNvSpPr/>
          <p:nvPr/>
        </p:nvSpPr>
        <p:spPr>
          <a:xfrm>
            <a:off x="235719" y="4339160"/>
            <a:ext cx="6096000" cy="1600438"/>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“Startups</a:t>
            </a:r>
            <a:r>
              <a:rPr kumimoji="0" lang="en-US" sz="1400" b="0" i="0" u="none" strike="noStrike" kern="0" cap="none" spc="0" normalizeH="0" baseline="0" noProof="0" dirty="0">
                <a:ln>
                  <a:noFill/>
                </a:ln>
                <a:solidFill>
                  <a:srgbClr val="000000"/>
                </a:solidFill>
                <a:effectLst/>
                <a:uLnTx/>
                <a:uFillTx/>
                <a:latin typeface="Arial"/>
                <a:cs typeface="Arial"/>
                <a:sym typeface="Arial"/>
              </a:rPr>
              <a:t>, office buildings, rental homes, railroads, railroad cars, railroad companies, debt for those railroad companies, </a:t>
            </a:r>
            <a:r>
              <a:rPr kumimoji="0" lang="en-US" sz="1400" b="0" i="0" u="none" strike="noStrike" kern="0" cap="none" spc="0" normalizeH="0" baseline="0" noProof="0" dirty="0" err="1">
                <a:ln>
                  <a:noFill/>
                </a:ln>
                <a:solidFill>
                  <a:srgbClr val="000000"/>
                </a:solidFill>
                <a:effectLst/>
                <a:uLnTx/>
                <a:uFillTx/>
                <a:latin typeface="Arial"/>
                <a:cs typeface="Arial"/>
                <a:sym typeface="Arial"/>
              </a:rPr>
              <a:t>antarctic</a:t>
            </a:r>
            <a:r>
              <a:rPr kumimoji="0" lang="en-US" sz="1400" b="0" i="0" u="none" strike="noStrike" kern="0" cap="none" spc="0" normalizeH="0" baseline="0" noProof="0" dirty="0">
                <a:ln>
                  <a:noFill/>
                </a:ln>
                <a:solidFill>
                  <a:srgbClr val="000000"/>
                </a:solidFill>
                <a:effectLst/>
                <a:uLnTx/>
                <a:uFillTx/>
                <a:latin typeface="Arial"/>
                <a:cs typeface="Arial"/>
                <a:sym typeface="Arial"/>
              </a:rPr>
              <a:t> territories, oil rigs, helicopters to access those oil rigs, farmland, farm equipment, rice paddies, irrigation equipment for those rice paddies, </a:t>
            </a:r>
            <a:r>
              <a:rPr kumimoji="0" lang="en-US" sz="1400" b="0" i="0" u="none" strike="noStrike" kern="0" cap="none" spc="0" normalizeH="0" baseline="0" noProof="0" dirty="0" smtClean="0">
                <a:ln>
                  <a:noFill/>
                </a:ln>
                <a:solidFill>
                  <a:srgbClr val="000000"/>
                </a:solidFill>
                <a:effectLst/>
                <a:uLnTx/>
                <a:uFillTx/>
                <a:latin typeface="Arial"/>
                <a:cs typeface="Arial"/>
                <a:sym typeface="Arial"/>
              </a:rPr>
              <a:t>…pharmaceutical </a:t>
            </a:r>
            <a:r>
              <a:rPr kumimoji="0" lang="en-US" sz="1400" b="0" i="0" u="none" strike="noStrike" kern="0" cap="none" spc="0" normalizeH="0" baseline="0" noProof="0" dirty="0">
                <a:ln>
                  <a:noFill/>
                </a:ln>
                <a:solidFill>
                  <a:srgbClr val="000000"/>
                </a:solidFill>
                <a:effectLst/>
                <a:uLnTx/>
                <a:uFillTx/>
                <a:latin typeface="Arial"/>
                <a:cs typeface="Arial"/>
                <a:sym typeface="Arial"/>
              </a:rPr>
              <a:t>companies, pharmaceutical patents…. it goes on and on. Everything in our world is owned by a person or a group of people</a:t>
            </a:r>
            <a:r>
              <a:rPr kumimoji="0" lang="en-US" sz="1400" b="0" i="0" u="none" strike="noStrike" kern="0" cap="none" spc="0" normalizeH="0" baseline="0" noProof="0" dirty="0" smtClean="0">
                <a:ln>
                  <a:noFill/>
                </a:ln>
                <a:solidFill>
                  <a:srgbClr val="000000"/>
                </a:solidFill>
                <a:effectLst/>
                <a:uLnTx/>
                <a:uFillTx/>
                <a:latin typeface="Arial"/>
                <a:cs typeface="Arial"/>
                <a:sym typeface="Arial"/>
              </a:rPr>
              <a:t>.” – Carta Owner Henry Ward</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20" name="Curved Connector 19"/>
          <p:cNvCxnSpPr>
            <a:stCxn id="8" idx="0"/>
            <a:endCxn id="4" idx="1"/>
          </p:cNvCxnSpPr>
          <p:nvPr/>
        </p:nvCxnSpPr>
        <p:spPr>
          <a:xfrm rot="5400000" flipH="1" flipV="1">
            <a:off x="3228202" y="2838047"/>
            <a:ext cx="1556631" cy="1445597"/>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975447" y="4902798"/>
            <a:ext cx="188384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smtClean="0">
                <a:ln>
                  <a:noFill/>
                </a:ln>
                <a:solidFill>
                  <a:srgbClr val="000000"/>
                </a:solidFill>
                <a:effectLst/>
                <a:uLnTx/>
                <a:uFillTx/>
                <a:latin typeface="Arial"/>
                <a:cs typeface="Arial"/>
                <a:sym typeface="Arial"/>
              </a:rPr>
              <a:t>Initial coin Offering</a:t>
            </a:r>
            <a:endParaRPr kumimoji="0" lang="en-US" sz="16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25" name="Curved Connector 24"/>
          <p:cNvCxnSpPr>
            <a:stCxn id="21" idx="1"/>
          </p:cNvCxnSpPr>
          <p:nvPr/>
        </p:nvCxnSpPr>
        <p:spPr>
          <a:xfrm rot="10800000" flipH="1">
            <a:off x="6975447" y="3465499"/>
            <a:ext cx="833722" cy="1606577"/>
          </a:xfrm>
          <a:prstGeom prst="curvedConnector4">
            <a:avLst>
              <a:gd name="adj1" fmla="val -27419"/>
              <a:gd name="adj2" fmla="val 55268"/>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235823" y="4270334"/>
            <a:ext cx="386516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smtClean="0">
                <a:ln>
                  <a:noFill/>
                </a:ln>
                <a:solidFill>
                  <a:srgbClr val="000000"/>
                </a:solidFill>
                <a:effectLst/>
                <a:uLnTx/>
                <a:uFillTx/>
                <a:latin typeface="Arial"/>
                <a:cs typeface="Arial"/>
                <a:sym typeface="Arial"/>
              </a:rPr>
              <a:t>Decentralized Autonomous Organization</a:t>
            </a:r>
            <a:endParaRPr kumimoji="0" lang="en-US" sz="16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36" name="Curved Connector 35"/>
          <p:cNvCxnSpPr>
            <a:endCxn id="26" idx="0"/>
          </p:cNvCxnSpPr>
          <p:nvPr/>
        </p:nvCxnSpPr>
        <p:spPr>
          <a:xfrm>
            <a:off x="8740877" y="3392129"/>
            <a:ext cx="1427527" cy="878205"/>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9519474" y="1049911"/>
            <a:ext cx="2446504"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Potential for new and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fractional owners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Newer financial instruments</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43" name="Curved Connector 42"/>
          <p:cNvCxnSpPr>
            <a:stCxn id="37" idx="1"/>
          </p:cNvCxnSpPr>
          <p:nvPr/>
        </p:nvCxnSpPr>
        <p:spPr>
          <a:xfrm rot="10800000" flipV="1">
            <a:off x="7659332" y="1419243"/>
            <a:ext cx="1860143" cy="569792"/>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8835528" y="5849957"/>
            <a:ext cx="2844048"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smtClean="0">
                <a:ln>
                  <a:noFill/>
                </a:ln>
                <a:solidFill>
                  <a:srgbClr val="000000"/>
                </a:solidFill>
                <a:effectLst/>
                <a:uLnTx/>
                <a:uFillTx/>
                <a:latin typeface="Arial"/>
                <a:cs typeface="Arial"/>
                <a:sym typeface="Arial"/>
              </a:rPr>
              <a:t>I am an advisor for two ICOs: </a:t>
            </a:r>
            <a:r>
              <a:rPr kumimoji="0" lang="en-US" sz="1000" b="0" i="0" u="none" strike="noStrike" kern="0" cap="none" spc="0" normalizeH="0" baseline="0" noProof="0" dirty="0" err="1" smtClean="0">
                <a:ln>
                  <a:noFill/>
                </a:ln>
                <a:solidFill>
                  <a:srgbClr val="000000"/>
                </a:solidFill>
                <a:effectLst/>
                <a:uLnTx/>
                <a:uFillTx/>
                <a:latin typeface="Arial"/>
                <a:cs typeface="Arial"/>
                <a:sym typeface="Arial"/>
              </a:rPr>
              <a:t>ALZA,Intellishare</a:t>
            </a:r>
            <a:endParaRPr kumimoji="0" lang="en-US" sz="10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46" name="Curved Connector 45"/>
          <p:cNvCxnSpPr>
            <a:stCxn id="44" idx="0"/>
            <a:endCxn id="21" idx="2"/>
          </p:cNvCxnSpPr>
          <p:nvPr/>
        </p:nvCxnSpPr>
        <p:spPr>
          <a:xfrm rot="16200000" flipV="1">
            <a:off x="8783160" y="4375565"/>
            <a:ext cx="608605" cy="234018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4503174" y="1631756"/>
            <a:ext cx="3414198" cy="751069"/>
          </a:xfrm>
          <a:prstGeom prst="ellipse">
            <a:avLst/>
          </a:prstGeom>
          <a:solidFill>
            <a:srgbClr val="00B05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panose="020B0604020202020204"/>
              <a:ea typeface="+mn-ea"/>
              <a:cs typeface="+mn-cs"/>
              <a:sym typeface="Arial"/>
            </a:endParaRPr>
          </a:p>
        </p:txBody>
      </p:sp>
      <p:pic>
        <p:nvPicPr>
          <p:cNvPr id="48" name="Picture 47"/>
          <p:cNvPicPr>
            <a:picLocks noChangeAspect="1"/>
          </p:cNvPicPr>
          <p:nvPr/>
        </p:nvPicPr>
        <p:blipFill>
          <a:blip r:embed="rId3"/>
          <a:stretch>
            <a:fillRect/>
          </a:stretch>
        </p:blipFill>
        <p:spPr>
          <a:xfrm flipH="1">
            <a:off x="8859296" y="6147473"/>
            <a:ext cx="400207" cy="400207"/>
          </a:xfrm>
          <a:prstGeom prst="rect">
            <a:avLst/>
          </a:prstGeom>
        </p:spPr>
      </p:pic>
      <p:sp>
        <p:nvSpPr>
          <p:cNvPr id="49" name="TextBox 48"/>
          <p:cNvSpPr txBox="1"/>
          <p:nvPr/>
        </p:nvSpPr>
        <p:spPr>
          <a:xfrm>
            <a:off x="1463134" y="3392129"/>
            <a:ext cx="156805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After all cap table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 is a ledger</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51" name="Curved Connector 50"/>
          <p:cNvCxnSpPr>
            <a:stCxn id="49" idx="0"/>
            <a:endCxn id="47" idx="2"/>
          </p:cNvCxnSpPr>
          <p:nvPr/>
        </p:nvCxnSpPr>
        <p:spPr>
          <a:xfrm rot="5400000" flipH="1" flipV="1">
            <a:off x="2682749" y="1571705"/>
            <a:ext cx="1384838" cy="2256011"/>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7625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168877" y="120650"/>
            <a:ext cx="8023123" cy="715963"/>
          </a:xfrm>
        </p:spPr>
        <p:txBody>
          <a:bodyPr/>
          <a:lstStyle/>
          <a:p>
            <a:r>
              <a:rPr lang="en-US" dirty="0" smtClean="0">
                <a:solidFill>
                  <a:schemeClr val="bg1"/>
                </a:solidFill>
              </a:rPr>
              <a:t>Government Initiatives</a:t>
            </a:r>
            <a:endParaRPr lang="en-US" dirty="0">
              <a:solidFill>
                <a:schemeClr val="bg1"/>
              </a:solidFill>
            </a:endParaRPr>
          </a:p>
        </p:txBody>
      </p:sp>
      <p:pic>
        <p:nvPicPr>
          <p:cNvPr id="4" name="Picture 3"/>
          <p:cNvPicPr>
            <a:picLocks noChangeAspect="1"/>
          </p:cNvPicPr>
          <p:nvPr/>
        </p:nvPicPr>
        <p:blipFill>
          <a:blip r:embed="rId2"/>
          <a:stretch>
            <a:fillRect/>
          </a:stretch>
        </p:blipFill>
        <p:spPr>
          <a:xfrm>
            <a:off x="870977" y="1369781"/>
            <a:ext cx="809625" cy="809625"/>
          </a:xfrm>
          <a:prstGeom prst="rect">
            <a:avLst/>
          </a:prstGeom>
        </p:spPr>
      </p:pic>
      <p:pic>
        <p:nvPicPr>
          <p:cNvPr id="5" name="Picture 4"/>
          <p:cNvPicPr>
            <a:picLocks noChangeAspect="1"/>
          </p:cNvPicPr>
          <p:nvPr/>
        </p:nvPicPr>
        <p:blipFill>
          <a:blip r:embed="rId3"/>
          <a:stretch>
            <a:fillRect/>
          </a:stretch>
        </p:blipFill>
        <p:spPr>
          <a:xfrm>
            <a:off x="3267805" y="1395048"/>
            <a:ext cx="2568939" cy="759090"/>
          </a:xfrm>
          <a:prstGeom prst="rect">
            <a:avLst/>
          </a:prstGeom>
        </p:spPr>
      </p:pic>
      <p:sp>
        <p:nvSpPr>
          <p:cNvPr id="6" name="TextBox 5"/>
          <p:cNvSpPr txBox="1"/>
          <p:nvPr/>
        </p:nvSpPr>
        <p:spPr>
          <a:xfrm>
            <a:off x="0" y="2584280"/>
            <a:ext cx="285046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Department of Homeland security</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 name="TextBox 6"/>
          <p:cNvSpPr txBox="1"/>
          <p:nvPr/>
        </p:nvSpPr>
        <p:spPr>
          <a:xfrm>
            <a:off x="2921058" y="2509741"/>
            <a:ext cx="365837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Defense Information System Agency (DOD)</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8" name="Picture 7"/>
          <p:cNvPicPr>
            <a:picLocks noChangeAspect="1"/>
          </p:cNvPicPr>
          <p:nvPr/>
        </p:nvPicPr>
        <p:blipFill>
          <a:blip r:embed="rId4"/>
          <a:stretch>
            <a:fillRect/>
          </a:stretch>
        </p:blipFill>
        <p:spPr>
          <a:xfrm>
            <a:off x="6915901" y="1105179"/>
            <a:ext cx="1210750" cy="1210750"/>
          </a:xfrm>
          <a:prstGeom prst="rect">
            <a:avLst/>
          </a:prstGeom>
        </p:spPr>
      </p:pic>
      <p:sp>
        <p:nvSpPr>
          <p:cNvPr id="9" name="TextBox 8"/>
          <p:cNvSpPr txBox="1"/>
          <p:nvPr/>
        </p:nvSpPr>
        <p:spPr>
          <a:xfrm>
            <a:off x="6951955" y="2501699"/>
            <a:ext cx="220284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Department of commerce</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0" name="Picture 9"/>
          <p:cNvPicPr>
            <a:picLocks noChangeAspect="1"/>
          </p:cNvPicPr>
          <p:nvPr/>
        </p:nvPicPr>
        <p:blipFill>
          <a:blip r:embed="rId5"/>
          <a:stretch>
            <a:fillRect/>
          </a:stretch>
        </p:blipFill>
        <p:spPr>
          <a:xfrm>
            <a:off x="9597480" y="1122131"/>
            <a:ext cx="1193798" cy="1193798"/>
          </a:xfrm>
          <a:prstGeom prst="rect">
            <a:avLst/>
          </a:prstGeom>
        </p:spPr>
      </p:pic>
      <p:sp>
        <p:nvSpPr>
          <p:cNvPr id="11" name="TextBox 10"/>
          <p:cNvSpPr txBox="1"/>
          <p:nvPr/>
        </p:nvSpPr>
        <p:spPr>
          <a:xfrm>
            <a:off x="9187532" y="2486152"/>
            <a:ext cx="201369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Department of treasury</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2" name="Picture 11"/>
          <p:cNvPicPr>
            <a:picLocks noChangeAspect="1"/>
          </p:cNvPicPr>
          <p:nvPr/>
        </p:nvPicPr>
        <p:blipFill>
          <a:blip r:embed="rId6"/>
          <a:stretch>
            <a:fillRect/>
          </a:stretch>
        </p:blipFill>
        <p:spPr>
          <a:xfrm>
            <a:off x="2302624" y="3810102"/>
            <a:ext cx="1438275" cy="1438275"/>
          </a:xfrm>
          <a:prstGeom prst="rect">
            <a:avLst/>
          </a:prstGeom>
        </p:spPr>
      </p:pic>
      <p:sp>
        <p:nvSpPr>
          <p:cNvPr id="13" name="TextBox 12"/>
          <p:cNvSpPr txBox="1"/>
          <p:nvPr/>
        </p:nvSpPr>
        <p:spPr>
          <a:xfrm>
            <a:off x="695930" y="5503203"/>
            <a:ext cx="405431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Department of health and human services (HHS)</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4" name="Picture 13"/>
          <p:cNvPicPr>
            <a:picLocks noChangeAspect="1"/>
          </p:cNvPicPr>
          <p:nvPr/>
        </p:nvPicPr>
        <p:blipFill>
          <a:blip r:embed="rId7"/>
          <a:stretch>
            <a:fillRect/>
          </a:stretch>
        </p:blipFill>
        <p:spPr>
          <a:xfrm>
            <a:off x="5319251" y="3913088"/>
            <a:ext cx="2188625" cy="700360"/>
          </a:xfrm>
          <a:prstGeom prst="rect">
            <a:avLst/>
          </a:prstGeom>
        </p:spPr>
      </p:pic>
      <p:sp>
        <p:nvSpPr>
          <p:cNvPr id="15" name="TextBox 14"/>
          <p:cNvSpPr txBox="1"/>
          <p:nvPr/>
        </p:nvSpPr>
        <p:spPr>
          <a:xfrm>
            <a:off x="5140026" y="5479798"/>
            <a:ext cx="269176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General services administration</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6" name="TextBox 15"/>
          <p:cNvSpPr txBox="1"/>
          <p:nvPr/>
        </p:nvSpPr>
        <p:spPr>
          <a:xfrm>
            <a:off x="8557442" y="3444855"/>
            <a:ext cx="3031599" cy="116955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Representatives form all these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Government agencies presented</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at a exclusive blockchain workshop;</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 by invitation only workshop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Nov 16, 2018, Washington D.C.</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7" name="TextBox 16"/>
          <p:cNvSpPr txBox="1"/>
          <p:nvPr/>
        </p:nvSpPr>
        <p:spPr>
          <a:xfrm>
            <a:off x="0" y="3078383"/>
            <a:ext cx="2244525" cy="116955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Deputy Ass. Secretary:</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“saved $700 million”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Time saved by blockchain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d</a:t>
            </a:r>
            <a:r>
              <a:rPr kumimoji="0" lang="en-US" sz="1400" b="0" i="0" u="none" strike="noStrike" kern="0" cap="none" spc="0" normalizeH="0" baseline="0" noProof="0" dirty="0" smtClean="0">
                <a:ln>
                  <a:noFill/>
                </a:ln>
                <a:solidFill>
                  <a:srgbClr val="000000"/>
                </a:solidFill>
                <a:effectLst/>
                <a:uLnTx/>
                <a:uFillTx/>
                <a:latin typeface="Arial"/>
                <a:cs typeface="Arial"/>
                <a:sym typeface="Arial"/>
              </a:rPr>
              <a:t>igital transformation: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timeliness</a:t>
            </a:r>
          </a:p>
        </p:txBody>
      </p:sp>
      <p:cxnSp>
        <p:nvCxnSpPr>
          <p:cNvPr id="19" name="Curved Connector 18"/>
          <p:cNvCxnSpPr>
            <a:stCxn id="17" idx="2"/>
            <a:endCxn id="12" idx="1"/>
          </p:cNvCxnSpPr>
          <p:nvPr/>
        </p:nvCxnSpPr>
        <p:spPr>
          <a:xfrm rot="16200000" flipH="1">
            <a:off x="1571790" y="3798406"/>
            <a:ext cx="281306" cy="1180361"/>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a:stCxn id="16" idx="0"/>
            <a:endCxn id="11" idx="3"/>
          </p:cNvCxnSpPr>
          <p:nvPr/>
        </p:nvCxnSpPr>
        <p:spPr>
          <a:xfrm rot="5400000" flipH="1" flipV="1">
            <a:off x="10234826" y="2478457"/>
            <a:ext cx="804814" cy="1127983"/>
          </a:xfrm>
          <a:prstGeom prst="curvedConnector4">
            <a:avLst>
              <a:gd name="adj1" fmla="val 40440"/>
              <a:gd name="adj2" fmla="val 12026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urved Connector 23"/>
          <p:cNvCxnSpPr>
            <a:stCxn id="16" idx="1"/>
            <a:endCxn id="14" idx="3"/>
          </p:cNvCxnSpPr>
          <p:nvPr/>
        </p:nvCxnSpPr>
        <p:spPr>
          <a:xfrm rot="10800000" flipV="1">
            <a:off x="7507876" y="4029630"/>
            <a:ext cx="1049566" cy="233637"/>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urved Connector 25"/>
          <p:cNvCxnSpPr>
            <a:stCxn id="16" idx="1"/>
            <a:endCxn id="7" idx="3"/>
          </p:cNvCxnSpPr>
          <p:nvPr/>
        </p:nvCxnSpPr>
        <p:spPr>
          <a:xfrm rot="10800000">
            <a:off x="6579432" y="2663631"/>
            <a:ext cx="1978010" cy="1366001"/>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urved Connector 27"/>
          <p:cNvCxnSpPr>
            <a:stCxn id="16" idx="1"/>
            <a:endCxn id="9" idx="2"/>
          </p:cNvCxnSpPr>
          <p:nvPr/>
        </p:nvCxnSpPr>
        <p:spPr>
          <a:xfrm rot="10800000">
            <a:off x="8053380" y="2809477"/>
            <a:ext cx="504063" cy="1220155"/>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urved Connector 29"/>
          <p:cNvCxnSpPr>
            <a:stCxn id="16" idx="2"/>
            <a:endCxn id="12" idx="3"/>
          </p:cNvCxnSpPr>
          <p:nvPr/>
        </p:nvCxnSpPr>
        <p:spPr>
          <a:xfrm rot="5400000" flipH="1">
            <a:off x="6864488" y="1405652"/>
            <a:ext cx="85166" cy="6332343"/>
          </a:xfrm>
          <a:prstGeom prst="curvedConnector4">
            <a:avLst>
              <a:gd name="adj1" fmla="val -268417"/>
              <a:gd name="adj2" fmla="val 61969"/>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urved Connector 32"/>
          <p:cNvCxnSpPr>
            <a:stCxn id="16" idx="1"/>
            <a:endCxn id="6" idx="2"/>
          </p:cNvCxnSpPr>
          <p:nvPr/>
        </p:nvCxnSpPr>
        <p:spPr>
          <a:xfrm rot="10800000">
            <a:off x="1425230" y="2892057"/>
            <a:ext cx="7132212" cy="1137574"/>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9418188" y="5538593"/>
            <a:ext cx="105990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I was there</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44" name="Picture 43"/>
          <p:cNvPicPr>
            <a:picLocks noChangeAspect="1"/>
          </p:cNvPicPr>
          <p:nvPr/>
        </p:nvPicPr>
        <p:blipFill>
          <a:blip r:embed="rId8"/>
          <a:stretch>
            <a:fillRect/>
          </a:stretch>
        </p:blipFill>
        <p:spPr>
          <a:xfrm>
            <a:off x="10478094" y="5221467"/>
            <a:ext cx="824437" cy="824437"/>
          </a:xfrm>
          <a:prstGeom prst="rect">
            <a:avLst/>
          </a:prstGeom>
        </p:spPr>
      </p:pic>
    </p:spTree>
    <p:extLst>
      <p:ext uri="{BB962C8B-B14F-4D97-AF65-F5344CB8AC3E}">
        <p14:creationId xmlns:p14="http://schemas.microsoft.com/office/powerpoint/2010/main" val="27574615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451307" y="1272290"/>
            <a:ext cx="10799383" cy="3732425"/>
          </a:xfrm>
        </p:spPr>
        <p:txBody>
          <a:bodyPr/>
          <a:lstStyle/>
          <a:p>
            <a:endParaRPr lang="en-US" dirty="0" smtClean="0">
              <a:solidFill>
                <a:schemeClr val="tx2"/>
              </a:solidFill>
              <a:latin typeface="Georgia" panose="02040502050405020303" pitchFamily="18" charset="0"/>
            </a:endParaRPr>
          </a:p>
        </p:txBody>
      </p:sp>
      <p:sp>
        <p:nvSpPr>
          <p:cNvPr id="2" name="Title 1"/>
          <p:cNvSpPr>
            <a:spLocks noGrp="1"/>
          </p:cNvSpPr>
          <p:nvPr>
            <p:ph type="title"/>
          </p:nvPr>
        </p:nvSpPr>
        <p:spPr>
          <a:xfrm>
            <a:off x="3751111" y="162546"/>
            <a:ext cx="8197044" cy="716084"/>
          </a:xfrm>
        </p:spPr>
        <p:txBody>
          <a:bodyPr/>
          <a:lstStyle/>
          <a:p>
            <a:r>
              <a:rPr lang="en-US" sz="3200" dirty="0" smtClean="0">
                <a:solidFill>
                  <a:schemeClr val="bg1"/>
                </a:solidFill>
              </a:rPr>
              <a:t>Evolution of computing systems</a:t>
            </a:r>
            <a:endParaRPr lang="en-US" sz="3200" dirty="0">
              <a:solidFill>
                <a:schemeClr val="bg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307" y="1272290"/>
            <a:ext cx="11415209" cy="4645890"/>
          </a:xfrm>
          <a:prstGeom prst="rect">
            <a:avLst/>
          </a:prstGeom>
        </p:spPr>
      </p:pic>
    </p:spTree>
    <p:extLst>
      <p:ext uri="{BB962C8B-B14F-4D97-AF65-F5344CB8AC3E}">
        <p14:creationId xmlns:p14="http://schemas.microsoft.com/office/powerpoint/2010/main" val="39142220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3687763" y="169863"/>
            <a:ext cx="8504237" cy="557212"/>
          </a:xfrm>
        </p:spPr>
        <p:txBody>
          <a:bodyPr/>
          <a:lstStyle/>
          <a:p>
            <a:r>
              <a:rPr lang="en-US" dirty="0" smtClean="0">
                <a:solidFill>
                  <a:schemeClr val="bg1"/>
                </a:solidFill>
              </a:rPr>
              <a:t>Blockchain Travel Industry</a:t>
            </a:r>
            <a:endParaRPr lang="en-US" dirty="0">
              <a:solidFill>
                <a:schemeClr val="bg1"/>
              </a:solidFill>
            </a:endParaRPr>
          </a:p>
        </p:txBody>
      </p:sp>
      <p:sp>
        <p:nvSpPr>
          <p:cNvPr id="7" name="Text Placeholder 6"/>
          <p:cNvSpPr>
            <a:spLocks noGrp="1"/>
          </p:cNvSpPr>
          <p:nvPr>
            <p:ph type="body" idx="4294967295"/>
          </p:nvPr>
        </p:nvSpPr>
        <p:spPr>
          <a:xfrm>
            <a:off x="343589" y="1514653"/>
            <a:ext cx="8558213" cy="3941763"/>
          </a:xfrm>
        </p:spPr>
        <p:txBody>
          <a:bodyPr/>
          <a:lstStyle/>
          <a:p>
            <a:pPr marL="50800" indent="0">
              <a:buNone/>
            </a:pPr>
            <a:endParaRPr lang="en-US" dirty="0"/>
          </a:p>
          <a:p>
            <a:pPr marL="393700" indent="-342900"/>
            <a:r>
              <a:rPr lang="en-US" dirty="0" smtClean="0">
                <a:solidFill>
                  <a:schemeClr val="tx2"/>
                </a:solidFill>
              </a:rPr>
              <a:t>Secure payments</a:t>
            </a:r>
          </a:p>
          <a:p>
            <a:pPr marL="393700" indent="-342900"/>
            <a:r>
              <a:rPr lang="en-US" dirty="0" smtClean="0">
                <a:solidFill>
                  <a:schemeClr val="tx2"/>
                </a:solidFill>
              </a:rPr>
              <a:t>Identity management: Single identity, easy verification, time saved, at airports and other point of entries</a:t>
            </a:r>
          </a:p>
          <a:p>
            <a:pPr marL="393700" indent="-342900"/>
            <a:r>
              <a:rPr lang="en-US" dirty="0" smtClean="0">
                <a:solidFill>
                  <a:schemeClr val="tx2"/>
                </a:solidFill>
              </a:rPr>
              <a:t>Loyalty program management</a:t>
            </a:r>
          </a:p>
          <a:p>
            <a:pPr marL="393700" indent="-342900"/>
            <a:r>
              <a:rPr lang="en-US" dirty="0" smtClean="0">
                <a:solidFill>
                  <a:schemeClr val="tx2"/>
                </a:solidFill>
              </a:rPr>
              <a:t>Baggage tracking</a:t>
            </a:r>
          </a:p>
          <a:p>
            <a:pPr marL="393700" indent="-342900"/>
            <a:r>
              <a:rPr lang="en-US" dirty="0" smtClean="0">
                <a:solidFill>
                  <a:schemeClr val="tx2"/>
                </a:solidFill>
              </a:rPr>
              <a:t>Bed swap and house swap : Inventory management using blockchain </a:t>
            </a:r>
          </a:p>
          <a:p>
            <a:pPr marL="393700" indent="-342900"/>
            <a:r>
              <a:rPr lang="en-US" dirty="0" smtClean="0">
                <a:solidFill>
                  <a:schemeClr val="tx2"/>
                </a:solidFill>
              </a:rPr>
              <a:t>Direct market place with low or no commission</a:t>
            </a:r>
          </a:p>
          <a:p>
            <a:pPr marL="393700" indent="-342900"/>
            <a:r>
              <a:rPr lang="en-US" dirty="0" smtClean="0">
                <a:solidFill>
                  <a:schemeClr val="tx2"/>
                </a:solidFill>
              </a:rPr>
              <a:t>Real estate acquisition management: Compliance, governance, provenance using blockchain</a:t>
            </a:r>
          </a:p>
          <a:p>
            <a:pPr marL="393700" indent="-342900"/>
            <a:endParaRPr lang="en-US" dirty="0"/>
          </a:p>
          <a:p>
            <a:pPr marL="50800" indent="0">
              <a:buNone/>
            </a:pPr>
            <a:endParaRPr lang="en-US" dirty="0" smtClean="0"/>
          </a:p>
          <a:p>
            <a:pPr marL="50800" indent="0">
              <a:buNone/>
            </a:pPr>
            <a:r>
              <a:rPr lang="en-US" sz="1200" dirty="0" smtClean="0">
                <a:solidFill>
                  <a:srgbClr val="000000"/>
                </a:solidFill>
                <a:hlinkClick r:id="rId2"/>
              </a:rPr>
              <a:t>https</a:t>
            </a:r>
            <a:r>
              <a:rPr lang="en-US" sz="1200" dirty="0">
                <a:solidFill>
                  <a:srgbClr val="000000"/>
                </a:solidFill>
                <a:hlinkClick r:id="rId2"/>
              </a:rPr>
              <a:t>://www.revfine.com/blockchain-technology-hospitality-industry</a:t>
            </a:r>
            <a:r>
              <a:rPr lang="en-US" sz="1200" dirty="0" smtClean="0">
                <a:solidFill>
                  <a:srgbClr val="000000"/>
                </a:solidFill>
                <a:hlinkClick r:id="rId2"/>
              </a:rPr>
              <a:t>/</a:t>
            </a:r>
            <a:endParaRPr lang="en-US" sz="1200" dirty="0" smtClean="0">
              <a:solidFill>
                <a:srgbClr val="000000"/>
              </a:solidFill>
            </a:endParaRPr>
          </a:p>
          <a:p>
            <a:pPr marL="50800" indent="0">
              <a:buNone/>
            </a:pPr>
            <a:endParaRPr lang="en-US" sz="1200" dirty="0" smtClean="0">
              <a:solidFill>
                <a:srgbClr val="000000"/>
              </a:solidFill>
            </a:endParaRPr>
          </a:p>
        </p:txBody>
      </p:sp>
      <p:pic>
        <p:nvPicPr>
          <p:cNvPr id="2" name="Picture 1"/>
          <p:cNvPicPr>
            <a:picLocks noChangeAspect="1"/>
          </p:cNvPicPr>
          <p:nvPr/>
        </p:nvPicPr>
        <p:blipFill>
          <a:blip r:embed="rId3"/>
          <a:stretch>
            <a:fillRect/>
          </a:stretch>
        </p:blipFill>
        <p:spPr>
          <a:xfrm>
            <a:off x="8405352" y="3485535"/>
            <a:ext cx="1752600" cy="1104900"/>
          </a:xfrm>
          <a:prstGeom prst="rect">
            <a:avLst/>
          </a:prstGeom>
        </p:spPr>
      </p:pic>
      <p:cxnSp>
        <p:nvCxnSpPr>
          <p:cNvPr id="10" name="Curved Connector 9"/>
          <p:cNvCxnSpPr/>
          <p:nvPr/>
        </p:nvCxnSpPr>
        <p:spPr>
          <a:xfrm rot="10800000" flipV="1">
            <a:off x="4622696" y="2045108"/>
            <a:ext cx="1598189" cy="629265"/>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4"/>
          <a:stretch>
            <a:fillRect/>
          </a:stretch>
        </p:blipFill>
        <p:spPr>
          <a:xfrm>
            <a:off x="6220882" y="1690084"/>
            <a:ext cx="1608881" cy="522953"/>
          </a:xfrm>
          <a:prstGeom prst="rect">
            <a:avLst/>
          </a:prstGeom>
        </p:spPr>
      </p:pic>
    </p:spTree>
    <p:extLst>
      <p:ext uri="{BB962C8B-B14F-4D97-AF65-F5344CB8AC3E}">
        <p14:creationId xmlns:p14="http://schemas.microsoft.com/office/powerpoint/2010/main" val="38469966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a:xfrm>
            <a:off x="609600" y="3517235"/>
            <a:ext cx="8558213" cy="2209800"/>
          </a:xfrm>
        </p:spPr>
        <p:txBody>
          <a:bodyPr/>
          <a:lstStyle/>
          <a:p>
            <a:r>
              <a:rPr lang="en-US" dirty="0" smtClean="0">
                <a:solidFill>
                  <a:srgbClr val="000408"/>
                </a:solidFill>
              </a:rPr>
              <a:t>Model </a:t>
            </a:r>
            <a:r>
              <a:rPr lang="en-US" dirty="0">
                <a:solidFill>
                  <a:srgbClr val="000408"/>
                </a:solidFill>
              </a:rPr>
              <a:t>all or parts of legal agreements </a:t>
            </a:r>
            <a:r>
              <a:rPr lang="en-US" dirty="0" smtClean="0">
                <a:solidFill>
                  <a:srgbClr val="000408"/>
                </a:solidFill>
              </a:rPr>
              <a:t>decreasing </a:t>
            </a:r>
            <a:r>
              <a:rPr lang="en-US" dirty="0">
                <a:solidFill>
                  <a:srgbClr val="000408"/>
                </a:solidFill>
              </a:rPr>
              <a:t>the cost and friction of creating, securing, and generating binding legal agreements</a:t>
            </a:r>
            <a:r>
              <a:rPr lang="en-US" dirty="0" smtClean="0">
                <a:solidFill>
                  <a:srgbClr val="000408"/>
                </a:solidFill>
              </a:rPr>
              <a:t>.</a:t>
            </a:r>
          </a:p>
          <a:p>
            <a:r>
              <a:rPr lang="en-US" dirty="0">
                <a:solidFill>
                  <a:srgbClr val="000408"/>
                </a:solidFill>
              </a:rPr>
              <a:t>Create, store, and execute legal agreements that interact with blockchain-based smart contracts without the need for any intermediaries.</a:t>
            </a:r>
          </a:p>
          <a:p>
            <a:endParaRPr lang="en-US" dirty="0">
              <a:solidFill>
                <a:srgbClr val="000408"/>
              </a:solidFill>
            </a:endParaRPr>
          </a:p>
        </p:txBody>
      </p:sp>
      <p:sp>
        <p:nvSpPr>
          <p:cNvPr id="3" name="Title 2"/>
          <p:cNvSpPr>
            <a:spLocks noGrp="1"/>
          </p:cNvSpPr>
          <p:nvPr>
            <p:ph type="title" idx="4294967295"/>
          </p:nvPr>
        </p:nvSpPr>
        <p:spPr>
          <a:xfrm>
            <a:off x="3381375" y="101600"/>
            <a:ext cx="8810625" cy="715963"/>
          </a:xfrm>
        </p:spPr>
        <p:txBody>
          <a:bodyPr/>
          <a:lstStyle/>
          <a:p>
            <a:r>
              <a:rPr lang="en-US" sz="2800" dirty="0" err="1" smtClean="0">
                <a:solidFill>
                  <a:schemeClr val="bg1"/>
                </a:solidFill>
              </a:rPr>
              <a:t>Openlaw</a:t>
            </a:r>
            <a:r>
              <a:rPr lang="en-US" sz="2800" dirty="0" smtClean="0">
                <a:solidFill>
                  <a:schemeClr val="bg1"/>
                </a:solidFill>
              </a:rPr>
              <a:t> Blockchain Platform for Legal Templates </a:t>
            </a:r>
            <a:endParaRPr lang="en-US" sz="2800" dirty="0">
              <a:solidFill>
                <a:schemeClr val="bg1"/>
              </a:solidFill>
            </a:endParaRPr>
          </a:p>
        </p:txBody>
      </p:sp>
      <p:sp>
        <p:nvSpPr>
          <p:cNvPr id="4" name="TextBox 3"/>
          <p:cNvSpPr txBox="1"/>
          <p:nvPr/>
        </p:nvSpPr>
        <p:spPr>
          <a:xfrm>
            <a:off x="8468299" y="2183024"/>
            <a:ext cx="336181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smtClean="0">
                <a:ln>
                  <a:noFill/>
                </a:ln>
                <a:solidFill>
                  <a:srgbClr val="000000"/>
                </a:solidFill>
                <a:effectLst/>
                <a:uLnTx/>
                <a:uFillTx/>
                <a:latin typeface="Arial"/>
                <a:cs typeface="Arial"/>
                <a:sym typeface="Arial"/>
              </a:rPr>
              <a:t>Digitize, standardize, record</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smtClean="0">
                <a:ln>
                  <a:noFill/>
                </a:ln>
                <a:solidFill>
                  <a:srgbClr val="000000"/>
                </a:solidFill>
                <a:effectLst/>
                <a:uLnTx/>
                <a:uFillTx/>
                <a:latin typeface="Arial"/>
                <a:cs typeface="Arial"/>
                <a:sym typeface="Arial"/>
              </a:rPr>
              <a:t>On blockchain</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6" name="Curved Connector 5"/>
          <p:cNvCxnSpPr>
            <a:stCxn id="4" idx="2"/>
            <a:endCxn id="2" idx="3"/>
          </p:cNvCxnSpPr>
          <p:nvPr/>
        </p:nvCxnSpPr>
        <p:spPr>
          <a:xfrm rot="5400000">
            <a:off x="8792899" y="3265825"/>
            <a:ext cx="1731225" cy="981395"/>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483980" y="1192577"/>
            <a:ext cx="7821372"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smtClean="0">
                <a:ln>
                  <a:noFill/>
                </a:ln>
                <a:solidFill>
                  <a:srgbClr val="000000"/>
                </a:solidFill>
                <a:effectLst/>
                <a:uLnTx/>
                <a:uFillTx/>
                <a:latin typeface="Arial"/>
                <a:cs typeface="Arial"/>
                <a:sym typeface="Arial"/>
              </a:rPr>
              <a:t>An online platform for creating and storing on cloud, legally binding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smtClean="0">
                <a:ln>
                  <a:noFill/>
                </a:ln>
                <a:solidFill>
                  <a:srgbClr val="000000"/>
                </a:solidFill>
                <a:effectLst/>
                <a:uLnTx/>
                <a:uFillTx/>
                <a:latin typeface="Arial"/>
                <a:cs typeface="Arial"/>
                <a:sym typeface="Arial"/>
              </a:rPr>
              <a:t>digital documents</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smtClean="0">
                <a:ln>
                  <a:noFill/>
                </a:ln>
                <a:solidFill>
                  <a:srgbClr val="000000"/>
                </a:solidFill>
                <a:effectLst/>
                <a:uLnTx/>
                <a:uFillTx/>
                <a:latin typeface="Arial"/>
                <a:cs typeface="Arial"/>
                <a:sym typeface="Arial"/>
              </a:rPr>
              <a:t>with provenance on blockchain</a:t>
            </a:r>
          </a:p>
        </p:txBody>
      </p:sp>
      <p:pic>
        <p:nvPicPr>
          <p:cNvPr id="10" name="Picture 9"/>
          <p:cNvPicPr>
            <a:picLocks noChangeAspect="1"/>
          </p:cNvPicPr>
          <p:nvPr/>
        </p:nvPicPr>
        <p:blipFill>
          <a:blip r:embed="rId2"/>
          <a:stretch>
            <a:fillRect/>
          </a:stretch>
        </p:blipFill>
        <p:spPr>
          <a:xfrm>
            <a:off x="698256" y="1900463"/>
            <a:ext cx="1895911" cy="1061710"/>
          </a:xfrm>
          <a:prstGeom prst="rect">
            <a:avLst/>
          </a:prstGeom>
        </p:spPr>
      </p:pic>
      <p:cxnSp>
        <p:nvCxnSpPr>
          <p:cNvPr id="12" name="Curved Connector 11"/>
          <p:cNvCxnSpPr>
            <a:stCxn id="8" idx="2"/>
          </p:cNvCxnSpPr>
          <p:nvPr/>
        </p:nvCxnSpPr>
        <p:spPr>
          <a:xfrm rot="5400000">
            <a:off x="4241957" y="252674"/>
            <a:ext cx="504920" cy="3800499"/>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60107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a:xfrm>
            <a:off x="212436" y="2244725"/>
            <a:ext cx="8345777" cy="3732213"/>
          </a:xfrm>
        </p:spPr>
        <p:txBody>
          <a:bodyPr/>
          <a:lstStyle/>
          <a:p>
            <a:pPr marL="508000" indent="-457200">
              <a:buFont typeface="+mj-lt"/>
              <a:buAutoNum type="arabicPeriod"/>
            </a:pPr>
            <a:r>
              <a:rPr lang="en-US" dirty="0" err="1" smtClean="0">
                <a:solidFill>
                  <a:srgbClr val="000408"/>
                </a:solidFill>
              </a:rPr>
              <a:t>OpenLaw</a:t>
            </a:r>
            <a:r>
              <a:rPr lang="en-US" dirty="0">
                <a:solidFill>
                  <a:srgbClr val="000408"/>
                </a:solidFill>
              </a:rPr>
              <a:t>, in conjunction with leading Australian law firm, Corrs Chambers </a:t>
            </a:r>
            <a:r>
              <a:rPr lang="en-US" dirty="0" err="1">
                <a:solidFill>
                  <a:srgbClr val="000408"/>
                </a:solidFill>
              </a:rPr>
              <a:t>Westgarth</a:t>
            </a:r>
            <a:r>
              <a:rPr lang="en-US" dirty="0">
                <a:solidFill>
                  <a:srgbClr val="000408"/>
                </a:solidFill>
              </a:rPr>
              <a:t>, has built an end-to-end real estate transaction on the Ethereum blockchain. </a:t>
            </a:r>
            <a:endParaRPr lang="en-US" dirty="0" smtClean="0">
              <a:solidFill>
                <a:srgbClr val="000408"/>
              </a:solidFill>
            </a:endParaRPr>
          </a:p>
          <a:p>
            <a:pPr lvl="2"/>
            <a:r>
              <a:rPr lang="en-US" dirty="0" smtClean="0">
                <a:solidFill>
                  <a:srgbClr val="000408"/>
                </a:solidFill>
              </a:rPr>
              <a:t>Parties </a:t>
            </a:r>
            <a:r>
              <a:rPr lang="en-US" dirty="0">
                <a:solidFill>
                  <a:srgbClr val="000408"/>
                </a:solidFill>
              </a:rPr>
              <a:t>sign a standard and legally binding Australian land sale contract using </a:t>
            </a:r>
            <a:r>
              <a:rPr lang="en-US" dirty="0" err="1">
                <a:solidFill>
                  <a:srgbClr val="000408"/>
                </a:solidFill>
              </a:rPr>
              <a:t>OpenLaw</a:t>
            </a:r>
            <a:r>
              <a:rPr lang="en-US" dirty="0">
                <a:solidFill>
                  <a:srgbClr val="000408"/>
                </a:solidFill>
              </a:rPr>
              <a:t>. </a:t>
            </a:r>
            <a:endParaRPr lang="en-US" dirty="0" smtClean="0">
              <a:solidFill>
                <a:srgbClr val="000408"/>
              </a:solidFill>
            </a:endParaRPr>
          </a:p>
          <a:p>
            <a:pPr lvl="2"/>
            <a:r>
              <a:rPr lang="en-US" dirty="0" smtClean="0">
                <a:solidFill>
                  <a:srgbClr val="000408"/>
                </a:solidFill>
              </a:rPr>
              <a:t>The </a:t>
            </a:r>
            <a:r>
              <a:rPr lang="en-US" dirty="0">
                <a:solidFill>
                  <a:srgbClr val="000408"/>
                </a:solidFill>
              </a:rPr>
              <a:t>transaction is automated using an Ethereum smart contract, including the deposit, a loan to fund the purchase, the completion payment to the seller, and the transfer of title</a:t>
            </a:r>
            <a:r>
              <a:rPr lang="en-US" dirty="0" smtClean="0">
                <a:solidFill>
                  <a:srgbClr val="000408"/>
                </a:solidFill>
              </a:rPr>
              <a:t>.</a:t>
            </a:r>
          </a:p>
          <a:p>
            <a:pPr marL="508000" indent="-457200">
              <a:buFont typeface="+mj-lt"/>
              <a:buAutoNum type="arabicPeriod"/>
            </a:pPr>
            <a:r>
              <a:rPr lang="en-US" dirty="0" smtClean="0">
                <a:solidFill>
                  <a:srgbClr val="000408"/>
                </a:solidFill>
              </a:rPr>
              <a:t>State of Delaware uses </a:t>
            </a:r>
            <a:r>
              <a:rPr lang="en-US" dirty="0" err="1" smtClean="0">
                <a:solidFill>
                  <a:srgbClr val="000408"/>
                </a:solidFill>
              </a:rPr>
              <a:t>Openlaw</a:t>
            </a:r>
            <a:r>
              <a:rPr lang="en-US" dirty="0" smtClean="0">
                <a:solidFill>
                  <a:srgbClr val="000408"/>
                </a:solidFill>
              </a:rPr>
              <a:t> platform for business incorporation legal documents.</a:t>
            </a:r>
            <a:endParaRPr lang="en-US" dirty="0">
              <a:solidFill>
                <a:srgbClr val="000408"/>
              </a:solidFill>
            </a:endParaRPr>
          </a:p>
          <a:p>
            <a:pPr lvl="2"/>
            <a:r>
              <a:rPr lang="en-US" dirty="0">
                <a:solidFill>
                  <a:srgbClr val="000408"/>
                </a:solidFill>
                <a:hlinkClick r:id="rId2"/>
              </a:rPr>
              <a:t>https://app.openlaw.io</a:t>
            </a:r>
            <a:r>
              <a:rPr lang="en-US" dirty="0" smtClean="0">
                <a:solidFill>
                  <a:srgbClr val="000408"/>
                </a:solidFill>
                <a:hlinkClick r:id="rId2"/>
              </a:rPr>
              <a:t>/</a:t>
            </a:r>
            <a:endParaRPr lang="en-US" dirty="0" smtClean="0">
              <a:solidFill>
                <a:srgbClr val="000408"/>
              </a:solidFill>
            </a:endParaRPr>
          </a:p>
          <a:p>
            <a:pPr lvl="2"/>
            <a:endParaRPr lang="en-US" dirty="0"/>
          </a:p>
        </p:txBody>
      </p:sp>
      <p:sp>
        <p:nvSpPr>
          <p:cNvPr id="3" name="Title 2"/>
          <p:cNvSpPr>
            <a:spLocks noGrp="1"/>
          </p:cNvSpPr>
          <p:nvPr>
            <p:ph type="title" idx="4294967295"/>
          </p:nvPr>
        </p:nvSpPr>
        <p:spPr>
          <a:xfrm>
            <a:off x="3794329" y="162324"/>
            <a:ext cx="8810625" cy="715963"/>
          </a:xfrm>
        </p:spPr>
        <p:txBody>
          <a:bodyPr/>
          <a:lstStyle/>
          <a:p>
            <a:r>
              <a:rPr lang="en-US" sz="3200" dirty="0" err="1" smtClean="0">
                <a:solidFill>
                  <a:schemeClr val="bg1"/>
                </a:solidFill>
              </a:rPr>
              <a:t>Openlaw</a:t>
            </a:r>
            <a:r>
              <a:rPr lang="en-US" sz="3200" dirty="0" smtClean="0">
                <a:solidFill>
                  <a:schemeClr val="bg1"/>
                </a:solidFill>
              </a:rPr>
              <a:t> : Working Use Cases</a:t>
            </a:r>
            <a:endParaRPr lang="en-US" sz="3200" dirty="0">
              <a:solidFill>
                <a:schemeClr val="bg1"/>
              </a:solidFill>
            </a:endParaRPr>
          </a:p>
        </p:txBody>
      </p:sp>
      <p:pic>
        <p:nvPicPr>
          <p:cNvPr id="10" name="Picture 9"/>
          <p:cNvPicPr>
            <a:picLocks noChangeAspect="1"/>
          </p:cNvPicPr>
          <p:nvPr/>
        </p:nvPicPr>
        <p:blipFill>
          <a:blip r:embed="rId3"/>
          <a:stretch>
            <a:fillRect/>
          </a:stretch>
        </p:blipFill>
        <p:spPr>
          <a:xfrm>
            <a:off x="391382" y="1182940"/>
            <a:ext cx="1895911" cy="1061710"/>
          </a:xfrm>
          <a:prstGeom prst="rect">
            <a:avLst/>
          </a:prstGeom>
        </p:spPr>
      </p:pic>
      <p:pic>
        <p:nvPicPr>
          <p:cNvPr id="15" name="Picture 14"/>
          <p:cNvPicPr>
            <a:picLocks noChangeAspect="1"/>
          </p:cNvPicPr>
          <p:nvPr/>
        </p:nvPicPr>
        <p:blipFill>
          <a:blip r:embed="rId4"/>
          <a:stretch>
            <a:fillRect/>
          </a:stretch>
        </p:blipFill>
        <p:spPr>
          <a:xfrm>
            <a:off x="8814424" y="881851"/>
            <a:ext cx="1362797" cy="1362798"/>
          </a:xfrm>
          <a:prstGeom prst="rect">
            <a:avLst/>
          </a:prstGeom>
        </p:spPr>
      </p:pic>
      <p:cxnSp>
        <p:nvCxnSpPr>
          <p:cNvPr id="7" name="Curved Connector 6"/>
          <p:cNvCxnSpPr>
            <a:endCxn id="15" idx="1"/>
          </p:cNvCxnSpPr>
          <p:nvPr/>
        </p:nvCxnSpPr>
        <p:spPr>
          <a:xfrm rot="5400000" flipH="1" flipV="1">
            <a:off x="8021138" y="1643872"/>
            <a:ext cx="873907" cy="712665"/>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80212" y="3124662"/>
            <a:ext cx="2935576" cy="3061600"/>
          </a:xfrm>
          <a:prstGeom prst="rect">
            <a:avLst/>
          </a:prstGeom>
          <a:ln>
            <a:solidFill>
              <a:schemeClr val="accent1"/>
            </a:solidFill>
          </a:ln>
        </p:spPr>
      </p:pic>
      <p:pic>
        <p:nvPicPr>
          <p:cNvPr id="16" name="Picture 15"/>
          <p:cNvPicPr>
            <a:picLocks noChangeAspect="1"/>
          </p:cNvPicPr>
          <p:nvPr/>
        </p:nvPicPr>
        <p:blipFill>
          <a:blip r:embed="rId6"/>
          <a:stretch>
            <a:fillRect/>
          </a:stretch>
        </p:blipFill>
        <p:spPr>
          <a:xfrm>
            <a:off x="10882713" y="4219937"/>
            <a:ext cx="916352" cy="916352"/>
          </a:xfrm>
          <a:prstGeom prst="rect">
            <a:avLst/>
          </a:prstGeom>
        </p:spPr>
      </p:pic>
      <p:pic>
        <p:nvPicPr>
          <p:cNvPr id="17" name="Picture 16"/>
          <p:cNvPicPr>
            <a:picLocks noChangeAspect="1"/>
          </p:cNvPicPr>
          <p:nvPr/>
        </p:nvPicPr>
        <p:blipFill>
          <a:blip r:embed="rId7"/>
          <a:stretch>
            <a:fillRect/>
          </a:stretch>
        </p:blipFill>
        <p:spPr>
          <a:xfrm>
            <a:off x="6953888" y="5977075"/>
            <a:ext cx="823031" cy="823031"/>
          </a:xfrm>
          <a:prstGeom prst="rect">
            <a:avLst/>
          </a:prstGeom>
        </p:spPr>
      </p:pic>
      <p:sp>
        <p:nvSpPr>
          <p:cNvPr id="18" name="TextBox 17"/>
          <p:cNvSpPr txBox="1"/>
          <p:nvPr/>
        </p:nvSpPr>
        <p:spPr>
          <a:xfrm>
            <a:off x="4858439" y="6186262"/>
            <a:ext cx="236314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err="1" smtClean="0">
                <a:ln>
                  <a:noFill/>
                </a:ln>
                <a:solidFill>
                  <a:srgbClr val="000000"/>
                </a:solidFill>
                <a:effectLst/>
                <a:uLnTx/>
                <a:uFillTx/>
                <a:latin typeface="Arial"/>
                <a:cs typeface="Arial"/>
                <a:sym typeface="Arial"/>
              </a:rPr>
              <a:t>Consensys</a:t>
            </a:r>
            <a:r>
              <a:rPr kumimoji="0" lang="en-US" sz="1400" b="0" i="0" u="none" strike="noStrike" kern="0" cap="none" spc="0" normalizeH="0" baseline="0" noProof="0" dirty="0" smtClean="0">
                <a:ln>
                  <a:noFill/>
                </a:ln>
                <a:solidFill>
                  <a:srgbClr val="000000"/>
                </a:solidFill>
                <a:effectLst/>
                <a:uLnTx/>
                <a:uFillTx/>
                <a:latin typeface="Arial"/>
                <a:cs typeface="Arial"/>
                <a:sym typeface="Arial"/>
              </a:rPr>
              <a:t>  recommended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err="1" smtClean="0">
                <a:ln>
                  <a:noFill/>
                </a:ln>
                <a:solidFill>
                  <a:srgbClr val="000000"/>
                </a:solidFill>
                <a:effectLst/>
                <a:uLnTx/>
                <a:uFillTx/>
                <a:latin typeface="Arial"/>
                <a:cs typeface="Arial"/>
                <a:sym typeface="Arial"/>
              </a:rPr>
              <a:t>OpenLaw</a:t>
            </a:r>
            <a:r>
              <a:rPr kumimoji="0" lang="en-US" sz="1400" b="0" i="0" u="none" strike="noStrike" kern="0" cap="none" spc="0" normalizeH="0" baseline="0" noProof="0" dirty="0" smtClean="0">
                <a:ln>
                  <a:noFill/>
                </a:ln>
                <a:solidFill>
                  <a:srgbClr val="000000"/>
                </a:solidFill>
                <a:effectLst/>
                <a:uLnTx/>
                <a:uFillTx/>
                <a:latin typeface="Arial"/>
                <a:cs typeface="Arial"/>
                <a:sym typeface="Arial"/>
              </a:rPr>
              <a:t> for my course.</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20" name="Curved Connector 19"/>
          <p:cNvCxnSpPr>
            <a:stCxn id="18" idx="0"/>
            <a:endCxn id="17" idx="0"/>
          </p:cNvCxnSpPr>
          <p:nvPr/>
        </p:nvCxnSpPr>
        <p:spPr>
          <a:xfrm rot="5400000" flipH="1" flipV="1">
            <a:off x="6598115" y="5418974"/>
            <a:ext cx="209187" cy="1325391"/>
          </a:xfrm>
          <a:prstGeom prst="curvedConnector3">
            <a:avLst>
              <a:gd name="adj1" fmla="val 20928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urved Connector 24"/>
          <p:cNvCxnSpPr/>
          <p:nvPr/>
        </p:nvCxnSpPr>
        <p:spPr>
          <a:xfrm>
            <a:off x="8455742" y="5136289"/>
            <a:ext cx="524470" cy="330446"/>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90101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4898" y="1293356"/>
            <a:ext cx="7630590" cy="5077534"/>
          </a:xfrm>
          <a:prstGeom prst="rect">
            <a:avLst/>
          </a:prstGeom>
        </p:spPr>
      </p:pic>
    </p:spTree>
    <p:extLst>
      <p:ext uri="{BB962C8B-B14F-4D97-AF65-F5344CB8AC3E}">
        <p14:creationId xmlns:p14="http://schemas.microsoft.com/office/powerpoint/2010/main" val="31049118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smtClean="0"/>
              <a:t>UB initiatives</a:t>
            </a:r>
            <a:endParaRPr lang="en-US" sz="3200" dirty="0"/>
          </a:p>
        </p:txBody>
      </p:sp>
      <p:sp>
        <p:nvSpPr>
          <p:cNvPr id="4" name="Subtitle 3"/>
          <p:cNvSpPr>
            <a:spLocks noGrp="1"/>
          </p:cNvSpPr>
          <p:nvPr>
            <p:ph type="subTitle" idx="1"/>
          </p:nvPr>
        </p:nvSpPr>
        <p:spPr/>
        <p:txBody>
          <a:bodyPr/>
          <a:lstStyle/>
          <a:p>
            <a:r>
              <a:rPr lang="en-US" dirty="0" smtClean="0"/>
              <a:t>Educating the world</a:t>
            </a:r>
            <a:endParaRPr lang="en-US" dirty="0"/>
          </a:p>
        </p:txBody>
      </p:sp>
    </p:spTree>
    <p:extLst>
      <p:ext uri="{BB962C8B-B14F-4D97-AF65-F5344CB8AC3E}">
        <p14:creationId xmlns:p14="http://schemas.microsoft.com/office/powerpoint/2010/main" val="13909320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txBox="1">
            <a:spLocks noGrp="1"/>
          </p:cNvSpPr>
          <p:nvPr>
            <p:ph type="title" idx="4294967295"/>
          </p:nvPr>
        </p:nvSpPr>
        <p:spPr>
          <a:xfrm>
            <a:off x="3824288" y="68263"/>
            <a:ext cx="8367712" cy="757237"/>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lt1"/>
              </a:buClr>
              <a:buSzPts val="3600"/>
              <a:buFont typeface="Calibri"/>
              <a:buNone/>
            </a:pPr>
            <a:r>
              <a:rPr lang="en-US" sz="3200" b="0" i="0" u="none" strike="noStrike" cap="none" dirty="0" smtClean="0">
                <a:solidFill>
                  <a:schemeClr val="lt1"/>
                </a:solidFill>
                <a:latin typeface="Calibri"/>
                <a:ea typeface="Calibri"/>
                <a:cs typeface="Calibri"/>
                <a:sym typeface="Calibri"/>
              </a:rPr>
              <a:t>Blockchain in your research and development</a:t>
            </a:r>
            <a:endParaRPr sz="3200" b="0" i="0" u="none" strike="noStrike" cap="none" dirty="0">
              <a:solidFill>
                <a:schemeClr val="lt1"/>
              </a:solidFill>
              <a:latin typeface="Calibri"/>
              <a:ea typeface="Calibri"/>
              <a:cs typeface="Calibri"/>
              <a:sym typeface="Calibri"/>
            </a:endParaRPr>
          </a:p>
        </p:txBody>
      </p:sp>
      <p:sp>
        <p:nvSpPr>
          <p:cNvPr id="367" name="Shape 367"/>
          <p:cNvSpPr txBox="1">
            <a:spLocks noGrp="1"/>
          </p:cNvSpPr>
          <p:nvPr>
            <p:ph type="body" idx="4294967295"/>
          </p:nvPr>
        </p:nvSpPr>
        <p:spPr>
          <a:xfrm>
            <a:off x="864420" y="1198870"/>
            <a:ext cx="11150600" cy="4916487"/>
          </a:xfrm>
          <a:prstGeom prst="rect">
            <a:avLst/>
          </a:prstGeom>
          <a:noFill/>
          <a:ln>
            <a:noFill/>
          </a:ln>
        </p:spPr>
        <p:txBody>
          <a:bodyPr spcFirstLastPara="1" wrap="square" lIns="91425" tIns="91425" rIns="91425" bIns="91425" anchor="t" anchorCtr="0">
            <a:noAutofit/>
          </a:bodyPr>
          <a:lstStyle/>
          <a:p>
            <a:pPr marL="285750" marR="0" lvl="0" indent="-285750" algn="l" rtl="0">
              <a:lnSpc>
                <a:spcPct val="90000"/>
              </a:lnSpc>
              <a:spcBef>
                <a:spcPts val="0"/>
              </a:spcBef>
              <a:spcAft>
                <a:spcPts val="0"/>
              </a:spcAft>
              <a:buClr>
                <a:schemeClr val="tx2"/>
              </a:buClr>
              <a:buSzPts val="2040"/>
              <a:buFont typeface="Arial"/>
              <a:buChar char="•"/>
            </a:pPr>
            <a:r>
              <a:rPr lang="en-US" sz="2000" b="0" i="0" u="none" strike="noStrike" cap="none" dirty="0">
                <a:solidFill>
                  <a:srgbClr val="000408"/>
                </a:solidFill>
                <a:sym typeface="Calibri"/>
              </a:rPr>
              <a:t>Do not over-fit blockchain into existing working systems.</a:t>
            </a:r>
            <a:endParaRPr sz="2000" dirty="0">
              <a:solidFill>
                <a:srgbClr val="000408"/>
              </a:solidFill>
            </a:endParaRPr>
          </a:p>
          <a:p>
            <a:pPr marL="285750" marR="0" lvl="0" indent="-285750" algn="l" rtl="0">
              <a:lnSpc>
                <a:spcPct val="90000"/>
              </a:lnSpc>
              <a:spcBef>
                <a:spcPts val="1000"/>
              </a:spcBef>
              <a:spcAft>
                <a:spcPts val="0"/>
              </a:spcAft>
              <a:buClr>
                <a:schemeClr val="tx2"/>
              </a:buClr>
              <a:buSzPts val="2040"/>
              <a:buFont typeface="Arial"/>
              <a:buChar char="•"/>
            </a:pPr>
            <a:r>
              <a:rPr lang="en-US" sz="2000" b="0" i="0" u="none" strike="noStrike" cap="none" dirty="0">
                <a:solidFill>
                  <a:srgbClr val="000408"/>
                </a:solidFill>
                <a:sym typeface="Calibri"/>
              </a:rPr>
              <a:t>It is NOT a database. (Instead, use a decentralized database in tandem with blockchain provenance.)</a:t>
            </a:r>
            <a:endParaRPr sz="2000" dirty="0">
              <a:solidFill>
                <a:srgbClr val="000408"/>
              </a:solidFill>
            </a:endParaRPr>
          </a:p>
          <a:p>
            <a:pPr marL="285750" marR="0" lvl="0" indent="-285750" algn="l" rtl="0">
              <a:lnSpc>
                <a:spcPct val="90000"/>
              </a:lnSpc>
              <a:spcBef>
                <a:spcPts val="1000"/>
              </a:spcBef>
              <a:spcAft>
                <a:spcPts val="0"/>
              </a:spcAft>
              <a:buClr>
                <a:schemeClr val="tx2"/>
              </a:buClr>
              <a:buSzPts val="2040"/>
              <a:buFont typeface="Arial"/>
              <a:buChar char="•"/>
            </a:pPr>
            <a:r>
              <a:rPr lang="en-US" sz="2000" b="0" i="0" u="none" strike="noStrike" cap="none" dirty="0">
                <a:solidFill>
                  <a:srgbClr val="000408"/>
                </a:solidFill>
                <a:sym typeface="Calibri"/>
              </a:rPr>
              <a:t>Blockchain is NOT a panacea for all your problems.</a:t>
            </a:r>
            <a:endParaRPr sz="2000" dirty="0">
              <a:solidFill>
                <a:srgbClr val="000408"/>
              </a:solidFill>
            </a:endParaRPr>
          </a:p>
          <a:p>
            <a:pPr marL="285750" marR="0" lvl="0" indent="-285750" algn="l" rtl="0">
              <a:lnSpc>
                <a:spcPct val="90000"/>
              </a:lnSpc>
              <a:spcBef>
                <a:spcPts val="1000"/>
              </a:spcBef>
              <a:spcAft>
                <a:spcPts val="0"/>
              </a:spcAft>
              <a:buClr>
                <a:schemeClr val="tx2"/>
              </a:buClr>
              <a:buSzPts val="2040"/>
              <a:buFont typeface="Arial"/>
              <a:buChar char="•"/>
            </a:pPr>
            <a:r>
              <a:rPr lang="en-US" sz="2000" b="0" i="0" u="none" strike="noStrike" cap="none" dirty="0">
                <a:solidFill>
                  <a:srgbClr val="000408"/>
                </a:solidFill>
                <a:sym typeface="Calibri"/>
              </a:rPr>
              <a:t>Then what is </a:t>
            </a:r>
            <a:r>
              <a:rPr lang="en-US" sz="2000" b="0" i="0" u="none" strike="noStrike" cap="none" dirty="0" smtClean="0">
                <a:solidFill>
                  <a:srgbClr val="000408"/>
                </a:solidFill>
                <a:sym typeface="Calibri"/>
              </a:rPr>
              <a:t>it good </a:t>
            </a:r>
            <a:r>
              <a:rPr lang="en-US" sz="2000" b="0" i="0" u="none" strike="noStrike" cap="none" dirty="0">
                <a:solidFill>
                  <a:srgbClr val="000408"/>
                </a:solidFill>
                <a:sym typeface="Calibri"/>
              </a:rPr>
              <a:t>for?</a:t>
            </a:r>
            <a:endParaRPr sz="2000" dirty="0">
              <a:solidFill>
                <a:srgbClr val="000408"/>
              </a:solidFill>
            </a:endParaRPr>
          </a:p>
          <a:p>
            <a:pPr marL="285750" marR="0" lvl="0" indent="-285750" algn="l" rtl="0">
              <a:lnSpc>
                <a:spcPct val="90000"/>
              </a:lnSpc>
              <a:spcBef>
                <a:spcPts val="1000"/>
              </a:spcBef>
              <a:spcAft>
                <a:spcPts val="0"/>
              </a:spcAft>
              <a:buClr>
                <a:schemeClr val="tx2"/>
              </a:buClr>
              <a:buSzPts val="2040"/>
              <a:buFont typeface="Arial"/>
              <a:buChar char="•"/>
            </a:pPr>
            <a:r>
              <a:rPr lang="en-US" sz="2000" dirty="0" smtClean="0">
                <a:solidFill>
                  <a:srgbClr val="000408"/>
                </a:solidFill>
              </a:rPr>
              <a:t>Use cases </a:t>
            </a:r>
            <a:r>
              <a:rPr lang="en-US" sz="2000" b="0" i="0" u="none" strike="noStrike" cap="none" dirty="0" smtClean="0">
                <a:solidFill>
                  <a:srgbClr val="000408"/>
                </a:solidFill>
                <a:sym typeface="Calibri"/>
              </a:rPr>
              <a:t>with </a:t>
            </a:r>
            <a:endParaRPr sz="2000" dirty="0">
              <a:solidFill>
                <a:srgbClr val="000408"/>
              </a:solidFill>
            </a:endParaRPr>
          </a:p>
          <a:p>
            <a:pPr marL="742950" marR="0" lvl="1" indent="-285750" algn="l" rtl="0">
              <a:lnSpc>
                <a:spcPct val="90000"/>
              </a:lnSpc>
              <a:spcBef>
                <a:spcPts val="1000"/>
              </a:spcBef>
              <a:spcAft>
                <a:spcPts val="0"/>
              </a:spcAft>
              <a:buClr>
                <a:schemeClr val="tx2"/>
              </a:buClr>
              <a:buSzPts val="1870"/>
              <a:buFont typeface="Arial"/>
              <a:buChar char="•"/>
            </a:pPr>
            <a:r>
              <a:rPr lang="en-US" sz="2000" b="0" i="0" u="none" strike="noStrike" cap="none" dirty="0" smtClean="0">
                <a:solidFill>
                  <a:srgbClr val="000408"/>
                </a:solidFill>
                <a:sym typeface="Calibri"/>
              </a:rPr>
              <a:t>Newer business models, instruments, processes</a:t>
            </a:r>
          </a:p>
          <a:p>
            <a:pPr marL="742950" marR="0" lvl="1" indent="-285750" algn="l" rtl="0">
              <a:lnSpc>
                <a:spcPct val="90000"/>
              </a:lnSpc>
              <a:spcBef>
                <a:spcPts val="1000"/>
              </a:spcBef>
              <a:spcAft>
                <a:spcPts val="0"/>
              </a:spcAft>
              <a:buClr>
                <a:schemeClr val="tx2"/>
              </a:buClr>
              <a:buSzPts val="1870"/>
              <a:buFont typeface="Arial"/>
              <a:buChar char="•"/>
            </a:pPr>
            <a:r>
              <a:rPr lang="en-US" sz="2000" dirty="0">
                <a:solidFill>
                  <a:srgbClr val="000408"/>
                </a:solidFill>
              </a:rPr>
              <a:t>I</a:t>
            </a:r>
            <a:r>
              <a:rPr lang="en-US" sz="2000" b="0" i="0" u="none" strike="noStrike" cap="none" dirty="0" smtClean="0">
                <a:solidFill>
                  <a:srgbClr val="000408"/>
                </a:solidFill>
                <a:sym typeface="Calibri"/>
              </a:rPr>
              <a:t>nefficiencies</a:t>
            </a:r>
            <a:r>
              <a:rPr lang="en-US" sz="2000" b="0" i="0" u="none" strike="noStrike" cap="none" dirty="0">
                <a:solidFill>
                  <a:srgbClr val="000408"/>
                </a:solidFill>
                <a:sym typeface="Calibri"/>
              </a:rPr>
              <a:t>, </a:t>
            </a:r>
            <a:endParaRPr sz="2000" dirty="0">
              <a:solidFill>
                <a:srgbClr val="000408"/>
              </a:solidFill>
            </a:endParaRPr>
          </a:p>
          <a:p>
            <a:pPr marL="742950" marR="0" lvl="1" indent="-285750" algn="l" rtl="0">
              <a:lnSpc>
                <a:spcPct val="90000"/>
              </a:lnSpc>
              <a:spcBef>
                <a:spcPts val="1000"/>
              </a:spcBef>
              <a:spcAft>
                <a:spcPts val="0"/>
              </a:spcAft>
              <a:buClr>
                <a:schemeClr val="tx2"/>
              </a:buClr>
              <a:buSzPts val="1870"/>
              <a:buFont typeface="Arial"/>
              <a:buChar char="•"/>
            </a:pPr>
            <a:r>
              <a:rPr lang="en-US" sz="2000" dirty="0">
                <a:solidFill>
                  <a:srgbClr val="000408"/>
                </a:solidFill>
              </a:rPr>
              <a:t>B</a:t>
            </a:r>
            <a:r>
              <a:rPr lang="en-US" sz="2000" b="0" i="0" u="none" strike="noStrike" cap="none" dirty="0" smtClean="0">
                <a:solidFill>
                  <a:srgbClr val="000408"/>
                </a:solidFill>
                <a:sym typeface="Calibri"/>
              </a:rPr>
              <a:t>arriers </a:t>
            </a:r>
            <a:r>
              <a:rPr lang="en-US" sz="2000" b="0" i="0" u="none" strike="noStrike" cap="none" dirty="0">
                <a:solidFill>
                  <a:srgbClr val="000408"/>
                </a:solidFill>
                <a:sym typeface="Calibri"/>
              </a:rPr>
              <a:t>to adoption, </a:t>
            </a:r>
            <a:endParaRPr sz="2000" dirty="0">
              <a:solidFill>
                <a:srgbClr val="000408"/>
              </a:solidFill>
            </a:endParaRPr>
          </a:p>
          <a:p>
            <a:pPr marL="742950" marR="0" lvl="1" indent="-285750" algn="l" rtl="0">
              <a:lnSpc>
                <a:spcPct val="90000"/>
              </a:lnSpc>
              <a:spcBef>
                <a:spcPts val="1000"/>
              </a:spcBef>
              <a:spcAft>
                <a:spcPts val="0"/>
              </a:spcAft>
              <a:buClr>
                <a:schemeClr val="tx2"/>
              </a:buClr>
              <a:buSzPts val="1870"/>
              <a:buFont typeface="Arial"/>
              <a:buChar char="•"/>
            </a:pPr>
            <a:r>
              <a:rPr lang="en-US" sz="2000" dirty="0">
                <a:solidFill>
                  <a:srgbClr val="000408"/>
                </a:solidFill>
              </a:rPr>
              <a:t>D</a:t>
            </a:r>
            <a:r>
              <a:rPr lang="en-US" sz="2000" b="0" i="0" u="none" strike="noStrike" cap="none" dirty="0" smtClean="0">
                <a:solidFill>
                  <a:srgbClr val="000408"/>
                </a:solidFill>
                <a:sym typeface="Calibri"/>
              </a:rPr>
              <a:t>ecentralized </a:t>
            </a:r>
            <a:r>
              <a:rPr lang="en-US" sz="2000" b="0" i="0" u="none" strike="noStrike" cap="none" dirty="0">
                <a:solidFill>
                  <a:srgbClr val="000408"/>
                </a:solidFill>
                <a:sym typeface="Calibri"/>
              </a:rPr>
              <a:t>users, </a:t>
            </a:r>
            <a:endParaRPr sz="2000" dirty="0">
              <a:solidFill>
                <a:srgbClr val="000408"/>
              </a:solidFill>
            </a:endParaRPr>
          </a:p>
          <a:p>
            <a:pPr marL="742950" marR="0" lvl="1" indent="-285750" algn="l" rtl="0">
              <a:lnSpc>
                <a:spcPct val="90000"/>
              </a:lnSpc>
              <a:spcBef>
                <a:spcPts val="1000"/>
              </a:spcBef>
              <a:spcAft>
                <a:spcPts val="0"/>
              </a:spcAft>
              <a:buClr>
                <a:schemeClr val="tx2"/>
              </a:buClr>
              <a:buSzPts val="1870"/>
              <a:buFont typeface="Arial"/>
              <a:buChar char="•"/>
            </a:pPr>
            <a:r>
              <a:rPr lang="en-US" sz="2000" dirty="0">
                <a:solidFill>
                  <a:srgbClr val="000408"/>
                </a:solidFill>
              </a:rPr>
              <a:t>P</a:t>
            </a:r>
            <a:r>
              <a:rPr lang="en-US" sz="2000" b="0" i="0" u="none" strike="noStrike" cap="none" dirty="0" smtClean="0">
                <a:solidFill>
                  <a:srgbClr val="000408"/>
                </a:solidFill>
                <a:sym typeface="Calibri"/>
              </a:rPr>
              <a:t>eers </a:t>
            </a:r>
            <a:r>
              <a:rPr lang="en-US" sz="2000" b="0" i="0" u="none" strike="noStrike" cap="none" dirty="0">
                <a:solidFill>
                  <a:srgbClr val="000408"/>
                </a:solidFill>
                <a:sym typeface="Calibri"/>
              </a:rPr>
              <a:t>or users who are operating beyond boundaries of trust, that do not fit well into our centralized model,</a:t>
            </a:r>
            <a:endParaRPr sz="2000" dirty="0">
              <a:solidFill>
                <a:srgbClr val="000408"/>
              </a:solidFill>
            </a:endParaRPr>
          </a:p>
          <a:p>
            <a:pPr marL="285750" marR="0" lvl="0" indent="-285750" algn="l" rtl="0">
              <a:lnSpc>
                <a:spcPct val="90000"/>
              </a:lnSpc>
              <a:spcBef>
                <a:spcPts val="1000"/>
              </a:spcBef>
              <a:spcAft>
                <a:spcPts val="0"/>
              </a:spcAft>
              <a:buClr>
                <a:schemeClr val="tx2"/>
              </a:buClr>
              <a:buSzPts val="2040"/>
              <a:buFont typeface="Arial"/>
              <a:buChar char="•"/>
            </a:pPr>
            <a:r>
              <a:rPr lang="en-US" sz="2000" dirty="0" smtClean="0">
                <a:solidFill>
                  <a:srgbClr val="000408"/>
                </a:solidFill>
              </a:rPr>
              <a:t>Uses cases related to</a:t>
            </a:r>
            <a:r>
              <a:rPr lang="en-US" sz="2000" b="0" i="0" u="none" strike="noStrike" cap="none" dirty="0" smtClean="0">
                <a:solidFill>
                  <a:srgbClr val="000408"/>
                </a:solidFill>
                <a:sym typeface="Calibri"/>
              </a:rPr>
              <a:t> </a:t>
            </a:r>
            <a:r>
              <a:rPr lang="en-US" sz="2000" b="0" i="0" u="none" strike="noStrike" cap="none" dirty="0">
                <a:solidFill>
                  <a:srgbClr val="000408"/>
                </a:solidFill>
                <a:sym typeface="Calibri"/>
              </a:rPr>
              <a:t>policies, rules, governance, </a:t>
            </a:r>
            <a:r>
              <a:rPr lang="en-US" sz="2000" b="0" i="0" u="none" strike="noStrike" cap="none" dirty="0" smtClean="0">
                <a:solidFill>
                  <a:srgbClr val="000408"/>
                </a:solidFill>
                <a:sym typeface="Calibri"/>
              </a:rPr>
              <a:t>provenance, compliance, audit trails, dispute resolution, complex legal instruments (M&amp;A) </a:t>
            </a:r>
            <a:endParaRPr sz="2000" dirty="0">
              <a:solidFill>
                <a:srgbClr val="000408"/>
              </a:solidFill>
            </a:endParaRPr>
          </a:p>
        </p:txBody>
      </p:sp>
    </p:spTree>
    <p:extLst>
      <p:ext uri="{BB962C8B-B14F-4D97-AF65-F5344CB8AC3E}">
        <p14:creationId xmlns:p14="http://schemas.microsoft.com/office/powerpoint/2010/main" val="37116666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title" idx="4294967295"/>
          </p:nvPr>
        </p:nvSpPr>
        <p:spPr>
          <a:xfrm>
            <a:off x="3592513" y="0"/>
            <a:ext cx="8599487" cy="84931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3600"/>
              <a:buFont typeface="Calibri"/>
              <a:buNone/>
            </a:pPr>
            <a:r>
              <a:rPr lang="en-US" sz="3600" b="0" i="0" u="none" strike="noStrike" cap="none" dirty="0" smtClean="0">
                <a:solidFill>
                  <a:schemeClr val="lt1"/>
                </a:solidFill>
                <a:latin typeface="Calibri"/>
                <a:ea typeface="Calibri"/>
                <a:cs typeface="Calibri"/>
                <a:sym typeface="Calibri"/>
              </a:rPr>
              <a:t>Public </a:t>
            </a:r>
            <a:r>
              <a:rPr lang="en-US" sz="3600" b="0" i="0" u="none" strike="noStrike" cap="none" dirty="0">
                <a:solidFill>
                  <a:schemeClr val="lt1"/>
                </a:solidFill>
                <a:latin typeface="Calibri"/>
                <a:ea typeface="Calibri"/>
                <a:cs typeface="Calibri"/>
                <a:sym typeface="Calibri"/>
              </a:rPr>
              <a:t>VS </a:t>
            </a:r>
            <a:r>
              <a:rPr lang="en-US" sz="3600" b="0" i="0" u="none" strike="noStrike" cap="none" dirty="0" smtClean="0">
                <a:solidFill>
                  <a:schemeClr val="lt1"/>
                </a:solidFill>
                <a:latin typeface="Calibri"/>
                <a:ea typeface="Calibri"/>
                <a:cs typeface="Calibri"/>
                <a:sym typeface="Calibri"/>
              </a:rPr>
              <a:t>Permissioned Blockchain</a:t>
            </a:r>
            <a:endParaRPr sz="3600" b="0" i="0" u="none" strike="noStrike" cap="none" dirty="0">
              <a:solidFill>
                <a:schemeClr val="lt1"/>
              </a:solidFill>
              <a:latin typeface="Calibri"/>
              <a:ea typeface="Calibri"/>
              <a:cs typeface="Calibri"/>
              <a:sym typeface="Calibri"/>
            </a:endParaRPr>
          </a:p>
        </p:txBody>
      </p:sp>
      <p:sp>
        <p:nvSpPr>
          <p:cNvPr id="323" name="Shape 323"/>
          <p:cNvSpPr txBox="1">
            <a:spLocks noGrp="1"/>
          </p:cNvSpPr>
          <p:nvPr>
            <p:ph type="body" idx="4294967295"/>
          </p:nvPr>
        </p:nvSpPr>
        <p:spPr>
          <a:xfrm>
            <a:off x="0" y="1919288"/>
            <a:ext cx="10142538" cy="3843337"/>
          </a:xfrm>
          <a:prstGeom prst="rect">
            <a:avLst/>
          </a:prstGeom>
          <a:noFill/>
          <a:ln>
            <a:noFill/>
          </a:ln>
        </p:spPr>
        <p:txBody>
          <a:bodyPr spcFirstLastPara="1" wrap="square" lIns="91425" tIns="45700" rIns="91425" bIns="45700" anchor="ctr" anchorCtr="0">
            <a:noAutofit/>
          </a:bodyPr>
          <a:lstStyle/>
          <a:p>
            <a:pPr marL="285750" marR="0" lvl="0" indent="-285750" algn="l" rtl="0">
              <a:spcBef>
                <a:spcPts val="0"/>
              </a:spcBef>
              <a:spcAft>
                <a:spcPts val="0"/>
              </a:spcAft>
              <a:buClr>
                <a:schemeClr val="tx2"/>
              </a:buClr>
              <a:buSzPts val="2400"/>
              <a:buFont typeface="Arial"/>
              <a:buChar char="•"/>
            </a:pPr>
            <a:r>
              <a:rPr lang="en-US" sz="2400" b="0" i="0" u="none" strike="noStrike" cap="none" dirty="0">
                <a:solidFill>
                  <a:srgbClr val="000408"/>
                </a:solidFill>
                <a:sym typeface="Calibri"/>
              </a:rPr>
              <a:t>Bitcoin is a public blockchain. Membership is open to all; </a:t>
            </a:r>
            <a:r>
              <a:rPr lang="en-US" sz="2400" b="0" i="0" u="none" strike="noStrike" cap="none" dirty="0" smtClean="0">
                <a:solidFill>
                  <a:srgbClr val="000408"/>
                </a:solidFill>
                <a:sym typeface="Calibri"/>
              </a:rPr>
              <a:t>anybody </a:t>
            </a:r>
            <a:r>
              <a:rPr lang="en-US" sz="2400" b="0" i="0" u="none" strike="noStrike" cap="none" dirty="0">
                <a:solidFill>
                  <a:srgbClr val="000408"/>
                </a:solidFill>
                <a:sym typeface="Calibri"/>
              </a:rPr>
              <a:t>can join and leave as they wish. All the transactions on the chain are available for the whole world even though they may be encrypted.</a:t>
            </a:r>
            <a:endParaRPr dirty="0">
              <a:solidFill>
                <a:srgbClr val="000408"/>
              </a:solidFill>
            </a:endParaRPr>
          </a:p>
          <a:p>
            <a:pPr marL="285750" marR="0" lvl="0" indent="-285750" algn="l" rtl="0">
              <a:spcBef>
                <a:spcPts val="1000"/>
              </a:spcBef>
              <a:spcAft>
                <a:spcPts val="0"/>
              </a:spcAft>
              <a:buClr>
                <a:schemeClr val="tx2"/>
              </a:buClr>
              <a:buSzPts val="2400"/>
              <a:buFont typeface="Arial"/>
              <a:buChar char="•"/>
            </a:pPr>
            <a:r>
              <a:rPr lang="en-US" sz="2400" b="0" i="0" u="none" strike="noStrike" cap="none" dirty="0">
                <a:solidFill>
                  <a:srgbClr val="000408"/>
                </a:solidFill>
                <a:latin typeface="Calibri"/>
                <a:ea typeface="Calibri"/>
                <a:cs typeface="Calibri"/>
                <a:sym typeface="Calibri"/>
              </a:rPr>
              <a:t>In a permissioned and private blockchain membership is limited to identities with verified credentials. </a:t>
            </a:r>
            <a:endParaRPr dirty="0">
              <a:solidFill>
                <a:srgbClr val="000408"/>
              </a:solidFill>
            </a:endParaRPr>
          </a:p>
          <a:p>
            <a:pPr marL="742950" marR="0" lvl="1" indent="-285750" algn="l" rtl="0">
              <a:spcBef>
                <a:spcPts val="1000"/>
              </a:spcBef>
              <a:spcAft>
                <a:spcPts val="0"/>
              </a:spcAft>
              <a:buClr>
                <a:schemeClr val="tx2"/>
              </a:buClr>
              <a:buSzPts val="2200"/>
              <a:buFont typeface="Arial"/>
              <a:buChar char="•"/>
            </a:pPr>
            <a:r>
              <a:rPr lang="en-US" sz="2200" b="0" i="0" u="none" strike="noStrike" cap="none" dirty="0">
                <a:solidFill>
                  <a:srgbClr val="000408"/>
                </a:solidFill>
                <a:sym typeface="Calibri"/>
              </a:rPr>
              <a:t>The blockchain protocol features a membership service to control/manage membership.</a:t>
            </a:r>
            <a:endParaRPr dirty="0">
              <a:solidFill>
                <a:srgbClr val="000408"/>
              </a:solidFill>
            </a:endParaRPr>
          </a:p>
          <a:p>
            <a:pPr marL="742950" marR="0" lvl="1" indent="-285750" algn="l" rtl="0">
              <a:spcBef>
                <a:spcPts val="1000"/>
              </a:spcBef>
              <a:spcAft>
                <a:spcPts val="0"/>
              </a:spcAft>
              <a:buClr>
                <a:schemeClr val="tx2"/>
              </a:buClr>
              <a:buSzPts val="2200"/>
              <a:buFont typeface="Arial"/>
              <a:buChar char="•"/>
            </a:pPr>
            <a:r>
              <a:rPr lang="en-US" sz="2200" b="0" i="0" u="none" strike="noStrike" cap="none" dirty="0">
                <a:solidFill>
                  <a:srgbClr val="000408"/>
                </a:solidFill>
                <a:sym typeface="Calibri"/>
              </a:rPr>
              <a:t>A private blockchain is local to a specific business or environment.</a:t>
            </a:r>
            <a:endParaRPr dirty="0">
              <a:solidFill>
                <a:srgbClr val="000408"/>
              </a:solidFill>
            </a:endParaRPr>
          </a:p>
          <a:p>
            <a:pPr marL="742950" marR="0" lvl="1" indent="-285750" algn="l" rtl="0">
              <a:spcBef>
                <a:spcPts val="1000"/>
              </a:spcBef>
              <a:spcAft>
                <a:spcPts val="0"/>
              </a:spcAft>
              <a:buClr>
                <a:schemeClr val="tx2"/>
              </a:buClr>
              <a:buSzPts val="2200"/>
              <a:buFont typeface="Arial"/>
              <a:buChar char="•"/>
            </a:pPr>
            <a:r>
              <a:rPr lang="en-US" sz="2200" b="0" i="0" u="none" strike="noStrike" cap="none" dirty="0">
                <a:solidFill>
                  <a:srgbClr val="000408"/>
                </a:solidFill>
                <a:sym typeface="Calibri"/>
              </a:rPr>
              <a:t>A permissioned blockchain is also known as consortium blockchain, since its typical application is for consortium of businesses such as in an automobile domain. Ex</a:t>
            </a:r>
            <a:r>
              <a:rPr lang="en-US" sz="2200" b="0" i="0" u="none" strike="noStrike" cap="none" dirty="0" smtClean="0">
                <a:solidFill>
                  <a:srgbClr val="000408"/>
                </a:solidFill>
                <a:sym typeface="Calibri"/>
              </a:rPr>
              <a:t>: Auto consortium, FDA blockchain</a:t>
            </a:r>
            <a:endParaRPr sz="2400" b="0" i="0" u="none" strike="noStrike" cap="none" dirty="0">
              <a:solidFill>
                <a:srgbClr val="000408"/>
              </a:solidFill>
              <a:latin typeface="Calibri"/>
              <a:ea typeface="Calibri"/>
              <a:cs typeface="Calibri"/>
              <a:sym typeface="Calibri"/>
            </a:endParaRPr>
          </a:p>
        </p:txBody>
      </p:sp>
      <p:sp>
        <p:nvSpPr>
          <p:cNvPr id="2" name="TextBox 1"/>
          <p:cNvSpPr txBox="1"/>
          <p:nvPr/>
        </p:nvSpPr>
        <p:spPr>
          <a:xfrm>
            <a:off x="10647249" y="2239995"/>
            <a:ext cx="1415845"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Use public blockchain for involvement of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large number of unknown people: stadium survey</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TextBox 4"/>
          <p:cNvSpPr txBox="1"/>
          <p:nvPr/>
        </p:nvSpPr>
        <p:spPr>
          <a:xfrm>
            <a:off x="10189860" y="4361671"/>
            <a:ext cx="150874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Within your own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organization</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7" name="Curved Connector 6"/>
          <p:cNvCxnSpPr>
            <a:stCxn id="5" idx="0"/>
          </p:cNvCxnSpPr>
          <p:nvPr/>
        </p:nvCxnSpPr>
        <p:spPr>
          <a:xfrm rot="16200000" flipH="1" flipV="1">
            <a:off x="9761971" y="3566719"/>
            <a:ext cx="387310" cy="1977214"/>
          </a:xfrm>
          <a:prstGeom prst="curvedConnector4">
            <a:avLst>
              <a:gd name="adj1" fmla="val -59022"/>
              <a:gd name="adj2" fmla="val 69077"/>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323871" y="5368413"/>
            <a:ext cx="1797287"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With your business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p</a:t>
            </a:r>
            <a:r>
              <a:rPr kumimoji="0" lang="en-US" sz="1400" b="0" i="0" u="none" strike="noStrike" kern="0" cap="none" spc="0" normalizeH="0" baseline="0" noProof="0" dirty="0" smtClean="0">
                <a:ln>
                  <a:noFill/>
                </a:ln>
                <a:solidFill>
                  <a:srgbClr val="000000"/>
                </a:solidFill>
                <a:effectLst/>
                <a:uLnTx/>
                <a:uFillTx/>
                <a:latin typeface="Arial"/>
                <a:cs typeface="Arial"/>
                <a:sym typeface="Arial"/>
              </a:rPr>
              <a:t>artners, suppliers,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f</a:t>
            </a:r>
            <a:r>
              <a:rPr kumimoji="0" lang="en-US" sz="1400" b="0" i="0" u="none" strike="noStrike" kern="0" cap="none" spc="0" normalizeH="0" baseline="0" noProof="0" dirty="0" smtClean="0">
                <a:ln>
                  <a:noFill/>
                </a:ln>
                <a:solidFill>
                  <a:srgbClr val="000000"/>
                </a:solidFill>
                <a:effectLst/>
                <a:uLnTx/>
                <a:uFillTx/>
                <a:latin typeface="Arial"/>
                <a:cs typeface="Arial"/>
                <a:sym typeface="Arial"/>
              </a:rPr>
              <a:t>inancial institutions</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10" name="Curved Connector 9"/>
          <p:cNvCxnSpPr>
            <a:stCxn id="8" idx="2"/>
          </p:cNvCxnSpPr>
          <p:nvPr/>
        </p:nvCxnSpPr>
        <p:spPr>
          <a:xfrm rot="5400000" flipH="1">
            <a:off x="9720522" y="4605085"/>
            <a:ext cx="453525" cy="2550461"/>
          </a:xfrm>
          <a:prstGeom prst="curvedConnector4">
            <a:avLst>
              <a:gd name="adj1" fmla="val -50405"/>
              <a:gd name="adj2" fmla="val 6761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urved Connector 13"/>
          <p:cNvCxnSpPr>
            <a:stCxn id="2" idx="0"/>
          </p:cNvCxnSpPr>
          <p:nvPr/>
        </p:nvCxnSpPr>
        <p:spPr>
          <a:xfrm rot="16200000" flipV="1">
            <a:off x="10351162" y="1235985"/>
            <a:ext cx="531736" cy="1476284"/>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1868129" y="1708258"/>
            <a:ext cx="2517057" cy="376181"/>
          </a:xfrm>
          <a:prstGeom prst="ellipse">
            <a:avLst/>
          </a:prstGeom>
          <a:solidFill>
            <a:schemeClr val="tx1">
              <a:lumMod val="75000"/>
              <a:alpha val="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panose="020B0604020202020204"/>
              <a:ea typeface="+mn-ea"/>
              <a:cs typeface="+mn-cs"/>
              <a:sym typeface="Arial"/>
            </a:endParaRPr>
          </a:p>
        </p:txBody>
      </p:sp>
      <p:sp>
        <p:nvSpPr>
          <p:cNvPr id="19" name="Oval 18"/>
          <p:cNvSpPr/>
          <p:nvPr/>
        </p:nvSpPr>
        <p:spPr>
          <a:xfrm>
            <a:off x="1030522" y="4555324"/>
            <a:ext cx="2230471" cy="424299"/>
          </a:xfrm>
          <a:prstGeom prst="ellipse">
            <a:avLst/>
          </a:prstGeom>
          <a:solidFill>
            <a:schemeClr val="tx1">
              <a:lumMod val="75000"/>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panose="020B0604020202020204"/>
              <a:ea typeface="+mn-ea"/>
              <a:cs typeface="+mn-cs"/>
              <a:sym typeface="Arial"/>
            </a:endParaRPr>
          </a:p>
        </p:txBody>
      </p:sp>
      <p:sp>
        <p:nvSpPr>
          <p:cNvPr id="20" name="Oval 19"/>
          <p:cNvSpPr/>
          <p:nvPr/>
        </p:nvSpPr>
        <p:spPr>
          <a:xfrm>
            <a:off x="1030522" y="4979623"/>
            <a:ext cx="3049865" cy="477279"/>
          </a:xfrm>
          <a:prstGeom prst="ellipse">
            <a:avLst/>
          </a:prstGeom>
          <a:solidFill>
            <a:schemeClr val="tx1">
              <a:lumMod val="75000"/>
              <a:alpha val="1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panose="020B0604020202020204"/>
              <a:ea typeface="+mn-ea"/>
              <a:cs typeface="+mn-cs"/>
              <a:sym typeface="Arial"/>
            </a:endParaRPr>
          </a:p>
        </p:txBody>
      </p:sp>
    </p:spTree>
    <p:extLst>
      <p:ext uri="{BB962C8B-B14F-4D97-AF65-F5344CB8AC3E}">
        <p14:creationId xmlns:p14="http://schemas.microsoft.com/office/powerpoint/2010/main" val="40421085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nvPr>
        </p:nvGraphicFramePr>
        <p:xfrm>
          <a:off x="1835289" y="1465007"/>
          <a:ext cx="8557757" cy="4423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idx="4294967295"/>
          </p:nvPr>
        </p:nvSpPr>
        <p:spPr>
          <a:xfrm>
            <a:off x="3922713" y="219075"/>
            <a:ext cx="8269287" cy="715963"/>
          </a:xfrm>
        </p:spPr>
        <p:txBody>
          <a:bodyPr/>
          <a:lstStyle/>
          <a:p>
            <a:r>
              <a:rPr lang="en-US" dirty="0" smtClean="0">
                <a:solidFill>
                  <a:schemeClr val="bg1"/>
                </a:solidFill>
              </a:rPr>
              <a:t>Blockchain Roadmap (for projects)</a:t>
            </a:r>
            <a:endParaRPr lang="en-US" dirty="0">
              <a:solidFill>
                <a:schemeClr val="bg1"/>
              </a:solidFill>
            </a:endParaRPr>
          </a:p>
        </p:txBody>
      </p:sp>
      <p:sp>
        <p:nvSpPr>
          <p:cNvPr id="2" name="Rectangle 1"/>
          <p:cNvSpPr/>
          <p:nvPr/>
        </p:nvSpPr>
        <p:spPr>
          <a:xfrm>
            <a:off x="919037" y="1171908"/>
            <a:ext cx="7020232"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What are inefficiencies, where are the gaps, who are we not </a:t>
            </a:r>
            <a:r>
              <a:rPr kumimoji="0" lang="en-US" sz="1400" b="0" i="0" u="none" strike="noStrike" kern="0" cap="none" spc="0" normalizeH="0" baseline="0" noProof="0" dirty="0" smtClean="0">
                <a:ln>
                  <a:noFill/>
                </a:ln>
                <a:solidFill>
                  <a:srgbClr val="000000"/>
                </a:solidFill>
                <a:effectLst/>
                <a:uLnTx/>
                <a:uFillTx/>
                <a:latin typeface="Arial"/>
                <a:cs typeface="Arial"/>
                <a:sym typeface="Arial"/>
              </a:rPr>
              <a:t>reaching (customers</a:t>
            </a:r>
            <a:r>
              <a:rPr kumimoji="0" lang="en-US" sz="1400" b="0" i="0" u="none" strike="noStrike" kern="0" cap="none" spc="0" normalizeH="0" baseline="0" noProof="0" dirty="0">
                <a:ln>
                  <a:noFill/>
                </a:ln>
                <a:solidFill>
                  <a:srgbClr val="000000"/>
                </a:solidFill>
                <a:effectLst/>
                <a:uLnTx/>
                <a:uFillTx/>
                <a:latin typeface="Arial"/>
                <a:cs typeface="Arial"/>
                <a:sym typeface="Arial"/>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Can blockchain help? Recall that it adds an autonomous trust layer.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For </a:t>
            </a:r>
            <a:r>
              <a:rPr kumimoji="0" lang="en-US" sz="1400" b="0" i="0" u="none" strike="noStrike" kern="0" cap="none" spc="0" normalizeH="0" baseline="0" noProof="0" dirty="0">
                <a:ln>
                  <a:noFill/>
                </a:ln>
                <a:solidFill>
                  <a:srgbClr val="000000"/>
                </a:solidFill>
                <a:effectLst/>
                <a:uLnTx/>
                <a:uFillTx/>
                <a:latin typeface="Arial"/>
                <a:cs typeface="Arial"/>
                <a:sym typeface="Arial"/>
              </a:rPr>
              <a:t>example, supply chain, food safety and recall, frozen transportation, finance and credit, international trade and shipments etc.</a:t>
            </a:r>
          </a:p>
        </p:txBody>
      </p:sp>
      <p:cxnSp>
        <p:nvCxnSpPr>
          <p:cNvPr id="6" name="Curved Connector 5"/>
          <p:cNvCxnSpPr/>
          <p:nvPr/>
        </p:nvCxnSpPr>
        <p:spPr>
          <a:xfrm rot="16200000" flipV="1">
            <a:off x="7032323" y="4697563"/>
            <a:ext cx="806244" cy="555120"/>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823246" y="5173051"/>
            <a:ext cx="6096000" cy="738664"/>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At the end of exploration phase you should have some use cases to try out.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Design and implement proof of concept (POC) and assess the impact of using the blockchain </a:t>
            </a:r>
            <a:r>
              <a:rPr kumimoji="0" lang="en-US" sz="1400" b="0" i="0" u="none" strike="noStrike" kern="0" cap="none" spc="0" normalizeH="0" baseline="0" noProof="0" dirty="0" smtClean="0">
                <a:ln>
                  <a:noFill/>
                </a:ln>
                <a:solidFill>
                  <a:srgbClr val="000000"/>
                </a:solidFill>
                <a:effectLst/>
                <a:uLnTx/>
                <a:uFillTx/>
                <a:latin typeface="Arial"/>
                <a:cs typeface="Arial"/>
                <a:sym typeface="Arial"/>
              </a:rPr>
              <a:t>technology</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12" name="Curved Connector 11"/>
          <p:cNvCxnSpPr/>
          <p:nvPr/>
        </p:nvCxnSpPr>
        <p:spPr>
          <a:xfrm rot="16200000" flipH="1">
            <a:off x="4378797" y="2176371"/>
            <a:ext cx="666346" cy="565634"/>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8591157" y="1465007"/>
            <a:ext cx="2064989"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Expand into production.</a:t>
            </a:r>
          </a:p>
        </p:txBody>
      </p:sp>
      <p:cxnSp>
        <p:nvCxnSpPr>
          <p:cNvPr id="16" name="Curved Connector 15"/>
          <p:cNvCxnSpPr/>
          <p:nvPr/>
        </p:nvCxnSpPr>
        <p:spPr>
          <a:xfrm rot="5400000">
            <a:off x="9283273" y="1682587"/>
            <a:ext cx="1255639" cy="963909"/>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91575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4294967295"/>
          </p:nvPr>
        </p:nvSpPr>
        <p:spPr>
          <a:xfrm>
            <a:off x="811213" y="1263218"/>
            <a:ext cx="11380787" cy="4414837"/>
          </a:xfrm>
        </p:spPr>
        <p:txBody>
          <a:bodyPr/>
          <a:lstStyle/>
          <a:p>
            <a:r>
              <a:rPr lang="en-US" b="1" dirty="0" smtClean="0">
                <a:solidFill>
                  <a:srgbClr val="000408"/>
                </a:solidFill>
                <a:latin typeface="Calibri" panose="020F0502020204030204" pitchFamily="34" charset="0"/>
                <a:cs typeface="Calibri" panose="020F0502020204030204" pitchFamily="34" charset="0"/>
              </a:rPr>
              <a:t>Blockchain </a:t>
            </a:r>
            <a:r>
              <a:rPr lang="en-US" b="1" dirty="0" err="1" smtClean="0">
                <a:solidFill>
                  <a:srgbClr val="000408"/>
                </a:solidFill>
                <a:latin typeface="Calibri" panose="020F0502020204030204" pitchFamily="34" charset="0"/>
                <a:cs typeface="Calibri" panose="020F0502020204030204" pitchFamily="34" charset="0"/>
              </a:rPr>
              <a:t>Thinklab</a:t>
            </a:r>
            <a:r>
              <a:rPr lang="en-US" b="1" dirty="0" smtClean="0">
                <a:solidFill>
                  <a:srgbClr val="000408"/>
                </a:solidFill>
                <a:latin typeface="Calibri" panose="020F0502020204030204" pitchFamily="34" charset="0"/>
                <a:cs typeface="Calibri" panose="020F0502020204030204" pitchFamily="34" charset="0"/>
              </a:rPr>
              <a:t> 1.0 Theme: Education</a:t>
            </a:r>
          </a:p>
          <a:p>
            <a:pPr marL="1219181" lvl="1" indent="-457188">
              <a:spcBef>
                <a:spcPts val="0"/>
              </a:spcBef>
              <a:buClr>
                <a:schemeClr val="tx2"/>
              </a:buClr>
              <a:buSzPts val="2000"/>
              <a:buFont typeface="Arial"/>
              <a:buChar char="•"/>
            </a:pPr>
            <a:r>
              <a:rPr lang="en-US" dirty="0">
                <a:solidFill>
                  <a:srgbClr val="000408"/>
                </a:solidFill>
                <a:latin typeface="Calibri" panose="020F0502020204030204" pitchFamily="34" charset="0"/>
                <a:cs typeface="Calibri" panose="020F0502020204030204" pitchFamily="34" charset="0"/>
                <a:sym typeface="Calibri"/>
              </a:rPr>
              <a:t>SEAS’ Coursera Blockchain “Specialization” </a:t>
            </a:r>
            <a:endParaRPr lang="en-US" dirty="0">
              <a:solidFill>
                <a:srgbClr val="000408"/>
              </a:solidFill>
              <a:latin typeface="Calibri" panose="020F0502020204030204" pitchFamily="34" charset="0"/>
              <a:cs typeface="Calibri" panose="020F0502020204030204" pitchFamily="34" charset="0"/>
            </a:endParaRPr>
          </a:p>
          <a:p>
            <a:pPr marL="1219181" lvl="1" indent="-457188">
              <a:spcBef>
                <a:spcPts val="0"/>
              </a:spcBef>
              <a:buClr>
                <a:schemeClr val="tx2"/>
              </a:buClr>
              <a:buSzPts val="2000"/>
              <a:buFont typeface="Arial"/>
              <a:buChar char="•"/>
            </a:pPr>
            <a:r>
              <a:rPr lang="en-US" dirty="0">
                <a:solidFill>
                  <a:srgbClr val="000408"/>
                </a:solidFill>
                <a:latin typeface="Calibri" panose="020F0502020204030204" pitchFamily="34" charset="0"/>
                <a:ea typeface="Calibri"/>
                <a:cs typeface="Calibri" panose="020F0502020204030204" pitchFamily="34" charset="0"/>
                <a:sym typeface="Calibri"/>
              </a:rPr>
              <a:t>4 courses of 4 weeks of online instruction each with hands-on components</a:t>
            </a:r>
            <a:r>
              <a:rPr lang="en-US" dirty="0" smtClean="0">
                <a:solidFill>
                  <a:srgbClr val="000408"/>
                </a:solidFill>
                <a:latin typeface="Calibri" panose="020F0502020204030204" pitchFamily="34" charset="0"/>
                <a:ea typeface="Calibri"/>
                <a:cs typeface="Calibri" panose="020F0502020204030204" pitchFamily="34" charset="0"/>
                <a:sym typeface="Calibri"/>
              </a:rPr>
              <a:t>.</a:t>
            </a:r>
          </a:p>
          <a:p>
            <a:pPr marL="1219181" lvl="1" indent="-457188">
              <a:spcBef>
                <a:spcPts val="0"/>
              </a:spcBef>
              <a:buClr>
                <a:schemeClr val="tx2"/>
              </a:buClr>
              <a:buSzPts val="2000"/>
              <a:buFont typeface="Arial"/>
              <a:buChar char="•"/>
            </a:pPr>
            <a:r>
              <a:rPr lang="en-US" dirty="0" smtClean="0">
                <a:solidFill>
                  <a:srgbClr val="000408"/>
                </a:solidFill>
                <a:latin typeface="Calibri" panose="020F0502020204030204" pitchFamily="34" charset="0"/>
                <a:ea typeface="Calibri"/>
                <a:cs typeface="Calibri" panose="020F0502020204030204" pitchFamily="34" charset="0"/>
                <a:sym typeface="Calibri"/>
              </a:rPr>
              <a:t>Enrollment of 40000+ people all over the world.</a:t>
            </a:r>
          </a:p>
          <a:p>
            <a:pPr marL="1219181" lvl="1" indent="-457188">
              <a:spcBef>
                <a:spcPts val="0"/>
              </a:spcBef>
              <a:buClr>
                <a:schemeClr val="tx2"/>
              </a:buClr>
              <a:buSzPts val="2000"/>
              <a:buFont typeface="Arial"/>
              <a:buChar char="•"/>
            </a:pPr>
            <a:r>
              <a:rPr lang="en-US" dirty="0" err="1" smtClean="0">
                <a:solidFill>
                  <a:srgbClr val="000408"/>
                </a:solidFill>
                <a:latin typeface="Calibri" panose="020F0502020204030204" pitchFamily="34" charset="0"/>
                <a:ea typeface="Calibri"/>
                <a:cs typeface="Calibri" panose="020F0502020204030204" pitchFamily="34" charset="0"/>
                <a:sym typeface="Calibri"/>
              </a:rPr>
              <a:t>Thinklab</a:t>
            </a:r>
            <a:r>
              <a:rPr lang="en-US" dirty="0" smtClean="0">
                <a:solidFill>
                  <a:srgbClr val="000408"/>
                </a:solidFill>
                <a:latin typeface="Calibri" panose="020F0502020204030204" pitchFamily="34" charset="0"/>
                <a:ea typeface="Calibri"/>
                <a:cs typeface="Calibri" panose="020F0502020204030204" pitchFamily="34" charset="0"/>
                <a:sym typeface="Calibri"/>
              </a:rPr>
              <a:t> 1.1: Face-to-face CSE courses in the Spring 2019, Fall 2019</a:t>
            </a:r>
          </a:p>
          <a:p>
            <a:pPr marL="1219181" lvl="1" indent="-457188">
              <a:spcBef>
                <a:spcPts val="0"/>
              </a:spcBef>
              <a:buClr>
                <a:schemeClr val="tx2"/>
              </a:buClr>
              <a:buSzPts val="2000"/>
              <a:buFont typeface="Arial"/>
              <a:buChar char="•"/>
            </a:pPr>
            <a:r>
              <a:rPr lang="en-US" dirty="0" smtClean="0">
                <a:solidFill>
                  <a:srgbClr val="000408"/>
                </a:solidFill>
                <a:latin typeface="Calibri" panose="020F0502020204030204" pitchFamily="34" charset="0"/>
                <a:ea typeface="Calibri"/>
                <a:cs typeface="Calibri" panose="020F0502020204030204" pitchFamily="34" charset="0"/>
                <a:sym typeface="Calibri"/>
              </a:rPr>
              <a:t>Created two courses: 1 credit course for local businesses, and </a:t>
            </a:r>
          </a:p>
          <a:p>
            <a:pPr marL="761993" lvl="1" indent="0">
              <a:spcBef>
                <a:spcPts val="0"/>
              </a:spcBef>
              <a:buClr>
                <a:schemeClr val="tx2"/>
              </a:buClr>
              <a:buSzPts val="2000"/>
              <a:buNone/>
            </a:pPr>
            <a:r>
              <a:rPr lang="en-US" dirty="0">
                <a:solidFill>
                  <a:srgbClr val="000408"/>
                </a:solidFill>
                <a:latin typeface="Calibri" panose="020F0502020204030204" pitchFamily="34" charset="0"/>
                <a:ea typeface="Calibri"/>
                <a:cs typeface="Calibri" panose="020F0502020204030204" pitchFamily="34" charset="0"/>
                <a:sym typeface="Calibri"/>
              </a:rPr>
              <a:t> </a:t>
            </a:r>
            <a:r>
              <a:rPr lang="en-US" dirty="0" smtClean="0">
                <a:solidFill>
                  <a:srgbClr val="000408"/>
                </a:solidFill>
                <a:latin typeface="Calibri" panose="020F0502020204030204" pitchFamily="34" charset="0"/>
                <a:ea typeface="Calibri"/>
                <a:cs typeface="Calibri" panose="020F0502020204030204" pitchFamily="34" charset="0"/>
                <a:sym typeface="Calibri"/>
              </a:rPr>
              <a:t>        a 3-credit course for developers (Senior level undergrad, entry-level graduate course)</a:t>
            </a:r>
            <a:endParaRPr lang="en-US" dirty="0">
              <a:solidFill>
                <a:srgbClr val="000408"/>
              </a:solidFill>
              <a:latin typeface="Calibri" panose="020F0502020204030204" pitchFamily="34" charset="0"/>
              <a:ea typeface="Calibri"/>
              <a:cs typeface="Calibri" panose="020F0502020204030204" pitchFamily="34" charset="0"/>
              <a:sym typeface="Calibri"/>
            </a:endParaRPr>
          </a:p>
          <a:p>
            <a:r>
              <a:rPr lang="en-US" b="1" dirty="0" smtClean="0">
                <a:solidFill>
                  <a:srgbClr val="000408"/>
                </a:solidFill>
                <a:latin typeface="Calibri" panose="020F0502020204030204" pitchFamily="34" charset="0"/>
                <a:cs typeface="Calibri" panose="020F0502020204030204" pitchFamily="34" charset="0"/>
              </a:rPr>
              <a:t>Blockchain </a:t>
            </a:r>
            <a:r>
              <a:rPr lang="en-US" b="1" dirty="0" err="1" smtClean="0">
                <a:solidFill>
                  <a:srgbClr val="000408"/>
                </a:solidFill>
                <a:latin typeface="Calibri" panose="020F0502020204030204" pitchFamily="34" charset="0"/>
                <a:cs typeface="Calibri" panose="020F0502020204030204" pitchFamily="34" charset="0"/>
              </a:rPr>
              <a:t>Thinklab</a:t>
            </a:r>
            <a:r>
              <a:rPr lang="en-US" b="1" dirty="0" smtClean="0">
                <a:solidFill>
                  <a:srgbClr val="000408"/>
                </a:solidFill>
                <a:latin typeface="Calibri" panose="020F0502020204030204" pitchFamily="34" charset="0"/>
                <a:cs typeface="Calibri" panose="020F0502020204030204" pitchFamily="34" charset="0"/>
              </a:rPr>
              <a:t> 2.0 Theme: Exploration</a:t>
            </a:r>
          </a:p>
          <a:p>
            <a:pPr marL="1257277" lvl="2" indent="-342900">
              <a:buFont typeface="Arial" panose="020B0604020202020204" pitchFamily="34" charset="0"/>
              <a:buChar char="•"/>
            </a:pPr>
            <a:r>
              <a:rPr lang="en-US" sz="2000" dirty="0" smtClean="0">
                <a:solidFill>
                  <a:srgbClr val="000408"/>
                </a:solidFill>
                <a:latin typeface="Calibri" panose="020F0502020204030204" pitchFamily="34" charset="0"/>
                <a:cs typeface="Calibri" panose="020F0502020204030204" pitchFamily="34" charset="0"/>
              </a:rPr>
              <a:t>Working on a textbook for </a:t>
            </a:r>
            <a:r>
              <a:rPr lang="en-US" sz="2000" dirty="0" err="1" smtClean="0">
                <a:solidFill>
                  <a:srgbClr val="000408"/>
                </a:solidFill>
                <a:latin typeface="Calibri" panose="020F0502020204030204" pitchFamily="34" charset="0"/>
                <a:cs typeface="Calibri" panose="020F0502020204030204" pitchFamily="34" charset="0"/>
              </a:rPr>
              <a:t>blockchain</a:t>
            </a:r>
            <a:r>
              <a:rPr lang="en-US" sz="2000" dirty="0" smtClean="0">
                <a:solidFill>
                  <a:srgbClr val="000408"/>
                </a:solidFill>
                <a:latin typeface="Calibri" panose="020F0502020204030204" pitchFamily="34" charset="0"/>
                <a:cs typeface="Calibri" panose="020F0502020204030204" pitchFamily="34" charset="0"/>
              </a:rPr>
              <a:t> courses</a:t>
            </a:r>
          </a:p>
          <a:p>
            <a:pPr marL="1257277" lvl="2" indent="-342900">
              <a:buFont typeface="Arial" panose="020B0604020202020204" pitchFamily="34" charset="0"/>
              <a:buChar char="•"/>
            </a:pPr>
            <a:r>
              <a:rPr lang="en-US" sz="2000" dirty="0" smtClean="0">
                <a:solidFill>
                  <a:srgbClr val="000408"/>
                </a:solidFill>
                <a:latin typeface="Calibri" panose="020F0502020204030204" pitchFamily="34" charset="0"/>
                <a:cs typeface="Calibri" panose="020F0502020204030204" pitchFamily="34" charset="0"/>
              </a:rPr>
              <a:t>Creating curriculum for an advanced course</a:t>
            </a:r>
          </a:p>
          <a:p>
            <a:pPr marL="342877" indent="-342900"/>
            <a:r>
              <a:rPr lang="en-US" b="1" dirty="0" smtClean="0">
                <a:solidFill>
                  <a:srgbClr val="000408"/>
                </a:solidFill>
                <a:latin typeface="Calibri" panose="020F0502020204030204" pitchFamily="34" charset="0"/>
                <a:cs typeface="Calibri" panose="020F0502020204030204" pitchFamily="34" charset="0"/>
              </a:rPr>
              <a:t>For students here</a:t>
            </a:r>
            <a:r>
              <a:rPr lang="en-US" dirty="0" smtClean="0">
                <a:solidFill>
                  <a:srgbClr val="000408"/>
                </a:solidFill>
                <a:latin typeface="Calibri" panose="020F0502020204030204" pitchFamily="34" charset="0"/>
                <a:cs typeface="Calibri" panose="020F0502020204030204" pitchFamily="34" charset="0"/>
              </a:rPr>
              <a:t>: </a:t>
            </a:r>
          </a:p>
          <a:p>
            <a:pPr marL="800077" lvl="1" indent="-342900"/>
            <a:r>
              <a:rPr lang="en-US" dirty="0" smtClean="0">
                <a:solidFill>
                  <a:srgbClr val="000408"/>
                </a:solidFill>
                <a:latin typeface="Calibri" panose="020F0502020204030204" pitchFamily="34" charset="0"/>
                <a:cs typeface="Calibri" panose="020F0502020204030204" pitchFamily="34" charset="0"/>
              </a:rPr>
              <a:t>A good starting point is Coursera Course 1:  </a:t>
            </a:r>
          </a:p>
          <a:p>
            <a:pPr marL="800077" lvl="1" indent="-342900"/>
            <a:r>
              <a:rPr lang="en-US" dirty="0">
                <a:solidFill>
                  <a:srgbClr val="000408"/>
                </a:solidFill>
                <a:latin typeface="Calibri" panose="020F0502020204030204" pitchFamily="34" charset="0"/>
                <a:cs typeface="Calibri" panose="020F0502020204030204" pitchFamily="34" charset="0"/>
              </a:rPr>
              <a:t>T</a:t>
            </a:r>
            <a:r>
              <a:rPr lang="en-US" dirty="0" smtClean="0">
                <a:solidFill>
                  <a:srgbClr val="000408"/>
                </a:solidFill>
                <a:latin typeface="Calibri" panose="020F0502020204030204" pitchFamily="34" charset="0"/>
                <a:cs typeface="Calibri" panose="020F0502020204030204" pitchFamily="34" charset="0"/>
              </a:rPr>
              <a:t>he certification itself has been scoped for  developers</a:t>
            </a:r>
          </a:p>
          <a:p>
            <a:pPr marL="800077" lvl="1" indent="-342900"/>
            <a:r>
              <a:rPr lang="en-US" dirty="0">
                <a:solidFill>
                  <a:srgbClr val="000408"/>
                </a:solidFill>
                <a:latin typeface="Calibri" panose="020F0502020204030204" pitchFamily="34" charset="0"/>
                <a:cs typeface="Calibri" panose="020F0502020204030204" pitchFamily="34" charset="0"/>
              </a:rPr>
              <a:t>A</a:t>
            </a:r>
            <a:r>
              <a:rPr lang="en-US" dirty="0" smtClean="0">
                <a:solidFill>
                  <a:srgbClr val="000408"/>
                </a:solidFill>
                <a:latin typeface="Calibri" panose="020F0502020204030204" pitchFamily="34" charset="0"/>
                <a:cs typeface="Calibri" panose="020F0502020204030204" pitchFamily="34" charset="0"/>
              </a:rPr>
              <a:t>pplication development using smart contracts in Course 2,3</a:t>
            </a:r>
          </a:p>
          <a:p>
            <a:pPr marL="800077" lvl="1" indent="-342900"/>
            <a:r>
              <a:rPr lang="en-US" dirty="0" smtClean="0">
                <a:solidFill>
                  <a:srgbClr val="000408"/>
                </a:solidFill>
                <a:latin typeface="Calibri" panose="020F0502020204030204" pitchFamily="34" charset="0"/>
                <a:cs typeface="Calibri" panose="020F0502020204030204" pitchFamily="34" charset="0"/>
              </a:rPr>
              <a:t>Blockchain ecosystem in Course 4</a:t>
            </a:r>
          </a:p>
        </p:txBody>
      </p:sp>
      <p:pic>
        <p:nvPicPr>
          <p:cNvPr id="8" name="Picture 7"/>
          <p:cNvPicPr>
            <a:picLocks noChangeAspect="1"/>
          </p:cNvPicPr>
          <p:nvPr/>
        </p:nvPicPr>
        <p:blipFill>
          <a:blip r:embed="rId3"/>
          <a:stretch>
            <a:fillRect/>
          </a:stretch>
        </p:blipFill>
        <p:spPr>
          <a:xfrm>
            <a:off x="10146879" y="1503680"/>
            <a:ext cx="889841" cy="889841"/>
          </a:xfrm>
          <a:prstGeom prst="rect">
            <a:avLst/>
          </a:prstGeom>
        </p:spPr>
      </p:pic>
      <p:pic>
        <p:nvPicPr>
          <p:cNvPr id="2" name="Picture 1"/>
          <p:cNvPicPr>
            <a:picLocks noChangeAspect="1"/>
          </p:cNvPicPr>
          <p:nvPr/>
        </p:nvPicPr>
        <p:blipFill>
          <a:blip r:embed="rId4"/>
          <a:stretch>
            <a:fillRect/>
          </a:stretch>
        </p:blipFill>
        <p:spPr>
          <a:xfrm>
            <a:off x="4752414" y="83574"/>
            <a:ext cx="4712616" cy="725487"/>
          </a:xfrm>
          <a:prstGeom prst="rect">
            <a:avLst/>
          </a:prstGeom>
          <a:solidFill>
            <a:schemeClr val="bg1"/>
          </a:solidFill>
        </p:spPr>
      </p:pic>
    </p:spTree>
    <p:extLst>
      <p:ext uri="{BB962C8B-B14F-4D97-AF65-F5344CB8AC3E}">
        <p14:creationId xmlns:p14="http://schemas.microsoft.com/office/powerpoint/2010/main" val="117168994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0"/>
          </p:nvPr>
        </p:nvSpPr>
        <p:spPr/>
        <p:txBody>
          <a:bodyPr/>
          <a:lstStyle/>
          <a:p>
            <a:r>
              <a:rPr lang="en-US" dirty="0" smtClean="0"/>
              <a:t>Blockchain in Action</a:t>
            </a:r>
          </a:p>
          <a:p>
            <a:r>
              <a:rPr lang="en-US" dirty="0" smtClean="0"/>
              <a:t>Manning publishers</a:t>
            </a:r>
          </a:p>
          <a:p>
            <a:r>
              <a:rPr lang="en-US" dirty="0" smtClean="0"/>
              <a:t>12 chapters of motivating decentralized applications</a:t>
            </a:r>
          </a:p>
          <a:p>
            <a:r>
              <a:rPr lang="en-US" dirty="0" smtClean="0"/>
              <a:t>Hands-on code</a:t>
            </a:r>
          </a:p>
          <a:p>
            <a:r>
              <a:rPr lang="en-US" dirty="0" smtClean="0"/>
              <a:t>Blockchain in my own words</a:t>
            </a:r>
          </a:p>
          <a:p>
            <a:r>
              <a:rPr lang="en-US" dirty="0">
                <a:hlinkClick r:id="rId2"/>
              </a:rPr>
              <a:t>https://</a:t>
            </a:r>
            <a:r>
              <a:rPr lang="en-US" dirty="0" smtClean="0">
                <a:hlinkClick r:id="rId2"/>
              </a:rPr>
              <a:t>www.manning.com/books/blockchain-in-action</a:t>
            </a:r>
            <a:endParaRPr lang="en-US" dirty="0"/>
          </a:p>
          <a:p>
            <a:r>
              <a:rPr lang="en-US" dirty="0" smtClean="0"/>
              <a:t>May 2020 release</a:t>
            </a:r>
            <a:r>
              <a:rPr lang="en-US" smtClean="0"/>
              <a:t>. </a:t>
            </a:r>
            <a:endParaRPr lang="en-US" dirty="0" smtClean="0"/>
          </a:p>
          <a:p>
            <a:endParaRPr lang="en-US" dirty="0"/>
          </a:p>
        </p:txBody>
      </p:sp>
      <p:sp>
        <p:nvSpPr>
          <p:cNvPr id="4" name="Title 3"/>
          <p:cNvSpPr>
            <a:spLocks noGrp="1"/>
          </p:cNvSpPr>
          <p:nvPr>
            <p:ph type="title"/>
          </p:nvPr>
        </p:nvSpPr>
        <p:spPr/>
        <p:txBody>
          <a:bodyPr/>
          <a:lstStyle/>
          <a:p>
            <a:r>
              <a:rPr lang="en-US" dirty="0" smtClean="0"/>
              <a:t>The book</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8503" y="1043710"/>
            <a:ext cx="4043133" cy="5070763"/>
          </a:xfrm>
          <a:prstGeom prst="rect">
            <a:avLst/>
          </a:prstGeom>
        </p:spPr>
      </p:pic>
    </p:spTree>
    <p:extLst>
      <p:ext uri="{BB962C8B-B14F-4D97-AF65-F5344CB8AC3E}">
        <p14:creationId xmlns:p14="http://schemas.microsoft.com/office/powerpoint/2010/main" val="2534242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451307" y="1272290"/>
            <a:ext cx="10799383" cy="3732425"/>
          </a:xfrm>
        </p:spPr>
        <p:txBody>
          <a:bodyPr/>
          <a:lstStyle/>
          <a:p>
            <a:r>
              <a:rPr lang="en-US" dirty="0" smtClean="0">
                <a:solidFill>
                  <a:schemeClr val="tx2"/>
                </a:solidFill>
                <a:latin typeface="Georgia" panose="02040502050405020303" pitchFamily="18" charset="0"/>
              </a:rPr>
              <a:t>Trust is a critical component for trade and any type of business transaction.</a:t>
            </a:r>
            <a:endParaRPr lang="en-US" dirty="0">
              <a:solidFill>
                <a:schemeClr val="tx2"/>
              </a:solidFill>
              <a:latin typeface="Georgia" panose="02040502050405020303" pitchFamily="18" charset="0"/>
            </a:endParaRPr>
          </a:p>
          <a:p>
            <a:r>
              <a:rPr lang="en-US" dirty="0" smtClean="0">
                <a:solidFill>
                  <a:schemeClr val="tx2"/>
                </a:solidFill>
                <a:latin typeface="Georgia" panose="02040502050405020303" pitchFamily="18" charset="0"/>
              </a:rPr>
              <a:t>We develop and model our trust based on ad hoc means: Recommendation systems, our own knowledge, business experts on the news, etc.</a:t>
            </a:r>
          </a:p>
          <a:p>
            <a:r>
              <a:rPr lang="en-US" dirty="0" smtClean="0">
                <a:solidFill>
                  <a:schemeClr val="tx2"/>
                </a:solidFill>
                <a:latin typeface="Georgia" panose="02040502050405020303" pitchFamily="18" charset="0"/>
              </a:rPr>
              <a:t>Blockchain is about “trust automation”.</a:t>
            </a:r>
          </a:p>
          <a:p>
            <a:r>
              <a:rPr lang="en-US" dirty="0" smtClean="0">
                <a:solidFill>
                  <a:schemeClr val="tx2"/>
                </a:solidFill>
                <a:latin typeface="Georgia" panose="02040502050405020303" pitchFamily="18" charset="0"/>
              </a:rPr>
              <a:t>Take a look at the evolution of our Internet as shown here.  </a:t>
            </a:r>
          </a:p>
        </p:txBody>
      </p:sp>
      <p:sp>
        <p:nvSpPr>
          <p:cNvPr id="2" name="Title 1"/>
          <p:cNvSpPr>
            <a:spLocks noGrp="1"/>
          </p:cNvSpPr>
          <p:nvPr>
            <p:ph type="title"/>
          </p:nvPr>
        </p:nvSpPr>
        <p:spPr>
          <a:xfrm>
            <a:off x="3575620" y="247050"/>
            <a:ext cx="8748460" cy="716084"/>
          </a:xfrm>
        </p:spPr>
        <p:txBody>
          <a:bodyPr/>
          <a:lstStyle/>
          <a:p>
            <a:r>
              <a:rPr lang="en-US" sz="3200" dirty="0" smtClean="0">
                <a:solidFill>
                  <a:schemeClr val="bg1"/>
                </a:solidFill>
              </a:rPr>
              <a:t>Blockchain: A Trust Layer over the Internet</a:t>
            </a:r>
            <a:endParaRPr lang="en-US" sz="3200" dirty="0">
              <a:solidFill>
                <a:schemeClr val="bg1"/>
              </a:solidFill>
            </a:endParaRPr>
          </a:p>
        </p:txBody>
      </p:sp>
      <p:grpSp>
        <p:nvGrpSpPr>
          <p:cNvPr id="58" name="Group 57"/>
          <p:cNvGrpSpPr/>
          <p:nvPr/>
        </p:nvGrpSpPr>
        <p:grpSpPr>
          <a:xfrm>
            <a:off x="559308" y="4301222"/>
            <a:ext cx="11213356" cy="1888453"/>
            <a:chOff x="526062" y="3791911"/>
            <a:chExt cx="11213356" cy="1888453"/>
          </a:xfrm>
        </p:grpSpPr>
        <p:grpSp>
          <p:nvGrpSpPr>
            <p:cNvPr id="59" name="Group 58"/>
            <p:cNvGrpSpPr/>
            <p:nvPr/>
          </p:nvGrpSpPr>
          <p:grpSpPr>
            <a:xfrm>
              <a:off x="757382" y="3791911"/>
              <a:ext cx="10982036" cy="1888453"/>
              <a:chOff x="757382" y="3791911"/>
              <a:chExt cx="10982036" cy="1888453"/>
            </a:xfrm>
          </p:grpSpPr>
          <p:sp>
            <p:nvSpPr>
              <p:cNvPr id="62" name="Rectangle 61"/>
              <p:cNvSpPr/>
              <p:nvPr/>
            </p:nvSpPr>
            <p:spPr>
              <a:xfrm>
                <a:off x="757382" y="5329382"/>
                <a:ext cx="10982036" cy="35098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smtClean="0">
                    <a:ln>
                      <a:noFill/>
                    </a:ln>
                    <a:solidFill>
                      <a:srgbClr val="000000"/>
                    </a:solidFill>
                    <a:effectLst/>
                    <a:uLnTx/>
                    <a:uFillTx/>
                    <a:latin typeface="Arial" panose="020B0604020202020204"/>
                    <a:ea typeface="+mn-ea"/>
                    <a:cs typeface="+mn-cs"/>
                    <a:sym typeface="Arial"/>
                  </a:rPr>
                  <a:t>The Internet</a:t>
                </a:r>
                <a:endParaRPr kumimoji="0" lang="en-US" sz="1200" b="0" i="0" u="none" strike="noStrike" kern="0" cap="none" spc="0" normalizeH="0" baseline="0" noProof="0" dirty="0">
                  <a:ln>
                    <a:noFill/>
                  </a:ln>
                  <a:solidFill>
                    <a:srgbClr val="000000"/>
                  </a:solidFill>
                  <a:effectLst/>
                  <a:uLnTx/>
                  <a:uFillTx/>
                  <a:latin typeface="Arial" panose="020B0604020202020204"/>
                  <a:ea typeface="+mn-ea"/>
                  <a:cs typeface="+mn-cs"/>
                  <a:sym typeface="Arial"/>
                </a:endParaRPr>
              </a:p>
            </p:txBody>
          </p:sp>
          <p:sp>
            <p:nvSpPr>
              <p:cNvPr id="63" name="Rounded Rectangle 62"/>
              <p:cNvSpPr/>
              <p:nvPr/>
            </p:nvSpPr>
            <p:spPr>
              <a:xfrm>
                <a:off x="1099127" y="5070764"/>
                <a:ext cx="2179782" cy="25861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smtClean="0">
                    <a:ln>
                      <a:noFill/>
                    </a:ln>
                    <a:solidFill>
                      <a:srgbClr val="000000"/>
                    </a:solidFill>
                    <a:effectLst/>
                    <a:uLnTx/>
                    <a:uFillTx/>
                    <a:latin typeface="Arial" panose="020B0604020202020204"/>
                    <a:ea typeface="+mn-ea"/>
                    <a:cs typeface="+mn-cs"/>
                    <a:sym typeface="Arial"/>
                  </a:rPr>
                  <a:t>HTTP</a:t>
                </a:r>
                <a:endParaRPr kumimoji="0" lang="en-US" sz="1200" b="0" i="0" u="none" strike="noStrike" kern="0" cap="none" spc="0" normalizeH="0" baseline="0" noProof="0" dirty="0">
                  <a:ln>
                    <a:noFill/>
                  </a:ln>
                  <a:solidFill>
                    <a:srgbClr val="000000"/>
                  </a:solidFill>
                  <a:effectLst/>
                  <a:uLnTx/>
                  <a:uFillTx/>
                  <a:latin typeface="Arial" panose="020B0604020202020204"/>
                  <a:ea typeface="+mn-ea"/>
                  <a:cs typeface="+mn-cs"/>
                  <a:sym typeface="Arial"/>
                </a:endParaRPr>
              </a:p>
            </p:txBody>
          </p:sp>
          <p:sp>
            <p:nvSpPr>
              <p:cNvPr id="64" name="Rounded Rectangle 63"/>
              <p:cNvSpPr/>
              <p:nvPr/>
            </p:nvSpPr>
            <p:spPr>
              <a:xfrm>
                <a:off x="4530436" y="5070764"/>
                <a:ext cx="2535381" cy="258618"/>
              </a:xfrm>
              <a:prstGeom prst="roundRect">
                <a:avLst/>
              </a:prstGeom>
              <a:solidFill>
                <a:srgbClr val="DF92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smtClean="0">
                    <a:ln>
                      <a:noFill/>
                    </a:ln>
                    <a:solidFill>
                      <a:srgbClr val="000000"/>
                    </a:solidFill>
                    <a:effectLst/>
                    <a:uLnTx/>
                    <a:uFillTx/>
                    <a:latin typeface="Arial" panose="020B0604020202020204"/>
                    <a:ea typeface="+mn-ea"/>
                    <a:cs typeface="+mn-cs"/>
                    <a:sym typeface="Arial"/>
                  </a:rPr>
                  <a:t>HTTPS Security</a:t>
                </a:r>
                <a:endParaRPr kumimoji="0" lang="en-US" sz="1200" b="0" i="0" u="none" strike="noStrike" kern="0" cap="none" spc="0" normalizeH="0" baseline="0" noProof="0" dirty="0">
                  <a:ln>
                    <a:noFill/>
                  </a:ln>
                  <a:solidFill>
                    <a:srgbClr val="000000"/>
                  </a:solidFill>
                  <a:effectLst/>
                  <a:uLnTx/>
                  <a:uFillTx/>
                  <a:latin typeface="Arial" panose="020B0604020202020204"/>
                  <a:ea typeface="+mn-ea"/>
                  <a:cs typeface="+mn-cs"/>
                  <a:sym typeface="Arial"/>
                </a:endParaRPr>
              </a:p>
            </p:txBody>
          </p:sp>
          <p:sp>
            <p:nvSpPr>
              <p:cNvPr id="65" name="Rounded Rectangle 64"/>
              <p:cNvSpPr/>
              <p:nvPr/>
            </p:nvSpPr>
            <p:spPr>
              <a:xfrm>
                <a:off x="7749310" y="5070764"/>
                <a:ext cx="2130134" cy="258618"/>
              </a:xfrm>
              <a:prstGeom prst="roundRect">
                <a:avLst/>
              </a:prstGeom>
              <a:solidFill>
                <a:srgbClr val="DF92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smtClean="0">
                    <a:ln>
                      <a:noFill/>
                    </a:ln>
                    <a:solidFill>
                      <a:srgbClr val="000000"/>
                    </a:solidFill>
                    <a:effectLst/>
                    <a:uLnTx/>
                    <a:uFillTx/>
                    <a:latin typeface="Arial" panose="020B0604020202020204"/>
                    <a:ea typeface="+mn-ea"/>
                    <a:cs typeface="+mn-cs"/>
                    <a:sym typeface="Arial"/>
                  </a:rPr>
                  <a:t>HTTPS Security</a:t>
                </a:r>
                <a:endParaRPr kumimoji="0" lang="en-US" sz="1200" b="0" i="0" u="none" strike="noStrike" kern="0" cap="none" spc="0" normalizeH="0" baseline="0" noProof="0" dirty="0">
                  <a:ln>
                    <a:noFill/>
                  </a:ln>
                  <a:solidFill>
                    <a:srgbClr val="000000"/>
                  </a:solidFill>
                  <a:effectLst/>
                  <a:uLnTx/>
                  <a:uFillTx/>
                  <a:latin typeface="Arial" panose="020B0604020202020204"/>
                  <a:ea typeface="+mn-ea"/>
                  <a:cs typeface="+mn-cs"/>
                  <a:sym typeface="Arial"/>
                </a:endParaRPr>
              </a:p>
            </p:txBody>
          </p:sp>
          <p:sp>
            <p:nvSpPr>
              <p:cNvPr id="66" name="Rounded Rectangle 65"/>
              <p:cNvSpPr/>
              <p:nvPr/>
            </p:nvSpPr>
            <p:spPr>
              <a:xfrm>
                <a:off x="1348509" y="4599709"/>
                <a:ext cx="1684478" cy="471055"/>
              </a:xfrm>
              <a:prstGeom prst="roundRect">
                <a:avLst/>
              </a:prstGeom>
              <a:solidFill>
                <a:srgbClr val="DAC2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smtClean="0">
                    <a:ln>
                      <a:noFill/>
                    </a:ln>
                    <a:solidFill>
                      <a:srgbClr val="000000"/>
                    </a:solidFill>
                    <a:effectLst/>
                    <a:uLnTx/>
                    <a:uFillTx/>
                    <a:latin typeface="Arial" panose="020B0604020202020204"/>
                    <a:ea typeface="+mn-ea"/>
                    <a:cs typeface="+mn-cs"/>
                    <a:sym typeface="Arial"/>
                  </a:rPr>
                  <a:t>Web application</a:t>
                </a:r>
                <a:endParaRPr kumimoji="0" lang="en-US" sz="1200" b="0" i="0" u="none" strike="noStrike" kern="0" cap="none" spc="0" normalizeH="0" baseline="0" noProof="0" dirty="0">
                  <a:ln>
                    <a:noFill/>
                  </a:ln>
                  <a:solidFill>
                    <a:srgbClr val="000000"/>
                  </a:solidFill>
                  <a:effectLst/>
                  <a:uLnTx/>
                  <a:uFillTx/>
                  <a:latin typeface="Arial" panose="020B0604020202020204"/>
                  <a:ea typeface="+mn-ea"/>
                  <a:cs typeface="+mn-cs"/>
                  <a:sym typeface="Arial"/>
                </a:endParaRPr>
              </a:p>
            </p:txBody>
          </p:sp>
          <p:sp>
            <p:nvSpPr>
              <p:cNvPr id="67" name="Rounded Rectangle 66"/>
              <p:cNvSpPr/>
              <p:nvPr/>
            </p:nvSpPr>
            <p:spPr>
              <a:xfrm>
                <a:off x="4892961" y="4599709"/>
                <a:ext cx="1849584" cy="471055"/>
              </a:xfrm>
              <a:prstGeom prst="roundRect">
                <a:avLst/>
              </a:prstGeom>
              <a:solidFill>
                <a:srgbClr val="DAC2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smtClean="0">
                    <a:ln>
                      <a:noFill/>
                    </a:ln>
                    <a:solidFill>
                      <a:srgbClr val="000000"/>
                    </a:solidFill>
                    <a:effectLst/>
                    <a:uLnTx/>
                    <a:uFillTx/>
                    <a:latin typeface="Arial" panose="020B0604020202020204"/>
                    <a:ea typeface="+mn-ea"/>
                    <a:cs typeface="+mn-cs"/>
                    <a:sym typeface="Arial"/>
                  </a:rPr>
                  <a:t>Secure web application</a:t>
                </a:r>
                <a:endParaRPr kumimoji="0" lang="en-US" sz="1200" b="0" i="0" u="none" strike="noStrike" kern="0" cap="none" spc="0" normalizeH="0" baseline="0" noProof="0" dirty="0">
                  <a:ln>
                    <a:noFill/>
                  </a:ln>
                  <a:solidFill>
                    <a:srgbClr val="000000"/>
                  </a:solidFill>
                  <a:effectLst/>
                  <a:uLnTx/>
                  <a:uFillTx/>
                  <a:latin typeface="Arial" panose="020B0604020202020204"/>
                  <a:ea typeface="+mn-ea"/>
                  <a:cs typeface="+mn-cs"/>
                  <a:sym typeface="Arial"/>
                </a:endParaRPr>
              </a:p>
            </p:txBody>
          </p:sp>
          <p:sp>
            <p:nvSpPr>
              <p:cNvPr id="68" name="Rounded Rectangle 67"/>
              <p:cNvSpPr/>
              <p:nvPr/>
            </p:nvSpPr>
            <p:spPr>
              <a:xfrm>
                <a:off x="8657934" y="4516582"/>
                <a:ext cx="1840347" cy="554182"/>
              </a:xfrm>
              <a:prstGeom prst="roundRect">
                <a:avLst/>
              </a:prstGeom>
              <a:solidFill>
                <a:srgbClr val="DAC2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smtClean="0">
                    <a:ln>
                      <a:noFill/>
                    </a:ln>
                    <a:solidFill>
                      <a:srgbClr val="000000"/>
                    </a:solidFill>
                    <a:effectLst/>
                    <a:uLnTx/>
                    <a:uFillTx/>
                    <a:latin typeface="Arial" panose="020B0604020202020204"/>
                    <a:ea typeface="+mn-ea"/>
                    <a:cs typeface="+mn-cs"/>
                    <a:sym typeface="Arial"/>
                  </a:rPr>
                  <a:t>Secure &amp; Trusted web application</a:t>
                </a:r>
                <a:endParaRPr kumimoji="0" lang="en-US" sz="1200" b="0" i="0" u="none" strike="noStrike" kern="0" cap="none" spc="0" normalizeH="0" baseline="0" noProof="0" dirty="0">
                  <a:ln>
                    <a:noFill/>
                  </a:ln>
                  <a:solidFill>
                    <a:srgbClr val="000000"/>
                  </a:solidFill>
                  <a:effectLst/>
                  <a:uLnTx/>
                  <a:uFillTx/>
                  <a:latin typeface="Arial" panose="020B0604020202020204"/>
                  <a:ea typeface="+mn-ea"/>
                  <a:cs typeface="+mn-cs"/>
                  <a:sym typeface="Arial"/>
                </a:endParaRPr>
              </a:p>
            </p:txBody>
          </p:sp>
          <p:sp>
            <p:nvSpPr>
              <p:cNvPr id="69" name="Rounded Rectangle 68"/>
              <p:cNvSpPr/>
              <p:nvPr/>
            </p:nvSpPr>
            <p:spPr>
              <a:xfrm>
                <a:off x="9578108" y="5070764"/>
                <a:ext cx="2013528" cy="258618"/>
              </a:xfrm>
              <a:prstGeom prst="roundRect">
                <a:avLst/>
              </a:prstGeom>
              <a:solidFill>
                <a:schemeClr val="bg2">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smtClean="0">
                    <a:ln>
                      <a:noFill/>
                    </a:ln>
                    <a:solidFill>
                      <a:srgbClr val="000000"/>
                    </a:solidFill>
                    <a:effectLst/>
                    <a:uLnTx/>
                    <a:uFillTx/>
                    <a:latin typeface="Arial" panose="020B0604020202020204"/>
                    <a:ea typeface="+mn-ea"/>
                    <a:cs typeface="+mn-cs"/>
                    <a:sym typeface="Arial"/>
                  </a:rPr>
                  <a:t> Blockchain Trust</a:t>
                </a:r>
                <a:endParaRPr kumimoji="0" lang="en-US" sz="1200" b="0" i="0" u="none" strike="noStrike" kern="0" cap="none" spc="0" normalizeH="0" baseline="0" noProof="0" dirty="0">
                  <a:ln>
                    <a:noFill/>
                  </a:ln>
                  <a:solidFill>
                    <a:srgbClr val="000000"/>
                  </a:solidFill>
                  <a:effectLst/>
                  <a:uLnTx/>
                  <a:uFillTx/>
                  <a:latin typeface="Arial" panose="020B0604020202020204"/>
                  <a:ea typeface="+mn-ea"/>
                  <a:cs typeface="+mn-cs"/>
                  <a:sym typeface="Arial"/>
                </a:endParaRPr>
              </a:p>
            </p:txBody>
          </p:sp>
          <p:cxnSp>
            <p:nvCxnSpPr>
              <p:cNvPr id="70" name="Curved Connector 69"/>
              <p:cNvCxnSpPr>
                <a:endCxn id="64" idx="1"/>
              </p:cNvCxnSpPr>
              <p:nvPr/>
            </p:nvCxnSpPr>
            <p:spPr>
              <a:xfrm rot="16200000" flipH="1">
                <a:off x="3890818" y="4560454"/>
                <a:ext cx="831273" cy="447963"/>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3941611" y="4008582"/>
                <a:ext cx="232820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smtClean="0">
                    <a:ln>
                      <a:noFill/>
                    </a:ln>
                    <a:solidFill>
                      <a:srgbClr val="000000"/>
                    </a:solidFill>
                    <a:effectLst/>
                    <a:uLnTx/>
                    <a:uFillTx/>
                    <a:latin typeface="Arial"/>
                    <a:cs typeface="Arial"/>
                    <a:sym typeface="Arial"/>
                  </a:rPr>
                  <a:t>Year 2000, RFC 2818 Standard</a:t>
                </a: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p:txBody>
          </p:sp>
          <p:sp>
            <p:nvSpPr>
              <p:cNvPr id="72" name="TextBox 71"/>
              <p:cNvSpPr txBox="1"/>
              <p:nvPr/>
            </p:nvSpPr>
            <p:spPr>
              <a:xfrm>
                <a:off x="9716685" y="3791911"/>
                <a:ext cx="173637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smtClean="0">
                    <a:ln>
                      <a:noFill/>
                    </a:ln>
                    <a:solidFill>
                      <a:srgbClr val="000000"/>
                    </a:solidFill>
                    <a:effectLst/>
                    <a:uLnTx/>
                    <a:uFillTx/>
                    <a:latin typeface="Arial"/>
                    <a:cs typeface="Arial"/>
                    <a:sym typeface="Arial"/>
                  </a:rPr>
                  <a:t>Year 2009,</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smtClean="0">
                    <a:ln>
                      <a:noFill/>
                    </a:ln>
                    <a:solidFill>
                      <a:srgbClr val="000000"/>
                    </a:solidFill>
                    <a:effectLst/>
                    <a:uLnTx/>
                    <a:uFillTx/>
                    <a:latin typeface="Arial"/>
                    <a:cs typeface="Arial"/>
                    <a:sym typeface="Arial"/>
                  </a:rPr>
                  <a:t>Blockchain-based trust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smtClean="0">
                    <a:ln>
                      <a:noFill/>
                    </a:ln>
                    <a:solidFill>
                      <a:srgbClr val="000000"/>
                    </a:solidFill>
                    <a:effectLst/>
                    <a:uLnTx/>
                    <a:uFillTx/>
                    <a:latin typeface="Arial"/>
                    <a:cs typeface="Arial"/>
                    <a:sym typeface="Arial"/>
                  </a:rPr>
                  <a:t>No standards yet</a:t>
                </a: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73" name="Curved Connector 72"/>
              <p:cNvCxnSpPr>
                <a:stCxn id="72" idx="2"/>
                <a:endCxn id="69" idx="3"/>
              </p:cNvCxnSpPr>
              <p:nvPr/>
            </p:nvCxnSpPr>
            <p:spPr>
              <a:xfrm rot="16200000" flipH="1">
                <a:off x="10707339" y="4315775"/>
                <a:ext cx="761831" cy="1006764"/>
              </a:xfrm>
              <a:prstGeom prst="curvedConnector4">
                <a:avLst>
                  <a:gd name="adj1" fmla="val 41513"/>
                  <a:gd name="adj2" fmla="val 122706"/>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60" name="TextBox 59"/>
            <p:cNvSpPr txBox="1"/>
            <p:nvPr/>
          </p:nvSpPr>
          <p:spPr>
            <a:xfrm>
              <a:off x="526062" y="4119432"/>
              <a:ext cx="166295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smtClean="0">
                  <a:ln>
                    <a:noFill/>
                  </a:ln>
                  <a:solidFill>
                    <a:srgbClr val="000000"/>
                  </a:solidFill>
                  <a:effectLst/>
                  <a:uLnTx/>
                  <a:uFillTx/>
                  <a:latin typeface="Arial"/>
                  <a:cs typeface="Arial"/>
                  <a:sym typeface="Arial"/>
                </a:rPr>
                <a:t>Year 1991, RFC 7230</a:t>
              </a: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61" name="Curved Connector 60"/>
            <p:cNvCxnSpPr>
              <a:endCxn id="63" idx="1"/>
            </p:cNvCxnSpPr>
            <p:nvPr/>
          </p:nvCxnSpPr>
          <p:spPr>
            <a:xfrm rot="16200000" flipH="1">
              <a:off x="561113" y="4662058"/>
              <a:ext cx="734283" cy="341745"/>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9017310" y="2859473"/>
            <a:ext cx="260757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Trust layer: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kern="0" dirty="0" smtClean="0">
                <a:solidFill>
                  <a:srgbClr val="000000"/>
                </a:solidFill>
                <a:latin typeface="Arial"/>
                <a:cs typeface="Arial"/>
                <a:sym typeface="Arial"/>
              </a:rPr>
              <a:t>L</a:t>
            </a:r>
            <a:r>
              <a:rPr kumimoji="0" lang="en-US" sz="1400" b="0" i="0" u="none" strike="noStrike" kern="0" cap="none" spc="0" normalizeH="0" baseline="0" noProof="0" dirty="0" smtClean="0">
                <a:ln>
                  <a:noFill/>
                </a:ln>
                <a:solidFill>
                  <a:srgbClr val="000000"/>
                </a:solidFill>
                <a:effectLst/>
                <a:uLnTx/>
                <a:uFillTx/>
                <a:latin typeface="Arial"/>
                <a:cs typeface="Arial"/>
                <a:sym typeface="Arial"/>
              </a:rPr>
              <a:t>et</a:t>
            </a:r>
            <a:r>
              <a:rPr lang="en-US" sz="1400" kern="0" dirty="0">
                <a:solidFill>
                  <a:srgbClr val="000000"/>
                </a:solidFill>
                <a:latin typeface="Arial"/>
                <a:cs typeface="Arial"/>
                <a:sym typeface="Arial"/>
              </a:rPr>
              <a:t> </a:t>
            </a:r>
            <a:r>
              <a:rPr lang="en-US" sz="1400" kern="0" dirty="0" smtClean="0">
                <a:solidFill>
                  <a:srgbClr val="000000"/>
                </a:solidFill>
                <a:latin typeface="Arial"/>
                <a:cs typeface="Arial"/>
                <a:sym typeface="Arial"/>
              </a:rPr>
              <a:t>us</a:t>
            </a:r>
            <a:r>
              <a:rPr kumimoji="0" lang="en-US" sz="1400" b="0" i="0" u="none" strike="noStrike" kern="0" cap="none" spc="0" normalizeH="0" baseline="0" noProof="0" dirty="0" smtClean="0">
                <a:ln>
                  <a:noFill/>
                </a:ln>
                <a:solidFill>
                  <a:srgbClr val="000000"/>
                </a:solidFill>
                <a:effectLst/>
                <a:uLnTx/>
                <a:uFillTx/>
                <a:latin typeface="Arial"/>
                <a:cs typeface="Arial"/>
                <a:sym typeface="Arial"/>
              </a:rPr>
              <a:t> </a:t>
            </a:r>
            <a:r>
              <a:rPr kumimoji="0" lang="en-US" sz="1400" b="0" i="0" u="none" strike="noStrike" kern="0" cap="none" spc="0" normalizeH="0" baseline="0" noProof="0" dirty="0">
                <a:ln>
                  <a:noFill/>
                </a:ln>
                <a:solidFill>
                  <a:srgbClr val="000000"/>
                </a:solidFill>
                <a:effectLst/>
                <a:uLnTx/>
                <a:uFillTx/>
                <a:latin typeface="Arial"/>
                <a:cs typeface="Arial"/>
                <a:sym typeface="Arial"/>
              </a:rPr>
              <a:t>motivate blockchain </a:t>
            </a:r>
            <a:endParaRPr kumimoji="0" lang="en-US" sz="1400" b="0" i="0" u="none" strike="noStrike" kern="0" cap="none" spc="0" normalizeH="0" baseline="0" noProof="0" dirty="0" smtClean="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with </a:t>
            </a:r>
            <a:r>
              <a:rPr kumimoji="0" lang="en-US" sz="1400" b="0" i="0" u="none" strike="noStrike" kern="0" cap="none" spc="0" normalizeH="0" baseline="0" noProof="0" dirty="0">
                <a:ln>
                  <a:noFill/>
                </a:ln>
                <a:solidFill>
                  <a:srgbClr val="000000"/>
                </a:solidFill>
                <a:effectLst/>
                <a:uLnTx/>
                <a:uFillTx/>
                <a:latin typeface="Arial"/>
                <a:cs typeface="Arial"/>
                <a:sym typeface="Arial"/>
              </a:rPr>
              <a:t>an example I used on </a:t>
            </a:r>
            <a:endParaRPr kumimoji="0" lang="en-US" sz="1400" b="0" i="0" u="none" strike="noStrike" kern="0" cap="none" spc="0" normalizeH="0" baseline="0" noProof="0" dirty="0" smtClean="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Coursera </a:t>
            </a:r>
            <a:r>
              <a:rPr kumimoji="0" lang="en-US" sz="1400" b="0" i="0" u="none" strike="noStrike" kern="0" cap="none" spc="0" normalizeH="0" baseline="0" noProof="0" dirty="0">
                <a:ln>
                  <a:noFill/>
                </a:ln>
                <a:solidFill>
                  <a:srgbClr val="000000"/>
                </a:solidFill>
                <a:effectLst/>
                <a:uLnTx/>
                <a:uFillTx/>
                <a:latin typeface="Arial"/>
                <a:cs typeface="Arial"/>
                <a:sym typeface="Arial"/>
              </a:rPr>
              <a:t>blockchain course 1.</a:t>
            </a:r>
          </a:p>
        </p:txBody>
      </p:sp>
      <p:pic>
        <p:nvPicPr>
          <p:cNvPr id="6" name="Picture 5"/>
          <p:cNvPicPr>
            <a:picLocks noChangeAspect="1"/>
          </p:cNvPicPr>
          <p:nvPr/>
        </p:nvPicPr>
        <p:blipFill>
          <a:blip r:embed="rId2"/>
          <a:stretch>
            <a:fillRect/>
          </a:stretch>
        </p:blipFill>
        <p:spPr>
          <a:xfrm>
            <a:off x="8337755" y="2850849"/>
            <a:ext cx="679555" cy="780229"/>
          </a:xfrm>
          <a:prstGeom prst="rect">
            <a:avLst/>
          </a:prstGeom>
        </p:spPr>
      </p:pic>
      <p:cxnSp>
        <p:nvCxnSpPr>
          <p:cNvPr id="8" name="Curved Connector 7"/>
          <p:cNvCxnSpPr>
            <a:stCxn id="5" idx="3"/>
            <a:endCxn id="69" idx="3"/>
          </p:cNvCxnSpPr>
          <p:nvPr/>
        </p:nvCxnSpPr>
        <p:spPr>
          <a:xfrm>
            <a:off x="11486304" y="3336527"/>
            <a:ext cx="138578" cy="2372857"/>
          </a:xfrm>
          <a:prstGeom prst="curvedConnector3">
            <a:avLst>
              <a:gd name="adj1" fmla="val 26496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955397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txBox="1">
            <a:spLocks noGrp="1"/>
          </p:cNvSpPr>
          <p:nvPr>
            <p:ph type="title" idx="4294967295"/>
          </p:nvPr>
        </p:nvSpPr>
        <p:spPr>
          <a:xfrm>
            <a:off x="4459288" y="90488"/>
            <a:ext cx="7732712" cy="755650"/>
          </a:xfrm>
          <a:prstGeom prst="rect">
            <a:avLst/>
          </a:prstGeom>
          <a:noFill/>
          <a:ln>
            <a:noFill/>
          </a:ln>
        </p:spPr>
        <p:txBody>
          <a:bodyPr spcFirstLastPara="1" wrap="square" lIns="121900" tIns="121900" rIns="121900" bIns="121900" anchor="b" anchorCtr="0">
            <a:noAutofit/>
          </a:bodyPr>
          <a:lstStyle/>
          <a:p>
            <a:pPr marL="0" marR="0" lvl="0" indent="0" algn="l" rtl="0">
              <a:spcBef>
                <a:spcPts val="0"/>
              </a:spcBef>
              <a:spcAft>
                <a:spcPts val="0"/>
              </a:spcAft>
              <a:buClr>
                <a:schemeClr val="lt1"/>
              </a:buClr>
              <a:buSzPts val="3200"/>
              <a:buFont typeface="Calibri"/>
              <a:buNone/>
            </a:pPr>
            <a:r>
              <a:rPr lang="en-US" sz="4000" b="0" i="0" u="none" strike="noStrike" cap="none" dirty="0" smtClean="0">
                <a:solidFill>
                  <a:schemeClr val="lt1"/>
                </a:solidFill>
                <a:latin typeface="Calibri"/>
                <a:ea typeface="Calibri"/>
                <a:cs typeface="Calibri"/>
                <a:sym typeface="Calibri"/>
              </a:rPr>
              <a:t>Summary</a:t>
            </a:r>
            <a:endParaRPr sz="4000" dirty="0"/>
          </a:p>
        </p:txBody>
      </p:sp>
      <p:sp>
        <p:nvSpPr>
          <p:cNvPr id="417" name="Shape 417"/>
          <p:cNvSpPr txBox="1">
            <a:spLocks noGrp="1"/>
          </p:cNvSpPr>
          <p:nvPr>
            <p:ph type="body" idx="4294967295"/>
          </p:nvPr>
        </p:nvSpPr>
        <p:spPr>
          <a:xfrm>
            <a:off x="688258" y="1262062"/>
            <a:ext cx="11352213" cy="4797425"/>
          </a:xfrm>
          <a:prstGeom prst="rect">
            <a:avLst/>
          </a:prstGeom>
          <a:noFill/>
          <a:ln>
            <a:noFill/>
          </a:ln>
        </p:spPr>
        <p:txBody>
          <a:bodyPr spcFirstLastPara="1" wrap="square" lIns="121900" tIns="121900" rIns="121900" bIns="121900" anchor="t" anchorCtr="0">
            <a:noAutofit/>
          </a:bodyPr>
          <a:lstStyle/>
          <a:p>
            <a:pPr marL="285750" marR="0" lvl="0" indent="-285750" algn="l" rtl="0">
              <a:lnSpc>
                <a:spcPct val="150000"/>
              </a:lnSpc>
              <a:spcBef>
                <a:spcPts val="0"/>
              </a:spcBef>
              <a:spcAft>
                <a:spcPts val="0"/>
              </a:spcAft>
              <a:buClr>
                <a:schemeClr val="tx2"/>
              </a:buClr>
              <a:buSzPts val="2400"/>
              <a:buFont typeface="Arial"/>
              <a:buChar char="•"/>
            </a:pPr>
            <a:r>
              <a:rPr lang="en-US" b="0" i="0" u="none" strike="noStrike" cap="none" dirty="0">
                <a:solidFill>
                  <a:srgbClr val="000408"/>
                </a:solidFill>
                <a:latin typeface="+mn-lt"/>
                <a:ea typeface="Calibri"/>
                <a:cs typeface="Calibri"/>
                <a:sym typeface="Calibri"/>
              </a:rPr>
              <a:t>Blockchain technology is not about cryptocurrency anymore. </a:t>
            </a:r>
            <a:endParaRPr dirty="0">
              <a:solidFill>
                <a:srgbClr val="000408"/>
              </a:solidFill>
              <a:latin typeface="+mn-lt"/>
            </a:endParaRPr>
          </a:p>
          <a:p>
            <a:pPr marL="742950" marR="0" lvl="1" indent="-285750" algn="l" rtl="0">
              <a:lnSpc>
                <a:spcPct val="150000"/>
              </a:lnSpc>
              <a:spcBef>
                <a:spcPts val="0"/>
              </a:spcBef>
              <a:spcAft>
                <a:spcPts val="0"/>
              </a:spcAft>
              <a:buClr>
                <a:schemeClr val="tx2"/>
              </a:buClr>
              <a:buSzPts val="2400"/>
              <a:buFont typeface="Arial"/>
              <a:buChar char="•"/>
            </a:pPr>
            <a:r>
              <a:rPr lang="en-US" b="0" i="0" u="none" strike="noStrike" cap="none" dirty="0">
                <a:solidFill>
                  <a:srgbClr val="000408"/>
                </a:solidFill>
                <a:latin typeface="+mn-lt"/>
                <a:ea typeface="Calibri"/>
                <a:cs typeface="Calibri"/>
                <a:sym typeface="Calibri"/>
              </a:rPr>
              <a:t>It is used for broad range of applications across many industries: finance, healthcare, government, manufacturing, and distribution.</a:t>
            </a:r>
            <a:endParaRPr dirty="0">
              <a:solidFill>
                <a:srgbClr val="000408"/>
              </a:solidFill>
              <a:latin typeface="+mn-lt"/>
            </a:endParaRPr>
          </a:p>
          <a:p>
            <a:pPr marL="285750" marR="0" lvl="0" indent="-285750" algn="l" rtl="0">
              <a:lnSpc>
                <a:spcPct val="150000"/>
              </a:lnSpc>
              <a:spcBef>
                <a:spcPts val="0"/>
              </a:spcBef>
              <a:spcAft>
                <a:spcPts val="0"/>
              </a:spcAft>
              <a:buClr>
                <a:schemeClr val="tx2"/>
              </a:buClr>
              <a:buSzPts val="2400"/>
              <a:buFont typeface="Arial"/>
              <a:buChar char="•"/>
            </a:pPr>
            <a:r>
              <a:rPr lang="en-US" b="0" i="0" u="none" strike="noStrike" cap="none" dirty="0">
                <a:solidFill>
                  <a:srgbClr val="000408"/>
                </a:solidFill>
                <a:latin typeface="+mn-lt"/>
                <a:ea typeface="Calibri"/>
                <a:cs typeface="Calibri"/>
                <a:sym typeface="Calibri"/>
              </a:rPr>
              <a:t>Blockchain can enable an inclusive economy.</a:t>
            </a:r>
            <a:endParaRPr dirty="0">
              <a:solidFill>
                <a:srgbClr val="000408"/>
              </a:solidFill>
              <a:latin typeface="+mn-lt"/>
            </a:endParaRPr>
          </a:p>
          <a:p>
            <a:pPr marL="285750" marR="0" lvl="0" indent="-285750" algn="l" rtl="0">
              <a:lnSpc>
                <a:spcPct val="150000"/>
              </a:lnSpc>
              <a:spcBef>
                <a:spcPts val="0"/>
              </a:spcBef>
              <a:spcAft>
                <a:spcPts val="0"/>
              </a:spcAft>
              <a:buClr>
                <a:schemeClr val="tx2"/>
              </a:buClr>
              <a:buSzPts val="2400"/>
              <a:buFont typeface="Arial"/>
              <a:buChar char="•"/>
            </a:pPr>
            <a:r>
              <a:rPr lang="en-US" b="0" i="0" u="none" strike="noStrike" cap="none" dirty="0">
                <a:solidFill>
                  <a:srgbClr val="000408"/>
                </a:solidFill>
                <a:latin typeface="+mn-lt"/>
                <a:ea typeface="Calibri"/>
                <a:cs typeface="Calibri"/>
                <a:sym typeface="Calibri"/>
              </a:rPr>
              <a:t>Blockchain has created exciting new opportunities and innovative application models: </a:t>
            </a:r>
            <a:endParaRPr dirty="0">
              <a:solidFill>
                <a:srgbClr val="000408"/>
              </a:solidFill>
              <a:latin typeface="+mn-lt"/>
            </a:endParaRPr>
          </a:p>
          <a:p>
            <a:pPr marL="761970" marR="0" lvl="0" indent="-457189" algn="l" rtl="0">
              <a:lnSpc>
                <a:spcPct val="150000"/>
              </a:lnSpc>
              <a:spcBef>
                <a:spcPts val="0"/>
              </a:spcBef>
              <a:spcAft>
                <a:spcPts val="0"/>
              </a:spcAft>
              <a:buClr>
                <a:schemeClr val="tx2"/>
              </a:buClr>
              <a:buSzPts val="2400"/>
              <a:buFont typeface="Arial"/>
              <a:buChar char="•"/>
            </a:pPr>
            <a:r>
              <a:rPr lang="en-US" b="0" i="0" u="none" strike="noStrike" cap="none" dirty="0">
                <a:solidFill>
                  <a:srgbClr val="000408"/>
                </a:solidFill>
                <a:latin typeface="+mn-lt"/>
                <a:ea typeface="Calibri"/>
                <a:cs typeface="Calibri"/>
                <a:sym typeface="Calibri"/>
              </a:rPr>
              <a:t>Global </a:t>
            </a:r>
            <a:r>
              <a:rPr lang="en-US" b="0" i="0" u="none" strike="noStrike" cap="none" dirty="0" smtClean="0">
                <a:solidFill>
                  <a:srgbClr val="000408"/>
                </a:solidFill>
                <a:latin typeface="+mn-lt"/>
                <a:ea typeface="Calibri"/>
                <a:cs typeface="Calibri"/>
                <a:sym typeface="Calibri"/>
              </a:rPr>
              <a:t>collaboration </a:t>
            </a:r>
            <a:r>
              <a:rPr lang="en-US" b="0" i="0" u="none" strike="noStrike" cap="none" dirty="0">
                <a:solidFill>
                  <a:srgbClr val="000408"/>
                </a:solidFill>
                <a:latin typeface="+mn-lt"/>
                <a:ea typeface="Calibri"/>
                <a:cs typeface="Calibri"/>
                <a:sym typeface="Calibri"/>
              </a:rPr>
              <a:t>systems, self-governing systems, open government.</a:t>
            </a:r>
            <a:endParaRPr dirty="0">
              <a:solidFill>
                <a:srgbClr val="000408"/>
              </a:solidFill>
              <a:latin typeface="+mn-lt"/>
            </a:endParaRPr>
          </a:p>
          <a:p>
            <a:pPr marL="761970" marR="0" lvl="0" indent="-457189" algn="l" rtl="0">
              <a:lnSpc>
                <a:spcPct val="150000"/>
              </a:lnSpc>
              <a:spcBef>
                <a:spcPts val="0"/>
              </a:spcBef>
              <a:spcAft>
                <a:spcPts val="0"/>
              </a:spcAft>
              <a:buClr>
                <a:schemeClr val="tx2"/>
              </a:buClr>
              <a:buSzPts val="2400"/>
              <a:buFont typeface="Arial"/>
              <a:buChar char="•"/>
            </a:pPr>
            <a:r>
              <a:rPr lang="en-US" b="0" i="0" u="none" strike="noStrike" cap="none" dirty="0">
                <a:solidFill>
                  <a:srgbClr val="000408"/>
                </a:solidFill>
                <a:latin typeface="+mn-lt"/>
                <a:ea typeface="Calibri"/>
                <a:cs typeface="Calibri"/>
                <a:sym typeface="Calibri"/>
              </a:rPr>
              <a:t>Private, public and permissioned </a:t>
            </a:r>
            <a:r>
              <a:rPr lang="en-US" b="0" i="0" u="none" strike="noStrike" cap="none" dirty="0" smtClean="0">
                <a:solidFill>
                  <a:srgbClr val="000408"/>
                </a:solidFill>
                <a:latin typeface="+mn-lt"/>
                <a:ea typeface="Calibri"/>
                <a:cs typeface="Calibri"/>
                <a:sym typeface="Calibri"/>
              </a:rPr>
              <a:t>models </a:t>
            </a:r>
            <a:r>
              <a:rPr lang="en-US" b="0" i="0" u="none" strike="noStrike" cap="none" dirty="0">
                <a:solidFill>
                  <a:srgbClr val="000408"/>
                </a:solidFill>
                <a:latin typeface="+mn-lt"/>
                <a:ea typeface="Calibri"/>
                <a:cs typeface="Calibri"/>
                <a:sym typeface="Calibri"/>
              </a:rPr>
              <a:t>to meet diverse business needs</a:t>
            </a:r>
            <a:r>
              <a:rPr lang="en-US" b="0" i="0" u="none" strike="noStrike" cap="none" dirty="0" smtClean="0">
                <a:solidFill>
                  <a:srgbClr val="000408"/>
                </a:solidFill>
                <a:latin typeface="+mn-lt"/>
                <a:ea typeface="Calibri"/>
                <a:cs typeface="Calibri"/>
                <a:sym typeface="Calibri"/>
              </a:rPr>
              <a:t>.</a:t>
            </a:r>
          </a:p>
          <a:p>
            <a:pPr marL="761970" marR="0" lvl="0" indent="-457189" algn="l" rtl="0">
              <a:lnSpc>
                <a:spcPct val="150000"/>
              </a:lnSpc>
              <a:spcBef>
                <a:spcPts val="0"/>
              </a:spcBef>
              <a:spcAft>
                <a:spcPts val="0"/>
              </a:spcAft>
              <a:buClr>
                <a:schemeClr val="tx2"/>
              </a:buClr>
              <a:buSzPts val="2400"/>
              <a:buFont typeface="Arial"/>
              <a:buChar char="•"/>
            </a:pPr>
            <a:r>
              <a:rPr lang="en-US" dirty="0" smtClean="0">
                <a:solidFill>
                  <a:srgbClr val="000408"/>
                </a:solidFill>
                <a:latin typeface="+mn-lt"/>
                <a:cs typeface="Calibri"/>
                <a:sym typeface="Calibri"/>
              </a:rPr>
              <a:t>It is here to stay, in one form or another.</a:t>
            </a:r>
            <a:endParaRPr dirty="0">
              <a:solidFill>
                <a:srgbClr val="000408"/>
              </a:solidFill>
              <a:latin typeface="+mn-lt"/>
            </a:endParaRPr>
          </a:p>
          <a:p>
            <a:pPr marL="761970" marR="0" lvl="0" indent="-457189" algn="l" rtl="0">
              <a:lnSpc>
                <a:spcPct val="150000"/>
              </a:lnSpc>
              <a:spcBef>
                <a:spcPts val="0"/>
              </a:spcBef>
              <a:spcAft>
                <a:spcPts val="0"/>
              </a:spcAft>
              <a:buClr>
                <a:schemeClr val="tx2"/>
              </a:buClr>
              <a:buSzPts val="2400"/>
              <a:buFont typeface="Arial"/>
              <a:buChar char="•"/>
            </a:pPr>
            <a:endParaRPr sz="2400" b="0" i="0" u="none" strike="noStrike" cap="none" dirty="0">
              <a:solidFill>
                <a:schemeClr val="tx2"/>
              </a:solidFill>
              <a:latin typeface="Calibri"/>
              <a:ea typeface="Calibri"/>
              <a:cs typeface="Calibri"/>
              <a:sym typeface="Calibri"/>
            </a:endParaRPr>
          </a:p>
          <a:p>
            <a:pPr marL="285750" marR="0" lvl="0" indent="-133350" algn="l" rtl="0">
              <a:spcBef>
                <a:spcPts val="0"/>
              </a:spcBef>
              <a:spcAft>
                <a:spcPts val="0"/>
              </a:spcAft>
              <a:buClr>
                <a:schemeClr val="lt1"/>
              </a:buClr>
              <a:buSzPts val="2400"/>
              <a:buFont typeface="Arial"/>
              <a:buNone/>
            </a:pPr>
            <a:endParaRPr sz="2400" b="0" i="0" u="none" strike="noStrike" cap="none" dirty="0">
              <a:solidFill>
                <a:schemeClr val="tx2"/>
              </a:solidFill>
              <a:latin typeface="Calibri"/>
              <a:ea typeface="Calibri"/>
              <a:cs typeface="Calibri"/>
              <a:sym typeface="Calibri"/>
            </a:endParaRPr>
          </a:p>
          <a:p>
            <a:pPr marL="761970" marR="0" lvl="0" indent="-317489" algn="l" rtl="0">
              <a:lnSpc>
                <a:spcPct val="150000"/>
              </a:lnSpc>
              <a:spcBef>
                <a:spcPts val="1000"/>
              </a:spcBef>
              <a:spcAft>
                <a:spcPts val="0"/>
              </a:spcAft>
              <a:buClr>
                <a:schemeClr val="lt1"/>
              </a:buClr>
              <a:buSzPts val="2200"/>
              <a:buFont typeface="Arial"/>
              <a:buNone/>
            </a:pPr>
            <a:endParaRPr sz="2200" b="0" i="0" u="none" strike="noStrike" cap="none" dirty="0">
              <a:solidFill>
                <a:schemeClr val="tx2"/>
              </a:solidFill>
              <a:latin typeface="Calibri"/>
              <a:ea typeface="Calibri"/>
              <a:cs typeface="Calibri"/>
              <a:sym typeface="Calibri"/>
            </a:endParaRPr>
          </a:p>
          <a:p>
            <a:pPr marL="761981" marR="0" lvl="0" indent="-304789" algn="l" rtl="0">
              <a:lnSpc>
                <a:spcPct val="150000"/>
              </a:lnSpc>
              <a:spcBef>
                <a:spcPts val="1000"/>
              </a:spcBef>
              <a:spcAft>
                <a:spcPts val="0"/>
              </a:spcAft>
              <a:buClr>
                <a:schemeClr val="lt1"/>
              </a:buClr>
              <a:buSzPts val="2400"/>
              <a:buFont typeface="Arial"/>
              <a:buNone/>
            </a:pPr>
            <a:endParaRPr sz="2400" b="0" i="0" u="none" strike="noStrike" cap="none" dirty="0">
              <a:solidFill>
                <a:schemeClr val="tx2"/>
              </a:solidFill>
              <a:latin typeface="Calibri"/>
              <a:ea typeface="Calibri"/>
              <a:cs typeface="Calibri"/>
              <a:sym typeface="Calibri"/>
            </a:endParaRPr>
          </a:p>
          <a:p>
            <a:pPr marL="609585" marR="0" lvl="1" indent="-203191" algn="l" rtl="0">
              <a:lnSpc>
                <a:spcPct val="150000"/>
              </a:lnSpc>
              <a:spcBef>
                <a:spcPts val="1000"/>
              </a:spcBef>
              <a:spcAft>
                <a:spcPts val="0"/>
              </a:spcAft>
              <a:buClr>
                <a:schemeClr val="lt1"/>
              </a:buClr>
              <a:buSzPts val="1600"/>
              <a:buFont typeface="Arial"/>
              <a:buNone/>
            </a:pPr>
            <a:endParaRPr sz="1600" b="0" i="0" u="none" strike="noStrike" cap="none" dirty="0">
              <a:solidFill>
                <a:schemeClr val="tx2"/>
              </a:solidFill>
              <a:latin typeface="Calibri"/>
              <a:ea typeface="Calibri"/>
              <a:cs typeface="Calibri"/>
              <a:sym typeface="Calibri"/>
            </a:endParaRPr>
          </a:p>
        </p:txBody>
      </p:sp>
    </p:spTree>
    <p:extLst>
      <p:ext uri="{BB962C8B-B14F-4D97-AF65-F5344CB8AC3E}">
        <p14:creationId xmlns:p14="http://schemas.microsoft.com/office/powerpoint/2010/main" val="9508127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 29"/>
          <p:cNvSpPr/>
          <p:nvPr/>
        </p:nvSpPr>
        <p:spPr>
          <a:xfrm>
            <a:off x="1657677" y="4641969"/>
            <a:ext cx="998148" cy="40197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panose="020B0604020202020204"/>
              <a:ea typeface="+mn-ea"/>
              <a:cs typeface="+mn-cs"/>
              <a:sym typeface="Arial"/>
            </a:endParaRPr>
          </a:p>
        </p:txBody>
      </p:sp>
      <p:sp>
        <p:nvSpPr>
          <p:cNvPr id="3" name="Title 2"/>
          <p:cNvSpPr>
            <a:spLocks noGrp="1"/>
          </p:cNvSpPr>
          <p:nvPr>
            <p:ph type="title" idx="4294967295"/>
          </p:nvPr>
        </p:nvSpPr>
        <p:spPr>
          <a:xfrm>
            <a:off x="4611688" y="180975"/>
            <a:ext cx="7580312" cy="715963"/>
          </a:xfrm>
        </p:spPr>
        <p:txBody>
          <a:bodyPr/>
          <a:lstStyle/>
          <a:p>
            <a:r>
              <a:rPr lang="en-US" dirty="0" smtClean="0">
                <a:solidFill>
                  <a:schemeClr val="bg1"/>
                </a:solidFill>
              </a:rPr>
              <a:t>Bitcoin &amp; Blockchain</a:t>
            </a:r>
            <a:endParaRPr lang="en-US" dirty="0">
              <a:solidFill>
                <a:schemeClr val="bg1"/>
              </a:solidFill>
            </a:endParaRPr>
          </a:p>
        </p:txBody>
      </p:sp>
      <p:sp>
        <p:nvSpPr>
          <p:cNvPr id="4" name="Text Placeholder 3"/>
          <p:cNvSpPr>
            <a:spLocks noGrp="1"/>
          </p:cNvSpPr>
          <p:nvPr>
            <p:ph type="body" idx="4294967295"/>
          </p:nvPr>
        </p:nvSpPr>
        <p:spPr>
          <a:xfrm>
            <a:off x="6314154" y="1328611"/>
            <a:ext cx="6153149" cy="903288"/>
          </a:xfrm>
        </p:spPr>
        <p:txBody>
          <a:bodyPr/>
          <a:lstStyle/>
          <a:p>
            <a:r>
              <a:rPr lang="en-US" b="1" dirty="0">
                <a:solidFill>
                  <a:srgbClr val="000000"/>
                </a:solidFill>
              </a:rPr>
              <a:t>Bitcoin 0.1.0 </a:t>
            </a:r>
            <a:r>
              <a:rPr lang="en-US" b="1" dirty="0" smtClean="0">
                <a:solidFill>
                  <a:srgbClr val="000000"/>
                </a:solidFill>
              </a:rPr>
              <a:t> </a:t>
            </a:r>
            <a:r>
              <a:rPr lang="en-US" dirty="0" smtClean="0">
                <a:solidFill>
                  <a:srgbClr val="000000"/>
                </a:solidFill>
              </a:rPr>
              <a:t>was released on </a:t>
            </a:r>
            <a:r>
              <a:rPr lang="en-US" b="1" dirty="0" smtClean="0">
                <a:solidFill>
                  <a:srgbClr val="000000"/>
                </a:solidFill>
              </a:rPr>
              <a:t>9</a:t>
            </a:r>
            <a:r>
              <a:rPr lang="en-US" b="1" dirty="0">
                <a:solidFill>
                  <a:srgbClr val="000000"/>
                </a:solidFill>
              </a:rPr>
              <a:t> January 2009</a:t>
            </a:r>
            <a:endParaRPr lang="en-US" dirty="0"/>
          </a:p>
          <a:p>
            <a:endParaRPr lang="en-US" dirty="0"/>
          </a:p>
        </p:txBody>
      </p:sp>
      <p:pic>
        <p:nvPicPr>
          <p:cNvPr id="1026" name="Picture 2" descr="File:BC Logo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0141" y="2168473"/>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15" name="Freeform 14"/>
          <p:cNvSpPr/>
          <p:nvPr/>
        </p:nvSpPr>
        <p:spPr>
          <a:xfrm>
            <a:off x="782320" y="2529840"/>
            <a:ext cx="3789680" cy="2266018"/>
          </a:xfrm>
          <a:custGeom>
            <a:avLst/>
            <a:gdLst>
              <a:gd name="connsiteX0" fmla="*/ 0 w 3789680"/>
              <a:gd name="connsiteY0" fmla="*/ 2011680 h 2266018"/>
              <a:gd name="connsiteX1" fmla="*/ 91440 w 3789680"/>
              <a:gd name="connsiteY1" fmla="*/ 1838960 h 2266018"/>
              <a:gd name="connsiteX2" fmla="*/ 132080 w 3789680"/>
              <a:gd name="connsiteY2" fmla="*/ 1767840 h 2266018"/>
              <a:gd name="connsiteX3" fmla="*/ 182880 w 3789680"/>
              <a:gd name="connsiteY3" fmla="*/ 1666240 h 2266018"/>
              <a:gd name="connsiteX4" fmla="*/ 203200 w 3789680"/>
              <a:gd name="connsiteY4" fmla="*/ 1615440 h 2266018"/>
              <a:gd name="connsiteX5" fmla="*/ 294640 w 3789680"/>
              <a:gd name="connsiteY5" fmla="*/ 1452880 h 2266018"/>
              <a:gd name="connsiteX6" fmla="*/ 325120 w 3789680"/>
              <a:gd name="connsiteY6" fmla="*/ 1381760 h 2266018"/>
              <a:gd name="connsiteX7" fmla="*/ 345440 w 3789680"/>
              <a:gd name="connsiteY7" fmla="*/ 1310640 h 2266018"/>
              <a:gd name="connsiteX8" fmla="*/ 386080 w 3789680"/>
              <a:gd name="connsiteY8" fmla="*/ 1259840 h 2266018"/>
              <a:gd name="connsiteX9" fmla="*/ 436880 w 3789680"/>
              <a:gd name="connsiteY9" fmla="*/ 1137920 h 2266018"/>
              <a:gd name="connsiteX10" fmla="*/ 467360 w 3789680"/>
              <a:gd name="connsiteY10" fmla="*/ 1076960 h 2266018"/>
              <a:gd name="connsiteX11" fmla="*/ 538480 w 3789680"/>
              <a:gd name="connsiteY11" fmla="*/ 955040 h 2266018"/>
              <a:gd name="connsiteX12" fmla="*/ 589280 w 3789680"/>
              <a:gd name="connsiteY12" fmla="*/ 833120 h 2266018"/>
              <a:gd name="connsiteX13" fmla="*/ 609600 w 3789680"/>
              <a:gd name="connsiteY13" fmla="*/ 802640 h 2266018"/>
              <a:gd name="connsiteX14" fmla="*/ 629920 w 3789680"/>
              <a:gd name="connsiteY14" fmla="*/ 762000 h 2266018"/>
              <a:gd name="connsiteX15" fmla="*/ 660400 w 3789680"/>
              <a:gd name="connsiteY15" fmla="*/ 731520 h 2266018"/>
              <a:gd name="connsiteX16" fmla="*/ 680720 w 3789680"/>
              <a:gd name="connsiteY16" fmla="*/ 660400 h 2266018"/>
              <a:gd name="connsiteX17" fmla="*/ 701040 w 3789680"/>
              <a:gd name="connsiteY17" fmla="*/ 619760 h 2266018"/>
              <a:gd name="connsiteX18" fmla="*/ 711200 w 3789680"/>
              <a:gd name="connsiteY18" fmla="*/ 589280 h 2266018"/>
              <a:gd name="connsiteX19" fmla="*/ 731520 w 3789680"/>
              <a:gd name="connsiteY19" fmla="*/ 558800 h 2266018"/>
              <a:gd name="connsiteX20" fmla="*/ 762000 w 3789680"/>
              <a:gd name="connsiteY20" fmla="*/ 497840 h 2266018"/>
              <a:gd name="connsiteX21" fmla="*/ 782320 w 3789680"/>
              <a:gd name="connsiteY21" fmla="*/ 538480 h 2266018"/>
              <a:gd name="connsiteX22" fmla="*/ 812800 w 3789680"/>
              <a:gd name="connsiteY22" fmla="*/ 650240 h 2266018"/>
              <a:gd name="connsiteX23" fmla="*/ 843280 w 3789680"/>
              <a:gd name="connsiteY23" fmla="*/ 690880 h 2266018"/>
              <a:gd name="connsiteX24" fmla="*/ 873760 w 3789680"/>
              <a:gd name="connsiteY24" fmla="*/ 762000 h 2266018"/>
              <a:gd name="connsiteX25" fmla="*/ 883920 w 3789680"/>
              <a:gd name="connsiteY25" fmla="*/ 792480 h 2266018"/>
              <a:gd name="connsiteX26" fmla="*/ 904240 w 3789680"/>
              <a:gd name="connsiteY26" fmla="*/ 833120 h 2266018"/>
              <a:gd name="connsiteX27" fmla="*/ 914400 w 3789680"/>
              <a:gd name="connsiteY27" fmla="*/ 863600 h 2266018"/>
              <a:gd name="connsiteX28" fmla="*/ 944880 w 3789680"/>
              <a:gd name="connsiteY28" fmla="*/ 914400 h 2266018"/>
              <a:gd name="connsiteX29" fmla="*/ 985520 w 3789680"/>
              <a:gd name="connsiteY29" fmla="*/ 995680 h 2266018"/>
              <a:gd name="connsiteX30" fmla="*/ 1005840 w 3789680"/>
              <a:gd name="connsiteY30" fmla="*/ 1036320 h 2266018"/>
              <a:gd name="connsiteX31" fmla="*/ 1046480 w 3789680"/>
              <a:gd name="connsiteY31" fmla="*/ 1097280 h 2266018"/>
              <a:gd name="connsiteX32" fmla="*/ 1066800 w 3789680"/>
              <a:gd name="connsiteY32" fmla="*/ 1056640 h 2266018"/>
              <a:gd name="connsiteX33" fmla="*/ 1097280 w 3789680"/>
              <a:gd name="connsiteY33" fmla="*/ 1026160 h 2266018"/>
              <a:gd name="connsiteX34" fmla="*/ 1158240 w 3789680"/>
              <a:gd name="connsiteY34" fmla="*/ 894080 h 2266018"/>
              <a:gd name="connsiteX35" fmla="*/ 1168400 w 3789680"/>
              <a:gd name="connsiteY35" fmla="*/ 843280 h 2266018"/>
              <a:gd name="connsiteX36" fmla="*/ 1198880 w 3789680"/>
              <a:gd name="connsiteY36" fmla="*/ 812800 h 2266018"/>
              <a:gd name="connsiteX37" fmla="*/ 1219200 w 3789680"/>
              <a:gd name="connsiteY37" fmla="*/ 762000 h 2266018"/>
              <a:gd name="connsiteX38" fmla="*/ 1229360 w 3789680"/>
              <a:gd name="connsiteY38" fmla="*/ 721360 h 2266018"/>
              <a:gd name="connsiteX39" fmla="*/ 1249680 w 3789680"/>
              <a:gd name="connsiteY39" fmla="*/ 680720 h 2266018"/>
              <a:gd name="connsiteX40" fmla="*/ 1259840 w 3789680"/>
              <a:gd name="connsiteY40" fmla="*/ 650240 h 2266018"/>
              <a:gd name="connsiteX41" fmla="*/ 1300480 w 3789680"/>
              <a:gd name="connsiteY41" fmla="*/ 568960 h 2266018"/>
              <a:gd name="connsiteX42" fmla="*/ 1341120 w 3789680"/>
              <a:gd name="connsiteY42" fmla="*/ 508000 h 2266018"/>
              <a:gd name="connsiteX43" fmla="*/ 1351280 w 3789680"/>
              <a:gd name="connsiteY43" fmla="*/ 477520 h 2266018"/>
              <a:gd name="connsiteX44" fmla="*/ 1381760 w 3789680"/>
              <a:gd name="connsiteY44" fmla="*/ 497840 h 2266018"/>
              <a:gd name="connsiteX45" fmla="*/ 1412240 w 3789680"/>
              <a:gd name="connsiteY45" fmla="*/ 558800 h 2266018"/>
              <a:gd name="connsiteX46" fmla="*/ 1463040 w 3789680"/>
              <a:gd name="connsiteY46" fmla="*/ 650240 h 2266018"/>
              <a:gd name="connsiteX47" fmla="*/ 1503680 w 3789680"/>
              <a:gd name="connsiteY47" fmla="*/ 731520 h 2266018"/>
              <a:gd name="connsiteX48" fmla="*/ 1524000 w 3789680"/>
              <a:gd name="connsiteY48" fmla="*/ 772160 h 2266018"/>
              <a:gd name="connsiteX49" fmla="*/ 1564640 w 3789680"/>
              <a:gd name="connsiteY49" fmla="*/ 833120 h 2266018"/>
              <a:gd name="connsiteX50" fmla="*/ 1595120 w 3789680"/>
              <a:gd name="connsiteY50" fmla="*/ 894080 h 2266018"/>
              <a:gd name="connsiteX51" fmla="*/ 1605280 w 3789680"/>
              <a:gd name="connsiteY51" fmla="*/ 863600 h 2266018"/>
              <a:gd name="connsiteX52" fmla="*/ 1686560 w 3789680"/>
              <a:gd name="connsiteY52" fmla="*/ 741680 h 2266018"/>
              <a:gd name="connsiteX53" fmla="*/ 1717040 w 3789680"/>
              <a:gd name="connsiteY53" fmla="*/ 670560 h 2266018"/>
              <a:gd name="connsiteX54" fmla="*/ 1767840 w 3789680"/>
              <a:gd name="connsiteY54" fmla="*/ 599440 h 2266018"/>
              <a:gd name="connsiteX55" fmla="*/ 1798320 w 3789680"/>
              <a:gd name="connsiteY55" fmla="*/ 528320 h 2266018"/>
              <a:gd name="connsiteX56" fmla="*/ 1828800 w 3789680"/>
              <a:gd name="connsiteY56" fmla="*/ 477520 h 2266018"/>
              <a:gd name="connsiteX57" fmla="*/ 1849120 w 3789680"/>
              <a:gd name="connsiteY57" fmla="*/ 406400 h 2266018"/>
              <a:gd name="connsiteX58" fmla="*/ 1879600 w 3789680"/>
              <a:gd name="connsiteY58" fmla="*/ 335280 h 2266018"/>
              <a:gd name="connsiteX59" fmla="*/ 1899920 w 3789680"/>
              <a:gd name="connsiteY59" fmla="*/ 396240 h 2266018"/>
              <a:gd name="connsiteX60" fmla="*/ 1920240 w 3789680"/>
              <a:gd name="connsiteY60" fmla="*/ 640080 h 2266018"/>
              <a:gd name="connsiteX61" fmla="*/ 1940560 w 3789680"/>
              <a:gd name="connsiteY61" fmla="*/ 772160 h 2266018"/>
              <a:gd name="connsiteX62" fmla="*/ 1950720 w 3789680"/>
              <a:gd name="connsiteY62" fmla="*/ 711200 h 2266018"/>
              <a:gd name="connsiteX63" fmla="*/ 1981200 w 3789680"/>
              <a:gd name="connsiteY63" fmla="*/ 650240 h 2266018"/>
              <a:gd name="connsiteX64" fmla="*/ 2001520 w 3789680"/>
              <a:gd name="connsiteY64" fmla="*/ 599440 h 2266018"/>
              <a:gd name="connsiteX65" fmla="*/ 2032000 w 3789680"/>
              <a:gd name="connsiteY65" fmla="*/ 548640 h 2266018"/>
              <a:gd name="connsiteX66" fmla="*/ 2103120 w 3789680"/>
              <a:gd name="connsiteY66" fmla="*/ 375920 h 2266018"/>
              <a:gd name="connsiteX67" fmla="*/ 2133600 w 3789680"/>
              <a:gd name="connsiteY67" fmla="*/ 304800 h 2266018"/>
              <a:gd name="connsiteX68" fmla="*/ 2174240 w 3789680"/>
              <a:gd name="connsiteY68" fmla="*/ 254000 h 2266018"/>
              <a:gd name="connsiteX69" fmla="*/ 2194560 w 3789680"/>
              <a:gd name="connsiteY69" fmla="*/ 203200 h 2266018"/>
              <a:gd name="connsiteX70" fmla="*/ 2225040 w 3789680"/>
              <a:gd name="connsiteY70" fmla="*/ 152400 h 2266018"/>
              <a:gd name="connsiteX71" fmla="*/ 2235200 w 3789680"/>
              <a:gd name="connsiteY71" fmla="*/ 121920 h 2266018"/>
              <a:gd name="connsiteX72" fmla="*/ 2265680 w 3789680"/>
              <a:gd name="connsiteY72" fmla="*/ 60960 h 2266018"/>
              <a:gd name="connsiteX73" fmla="*/ 2286000 w 3789680"/>
              <a:gd name="connsiteY73" fmla="*/ 30480 h 2266018"/>
              <a:gd name="connsiteX74" fmla="*/ 2296160 w 3789680"/>
              <a:gd name="connsiteY74" fmla="*/ 0 h 2266018"/>
              <a:gd name="connsiteX75" fmla="*/ 2316480 w 3789680"/>
              <a:gd name="connsiteY75" fmla="*/ 60960 h 2266018"/>
              <a:gd name="connsiteX76" fmla="*/ 2326640 w 3789680"/>
              <a:gd name="connsiteY76" fmla="*/ 91440 h 2266018"/>
              <a:gd name="connsiteX77" fmla="*/ 2377440 w 3789680"/>
              <a:gd name="connsiteY77" fmla="*/ 162560 h 2266018"/>
              <a:gd name="connsiteX78" fmla="*/ 2428240 w 3789680"/>
              <a:gd name="connsiteY78" fmla="*/ 274320 h 2266018"/>
              <a:gd name="connsiteX79" fmla="*/ 2448560 w 3789680"/>
              <a:gd name="connsiteY79" fmla="*/ 304800 h 2266018"/>
              <a:gd name="connsiteX80" fmla="*/ 2458720 w 3789680"/>
              <a:gd name="connsiteY80" fmla="*/ 335280 h 2266018"/>
              <a:gd name="connsiteX81" fmla="*/ 2499360 w 3789680"/>
              <a:gd name="connsiteY81" fmla="*/ 375920 h 2266018"/>
              <a:gd name="connsiteX82" fmla="*/ 2519680 w 3789680"/>
              <a:gd name="connsiteY82" fmla="*/ 416560 h 2266018"/>
              <a:gd name="connsiteX83" fmla="*/ 2570480 w 3789680"/>
              <a:gd name="connsiteY83" fmla="*/ 518160 h 2266018"/>
              <a:gd name="connsiteX84" fmla="*/ 2611120 w 3789680"/>
              <a:gd name="connsiteY84" fmla="*/ 589280 h 2266018"/>
              <a:gd name="connsiteX85" fmla="*/ 2631440 w 3789680"/>
              <a:gd name="connsiteY85" fmla="*/ 629920 h 2266018"/>
              <a:gd name="connsiteX86" fmla="*/ 2672080 w 3789680"/>
              <a:gd name="connsiteY86" fmla="*/ 690880 h 2266018"/>
              <a:gd name="connsiteX87" fmla="*/ 2702560 w 3789680"/>
              <a:gd name="connsiteY87" fmla="*/ 762000 h 2266018"/>
              <a:gd name="connsiteX88" fmla="*/ 2753360 w 3789680"/>
              <a:gd name="connsiteY88" fmla="*/ 853440 h 2266018"/>
              <a:gd name="connsiteX89" fmla="*/ 2773680 w 3789680"/>
              <a:gd name="connsiteY89" fmla="*/ 904240 h 2266018"/>
              <a:gd name="connsiteX90" fmla="*/ 2794000 w 3789680"/>
              <a:gd name="connsiteY90" fmla="*/ 944880 h 2266018"/>
              <a:gd name="connsiteX91" fmla="*/ 2814320 w 3789680"/>
              <a:gd name="connsiteY91" fmla="*/ 995680 h 2266018"/>
              <a:gd name="connsiteX92" fmla="*/ 2844800 w 3789680"/>
              <a:gd name="connsiteY92" fmla="*/ 1036320 h 2266018"/>
              <a:gd name="connsiteX93" fmla="*/ 2865120 w 3789680"/>
              <a:gd name="connsiteY93" fmla="*/ 1076960 h 2266018"/>
              <a:gd name="connsiteX94" fmla="*/ 2905760 w 3789680"/>
              <a:gd name="connsiteY94" fmla="*/ 1127760 h 2266018"/>
              <a:gd name="connsiteX95" fmla="*/ 2946400 w 3789680"/>
              <a:gd name="connsiteY95" fmla="*/ 1209040 h 2266018"/>
              <a:gd name="connsiteX96" fmla="*/ 3017520 w 3789680"/>
              <a:gd name="connsiteY96" fmla="*/ 1341120 h 2266018"/>
              <a:gd name="connsiteX97" fmla="*/ 3037840 w 3789680"/>
              <a:gd name="connsiteY97" fmla="*/ 1381760 h 2266018"/>
              <a:gd name="connsiteX98" fmla="*/ 3048000 w 3789680"/>
              <a:gd name="connsiteY98" fmla="*/ 1412240 h 2266018"/>
              <a:gd name="connsiteX99" fmla="*/ 3108960 w 3789680"/>
              <a:gd name="connsiteY99" fmla="*/ 1493520 h 2266018"/>
              <a:gd name="connsiteX100" fmla="*/ 3129280 w 3789680"/>
              <a:gd name="connsiteY100" fmla="*/ 1524000 h 2266018"/>
              <a:gd name="connsiteX101" fmla="*/ 3169920 w 3789680"/>
              <a:gd name="connsiteY101" fmla="*/ 1605280 h 2266018"/>
              <a:gd name="connsiteX102" fmla="*/ 3190240 w 3789680"/>
              <a:gd name="connsiteY102" fmla="*/ 1635760 h 2266018"/>
              <a:gd name="connsiteX103" fmla="*/ 3220720 w 3789680"/>
              <a:gd name="connsiteY103" fmla="*/ 1676400 h 2266018"/>
              <a:gd name="connsiteX104" fmla="*/ 3281680 w 3789680"/>
              <a:gd name="connsiteY104" fmla="*/ 1788160 h 2266018"/>
              <a:gd name="connsiteX105" fmla="*/ 3332480 w 3789680"/>
              <a:gd name="connsiteY105" fmla="*/ 1859280 h 2266018"/>
              <a:gd name="connsiteX106" fmla="*/ 3383280 w 3789680"/>
              <a:gd name="connsiteY106" fmla="*/ 1960880 h 2266018"/>
              <a:gd name="connsiteX107" fmla="*/ 3403600 w 3789680"/>
              <a:gd name="connsiteY107" fmla="*/ 1991360 h 2266018"/>
              <a:gd name="connsiteX108" fmla="*/ 3434080 w 3789680"/>
              <a:gd name="connsiteY108" fmla="*/ 2011680 h 2266018"/>
              <a:gd name="connsiteX109" fmla="*/ 3454400 w 3789680"/>
              <a:gd name="connsiteY109" fmla="*/ 2042160 h 2266018"/>
              <a:gd name="connsiteX110" fmla="*/ 3484880 w 3789680"/>
              <a:gd name="connsiteY110" fmla="*/ 2062480 h 2266018"/>
              <a:gd name="connsiteX111" fmla="*/ 3525520 w 3789680"/>
              <a:gd name="connsiteY111" fmla="*/ 2113280 h 2266018"/>
              <a:gd name="connsiteX112" fmla="*/ 3545840 w 3789680"/>
              <a:gd name="connsiteY112" fmla="*/ 2143760 h 2266018"/>
              <a:gd name="connsiteX113" fmla="*/ 3616960 w 3789680"/>
              <a:gd name="connsiteY113" fmla="*/ 2184400 h 2266018"/>
              <a:gd name="connsiteX114" fmla="*/ 3637280 w 3789680"/>
              <a:gd name="connsiteY114" fmla="*/ 2214880 h 2266018"/>
              <a:gd name="connsiteX115" fmla="*/ 3728720 w 3789680"/>
              <a:gd name="connsiteY115" fmla="*/ 2255520 h 2266018"/>
              <a:gd name="connsiteX116" fmla="*/ 3789680 w 3789680"/>
              <a:gd name="connsiteY116" fmla="*/ 2265680 h 226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3789680" h="2266018">
                <a:moveTo>
                  <a:pt x="0" y="2011680"/>
                </a:moveTo>
                <a:cubicBezTo>
                  <a:pt x="38317" y="1915888"/>
                  <a:pt x="9781" y="1980008"/>
                  <a:pt x="91440" y="1838960"/>
                </a:cubicBezTo>
                <a:cubicBezTo>
                  <a:pt x="105120" y="1815330"/>
                  <a:pt x="121939" y="1793191"/>
                  <a:pt x="132080" y="1767840"/>
                </a:cubicBezTo>
                <a:cubicBezTo>
                  <a:pt x="184278" y="1637346"/>
                  <a:pt x="116441" y="1799117"/>
                  <a:pt x="182880" y="1666240"/>
                </a:cubicBezTo>
                <a:cubicBezTo>
                  <a:pt x="191036" y="1649928"/>
                  <a:pt x="194738" y="1631596"/>
                  <a:pt x="203200" y="1615440"/>
                </a:cubicBezTo>
                <a:cubicBezTo>
                  <a:pt x="232048" y="1560367"/>
                  <a:pt x="270150" y="1510024"/>
                  <a:pt x="294640" y="1452880"/>
                </a:cubicBezTo>
                <a:cubicBezTo>
                  <a:pt x="304800" y="1429173"/>
                  <a:pt x="316445" y="1406049"/>
                  <a:pt x="325120" y="1381760"/>
                </a:cubicBezTo>
                <a:cubicBezTo>
                  <a:pt x="333412" y="1358541"/>
                  <a:pt x="334414" y="1332692"/>
                  <a:pt x="345440" y="1310640"/>
                </a:cubicBezTo>
                <a:cubicBezTo>
                  <a:pt x="355138" y="1291244"/>
                  <a:pt x="375934" y="1279005"/>
                  <a:pt x="386080" y="1259840"/>
                </a:cubicBezTo>
                <a:cubicBezTo>
                  <a:pt x="406680" y="1220930"/>
                  <a:pt x="417191" y="1177299"/>
                  <a:pt x="436880" y="1137920"/>
                </a:cubicBezTo>
                <a:cubicBezTo>
                  <a:pt x="447040" y="1117600"/>
                  <a:pt x="456327" y="1096819"/>
                  <a:pt x="467360" y="1076960"/>
                </a:cubicBezTo>
                <a:cubicBezTo>
                  <a:pt x="490209" y="1035832"/>
                  <a:pt x="520384" y="998470"/>
                  <a:pt x="538480" y="955040"/>
                </a:cubicBezTo>
                <a:cubicBezTo>
                  <a:pt x="555413" y="914400"/>
                  <a:pt x="564858" y="869752"/>
                  <a:pt x="589280" y="833120"/>
                </a:cubicBezTo>
                <a:cubicBezTo>
                  <a:pt x="596053" y="822960"/>
                  <a:pt x="603542" y="813242"/>
                  <a:pt x="609600" y="802640"/>
                </a:cubicBezTo>
                <a:cubicBezTo>
                  <a:pt x="617114" y="789490"/>
                  <a:pt x="621117" y="774325"/>
                  <a:pt x="629920" y="762000"/>
                </a:cubicBezTo>
                <a:cubicBezTo>
                  <a:pt x="638271" y="750308"/>
                  <a:pt x="650240" y="741680"/>
                  <a:pt x="660400" y="731520"/>
                </a:cubicBezTo>
                <a:cubicBezTo>
                  <a:pt x="665556" y="710897"/>
                  <a:pt x="671975" y="680806"/>
                  <a:pt x="680720" y="660400"/>
                </a:cubicBezTo>
                <a:cubicBezTo>
                  <a:pt x="686686" y="646479"/>
                  <a:pt x="695074" y="633681"/>
                  <a:pt x="701040" y="619760"/>
                </a:cubicBezTo>
                <a:cubicBezTo>
                  <a:pt x="705259" y="609916"/>
                  <a:pt x="706411" y="598859"/>
                  <a:pt x="711200" y="589280"/>
                </a:cubicBezTo>
                <a:cubicBezTo>
                  <a:pt x="716661" y="578358"/>
                  <a:pt x="726059" y="569722"/>
                  <a:pt x="731520" y="558800"/>
                </a:cubicBezTo>
                <a:cubicBezTo>
                  <a:pt x="773584" y="474672"/>
                  <a:pt x="703766" y="585191"/>
                  <a:pt x="762000" y="497840"/>
                </a:cubicBezTo>
                <a:cubicBezTo>
                  <a:pt x="768773" y="511387"/>
                  <a:pt x="777531" y="524112"/>
                  <a:pt x="782320" y="538480"/>
                </a:cubicBezTo>
                <a:cubicBezTo>
                  <a:pt x="804617" y="605370"/>
                  <a:pt x="777176" y="578991"/>
                  <a:pt x="812800" y="650240"/>
                </a:cubicBezTo>
                <a:cubicBezTo>
                  <a:pt x="820373" y="665386"/>
                  <a:pt x="833120" y="677333"/>
                  <a:pt x="843280" y="690880"/>
                </a:cubicBezTo>
                <a:cubicBezTo>
                  <a:pt x="867107" y="762361"/>
                  <a:pt x="836096" y="674117"/>
                  <a:pt x="873760" y="762000"/>
                </a:cubicBezTo>
                <a:cubicBezTo>
                  <a:pt x="877979" y="771844"/>
                  <a:pt x="879701" y="782636"/>
                  <a:pt x="883920" y="792480"/>
                </a:cubicBezTo>
                <a:cubicBezTo>
                  <a:pt x="889886" y="806401"/>
                  <a:pt x="898274" y="819199"/>
                  <a:pt x="904240" y="833120"/>
                </a:cubicBezTo>
                <a:cubicBezTo>
                  <a:pt x="908459" y="842964"/>
                  <a:pt x="909611" y="854021"/>
                  <a:pt x="914400" y="863600"/>
                </a:cubicBezTo>
                <a:cubicBezTo>
                  <a:pt x="923231" y="881263"/>
                  <a:pt x="935518" y="897013"/>
                  <a:pt x="944880" y="914400"/>
                </a:cubicBezTo>
                <a:cubicBezTo>
                  <a:pt x="959241" y="941071"/>
                  <a:pt x="971973" y="968587"/>
                  <a:pt x="985520" y="995680"/>
                </a:cubicBezTo>
                <a:cubicBezTo>
                  <a:pt x="992293" y="1009227"/>
                  <a:pt x="997439" y="1023718"/>
                  <a:pt x="1005840" y="1036320"/>
                </a:cubicBezTo>
                <a:lnTo>
                  <a:pt x="1046480" y="1097280"/>
                </a:lnTo>
                <a:cubicBezTo>
                  <a:pt x="1053253" y="1083733"/>
                  <a:pt x="1057997" y="1068965"/>
                  <a:pt x="1066800" y="1056640"/>
                </a:cubicBezTo>
                <a:cubicBezTo>
                  <a:pt x="1075151" y="1044948"/>
                  <a:pt x="1090854" y="1039011"/>
                  <a:pt x="1097280" y="1026160"/>
                </a:cubicBezTo>
                <a:cubicBezTo>
                  <a:pt x="1186867" y="846986"/>
                  <a:pt x="1080153" y="998196"/>
                  <a:pt x="1158240" y="894080"/>
                </a:cubicBezTo>
                <a:cubicBezTo>
                  <a:pt x="1161627" y="877147"/>
                  <a:pt x="1160677" y="858726"/>
                  <a:pt x="1168400" y="843280"/>
                </a:cubicBezTo>
                <a:cubicBezTo>
                  <a:pt x="1174826" y="830429"/>
                  <a:pt x="1191265" y="824984"/>
                  <a:pt x="1198880" y="812800"/>
                </a:cubicBezTo>
                <a:cubicBezTo>
                  <a:pt x="1208546" y="797334"/>
                  <a:pt x="1213433" y="779302"/>
                  <a:pt x="1219200" y="762000"/>
                </a:cubicBezTo>
                <a:cubicBezTo>
                  <a:pt x="1223616" y="748753"/>
                  <a:pt x="1224457" y="734435"/>
                  <a:pt x="1229360" y="721360"/>
                </a:cubicBezTo>
                <a:cubicBezTo>
                  <a:pt x="1234678" y="707179"/>
                  <a:pt x="1243714" y="694641"/>
                  <a:pt x="1249680" y="680720"/>
                </a:cubicBezTo>
                <a:cubicBezTo>
                  <a:pt x="1253899" y="670876"/>
                  <a:pt x="1255408" y="659990"/>
                  <a:pt x="1259840" y="650240"/>
                </a:cubicBezTo>
                <a:cubicBezTo>
                  <a:pt x="1272375" y="622664"/>
                  <a:pt x="1290901" y="597697"/>
                  <a:pt x="1300480" y="568960"/>
                </a:cubicBezTo>
                <a:cubicBezTo>
                  <a:pt x="1315184" y="524849"/>
                  <a:pt x="1303067" y="546053"/>
                  <a:pt x="1341120" y="508000"/>
                </a:cubicBezTo>
                <a:cubicBezTo>
                  <a:pt x="1344507" y="497840"/>
                  <a:pt x="1340890" y="480117"/>
                  <a:pt x="1351280" y="477520"/>
                </a:cubicBezTo>
                <a:cubicBezTo>
                  <a:pt x="1363126" y="474558"/>
                  <a:pt x="1373126" y="489206"/>
                  <a:pt x="1381760" y="497840"/>
                </a:cubicBezTo>
                <a:cubicBezTo>
                  <a:pt x="1407108" y="523188"/>
                  <a:pt x="1399019" y="529052"/>
                  <a:pt x="1412240" y="558800"/>
                </a:cubicBezTo>
                <a:cubicBezTo>
                  <a:pt x="1475618" y="701400"/>
                  <a:pt x="1415371" y="562847"/>
                  <a:pt x="1463040" y="650240"/>
                </a:cubicBezTo>
                <a:cubicBezTo>
                  <a:pt x="1477545" y="676833"/>
                  <a:pt x="1490133" y="704427"/>
                  <a:pt x="1503680" y="731520"/>
                </a:cubicBezTo>
                <a:cubicBezTo>
                  <a:pt x="1510453" y="745067"/>
                  <a:pt x="1515599" y="759558"/>
                  <a:pt x="1524000" y="772160"/>
                </a:cubicBezTo>
                <a:cubicBezTo>
                  <a:pt x="1537547" y="792480"/>
                  <a:pt x="1556917" y="809952"/>
                  <a:pt x="1564640" y="833120"/>
                </a:cubicBezTo>
                <a:cubicBezTo>
                  <a:pt x="1578661" y="875184"/>
                  <a:pt x="1568859" y="854689"/>
                  <a:pt x="1595120" y="894080"/>
                </a:cubicBezTo>
                <a:cubicBezTo>
                  <a:pt x="1598507" y="883920"/>
                  <a:pt x="1599770" y="872783"/>
                  <a:pt x="1605280" y="863600"/>
                </a:cubicBezTo>
                <a:cubicBezTo>
                  <a:pt x="1650301" y="788565"/>
                  <a:pt x="1652789" y="809223"/>
                  <a:pt x="1686560" y="741680"/>
                </a:cubicBezTo>
                <a:cubicBezTo>
                  <a:pt x="1698095" y="718611"/>
                  <a:pt x="1705505" y="693629"/>
                  <a:pt x="1717040" y="670560"/>
                </a:cubicBezTo>
                <a:cubicBezTo>
                  <a:pt x="1727787" y="649066"/>
                  <a:pt x="1756335" y="617848"/>
                  <a:pt x="1767840" y="599440"/>
                </a:cubicBezTo>
                <a:cubicBezTo>
                  <a:pt x="1820694" y="514873"/>
                  <a:pt x="1763752" y="597456"/>
                  <a:pt x="1798320" y="528320"/>
                </a:cubicBezTo>
                <a:cubicBezTo>
                  <a:pt x="1807151" y="510657"/>
                  <a:pt x="1818640" y="494453"/>
                  <a:pt x="1828800" y="477520"/>
                </a:cubicBezTo>
                <a:cubicBezTo>
                  <a:pt x="1833956" y="456897"/>
                  <a:pt x="1840375" y="426806"/>
                  <a:pt x="1849120" y="406400"/>
                </a:cubicBezTo>
                <a:cubicBezTo>
                  <a:pt x="1886784" y="318517"/>
                  <a:pt x="1855773" y="406761"/>
                  <a:pt x="1879600" y="335280"/>
                </a:cubicBezTo>
                <a:cubicBezTo>
                  <a:pt x="1886373" y="355600"/>
                  <a:pt x="1898141" y="374895"/>
                  <a:pt x="1899920" y="396240"/>
                </a:cubicBezTo>
                <a:cubicBezTo>
                  <a:pt x="1906693" y="477520"/>
                  <a:pt x="1911233" y="559017"/>
                  <a:pt x="1920240" y="640080"/>
                </a:cubicBezTo>
                <a:cubicBezTo>
                  <a:pt x="1931942" y="745398"/>
                  <a:pt x="1922962" y="701768"/>
                  <a:pt x="1940560" y="772160"/>
                </a:cubicBezTo>
                <a:cubicBezTo>
                  <a:pt x="1943947" y="751840"/>
                  <a:pt x="1944206" y="730743"/>
                  <a:pt x="1950720" y="711200"/>
                </a:cubicBezTo>
                <a:cubicBezTo>
                  <a:pt x="1957904" y="689647"/>
                  <a:pt x="1971799" y="670922"/>
                  <a:pt x="1981200" y="650240"/>
                </a:cubicBezTo>
                <a:cubicBezTo>
                  <a:pt x="1988747" y="633637"/>
                  <a:pt x="1993364" y="615752"/>
                  <a:pt x="2001520" y="599440"/>
                </a:cubicBezTo>
                <a:cubicBezTo>
                  <a:pt x="2010351" y="581777"/>
                  <a:pt x="2023592" y="566508"/>
                  <a:pt x="2032000" y="548640"/>
                </a:cubicBezTo>
                <a:cubicBezTo>
                  <a:pt x="2064191" y="480234"/>
                  <a:pt x="2077063" y="438456"/>
                  <a:pt x="2103120" y="375920"/>
                </a:cubicBezTo>
                <a:cubicBezTo>
                  <a:pt x="2113040" y="352112"/>
                  <a:pt x="2117488" y="324940"/>
                  <a:pt x="2133600" y="304800"/>
                </a:cubicBezTo>
                <a:cubicBezTo>
                  <a:pt x="2147147" y="287867"/>
                  <a:pt x="2163083" y="272595"/>
                  <a:pt x="2174240" y="254000"/>
                </a:cubicBezTo>
                <a:cubicBezTo>
                  <a:pt x="2183623" y="238361"/>
                  <a:pt x="2186404" y="219512"/>
                  <a:pt x="2194560" y="203200"/>
                </a:cubicBezTo>
                <a:cubicBezTo>
                  <a:pt x="2203391" y="185537"/>
                  <a:pt x="2216209" y="170063"/>
                  <a:pt x="2225040" y="152400"/>
                </a:cubicBezTo>
                <a:cubicBezTo>
                  <a:pt x="2229829" y="142821"/>
                  <a:pt x="2230850" y="131707"/>
                  <a:pt x="2235200" y="121920"/>
                </a:cubicBezTo>
                <a:cubicBezTo>
                  <a:pt x="2244427" y="101160"/>
                  <a:pt x="2254647" y="80819"/>
                  <a:pt x="2265680" y="60960"/>
                </a:cubicBezTo>
                <a:cubicBezTo>
                  <a:pt x="2271610" y="50286"/>
                  <a:pt x="2280539" y="41402"/>
                  <a:pt x="2286000" y="30480"/>
                </a:cubicBezTo>
                <a:cubicBezTo>
                  <a:pt x="2290789" y="20901"/>
                  <a:pt x="2292773" y="10160"/>
                  <a:pt x="2296160" y="0"/>
                </a:cubicBezTo>
                <a:lnTo>
                  <a:pt x="2316480" y="60960"/>
                </a:lnTo>
                <a:cubicBezTo>
                  <a:pt x="2319867" y="71120"/>
                  <a:pt x="2320699" y="82529"/>
                  <a:pt x="2326640" y="91440"/>
                </a:cubicBezTo>
                <a:cubicBezTo>
                  <a:pt x="2356353" y="136009"/>
                  <a:pt x="2339634" y="112151"/>
                  <a:pt x="2377440" y="162560"/>
                </a:cubicBezTo>
                <a:cubicBezTo>
                  <a:pt x="2391825" y="205715"/>
                  <a:pt x="2397954" y="228891"/>
                  <a:pt x="2428240" y="274320"/>
                </a:cubicBezTo>
                <a:cubicBezTo>
                  <a:pt x="2435013" y="284480"/>
                  <a:pt x="2443099" y="293878"/>
                  <a:pt x="2448560" y="304800"/>
                </a:cubicBezTo>
                <a:cubicBezTo>
                  <a:pt x="2453349" y="314379"/>
                  <a:pt x="2452495" y="326565"/>
                  <a:pt x="2458720" y="335280"/>
                </a:cubicBezTo>
                <a:cubicBezTo>
                  <a:pt x="2469855" y="350869"/>
                  <a:pt x="2487865" y="360594"/>
                  <a:pt x="2499360" y="375920"/>
                </a:cubicBezTo>
                <a:cubicBezTo>
                  <a:pt x="2508447" y="388037"/>
                  <a:pt x="2512325" y="403320"/>
                  <a:pt x="2519680" y="416560"/>
                </a:cubicBezTo>
                <a:cubicBezTo>
                  <a:pt x="2587990" y="539517"/>
                  <a:pt x="2516554" y="396827"/>
                  <a:pt x="2570480" y="518160"/>
                </a:cubicBezTo>
                <a:cubicBezTo>
                  <a:pt x="2601183" y="587241"/>
                  <a:pt x="2578431" y="532074"/>
                  <a:pt x="2611120" y="589280"/>
                </a:cubicBezTo>
                <a:cubicBezTo>
                  <a:pt x="2618634" y="602430"/>
                  <a:pt x="2623648" y="616933"/>
                  <a:pt x="2631440" y="629920"/>
                </a:cubicBezTo>
                <a:cubicBezTo>
                  <a:pt x="2644005" y="650861"/>
                  <a:pt x="2659515" y="669939"/>
                  <a:pt x="2672080" y="690880"/>
                </a:cubicBezTo>
                <a:cubicBezTo>
                  <a:pt x="2705776" y="747041"/>
                  <a:pt x="2681539" y="712950"/>
                  <a:pt x="2702560" y="762000"/>
                </a:cubicBezTo>
                <a:cubicBezTo>
                  <a:pt x="2731914" y="830492"/>
                  <a:pt x="2714824" y="776368"/>
                  <a:pt x="2753360" y="853440"/>
                </a:cubicBezTo>
                <a:cubicBezTo>
                  <a:pt x="2761516" y="869752"/>
                  <a:pt x="2766273" y="887574"/>
                  <a:pt x="2773680" y="904240"/>
                </a:cubicBezTo>
                <a:cubicBezTo>
                  <a:pt x="2779831" y="918080"/>
                  <a:pt x="2787849" y="931040"/>
                  <a:pt x="2794000" y="944880"/>
                </a:cubicBezTo>
                <a:cubicBezTo>
                  <a:pt x="2801407" y="961546"/>
                  <a:pt x="2805463" y="979737"/>
                  <a:pt x="2814320" y="995680"/>
                </a:cubicBezTo>
                <a:cubicBezTo>
                  <a:pt x="2822544" y="1010482"/>
                  <a:pt x="2835825" y="1021961"/>
                  <a:pt x="2844800" y="1036320"/>
                </a:cubicBezTo>
                <a:cubicBezTo>
                  <a:pt x="2852827" y="1049163"/>
                  <a:pt x="2856719" y="1064358"/>
                  <a:pt x="2865120" y="1076960"/>
                </a:cubicBezTo>
                <a:cubicBezTo>
                  <a:pt x="2877149" y="1095003"/>
                  <a:pt x="2894395" y="1109292"/>
                  <a:pt x="2905760" y="1127760"/>
                </a:cubicBezTo>
                <a:cubicBezTo>
                  <a:pt x="2921636" y="1153558"/>
                  <a:pt x="2930815" y="1183065"/>
                  <a:pt x="2946400" y="1209040"/>
                </a:cubicBezTo>
                <a:cubicBezTo>
                  <a:pt x="2992465" y="1285815"/>
                  <a:pt x="2968049" y="1242177"/>
                  <a:pt x="3017520" y="1341120"/>
                </a:cubicBezTo>
                <a:cubicBezTo>
                  <a:pt x="3024293" y="1354667"/>
                  <a:pt x="3033051" y="1367392"/>
                  <a:pt x="3037840" y="1381760"/>
                </a:cubicBezTo>
                <a:cubicBezTo>
                  <a:pt x="3041227" y="1391920"/>
                  <a:pt x="3042250" y="1403205"/>
                  <a:pt x="3048000" y="1412240"/>
                </a:cubicBezTo>
                <a:cubicBezTo>
                  <a:pt x="3066182" y="1440812"/>
                  <a:pt x="3090174" y="1465341"/>
                  <a:pt x="3108960" y="1493520"/>
                </a:cubicBezTo>
                <a:cubicBezTo>
                  <a:pt x="3115733" y="1503680"/>
                  <a:pt x="3123433" y="1513280"/>
                  <a:pt x="3129280" y="1524000"/>
                </a:cubicBezTo>
                <a:cubicBezTo>
                  <a:pt x="3143785" y="1550593"/>
                  <a:pt x="3153117" y="1580076"/>
                  <a:pt x="3169920" y="1605280"/>
                </a:cubicBezTo>
                <a:cubicBezTo>
                  <a:pt x="3176693" y="1615440"/>
                  <a:pt x="3183143" y="1625824"/>
                  <a:pt x="3190240" y="1635760"/>
                </a:cubicBezTo>
                <a:cubicBezTo>
                  <a:pt x="3200082" y="1649539"/>
                  <a:pt x="3212008" y="1661880"/>
                  <a:pt x="3220720" y="1676400"/>
                </a:cubicBezTo>
                <a:cubicBezTo>
                  <a:pt x="3290141" y="1792102"/>
                  <a:pt x="3213339" y="1685649"/>
                  <a:pt x="3281680" y="1788160"/>
                </a:cubicBezTo>
                <a:cubicBezTo>
                  <a:pt x="3290884" y="1801966"/>
                  <a:pt x="3323392" y="1841105"/>
                  <a:pt x="3332480" y="1859280"/>
                </a:cubicBezTo>
                <a:cubicBezTo>
                  <a:pt x="3388566" y="1971451"/>
                  <a:pt x="3312632" y="1847842"/>
                  <a:pt x="3383280" y="1960880"/>
                </a:cubicBezTo>
                <a:cubicBezTo>
                  <a:pt x="3389752" y="1971235"/>
                  <a:pt x="3394966" y="1982726"/>
                  <a:pt x="3403600" y="1991360"/>
                </a:cubicBezTo>
                <a:cubicBezTo>
                  <a:pt x="3412234" y="1999994"/>
                  <a:pt x="3423920" y="2004907"/>
                  <a:pt x="3434080" y="2011680"/>
                </a:cubicBezTo>
                <a:cubicBezTo>
                  <a:pt x="3440853" y="2021840"/>
                  <a:pt x="3445766" y="2033526"/>
                  <a:pt x="3454400" y="2042160"/>
                </a:cubicBezTo>
                <a:cubicBezTo>
                  <a:pt x="3463034" y="2050794"/>
                  <a:pt x="3478107" y="2052320"/>
                  <a:pt x="3484880" y="2062480"/>
                </a:cubicBezTo>
                <a:cubicBezTo>
                  <a:pt x="3524975" y="2122622"/>
                  <a:pt x="3460826" y="2091715"/>
                  <a:pt x="3525520" y="2113280"/>
                </a:cubicBezTo>
                <a:cubicBezTo>
                  <a:pt x="3532293" y="2123440"/>
                  <a:pt x="3537206" y="2135126"/>
                  <a:pt x="3545840" y="2143760"/>
                </a:cubicBezTo>
                <a:cubicBezTo>
                  <a:pt x="3560201" y="2158121"/>
                  <a:pt x="3601023" y="2176431"/>
                  <a:pt x="3616960" y="2184400"/>
                </a:cubicBezTo>
                <a:cubicBezTo>
                  <a:pt x="3623733" y="2194560"/>
                  <a:pt x="3628646" y="2206246"/>
                  <a:pt x="3637280" y="2214880"/>
                </a:cubicBezTo>
                <a:cubicBezTo>
                  <a:pt x="3661431" y="2239031"/>
                  <a:pt x="3698539" y="2245460"/>
                  <a:pt x="3728720" y="2255520"/>
                </a:cubicBezTo>
                <a:cubicBezTo>
                  <a:pt x="3768839" y="2268893"/>
                  <a:pt x="3748490" y="2265680"/>
                  <a:pt x="3789680" y="2265680"/>
                </a:cubicBezTo>
              </a:path>
            </a:pathLst>
          </a:cu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panose="020B0604020202020204"/>
              <a:ea typeface="+mn-ea"/>
              <a:cs typeface="+mn-cs"/>
              <a:sym typeface="Arial"/>
            </a:endParaRPr>
          </a:p>
        </p:txBody>
      </p:sp>
      <p:sp>
        <p:nvSpPr>
          <p:cNvPr id="16" name="TextBox 15"/>
          <p:cNvSpPr txBox="1"/>
          <p:nvPr/>
        </p:nvSpPr>
        <p:spPr>
          <a:xfrm>
            <a:off x="1657677" y="4641969"/>
            <a:ext cx="256192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2007-2008 financial meltdown</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9" name="TextBox 18"/>
          <p:cNvSpPr txBox="1"/>
          <p:nvPr/>
        </p:nvSpPr>
        <p:spPr>
          <a:xfrm>
            <a:off x="6924755" y="4795858"/>
            <a:ext cx="4887877" cy="18158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Bitcoin showed that -- a fact recorded on a blockchain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can be automatically verified by anybody thus establishing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trust and transactions among unknown peers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smtClean="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smtClean="0">
                <a:ln>
                  <a:noFill/>
                </a:ln>
                <a:solidFill>
                  <a:srgbClr val="000000"/>
                </a:solidFill>
                <a:effectLst/>
                <a:uLnTx/>
                <a:uFillTx/>
                <a:latin typeface="Arial"/>
                <a:cs typeface="Arial"/>
                <a:sym typeface="Arial"/>
              </a:rPr>
              <a:t>Innovation</a:t>
            </a:r>
            <a:r>
              <a:rPr kumimoji="0" lang="en-US" sz="1400" b="0" i="0" u="none" strike="noStrike" kern="0" cap="none" spc="0" normalizeH="0" baseline="0" noProof="0" dirty="0" smtClean="0">
                <a:ln>
                  <a:noFill/>
                </a:ln>
                <a:solidFill>
                  <a:srgbClr val="000000"/>
                </a:solidFill>
                <a:effectLst/>
                <a:uLnTx/>
                <a:uFillTx/>
                <a:latin typeface="Arial"/>
                <a:cs typeface="Arial"/>
                <a:sym typeface="Arial"/>
              </a:rPr>
              <a:t>: blockchain technology</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smtClean="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smtClean="0">
                <a:ln>
                  <a:noFill/>
                </a:ln>
                <a:solidFill>
                  <a:srgbClr val="000000"/>
                </a:solidFill>
                <a:effectLst/>
                <a:uLnTx/>
                <a:uFillTx/>
                <a:latin typeface="Arial"/>
                <a:cs typeface="Arial"/>
                <a:sym typeface="Arial"/>
              </a:rPr>
              <a:t>Idea</a:t>
            </a:r>
            <a:r>
              <a:rPr kumimoji="0" lang="en-US" sz="1400" b="0" i="0" u="none" strike="noStrike" kern="0" cap="none" spc="0" normalizeH="0" baseline="0" noProof="0" dirty="0" smtClean="0">
                <a:ln>
                  <a:noFill/>
                </a:ln>
                <a:solidFill>
                  <a:srgbClr val="000000"/>
                </a:solidFill>
                <a:effectLst/>
                <a:uLnTx/>
                <a:uFillTx/>
                <a:latin typeface="Arial"/>
                <a:cs typeface="Arial"/>
                <a:sym typeface="Arial"/>
              </a:rPr>
              <a:t>: What worked for cryptocurrency should work for other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b</a:t>
            </a:r>
            <a:r>
              <a:rPr kumimoji="0" lang="en-US" sz="1400" b="0" i="0" u="none" strike="noStrike" kern="0" cap="none" spc="0" normalizeH="0" baseline="0" noProof="0" dirty="0" smtClean="0">
                <a:ln>
                  <a:noFill/>
                </a:ln>
                <a:solidFill>
                  <a:srgbClr val="000000"/>
                </a:solidFill>
                <a:effectLst/>
                <a:uLnTx/>
                <a:uFillTx/>
                <a:latin typeface="Arial"/>
                <a:cs typeface="Arial"/>
                <a:sym typeface="Arial"/>
              </a:rPr>
              <a:t>usiness transactions</a:t>
            </a:r>
          </a:p>
        </p:txBody>
      </p:sp>
      <p:cxnSp>
        <p:nvCxnSpPr>
          <p:cNvPr id="24" name="Curved Connector 23"/>
          <p:cNvCxnSpPr>
            <a:stCxn id="1026" idx="3"/>
            <a:endCxn id="19" idx="0"/>
          </p:cNvCxnSpPr>
          <p:nvPr/>
        </p:nvCxnSpPr>
        <p:spPr>
          <a:xfrm>
            <a:off x="7998541" y="3387673"/>
            <a:ext cx="1370153" cy="1408185"/>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urved Connector 25"/>
          <p:cNvCxnSpPr>
            <a:stCxn id="16" idx="0"/>
            <a:endCxn id="1026" idx="1"/>
          </p:cNvCxnSpPr>
          <p:nvPr/>
        </p:nvCxnSpPr>
        <p:spPr>
          <a:xfrm rot="5400000" flipH="1" flipV="1">
            <a:off x="3622241" y="2704069"/>
            <a:ext cx="1254296" cy="2621504"/>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10323871" y="1328611"/>
            <a:ext cx="1779639" cy="5191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panose="020B0604020202020204"/>
              <a:ea typeface="+mn-ea"/>
              <a:cs typeface="+mn-cs"/>
              <a:sym typeface="Arial"/>
            </a:endParaRPr>
          </a:p>
        </p:txBody>
      </p:sp>
      <p:cxnSp>
        <p:nvCxnSpPr>
          <p:cNvPr id="36" name="Curved Connector 35"/>
          <p:cNvCxnSpPr>
            <a:stCxn id="1026" idx="3"/>
            <a:endCxn id="31" idx="4"/>
          </p:cNvCxnSpPr>
          <p:nvPr/>
        </p:nvCxnSpPr>
        <p:spPr>
          <a:xfrm flipV="1">
            <a:off x="7998541" y="1847801"/>
            <a:ext cx="3215150" cy="1539872"/>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a:endCxn id="19" idx="1"/>
          </p:cNvCxnSpPr>
          <p:nvPr/>
        </p:nvCxnSpPr>
        <p:spPr>
          <a:xfrm rot="16200000" flipH="1">
            <a:off x="5808019" y="4587063"/>
            <a:ext cx="1488228" cy="745243"/>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9072327" y="3255986"/>
            <a:ext cx="3159839" cy="923330"/>
          </a:xfrm>
          <a:prstGeom prst="rect">
            <a:avLst/>
          </a:prstGeom>
          <a:noFill/>
        </p:spPr>
        <p:txBody>
          <a:bodyPr wrap="none" rtlCol="0">
            <a:spAutoFit/>
          </a:bodyPr>
          <a:lstStyle/>
          <a:p>
            <a:r>
              <a:rPr lang="en-US" dirty="0" smtClean="0">
                <a:solidFill>
                  <a:srgbClr val="002060"/>
                </a:solidFill>
              </a:rPr>
              <a:t>Bitcoin cracked the trust and </a:t>
            </a:r>
          </a:p>
          <a:p>
            <a:r>
              <a:rPr lang="en-US" dirty="0" smtClean="0">
                <a:solidFill>
                  <a:srgbClr val="002060"/>
                </a:solidFill>
              </a:rPr>
              <a:t>integrity puzzle with its</a:t>
            </a:r>
          </a:p>
          <a:p>
            <a:r>
              <a:rPr lang="en-US" dirty="0" smtClean="0">
                <a:solidFill>
                  <a:srgbClr val="002060"/>
                </a:solidFill>
              </a:rPr>
              <a:t>Mathematics and algorithms</a:t>
            </a:r>
          </a:p>
        </p:txBody>
      </p:sp>
    </p:spTree>
    <p:extLst>
      <p:ext uri="{BB962C8B-B14F-4D97-AF65-F5344CB8AC3E}">
        <p14:creationId xmlns:p14="http://schemas.microsoft.com/office/powerpoint/2010/main" val="4162872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3" name="Shape 223"/>
          <p:cNvSpPr txBox="1">
            <a:spLocks noGrp="1"/>
          </p:cNvSpPr>
          <p:nvPr>
            <p:ph type="title" idx="4294967295"/>
          </p:nvPr>
        </p:nvSpPr>
        <p:spPr>
          <a:xfrm>
            <a:off x="713868" y="929915"/>
            <a:ext cx="8967787" cy="555625"/>
          </a:xfrm>
          <a:prstGeom prst="rect">
            <a:avLst/>
          </a:prstGeom>
          <a:no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lt1"/>
              </a:buClr>
              <a:buSzPts val="3600"/>
              <a:buFont typeface="Calibri"/>
              <a:buNone/>
            </a:pPr>
            <a:r>
              <a:rPr lang="en-US" sz="3600" b="0" i="0" u="none" strike="noStrike" cap="none" dirty="0">
                <a:latin typeface="Calibri"/>
                <a:ea typeface="Calibri"/>
                <a:cs typeface="Calibri"/>
                <a:sym typeface="Calibri"/>
              </a:rPr>
              <a:t> </a:t>
            </a:r>
            <a:r>
              <a:rPr lang="en-US" sz="2800" b="0" i="0" u="none" strike="noStrike" cap="none" dirty="0">
                <a:latin typeface="Calibri"/>
                <a:ea typeface="Calibri"/>
                <a:cs typeface="Calibri"/>
                <a:sym typeface="Calibri"/>
              </a:rPr>
              <a:t>BLOCKCHAIN: THE DISTRIBUTED IMMUTABLE LEDGER (2) </a:t>
            </a:r>
            <a:endParaRPr sz="2800" b="0" i="0" u="none" strike="noStrike" cap="none" dirty="0">
              <a:latin typeface="Calibri"/>
              <a:ea typeface="Calibri"/>
              <a:cs typeface="Calibri"/>
              <a:sym typeface="Calibri"/>
            </a:endParaRPr>
          </a:p>
        </p:txBody>
      </p:sp>
      <p:sp>
        <p:nvSpPr>
          <p:cNvPr id="224" name="Shape 224"/>
          <p:cNvSpPr txBox="1">
            <a:spLocks noGrp="1"/>
          </p:cNvSpPr>
          <p:nvPr>
            <p:ph type="body" idx="4294967295"/>
          </p:nvPr>
        </p:nvSpPr>
        <p:spPr>
          <a:xfrm>
            <a:off x="646620" y="2483132"/>
            <a:ext cx="10961687" cy="3613150"/>
          </a:xfrm>
          <a:prstGeom prst="rect">
            <a:avLst/>
          </a:prstGeom>
          <a:noFill/>
          <a:ln>
            <a:solidFill>
              <a:schemeClr val="bg1"/>
            </a:solidFill>
          </a:ln>
        </p:spPr>
        <p:txBody>
          <a:bodyPr spcFirstLastPara="1" wrap="square" lIns="91425" tIns="91425" rIns="91425" bIns="91425" anchor="t" anchorCtr="0">
            <a:noAutofit/>
          </a:bodyPr>
          <a:lstStyle/>
          <a:p>
            <a:pPr marL="285750" marR="0" lvl="0" indent="-285750" algn="l" rtl="0">
              <a:spcBef>
                <a:spcPts val="0"/>
              </a:spcBef>
              <a:spcAft>
                <a:spcPts val="0"/>
              </a:spcAft>
              <a:buClr>
                <a:schemeClr val="lt1"/>
              </a:buClr>
              <a:buSzPts val="1800"/>
              <a:buFont typeface="Arial"/>
              <a:buChar char="•"/>
            </a:pPr>
            <a:r>
              <a:rPr lang="en-US" sz="1800" b="0" i="0" u="none" strike="noStrike" cap="none" dirty="0">
                <a:solidFill>
                  <a:schemeClr val="tx2"/>
                </a:solidFill>
                <a:latin typeface="Calibri"/>
                <a:ea typeface="Calibri"/>
                <a:cs typeface="Calibri"/>
                <a:sym typeface="Calibri"/>
              </a:rPr>
              <a:t>Eve</a:t>
            </a:r>
            <a:endParaRPr sz="1800" b="0" i="0" u="none" strike="noStrike" cap="none" dirty="0">
              <a:solidFill>
                <a:schemeClr val="tx2"/>
              </a:solidFill>
              <a:latin typeface="Calibri"/>
              <a:ea typeface="Calibri"/>
              <a:cs typeface="Calibri"/>
              <a:sym typeface="Calibri"/>
            </a:endParaRPr>
          </a:p>
        </p:txBody>
      </p:sp>
      <p:grpSp>
        <p:nvGrpSpPr>
          <p:cNvPr id="2" name="Group 1"/>
          <p:cNvGrpSpPr/>
          <p:nvPr/>
        </p:nvGrpSpPr>
        <p:grpSpPr>
          <a:xfrm>
            <a:off x="778745" y="2025445"/>
            <a:ext cx="10680467" cy="3416954"/>
            <a:chOff x="677555" y="1824978"/>
            <a:chExt cx="10680467" cy="3416954"/>
          </a:xfrm>
        </p:grpSpPr>
        <p:pic>
          <p:nvPicPr>
            <p:cNvPr id="221" name="Shape 221"/>
            <p:cNvPicPr preferRelativeResize="0"/>
            <p:nvPr/>
          </p:nvPicPr>
          <p:blipFill rotWithShape="1">
            <a:blip r:embed="rId3">
              <a:alphaModFix/>
            </a:blip>
            <a:srcRect/>
            <a:stretch/>
          </p:blipFill>
          <p:spPr>
            <a:xfrm>
              <a:off x="10065558" y="4034738"/>
              <a:ext cx="1292464" cy="1138019"/>
            </a:xfrm>
            <a:prstGeom prst="rect">
              <a:avLst/>
            </a:prstGeom>
            <a:noFill/>
            <a:ln>
              <a:noFill/>
            </a:ln>
          </p:spPr>
        </p:pic>
        <p:pic>
          <p:nvPicPr>
            <p:cNvPr id="222" name="Shape 222"/>
            <p:cNvPicPr preferRelativeResize="0"/>
            <p:nvPr/>
          </p:nvPicPr>
          <p:blipFill rotWithShape="1">
            <a:blip r:embed="rId3">
              <a:alphaModFix/>
            </a:blip>
            <a:srcRect/>
            <a:stretch/>
          </p:blipFill>
          <p:spPr>
            <a:xfrm>
              <a:off x="8658166" y="4103913"/>
              <a:ext cx="1292464" cy="1138019"/>
            </a:xfrm>
            <a:prstGeom prst="rect">
              <a:avLst/>
            </a:prstGeom>
            <a:noFill/>
            <a:ln>
              <a:noFill/>
            </a:ln>
          </p:spPr>
        </p:pic>
        <p:sp>
          <p:nvSpPr>
            <p:cNvPr id="225" name="Shape 225"/>
            <p:cNvSpPr/>
            <p:nvPr/>
          </p:nvSpPr>
          <p:spPr>
            <a:xfrm>
              <a:off x="815465" y="1824978"/>
              <a:ext cx="2143084" cy="994224"/>
            </a:xfrm>
            <a:prstGeom prst="flowChartMultidocument">
              <a:avLst/>
            </a:prstGeom>
            <a:solidFill>
              <a:srgbClr val="92D050"/>
            </a:solidFill>
            <a:ln w="19050" cap="rnd" cmpd="sng">
              <a:solidFill>
                <a:schemeClr val="tx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5BBB"/>
                  </a:solidFill>
                  <a:effectLst/>
                  <a:uLnTx/>
                  <a:uFillTx/>
                  <a:latin typeface="Calibri"/>
                  <a:ea typeface="Calibri"/>
                  <a:cs typeface="Calibri"/>
                  <a:sym typeface="Calibri"/>
                </a:rPr>
                <a:t>Transactions</a:t>
              </a:r>
              <a:endParaRPr kumimoji="0" sz="2000" b="0" i="0" u="none" strike="noStrike" kern="0" cap="none" spc="0" normalizeH="0" baseline="0" noProof="0" dirty="0">
                <a:ln>
                  <a:noFill/>
                </a:ln>
                <a:solidFill>
                  <a:srgbClr val="005BBB"/>
                </a:solidFill>
                <a:effectLst/>
                <a:uLnTx/>
                <a:uFillTx/>
                <a:latin typeface="Arial"/>
                <a:cs typeface="Arial"/>
                <a:sym typeface="Arial"/>
              </a:endParaRPr>
            </a:p>
          </p:txBody>
        </p:sp>
        <p:sp>
          <p:nvSpPr>
            <p:cNvPr id="226" name="Shape 226"/>
            <p:cNvSpPr/>
            <p:nvPr/>
          </p:nvSpPr>
          <p:spPr>
            <a:xfrm>
              <a:off x="3024949" y="2819202"/>
              <a:ext cx="2373591" cy="1922568"/>
            </a:xfrm>
            <a:prstGeom prst="cube">
              <a:avLst>
                <a:gd name="adj" fmla="val 25000"/>
              </a:avLst>
            </a:prstGeom>
            <a:solidFill>
              <a:schemeClr val="accent6">
                <a:lumMod val="10000"/>
                <a:lumOff val="90000"/>
              </a:schemeClr>
            </a:solidFill>
            <a:ln w="19050" cap="rnd" cmpd="sng">
              <a:solidFill>
                <a:schemeClr val="tx2"/>
              </a:solidFill>
              <a:prstDash val="solid"/>
              <a:round/>
              <a:headEnd type="none" w="sm" len="sm"/>
              <a:tailEnd type="none" w="sm" len="sm"/>
            </a:ln>
            <a:scene3d>
              <a:camera prst="orthographicFront"/>
              <a:lightRig rig="freezing" dir="t"/>
            </a:scene3d>
            <a:sp3d prstMaterial="dkEdge"/>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5BBB"/>
                </a:solidFill>
                <a:effectLst/>
                <a:uLnTx/>
                <a:uFillTx/>
                <a:latin typeface="Calibri"/>
                <a:ea typeface="Calibri"/>
                <a:cs typeface="Calibri"/>
                <a:sym typeface="Calibri"/>
              </a:endParaRPr>
            </a:p>
          </p:txBody>
        </p:sp>
        <p:sp>
          <p:nvSpPr>
            <p:cNvPr id="227" name="Shape 227"/>
            <p:cNvSpPr/>
            <p:nvPr/>
          </p:nvSpPr>
          <p:spPr>
            <a:xfrm>
              <a:off x="3024949" y="3856124"/>
              <a:ext cx="1856005" cy="747624"/>
            </a:xfrm>
            <a:prstGeom prst="flowChartMultidocument">
              <a:avLst/>
            </a:prstGeom>
            <a:solidFill>
              <a:srgbClr val="92D050"/>
            </a:solidFill>
            <a:ln w="19050" cap="rnd" cmpd="sng">
              <a:solidFill>
                <a:schemeClr val="tx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a:ln>
                    <a:noFill/>
                  </a:ln>
                  <a:solidFill>
                    <a:srgbClr val="005BBB"/>
                  </a:solidFill>
                  <a:effectLst/>
                  <a:uLnTx/>
                  <a:uFillTx/>
                  <a:latin typeface="Calibri"/>
                  <a:ea typeface="Calibri"/>
                  <a:cs typeface="Calibri"/>
                  <a:sym typeface="Calibri"/>
                </a:rPr>
                <a:t>Transactions</a:t>
              </a:r>
              <a:endParaRPr kumimoji="0" sz="1400" b="0" i="0" u="none" strike="noStrike" kern="0" cap="none" spc="0" normalizeH="0" baseline="0" noProof="0">
                <a:ln>
                  <a:noFill/>
                </a:ln>
                <a:solidFill>
                  <a:srgbClr val="005BBB"/>
                </a:solidFill>
                <a:effectLst/>
                <a:uLnTx/>
                <a:uFillTx/>
                <a:latin typeface="Arial"/>
                <a:cs typeface="Arial"/>
                <a:sym typeface="Arial"/>
              </a:endParaRPr>
            </a:p>
          </p:txBody>
        </p:sp>
        <p:cxnSp>
          <p:nvCxnSpPr>
            <p:cNvPr id="228" name="Shape 228"/>
            <p:cNvCxnSpPr>
              <a:stCxn id="225" idx="2"/>
              <a:endCxn id="227" idx="1"/>
            </p:cNvCxnSpPr>
            <p:nvPr/>
          </p:nvCxnSpPr>
          <p:spPr>
            <a:xfrm rot="16200000" flipH="1">
              <a:off x="1657273" y="2862260"/>
              <a:ext cx="1448386" cy="1286966"/>
            </a:xfrm>
            <a:prstGeom prst="bentConnector2">
              <a:avLst/>
            </a:prstGeom>
            <a:noFill/>
            <a:ln w="31750" cap="flat" cmpd="sng">
              <a:solidFill>
                <a:schemeClr val="tx2"/>
              </a:solidFill>
              <a:prstDash val="solid"/>
              <a:round/>
              <a:headEnd type="none" w="sm" len="sm"/>
              <a:tailEnd type="triangle" w="med" len="med"/>
            </a:ln>
          </p:spPr>
        </p:cxnSp>
        <p:sp>
          <p:nvSpPr>
            <p:cNvPr id="229" name="Shape 229"/>
            <p:cNvSpPr txBox="1"/>
            <p:nvPr/>
          </p:nvSpPr>
          <p:spPr>
            <a:xfrm>
              <a:off x="677555" y="2799260"/>
              <a:ext cx="1294913" cy="59674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5BBB"/>
                  </a:solidFill>
                  <a:effectLst/>
                  <a:uLnTx/>
                  <a:uFillTx/>
                  <a:latin typeface="Georgia" panose="02040502050405020303" pitchFamily="18" charset="0"/>
                  <a:ea typeface="Calibri"/>
                  <a:cs typeface="Calibri"/>
                  <a:sym typeface="Calibri"/>
                </a:rPr>
                <a:t>Validate </a:t>
              </a:r>
              <a:endParaRPr kumimoji="0" sz="1800" b="0" i="0" u="none" strike="noStrike" kern="0" cap="none" spc="0" normalizeH="0" baseline="0" noProof="0" dirty="0">
                <a:ln>
                  <a:noFill/>
                </a:ln>
                <a:solidFill>
                  <a:srgbClr val="005BBB"/>
                </a:solidFill>
                <a:effectLst/>
                <a:uLnTx/>
                <a:uFillTx/>
                <a:latin typeface="Georgia" panose="02040502050405020303" pitchFamily="18"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5BBB"/>
                  </a:solidFill>
                  <a:effectLst/>
                  <a:uLnTx/>
                  <a:uFillTx/>
                  <a:latin typeface="Georgia" panose="02040502050405020303" pitchFamily="18" charset="0"/>
                  <a:ea typeface="Calibri"/>
                  <a:cs typeface="Calibri"/>
                  <a:sym typeface="Calibri"/>
                </a:rPr>
                <a:t>Gather</a:t>
              </a:r>
              <a:endParaRPr kumimoji="0" sz="1800" b="0" i="0" u="none" strike="noStrike" kern="0" cap="none" spc="0" normalizeH="0" baseline="0" noProof="0" dirty="0">
                <a:ln>
                  <a:noFill/>
                </a:ln>
                <a:solidFill>
                  <a:srgbClr val="005BBB"/>
                </a:solidFill>
                <a:effectLst/>
                <a:uLnTx/>
                <a:uFillTx/>
                <a:latin typeface="Georgia" panose="02040502050405020303" pitchFamily="18"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dirty="0">
                <a:ln>
                  <a:noFill/>
                </a:ln>
                <a:solidFill>
                  <a:srgbClr val="005BBB"/>
                </a:solidFill>
                <a:effectLst/>
                <a:uLnTx/>
                <a:uFillTx/>
                <a:latin typeface="Calibri"/>
                <a:ea typeface="Calibri"/>
                <a:cs typeface="Calibri"/>
                <a:sym typeface="Calibri"/>
              </a:endParaRPr>
            </a:p>
          </p:txBody>
        </p:sp>
        <p:sp>
          <p:nvSpPr>
            <p:cNvPr id="230" name="Shape 230"/>
            <p:cNvSpPr txBox="1"/>
            <p:nvPr/>
          </p:nvSpPr>
          <p:spPr>
            <a:xfrm>
              <a:off x="3795817" y="2878017"/>
              <a:ext cx="873957" cy="46166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5BBB"/>
                  </a:solidFill>
                  <a:effectLst/>
                  <a:uLnTx/>
                  <a:uFillTx/>
                  <a:latin typeface="Georgia" panose="02040502050405020303" pitchFamily="18" charset="0"/>
                  <a:ea typeface="Calibri"/>
                  <a:cs typeface="Calibri"/>
                  <a:sym typeface="Calibri"/>
                </a:rPr>
                <a:t>Block</a:t>
              </a:r>
              <a:endParaRPr kumimoji="0" sz="1800" b="0" i="0" u="none" strike="noStrike" kern="0" cap="none" spc="0" normalizeH="0" baseline="0" noProof="0" dirty="0">
                <a:ln>
                  <a:noFill/>
                </a:ln>
                <a:solidFill>
                  <a:srgbClr val="005BBB"/>
                </a:solidFill>
                <a:effectLst/>
                <a:uLnTx/>
                <a:uFillTx/>
                <a:latin typeface="Georgia" panose="02040502050405020303" pitchFamily="18" charset="0"/>
                <a:cs typeface="Arial"/>
                <a:sym typeface="Arial"/>
              </a:endParaRPr>
            </a:p>
          </p:txBody>
        </p:sp>
        <p:sp>
          <p:nvSpPr>
            <p:cNvPr id="231" name="Shape 231"/>
            <p:cNvSpPr/>
            <p:nvPr/>
          </p:nvSpPr>
          <p:spPr>
            <a:xfrm>
              <a:off x="7284145" y="4090465"/>
              <a:ext cx="1259093" cy="1107235"/>
            </a:xfrm>
            <a:prstGeom prst="cube">
              <a:avLst>
                <a:gd name="adj" fmla="val 25000"/>
              </a:avLst>
            </a:prstGeom>
            <a:solidFill>
              <a:schemeClr val="accent6">
                <a:lumMod val="10000"/>
                <a:lumOff val="90000"/>
              </a:schemeClr>
            </a:solidFill>
            <a:ln w="19050" cap="rnd" cmpd="sng">
              <a:solidFill>
                <a:schemeClr val="tx2"/>
              </a:solidFill>
              <a:prstDash val="solid"/>
              <a:round/>
              <a:headEnd type="none" w="sm" len="sm"/>
              <a:tailEnd type="none" w="sm" len="sm"/>
            </a:ln>
            <a:scene3d>
              <a:camera prst="orthographicFront"/>
              <a:lightRig rig="freezing" dir="t"/>
            </a:scene3d>
            <a:sp3d prstMaterial="dkEdge"/>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5BBB"/>
                </a:solidFill>
                <a:effectLst/>
                <a:uLnTx/>
                <a:uFillTx/>
                <a:latin typeface="Calibri"/>
                <a:ea typeface="Calibri"/>
                <a:cs typeface="Calibri"/>
                <a:sym typeface="Calibri"/>
              </a:endParaRPr>
            </a:p>
          </p:txBody>
        </p:sp>
        <p:sp>
          <p:nvSpPr>
            <p:cNvPr id="232" name="Shape 232"/>
            <p:cNvSpPr/>
            <p:nvPr/>
          </p:nvSpPr>
          <p:spPr>
            <a:xfrm>
              <a:off x="8100530" y="3953947"/>
              <a:ext cx="1030868" cy="693853"/>
            </a:xfrm>
            <a:prstGeom prst="blockArc">
              <a:avLst>
                <a:gd name="adj1" fmla="val 10800000"/>
                <a:gd name="adj2" fmla="val 0"/>
                <a:gd name="adj3" fmla="val 25000"/>
              </a:avLst>
            </a:prstGeom>
            <a:solidFill>
              <a:srgbClr val="FF0000">
                <a:alpha val="98823"/>
              </a:srgbClr>
            </a:solidFill>
            <a:ln w="19050" cap="rnd" cmpd="sng">
              <a:solidFill>
                <a:schemeClr val="tx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5BBB"/>
                </a:solidFill>
                <a:effectLst/>
                <a:uLnTx/>
                <a:uFillTx/>
                <a:latin typeface="Calibri"/>
                <a:ea typeface="Calibri"/>
                <a:cs typeface="Calibri"/>
                <a:sym typeface="Calibri"/>
              </a:endParaRPr>
            </a:p>
          </p:txBody>
        </p:sp>
        <p:sp>
          <p:nvSpPr>
            <p:cNvPr id="233" name="Shape 233"/>
            <p:cNvSpPr txBox="1"/>
            <p:nvPr/>
          </p:nvSpPr>
          <p:spPr>
            <a:xfrm>
              <a:off x="7382818" y="4579134"/>
              <a:ext cx="873957" cy="46166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smtClean="0">
                  <a:ln>
                    <a:noFill/>
                  </a:ln>
                  <a:solidFill>
                    <a:srgbClr val="005BBB"/>
                  </a:solidFill>
                  <a:effectLst/>
                  <a:uLnTx/>
                  <a:uFillTx/>
                  <a:latin typeface="Georgia" panose="02040502050405020303" pitchFamily="18" charset="0"/>
                  <a:ea typeface="Calibri"/>
                  <a:cs typeface="Calibri"/>
                  <a:sym typeface="Calibri"/>
                </a:rPr>
                <a:t>New</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smtClean="0">
                  <a:ln>
                    <a:noFill/>
                  </a:ln>
                  <a:solidFill>
                    <a:srgbClr val="005BBB"/>
                  </a:solidFill>
                  <a:effectLst/>
                  <a:uLnTx/>
                  <a:uFillTx/>
                  <a:latin typeface="Georgia" panose="02040502050405020303" pitchFamily="18" charset="0"/>
                  <a:ea typeface="Calibri"/>
                  <a:cs typeface="Calibri"/>
                  <a:sym typeface="Calibri"/>
                </a:rPr>
                <a:t>Block</a:t>
              </a:r>
              <a:endParaRPr kumimoji="0" sz="1600" b="0" i="0" u="none" strike="noStrike" kern="0" cap="none" spc="0" normalizeH="0" baseline="0" noProof="0" dirty="0">
                <a:ln>
                  <a:noFill/>
                </a:ln>
                <a:solidFill>
                  <a:srgbClr val="005BBB"/>
                </a:solidFill>
                <a:effectLst/>
                <a:uLnTx/>
                <a:uFillTx/>
                <a:latin typeface="Georgia" panose="02040502050405020303" pitchFamily="18" charset="0"/>
                <a:cs typeface="Arial"/>
                <a:sym typeface="Arial"/>
              </a:endParaRPr>
            </a:p>
          </p:txBody>
        </p:sp>
        <p:cxnSp>
          <p:nvCxnSpPr>
            <p:cNvPr id="236" name="Shape 236"/>
            <p:cNvCxnSpPr/>
            <p:nvPr/>
          </p:nvCxnSpPr>
          <p:spPr>
            <a:xfrm>
              <a:off x="5070502" y="4542828"/>
              <a:ext cx="2210796" cy="0"/>
            </a:xfrm>
            <a:prstGeom prst="straightConnector1">
              <a:avLst/>
            </a:prstGeom>
            <a:noFill/>
            <a:ln w="31750" cap="flat" cmpd="sng">
              <a:solidFill>
                <a:schemeClr val="tx2"/>
              </a:solidFill>
              <a:prstDash val="solid"/>
              <a:round/>
              <a:headEnd type="none" w="sm" len="sm"/>
              <a:tailEnd type="triangle" w="med" len="med"/>
            </a:ln>
          </p:spPr>
        </p:cxnSp>
        <p:sp>
          <p:nvSpPr>
            <p:cNvPr id="237" name="Shape 237"/>
            <p:cNvSpPr txBox="1"/>
            <p:nvPr/>
          </p:nvSpPr>
          <p:spPr>
            <a:xfrm>
              <a:off x="5470927" y="3622781"/>
              <a:ext cx="1590025" cy="71099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5BBB"/>
                  </a:solidFill>
                  <a:effectLst/>
                  <a:uLnTx/>
                  <a:uFillTx/>
                  <a:latin typeface="Georgia" panose="02040502050405020303" pitchFamily="18" charset="0"/>
                  <a:ea typeface="Calibri"/>
                  <a:cs typeface="Calibri"/>
                  <a:sym typeface="Calibri"/>
                </a:rPr>
                <a:t>Consensus </a:t>
              </a:r>
              <a:endParaRPr kumimoji="0" sz="1800" b="0" i="0" u="none" strike="noStrike" kern="0" cap="none" spc="0" normalizeH="0" baseline="0" noProof="0" dirty="0">
                <a:ln>
                  <a:noFill/>
                </a:ln>
                <a:solidFill>
                  <a:srgbClr val="005BBB"/>
                </a:solidFill>
                <a:effectLst/>
                <a:uLnTx/>
                <a:uFillTx/>
                <a:latin typeface="Georgia" panose="02040502050405020303" pitchFamily="18"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5BBB"/>
                  </a:solidFill>
                  <a:effectLst/>
                  <a:uLnTx/>
                  <a:uFillTx/>
                  <a:latin typeface="Georgia" panose="02040502050405020303" pitchFamily="18" charset="0"/>
                  <a:ea typeface="Calibri"/>
                  <a:cs typeface="Calibri"/>
                  <a:sym typeface="Calibri"/>
                </a:rPr>
                <a:t>Verify </a:t>
              </a:r>
              <a:r>
                <a:rPr kumimoji="0" lang="en-US" sz="1800" b="0" i="0" u="none" strike="noStrike" kern="0" cap="none" spc="0" normalizeH="0" baseline="0" noProof="0" dirty="0" smtClean="0">
                  <a:ln>
                    <a:noFill/>
                  </a:ln>
                  <a:solidFill>
                    <a:srgbClr val="005BBB"/>
                  </a:solidFill>
                  <a:effectLst/>
                  <a:uLnTx/>
                  <a:uFillTx/>
                  <a:latin typeface="Georgia" panose="02040502050405020303" pitchFamily="18" charset="0"/>
                  <a:ea typeface="Calibri"/>
                  <a:cs typeface="Calibri"/>
                  <a:sym typeface="Calibri"/>
                </a:rPr>
                <a:t>Confirm</a:t>
              </a:r>
              <a:endParaRPr kumimoji="0" sz="1800" b="0" i="0" u="none" strike="noStrike" kern="0" cap="none" spc="0" normalizeH="0" baseline="0" noProof="0" dirty="0">
                <a:ln>
                  <a:noFill/>
                </a:ln>
                <a:solidFill>
                  <a:srgbClr val="005BBB"/>
                </a:solidFill>
                <a:effectLst/>
                <a:uLnTx/>
                <a:uFillTx/>
                <a:latin typeface="Georgia" panose="02040502050405020303" pitchFamily="18" charset="0"/>
                <a:cs typeface="Arial"/>
                <a:sym typeface="Arial"/>
              </a:endParaRPr>
            </a:p>
          </p:txBody>
        </p:sp>
        <p:sp>
          <p:nvSpPr>
            <p:cNvPr id="238" name="Shape 238"/>
            <p:cNvSpPr txBox="1"/>
            <p:nvPr/>
          </p:nvSpPr>
          <p:spPr>
            <a:xfrm>
              <a:off x="7608024" y="3038534"/>
              <a:ext cx="1146339" cy="46166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005BBB"/>
                  </a:solidFill>
                  <a:effectLst/>
                  <a:uLnTx/>
                  <a:uFillTx/>
                  <a:latin typeface="Calibri"/>
                  <a:ea typeface="Calibri"/>
                  <a:cs typeface="Calibri"/>
                  <a:sym typeface="Calibri"/>
                </a:rPr>
                <a:t>Modify </a:t>
              </a:r>
              <a:endParaRPr kumimoji="0" sz="1400" b="0" i="0" u="none" strike="noStrike" kern="0" cap="none" spc="0" normalizeH="0" baseline="0" noProof="0">
                <a:ln>
                  <a:noFill/>
                </a:ln>
                <a:solidFill>
                  <a:srgbClr val="005BBB"/>
                </a:solidFill>
                <a:effectLst/>
                <a:uLnTx/>
                <a:uFillTx/>
                <a:latin typeface="Arial"/>
                <a:cs typeface="Arial"/>
                <a:sym typeface="Arial"/>
              </a:endParaRPr>
            </a:p>
          </p:txBody>
        </p:sp>
        <p:cxnSp>
          <p:nvCxnSpPr>
            <p:cNvPr id="239" name="Shape 239"/>
            <p:cNvCxnSpPr>
              <a:stCxn id="238" idx="2"/>
              <a:endCxn id="231" idx="1"/>
            </p:cNvCxnSpPr>
            <p:nvPr/>
          </p:nvCxnSpPr>
          <p:spPr>
            <a:xfrm rot="5400000">
              <a:off x="7544744" y="3730749"/>
              <a:ext cx="867000" cy="405900"/>
            </a:xfrm>
            <a:prstGeom prst="bentConnector3">
              <a:avLst>
                <a:gd name="adj1" fmla="val 50000"/>
              </a:avLst>
            </a:prstGeom>
            <a:noFill/>
            <a:ln w="31750" cap="flat" cmpd="sng">
              <a:solidFill>
                <a:schemeClr val="tx2"/>
              </a:solidFill>
              <a:prstDash val="solid"/>
              <a:round/>
              <a:headEnd type="none" w="sm" len="sm"/>
              <a:tailEnd type="triangle" w="med" len="med"/>
            </a:ln>
          </p:spPr>
        </p:cxnSp>
        <p:sp>
          <p:nvSpPr>
            <p:cNvPr id="240" name="Shape 240"/>
            <p:cNvSpPr/>
            <p:nvPr/>
          </p:nvSpPr>
          <p:spPr>
            <a:xfrm>
              <a:off x="8295984" y="3612244"/>
              <a:ext cx="639959" cy="588200"/>
            </a:xfrm>
            <a:prstGeom prst="irregularSeal1">
              <a:avLst/>
            </a:prstGeom>
            <a:solidFill>
              <a:schemeClr val="accent3"/>
            </a:solidFill>
            <a:ln w="19050" cap="rnd" cmpd="sng">
              <a:solidFill>
                <a:schemeClr val="tx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5BBB"/>
                </a:solidFill>
                <a:effectLst/>
                <a:uLnTx/>
                <a:uFillTx/>
                <a:latin typeface="Calibri"/>
                <a:ea typeface="Calibri"/>
                <a:cs typeface="Calibri"/>
                <a:sym typeface="Calibri"/>
              </a:endParaRPr>
            </a:p>
          </p:txBody>
        </p:sp>
        <p:sp>
          <p:nvSpPr>
            <p:cNvPr id="241" name="Shape 241"/>
            <p:cNvSpPr txBox="1"/>
            <p:nvPr/>
          </p:nvSpPr>
          <p:spPr>
            <a:xfrm>
              <a:off x="9120880" y="2807926"/>
              <a:ext cx="997389" cy="83099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5BBB"/>
                  </a:solidFill>
                  <a:effectLst/>
                  <a:uLnTx/>
                  <a:uFillTx/>
                  <a:latin typeface="Calibri"/>
                  <a:ea typeface="Calibri"/>
                  <a:cs typeface="Calibri"/>
                  <a:sym typeface="Calibri"/>
                </a:rPr>
                <a:t>Chain</a:t>
              </a:r>
              <a:endParaRPr kumimoji="0" sz="1400" b="0" i="0" u="none" strike="noStrike" kern="0" cap="none" spc="0" normalizeH="0" baseline="0" noProof="0" dirty="0">
                <a:ln>
                  <a:noFill/>
                </a:ln>
                <a:solidFill>
                  <a:srgbClr val="005BBB"/>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5BBB"/>
                  </a:solidFill>
                  <a:effectLst/>
                  <a:uLnTx/>
                  <a:uFillTx/>
                  <a:latin typeface="Calibri"/>
                  <a:ea typeface="Calibri"/>
                  <a:cs typeface="Calibri"/>
                  <a:sym typeface="Calibri"/>
                </a:rPr>
                <a:t>invalid</a:t>
              </a:r>
              <a:endParaRPr kumimoji="0" sz="1400" b="0" i="0" u="none" strike="noStrike" kern="0" cap="none" spc="0" normalizeH="0" baseline="0" noProof="0" dirty="0">
                <a:ln>
                  <a:noFill/>
                </a:ln>
                <a:solidFill>
                  <a:srgbClr val="005BBB"/>
                </a:solidFill>
                <a:effectLst/>
                <a:uLnTx/>
                <a:uFillTx/>
                <a:latin typeface="Arial"/>
                <a:cs typeface="Arial"/>
                <a:sym typeface="Arial"/>
              </a:endParaRPr>
            </a:p>
          </p:txBody>
        </p:sp>
        <p:cxnSp>
          <p:nvCxnSpPr>
            <p:cNvPr id="242" name="Shape 242"/>
            <p:cNvCxnSpPr>
              <a:endCxn id="241" idx="1"/>
            </p:cNvCxnSpPr>
            <p:nvPr/>
          </p:nvCxnSpPr>
          <p:spPr>
            <a:xfrm rot="-5400000">
              <a:off x="8694130" y="3465374"/>
              <a:ext cx="668700" cy="184800"/>
            </a:xfrm>
            <a:prstGeom prst="bentConnector2">
              <a:avLst/>
            </a:prstGeom>
            <a:noFill/>
            <a:ln w="31750" cap="flat" cmpd="sng">
              <a:solidFill>
                <a:schemeClr val="tx2"/>
              </a:solidFill>
              <a:prstDash val="solid"/>
              <a:round/>
              <a:headEnd type="none" w="sm" len="sm"/>
              <a:tailEnd type="triangle" w="med" len="med"/>
            </a:ln>
          </p:spPr>
        </p:cxnSp>
        <p:pic>
          <p:nvPicPr>
            <p:cNvPr id="243" name="Shape 243"/>
            <p:cNvPicPr preferRelativeResize="0"/>
            <p:nvPr/>
          </p:nvPicPr>
          <p:blipFill rotWithShape="1">
            <a:blip r:embed="rId4">
              <a:alphaModFix/>
            </a:blip>
            <a:srcRect/>
            <a:stretch/>
          </p:blipFill>
          <p:spPr>
            <a:xfrm>
              <a:off x="9607909" y="3906344"/>
              <a:ext cx="1048603" cy="365792"/>
            </a:xfrm>
            <a:prstGeom prst="rect">
              <a:avLst/>
            </a:prstGeom>
            <a:noFill/>
            <a:ln>
              <a:noFill/>
            </a:ln>
          </p:spPr>
        </p:pic>
      </p:grpSp>
      <p:grpSp>
        <p:nvGrpSpPr>
          <p:cNvPr id="10" name="Group 9"/>
          <p:cNvGrpSpPr/>
          <p:nvPr/>
        </p:nvGrpSpPr>
        <p:grpSpPr>
          <a:xfrm>
            <a:off x="2201854" y="5516257"/>
            <a:ext cx="5084067" cy="571245"/>
            <a:chOff x="1310640" y="5900922"/>
            <a:chExt cx="4076199" cy="250245"/>
          </a:xfrm>
        </p:grpSpPr>
        <p:sp>
          <p:nvSpPr>
            <p:cNvPr id="4" name="TextBox 3"/>
            <p:cNvSpPr txBox="1"/>
            <p:nvPr/>
          </p:nvSpPr>
          <p:spPr>
            <a:xfrm>
              <a:off x="1310640" y="5900922"/>
              <a:ext cx="1250778" cy="16179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smtClean="0">
                  <a:ln>
                    <a:noFill/>
                  </a:ln>
                  <a:solidFill>
                    <a:srgbClr val="005BBB"/>
                  </a:solidFill>
                  <a:effectLst/>
                  <a:uLnTx/>
                  <a:uFillTx/>
                  <a:latin typeface="Georgia" panose="02040502050405020303" pitchFamily="18" charset="0"/>
                  <a:cs typeface="Arial"/>
                  <a:sym typeface="Arial"/>
                </a:rPr>
                <a:t>Transactions </a:t>
              </a:r>
              <a:endParaRPr kumimoji="0" lang="en-US" sz="1800" b="0" i="0" u="none" strike="noStrike" kern="0" cap="none" spc="0" normalizeH="0" baseline="0" noProof="0" dirty="0">
                <a:ln>
                  <a:noFill/>
                </a:ln>
                <a:solidFill>
                  <a:srgbClr val="005BBB"/>
                </a:solidFill>
                <a:effectLst/>
                <a:uLnTx/>
                <a:uFillTx/>
                <a:latin typeface="Georgia" panose="02040502050405020303" pitchFamily="18" charset="0"/>
                <a:cs typeface="Arial"/>
                <a:sym typeface="Arial"/>
              </a:endParaRPr>
            </a:p>
          </p:txBody>
        </p:sp>
        <p:sp>
          <p:nvSpPr>
            <p:cNvPr id="5" name="Right Arrow 4"/>
            <p:cNvSpPr/>
            <p:nvPr/>
          </p:nvSpPr>
          <p:spPr>
            <a:xfrm>
              <a:off x="2503963" y="5995298"/>
              <a:ext cx="622176" cy="119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5BBB"/>
                </a:solidFill>
                <a:effectLst/>
                <a:uLnTx/>
                <a:uFillTx/>
                <a:latin typeface="Arial" panose="020B0604020202020204"/>
                <a:ea typeface="+mn-ea"/>
                <a:cs typeface="+mn-cs"/>
                <a:sym typeface="Arial"/>
              </a:endParaRPr>
            </a:p>
          </p:txBody>
        </p:sp>
        <p:sp>
          <p:nvSpPr>
            <p:cNvPr id="7" name="TextBox 6"/>
            <p:cNvSpPr txBox="1"/>
            <p:nvPr/>
          </p:nvSpPr>
          <p:spPr>
            <a:xfrm>
              <a:off x="3110184" y="5900922"/>
              <a:ext cx="604312" cy="16179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smtClean="0">
                  <a:ln>
                    <a:noFill/>
                  </a:ln>
                  <a:solidFill>
                    <a:srgbClr val="005BBB"/>
                  </a:solidFill>
                  <a:effectLst/>
                  <a:uLnTx/>
                  <a:uFillTx/>
                  <a:latin typeface="Georgia" panose="02040502050405020303" pitchFamily="18" charset="0"/>
                  <a:cs typeface="Arial"/>
                  <a:sym typeface="Arial"/>
                </a:rPr>
                <a:t>Block</a:t>
              </a:r>
              <a:endParaRPr kumimoji="0" lang="en-US" sz="1800" b="0" i="0" u="none" strike="noStrike" kern="0" cap="none" spc="0" normalizeH="0" baseline="0" noProof="0" dirty="0">
                <a:ln>
                  <a:noFill/>
                </a:ln>
                <a:solidFill>
                  <a:srgbClr val="005BBB"/>
                </a:solidFill>
                <a:effectLst/>
                <a:uLnTx/>
                <a:uFillTx/>
                <a:latin typeface="Georgia" panose="02040502050405020303" pitchFamily="18" charset="0"/>
                <a:cs typeface="Arial"/>
                <a:sym typeface="Arial"/>
              </a:endParaRPr>
            </a:p>
          </p:txBody>
        </p:sp>
        <p:pic>
          <p:nvPicPr>
            <p:cNvPr id="8" name="Picture 7"/>
            <p:cNvPicPr>
              <a:picLocks noChangeAspect="1"/>
            </p:cNvPicPr>
            <p:nvPr/>
          </p:nvPicPr>
          <p:blipFill>
            <a:blip r:embed="rId5"/>
            <a:stretch>
              <a:fillRect/>
            </a:stretch>
          </p:blipFill>
          <p:spPr>
            <a:xfrm>
              <a:off x="3672799" y="5992657"/>
              <a:ext cx="640135" cy="158510"/>
            </a:xfrm>
            <a:prstGeom prst="rect">
              <a:avLst/>
            </a:prstGeom>
          </p:spPr>
        </p:pic>
        <p:sp>
          <p:nvSpPr>
            <p:cNvPr id="9" name="TextBox 8"/>
            <p:cNvSpPr txBox="1"/>
            <p:nvPr/>
          </p:nvSpPr>
          <p:spPr>
            <a:xfrm>
              <a:off x="4333985" y="5918023"/>
              <a:ext cx="1052854" cy="16179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smtClean="0">
                  <a:ln>
                    <a:noFill/>
                  </a:ln>
                  <a:solidFill>
                    <a:srgbClr val="005BBB"/>
                  </a:solidFill>
                  <a:effectLst/>
                  <a:uLnTx/>
                  <a:uFillTx/>
                  <a:latin typeface="Georgia" panose="02040502050405020303" pitchFamily="18" charset="0"/>
                  <a:cs typeface="Arial"/>
                  <a:sym typeface="Arial"/>
                </a:rPr>
                <a:t>Blockchain</a:t>
              </a:r>
              <a:endParaRPr kumimoji="0" lang="en-US" sz="1800" b="0" i="0" u="none" strike="noStrike" kern="0" cap="none" spc="0" normalizeH="0" baseline="0" noProof="0" dirty="0">
                <a:ln>
                  <a:noFill/>
                </a:ln>
                <a:solidFill>
                  <a:srgbClr val="005BBB"/>
                </a:solidFill>
                <a:effectLst/>
                <a:uLnTx/>
                <a:uFillTx/>
                <a:latin typeface="Georgia" panose="02040502050405020303" pitchFamily="18" charset="0"/>
                <a:cs typeface="Arial"/>
                <a:sym typeface="Arial"/>
              </a:endParaRPr>
            </a:p>
          </p:txBody>
        </p:sp>
      </p:grpSp>
    </p:spTree>
    <p:extLst>
      <p:ext uri="{BB962C8B-B14F-4D97-AF65-F5344CB8AC3E}">
        <p14:creationId xmlns:p14="http://schemas.microsoft.com/office/powerpoint/2010/main" val="25817588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Blockchain: The Dis-intermediator (3)</a:t>
            </a:r>
            <a:endParaRPr lang="en-US" dirty="0"/>
          </a:p>
        </p:txBody>
      </p:sp>
      <p:graphicFrame>
        <p:nvGraphicFramePr>
          <p:cNvPr id="13" name="Diagram 12"/>
          <p:cNvGraphicFramePr/>
          <p:nvPr>
            <p:extLst/>
          </p:nvPr>
        </p:nvGraphicFramePr>
        <p:xfrm>
          <a:off x="569468" y="2036884"/>
          <a:ext cx="4572803" cy="3732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Rectangle 14"/>
          <p:cNvSpPr/>
          <p:nvPr/>
        </p:nvSpPr>
        <p:spPr>
          <a:xfrm>
            <a:off x="4463845" y="4888453"/>
            <a:ext cx="6096000" cy="52322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All </a:t>
            </a:r>
            <a:r>
              <a:rPr kumimoji="0" lang="en-US" sz="1400" b="0" i="0" u="none" strike="noStrike" kern="0" cap="none" spc="0" normalizeH="0" baseline="0" noProof="0" dirty="0">
                <a:ln>
                  <a:noFill/>
                </a:ln>
                <a:solidFill>
                  <a:srgbClr val="000000"/>
                </a:solidFill>
                <a:effectLst/>
                <a:uLnTx/>
                <a:uFillTx/>
                <a:latin typeface="Arial"/>
                <a:cs typeface="Arial"/>
                <a:sym typeface="Arial"/>
              </a:rPr>
              <a:t>defined by the blockchain protocol, and </a:t>
            </a:r>
            <a:r>
              <a:rPr kumimoji="0" lang="en-US" sz="1400" b="0" i="0" u="none" strike="noStrike" kern="0" cap="none" spc="0" normalizeH="0" baseline="0" noProof="0" dirty="0" smtClean="0">
                <a:ln>
                  <a:noFill/>
                </a:ln>
                <a:solidFill>
                  <a:srgbClr val="000000"/>
                </a:solidFill>
                <a:effectLst/>
                <a:uLnTx/>
                <a:uFillTx/>
                <a:latin typeface="Arial"/>
                <a:cs typeface="Arial"/>
                <a:sym typeface="Arial"/>
              </a:rPr>
              <a:t>implemented.</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For example, consider checking in for your flight at the airport. </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6" name="Right Arrow 15"/>
          <p:cNvSpPr/>
          <p:nvPr/>
        </p:nvSpPr>
        <p:spPr>
          <a:xfrm>
            <a:off x="5299587" y="3146323"/>
            <a:ext cx="1671484" cy="7865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panose="020B0604020202020204"/>
              <a:ea typeface="+mn-ea"/>
              <a:cs typeface="+mn-cs"/>
              <a:sym typeface="Arial"/>
            </a:endParaRPr>
          </a:p>
        </p:txBody>
      </p:sp>
      <p:sp>
        <p:nvSpPr>
          <p:cNvPr id="17" name="Oval 16"/>
          <p:cNvSpPr/>
          <p:nvPr/>
        </p:nvSpPr>
        <p:spPr>
          <a:xfrm>
            <a:off x="7182465" y="2448233"/>
            <a:ext cx="2133600" cy="214343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smtClean="0">
                <a:ln>
                  <a:noFill/>
                </a:ln>
                <a:solidFill>
                  <a:srgbClr val="FFFFFF"/>
                </a:solidFill>
                <a:effectLst/>
                <a:uLnTx/>
                <a:uFillTx/>
                <a:latin typeface="Arial" panose="020B0604020202020204"/>
                <a:ea typeface="+mn-ea"/>
                <a:cs typeface="+mn-cs"/>
                <a:sym typeface="Arial"/>
              </a:rPr>
              <a:t>Trust &amp;</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smtClean="0">
                <a:ln>
                  <a:noFill/>
                </a:ln>
                <a:solidFill>
                  <a:srgbClr val="FFFFFF"/>
                </a:solidFill>
                <a:effectLst/>
                <a:uLnTx/>
                <a:uFillTx/>
                <a:latin typeface="Arial" panose="020B0604020202020204"/>
                <a:ea typeface="+mn-ea"/>
                <a:cs typeface="+mn-cs"/>
                <a:sym typeface="Arial"/>
              </a:rPr>
              <a:t>Security</a:t>
            </a:r>
            <a:endParaRPr kumimoji="0" lang="en-US" sz="2400" b="0" i="0" u="none" strike="noStrike" kern="0" cap="none" spc="0" normalizeH="0" baseline="0" noProof="0" dirty="0">
              <a:ln>
                <a:noFill/>
              </a:ln>
              <a:solidFill>
                <a:srgbClr val="FFFFFF"/>
              </a:solidFill>
              <a:effectLst/>
              <a:uLnTx/>
              <a:uFillTx/>
              <a:latin typeface="Arial" panose="020B0604020202020204"/>
              <a:ea typeface="+mn-ea"/>
              <a:cs typeface="+mn-cs"/>
              <a:sym typeface="Arial"/>
            </a:endParaRPr>
          </a:p>
        </p:txBody>
      </p:sp>
    </p:spTree>
    <p:extLst>
      <p:ext uri="{BB962C8B-B14F-4D97-AF65-F5344CB8AC3E}">
        <p14:creationId xmlns:p14="http://schemas.microsoft.com/office/powerpoint/2010/main" val="147787798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UB Powerpoint Template">
  <a:themeElements>
    <a:clrScheme name="UB Color Palette">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3.xml><?xml version="1.0" encoding="utf-8"?>
<a:theme xmlns:a="http://schemas.openxmlformats.org/drawingml/2006/main" name="3_UB Powerpoint Template">
  <a:themeElements>
    <a:clrScheme name="UB Color Palette">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4.xml><?xml version="1.0" encoding="utf-8"?>
<a:theme xmlns:a="http://schemas.openxmlformats.org/drawingml/2006/main" name="4_UB Powerpoint Template">
  <a:themeElements>
    <a:clrScheme name="UB Color Palette">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5.xml><?xml version="1.0" encoding="utf-8"?>
<a:theme xmlns:a="http://schemas.openxmlformats.org/drawingml/2006/main" name="5_UB Powerpoint Template">
  <a:themeElements>
    <a:clrScheme name="UB Color Palette">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6.xml><?xml version="1.0" encoding="utf-8"?>
<a:theme xmlns:a="http://schemas.openxmlformats.org/drawingml/2006/main" name="6_UB Powerpoint Template">
  <a:themeElements>
    <a:clrScheme name="UB Color Palette">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1379</TotalTime>
  <Words>3554</Words>
  <Application>Microsoft Office PowerPoint</Application>
  <PresentationFormat>Widescreen</PresentationFormat>
  <Paragraphs>548</Paragraphs>
  <Slides>60</Slides>
  <Notes>9</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60</vt:i4>
      </vt:variant>
    </vt:vector>
  </HeadingPairs>
  <TitlesOfParts>
    <vt:vector size="76" baseType="lpstr">
      <vt:lpstr>Yu Gothic Medium</vt:lpstr>
      <vt:lpstr>Arial</vt:lpstr>
      <vt:lpstr>Calibri</vt:lpstr>
      <vt:lpstr>Calibri Light</vt:lpstr>
      <vt:lpstr>Georgia</vt:lpstr>
      <vt:lpstr>LucidaGrande</vt:lpstr>
      <vt:lpstr>Merriweather Sans</vt:lpstr>
      <vt:lpstr>Times New Roman</vt:lpstr>
      <vt:lpstr>Verdana</vt:lpstr>
      <vt:lpstr>Wingdings</vt:lpstr>
      <vt:lpstr>1_Office Theme</vt:lpstr>
      <vt:lpstr>2_UB Powerpoint Template</vt:lpstr>
      <vt:lpstr>3_UB Powerpoint Template</vt:lpstr>
      <vt:lpstr>4_UB Powerpoint Template</vt:lpstr>
      <vt:lpstr>5_UB Powerpoint Template</vt:lpstr>
      <vt:lpstr>6_UB Powerpoint Template</vt:lpstr>
      <vt:lpstr> Blockchain, an innovation and an imperative  A hands-on exploration and workshop </vt:lpstr>
      <vt:lpstr>Introducing myself..</vt:lpstr>
      <vt:lpstr>Topics for discussion</vt:lpstr>
      <vt:lpstr>Blockchain 101</vt:lpstr>
      <vt:lpstr>Evolution of computing systems</vt:lpstr>
      <vt:lpstr>Blockchain: A Trust Layer over the Internet</vt:lpstr>
      <vt:lpstr>Bitcoin &amp; Blockchain</vt:lpstr>
      <vt:lpstr> BLOCKCHAIN: THE DISTRIBUTED IMMUTABLE LEDGER (2) </vt:lpstr>
      <vt:lpstr>Blockchain: The Dis-intermediator (3)</vt:lpstr>
      <vt:lpstr>SUMMARIZING, BLOCKCHAIN IS ABOUT</vt:lpstr>
      <vt:lpstr>Decentralized identity</vt:lpstr>
      <vt:lpstr>Your identity in a decentralized system</vt:lpstr>
      <vt:lpstr>Your identity:  Ethereum account number</vt:lpstr>
      <vt:lpstr>Generate an identity for you</vt:lpstr>
      <vt:lpstr>Smart contracts</vt:lpstr>
      <vt:lpstr>You want to do more than cryptocurrency transfer?  </vt:lpstr>
      <vt:lpstr>Blockchain and smart contracts</vt:lpstr>
      <vt:lpstr>What is a smart contract?</vt:lpstr>
      <vt:lpstr>Ethereum stack </vt:lpstr>
      <vt:lpstr>Lets solve a problem: simple counter</vt:lpstr>
      <vt:lpstr>Step 1: Use case diagram</vt:lpstr>
      <vt:lpstr>Step 2: Identify user, assets and transactions</vt:lpstr>
      <vt:lpstr>Step 3: Obtain contract diagram</vt:lpstr>
      <vt:lpstr>Step 4: Obtain the pseudo code</vt:lpstr>
      <vt:lpstr>Step 5:  Code it in Solidity</vt:lpstr>
      <vt:lpstr>Step 6: Test it in Remix IDE</vt:lpstr>
      <vt:lpstr>On to Remix IDE to test our smart contract </vt:lpstr>
      <vt:lpstr>Decentralized application</vt:lpstr>
      <vt:lpstr>End-to-end Dapp development</vt:lpstr>
      <vt:lpstr>How to develop a Dapp?</vt:lpstr>
      <vt:lpstr>Dapp web application development</vt:lpstr>
      <vt:lpstr>Ballot -Dapp</vt:lpstr>
      <vt:lpstr>You’ll need these tools</vt:lpstr>
      <vt:lpstr>Install required software</vt:lpstr>
      <vt:lpstr>Contents ballot-contract folder</vt:lpstr>
      <vt:lpstr>Dapp-app : ballot-app </vt:lpstr>
      <vt:lpstr>Dapp-app: ballot –app : more details</vt:lpstr>
      <vt:lpstr>Ballot.zip exploration </vt:lpstr>
      <vt:lpstr>Blockchain application models</vt:lpstr>
      <vt:lpstr> Traditional supply chain system</vt:lpstr>
      <vt:lpstr>Blockchain-based supply chain (food chain)</vt:lpstr>
      <vt:lpstr>Supply chain application</vt:lpstr>
      <vt:lpstr>Blockchain-enabled Supply Chain – More details      </vt:lpstr>
      <vt:lpstr>More applications for supply chain</vt:lpstr>
      <vt:lpstr>IBM’s Food Provenance Initiative</vt:lpstr>
      <vt:lpstr>Automobile blockchain</vt:lpstr>
      <vt:lpstr>FDA – healthcare blockchain</vt:lpstr>
      <vt:lpstr>CARTA – Capitalization Table Company</vt:lpstr>
      <vt:lpstr>Government Initiatives</vt:lpstr>
      <vt:lpstr>Blockchain Travel Industry</vt:lpstr>
      <vt:lpstr>Openlaw Blockchain Platform for Legal Templates </vt:lpstr>
      <vt:lpstr>Openlaw : Working Use Cases</vt:lpstr>
      <vt:lpstr>PowerPoint Presentation</vt:lpstr>
      <vt:lpstr>UB initiatives</vt:lpstr>
      <vt:lpstr>Blockchain in your research and development</vt:lpstr>
      <vt:lpstr>Public VS Permissioned Blockchain</vt:lpstr>
      <vt:lpstr>Blockchain Roadmap (for projects)</vt:lpstr>
      <vt:lpstr>PowerPoint Presentation</vt:lpstr>
      <vt:lpstr>The book</vt:lpstr>
      <vt:lpstr>Summary</vt:lpstr>
    </vt:vector>
  </TitlesOfParts>
  <Company>University at Buffalo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Blockchain, an innovation and an imperative: A hands-on exploration and workshop</dc:title>
  <dc:creator>Bina Ramamurthy</dc:creator>
  <cp:lastModifiedBy>Bina Ramamurthy</cp:lastModifiedBy>
  <cp:revision>37</cp:revision>
  <dcterms:created xsi:type="dcterms:W3CDTF">2019-11-24T13:32:07Z</dcterms:created>
  <dcterms:modified xsi:type="dcterms:W3CDTF">2020-03-09T20:59:24Z</dcterms:modified>
</cp:coreProperties>
</file>