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2" r:id="rId5"/>
    <p:sldId id="264" r:id="rId6"/>
    <p:sldId id="265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7" r:id="rId15"/>
    <p:sldId id="278" r:id="rId16"/>
    <p:sldId id="280" r:id="rId17"/>
    <p:sldId id="281" r:id="rId18"/>
    <p:sldId id="282" r:id="rId19"/>
    <p:sldId id="283" r:id="rId20"/>
    <p:sldId id="286" r:id="rId21"/>
    <p:sldId id="287" r:id="rId22"/>
    <p:sldId id="288" r:id="rId23"/>
    <p:sldId id="289" r:id="rId24"/>
    <p:sldId id="291" r:id="rId25"/>
    <p:sldId id="292" r:id="rId26"/>
    <p:sldId id="293" r:id="rId27"/>
    <p:sldId id="295" r:id="rId28"/>
    <p:sldId id="296" r:id="rId29"/>
    <p:sldId id="297" r:id="rId30"/>
    <p:sldId id="29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89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52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6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3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5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5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7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0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282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57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94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DF538-4198-4856-B613-6CD4A4223B3B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AD1E9-E513-468C-92C9-7413235D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4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1241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/>
            </a:r>
            <a:br>
              <a:rPr lang="en-US" i="1" dirty="0"/>
            </a:br>
            <a:r>
              <a:rPr lang="en-US" b="1" dirty="0" smtClean="0"/>
              <a:t>Graphs-at-a-time: Query Language and Access Methods</a:t>
            </a:r>
            <a:br>
              <a:rPr lang="en-US" b="1" dirty="0" smtClean="0"/>
            </a:br>
            <a:r>
              <a:rPr lang="en-US" b="1" dirty="0" smtClean="0"/>
              <a:t>for Graph 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 fontScale="62500" lnSpcReduction="20000"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sz="3400" b="1" dirty="0" err="1" smtClean="0">
                <a:solidFill>
                  <a:schemeClr val="tx1"/>
                </a:solidFill>
              </a:rPr>
              <a:t>Huahai</a:t>
            </a:r>
            <a:r>
              <a:rPr lang="en-US" sz="3400" b="1" dirty="0" smtClean="0">
                <a:solidFill>
                  <a:schemeClr val="tx1"/>
                </a:solidFill>
              </a:rPr>
              <a:t> He</a:t>
            </a:r>
          </a:p>
          <a:p>
            <a:r>
              <a:rPr lang="en-US" sz="3400" b="1" dirty="0" err="1" smtClean="0">
                <a:solidFill>
                  <a:schemeClr val="tx1"/>
                </a:solidFill>
              </a:rPr>
              <a:t>Ambuj</a:t>
            </a:r>
            <a:r>
              <a:rPr lang="en-US" sz="3400" b="1" dirty="0" smtClean="0">
                <a:solidFill>
                  <a:schemeClr val="tx1"/>
                </a:solidFill>
              </a:rPr>
              <a:t> K. Singh</a:t>
            </a:r>
          </a:p>
          <a:p>
            <a:endParaRPr lang="en-US" sz="3400" b="1" dirty="0" smtClean="0">
              <a:solidFill>
                <a:schemeClr val="tx1"/>
              </a:solidFill>
            </a:endParaRPr>
          </a:p>
          <a:p>
            <a:r>
              <a:rPr lang="en-US" sz="2600" b="1" dirty="0">
                <a:solidFill>
                  <a:schemeClr val="tx1"/>
                </a:solidFill>
              </a:rPr>
              <a:t>[Presented in SIGMOD’08, June9-12,2008,Vancouver,BC,Canada]</a:t>
            </a:r>
            <a:r>
              <a:rPr lang="en-US" sz="2600" dirty="0" smtClean="0">
                <a:solidFill>
                  <a:schemeClr val="tx1"/>
                </a:solidFill>
              </a:rPr>
              <a:t/>
            </a:r>
            <a:br>
              <a:rPr lang="en-US" sz="2600" dirty="0" smtClean="0">
                <a:solidFill>
                  <a:schemeClr val="tx1"/>
                </a:solidFill>
              </a:rPr>
            </a:br>
            <a:endParaRPr lang="en-US" sz="2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84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2. Formal Languages for 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Complex Graph Motifs - </a:t>
            </a:r>
            <a:r>
              <a:rPr lang="en-US" sz="2000" dirty="0" smtClean="0"/>
              <a:t>composed </a:t>
            </a:r>
            <a:r>
              <a:rPr lang="en-US" sz="2000" dirty="0"/>
              <a:t>of other graph motifs</a:t>
            </a:r>
            <a:endParaRPr lang="en-US" sz="2000" b="1" dirty="0" smtClean="0"/>
          </a:p>
          <a:p>
            <a:r>
              <a:rPr lang="en-US" sz="2000" dirty="0" smtClean="0"/>
              <a:t>How to compose multiple graphs? </a:t>
            </a:r>
          </a:p>
          <a:p>
            <a:r>
              <a:rPr lang="en-US" sz="2000" dirty="0" smtClean="0"/>
              <a:t>Several operations are needed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i="1" dirty="0" smtClean="0"/>
              <a:t>Concatenation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i="1" dirty="0" smtClean="0"/>
              <a:t>Disjunction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i="1" dirty="0" smtClean="0"/>
              <a:t>Repetition</a:t>
            </a:r>
          </a:p>
          <a:p>
            <a:pPr marL="40005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978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2. Formal Languages for 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2"/>
            <a:ext cx="7924800" cy="838198"/>
          </a:xfrm>
        </p:spPr>
        <p:txBody>
          <a:bodyPr>
            <a:normAutofit/>
          </a:bodyPr>
          <a:lstStyle/>
          <a:p>
            <a:pPr marL="514350" lvl="1" indent="-514350">
              <a:buFont typeface="+mj-lt"/>
              <a:buAutoNum type="arabicPeriod"/>
            </a:pPr>
            <a:r>
              <a:rPr lang="en-US" sz="2000" i="1" dirty="0" smtClean="0"/>
              <a:t>Concatenation</a:t>
            </a:r>
          </a:p>
          <a:p>
            <a:r>
              <a:rPr lang="en-US" sz="2000" i="1" dirty="0" smtClean="0"/>
              <a:t>First way – </a:t>
            </a:r>
            <a:r>
              <a:rPr lang="en-US" sz="2000" dirty="0" smtClean="0"/>
              <a:t>connect nodes </a:t>
            </a:r>
            <a:r>
              <a:rPr lang="en-US" sz="2000" dirty="0"/>
              <a:t>in each motif by new </a:t>
            </a:r>
            <a:r>
              <a:rPr lang="en-US" sz="2000" dirty="0" smtClean="0"/>
              <a:t>edges</a:t>
            </a:r>
          </a:p>
          <a:p>
            <a:pPr marL="0" indent="0">
              <a:buNone/>
            </a:pPr>
            <a:endParaRPr lang="en-US" sz="2000" i="1" dirty="0" smtClean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2765883"/>
            <a:ext cx="5905500" cy="1326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4343400"/>
            <a:ext cx="6743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i="1" dirty="0" smtClean="0"/>
              <a:t>Second way- </a:t>
            </a:r>
            <a:r>
              <a:rPr lang="en-US" sz="2000" b="1" i="1" dirty="0" smtClean="0"/>
              <a:t>unify</a:t>
            </a:r>
            <a:r>
              <a:rPr lang="en-US" sz="2000" i="1" dirty="0" smtClean="0"/>
              <a:t> </a:t>
            </a:r>
            <a:r>
              <a:rPr lang="en-US" sz="2000" dirty="0"/>
              <a:t>nodes in </a:t>
            </a:r>
            <a:r>
              <a:rPr lang="en-US" sz="2000" dirty="0" smtClean="0"/>
              <a:t>each motif</a:t>
            </a:r>
            <a:endParaRPr lang="en-US" sz="20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4774287"/>
            <a:ext cx="34575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497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2. Formal Languages for 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i="1" dirty="0" smtClean="0"/>
              <a:t>Disjunction- </a:t>
            </a:r>
            <a:r>
              <a:rPr lang="en-US" sz="2000" dirty="0" smtClean="0"/>
              <a:t>a graph motif can be defined as a disjunction of two or more graph motifs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95600"/>
            <a:ext cx="3048000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733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2. Formal Languages for 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smtClean="0"/>
              <a:t>Repetition</a:t>
            </a:r>
          </a:p>
          <a:p>
            <a:r>
              <a:rPr lang="en-US" sz="2000" dirty="0" smtClean="0"/>
              <a:t>In formal language: </a:t>
            </a:r>
            <a:r>
              <a:rPr lang="en-US" sz="2000" dirty="0"/>
              <a:t>S </a:t>
            </a:r>
            <a:r>
              <a:rPr lang="en-US" sz="2000" dirty="0" smtClean="0"/>
              <a:t>→</a:t>
            </a:r>
            <a:r>
              <a:rPr lang="en-US" sz="2000" dirty="0" err="1"/>
              <a:t>a</a:t>
            </a:r>
            <a:r>
              <a:rPr lang="en-US" sz="2000" dirty="0" err="1" smtClean="0"/>
              <a:t>S</a:t>
            </a:r>
            <a:r>
              <a:rPr lang="en-US" sz="2000" dirty="0" smtClean="0"/>
              <a:t> </a:t>
            </a:r>
            <a:r>
              <a:rPr lang="en-US" sz="2000" dirty="0" smtClean="0"/>
              <a:t>|  </a:t>
            </a:r>
            <a:r>
              <a:rPr lang="en-US" sz="2000" dirty="0"/>
              <a:t>Ԑ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In graph language: </a:t>
            </a:r>
          </a:p>
          <a:p>
            <a:endParaRPr lang="en-US" i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971800"/>
            <a:ext cx="3552825" cy="291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181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Contents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000" dirty="0">
                <a:solidFill>
                  <a:schemeClr val="bg2">
                    <a:lumMod val="90000"/>
                  </a:schemeClr>
                </a:solidFill>
              </a:rPr>
              <a:t>Introduction</a:t>
            </a:r>
          </a:p>
          <a:p>
            <a:pPr>
              <a:buFont typeface="+mj-lt"/>
              <a:buAutoNum type="arabicPeriod"/>
            </a:pPr>
            <a:r>
              <a:rPr lang="en-US" sz="2000" dirty="0">
                <a:solidFill>
                  <a:schemeClr val="bg2">
                    <a:lumMod val="90000"/>
                  </a:schemeClr>
                </a:solidFill>
              </a:rPr>
              <a:t>Formal Languages for Graphs</a:t>
            </a:r>
          </a:p>
          <a:p>
            <a:pPr>
              <a:buFont typeface="+mj-lt"/>
              <a:buAutoNum type="arabicPeriod"/>
            </a:pPr>
            <a:r>
              <a:rPr lang="en-US" sz="2000" dirty="0"/>
              <a:t>Graph Query Language</a:t>
            </a:r>
          </a:p>
          <a:p>
            <a:pPr>
              <a:buFont typeface="+mj-lt"/>
              <a:buAutoNum type="arabicPeriod"/>
            </a:pPr>
            <a:r>
              <a:rPr lang="en-US" sz="2000" dirty="0">
                <a:solidFill>
                  <a:schemeClr val="bg2">
                    <a:lumMod val="90000"/>
                  </a:schemeClr>
                </a:solidFill>
              </a:rPr>
              <a:t>Access Methods</a:t>
            </a:r>
          </a:p>
          <a:p>
            <a:pPr>
              <a:buFont typeface="+mj-lt"/>
              <a:buAutoNum type="arabicPeriod"/>
            </a:pPr>
            <a:r>
              <a:rPr lang="en-US" sz="2000" dirty="0" smtClean="0">
                <a:solidFill>
                  <a:schemeClr val="bg2">
                    <a:lumMod val="90000"/>
                  </a:schemeClr>
                </a:solidFill>
              </a:rPr>
              <a:t>Conclusion </a:t>
            </a:r>
            <a:endParaRPr lang="en-US" sz="2000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020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3. Graph </a:t>
            </a:r>
            <a:r>
              <a:rPr lang="en-US" sz="3600" dirty="0"/>
              <a:t>Query Language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Each node, edge, or graph can have arbitrary attributes</a:t>
            </a:r>
          </a:p>
          <a:p>
            <a:r>
              <a:rPr lang="en-US" sz="2000" dirty="0" smtClean="0"/>
              <a:t>Graphs are basic units of information</a:t>
            </a:r>
          </a:p>
          <a:p>
            <a:r>
              <a:rPr lang="en-US" sz="2000" dirty="0" smtClean="0"/>
              <a:t>Each operator takes one or more collections of graphs as input and generates a collection of graph as output.</a:t>
            </a:r>
          </a:p>
          <a:p>
            <a:r>
              <a:rPr lang="en-US" sz="2000" i="1" dirty="0"/>
              <a:t>Graph Pattern- </a:t>
            </a:r>
            <a:r>
              <a:rPr lang="en-US" sz="2000" dirty="0"/>
              <a:t>a pair </a:t>
            </a:r>
            <a:r>
              <a:rPr lang="en-US" sz="2000" b="1" i="1" dirty="0"/>
              <a:t>P </a:t>
            </a:r>
            <a:r>
              <a:rPr lang="en-US" sz="2000" b="1" dirty="0"/>
              <a:t>= (</a:t>
            </a:r>
            <a:r>
              <a:rPr lang="en-US" sz="2000" b="1" i="1" dirty="0"/>
              <a:t>M,F</a:t>
            </a:r>
            <a:r>
              <a:rPr lang="en-US" sz="2000" b="1" dirty="0"/>
              <a:t>)</a:t>
            </a:r>
            <a:r>
              <a:rPr lang="en-US" sz="2000" dirty="0"/>
              <a:t>, where </a:t>
            </a:r>
            <a:r>
              <a:rPr lang="en-US" sz="2000" b="1" i="1" dirty="0"/>
              <a:t>M</a:t>
            </a:r>
            <a:r>
              <a:rPr lang="en-US" sz="2000" i="1" dirty="0"/>
              <a:t> </a:t>
            </a:r>
            <a:r>
              <a:rPr lang="en-US" sz="2000" dirty="0"/>
              <a:t>is a graph motif and </a:t>
            </a:r>
            <a:r>
              <a:rPr lang="en-US" sz="2000" b="1" i="1" dirty="0"/>
              <a:t>F</a:t>
            </a:r>
            <a:r>
              <a:rPr lang="en-US" sz="2000" i="1" dirty="0"/>
              <a:t> </a:t>
            </a:r>
            <a:r>
              <a:rPr lang="en-US" sz="2000" dirty="0"/>
              <a:t>is a predicate on the attributes of the motif.</a:t>
            </a:r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114800"/>
            <a:ext cx="6248400" cy="2214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588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3. Graph Query Language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1800" i="1" dirty="0"/>
              <a:t>Graph Pattern </a:t>
            </a:r>
            <a:r>
              <a:rPr lang="en-US" sz="1800" i="1" dirty="0" smtClean="0"/>
              <a:t>Matching -</a:t>
            </a:r>
            <a:r>
              <a:rPr lang="en-US" sz="1800" dirty="0"/>
              <a:t>A graph </a:t>
            </a:r>
            <a:r>
              <a:rPr lang="en-US" sz="1800" dirty="0" smtClean="0"/>
              <a:t>pattern </a:t>
            </a:r>
            <a:r>
              <a:rPr lang="en-US" sz="1800" b="1" i="1" dirty="0" smtClean="0"/>
              <a:t>P</a:t>
            </a:r>
            <a:r>
              <a:rPr lang="en-US" sz="1800" b="1" dirty="0" smtClean="0"/>
              <a:t>(</a:t>
            </a:r>
            <a:r>
              <a:rPr lang="en-US" sz="1800" b="1" i="1" dirty="0" smtClean="0"/>
              <a:t>M,F</a:t>
            </a:r>
            <a:r>
              <a:rPr lang="en-US" sz="1800" b="1" dirty="0"/>
              <a:t>)</a:t>
            </a:r>
            <a:r>
              <a:rPr lang="en-US" sz="1800" dirty="0"/>
              <a:t> is matched with a graph </a:t>
            </a:r>
            <a:r>
              <a:rPr lang="en-US" sz="1800" b="1" i="1" dirty="0"/>
              <a:t>G</a:t>
            </a:r>
            <a:r>
              <a:rPr lang="en-US" sz="1800" i="1" dirty="0"/>
              <a:t> </a:t>
            </a:r>
            <a:r>
              <a:rPr lang="en-US" sz="1800" dirty="0"/>
              <a:t>if there exists an </a:t>
            </a:r>
            <a:r>
              <a:rPr lang="en-US" sz="1800" dirty="0" smtClean="0"/>
              <a:t>injective mapping (1 to 1 mapping) </a:t>
            </a:r>
            <a:r>
              <a:rPr lang="en-US" sz="1800" b="1" i="1" dirty="0"/>
              <a:t>φ</a:t>
            </a:r>
            <a:r>
              <a:rPr lang="en-US" sz="1800" b="1" dirty="0"/>
              <a:t>: </a:t>
            </a:r>
            <a:r>
              <a:rPr lang="en-US" sz="1800" b="1" i="1" dirty="0"/>
              <a:t>V </a:t>
            </a:r>
            <a:r>
              <a:rPr lang="en-US" sz="1800" b="1" dirty="0"/>
              <a:t>(</a:t>
            </a:r>
            <a:r>
              <a:rPr lang="en-US" sz="1800" b="1" i="1" dirty="0"/>
              <a:t>M</a:t>
            </a:r>
            <a:r>
              <a:rPr lang="en-US" sz="1800" b="1" dirty="0"/>
              <a:t>) </a:t>
            </a:r>
            <a:r>
              <a:rPr lang="en-US" sz="1800" b="1" i="1" dirty="0"/>
              <a:t>→ V </a:t>
            </a:r>
            <a:r>
              <a:rPr lang="en-US" sz="1800" b="1" dirty="0"/>
              <a:t>(</a:t>
            </a:r>
            <a:r>
              <a:rPr lang="en-US" sz="1800" b="1" i="1" dirty="0"/>
              <a:t>G</a:t>
            </a:r>
            <a:r>
              <a:rPr lang="en-US" sz="1800" b="1" dirty="0"/>
              <a:t>) </a:t>
            </a:r>
            <a:r>
              <a:rPr lang="en-US" sz="1800" dirty="0"/>
              <a:t>such that </a:t>
            </a:r>
            <a:endParaRPr lang="en-US" sz="1800" dirty="0" smtClean="0"/>
          </a:p>
          <a:p>
            <a:pPr marL="571500" indent="-571500">
              <a:buAutoNum type="romanLcParenR"/>
            </a:pPr>
            <a:r>
              <a:rPr lang="en-US" sz="1800" dirty="0" smtClean="0"/>
              <a:t>For </a:t>
            </a:r>
            <a:r>
              <a:rPr lang="en-US" sz="1800" i="1" dirty="0"/>
              <a:t>∀ e</a:t>
            </a:r>
            <a:r>
              <a:rPr lang="en-US" sz="1800" dirty="0"/>
              <a:t>(</a:t>
            </a:r>
            <a:r>
              <a:rPr lang="en-US" sz="1800" i="1" dirty="0"/>
              <a:t>u, v</a:t>
            </a:r>
            <a:r>
              <a:rPr lang="en-US" sz="1800" dirty="0"/>
              <a:t>) </a:t>
            </a:r>
            <a:r>
              <a:rPr lang="en-US" sz="1800" i="1" dirty="0" smtClean="0"/>
              <a:t>∈ E</a:t>
            </a:r>
            <a:r>
              <a:rPr lang="en-US" sz="1800" dirty="0" smtClean="0"/>
              <a:t>(</a:t>
            </a:r>
            <a:r>
              <a:rPr lang="en-US" sz="1800" i="1" dirty="0" smtClean="0"/>
              <a:t>M</a:t>
            </a:r>
            <a:r>
              <a:rPr lang="en-US" sz="1800" dirty="0"/>
              <a:t>), (</a:t>
            </a:r>
            <a:r>
              <a:rPr lang="en-US" sz="1800" i="1" dirty="0"/>
              <a:t>φ</a:t>
            </a:r>
            <a:r>
              <a:rPr lang="en-US" sz="1800" dirty="0"/>
              <a:t>(</a:t>
            </a:r>
            <a:r>
              <a:rPr lang="en-US" sz="1800" i="1" dirty="0"/>
              <a:t>u</a:t>
            </a:r>
            <a:r>
              <a:rPr lang="en-US" sz="1800" dirty="0"/>
              <a:t>)</a:t>
            </a:r>
            <a:r>
              <a:rPr lang="en-US" sz="1800" i="1" dirty="0"/>
              <a:t>, φ</a:t>
            </a:r>
            <a:r>
              <a:rPr lang="en-US" sz="1800" dirty="0"/>
              <a:t>(</a:t>
            </a:r>
            <a:r>
              <a:rPr lang="en-US" sz="1800" i="1" dirty="0"/>
              <a:t>v</a:t>
            </a:r>
            <a:r>
              <a:rPr lang="en-US" sz="1800" dirty="0"/>
              <a:t>)) is an edge in </a:t>
            </a:r>
            <a:r>
              <a:rPr lang="en-US" sz="1800" i="1" dirty="0" smtClean="0"/>
              <a:t>G</a:t>
            </a:r>
          </a:p>
          <a:p>
            <a:pPr marL="571500" indent="-571500">
              <a:buAutoNum type="romanLcParenR"/>
            </a:pPr>
            <a:r>
              <a:rPr lang="en-US" sz="1800" dirty="0" smtClean="0"/>
              <a:t>predicate </a:t>
            </a:r>
            <a:r>
              <a:rPr lang="en-US" sz="1800" i="1" dirty="0" err="1" smtClean="0"/>
              <a:t>F</a:t>
            </a:r>
            <a:r>
              <a:rPr lang="en-US" sz="1800" i="1" baseline="-25000" dirty="0" err="1" smtClean="0"/>
              <a:t>φ</a:t>
            </a:r>
            <a:r>
              <a:rPr lang="en-US" sz="1800" dirty="0" smtClean="0"/>
              <a:t>(</a:t>
            </a:r>
            <a:r>
              <a:rPr lang="en-US" sz="1800" i="1" dirty="0" smtClean="0"/>
              <a:t>G</a:t>
            </a:r>
            <a:r>
              <a:rPr lang="en-US" sz="1800" dirty="0" smtClean="0"/>
              <a:t>) holds.</a:t>
            </a:r>
          </a:p>
          <a:p>
            <a:pPr marL="0" indent="0">
              <a:buNone/>
            </a:pPr>
            <a:endParaRPr lang="en-US" sz="2000" i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862" y="3048000"/>
            <a:ext cx="4644318" cy="1927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36" y="3048000"/>
            <a:ext cx="3778626" cy="1927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953000"/>
            <a:ext cx="5019675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283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3. Graph Query Language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i="1" dirty="0" smtClean="0"/>
              <a:t>Matched Graph</a:t>
            </a:r>
            <a:r>
              <a:rPr lang="en-US" sz="2000" dirty="0" smtClean="0"/>
              <a:t>- Given </a:t>
            </a:r>
            <a:r>
              <a:rPr lang="en-US" sz="2000" dirty="0"/>
              <a:t>an injective </a:t>
            </a:r>
            <a:r>
              <a:rPr lang="en-US" sz="2000" dirty="0" smtClean="0"/>
              <a:t>mapping </a:t>
            </a:r>
            <a:r>
              <a:rPr lang="en-US" sz="2000" i="1" dirty="0" smtClean="0"/>
              <a:t>φ </a:t>
            </a:r>
            <a:r>
              <a:rPr lang="en-US" sz="2000" dirty="0"/>
              <a:t>between a pattern </a:t>
            </a:r>
            <a:r>
              <a:rPr lang="en-US" sz="2000" i="1" dirty="0"/>
              <a:t>P </a:t>
            </a:r>
            <a:r>
              <a:rPr lang="en-US" sz="2000" dirty="0"/>
              <a:t>and a graph </a:t>
            </a:r>
            <a:r>
              <a:rPr lang="en-US" sz="2000" i="1" dirty="0"/>
              <a:t>G</a:t>
            </a:r>
            <a:r>
              <a:rPr lang="en-US" sz="2000" dirty="0"/>
              <a:t>, a matched </a:t>
            </a:r>
            <a:r>
              <a:rPr lang="en-US" sz="2000" dirty="0" smtClean="0"/>
              <a:t>graph is </a:t>
            </a:r>
            <a:r>
              <a:rPr lang="en-US" sz="2000" dirty="0"/>
              <a:t>a triple </a:t>
            </a:r>
            <a:r>
              <a:rPr lang="en-US" sz="2000" i="1" dirty="0" err="1" smtClean="0"/>
              <a:t>φ,P,G</a:t>
            </a:r>
            <a:r>
              <a:rPr lang="en-US" sz="2000" i="1" dirty="0" smtClean="0"/>
              <a:t> </a:t>
            </a:r>
            <a:r>
              <a:rPr lang="en-US" sz="2000" dirty="0"/>
              <a:t>and is denoted by </a:t>
            </a:r>
            <a:r>
              <a:rPr lang="en-US" sz="2000" i="1" dirty="0" err="1"/>
              <a:t>φ</a:t>
            </a:r>
            <a:r>
              <a:rPr lang="en-US" sz="2000" i="1" baseline="-25000" dirty="0" err="1"/>
              <a:t>P</a:t>
            </a:r>
            <a:r>
              <a:rPr lang="en-US" sz="2000" dirty="0"/>
              <a:t>(</a:t>
            </a:r>
            <a:r>
              <a:rPr lang="en-US" sz="2000" i="1" dirty="0"/>
              <a:t>G</a:t>
            </a:r>
            <a:r>
              <a:rPr lang="en-US" sz="2000" dirty="0" smtClean="0"/>
              <a:t>).</a:t>
            </a:r>
          </a:p>
          <a:p>
            <a:r>
              <a:rPr lang="en-US" sz="2000" dirty="0"/>
              <a:t>A graph pattern can match a graph in multiple </a:t>
            </a:r>
            <a:r>
              <a:rPr lang="en-US" sz="2000" dirty="0" smtClean="0"/>
              <a:t>places.</a:t>
            </a:r>
          </a:p>
          <a:p>
            <a:r>
              <a:rPr lang="en-US" sz="2000" dirty="0" smtClean="0"/>
              <a:t>Need some algebra to operations on graph</a:t>
            </a:r>
          </a:p>
        </p:txBody>
      </p:sp>
    </p:spTree>
    <p:extLst>
      <p:ext uri="{BB962C8B-B14F-4D97-AF65-F5344CB8AC3E}">
        <p14:creationId xmlns:p14="http://schemas.microsoft.com/office/powerpoint/2010/main" val="152079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3. Graph Query Language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i="1" dirty="0" smtClean="0"/>
              <a:t>Selection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Generalized to graph pattern matching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l-GR" sz="2000" dirty="0"/>
              <a:t>σ</a:t>
            </a:r>
            <a:r>
              <a:rPr lang="en-US" sz="2000" baseline="-25000" dirty="0"/>
              <a:t>P</a:t>
            </a:r>
            <a:r>
              <a:rPr lang="en-US" sz="2000" dirty="0"/>
              <a:t>(C) = {</a:t>
            </a:r>
            <a:r>
              <a:rPr lang="el-GR" sz="2000" dirty="0"/>
              <a:t>φ</a:t>
            </a:r>
            <a:r>
              <a:rPr lang="en-US" sz="2000" baseline="-25000" dirty="0"/>
              <a:t>P</a:t>
            </a:r>
            <a:r>
              <a:rPr lang="en-US" sz="2000" dirty="0"/>
              <a:t>(G) | G ∈ C}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1219200" y="2843896"/>
            <a:ext cx="3047999" cy="93673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collection of graphs </a:t>
            </a:r>
            <a:r>
              <a:rPr lang="en-US" b="1" i="1" dirty="0"/>
              <a:t>C </a:t>
            </a:r>
            <a:endParaRPr lang="en-US" dirty="0"/>
          </a:p>
        </p:txBody>
      </p:sp>
      <p:sp>
        <p:nvSpPr>
          <p:cNvPr id="6" name="Left Arrow 5"/>
          <p:cNvSpPr/>
          <p:nvPr/>
        </p:nvSpPr>
        <p:spPr>
          <a:xfrm>
            <a:off x="5257800" y="2843896"/>
            <a:ext cx="3048000" cy="936738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graph pattern </a:t>
            </a:r>
            <a:r>
              <a:rPr lang="en-US" b="1" i="1" dirty="0"/>
              <a:t>P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19600" y="3048000"/>
            <a:ext cx="685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i="1" dirty="0"/>
              <a:t>σ</a:t>
            </a:r>
            <a:r>
              <a:rPr lang="en-US" sz="1050" i="1" dirty="0"/>
              <a:t>P</a:t>
            </a:r>
            <a:r>
              <a:rPr lang="en-US" dirty="0"/>
              <a:t>(</a:t>
            </a:r>
            <a:r>
              <a:rPr lang="en-US" i="1" dirty="0"/>
              <a:t>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>
            <a:off x="4591050" y="3657600"/>
            <a:ext cx="342900" cy="9906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dk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95700" y="4724400"/>
            <a:ext cx="21336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collection of graphs</a:t>
            </a:r>
            <a:endParaRPr lang="en-US" b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82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3. Graph Query Language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i="1" dirty="0"/>
              <a:t>Cartesian Product </a:t>
            </a:r>
            <a:endParaRPr lang="en-US" sz="2000" i="1" dirty="0" smtClean="0"/>
          </a:p>
          <a:p>
            <a:pPr lvl="1">
              <a:buFont typeface="Wingdings" pitchFamily="2" charset="2"/>
              <a:buChar char="Ø"/>
            </a:pPr>
            <a:r>
              <a:rPr lang="en-US" sz="2000" dirty="0"/>
              <a:t>A Cartesian product operator takes two collections of graphs C and D and produces a collection of graphs as output.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i="1" dirty="0" smtClean="0"/>
              <a:t>C </a:t>
            </a:r>
            <a:r>
              <a:rPr lang="en-US" sz="2000" i="1" dirty="0"/>
              <a:t>×D </a:t>
            </a:r>
            <a:r>
              <a:rPr lang="en-US" sz="2000" dirty="0"/>
              <a:t>= </a:t>
            </a:r>
            <a:r>
              <a:rPr lang="en-US" sz="2000" i="1" dirty="0"/>
              <a:t>{ </a:t>
            </a:r>
            <a:r>
              <a:rPr lang="en-US" sz="2000" b="1" dirty="0"/>
              <a:t>graph </a:t>
            </a:r>
            <a:r>
              <a:rPr lang="en-US" sz="2000" i="1" dirty="0"/>
              <a:t>{ </a:t>
            </a:r>
            <a:r>
              <a:rPr lang="en-US" sz="2000" b="1" dirty="0"/>
              <a:t>graph </a:t>
            </a:r>
            <a:r>
              <a:rPr lang="en-US" sz="2000" i="1" dirty="0"/>
              <a:t>G</a:t>
            </a:r>
            <a:r>
              <a:rPr lang="en-US" sz="2000" baseline="-25000" dirty="0"/>
              <a:t>1</a:t>
            </a:r>
            <a:r>
              <a:rPr lang="en-US" sz="2000" i="1" dirty="0"/>
              <a:t>, G</a:t>
            </a:r>
            <a:r>
              <a:rPr lang="en-US" sz="2000" baseline="-25000" dirty="0"/>
              <a:t>2</a:t>
            </a:r>
            <a:r>
              <a:rPr lang="en-US" sz="2000" dirty="0"/>
              <a:t>;</a:t>
            </a:r>
            <a:r>
              <a:rPr lang="en-US" sz="2000" i="1" dirty="0"/>
              <a:t>} | G</a:t>
            </a:r>
            <a:r>
              <a:rPr lang="en-US" sz="2000" baseline="-25000" dirty="0"/>
              <a:t>1</a:t>
            </a:r>
            <a:r>
              <a:rPr lang="en-US" sz="2000" dirty="0"/>
              <a:t> </a:t>
            </a:r>
            <a:r>
              <a:rPr lang="en-US" sz="2000" i="1" dirty="0"/>
              <a:t>∈ C, G</a:t>
            </a:r>
            <a:r>
              <a:rPr lang="en-US" sz="2000" baseline="-25000" dirty="0"/>
              <a:t>2 </a:t>
            </a:r>
            <a:r>
              <a:rPr lang="en-US" sz="2000" i="1" dirty="0"/>
              <a:t>∈ </a:t>
            </a:r>
            <a:r>
              <a:rPr lang="en-US" sz="2000" i="1" dirty="0" smtClean="0"/>
              <a:t>D}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/>
              <a:t>The constituent graphs are </a:t>
            </a:r>
            <a:r>
              <a:rPr lang="en-US" sz="2000" dirty="0" smtClean="0"/>
              <a:t>unconnected</a:t>
            </a:r>
          </a:p>
          <a:p>
            <a:r>
              <a:rPr lang="en-US" sz="2000" i="1" dirty="0" smtClean="0"/>
              <a:t>Composition</a:t>
            </a:r>
            <a:endParaRPr lang="en-US" sz="2000" i="1" dirty="0"/>
          </a:p>
          <a:p>
            <a:pPr lvl="1">
              <a:buFont typeface="Wingdings" pitchFamily="2" charset="2"/>
              <a:buChar char="Ø"/>
            </a:pPr>
            <a:r>
              <a:rPr lang="en-US" sz="2000" dirty="0"/>
              <a:t>Generates new graphs by combining information from matched graphs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i="1" dirty="0" smtClean="0"/>
              <a:t>w  : </a:t>
            </a:r>
            <a:r>
              <a:rPr lang="en-US" sz="2000" dirty="0" smtClean="0"/>
              <a:t>takes collection of matched graphs as input and produces a collection of graphs as output.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i="1" dirty="0" err="1" smtClean="0"/>
              <a:t>w</a:t>
            </a:r>
            <a:r>
              <a:rPr lang="en-US" sz="2000" i="1" baseline="-25000" dirty="0" err="1" smtClean="0"/>
              <a:t>T</a:t>
            </a:r>
            <a:r>
              <a:rPr lang="en-US" sz="2000" i="1" baseline="-50000" dirty="0" err="1" smtClean="0"/>
              <a:t>P</a:t>
            </a:r>
            <a:r>
              <a:rPr lang="en-US" sz="2000" i="1" dirty="0"/>
              <a:t>(C) </a:t>
            </a:r>
            <a:r>
              <a:rPr lang="en-US" sz="2000" i="1" dirty="0" smtClean="0"/>
              <a:t>={ T</a:t>
            </a:r>
            <a:r>
              <a:rPr lang="en-US" sz="2000" i="1" baseline="-25000" dirty="0" smtClean="0"/>
              <a:t>P</a:t>
            </a:r>
            <a:r>
              <a:rPr lang="en-US" sz="2000" i="1" dirty="0" smtClean="0"/>
              <a:t>(G) | G </a:t>
            </a:r>
            <a:r>
              <a:rPr lang="en-US" sz="2000" i="1" dirty="0"/>
              <a:t>∈ </a:t>
            </a:r>
            <a:r>
              <a:rPr lang="en-US" sz="2000" i="1" dirty="0" smtClean="0"/>
              <a:t>C }</a:t>
            </a:r>
            <a:endParaRPr lang="en-US" sz="2000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668" y="5181600"/>
            <a:ext cx="4305870" cy="1550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85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Contents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endParaRPr lang="en-US" sz="2400" dirty="0" smtClean="0"/>
          </a:p>
          <a:p>
            <a:pPr>
              <a:buFont typeface="+mj-lt"/>
              <a:buAutoNum type="arabicPeriod"/>
            </a:pP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dirty="0" smtClean="0"/>
              <a:t>Introduction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dirty="0"/>
              <a:t>Formal Languages for Graphs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Graph Query Language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Access Methods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Conclusion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09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Contents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sz="2000" dirty="0">
                <a:solidFill>
                  <a:schemeClr val="bg2">
                    <a:lumMod val="90000"/>
                  </a:schemeClr>
                </a:solidFill>
              </a:rPr>
              <a:t>Introduction</a:t>
            </a:r>
          </a:p>
          <a:p>
            <a:pPr>
              <a:buFont typeface="+mj-lt"/>
              <a:buAutoNum type="arabicPeriod"/>
            </a:pPr>
            <a:r>
              <a:rPr lang="en-US" sz="2000" dirty="0">
                <a:solidFill>
                  <a:schemeClr val="bg2">
                    <a:lumMod val="90000"/>
                  </a:schemeClr>
                </a:solidFill>
              </a:rPr>
              <a:t>Formal Languages for Graphs</a:t>
            </a:r>
          </a:p>
          <a:p>
            <a:pPr>
              <a:buFont typeface="+mj-lt"/>
              <a:buAutoNum type="arabicPeriod"/>
            </a:pPr>
            <a:r>
              <a:rPr lang="en-US" sz="2000" dirty="0">
                <a:solidFill>
                  <a:schemeClr val="bg2">
                    <a:lumMod val="90000"/>
                  </a:schemeClr>
                </a:solidFill>
              </a:rPr>
              <a:t>Graph Query Language</a:t>
            </a:r>
          </a:p>
          <a:p>
            <a:pPr>
              <a:buFont typeface="+mj-lt"/>
              <a:buAutoNum type="arabicPeriod"/>
            </a:pPr>
            <a:r>
              <a:rPr lang="en-US" sz="2000" dirty="0"/>
              <a:t>Access </a:t>
            </a:r>
            <a:r>
              <a:rPr lang="en-US" sz="2000" dirty="0" smtClean="0"/>
              <a:t>Methods</a:t>
            </a:r>
            <a:endParaRPr lang="en-US" sz="2000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2000" dirty="0">
                <a:solidFill>
                  <a:schemeClr val="bg2">
                    <a:lumMod val="90000"/>
                  </a:schemeClr>
                </a:solidFill>
              </a:rPr>
              <a:t>Conclusion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01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4. Access </a:t>
            </a:r>
            <a:r>
              <a:rPr lang="en-US" sz="3600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Defined for selection operator</a:t>
            </a:r>
          </a:p>
          <a:p>
            <a:pPr algn="just"/>
            <a:r>
              <a:rPr lang="en-US" sz="2000" dirty="0" smtClean="0"/>
              <a:t>Given </a:t>
            </a:r>
            <a:r>
              <a:rPr lang="en-US" sz="2000" dirty="0"/>
              <a:t>a graph pattern and a collection </a:t>
            </a:r>
            <a:r>
              <a:rPr lang="en-US" sz="2000" dirty="0" smtClean="0"/>
              <a:t>of graphs</a:t>
            </a:r>
            <a:r>
              <a:rPr lang="en-US" sz="2000" dirty="0"/>
              <a:t>, how to produce a collection of matched graphs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Focuses </a:t>
            </a:r>
            <a:r>
              <a:rPr lang="en-US" sz="2000" dirty="0"/>
              <a:t>on access methods for large </a:t>
            </a:r>
            <a:r>
              <a:rPr lang="en-US" sz="2000" dirty="0" smtClean="0"/>
              <a:t>graphs (</a:t>
            </a:r>
            <a:r>
              <a:rPr lang="en-US" sz="2000" dirty="0"/>
              <a:t>protein interaction </a:t>
            </a:r>
            <a:r>
              <a:rPr lang="en-US" sz="2000" dirty="0" smtClean="0"/>
              <a:t>networks, </a:t>
            </a:r>
            <a:r>
              <a:rPr lang="en-US" sz="2000" dirty="0"/>
              <a:t>social networks</a:t>
            </a:r>
            <a:r>
              <a:rPr lang="en-US" sz="2000" dirty="0" smtClean="0"/>
              <a:t>.)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4883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4. Access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Graph Pattern Matching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39001" y="2507136"/>
            <a:ext cx="2209800" cy="18844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Graph Pattern Matching</a:t>
            </a:r>
          </a:p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533400" y="2448724"/>
            <a:ext cx="3047999" cy="93673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 graph </a:t>
            </a:r>
            <a:r>
              <a:rPr lang="en-US" b="1" i="1" dirty="0" smtClean="0"/>
              <a:t>G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533400" y="3454838"/>
            <a:ext cx="3047999" cy="93673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 graph pattern P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6201201" y="3185965"/>
            <a:ext cx="732999" cy="537745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010400" y="2769038"/>
            <a:ext cx="1600200" cy="1371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 or all feasible mappings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24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4. Access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The </a:t>
            </a:r>
            <a:r>
              <a:rPr lang="en-US" sz="2200" dirty="0"/>
              <a:t>predicate of graph pattern </a:t>
            </a:r>
            <a:r>
              <a:rPr lang="en-US" sz="2200" i="1" dirty="0"/>
              <a:t>P </a:t>
            </a:r>
            <a:r>
              <a:rPr lang="en-US" sz="2200" dirty="0"/>
              <a:t>is rewritten as </a:t>
            </a:r>
            <a:r>
              <a:rPr lang="en-US" sz="2200" dirty="0" smtClean="0"/>
              <a:t>predicates on </a:t>
            </a:r>
            <a:r>
              <a:rPr lang="en-US" sz="2200" dirty="0"/>
              <a:t>individual nodes </a:t>
            </a:r>
            <a:r>
              <a:rPr lang="en-US" sz="2200" i="1" dirty="0"/>
              <a:t>F</a:t>
            </a:r>
            <a:r>
              <a:rPr lang="en-US" sz="2200" i="1" baseline="-25000" dirty="0"/>
              <a:t>u</a:t>
            </a:r>
            <a:r>
              <a:rPr lang="en-US" sz="2200" dirty="0"/>
              <a:t>’s and edges </a:t>
            </a:r>
            <a:r>
              <a:rPr lang="en-US" sz="2200" i="1" dirty="0"/>
              <a:t>F</a:t>
            </a:r>
            <a:r>
              <a:rPr lang="en-US" sz="2200" i="1" baseline="-25000" dirty="0"/>
              <a:t>e</a:t>
            </a:r>
            <a:r>
              <a:rPr lang="en-US" sz="2200" dirty="0"/>
              <a:t>’s. </a:t>
            </a:r>
            <a:endParaRPr lang="en-US" sz="2200" dirty="0" smtClean="0"/>
          </a:p>
          <a:p>
            <a:r>
              <a:rPr lang="en-US" sz="2200" i="1" dirty="0" smtClean="0"/>
              <a:t>Feasible Mates -</a:t>
            </a:r>
            <a:r>
              <a:rPr lang="en-US" sz="2200" dirty="0" smtClean="0"/>
              <a:t> </a:t>
            </a:r>
            <a:r>
              <a:rPr lang="en-US" sz="2200" dirty="0"/>
              <a:t>The feasible mates Φ(</a:t>
            </a:r>
            <a:r>
              <a:rPr lang="en-US" sz="2200" i="1" dirty="0"/>
              <a:t>u</a:t>
            </a:r>
            <a:r>
              <a:rPr lang="en-US" sz="2200" dirty="0"/>
              <a:t>) </a:t>
            </a:r>
            <a:r>
              <a:rPr lang="en-US" sz="2200" dirty="0" smtClean="0"/>
              <a:t>of node </a:t>
            </a:r>
            <a:r>
              <a:rPr lang="en-US" sz="2200" i="1" dirty="0"/>
              <a:t>u </a:t>
            </a:r>
            <a:r>
              <a:rPr lang="en-US" sz="2200" dirty="0"/>
              <a:t>is the set of nodes in graph </a:t>
            </a:r>
            <a:r>
              <a:rPr lang="en-US" sz="2200" i="1" dirty="0"/>
              <a:t>G </a:t>
            </a:r>
            <a:r>
              <a:rPr lang="en-US" sz="2200" dirty="0"/>
              <a:t>that satisfies </a:t>
            </a:r>
            <a:r>
              <a:rPr lang="en-US" sz="2200" dirty="0" smtClean="0"/>
              <a:t>predicate </a:t>
            </a:r>
            <a:r>
              <a:rPr lang="en-US" sz="2200" i="1" dirty="0" smtClean="0"/>
              <a:t>F</a:t>
            </a:r>
            <a:r>
              <a:rPr lang="en-US" sz="2200" i="1" baseline="-25000" dirty="0"/>
              <a:t>u</a:t>
            </a:r>
            <a:r>
              <a:rPr lang="en-US" sz="2200" dirty="0"/>
              <a:t>:</a:t>
            </a:r>
          </a:p>
          <a:p>
            <a:pPr marL="0" indent="0">
              <a:buNone/>
            </a:pPr>
            <a:r>
              <a:rPr lang="de-DE" sz="2200" dirty="0" smtClean="0"/>
              <a:t>      Φ(u</a:t>
            </a:r>
            <a:r>
              <a:rPr lang="de-DE" sz="2200" dirty="0"/>
              <a:t>) = {v|v ∈ V (G),F</a:t>
            </a:r>
            <a:r>
              <a:rPr lang="de-DE" sz="2200" baseline="-25000" dirty="0"/>
              <a:t>u</a:t>
            </a:r>
            <a:r>
              <a:rPr lang="de-DE" sz="2200" dirty="0"/>
              <a:t>(v) = </a:t>
            </a:r>
            <a:r>
              <a:rPr lang="de-DE" sz="2200" b="1" dirty="0"/>
              <a:t>true</a:t>
            </a:r>
            <a:r>
              <a:rPr lang="de-DE" sz="2200" dirty="0" smtClean="0"/>
              <a:t>}</a:t>
            </a:r>
            <a:endParaRPr lang="de-DE" sz="2200" dirty="0"/>
          </a:p>
          <a:p>
            <a:r>
              <a:rPr lang="en-US" sz="2200" dirty="0" smtClean="0"/>
              <a:t>Phase 1 of the algorithm – </a:t>
            </a:r>
          </a:p>
          <a:p>
            <a:pPr lvl="1">
              <a:buFont typeface="Wingdings" pitchFamily="2" charset="2"/>
              <a:buChar char="Ø"/>
            </a:pPr>
            <a:r>
              <a:rPr lang="en-US" sz="2200" dirty="0" smtClean="0"/>
              <a:t>retrieve </a:t>
            </a:r>
            <a:r>
              <a:rPr lang="en-US" sz="2200" dirty="0"/>
              <a:t>the feasible mates for each node </a:t>
            </a:r>
            <a:r>
              <a:rPr lang="en-US" sz="2200" i="1" dirty="0"/>
              <a:t>u </a:t>
            </a:r>
            <a:r>
              <a:rPr lang="en-US" sz="2200" dirty="0"/>
              <a:t>in </a:t>
            </a:r>
            <a:r>
              <a:rPr lang="en-US" sz="2200" dirty="0" smtClean="0"/>
              <a:t>the pattern</a:t>
            </a:r>
          </a:p>
          <a:p>
            <a:pPr lvl="1">
              <a:buFont typeface="Wingdings" pitchFamily="2" charset="2"/>
              <a:buChar char="Ø"/>
            </a:pPr>
            <a:r>
              <a:rPr lang="en-US" sz="2200" dirty="0" smtClean="0"/>
              <a:t>Φ(</a:t>
            </a:r>
            <a:r>
              <a:rPr lang="en-US" sz="2200" i="1" dirty="0" smtClean="0"/>
              <a:t>u</a:t>
            </a:r>
            <a:r>
              <a:rPr lang="en-US" sz="2200" i="1" baseline="-25000" dirty="0" smtClean="0"/>
              <a:t>1</a:t>
            </a:r>
            <a:r>
              <a:rPr lang="en-US" sz="2200" dirty="0"/>
              <a:t>)</a:t>
            </a:r>
            <a:r>
              <a:rPr lang="en-US" sz="2200" i="1" dirty="0"/>
              <a:t>×..×</a:t>
            </a:r>
            <a:r>
              <a:rPr lang="en-US" sz="2200" dirty="0"/>
              <a:t>Φ(</a:t>
            </a:r>
            <a:r>
              <a:rPr lang="en-US" sz="2200" i="1" dirty="0" err="1"/>
              <a:t>u</a:t>
            </a:r>
            <a:r>
              <a:rPr lang="en-US" sz="2200" i="1" baseline="-25000" dirty="0" err="1"/>
              <a:t>k</a:t>
            </a:r>
            <a:r>
              <a:rPr lang="en-US" sz="2200" dirty="0"/>
              <a:t>) forms </a:t>
            </a:r>
            <a:r>
              <a:rPr lang="en-US" sz="2200" dirty="0" smtClean="0"/>
              <a:t>the </a:t>
            </a:r>
            <a:r>
              <a:rPr lang="en-US" sz="2200" i="1" dirty="0" smtClean="0"/>
              <a:t>search space </a:t>
            </a:r>
            <a:endParaRPr lang="en-US" sz="2200" i="1" dirty="0"/>
          </a:p>
          <a:p>
            <a:r>
              <a:rPr lang="en-US" sz="2000" dirty="0"/>
              <a:t>Phase 2 of algorithm- 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/>
              <a:t>Searches in depth first manner for matching between the graph pattern and graph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/>
              <a:t>Complexity-  O(</a:t>
            </a:r>
            <a:r>
              <a:rPr lang="en-US" sz="2000" dirty="0" err="1"/>
              <a:t>n</a:t>
            </a:r>
            <a:r>
              <a:rPr lang="en-US" sz="2000" baseline="30000" dirty="0" err="1"/>
              <a:t>k</a:t>
            </a:r>
            <a:r>
              <a:rPr lang="en-US" sz="2000" dirty="0"/>
              <a:t>)</a:t>
            </a:r>
            <a:r>
              <a:rPr lang="en-US" sz="2000" baseline="30000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/>
              <a:t>NP Hard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/>
              <a:t>What to do then?</a:t>
            </a:r>
          </a:p>
          <a:p>
            <a:pPr lvl="1">
              <a:buFont typeface="Wingdings" pitchFamily="2" charset="2"/>
              <a:buChar char="Ø"/>
            </a:pPr>
            <a:endParaRPr lang="en-US" sz="2200" i="1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295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4. Access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Local Pruning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Index </a:t>
            </a:r>
            <a:r>
              <a:rPr lang="en-US" sz="2000" dirty="0" smtClean="0"/>
              <a:t>the attributes </a:t>
            </a:r>
            <a:r>
              <a:rPr lang="en-US" sz="2000" dirty="0"/>
              <a:t>of the graph nodes for fast </a:t>
            </a:r>
            <a:r>
              <a:rPr lang="en-US" sz="2000" dirty="0" smtClean="0"/>
              <a:t>retrieval of </a:t>
            </a:r>
            <a:r>
              <a:rPr lang="en-US" sz="2000" dirty="0"/>
              <a:t>feasible </a:t>
            </a:r>
            <a:r>
              <a:rPr lang="en-US" sz="2000" dirty="0" smtClean="0"/>
              <a:t>mates.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Even </a:t>
            </a:r>
            <a:r>
              <a:rPr lang="en-US" sz="2000" dirty="0"/>
              <a:t>further, consider </a:t>
            </a:r>
            <a:r>
              <a:rPr lang="en-US" sz="2000" dirty="0" smtClean="0"/>
              <a:t>neighborhood </a:t>
            </a:r>
            <a:r>
              <a:rPr lang="en-US" sz="2000" dirty="0" err="1" smtClean="0"/>
              <a:t>subgraphs</a:t>
            </a:r>
            <a:r>
              <a:rPr lang="en-US" sz="2000" dirty="0" smtClean="0"/>
              <a:t> </a:t>
            </a:r>
            <a:r>
              <a:rPr lang="en-US" sz="2000" dirty="0"/>
              <a:t>of the </a:t>
            </a:r>
            <a:r>
              <a:rPr lang="en-US" sz="2000" dirty="0" smtClean="0"/>
              <a:t>nodes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Neighborhood incurs large computation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Define some </a:t>
            </a:r>
            <a:r>
              <a:rPr lang="en-US" sz="2000" i="1" dirty="0" smtClean="0"/>
              <a:t>profile- </a:t>
            </a:r>
            <a:r>
              <a:rPr lang="en-US" sz="2000" dirty="0" smtClean="0"/>
              <a:t>e.g. a sequence of nodes in lexicographic order. 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Pruning -&gt; whether a profile is a subsequence of the other</a:t>
            </a:r>
          </a:p>
          <a:p>
            <a:pPr lvl="1">
              <a:buFont typeface="Wingdings" pitchFamily="2" charset="2"/>
              <a:buChar char="Ø"/>
            </a:pPr>
            <a:endParaRPr lang="en-US" sz="2800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17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4. Access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00200"/>
            <a:ext cx="38862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405" y="1732128"/>
            <a:ext cx="4695490" cy="4516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280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4. Access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Reducing cost of joins</a:t>
            </a:r>
          </a:p>
          <a:p>
            <a:pPr marL="0" indent="0">
              <a:buNone/>
            </a:pPr>
            <a:endParaRPr lang="en-US" sz="20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sz="20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sz="2000" dirty="0">
              <a:sym typeface="Wingdings" pitchFamily="2" charset="2"/>
            </a:endParaRPr>
          </a:p>
          <a:p>
            <a:pPr marL="0" indent="0">
              <a:buNone/>
            </a:pPr>
            <a:endParaRPr lang="en-US" sz="2000" dirty="0">
              <a:sym typeface="Wingdings" pitchFamily="2" charset="2"/>
            </a:endParaRPr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Size of a join </a:t>
            </a:r>
            <a:r>
              <a:rPr lang="en-US" sz="2000" dirty="0" err="1" smtClean="0"/>
              <a:t>i</a:t>
            </a:r>
            <a:r>
              <a:rPr lang="en-US" sz="2000" dirty="0" smtClean="0"/>
              <a:t> : Size(</a:t>
            </a:r>
            <a:r>
              <a:rPr lang="en-US" sz="2000" dirty="0" err="1" smtClean="0"/>
              <a:t>i</a:t>
            </a:r>
            <a:r>
              <a:rPr lang="en-US" sz="2000" dirty="0"/>
              <a:t>) = Size(</a:t>
            </a:r>
            <a:r>
              <a:rPr lang="en-US" sz="2000" dirty="0" err="1"/>
              <a:t>i.left</a:t>
            </a:r>
            <a:r>
              <a:rPr lang="en-US" sz="2000" dirty="0"/>
              <a:t>) × Size(</a:t>
            </a:r>
            <a:r>
              <a:rPr lang="en-US" sz="2000" dirty="0" err="1"/>
              <a:t>i.right</a:t>
            </a:r>
            <a:r>
              <a:rPr lang="en-US" sz="2000" dirty="0"/>
              <a:t>) × </a:t>
            </a:r>
            <a:r>
              <a:rPr lang="el-GR" sz="2000" dirty="0"/>
              <a:t>γ(</a:t>
            </a:r>
            <a:r>
              <a:rPr lang="en-US" sz="2000" dirty="0" err="1"/>
              <a:t>i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Cost of a join </a:t>
            </a:r>
            <a:r>
              <a:rPr lang="en-US" sz="2000" dirty="0" err="1" smtClean="0"/>
              <a:t>i</a:t>
            </a:r>
            <a:r>
              <a:rPr lang="en-US" sz="2000" dirty="0" smtClean="0"/>
              <a:t> : </a:t>
            </a:r>
            <a:r>
              <a:rPr lang="en-US" sz="2000" dirty="0"/>
              <a:t>Cost(</a:t>
            </a:r>
            <a:r>
              <a:rPr lang="en-US" sz="2000" dirty="0" err="1"/>
              <a:t>i</a:t>
            </a:r>
            <a:r>
              <a:rPr lang="en-US" sz="2000" dirty="0"/>
              <a:t>) = Size(</a:t>
            </a:r>
            <a:r>
              <a:rPr lang="en-US" sz="2000" dirty="0" err="1"/>
              <a:t>i.left</a:t>
            </a:r>
            <a:r>
              <a:rPr lang="en-US" sz="2000" dirty="0"/>
              <a:t>) × Size(</a:t>
            </a:r>
            <a:r>
              <a:rPr lang="en-US" sz="2000" dirty="0" err="1"/>
              <a:t>i.right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Consider input </a:t>
            </a:r>
            <a:r>
              <a:rPr lang="en-US" sz="2000" dirty="0"/>
              <a:t>search space be </a:t>
            </a:r>
            <a:r>
              <a:rPr lang="en-US" sz="2000" i="1" dirty="0"/>
              <a:t>{A</a:t>
            </a:r>
            <a:r>
              <a:rPr lang="en-US" sz="2000" baseline="-25000" dirty="0"/>
              <a:t>1</a:t>
            </a:r>
            <a:r>
              <a:rPr lang="en-US" sz="2000" i="1" dirty="0"/>
              <a:t>}×{</a:t>
            </a:r>
            <a:r>
              <a:rPr lang="en-US" sz="2000" i="1" dirty="0" smtClean="0"/>
              <a:t>B</a:t>
            </a:r>
            <a:r>
              <a:rPr lang="en-US" sz="2000" baseline="-25000" dirty="0" smtClean="0"/>
              <a:t>1 </a:t>
            </a:r>
            <a:r>
              <a:rPr lang="en-US" sz="2000" i="1" dirty="0" smtClean="0"/>
              <a:t>,</a:t>
            </a:r>
            <a:r>
              <a:rPr lang="en-US" sz="2000" i="1" dirty="0"/>
              <a:t>B</a:t>
            </a:r>
            <a:r>
              <a:rPr lang="en-US" sz="2000" baseline="-25000" dirty="0"/>
              <a:t>2</a:t>
            </a:r>
            <a:r>
              <a:rPr lang="en-US" sz="2000" i="1" dirty="0" smtClean="0"/>
              <a:t>}×{</a:t>
            </a:r>
            <a:r>
              <a:rPr lang="en-US" sz="2000" i="1" dirty="0"/>
              <a:t>C</a:t>
            </a:r>
            <a:r>
              <a:rPr lang="en-US" sz="2000" baseline="-25000" dirty="0"/>
              <a:t>2</a:t>
            </a:r>
            <a:r>
              <a:rPr lang="en-US" sz="2000" i="1" dirty="0"/>
              <a:t>}</a:t>
            </a:r>
            <a:endParaRPr lang="en-US" sz="2000" dirty="0">
              <a:sym typeface="Wingdings" pitchFamily="2" charset="2"/>
            </a:endParaRPr>
          </a:p>
          <a:p>
            <a:pPr marL="0" indent="0">
              <a:buNone/>
            </a:pPr>
            <a:endParaRPr lang="en-US" sz="20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sz="2000" dirty="0" smtClean="0">
              <a:sym typeface="Wingdings" pitchFamily="2" charset="2"/>
            </a:endParaRPr>
          </a:p>
          <a:p>
            <a:pPr lvl="1">
              <a:buFont typeface="Wingdings" pitchFamily="2" charset="2"/>
              <a:buChar char="Ø"/>
            </a:pPr>
            <a:endParaRPr lang="en-US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370090"/>
            <a:ext cx="4539372" cy="2028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593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Contents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Introduction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Formal Languages for Graphs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Graph Query Language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Access Methods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Conclusion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347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5. Conclusion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Experiments done on biological networks confirms the devised methods.</a:t>
            </a:r>
          </a:p>
          <a:p>
            <a:r>
              <a:rPr lang="en-US" sz="2000" dirty="0" err="1" smtClean="0"/>
              <a:t>GraphQL</a:t>
            </a:r>
            <a:r>
              <a:rPr lang="en-US" sz="2000" dirty="0" smtClean="0"/>
              <a:t> is suitable for </a:t>
            </a:r>
            <a:r>
              <a:rPr lang="en-US" sz="2000" dirty="0" smtClean="0"/>
              <a:t>graphs </a:t>
            </a:r>
            <a:r>
              <a:rPr lang="en-US" sz="2000" dirty="0" smtClean="0"/>
              <a:t>with arbitrary attributes and </a:t>
            </a:r>
            <a:r>
              <a:rPr lang="en-US" sz="2000" dirty="0" smtClean="0"/>
              <a:t>sizes.</a:t>
            </a:r>
          </a:p>
          <a:p>
            <a:r>
              <a:rPr lang="en-US" sz="2000" dirty="0" smtClean="0"/>
              <a:t>One ambiguity?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6859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Questions?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19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Contents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400" dirty="0"/>
              <a:t>Introduction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Formal Languages for Graphs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Graph Query Language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Access Methods</a:t>
            </a:r>
          </a:p>
          <a:p>
            <a:pPr>
              <a:buFont typeface="+mj-lt"/>
              <a:buAutoNum type="arabicPeriod"/>
            </a:pP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Conclusion </a:t>
            </a:r>
            <a:endParaRPr lang="en-US" sz="2400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575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Thank you!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sz="2000" dirty="0" smtClean="0"/>
              <a:t>Prepared by Satish Saley</a:t>
            </a:r>
          </a:p>
          <a:p>
            <a:r>
              <a:rPr lang="en-US" sz="2000" dirty="0" smtClean="0"/>
              <a:t>Guided by Dr. Jan </a:t>
            </a:r>
            <a:r>
              <a:rPr lang="en-US" sz="2000" dirty="0" err="1" smtClean="0"/>
              <a:t>Chomicki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62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1</a:t>
            </a:r>
            <a:r>
              <a:rPr lang="en-US" sz="3600" dirty="0" smtClean="0"/>
              <a:t>. Introduction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Why Graph Query Language?</a:t>
            </a:r>
          </a:p>
          <a:p>
            <a:pPr marL="1028700" lvl="1" indent="-571500">
              <a:buFont typeface="Wingdings" pitchFamily="2" charset="2"/>
              <a:buChar char="Ø"/>
            </a:pPr>
            <a:r>
              <a:rPr lang="en-US" sz="2000" dirty="0" smtClean="0"/>
              <a:t>Data in multiple domains (for ex. Social Networks, </a:t>
            </a:r>
            <a:r>
              <a:rPr lang="en-US" sz="2000" dirty="0" err="1" smtClean="0"/>
              <a:t>Cheminformatics</a:t>
            </a:r>
            <a:r>
              <a:rPr lang="en-US" sz="2000" dirty="0" smtClean="0"/>
              <a:t>, Bioinformatics) is modeled as graph.</a:t>
            </a:r>
          </a:p>
          <a:p>
            <a:pPr marL="1028700" lvl="1" indent="-571500">
              <a:buFont typeface="Wingdings" pitchFamily="2" charset="2"/>
              <a:buChar char="Ø"/>
            </a:pPr>
            <a:r>
              <a:rPr lang="en-US" sz="2000" dirty="0" smtClean="0"/>
              <a:t>Need to manipulate graph </a:t>
            </a:r>
          </a:p>
          <a:p>
            <a:pPr marL="1028700" lvl="1" indent="-571500">
              <a:buFont typeface="Wingdings" pitchFamily="2" charset="2"/>
              <a:buChar char="Ø"/>
            </a:pPr>
            <a:r>
              <a:rPr lang="en-US" sz="2000" dirty="0" smtClean="0"/>
              <a:t>Efficiency </a:t>
            </a:r>
          </a:p>
          <a:p>
            <a:r>
              <a:rPr lang="en-US" sz="2000" dirty="0"/>
              <a:t>So, what restricts from building one?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err="1"/>
              <a:t>Subgraph</a:t>
            </a:r>
            <a:r>
              <a:rPr lang="en-US" sz="2000" dirty="0"/>
              <a:t> Isomorphism 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/>
              <a:t>General purpose relational model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dirty="0"/>
              <a:t>Ex. (Continued…)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88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1. </a:t>
            </a:r>
            <a:r>
              <a:rPr lang="en-US" sz="3600" dirty="0"/>
              <a:t>Introduction</a:t>
            </a:r>
            <a:r>
              <a:rPr lang="en-US" sz="3600" dirty="0" smtClean="0"/>
              <a:t>	</a:t>
            </a:r>
            <a:endParaRPr lang="en-US" sz="3600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4" y="1447800"/>
            <a:ext cx="4029076" cy="1603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3505200"/>
            <a:ext cx="2266950" cy="429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949410"/>
            <a:ext cx="4419600" cy="1079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36072" y="5250873"/>
            <a:ext cx="5264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000" dirty="0" smtClean="0"/>
              <a:t>Joins are costly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dirty="0" smtClean="0"/>
              <a:t>Why to consider A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and 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? 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5257800" y="18288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 example , Table V(vid, label) and Table E(vid1,vid2) </a:t>
            </a:r>
          </a:p>
        </p:txBody>
      </p:sp>
    </p:spTree>
    <p:extLst>
      <p:ext uri="{BB962C8B-B14F-4D97-AF65-F5344CB8AC3E}">
        <p14:creationId xmlns:p14="http://schemas.microsoft.com/office/powerpoint/2010/main" val="98361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1. Introduction	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Any Solution?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Yes, this paper !</a:t>
            </a:r>
          </a:p>
          <a:p>
            <a:pPr lvl="2">
              <a:buFont typeface="Wingdings" pitchFamily="2" charset="2"/>
              <a:buChar char="ü"/>
            </a:pPr>
            <a:r>
              <a:rPr lang="en-US" sz="2000" dirty="0" smtClean="0"/>
              <a:t>Using graph pattern as a basic operational unit</a:t>
            </a:r>
          </a:p>
          <a:p>
            <a:pPr lvl="2">
              <a:buFont typeface="Wingdings" pitchFamily="2" charset="2"/>
              <a:buChar char="ü"/>
            </a:pPr>
            <a:r>
              <a:rPr lang="en-US" sz="2000" dirty="0" smtClean="0"/>
              <a:t>Defining formal languages for graphs</a:t>
            </a:r>
          </a:p>
          <a:p>
            <a:pPr lvl="2">
              <a:buFont typeface="Wingdings" pitchFamily="2" charset="2"/>
              <a:buChar char="ü"/>
            </a:pPr>
            <a:r>
              <a:rPr lang="en-US" sz="2000" dirty="0" smtClean="0"/>
              <a:t>Define graph algebra </a:t>
            </a:r>
          </a:p>
          <a:p>
            <a:pPr lvl="2">
              <a:buFont typeface="Wingdings" pitchFamily="2" charset="2"/>
              <a:buChar char="ü"/>
            </a:pPr>
            <a:r>
              <a:rPr lang="en-US" sz="2000" dirty="0" smtClean="0"/>
              <a:t>Accelerate graph pattern matching</a:t>
            </a:r>
          </a:p>
          <a:p>
            <a:pPr lvl="2"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62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Contents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Introduction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Formal Languages for Graphs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Graph Query Language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Access Methods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Results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Conclusion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9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2. Formal Languages for Graphs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 </a:t>
            </a:r>
            <a:r>
              <a:rPr lang="en-US" sz="2000" dirty="0"/>
              <a:t>formal grammar </a:t>
            </a:r>
            <a:r>
              <a:rPr lang="en-US" sz="2000" dirty="0" smtClean="0"/>
              <a:t>consists of </a:t>
            </a:r>
            <a:r>
              <a:rPr lang="en-US" sz="2000" dirty="0"/>
              <a:t>a finite set of </a:t>
            </a:r>
            <a:r>
              <a:rPr lang="en-US" sz="2000" b="1" dirty="0"/>
              <a:t>terminals</a:t>
            </a:r>
            <a:r>
              <a:rPr lang="en-US" sz="2000" dirty="0"/>
              <a:t> and </a:t>
            </a:r>
            <a:r>
              <a:rPr lang="en-US" sz="2000" b="1" dirty="0" smtClean="0"/>
              <a:t>non-terminals</a:t>
            </a:r>
            <a:r>
              <a:rPr lang="en-US" sz="2000" dirty="0"/>
              <a:t>, and </a:t>
            </a:r>
            <a:r>
              <a:rPr lang="en-US" sz="2000" dirty="0" smtClean="0"/>
              <a:t>a finite </a:t>
            </a:r>
            <a:r>
              <a:rPr lang="en-US" sz="2000" dirty="0"/>
              <a:t>set of </a:t>
            </a:r>
            <a:r>
              <a:rPr lang="en-US" sz="2000" dirty="0" smtClean="0"/>
              <a:t>production </a:t>
            </a:r>
            <a:r>
              <a:rPr lang="en-US" sz="2000" b="1" dirty="0"/>
              <a:t>rules</a:t>
            </a:r>
            <a:r>
              <a:rPr lang="en-US" sz="2000" dirty="0"/>
              <a:t> that generate strings of characters</a:t>
            </a:r>
            <a:r>
              <a:rPr lang="en-US" sz="2000" dirty="0" smtClean="0"/>
              <a:t>.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Ex.   Grammar G consists of 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Terminal – a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Non terminal – S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Rules -  S -&gt; </a:t>
            </a:r>
            <a:r>
              <a:rPr lang="en-US" sz="2000" dirty="0" err="1" smtClean="0"/>
              <a:t>aS</a:t>
            </a:r>
            <a:r>
              <a:rPr lang="en-US" sz="2000" dirty="0" smtClean="0"/>
              <a:t> |  Ԑ</a:t>
            </a:r>
          </a:p>
          <a:p>
            <a:r>
              <a:rPr lang="en-US" sz="2000" dirty="0" smtClean="0"/>
              <a:t>In </a:t>
            </a:r>
            <a:r>
              <a:rPr lang="en-US" sz="2000" dirty="0"/>
              <a:t>graph </a:t>
            </a:r>
            <a:r>
              <a:rPr lang="en-US" sz="2000" dirty="0" smtClean="0"/>
              <a:t>domain, </a:t>
            </a:r>
            <a:r>
              <a:rPr lang="en-US" sz="2000" dirty="0"/>
              <a:t>basic operational unit is </a:t>
            </a:r>
            <a:r>
              <a:rPr lang="en-US" sz="2000" dirty="0" smtClean="0"/>
              <a:t>a graph structure- </a:t>
            </a:r>
            <a:r>
              <a:rPr lang="en-US" sz="2000" b="1" i="1" dirty="0"/>
              <a:t>graph </a:t>
            </a:r>
            <a:r>
              <a:rPr lang="en-US" sz="2000" b="1" i="1" dirty="0" smtClean="0"/>
              <a:t>motif</a:t>
            </a:r>
            <a:r>
              <a:rPr lang="en-US" sz="2000" b="1" dirty="0" smtClean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Can be </a:t>
            </a:r>
            <a:r>
              <a:rPr lang="en-US" sz="2000" dirty="0"/>
              <a:t>either a simple graph or composed of other graph </a:t>
            </a:r>
            <a:r>
              <a:rPr lang="en-US" sz="2000" dirty="0" smtClean="0"/>
              <a:t>motifs by </a:t>
            </a:r>
            <a:r>
              <a:rPr lang="en-US" sz="2000" dirty="0"/>
              <a:t>means of </a:t>
            </a:r>
            <a:r>
              <a:rPr lang="en-US" sz="2000" i="1" dirty="0"/>
              <a:t>concatenation, disjunction, </a:t>
            </a:r>
            <a:r>
              <a:rPr lang="en-US" sz="2000" dirty="0"/>
              <a:t>and</a:t>
            </a:r>
            <a:r>
              <a:rPr lang="en-US" sz="2000" i="1" dirty="0"/>
              <a:t> repetition. </a:t>
            </a:r>
            <a:endParaRPr lang="en-US" sz="2000" i="1" dirty="0" smtClean="0"/>
          </a:p>
          <a:p>
            <a:r>
              <a:rPr lang="en-US" sz="2000" b="1" dirty="0" smtClean="0"/>
              <a:t>Graph </a:t>
            </a:r>
            <a:r>
              <a:rPr lang="en-US" sz="2000" b="1" dirty="0"/>
              <a:t>grammar </a:t>
            </a:r>
            <a:r>
              <a:rPr lang="en-US" sz="2000" dirty="0" smtClean="0"/>
              <a:t>- a </a:t>
            </a:r>
            <a:r>
              <a:rPr lang="en-US" sz="2000" dirty="0"/>
              <a:t>finite set of graph </a:t>
            </a:r>
            <a:r>
              <a:rPr lang="en-US" sz="2000" dirty="0" smtClean="0"/>
              <a:t>motifs</a:t>
            </a:r>
          </a:p>
          <a:p>
            <a:r>
              <a:rPr lang="en-US" sz="2000" dirty="0" smtClean="0"/>
              <a:t> So, the </a:t>
            </a:r>
            <a:r>
              <a:rPr lang="en-US" sz="2000" b="1" dirty="0" smtClean="0"/>
              <a:t>language of </a:t>
            </a:r>
            <a:r>
              <a:rPr lang="en-US" sz="2000" b="1" dirty="0"/>
              <a:t>a graph grammar </a:t>
            </a:r>
            <a:r>
              <a:rPr lang="en-US" sz="2000" dirty="0" smtClean="0"/>
              <a:t>- </a:t>
            </a:r>
            <a:r>
              <a:rPr lang="en-US" sz="2000" dirty="0"/>
              <a:t>the set of all graphs derivable </a:t>
            </a:r>
            <a:r>
              <a:rPr lang="en-US" sz="2000" dirty="0" smtClean="0"/>
              <a:t>from graph </a:t>
            </a:r>
            <a:r>
              <a:rPr lang="en-US" sz="2000" dirty="0"/>
              <a:t>motifs of that grammar.</a:t>
            </a:r>
          </a:p>
        </p:txBody>
      </p:sp>
    </p:spTree>
    <p:extLst>
      <p:ext uri="{BB962C8B-B14F-4D97-AF65-F5344CB8AC3E}">
        <p14:creationId xmlns:p14="http://schemas.microsoft.com/office/powerpoint/2010/main" val="387587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2. Formal Languages for 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Simple Graph Motif </a:t>
            </a:r>
            <a:r>
              <a:rPr lang="en-US" sz="2000" dirty="0" smtClean="0"/>
              <a:t>- </a:t>
            </a:r>
            <a:r>
              <a:rPr lang="en-US" sz="2000" dirty="0"/>
              <a:t>set of nodes and a set of </a:t>
            </a:r>
            <a:r>
              <a:rPr lang="en-US" sz="2000" dirty="0" smtClean="0"/>
              <a:t>edges. </a:t>
            </a:r>
          </a:p>
          <a:p>
            <a:r>
              <a:rPr lang="en-US" sz="2000" dirty="0" smtClean="0"/>
              <a:t>Nodes </a:t>
            </a:r>
            <a:r>
              <a:rPr lang="en-US" sz="2000" dirty="0"/>
              <a:t>and edges </a:t>
            </a:r>
            <a:r>
              <a:rPr lang="en-US" sz="2000" dirty="0" smtClean="0"/>
              <a:t>correspond to </a:t>
            </a:r>
            <a:r>
              <a:rPr lang="en-US" sz="2000" dirty="0"/>
              <a:t>terminals, whereas graphs correspond to </a:t>
            </a:r>
            <a:r>
              <a:rPr lang="en-US" sz="2000" dirty="0" smtClean="0"/>
              <a:t>non-terminals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919" y="3581400"/>
            <a:ext cx="3192731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365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976</Words>
  <Application>Microsoft Office PowerPoint</Application>
  <PresentationFormat>On-screen Show (4:3)</PresentationFormat>
  <Paragraphs>188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   Graphs-at-a-time: Query Language and Access Methods for Graph Databases</vt:lpstr>
      <vt:lpstr>Contents</vt:lpstr>
      <vt:lpstr>Contents</vt:lpstr>
      <vt:lpstr> 1. Introduction </vt:lpstr>
      <vt:lpstr>1. Introduction </vt:lpstr>
      <vt:lpstr>1. Introduction </vt:lpstr>
      <vt:lpstr>Contents</vt:lpstr>
      <vt:lpstr> 2. Formal Languages for Graphs </vt:lpstr>
      <vt:lpstr>2. Formal Languages for Graphs</vt:lpstr>
      <vt:lpstr>2. Formal Languages for Graphs</vt:lpstr>
      <vt:lpstr>2. Formal Languages for Graphs</vt:lpstr>
      <vt:lpstr>2. Formal Languages for Graphs</vt:lpstr>
      <vt:lpstr>2. Formal Languages for Graphs</vt:lpstr>
      <vt:lpstr>Contents</vt:lpstr>
      <vt:lpstr> 3. Graph Query Language </vt:lpstr>
      <vt:lpstr> 3. Graph Query Language </vt:lpstr>
      <vt:lpstr> 3. Graph Query Language </vt:lpstr>
      <vt:lpstr> 3. Graph Query Language </vt:lpstr>
      <vt:lpstr> 3. Graph Query Language </vt:lpstr>
      <vt:lpstr>Contents</vt:lpstr>
      <vt:lpstr>4. Access Methods</vt:lpstr>
      <vt:lpstr>4. Access Methods</vt:lpstr>
      <vt:lpstr>4. Access Methods</vt:lpstr>
      <vt:lpstr>4. Access Methods</vt:lpstr>
      <vt:lpstr>4. Access Methods</vt:lpstr>
      <vt:lpstr>4. Access Methods</vt:lpstr>
      <vt:lpstr>Contents</vt:lpstr>
      <vt:lpstr> 5. Conclusion  </vt:lpstr>
      <vt:lpstr>Questions?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Graphs-at-a-time: Query Language and Access Methods for Graph Databases </dc:title>
  <dc:creator>Satish</dc:creator>
  <cp:lastModifiedBy>Satish</cp:lastModifiedBy>
  <cp:revision>117</cp:revision>
  <dcterms:created xsi:type="dcterms:W3CDTF">2013-02-07T14:48:09Z</dcterms:created>
  <dcterms:modified xsi:type="dcterms:W3CDTF">2013-02-12T01:16:39Z</dcterms:modified>
</cp:coreProperties>
</file>