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9"/>
  </p:notesMasterIdLst>
  <p:sldIdLst>
    <p:sldId id="257" r:id="rId2"/>
    <p:sldId id="258" r:id="rId3"/>
    <p:sldId id="259" r:id="rId4"/>
    <p:sldId id="263" r:id="rId5"/>
    <p:sldId id="262" r:id="rId6"/>
    <p:sldId id="264" r:id="rId7"/>
    <p:sldId id="302" r:id="rId8"/>
    <p:sldId id="303" r:id="rId9"/>
    <p:sldId id="265" r:id="rId10"/>
    <p:sldId id="266" r:id="rId11"/>
    <p:sldId id="310" r:id="rId12"/>
    <p:sldId id="267" r:id="rId13"/>
    <p:sldId id="268" r:id="rId14"/>
    <p:sldId id="308" r:id="rId15"/>
    <p:sldId id="311" r:id="rId16"/>
    <p:sldId id="298" r:id="rId17"/>
    <p:sldId id="309" r:id="rId18"/>
    <p:sldId id="312" r:id="rId19"/>
    <p:sldId id="271" r:id="rId20"/>
    <p:sldId id="272" r:id="rId21"/>
    <p:sldId id="270" r:id="rId22"/>
    <p:sldId id="273" r:id="rId23"/>
    <p:sldId id="274" r:id="rId24"/>
    <p:sldId id="278" r:id="rId25"/>
    <p:sldId id="279" r:id="rId26"/>
    <p:sldId id="280" r:id="rId27"/>
    <p:sldId id="281" r:id="rId28"/>
    <p:sldId id="282" r:id="rId29"/>
    <p:sldId id="283" r:id="rId30"/>
    <p:sldId id="285" r:id="rId31"/>
    <p:sldId id="288" r:id="rId32"/>
    <p:sldId id="304" r:id="rId33"/>
    <p:sldId id="305" r:id="rId34"/>
    <p:sldId id="306" r:id="rId35"/>
    <p:sldId id="307" r:id="rId36"/>
    <p:sldId id="301" r:id="rId37"/>
    <p:sldId id="299" r:id="rId3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95" d="100"/>
          <a:sy n="95" d="100"/>
        </p:scale>
        <p:origin x="-654" y="7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EA0245-8900-DD4F-87E9-BDA26CE44B09}" type="datetimeFigureOut">
              <a:rPr lang="en-US" smtClean="0"/>
              <a:t>3/20/2013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275C00-70CF-8543-A53C-22C63E5995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9085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275C00-70CF-8543-A53C-22C63E59959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81429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275C00-70CF-8543-A53C-22C63E599599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81429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275C00-70CF-8543-A53C-22C63E599599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81429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275C00-70CF-8543-A53C-22C63E599599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81429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275C00-70CF-8543-A53C-22C63E599599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81429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275C00-70CF-8543-A53C-22C63E599599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81429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275C00-70CF-8543-A53C-22C63E599599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81429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275C00-70CF-8543-A53C-22C63E599599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81429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275C00-70CF-8543-A53C-22C63E599599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81429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275C00-70CF-8543-A53C-22C63E599599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81429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275C00-70CF-8543-A53C-22C63E599599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8142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275C00-70CF-8543-A53C-22C63E59959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81429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275C00-70CF-8543-A53C-22C63E599599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81429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275C00-70CF-8543-A53C-22C63E599599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81429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275C00-70CF-8543-A53C-22C63E599599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81429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275C00-70CF-8543-A53C-22C63E599599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81429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275C00-70CF-8543-A53C-22C63E599599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8142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275C00-70CF-8543-A53C-22C63E59959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8142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275C00-70CF-8543-A53C-22C63E59959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8142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275C00-70CF-8543-A53C-22C63E59959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8142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275C00-70CF-8543-A53C-22C63E59959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8142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275C00-70CF-8543-A53C-22C63E59959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8142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275C00-70CF-8543-A53C-22C63E599599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8142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275C00-70CF-8543-A53C-22C63E599599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8142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33E0F-6F8C-614C-91CF-93962660513F}" type="datetimeFigureOut">
              <a:rPr lang="en-US" smtClean="0"/>
              <a:t>3/20/2013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61037-5A7D-384B-8E0F-C88AFBB816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3083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33E0F-6F8C-614C-91CF-93962660513F}" type="datetimeFigureOut">
              <a:rPr lang="en-US" smtClean="0"/>
              <a:t>3/20/2013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61037-5A7D-384B-8E0F-C88AFBB816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089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33E0F-6F8C-614C-91CF-93962660513F}" type="datetimeFigureOut">
              <a:rPr lang="en-US" smtClean="0"/>
              <a:t>3/20/2013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61037-5A7D-384B-8E0F-C88AFBB816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4153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33E0F-6F8C-614C-91CF-93962660513F}" type="datetimeFigureOut">
              <a:rPr lang="en-US" smtClean="0"/>
              <a:t>3/20/2013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61037-5A7D-384B-8E0F-C88AFBB816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105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33E0F-6F8C-614C-91CF-93962660513F}" type="datetimeFigureOut">
              <a:rPr lang="en-US" smtClean="0"/>
              <a:t>3/20/2013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61037-5A7D-384B-8E0F-C88AFBB816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489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33E0F-6F8C-614C-91CF-93962660513F}" type="datetimeFigureOut">
              <a:rPr lang="en-US" smtClean="0"/>
              <a:t>3/20/2013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61037-5A7D-384B-8E0F-C88AFBB816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958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33E0F-6F8C-614C-91CF-93962660513F}" type="datetimeFigureOut">
              <a:rPr lang="en-US" smtClean="0"/>
              <a:t>3/20/2013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61037-5A7D-384B-8E0F-C88AFBB816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591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33E0F-6F8C-614C-91CF-93962660513F}" type="datetimeFigureOut">
              <a:rPr lang="en-US" smtClean="0"/>
              <a:t>3/20/2013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61037-5A7D-384B-8E0F-C88AFBB816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200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33E0F-6F8C-614C-91CF-93962660513F}" type="datetimeFigureOut">
              <a:rPr lang="en-US" smtClean="0"/>
              <a:t>3/20/2013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61037-5A7D-384B-8E0F-C88AFBB816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425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33E0F-6F8C-614C-91CF-93962660513F}" type="datetimeFigureOut">
              <a:rPr lang="en-US" smtClean="0"/>
              <a:t>3/20/2013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61037-5A7D-384B-8E0F-C88AFBB816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230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33E0F-6F8C-614C-91CF-93962660513F}" type="datetimeFigureOut">
              <a:rPr lang="en-US" smtClean="0"/>
              <a:t>3/20/2013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61037-5A7D-384B-8E0F-C88AFBB816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928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733E0F-6F8C-614C-91CF-93962660513F}" type="datetimeFigureOut">
              <a:rPr lang="en-US" smtClean="0"/>
              <a:t>3/20/2013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961037-5A7D-384B-8E0F-C88AFBB816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594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15.png"/><Relationship Id="rId4" Type="http://schemas.openxmlformats.org/officeDocument/2006/relationships/image" Target="../media/image1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21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99451" y="1052736"/>
            <a:ext cx="7772400" cy="1901479"/>
          </a:xfrm>
          <a:solidFill>
            <a:schemeClr val="accent5">
              <a:lumMod val="50000"/>
            </a:schemeClr>
          </a:solidFill>
        </p:spPr>
        <p:txBody>
          <a:bodyPr>
            <a:noAutofit/>
          </a:bodyPr>
          <a:lstStyle/>
          <a:p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> </a:t>
            </a:r>
            <a:r>
              <a:rPr lang="en-US" sz="3600" b="1" dirty="0">
                <a:solidFill>
                  <a:schemeClr val="bg1"/>
                </a:solidFill>
              </a:rPr>
              <a:t>Efficient Computation of Trade-Off Skylines 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600" y="3068960"/>
            <a:ext cx="7344816" cy="3024336"/>
          </a:xfrm>
        </p:spPr>
        <p:txBody>
          <a:bodyPr>
            <a:noAutofit/>
          </a:bodyPr>
          <a:lstStyle/>
          <a:p>
            <a:r>
              <a:rPr lang="en-US" sz="2000" dirty="0" smtClean="0">
                <a:solidFill>
                  <a:srgbClr val="333C8D"/>
                </a:solidFill>
              </a:rPr>
              <a:t>In: 13</a:t>
            </a:r>
            <a:r>
              <a:rPr lang="en-US" sz="2000" baseline="30000" dirty="0" smtClean="0">
                <a:solidFill>
                  <a:srgbClr val="333C8D"/>
                </a:solidFill>
              </a:rPr>
              <a:t>th</a:t>
            </a:r>
            <a:r>
              <a:rPr lang="en-US" sz="2000" dirty="0" smtClean="0">
                <a:solidFill>
                  <a:srgbClr val="333C8D"/>
                </a:solidFill>
              </a:rPr>
              <a:t> International Conference on Extending Database Technology (EDBT). 2010.</a:t>
            </a:r>
            <a:endParaRPr lang="en-US" sz="2000" dirty="0" smtClean="0">
              <a:solidFill>
                <a:srgbClr val="333C8D"/>
              </a:solidFill>
            </a:endParaRPr>
          </a:p>
          <a:p>
            <a:pPr algn="l"/>
            <a:r>
              <a:rPr lang="en-US" sz="2000" dirty="0" smtClean="0">
                <a:solidFill>
                  <a:schemeClr val="tx1"/>
                </a:solidFill>
              </a:rPr>
              <a:t>Christoph Lofi,  </a:t>
            </a:r>
            <a:r>
              <a:rPr lang="en-US" sz="2000" dirty="0">
                <a:solidFill>
                  <a:schemeClr val="tx1"/>
                </a:solidFill>
              </a:rPr>
              <a:t>lofi@ifis.cs.tu-bs.de </a:t>
            </a:r>
          </a:p>
          <a:p>
            <a:pPr algn="l"/>
            <a:r>
              <a:rPr lang="en-US" sz="2000" dirty="0" smtClean="0">
                <a:solidFill>
                  <a:schemeClr val="tx1"/>
                </a:solidFill>
              </a:rPr>
              <a:t>Ulrich Güntzer, ulrich.guentzer@informatik.uni-tuebingen.de </a:t>
            </a:r>
          </a:p>
          <a:p>
            <a:pPr algn="l"/>
            <a:r>
              <a:rPr lang="en-US" sz="2000" dirty="0" smtClean="0">
                <a:solidFill>
                  <a:schemeClr val="tx1"/>
                </a:solidFill>
              </a:rPr>
              <a:t>Wolf-Tilo </a:t>
            </a:r>
            <a:r>
              <a:rPr lang="en-US" sz="2000" dirty="0">
                <a:solidFill>
                  <a:schemeClr val="tx1"/>
                </a:solidFill>
              </a:rPr>
              <a:t>Balke </a:t>
            </a:r>
            <a:r>
              <a:rPr lang="en-US" sz="2000" dirty="0" smtClean="0">
                <a:solidFill>
                  <a:schemeClr val="tx1"/>
                </a:solidFill>
              </a:rPr>
              <a:t>,  </a:t>
            </a:r>
            <a:r>
              <a:rPr lang="en-US" sz="2000" dirty="0">
                <a:solidFill>
                  <a:schemeClr val="tx1"/>
                </a:solidFill>
              </a:rPr>
              <a:t>balke@ifis.cs.tu-bs.de </a:t>
            </a:r>
          </a:p>
          <a:p>
            <a:endParaRPr lang="en-US" sz="2000" dirty="0">
              <a:solidFill>
                <a:srgbClr val="333C8D"/>
              </a:solidFill>
            </a:endParaRPr>
          </a:p>
          <a:p>
            <a:r>
              <a:rPr lang="en-US" sz="2000" dirty="0" smtClean="0">
                <a:solidFill>
                  <a:schemeClr val="tx1"/>
                </a:solidFill>
              </a:rPr>
              <a:t>Presented </a:t>
            </a:r>
            <a:r>
              <a:rPr lang="en-US" sz="2000" dirty="0">
                <a:solidFill>
                  <a:schemeClr val="tx1"/>
                </a:solidFill>
              </a:rPr>
              <a:t>by  </a:t>
            </a:r>
            <a:r>
              <a:rPr lang="en-US" sz="2000" dirty="0" smtClean="0">
                <a:solidFill>
                  <a:schemeClr val="tx1"/>
                </a:solidFill>
              </a:rPr>
              <a:t>Sarath </a:t>
            </a:r>
            <a:endParaRPr lang="en-US" sz="2000" dirty="0">
              <a:solidFill>
                <a:schemeClr val="tx1"/>
              </a:solidFill>
            </a:endParaRPr>
          </a:p>
          <a:p>
            <a:r>
              <a:rPr lang="en-US" sz="2000" dirty="0" smtClean="0">
                <a:solidFill>
                  <a:schemeClr val="tx1"/>
                </a:solidFill>
              </a:rPr>
              <a:t>25/03/2013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37" y="6124575"/>
            <a:ext cx="9085263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33952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50000"/>
            </a:schemeClr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Pareto Skyline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015" y="1671984"/>
            <a:ext cx="8363272" cy="485740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200" dirty="0" smtClean="0"/>
          </a:p>
          <a:p>
            <a:pPr marL="0" indent="0">
              <a:buNone/>
            </a:pPr>
            <a:r>
              <a:rPr lang="en-US" sz="2200" dirty="0" smtClean="0"/>
              <a:t>Definition</a:t>
            </a:r>
            <a:r>
              <a:rPr lang="en-US" sz="2200" dirty="0" smtClean="0"/>
              <a:t>:</a:t>
            </a:r>
          </a:p>
          <a:p>
            <a:r>
              <a:rPr lang="en-US" sz="2200" dirty="0" smtClean="0"/>
              <a:t>Assume a database relation </a:t>
            </a:r>
            <a:r>
              <a:rPr lang="en-US" sz="2200" dirty="0" smtClean="0"/>
              <a:t>𝑅 ⊆ 𝐷</a:t>
            </a:r>
            <a:r>
              <a:rPr lang="en-US" sz="2200" dirty="0"/>
              <a:t>1×…×𝐷𝑛 on 𝑛 attributes. </a:t>
            </a:r>
            <a:r>
              <a:rPr lang="en-US" sz="2200" dirty="0" smtClean="0"/>
              <a:t>Then the Sky</a:t>
            </a:r>
            <a:r>
              <a:rPr lang="en-US" sz="2200" dirty="0" smtClean="0"/>
              <a:t>line of R is defined as.,</a:t>
            </a:r>
          </a:p>
          <a:p>
            <a:pPr marL="0" indent="0">
              <a:buNone/>
            </a:pPr>
            <a:r>
              <a:rPr lang="en-US" sz="2200" dirty="0"/>
              <a:t> </a:t>
            </a:r>
            <a:r>
              <a:rPr lang="en-US" sz="2200" dirty="0" smtClean="0"/>
              <a:t>          </a:t>
            </a:r>
            <a:r>
              <a:rPr lang="en-US" sz="2200" dirty="0" smtClean="0"/>
              <a:t> </a:t>
            </a:r>
            <a:endParaRPr lang="en-US" sz="2200" dirty="0" smtClean="0"/>
          </a:p>
          <a:p>
            <a:endParaRPr lang="en-US" sz="2200" b="1" dirty="0" smtClean="0"/>
          </a:p>
          <a:p>
            <a:r>
              <a:rPr lang="en-US" sz="2200" dirty="0" smtClean="0"/>
              <a:t>We test </a:t>
            </a:r>
            <a:r>
              <a:rPr lang="en-US" sz="2200" dirty="0"/>
              <a:t>whether 𝑜1 &gt;𝑃 𝑜2 holds, </a:t>
            </a:r>
            <a:r>
              <a:rPr lang="en-US" sz="2200" dirty="0" smtClean="0"/>
              <a:t>by comparing </a:t>
            </a:r>
            <a:r>
              <a:rPr lang="en-US" sz="2200" dirty="0"/>
              <a:t>only necessary </a:t>
            </a:r>
            <a:r>
              <a:rPr lang="en-US" sz="2200" dirty="0" smtClean="0"/>
              <a:t>objects component wise </a:t>
            </a:r>
            <a:r>
              <a:rPr lang="en-US" sz="2200" dirty="0"/>
              <a:t>using the </a:t>
            </a:r>
            <a:r>
              <a:rPr lang="en-US" sz="2200" dirty="0" smtClean="0"/>
              <a:t>individual attribute preferences</a:t>
            </a:r>
            <a:r>
              <a:rPr lang="en-US" sz="2200" dirty="0"/>
              <a:t>. </a:t>
            </a:r>
            <a:endParaRPr lang="en-US" sz="2200" b="1" dirty="0"/>
          </a:p>
          <a:p>
            <a:pPr marL="0" indent="0">
              <a:buNone/>
            </a:pPr>
            <a:endParaRPr lang="en-US" sz="2400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37" y="6114527"/>
            <a:ext cx="9085263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5667" y="3311769"/>
            <a:ext cx="3493006" cy="4865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34175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200" dirty="0" smtClean="0"/>
          </a:p>
          <a:p>
            <a:r>
              <a:rPr lang="en-US" sz="2200" dirty="0" smtClean="0"/>
              <a:t>Consider a sample Trade-off, </a:t>
            </a:r>
          </a:p>
          <a:p>
            <a:r>
              <a:rPr lang="en-US" sz="2200" dirty="0" smtClean="0"/>
              <a:t>” I </a:t>
            </a:r>
            <a:r>
              <a:rPr lang="en-US" sz="2200" dirty="0"/>
              <a:t>would prefer a car for $18000 with a metallic blue </a:t>
            </a:r>
            <a:r>
              <a:rPr lang="en-US" sz="2200" dirty="0" smtClean="0"/>
              <a:t>paint </a:t>
            </a:r>
            <a:r>
              <a:rPr lang="en-US" sz="2200" dirty="0"/>
              <a:t>job over a car for $16000 with a plain blue paint </a:t>
            </a:r>
            <a:r>
              <a:rPr lang="en-US" sz="2200" dirty="0" smtClean="0"/>
              <a:t>job ”.</a:t>
            </a:r>
          </a:p>
          <a:p>
            <a:pPr marL="0" indent="0">
              <a:buNone/>
            </a:pPr>
            <a:r>
              <a:rPr lang="en-US" sz="2200" dirty="0" smtClean="0"/>
              <a:t>              𝑡</a:t>
            </a:r>
            <a:r>
              <a:rPr lang="en-US" sz="2200" dirty="0"/>
              <a:t>1:= $18000, 𝑏𝑙𝑢𝑒 𝑚𝑒𝑡𝑎𝑙𝑙𝑖𝑐 ⊳ $16000, 𝑏𝑙𝑢𝑒 </a:t>
            </a:r>
            <a:endParaRPr lang="en-US" sz="2200" dirty="0" smtClean="0"/>
          </a:p>
          <a:p>
            <a:pPr marL="0" indent="0">
              <a:buNone/>
            </a:pPr>
            <a:endParaRPr lang="en-US" sz="2200" dirty="0" smtClean="0"/>
          </a:p>
          <a:p>
            <a:r>
              <a:rPr lang="en-US" sz="2200" dirty="0" smtClean="0"/>
              <a:t>The </a:t>
            </a:r>
            <a:r>
              <a:rPr lang="en-US" sz="2200" dirty="0"/>
              <a:t>car </a:t>
            </a:r>
            <a:r>
              <a:rPr lang="en-US" sz="2200" dirty="0" smtClean="0"/>
              <a:t>o1:($17000</a:t>
            </a:r>
            <a:r>
              <a:rPr lang="en-US" sz="2200" dirty="0"/>
              <a:t>, 𝑏𝑙𝑢𝑒 𝑚𝑒𝑡𝑎𝑙𝑙𝑖𝑐, 100 ℎ𝑝, 𝑎/𝑐) </a:t>
            </a:r>
            <a:r>
              <a:rPr lang="en-US" sz="2200" dirty="0"/>
              <a:t>previously </a:t>
            </a:r>
            <a:r>
              <a:rPr lang="en-US" sz="2200" dirty="0" smtClean="0"/>
              <a:t>incomparable with o2:($16000</a:t>
            </a:r>
            <a:r>
              <a:rPr lang="en-US" sz="2200" dirty="0"/>
              <a:t>, 𝑤ℎ𝑖𝑡𝑒, 100 ℎ𝑝, 𝑛𝑜 𝑎/</a:t>
            </a:r>
            <a:r>
              <a:rPr lang="en-US" sz="2200" dirty="0" smtClean="0"/>
              <a:t>𝑐)</a:t>
            </a:r>
          </a:p>
          <a:p>
            <a:r>
              <a:rPr lang="en-US" sz="2200" dirty="0" smtClean="0"/>
              <a:t>After introducing t1 , Car o1 with above characteristics will dominate the car o2.</a:t>
            </a:r>
          </a:p>
          <a:p>
            <a:endParaRPr lang="en-US" sz="2400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50000"/>
            </a:schemeClr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Trade-off Skylines</a:t>
            </a: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37" y="6114527"/>
            <a:ext cx="9085263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95715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50000"/>
            </a:schemeClr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Trade-off Skylines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015" y="1671984"/>
            <a:ext cx="8363272" cy="485740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200" dirty="0" smtClean="0"/>
          </a:p>
          <a:p>
            <a:pPr marL="0" indent="0">
              <a:buNone/>
            </a:pPr>
            <a:r>
              <a:rPr lang="en-US" sz="2200" dirty="0" smtClean="0"/>
              <a:t>Definition</a:t>
            </a:r>
            <a:r>
              <a:rPr lang="en-US" sz="2200" b="1" dirty="0" smtClean="0"/>
              <a:t>:</a:t>
            </a:r>
            <a:endParaRPr lang="en-US" sz="2200" b="1" dirty="0"/>
          </a:p>
          <a:p>
            <a:r>
              <a:rPr lang="en-US" sz="2200" dirty="0"/>
              <a:t>Assuming a set of trade-offs 𝑇, the resulting skyline </a:t>
            </a:r>
            <a:r>
              <a:rPr lang="en-US" sz="2200" dirty="0" smtClean="0"/>
              <a:t>with </a:t>
            </a:r>
            <a:r>
              <a:rPr lang="en-US" sz="2200" dirty="0"/>
              <a:t>respect to the new domination relationships induced by all the given </a:t>
            </a:r>
            <a:r>
              <a:rPr lang="en-US" sz="2200" dirty="0" smtClean="0"/>
              <a:t>trade-offs is given by., </a:t>
            </a:r>
            <a:endParaRPr lang="en-US" sz="2200" dirty="0" smtClean="0"/>
          </a:p>
          <a:p>
            <a:pPr marL="0" indent="0">
              <a:buNone/>
            </a:pPr>
            <a:endParaRPr lang="en-US" sz="2200" b="1" dirty="0" smtClean="0">
              <a:solidFill>
                <a:srgbClr val="333C8D"/>
              </a:solidFill>
            </a:endParaRPr>
          </a:p>
          <a:p>
            <a:endParaRPr lang="en-US" sz="2200" b="1" dirty="0"/>
          </a:p>
          <a:p>
            <a:r>
              <a:rPr lang="en-US" sz="2200" dirty="0"/>
              <a:t>This new criterion respects all trade-offs in 𝑇, </a:t>
            </a:r>
            <a:r>
              <a:rPr lang="en-US" sz="2200" dirty="0" smtClean="0"/>
              <a:t>and also </a:t>
            </a:r>
            <a:r>
              <a:rPr lang="en-US" sz="2200" i="1" dirty="0" smtClean="0"/>
              <a:t>all </a:t>
            </a:r>
            <a:r>
              <a:rPr lang="en-US" sz="2200" dirty="0"/>
              <a:t>original Pareto </a:t>
            </a:r>
            <a:r>
              <a:rPr lang="en-US" sz="2200" dirty="0" smtClean="0"/>
              <a:t>preferences</a:t>
            </a:r>
            <a:r>
              <a:rPr lang="en-US" sz="2200" dirty="0"/>
              <a:t>.</a:t>
            </a:r>
            <a:endParaRPr lang="en-US" sz="2200" b="1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37" y="6114527"/>
            <a:ext cx="9085263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409" y="3595688"/>
            <a:ext cx="3695700" cy="4839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35827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50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</a:rPr>
              <a:t>Trade-Off Dominance Relationships </a:t>
            </a:r>
            <a:r>
              <a:rPr lang="en-US" b="1" dirty="0" smtClean="0">
                <a:solidFill>
                  <a:schemeClr val="bg1"/>
                </a:solidFill>
              </a:rPr>
              <a:t>	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015" y="1671984"/>
            <a:ext cx="8363272" cy="4857403"/>
          </a:xfrm>
        </p:spPr>
        <p:txBody>
          <a:bodyPr>
            <a:normAutofit/>
          </a:bodyPr>
          <a:lstStyle/>
          <a:p>
            <a:endParaRPr lang="en-US" sz="2200" dirty="0" smtClean="0"/>
          </a:p>
          <a:p>
            <a:r>
              <a:rPr lang="en-US" sz="2200" dirty="0" smtClean="0"/>
              <a:t>For </a:t>
            </a:r>
            <a:r>
              <a:rPr lang="en-US" sz="2200" dirty="0"/>
              <a:t>a set 𝑇 ≔ {𝑡1:= (𝑥1 ⊳ 𝑦2)} containing only a single trade-off </a:t>
            </a:r>
            <a:r>
              <a:rPr lang="en-US" sz="2200" dirty="0" smtClean="0"/>
              <a:t>and given two </a:t>
            </a:r>
            <a:r>
              <a:rPr lang="en-US" sz="2200" dirty="0"/>
              <a:t>objects 𝑜1 and 𝑜2, 𝑜1 may either dominate 𝑜2 according to the original Pareto </a:t>
            </a:r>
            <a:r>
              <a:rPr lang="en-US" sz="2200" dirty="0" smtClean="0"/>
              <a:t>semantics </a:t>
            </a:r>
            <a:r>
              <a:rPr lang="en-US" sz="2200" dirty="0"/>
              <a:t>or by actually applying the trade-off using both ceteris paribus and Pareto semantics. </a:t>
            </a:r>
            <a:endParaRPr lang="en-US" sz="2200" dirty="0" smtClean="0"/>
          </a:p>
          <a:p>
            <a:endParaRPr lang="en-US" sz="2400" dirty="0"/>
          </a:p>
          <a:p>
            <a:r>
              <a:rPr lang="en-US" sz="2200" dirty="0" smtClean="0"/>
              <a:t>Proposition </a:t>
            </a:r>
            <a:r>
              <a:rPr lang="en-US" sz="2200" dirty="0"/>
              <a:t>1: constructing 𝒐𝟏 &gt;𝐓 𝒐𝟐 with 𝑻 = 𝟏 </a:t>
            </a:r>
          </a:p>
          <a:p>
            <a:pPr>
              <a:buFont typeface="Wingdings" charset="2"/>
              <a:buChar char="Ø"/>
            </a:pPr>
            <a:endParaRPr lang="en-US" sz="2400" dirty="0">
              <a:solidFill>
                <a:srgbClr val="333C8D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37" y="6114527"/>
            <a:ext cx="9085263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464" y="4749783"/>
            <a:ext cx="6333078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10101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2223" y="2160395"/>
            <a:ext cx="3581262" cy="3637504"/>
          </a:xfrm>
          <a:prstGeom prst="rect">
            <a:avLst/>
          </a:prstGeom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37" y="6114527"/>
            <a:ext cx="9085263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vert="horz" lIns="91440" tIns="45720" rIns="91440" bIns="45720" rtlCol="0" anchor="ctr">
            <a:normAutofit fontScale="9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chemeClr val="bg1"/>
                </a:solidFill>
              </a:rPr>
              <a:t>Trade-Off Dominance Relationships </a:t>
            </a:r>
            <a:r>
              <a:rPr lang="en-US" b="1" dirty="0" smtClean="0">
                <a:solidFill>
                  <a:schemeClr val="bg1"/>
                </a:solidFill>
              </a:rPr>
              <a:t>	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5656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sz="2200" dirty="0" smtClean="0"/>
              <a:t>Consider </a:t>
            </a:r>
            <a:r>
              <a:rPr lang="en-US" sz="2200" dirty="0"/>
              <a:t>trade-off </a:t>
            </a:r>
            <a:r>
              <a:rPr lang="en-US" sz="2200" dirty="0" smtClean="0"/>
              <a:t> t1 </a:t>
            </a:r>
            <a:r>
              <a:rPr lang="en-US" sz="2200" dirty="0"/>
              <a:t>as</a:t>
            </a:r>
          </a:p>
          <a:p>
            <a:endParaRPr lang="en-US" sz="2200" dirty="0" smtClean="0"/>
          </a:p>
          <a:p>
            <a:r>
              <a:rPr lang="en-US" sz="2200" dirty="0" smtClean="0"/>
              <a:t>o1: (($18000, blue metallic, a/c, 80hp))</a:t>
            </a:r>
          </a:p>
          <a:p>
            <a:r>
              <a:rPr lang="en-US" sz="2200" dirty="0" smtClean="0"/>
              <a:t>o2: (($16000, white, non a/c, 80hp))</a:t>
            </a:r>
          </a:p>
          <a:p>
            <a:endParaRPr lang="en-US" sz="2200" dirty="0"/>
          </a:p>
          <a:p>
            <a:r>
              <a:rPr lang="en-US" sz="2200" dirty="0"/>
              <a:t>Apply the rules! will o1 dominate o2?</a:t>
            </a:r>
          </a:p>
          <a:p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vert="horz" lIns="91440" tIns="45720" rIns="91440" bIns="45720" rtlCol="0" anchor="ctr">
            <a:normAutofit fontScale="9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chemeClr val="bg1"/>
                </a:solidFill>
              </a:rPr>
              <a:t>Trade-Off Dominance Relationships </a:t>
            </a:r>
            <a:r>
              <a:rPr lang="en-US" b="1" dirty="0" smtClean="0">
                <a:solidFill>
                  <a:schemeClr val="bg1"/>
                </a:solidFill>
              </a:rPr>
              <a:t>	</a:t>
            </a: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37" y="6114527"/>
            <a:ext cx="9085263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9684" y="2222200"/>
            <a:ext cx="3962400" cy="29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95864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50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</a:rPr>
              <a:t>Trade-Off Dominance Relationships </a:t>
            </a:r>
            <a:r>
              <a:rPr lang="en-US" b="1" dirty="0" smtClean="0">
                <a:solidFill>
                  <a:schemeClr val="bg1"/>
                </a:solidFill>
              </a:rPr>
              <a:t>	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015" y="1671984"/>
            <a:ext cx="8363272" cy="48574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dirty="0" smtClean="0"/>
              <a:t>Proposition </a:t>
            </a:r>
            <a:r>
              <a:rPr lang="en-US" sz="2200" dirty="0"/>
              <a:t>2: constructing 𝒐𝟏 &gt;𝐓 𝒐𝟐 with 𝑻 = 𝟐</a:t>
            </a:r>
            <a:r>
              <a:rPr lang="en-US" sz="2200" dirty="0" smtClean="0"/>
              <a:t>:</a:t>
            </a:r>
          </a:p>
          <a:p>
            <a:r>
              <a:rPr lang="en-US" sz="2200" dirty="0"/>
              <a:t>Given 𝑡1 = 𝑥1 ⊳ 𝑦1 with 𝜇1 and 𝑡2 = 𝑥2 ⊳ 𝑦2 with 𝜇2. </a:t>
            </a:r>
            <a:endParaRPr lang="en-US" sz="2200" dirty="0" smtClean="0"/>
          </a:p>
          <a:p>
            <a:r>
              <a:rPr lang="en-US" sz="2200" dirty="0"/>
              <a:t>Assume 𝑡1 and 𝑡2 can be applied in sequence 𝑡1 ∘ 𝑡2, i.e. ∀𝑖 ∈ 𝜇1 ∩ 𝜇2 : 𝑦1,𝑖 ≳𝑖 𝑥2,𝑖 . Then, for any 𝑜1, 𝑜2 ∈ 𝐷 1,…,𝑛 a domination relationship 𝑜1 &gt;T 𝑜2 via a sequence 𝑡1 ∘ 𝑡2 holds, if </a:t>
            </a:r>
            <a:r>
              <a:rPr lang="en-US" sz="2200" dirty="0" smtClean="0"/>
              <a:t>.,</a:t>
            </a:r>
          </a:p>
          <a:p>
            <a:endParaRPr lang="en-US" sz="2400" dirty="0">
              <a:solidFill>
                <a:srgbClr val="333C8D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37" y="6114527"/>
            <a:ext cx="9085263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2185" y="3727258"/>
            <a:ext cx="3407228" cy="189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52240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3007" y="1868993"/>
            <a:ext cx="3275763" cy="3918858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vert="horz" lIns="91440" tIns="45720" rIns="91440" bIns="45720" rtlCol="0" anchor="ctr">
            <a:normAutofit fontScale="9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chemeClr val="bg1"/>
                </a:solidFill>
              </a:rPr>
              <a:t>Trade-Off Dominance Relationships </a:t>
            </a:r>
            <a:r>
              <a:rPr lang="en-US" b="1" dirty="0" smtClean="0">
                <a:solidFill>
                  <a:schemeClr val="bg1"/>
                </a:solidFill>
              </a:rPr>
              <a:t>	</a:t>
            </a: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37" y="6114527"/>
            <a:ext cx="9085263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17958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sz="2200" dirty="0" smtClean="0"/>
              <a:t>Consider two trade-offs,</a:t>
            </a:r>
          </a:p>
          <a:p>
            <a:r>
              <a:rPr lang="en-US" sz="2200" dirty="0" smtClean="0"/>
              <a:t>𝑡</a:t>
            </a:r>
            <a:r>
              <a:rPr lang="en-US" sz="2200" dirty="0"/>
              <a:t>1 = $18000, 𝑏𝑙𝑢𝑒 𝑚𝑒𝑡𝑎𝑙𝑙𝑖𝑐 ⊳ $16000, 𝑏𝑙𝑢𝑒 </a:t>
            </a:r>
          </a:p>
          <a:p>
            <a:r>
              <a:rPr lang="en-US" sz="2200" dirty="0"/>
              <a:t>𝑡2 = 𝑏𝑙𝑢𝑒, 𝑎/𝑐 ⊳ 𝑏𝑙𝑢𝑒 𝑚𝑒𝑡𝑎𝑙𝑙𝑖𝑐, 𝑛𝑜 𝑎/𝑐 </a:t>
            </a:r>
            <a:endParaRPr lang="en-US" sz="2200" dirty="0" smtClean="0"/>
          </a:p>
          <a:p>
            <a:endParaRPr lang="en-US" sz="2200" dirty="0"/>
          </a:p>
          <a:p>
            <a:r>
              <a:rPr lang="en-US" sz="2200" dirty="0" smtClean="0"/>
              <a:t>o1= (($18000, blue metallic , a/c, 80hp))</a:t>
            </a:r>
          </a:p>
          <a:p>
            <a:r>
              <a:rPr lang="en-US" sz="2200" dirty="0" smtClean="0"/>
              <a:t>o2=(($16000,blue metallic , no a/c, 80hp))</a:t>
            </a:r>
          </a:p>
          <a:p>
            <a:endParaRPr lang="en-US" sz="2200" dirty="0"/>
          </a:p>
          <a:p>
            <a:r>
              <a:rPr lang="en-US" sz="2200" dirty="0" smtClean="0"/>
              <a:t>o1 &gt;T o2 ! Check it out !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vert="horz" lIns="91440" tIns="45720" rIns="91440" bIns="45720" rtlCol="0" anchor="ctr">
            <a:normAutofit fontScale="9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chemeClr val="bg1"/>
                </a:solidFill>
              </a:rPr>
              <a:t>Trade-Off Dominance Relationships </a:t>
            </a:r>
            <a:r>
              <a:rPr lang="en-US" b="1" dirty="0" smtClean="0">
                <a:solidFill>
                  <a:schemeClr val="bg1"/>
                </a:solidFill>
              </a:rPr>
              <a:t>	</a:t>
            </a: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37" y="6114527"/>
            <a:ext cx="9085263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19597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50000"/>
            </a:schemeClr>
          </a:solidFill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Merging Trade-Off Tuples </a:t>
            </a:r>
            <a:r>
              <a:rPr lang="en-US" b="1" dirty="0" smtClean="0">
                <a:solidFill>
                  <a:schemeClr val="bg1"/>
                </a:solidFill>
              </a:rPr>
              <a:t>	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015" y="1671984"/>
            <a:ext cx="8363272" cy="48574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dirty="0" smtClean="0"/>
              <a:t>Definition: </a:t>
            </a:r>
            <a:r>
              <a:rPr lang="en-US" sz="2200" dirty="0"/>
              <a:t>The Merge Operator ↶ : </a:t>
            </a:r>
          </a:p>
          <a:p>
            <a:r>
              <a:rPr lang="en-US" sz="2200" dirty="0"/>
              <a:t>Let 𝜇x , 𝜇z ⊆ {1, … , 𝑛}. For 𝑥 ∈ 𝐷𝜇 𝑥 and 𝑧 ∈ 𝐷𝜇 𝑧 , the tuple 𝑥 ↶ 𝑧 is defined component-wise as: (𝑥 ↶ 𝑧) ≔ 𝑢 𝑤𝑖𝑡ℎ 𝑢𝑖 = 𝑥𝑖 : 𝑖 ∈ 𝜇x 𝑧𝑖 : 𝑖 ∈ (𝜇z ∖ 𝜇𝑥 </a:t>
            </a:r>
            <a:r>
              <a:rPr lang="en-US" sz="2200" dirty="0" smtClean="0"/>
              <a:t>)</a:t>
            </a:r>
          </a:p>
          <a:p>
            <a:endParaRPr lang="en-US" sz="2400" dirty="0">
              <a:solidFill>
                <a:srgbClr val="333C8D"/>
              </a:solidFill>
            </a:endParaRPr>
          </a:p>
          <a:p>
            <a:pPr>
              <a:buFont typeface="Wingdings" charset="2"/>
              <a:buChar char="Ø"/>
            </a:pPr>
            <a:endParaRPr lang="en-US" sz="2400" dirty="0">
              <a:solidFill>
                <a:srgbClr val="333C8D"/>
              </a:solidFill>
            </a:endParaRPr>
          </a:p>
          <a:p>
            <a:pPr>
              <a:buFont typeface="Wingdings" charset="2"/>
              <a:buChar char="Ø"/>
            </a:pPr>
            <a:endParaRPr lang="en-US" sz="2400" dirty="0">
              <a:solidFill>
                <a:srgbClr val="333C8D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1912" y="3429000"/>
            <a:ext cx="3067478" cy="2353004"/>
          </a:xfrm>
          <a:prstGeom prst="rect">
            <a:avLst/>
          </a:prstGeom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37" y="6114527"/>
            <a:ext cx="9085263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52819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50000"/>
            </a:schemeClr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 Outline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015" y="1671984"/>
            <a:ext cx="8363272" cy="485740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Introduction</a:t>
            </a:r>
          </a:p>
          <a:p>
            <a:r>
              <a:rPr lang="en-US" sz="2400" dirty="0" smtClean="0"/>
              <a:t>Basic Concepts</a:t>
            </a:r>
          </a:p>
          <a:p>
            <a:r>
              <a:rPr lang="en-US" sz="2400" dirty="0" smtClean="0"/>
              <a:t>Trade-off Skylines</a:t>
            </a:r>
          </a:p>
          <a:p>
            <a:r>
              <a:rPr lang="en-US" sz="2400" dirty="0" smtClean="0"/>
              <a:t>Algorithms</a:t>
            </a:r>
          </a:p>
          <a:p>
            <a:r>
              <a:rPr lang="en-US" sz="2400" dirty="0" smtClean="0"/>
              <a:t>Experimental Evaluation</a:t>
            </a:r>
          </a:p>
          <a:p>
            <a:r>
              <a:rPr lang="en-US" sz="2400" dirty="0" smtClean="0"/>
              <a:t>Conclusion</a:t>
            </a:r>
            <a:endParaRPr lang="en-US" sz="2400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37" y="6124575"/>
            <a:ext cx="9085263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16006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50000"/>
            </a:schemeClr>
          </a:solidFill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Merging Trade-Off Tuples </a:t>
            </a:r>
            <a:r>
              <a:rPr lang="en-US" b="1" dirty="0" smtClean="0">
                <a:solidFill>
                  <a:schemeClr val="bg1"/>
                </a:solidFill>
              </a:rPr>
              <a:t>	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015" y="1671984"/>
            <a:ext cx="8363272" cy="48574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Proposition 1 (cont.): constructing 𝒐𝟏 &gt;𝐓 𝒐𝟐 with the merge operator for 𝑻 = 𝟏 </a:t>
            </a:r>
          </a:p>
          <a:p>
            <a:pPr marL="0" indent="0">
              <a:buNone/>
            </a:pPr>
            <a:endParaRPr lang="en-US" sz="2400" dirty="0" smtClean="0"/>
          </a:p>
          <a:p>
            <a:endParaRPr lang="en-US" sz="2400" dirty="0">
              <a:solidFill>
                <a:srgbClr val="333C8D"/>
              </a:solidFill>
            </a:endParaRPr>
          </a:p>
          <a:p>
            <a:r>
              <a:rPr lang="en-US" sz="2000" dirty="0" smtClean="0"/>
              <a:t>Consider trade-off t1 as</a:t>
            </a:r>
            <a:endParaRPr lang="en-US" sz="2000" dirty="0" smtClean="0"/>
          </a:p>
          <a:p>
            <a:pPr>
              <a:buFont typeface="Wingdings" charset="2"/>
              <a:buChar char="Ø"/>
            </a:pPr>
            <a:endParaRPr lang="en-US" sz="2400" dirty="0">
              <a:solidFill>
                <a:srgbClr val="333C8D"/>
              </a:solidFill>
            </a:endParaRPr>
          </a:p>
          <a:p>
            <a:pPr>
              <a:buFont typeface="Wingdings" charset="2"/>
              <a:buChar char="Ø"/>
            </a:pPr>
            <a:endParaRPr lang="en-US" sz="2400" dirty="0">
              <a:solidFill>
                <a:srgbClr val="333C8D"/>
              </a:solidFill>
            </a:endParaRPr>
          </a:p>
          <a:p>
            <a:pPr>
              <a:buFont typeface="Wingdings" charset="2"/>
              <a:buChar char="Ø"/>
            </a:pPr>
            <a:endParaRPr lang="en-US" b="1" dirty="0">
              <a:solidFill>
                <a:srgbClr val="333C8D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7817" y="3366197"/>
            <a:ext cx="5362575" cy="2828715"/>
          </a:xfrm>
          <a:prstGeom prst="rect">
            <a:avLst/>
          </a:prstGeom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37" y="6114527"/>
            <a:ext cx="9085263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0008" y="2237328"/>
            <a:ext cx="5369325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7992" y="2993623"/>
            <a:ext cx="3962400" cy="29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60366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50000"/>
            </a:schemeClr>
          </a:solidFill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Merging Trade-Off Tuples </a:t>
            </a:r>
            <a:r>
              <a:rPr lang="en-US" b="1" dirty="0">
                <a:solidFill>
                  <a:schemeClr val="bg1"/>
                </a:solidFill>
              </a:rPr>
              <a:t>	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015" y="1671984"/>
            <a:ext cx="8363272" cy="48574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dirty="0"/>
              <a:t>Proposition 2 (cont.): constructing 𝒐𝟏 &gt;𝐓 𝒐𝟐 with the merge-operator for 𝑻 = 𝟐 </a:t>
            </a:r>
            <a:endParaRPr lang="en-US" sz="2200" dirty="0" smtClean="0"/>
          </a:p>
          <a:p>
            <a:pPr marL="0" indent="0">
              <a:buNone/>
            </a:pPr>
            <a:r>
              <a:rPr lang="en-US" sz="2400" dirty="0" smtClean="0"/>
              <a:t> </a:t>
            </a:r>
          </a:p>
          <a:p>
            <a:endParaRPr lang="en-US" sz="2400" b="1" dirty="0">
              <a:solidFill>
                <a:srgbClr val="333C8D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37" y="6114527"/>
            <a:ext cx="9085263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998" y="2571750"/>
            <a:ext cx="6792686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57200" y="3717890"/>
            <a:ext cx="818685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200" dirty="0"/>
              <a:t>C</a:t>
            </a:r>
            <a:r>
              <a:rPr lang="en-US" sz="2200" dirty="0" smtClean="0"/>
              <a:t>onsider </a:t>
            </a:r>
            <a:r>
              <a:rPr lang="en-US" sz="2200" dirty="0"/>
              <a:t>again our example for two trade-offs 𝑡1 and 𝑡2 as follows: </a:t>
            </a:r>
          </a:p>
          <a:p>
            <a:r>
              <a:rPr lang="en-US" sz="2200" dirty="0" smtClean="0"/>
              <a:t>𝑡</a:t>
            </a:r>
            <a:r>
              <a:rPr lang="en-US" sz="2200" dirty="0"/>
              <a:t>1 = $18000, 𝑏𝑙𝑢𝑒 𝑚𝑒𝑡𝑎𝑙𝑙𝑖𝑐 ⊳ $16000, 𝑏𝑙𝑢𝑒 </a:t>
            </a:r>
            <a:endParaRPr lang="en-US" sz="2200" dirty="0" smtClean="0"/>
          </a:p>
          <a:p>
            <a:r>
              <a:rPr lang="en-US" sz="2200" dirty="0" smtClean="0"/>
              <a:t>𝑡</a:t>
            </a:r>
            <a:r>
              <a:rPr lang="en-US" sz="2200" dirty="0"/>
              <a:t>2 = 𝑏𝑙𝑢𝑒, 𝑎/𝑐 ⊳ 𝑏𝑙𝑢𝑒 𝑚𝑒𝑡𝑎𝑙𝑙𝑖𝑐, 𝑛𝑜 𝑎/𝑐 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569390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50000"/>
            </a:schemeClr>
          </a:solidFill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Merging Trade-Off Tuples </a:t>
            </a:r>
            <a:r>
              <a:rPr lang="en-US" b="1" dirty="0">
                <a:solidFill>
                  <a:schemeClr val="bg1"/>
                </a:solidFill>
              </a:rPr>
              <a:t>	</a:t>
            </a: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4219" y="1929284"/>
            <a:ext cx="5162550" cy="4200054"/>
          </a:xfrm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37" y="6114527"/>
            <a:ext cx="9085263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65724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50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</a:rPr>
              <a:t>Integrating Trade-Off Chains into Single Trade-offs </a:t>
            </a:r>
            <a:r>
              <a:rPr lang="en-US" b="1" dirty="0" smtClean="0">
                <a:solidFill>
                  <a:schemeClr val="bg1"/>
                </a:solidFill>
              </a:rPr>
              <a:t>	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015" y="1671984"/>
            <a:ext cx="8363272" cy="485740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200" dirty="0" smtClean="0"/>
          </a:p>
          <a:p>
            <a:pPr marL="0" indent="0">
              <a:buNone/>
            </a:pPr>
            <a:r>
              <a:rPr lang="en-US" sz="2200" dirty="0" smtClean="0"/>
              <a:t>Definition: trade-off </a:t>
            </a:r>
            <a:r>
              <a:rPr lang="en-US" sz="2200" dirty="0"/>
              <a:t>integration </a:t>
            </a:r>
          </a:p>
          <a:p>
            <a:r>
              <a:rPr lang="en-US" sz="2200" dirty="0"/>
              <a:t>Assume that 𝑡1≔(𝑥1⊳y1) on 𝜇1, and 𝑡2≔(𝑥2⊳y2) on 𝜇2, </a:t>
            </a:r>
            <a:endParaRPr lang="en-US" sz="2200" dirty="0" smtClean="0"/>
          </a:p>
          <a:p>
            <a:pPr marL="0" indent="0">
              <a:buNone/>
            </a:pPr>
            <a:r>
              <a:rPr lang="en-US" sz="2200" dirty="0" smtClean="0"/>
              <a:t>     and </a:t>
            </a:r>
            <a:r>
              <a:rPr lang="en-US" sz="2200" dirty="0"/>
              <a:t>𝑡1 and 𝑡2 can be applied in sequence, i.e. </a:t>
            </a:r>
            <a:r>
              <a:rPr lang="en-US" sz="2200" dirty="0" smtClean="0"/>
              <a:t>,</a:t>
            </a:r>
          </a:p>
          <a:p>
            <a:pPr marL="0" indent="0">
              <a:buNone/>
            </a:pPr>
            <a:r>
              <a:rPr lang="en-US" sz="2200" dirty="0"/>
              <a:t> </a:t>
            </a:r>
            <a:r>
              <a:rPr lang="en-US" sz="2200" dirty="0" smtClean="0"/>
              <a:t>    </a:t>
            </a:r>
            <a:r>
              <a:rPr lang="en-US" sz="2200" dirty="0"/>
              <a:t>∀𝑖∈ 𝜇1∩𝜇2 : </a:t>
            </a:r>
            <a:r>
              <a:rPr lang="en-US" sz="2200" dirty="0" smtClean="0"/>
              <a:t>𝑦  1</a:t>
            </a:r>
            <a:r>
              <a:rPr lang="en-US" sz="2200" dirty="0"/>
              <a:t>,𝑖≳𝑖 𝑥2,𝑖 . </a:t>
            </a:r>
            <a:endParaRPr lang="en-US" sz="2200" dirty="0" smtClean="0"/>
          </a:p>
          <a:p>
            <a:r>
              <a:rPr lang="en-US" sz="2200" dirty="0" smtClean="0"/>
              <a:t>This </a:t>
            </a:r>
            <a:r>
              <a:rPr lang="en-US" sz="2200" i="1" dirty="0"/>
              <a:t>integrated trade-off </a:t>
            </a:r>
            <a:r>
              <a:rPr lang="en-US" sz="2200" dirty="0"/>
              <a:t>is given by: </a:t>
            </a:r>
            <a:endParaRPr lang="en-US" sz="2200" dirty="0"/>
          </a:p>
          <a:p>
            <a:pPr marL="0" indent="0">
              <a:buNone/>
            </a:pPr>
            <a:r>
              <a:rPr lang="en-US" sz="2200" dirty="0" smtClean="0"/>
              <a:t>         If </a:t>
            </a:r>
            <a:r>
              <a:rPr lang="en-US" sz="2200" dirty="0"/>
              <a:t>∀𝑖∈ 𝜇1∩𝜇2 holds 𝑦1,𝑖≳𝑖 𝑥2,𝑖 then </a:t>
            </a:r>
          </a:p>
          <a:p>
            <a:pPr marL="0" indent="0">
              <a:buNone/>
            </a:pPr>
            <a:r>
              <a:rPr lang="en-US" sz="2200" dirty="0"/>
              <a:t>                                                 𝑡1∘2≔( 𝑥1↶𝑥2 ⊳ y2↶𝑦1 ) </a:t>
            </a:r>
            <a:endParaRPr lang="en-US" sz="2200" dirty="0">
              <a:solidFill>
                <a:srgbClr val="333C8D"/>
              </a:solidFill>
            </a:endParaRPr>
          </a:p>
          <a:p>
            <a:endParaRPr lang="en-US" sz="2200" dirty="0" smtClean="0"/>
          </a:p>
          <a:p>
            <a:r>
              <a:rPr lang="en-US" sz="2400" dirty="0"/>
              <a:t>Integrating trade-off sequences into a single trade-off does not affect subsequent skyline computation.</a:t>
            </a:r>
            <a:endParaRPr lang="en-US" sz="2200" dirty="0" smtClean="0"/>
          </a:p>
          <a:p>
            <a:pPr marL="0" indent="0">
              <a:buNone/>
            </a:pPr>
            <a:r>
              <a:rPr lang="en-US" sz="2200" dirty="0" smtClean="0"/>
              <a:t>           </a:t>
            </a:r>
            <a:endParaRPr lang="en-US" sz="2200" dirty="0" smtClean="0">
              <a:solidFill>
                <a:srgbClr val="333C8D"/>
              </a:solidFill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37" y="6114527"/>
            <a:ext cx="9085263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83625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50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A </a:t>
            </a:r>
            <a:r>
              <a:rPr lang="en-US" b="1" dirty="0">
                <a:solidFill>
                  <a:schemeClr val="bg1"/>
                </a:solidFill>
              </a:rPr>
              <a:t>Basic Trade-Off Skyline Algorithm 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015" y="1671984"/>
            <a:ext cx="8363272" cy="485740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400" dirty="0" smtClean="0">
              <a:solidFill>
                <a:srgbClr val="333C8D"/>
              </a:solidFill>
            </a:endParaRPr>
          </a:p>
          <a:p>
            <a:pPr marL="0" indent="0">
              <a:buNone/>
            </a:pPr>
            <a:endParaRPr lang="en-US" sz="2400" dirty="0" smtClean="0">
              <a:solidFill>
                <a:srgbClr val="333C8D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8813" y="1857897"/>
            <a:ext cx="5286375" cy="3558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37" y="6114527"/>
            <a:ext cx="9085263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0613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50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A Basic Trade-Off Skyline Algorithm </a:t>
            </a: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2175" y="2100263"/>
            <a:ext cx="4819650" cy="2657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37" y="6114527"/>
            <a:ext cx="9085263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28914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3816"/>
            <a:ext cx="8229600" cy="820632"/>
          </a:xfrm>
          <a:solidFill>
            <a:schemeClr val="accent5">
              <a:lumMod val="50000"/>
            </a:schemeClr>
          </a:solidFill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bg1"/>
                </a:solidFill>
              </a:rPr>
              <a:t>Representing Trade-Off Sequences </a:t>
            </a:r>
            <a:endParaRPr lang="en-US" sz="4000" b="1" dirty="0">
              <a:solidFill>
                <a:schemeClr val="bg1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37" y="6114527"/>
            <a:ext cx="9085263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62709" y="1205802"/>
            <a:ext cx="73453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r>
              <a:rPr lang="en-US" dirty="0" smtClean="0"/>
              <a:t>Algorithm 3: Basic Algorithm for computing integrated trade-offs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94784" y="1895343"/>
            <a:ext cx="7770782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 smtClean="0"/>
          </a:p>
          <a:p>
            <a:r>
              <a:rPr lang="en-US" dirty="0" smtClean="0"/>
              <a:t>Step 1: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For each trade-off (</a:t>
            </a:r>
            <a:r>
              <a:rPr lang="en-US" dirty="0"/>
              <a:t>𝑥1⊳y1</a:t>
            </a:r>
            <a:r>
              <a:rPr lang="en-US" dirty="0" smtClean="0"/>
              <a:t>), test with already included trade-offs (</a:t>
            </a:r>
            <a:r>
              <a:rPr lang="en-US" dirty="0"/>
              <a:t>𝑥2⊳y2</a:t>
            </a:r>
            <a:r>
              <a:rPr lang="en-US" dirty="0" smtClean="0"/>
              <a:t>) </a:t>
            </a:r>
            <a:r>
              <a:rPr lang="en-US" dirty="0" err="1" smtClean="0"/>
              <a:t>iff</a:t>
            </a:r>
            <a:r>
              <a:rPr lang="en-US" dirty="0" smtClean="0"/>
              <a:t>.., </a:t>
            </a:r>
          </a:p>
          <a:p>
            <a:r>
              <a:rPr lang="en-US" dirty="0" smtClean="0"/>
              <a:t>                                           </a:t>
            </a:r>
            <a:r>
              <a:rPr lang="en-US" dirty="0"/>
              <a:t>∀𝑖∈ 𝜇1∩𝜇2 : </a:t>
            </a:r>
            <a:r>
              <a:rPr lang="en-US" dirty="0" smtClean="0"/>
              <a:t>𝑦1  ≳</a:t>
            </a:r>
            <a:r>
              <a:rPr lang="en-US" dirty="0"/>
              <a:t>𝑖 𝑥</a:t>
            </a:r>
            <a:r>
              <a:rPr lang="en-US" dirty="0" smtClean="0"/>
              <a:t>2 </a:t>
            </a:r>
            <a:r>
              <a:rPr lang="en-US" dirty="0"/>
              <a:t>. </a:t>
            </a:r>
          </a:p>
          <a:p>
            <a:r>
              <a:rPr lang="en-US" dirty="0" smtClean="0"/>
              <a:t>Step 2: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If yes ,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/>
              <a:t>C</a:t>
            </a:r>
            <a:r>
              <a:rPr lang="en-US" dirty="0" smtClean="0"/>
              <a:t>reate integrated trade-off for the two trade-offs.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For this newly constructed trade-offs, repeat from step 1 to check </a:t>
            </a:r>
          </a:p>
          <a:p>
            <a:r>
              <a:rPr lang="en-US" dirty="0"/>
              <a:t> </a:t>
            </a:r>
            <a:r>
              <a:rPr lang="en-US" dirty="0" smtClean="0"/>
              <a:t>     for further valid sequences.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5846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50000"/>
            </a:schemeClr>
          </a:solidFill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bg1"/>
                </a:solidFill>
              </a:rPr>
              <a:t>Representing Trade-Off Sequences </a:t>
            </a:r>
            <a:endParaRPr lang="en-US" sz="40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015" y="1671984"/>
            <a:ext cx="8363272" cy="485740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400" dirty="0">
              <a:solidFill>
                <a:srgbClr val="333C8D"/>
              </a:solidFill>
            </a:endParaRPr>
          </a:p>
          <a:p>
            <a:pPr marL="0" indent="0">
              <a:buNone/>
            </a:pPr>
            <a:endParaRPr lang="en-US" sz="2400" dirty="0" smtClean="0">
              <a:solidFill>
                <a:srgbClr val="333C8D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9651" y="3860451"/>
            <a:ext cx="4572000" cy="217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5667" y="1740941"/>
            <a:ext cx="3590925" cy="165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37" y="6114527"/>
            <a:ext cx="9085263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52733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071841"/>
          </a:xfrm>
          <a:solidFill>
            <a:schemeClr val="accent5">
              <a:lumMod val="50000"/>
            </a:schemeClr>
          </a:solidFill>
        </p:spPr>
        <p:txBody>
          <a:bodyPr>
            <a:normAutofit fontScale="90000"/>
          </a:bodyPr>
          <a:lstStyle/>
          <a:p>
            <a:r>
              <a:rPr lang="en-US" sz="4000" b="1" dirty="0">
                <a:solidFill>
                  <a:schemeClr val="bg1"/>
                </a:solidFill>
              </a:rPr>
              <a:t>Removing Redundancy from </a:t>
            </a:r>
            <a:r>
              <a:rPr lang="en-US" sz="4000" b="1" dirty="0" smtClean="0">
                <a:solidFill>
                  <a:schemeClr val="bg1"/>
                </a:solidFill>
              </a:rPr>
              <a:t>the Tree</a:t>
            </a:r>
            <a:r>
              <a:rPr lang="en-US" b="1" dirty="0" smtClean="0">
                <a:solidFill>
                  <a:schemeClr val="bg1"/>
                </a:solidFill>
              </a:rPr>
              <a:t>	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dirty="0" err="1"/>
              <a:t>S</a:t>
            </a:r>
            <a:r>
              <a:rPr lang="en-US" sz="2200" dirty="0" err="1" smtClean="0"/>
              <a:t>ubsumption</a:t>
            </a:r>
            <a:r>
              <a:rPr lang="en-US" sz="2200" dirty="0" smtClean="0"/>
              <a:t> </a:t>
            </a:r>
            <a:r>
              <a:rPr lang="en-US" sz="2200" dirty="0"/>
              <a:t>criterion for 𝒕𝟏 ⊆ 𝒕𝟐: </a:t>
            </a:r>
          </a:p>
          <a:p>
            <a:r>
              <a:rPr lang="en-US" sz="2200" dirty="0"/>
              <a:t>For two trade-offs 𝑡1 ≔ (𝑥1 ⊳ 𝑦1) and 𝑡2 ≔ (𝑥2 ⊳ 𝑦2), </a:t>
            </a:r>
          </a:p>
          <a:p>
            <a:pPr marL="0" indent="0">
              <a:buNone/>
            </a:pPr>
            <a:r>
              <a:rPr lang="en-US" sz="2200" dirty="0" smtClean="0"/>
              <a:t>             𝑡</a:t>
            </a:r>
            <a:r>
              <a:rPr lang="en-US" sz="2200" dirty="0"/>
              <a:t>1 ⊆ 𝑡2, </a:t>
            </a:r>
            <a:r>
              <a:rPr lang="en-US" sz="2200" dirty="0" err="1"/>
              <a:t>iff</a:t>
            </a:r>
            <a:r>
              <a:rPr lang="en-US" sz="2200" dirty="0"/>
              <a:t> </a:t>
            </a:r>
            <a:r>
              <a:rPr lang="en-US" sz="2200" dirty="0" smtClean="0"/>
              <a:t>𝑥</a:t>
            </a:r>
            <a:r>
              <a:rPr lang="en-US" sz="2200" dirty="0"/>
              <a:t>1 ≥𝑃 𝑥2 ↶ 𝑥1 ∧ 𝑦2 ↶ 𝑦1 ≥𝑃 𝑦1 ∧ 𝜇2 ⊆ 𝜇1 </a:t>
            </a:r>
            <a:endParaRPr lang="en-US" sz="2200" dirty="0" smtClean="0"/>
          </a:p>
          <a:p>
            <a:endParaRPr lang="en-US" sz="24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7139" y="2878138"/>
            <a:ext cx="4791075" cy="324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37" y="6114527"/>
            <a:ext cx="9085263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73183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50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Removing Redundancy from the </a:t>
            </a:r>
            <a:r>
              <a:rPr lang="en-US" b="1" dirty="0" smtClean="0">
                <a:solidFill>
                  <a:schemeClr val="bg1"/>
                </a:solidFill>
              </a:rPr>
              <a:t>Tree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015" y="1671984"/>
            <a:ext cx="8363272" cy="485740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200" dirty="0">
              <a:solidFill>
                <a:srgbClr val="333C8D"/>
              </a:solidFill>
            </a:endParaRPr>
          </a:p>
          <a:p>
            <a:pPr marL="0" indent="0">
              <a:buNone/>
            </a:pPr>
            <a:endParaRPr lang="en-US" sz="2200" dirty="0" smtClean="0">
              <a:solidFill>
                <a:srgbClr val="333C8D"/>
              </a:solidFill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1737" y="3532940"/>
            <a:ext cx="4200525" cy="2581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67248" y="1671984"/>
            <a:ext cx="7080721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As an example, consider following trade-offs.,</a:t>
            </a:r>
          </a:p>
          <a:p>
            <a:pPr marL="285750" indent="-285750">
              <a:buFont typeface="Arial" pitchFamily="34" charset="0"/>
              <a:buChar char="•"/>
            </a:pPr>
            <a:endParaRPr lang="en-US" dirty="0"/>
          </a:p>
          <a:p>
            <a:pPr marL="285750" indent="-285750">
              <a:buFont typeface="Arial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itchFamily="34" charset="0"/>
              <a:buChar char="•"/>
            </a:pPr>
            <a:endParaRPr lang="en-US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Consider a blue-metallic car o1 for $18500 and a blue car for $15500 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Clearly o1 more desirable than o2.However o1 &gt;T o2 via t4 not via t1.</a:t>
            </a:r>
          </a:p>
          <a:p>
            <a:endParaRPr lang="en-US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37" y="6114527"/>
            <a:ext cx="9085263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6907" y="1977013"/>
            <a:ext cx="47053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70212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50000"/>
            </a:schemeClr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Introduction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015" y="1671984"/>
            <a:ext cx="8363272" cy="4857403"/>
          </a:xfrm>
        </p:spPr>
        <p:txBody>
          <a:bodyPr>
            <a:normAutofit/>
          </a:bodyPr>
          <a:lstStyle/>
          <a:p>
            <a:r>
              <a:rPr lang="en-US" sz="2000" dirty="0" smtClean="0"/>
              <a:t>Selecting alternatives from large amounts of data </a:t>
            </a:r>
            <a:r>
              <a:rPr lang="en-US" sz="2000" dirty="0"/>
              <a:t>is primarily reflected by the top-k retrieval paradigm. </a:t>
            </a:r>
            <a:endParaRPr lang="en-US" sz="2000" dirty="0" smtClean="0"/>
          </a:p>
          <a:p>
            <a:r>
              <a:rPr lang="en-US" sz="2000" dirty="0" smtClean="0"/>
              <a:t>Providing meaningful </a:t>
            </a:r>
            <a:r>
              <a:rPr lang="en-US" sz="2000" dirty="0"/>
              <a:t>scoring functions </a:t>
            </a:r>
            <a:r>
              <a:rPr lang="en-US" sz="2000" dirty="0" smtClean="0"/>
              <a:t>is almost impossible for complex data. </a:t>
            </a:r>
          </a:p>
          <a:p>
            <a:r>
              <a:rPr lang="en-US" sz="2000" dirty="0" smtClean="0"/>
              <a:t>Subsequently skyline paradigm was adopted.</a:t>
            </a:r>
            <a:endParaRPr lang="en-US" sz="2000" dirty="0"/>
          </a:p>
          <a:p>
            <a:r>
              <a:rPr lang="en-US" sz="2000" dirty="0" smtClean="0"/>
              <a:t>Do not allow compensation(trade-off), weighting or ranking between domains.</a:t>
            </a:r>
          </a:p>
          <a:p>
            <a:r>
              <a:rPr lang="en-US" sz="2000" dirty="0" smtClean="0"/>
              <a:t>Skyline result sets tend to be very large. </a:t>
            </a:r>
            <a:endParaRPr lang="en-US" sz="2000" dirty="0" smtClean="0"/>
          </a:p>
          <a:p>
            <a:r>
              <a:rPr lang="en-US" sz="2000" dirty="0" smtClean="0"/>
              <a:t>Proposed an efficient method for computing skylines that allows trade-offs.</a:t>
            </a:r>
            <a:endParaRPr lang="en-US" sz="2000" dirty="0" smtClean="0"/>
          </a:p>
          <a:p>
            <a:r>
              <a:rPr lang="en-US" sz="2000" dirty="0" smtClean="0"/>
              <a:t>Proposed algorithms to speed up </a:t>
            </a:r>
            <a:r>
              <a:rPr lang="en-US" sz="2000" dirty="0" smtClean="0"/>
              <a:t>retrieval </a:t>
            </a:r>
            <a:r>
              <a:rPr lang="en-US" sz="2000" dirty="0" smtClean="0"/>
              <a:t>by indexing and pruning the trees.</a:t>
            </a:r>
            <a:endParaRPr lang="en-US" sz="2000" dirty="0" smtClean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37" y="6124575"/>
            <a:ext cx="9085263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50757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50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Indexing for Improved Match-Making 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015" y="1671984"/>
            <a:ext cx="8363272" cy="4857403"/>
          </a:xfrm>
        </p:spPr>
        <p:txBody>
          <a:bodyPr>
            <a:normAutofit/>
          </a:bodyPr>
          <a:lstStyle/>
          <a:p>
            <a:endParaRPr lang="en-US" sz="2200" dirty="0" smtClean="0"/>
          </a:p>
          <a:p>
            <a:endParaRPr lang="en-US" sz="2200" dirty="0"/>
          </a:p>
          <a:p>
            <a:pPr marL="0" indent="0">
              <a:buNone/>
            </a:pPr>
            <a:r>
              <a:rPr lang="en-US" sz="2200" dirty="0" smtClean="0"/>
              <a:t>Algorithm 5: Indexing for improved match making</a:t>
            </a:r>
          </a:p>
          <a:p>
            <a:r>
              <a:rPr lang="en-US" sz="2200" dirty="0" smtClean="0"/>
              <a:t>Idea </a:t>
            </a:r>
            <a:r>
              <a:rPr lang="en-US" sz="2200" dirty="0"/>
              <a:t>is to check only those trade-off sequences which </a:t>
            </a:r>
            <a:r>
              <a:rPr lang="en-US" sz="2200" i="1" dirty="0"/>
              <a:t>potentially </a:t>
            </a:r>
            <a:r>
              <a:rPr lang="en-US" sz="2200" dirty="0"/>
              <a:t>could establish a domination </a:t>
            </a:r>
            <a:r>
              <a:rPr lang="en-US" sz="2200" dirty="0" smtClean="0"/>
              <a:t>relationship.</a:t>
            </a:r>
          </a:p>
          <a:p>
            <a:endParaRPr lang="en-US" sz="2200" dirty="0" smtClean="0"/>
          </a:p>
          <a:p>
            <a:r>
              <a:rPr lang="en-US" sz="2200" dirty="0" smtClean="0"/>
              <a:t>Trade-offs that satisfy..,</a:t>
            </a:r>
          </a:p>
          <a:p>
            <a:pPr marL="571500" indent="-571500">
              <a:buFont typeface="+mj-lt"/>
              <a:buAutoNum type="romanLcPeriod"/>
            </a:pPr>
            <a:r>
              <a:rPr lang="en-US" sz="2200" dirty="0" smtClean="0"/>
              <a:t> 𝑡</a:t>
            </a:r>
            <a:r>
              <a:rPr lang="en-US" sz="2200" dirty="0"/>
              <a:t>≔(𝑥⊳𝑦)∈𝑇 ∀𝑖∈𝜇: </a:t>
            </a:r>
            <a:r>
              <a:rPr lang="en-US" sz="2200" dirty="0" smtClean="0"/>
              <a:t>𝑦𝑖 ≳𝑖 𝑜2,𝑖 </a:t>
            </a:r>
          </a:p>
          <a:p>
            <a:pPr marL="571500" indent="-571500">
              <a:buFont typeface="+mj-lt"/>
              <a:buAutoNum type="romanLcPeriod"/>
            </a:pPr>
            <a:r>
              <a:rPr lang="en-US" sz="2200" dirty="0" smtClean="0"/>
              <a:t> 𝑡</a:t>
            </a:r>
            <a:r>
              <a:rPr lang="en-US" sz="2200" dirty="0"/>
              <a:t>≔(𝑥⊳𝑦)∈𝑇 ∀𝑖∈𝜇𝑖∶𝑜1,</a:t>
            </a:r>
            <a:r>
              <a:rPr lang="en-US" sz="2200" dirty="0" smtClean="0"/>
              <a:t>𝑖 &gt;𝑖 𝑥𝑖</a:t>
            </a:r>
          </a:p>
          <a:p>
            <a:endParaRPr lang="en-US" sz="2800" dirty="0" smtClean="0">
              <a:solidFill>
                <a:srgbClr val="333C8D"/>
              </a:solidFill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37" y="6114527"/>
            <a:ext cx="9085263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81729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50000"/>
            </a:schemeClr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Experimental Evaluations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015" y="1671984"/>
            <a:ext cx="8363272" cy="4857403"/>
          </a:xfrm>
        </p:spPr>
        <p:txBody>
          <a:bodyPr>
            <a:normAutofit/>
          </a:bodyPr>
          <a:lstStyle/>
          <a:p>
            <a:endParaRPr lang="en-US" sz="2200" dirty="0" smtClean="0"/>
          </a:p>
          <a:p>
            <a:endParaRPr lang="en-US" sz="2200" dirty="0"/>
          </a:p>
          <a:p>
            <a:r>
              <a:rPr lang="en-US" sz="2200" dirty="0" smtClean="0"/>
              <a:t>Randomly </a:t>
            </a:r>
            <a:r>
              <a:rPr lang="en-US" sz="2200" dirty="0"/>
              <a:t>generated sets of consistent trade-offs to be integrated. </a:t>
            </a:r>
            <a:endParaRPr lang="en-US" sz="2200" dirty="0" smtClean="0"/>
          </a:p>
          <a:p>
            <a:r>
              <a:rPr lang="en-US" sz="2200" dirty="0" smtClean="0"/>
              <a:t>The </a:t>
            </a:r>
            <a:r>
              <a:rPr lang="en-US" sz="2200" dirty="0"/>
              <a:t>underlying database relation has 6 attributes with domains of about 20 </a:t>
            </a:r>
            <a:r>
              <a:rPr lang="en-US" sz="2200" dirty="0" smtClean="0"/>
              <a:t>distinct </a:t>
            </a:r>
            <a:r>
              <a:rPr lang="en-US" sz="2200" dirty="0"/>
              <a:t>values each (based on values often occurring in e-commerce settings</a:t>
            </a:r>
            <a:r>
              <a:rPr lang="en-US" sz="2200" dirty="0" smtClean="0"/>
              <a:t>).</a:t>
            </a:r>
          </a:p>
          <a:p>
            <a:r>
              <a:rPr lang="en-US" sz="2200" dirty="0" smtClean="0"/>
              <a:t> </a:t>
            </a:r>
            <a:r>
              <a:rPr lang="en-US" sz="2200" dirty="0"/>
              <a:t>Trade-offs are chosen randomly on two to four of those attributes. </a:t>
            </a:r>
            <a:endParaRPr lang="en-US" sz="2200" dirty="0" smtClean="0"/>
          </a:p>
          <a:p>
            <a:r>
              <a:rPr lang="en-US" sz="2200" dirty="0" smtClean="0"/>
              <a:t>Up </a:t>
            </a:r>
            <a:r>
              <a:rPr lang="en-US" sz="2200" dirty="0"/>
              <a:t>to 10 trade-offs are used per set </a:t>
            </a:r>
            <a:endParaRPr lang="en-US" sz="2200" b="1" dirty="0" smtClean="0"/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endParaRPr lang="en-US" sz="2400" dirty="0">
              <a:solidFill>
                <a:srgbClr val="333C8D"/>
              </a:solidFill>
            </a:endParaRPr>
          </a:p>
          <a:p>
            <a:pPr marL="0" indent="0">
              <a:buNone/>
            </a:pPr>
            <a:endParaRPr lang="en-US" sz="2400" dirty="0" smtClean="0">
              <a:solidFill>
                <a:srgbClr val="333C8D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rgbClr val="333C8D"/>
              </a:solidFill>
            </a:endParaRPr>
          </a:p>
          <a:p>
            <a:pPr marL="0" indent="0">
              <a:buNone/>
            </a:pPr>
            <a:endParaRPr lang="en-US" sz="2400" dirty="0" smtClean="0">
              <a:solidFill>
                <a:srgbClr val="333C8D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37" y="6114527"/>
            <a:ext cx="9085263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64184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200" dirty="0" smtClean="0"/>
          </a:p>
          <a:p>
            <a:r>
              <a:rPr lang="en-US" sz="2200" dirty="0" smtClean="0"/>
              <a:t>Measured </a:t>
            </a:r>
            <a:r>
              <a:rPr lang="en-US" sz="2200" dirty="0"/>
              <a:t>the tree sizes (i.e. number of tree nodes) and analyzed them according to different percentage </a:t>
            </a:r>
            <a:r>
              <a:rPr lang="en-US" sz="2200" dirty="0" err="1"/>
              <a:t>quantiles</a:t>
            </a:r>
            <a:r>
              <a:rPr lang="en-US" sz="2200" dirty="0"/>
              <a:t> (e.g. “2%-</a:t>
            </a:r>
            <a:r>
              <a:rPr lang="en-US" sz="2200" dirty="0" err="1"/>
              <a:t>quantile</a:t>
            </a:r>
            <a:r>
              <a:rPr lang="en-US" sz="2200" dirty="0"/>
              <a:t> = 139” means 2% of all trees are smaller than 139 nodes). </a:t>
            </a:r>
            <a:endParaRPr lang="en-US" sz="2200" dirty="0" smtClean="0"/>
          </a:p>
          <a:p>
            <a:r>
              <a:rPr lang="en-US" sz="2200" dirty="0"/>
              <a:t>B</a:t>
            </a:r>
            <a:r>
              <a:rPr lang="en-US" sz="2200" dirty="0" smtClean="0"/>
              <a:t>elow table shows the observed results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50000"/>
            </a:schemeClr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Trading Tree Size</a:t>
            </a: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0135" y="3886931"/>
            <a:ext cx="5524500" cy="158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37" y="6114527"/>
            <a:ext cx="9085263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35878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For each trade-off set 10,000 pairs of skyline objects </a:t>
            </a:r>
            <a:r>
              <a:rPr lang="en-US" sz="2000" dirty="0" smtClean="0"/>
              <a:t>were </a:t>
            </a:r>
            <a:r>
              <a:rPr lang="en-US" sz="2000" dirty="0"/>
              <a:t>generated and checked for dominance with respect to the trade-off set. </a:t>
            </a:r>
            <a:endParaRPr lang="en-US" sz="2000" dirty="0" smtClean="0"/>
          </a:p>
          <a:p>
            <a:r>
              <a:rPr lang="en-US" sz="2000" dirty="0"/>
              <a:t>For each object pair, we used the basic algorithm (Algorithm 2), an algorithm with 1-way-indexing, and the algorithm for 2-way-indexing (Algorithm 5), each with trading trees with and without </a:t>
            </a:r>
            <a:r>
              <a:rPr lang="en-US" sz="2000" dirty="0" err="1"/>
              <a:t>subsumption</a:t>
            </a:r>
            <a:r>
              <a:rPr lang="en-US" sz="2000" dirty="0"/>
              <a:t> respectively. </a:t>
            </a:r>
            <a:r>
              <a:rPr lang="en-US" sz="2000" dirty="0" smtClean="0"/>
              <a:t>Below table shows the observed results.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solidFill>
                  <a:schemeClr val="bg1"/>
                </a:solidFill>
              </a:rPr>
              <a:t>Comparison Speed-Up Using Indexes </a:t>
            </a: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9830" y="3978833"/>
            <a:ext cx="5562600" cy="20808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37" y="6114527"/>
            <a:ext cx="9085263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03751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200" dirty="0" smtClean="0"/>
          </a:p>
          <a:p>
            <a:r>
              <a:rPr lang="en-US" sz="2200" dirty="0" smtClean="0"/>
              <a:t>Computed </a:t>
            </a:r>
            <a:r>
              <a:rPr lang="en-US" sz="2200" dirty="0"/>
              <a:t>some trade-off skylines using two typical real world </a:t>
            </a:r>
            <a:r>
              <a:rPr lang="en-US" sz="2200" dirty="0" smtClean="0"/>
              <a:t>E-commerce datasets with 998 notebook offers and 1,350 real estate offers. </a:t>
            </a:r>
          </a:p>
          <a:p>
            <a:r>
              <a:rPr lang="en-US" sz="2200" dirty="0"/>
              <a:t>For </a:t>
            </a:r>
            <a:r>
              <a:rPr lang="en-US" sz="2200" i="1" dirty="0" smtClean="0"/>
              <a:t>notebook dataset</a:t>
            </a:r>
            <a:r>
              <a:rPr lang="en-US" sz="2200" dirty="0" smtClean="0"/>
              <a:t>, </a:t>
            </a:r>
            <a:r>
              <a:rPr lang="en-US" sz="2200" dirty="0"/>
              <a:t>the Pareto skyline still contains 205 items. </a:t>
            </a:r>
            <a:endParaRPr lang="en-US" sz="2200" dirty="0" smtClean="0"/>
          </a:p>
          <a:p>
            <a:r>
              <a:rPr lang="en-US" sz="2200" dirty="0" smtClean="0"/>
              <a:t>Assuming the user prefers to buy a 15’’ screen size laptop and larger or smaller screens are less desirable.</a:t>
            </a:r>
          </a:p>
          <a:p>
            <a:r>
              <a:rPr lang="en-US" sz="2200" dirty="0" smtClean="0"/>
              <a:t>Two new trade-offs can be generated i.e.,</a:t>
            </a:r>
          </a:p>
          <a:p>
            <a:pPr marL="0" indent="0">
              <a:buNone/>
            </a:pPr>
            <a:r>
              <a:rPr lang="en-US" sz="2200" dirty="0"/>
              <a:t> </a:t>
            </a:r>
            <a:r>
              <a:rPr lang="en-US" sz="2200" dirty="0" smtClean="0"/>
              <a:t>          (15’’,cluster avg. values) &gt; (13.3’’,cluster avg. values)</a:t>
            </a:r>
          </a:p>
          <a:p>
            <a:pPr marL="0" indent="0">
              <a:buNone/>
            </a:pPr>
            <a:r>
              <a:rPr lang="en-US" sz="2200" dirty="0"/>
              <a:t> </a:t>
            </a:r>
            <a:r>
              <a:rPr lang="en-US" sz="2200" dirty="0" smtClean="0"/>
              <a:t>          (</a:t>
            </a:r>
            <a:r>
              <a:rPr lang="en-US" sz="2200" dirty="0"/>
              <a:t>15’’,cluster avg. values) &gt; (13.3’’,cluster avg. values)</a:t>
            </a:r>
          </a:p>
          <a:p>
            <a:pPr marL="0" indent="0">
              <a:buNone/>
            </a:pPr>
            <a:endParaRPr lang="en-US" sz="22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solidFill>
                  <a:schemeClr val="bg1"/>
                </a:solidFill>
              </a:rPr>
              <a:t>Computing Trade-off Skylines</a:t>
            </a: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37" y="6114527"/>
            <a:ext cx="9085263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62395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200" dirty="0" smtClean="0"/>
              <a:t>Incorporating these two trade-offs decreased the skyline size on avg. by 15% to 176 items.</a:t>
            </a:r>
          </a:p>
          <a:p>
            <a:r>
              <a:rPr lang="en-US" sz="2200" dirty="0" smtClean="0"/>
              <a:t>For real estate dataset of 1,350 offers ,initial skyline set has 81 items.</a:t>
            </a:r>
          </a:p>
          <a:p>
            <a:r>
              <a:rPr lang="en-US" sz="2200" dirty="0" smtClean="0"/>
              <a:t>Incorporating two trade-offs with respect to space and price reduced skyline set by 30% to 57 items.</a:t>
            </a:r>
          </a:p>
          <a:p>
            <a:endParaRPr lang="en-US" sz="2200" dirty="0"/>
          </a:p>
        </p:txBody>
      </p:sp>
      <p:sp>
        <p:nvSpPr>
          <p:cNvPr id="4" name="Titl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solidFill>
                  <a:schemeClr val="bg1"/>
                </a:solidFill>
              </a:rPr>
              <a:t>Computing Trade-off Skylines</a:t>
            </a: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8932" y="3969152"/>
            <a:ext cx="5343525" cy="22407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37" y="6114527"/>
            <a:ext cx="9085263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89863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50000"/>
            </a:schemeClr>
          </a:solidFill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EXPERIMENTAL EVALUATIONS </a:t>
            </a: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0725" y="2533703"/>
            <a:ext cx="5162550" cy="343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37" y="6114527"/>
            <a:ext cx="9085263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smtClean="0">
                <a:solidFill>
                  <a:schemeClr val="bg1"/>
                </a:solidFill>
              </a:rPr>
              <a:t>Computing Trade-off Skylines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55089" y="1596069"/>
            <a:ext cx="79928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The run time results of all the three algorithms </a:t>
            </a:r>
            <a:r>
              <a:rPr lang="en-US" dirty="0"/>
              <a:t>(</a:t>
            </a:r>
            <a:r>
              <a:rPr lang="en-US" dirty="0" smtClean="0"/>
              <a:t> naïve baseline, 1-way indexing, </a:t>
            </a:r>
          </a:p>
          <a:p>
            <a:r>
              <a:rPr lang="en-US" dirty="0"/>
              <a:t> </a:t>
            </a:r>
            <a:r>
              <a:rPr lang="en-US" dirty="0" smtClean="0"/>
              <a:t>      and 2-way indexing ) with </a:t>
            </a:r>
            <a:r>
              <a:rPr lang="en-US" dirty="0" err="1" smtClean="0"/>
              <a:t>subsumption</a:t>
            </a:r>
            <a:r>
              <a:rPr lang="en-US" dirty="0" smtClean="0"/>
              <a:t> are given in the below figure.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0025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50000"/>
            </a:schemeClr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Questions..?</a:t>
            </a: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2" y="6200775"/>
            <a:ext cx="9116698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en-US" sz="2800" dirty="0" smtClean="0">
              <a:solidFill>
                <a:srgbClr val="333C8D"/>
              </a:solidFill>
            </a:endParaRPr>
          </a:p>
          <a:p>
            <a:pPr algn="ctr"/>
            <a:endParaRPr lang="en-US" sz="2800" dirty="0">
              <a:solidFill>
                <a:srgbClr val="333C8D"/>
              </a:solidFill>
            </a:endParaRPr>
          </a:p>
          <a:p>
            <a:pPr algn="ctr"/>
            <a:r>
              <a:rPr lang="en-US" sz="2800" dirty="0" smtClean="0"/>
              <a:t>Conclusion and future work </a:t>
            </a:r>
            <a:r>
              <a:rPr lang="en-US" sz="2800" dirty="0" smtClean="0"/>
              <a:t>. </a:t>
            </a:r>
            <a:endParaRPr lang="en-US" sz="2800" dirty="0" smtClean="0"/>
          </a:p>
          <a:p>
            <a:pPr algn="ctr"/>
            <a:endParaRPr lang="en-US" sz="2800" dirty="0"/>
          </a:p>
          <a:p>
            <a:pPr marL="0" indent="0" algn="ctr">
              <a:buNone/>
            </a:pPr>
            <a:r>
              <a:rPr lang="en-US" dirty="0" smtClean="0"/>
              <a:t>Thank </a:t>
            </a:r>
            <a:r>
              <a:rPr lang="en-US" dirty="0"/>
              <a:t>you!</a:t>
            </a:r>
          </a:p>
          <a:p>
            <a:pPr algn="ctr"/>
            <a:endParaRPr lang="en-US" sz="2800" dirty="0">
              <a:solidFill>
                <a:srgbClr val="333C8D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37" y="6114527"/>
            <a:ext cx="9085263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10587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50000"/>
            </a:schemeClr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Basic Concepts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015" y="1671984"/>
            <a:ext cx="8363272" cy="485740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Top-K </a:t>
            </a:r>
            <a:r>
              <a:rPr lang="en-US" sz="2400" dirty="0" smtClean="0"/>
              <a:t>Retrieval</a:t>
            </a:r>
          </a:p>
          <a:p>
            <a:r>
              <a:rPr lang="en-US" sz="2400" dirty="0" smtClean="0"/>
              <a:t>Recalling Skylines from previous lecture</a:t>
            </a:r>
            <a:endParaRPr lang="en-US" sz="2400" dirty="0" smtClean="0"/>
          </a:p>
          <a:p>
            <a:r>
              <a:rPr lang="en-US" sz="2400" dirty="0" smtClean="0"/>
              <a:t>Full product order</a:t>
            </a:r>
          </a:p>
          <a:p>
            <a:r>
              <a:rPr lang="en-US" sz="2400" dirty="0" smtClean="0"/>
              <a:t>Pareto </a:t>
            </a:r>
            <a:r>
              <a:rPr lang="en-US" sz="2400" dirty="0" smtClean="0"/>
              <a:t>Skylines</a:t>
            </a:r>
            <a:endParaRPr lang="en-US" sz="2400" dirty="0"/>
          </a:p>
          <a:p>
            <a:endParaRPr lang="en-US" sz="2000" b="1" dirty="0" smtClean="0">
              <a:solidFill>
                <a:srgbClr val="333C8D"/>
              </a:solidFill>
            </a:endParaRPr>
          </a:p>
          <a:p>
            <a:endParaRPr lang="en-US" b="1" dirty="0">
              <a:solidFill>
                <a:srgbClr val="333C8D"/>
              </a:solidFill>
            </a:endParaRPr>
          </a:p>
          <a:p>
            <a:endParaRPr lang="en-US" b="1" dirty="0">
              <a:solidFill>
                <a:srgbClr val="333C8D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37" y="6114527"/>
            <a:ext cx="9085263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06520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50000"/>
            </a:schemeClr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Top-K Query Processing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 smtClean="0"/>
              <a:t>Example scenario:-</a:t>
            </a:r>
          </a:p>
          <a:p>
            <a:r>
              <a:rPr lang="en-US" sz="2000" dirty="0"/>
              <a:t>Consider a user interested in ﬁnding a location (e.g., city) where </a:t>
            </a:r>
            <a:r>
              <a:rPr lang="en-US" sz="2000" dirty="0" smtClean="0"/>
              <a:t>the combined </a:t>
            </a:r>
            <a:r>
              <a:rPr lang="en-US" sz="2000" dirty="0"/>
              <a:t>cost of buying a house and paying school tuition for 10 years at that </a:t>
            </a:r>
            <a:r>
              <a:rPr lang="en-US" sz="2000" dirty="0" smtClean="0"/>
              <a:t>location is </a:t>
            </a:r>
            <a:r>
              <a:rPr lang="en-US" sz="2000" dirty="0"/>
              <a:t>minimum. </a:t>
            </a:r>
            <a:endParaRPr lang="en-US" sz="2000" dirty="0" smtClean="0"/>
          </a:p>
          <a:p>
            <a:r>
              <a:rPr lang="en-US" sz="2000" dirty="0" smtClean="0"/>
              <a:t>The </a:t>
            </a:r>
            <a:r>
              <a:rPr lang="en-US" sz="2000" dirty="0"/>
              <a:t>user is interested in the ﬁve least expensive places. </a:t>
            </a:r>
            <a:endParaRPr lang="en-US" sz="2000" dirty="0" smtClean="0"/>
          </a:p>
          <a:p>
            <a:r>
              <a:rPr lang="en-US" sz="2000" dirty="0" smtClean="0"/>
              <a:t>Assume </a:t>
            </a:r>
            <a:r>
              <a:rPr lang="en-US" sz="2000" dirty="0"/>
              <a:t>that </a:t>
            </a:r>
            <a:r>
              <a:rPr lang="en-US" sz="2000" dirty="0" smtClean="0"/>
              <a:t>there are </a:t>
            </a:r>
            <a:r>
              <a:rPr lang="en-US" sz="2000" dirty="0"/>
              <a:t>two external sources (databases), Houses and Schools, that can provide </a:t>
            </a:r>
            <a:r>
              <a:rPr lang="en-US" sz="2000" dirty="0" smtClean="0"/>
              <a:t>information on </a:t>
            </a:r>
            <a:r>
              <a:rPr lang="en-US" sz="2000" dirty="0"/>
              <a:t>houses and schools, </a:t>
            </a:r>
            <a:r>
              <a:rPr lang="en-US" sz="2000" dirty="0" smtClean="0"/>
              <a:t>respectively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How </a:t>
            </a:r>
            <a:r>
              <a:rPr lang="en-US" sz="2000" dirty="0" smtClean="0"/>
              <a:t>this works</a:t>
            </a:r>
            <a:r>
              <a:rPr lang="en-US" sz="2000" dirty="0" smtClean="0"/>
              <a:t>:</a:t>
            </a:r>
          </a:p>
          <a:p>
            <a:r>
              <a:rPr lang="en-US" sz="2000" dirty="0" smtClean="0"/>
              <a:t>For the join results in this example, the </a:t>
            </a:r>
            <a:r>
              <a:rPr lang="en-US" sz="2000" dirty="0"/>
              <a:t>scoring function </a:t>
            </a:r>
            <a:r>
              <a:rPr lang="en-US" sz="2000" dirty="0" smtClean="0"/>
              <a:t>obtains the </a:t>
            </a:r>
            <a:r>
              <a:rPr lang="en-US" sz="2000" dirty="0"/>
              <a:t>total </a:t>
            </a:r>
            <a:r>
              <a:rPr lang="en-US" sz="2000" dirty="0" smtClean="0"/>
              <a:t>cost of </a:t>
            </a:r>
            <a:r>
              <a:rPr lang="en-US" sz="2000" dirty="0"/>
              <a:t>each house-school pair </a:t>
            </a:r>
            <a:r>
              <a:rPr lang="en-US" sz="2000" dirty="0" smtClean="0"/>
              <a:t>by </a:t>
            </a:r>
            <a:r>
              <a:rPr lang="en-US" sz="2000" dirty="0"/>
              <a:t>adding the house price and </a:t>
            </a:r>
            <a:r>
              <a:rPr lang="en-US" sz="2000" dirty="0" smtClean="0"/>
              <a:t>the school </a:t>
            </a:r>
            <a:r>
              <a:rPr lang="en-US" sz="2000" dirty="0"/>
              <a:t>tuition for 10 years</a:t>
            </a:r>
            <a:r>
              <a:rPr lang="en-US" sz="2000" dirty="0" smtClean="0"/>
              <a:t>.</a:t>
            </a:r>
          </a:p>
          <a:p>
            <a:r>
              <a:rPr lang="en-US" sz="2000" dirty="0" smtClean="0"/>
              <a:t>The </a:t>
            </a:r>
            <a:r>
              <a:rPr lang="en-US" sz="2000" dirty="0"/>
              <a:t>ﬁve cheapest pairs constitute the ﬁnal answer to </a:t>
            </a:r>
            <a:r>
              <a:rPr lang="en-US" sz="2000" dirty="0" smtClean="0"/>
              <a:t>this query.</a:t>
            </a:r>
            <a:endParaRPr lang="en-US" sz="2000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37" y="6114527"/>
            <a:ext cx="9085263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11757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796" y="1969477"/>
            <a:ext cx="7792497" cy="385856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50000"/>
            </a:schemeClr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Top-K Query Processing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015" y="1671984"/>
            <a:ext cx="8363272" cy="485740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b="1" dirty="0">
              <a:solidFill>
                <a:srgbClr val="333C8D"/>
              </a:solidFill>
            </a:endParaRPr>
          </a:p>
          <a:p>
            <a:endParaRPr lang="en-US" b="1" dirty="0">
              <a:solidFill>
                <a:srgbClr val="333C8D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37" y="6114527"/>
            <a:ext cx="9085263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01481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solidFill>
                  <a:schemeClr val="bg1"/>
                </a:solidFill>
              </a:rPr>
              <a:t>Skylines</a:t>
            </a: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7092" y="1771024"/>
            <a:ext cx="7389813" cy="31426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37" y="6114527"/>
            <a:ext cx="9085263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10381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200" dirty="0" smtClean="0"/>
              <a:t>In two dimensional </a:t>
            </a:r>
            <a:r>
              <a:rPr lang="en-US" sz="2200" dirty="0" err="1" smtClean="0"/>
              <a:t>Eucledian</a:t>
            </a:r>
            <a:r>
              <a:rPr lang="en-US" sz="2200" dirty="0" smtClean="0"/>
              <a:t> space,</a:t>
            </a:r>
          </a:p>
          <a:p>
            <a:endParaRPr lang="en-US" sz="2200" dirty="0"/>
          </a:p>
          <a:p>
            <a:endParaRPr lang="en-US" sz="2200" dirty="0" smtClean="0"/>
          </a:p>
          <a:p>
            <a:r>
              <a:rPr lang="en-US" sz="2200" dirty="0" smtClean="0"/>
              <a:t>Skyline consists of maximal vectors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solidFill>
                  <a:schemeClr val="bg1"/>
                </a:solidFill>
              </a:rPr>
              <a:t>Skyline in </a:t>
            </a:r>
            <a:r>
              <a:rPr lang="en-US" b="1" dirty="0" err="1" smtClean="0">
                <a:solidFill>
                  <a:schemeClr val="bg1"/>
                </a:solidFill>
              </a:rPr>
              <a:t>Eucledian</a:t>
            </a:r>
            <a:r>
              <a:rPr lang="en-US" b="1" dirty="0" smtClean="0">
                <a:solidFill>
                  <a:schemeClr val="bg1"/>
                </a:solidFill>
              </a:rPr>
              <a:t> Space</a:t>
            </a: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4626" y="2218487"/>
            <a:ext cx="65516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248" y="3710354"/>
            <a:ext cx="7570787" cy="201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79435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50000"/>
            </a:schemeClr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Full Product Order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2200" dirty="0" smtClean="0"/>
          </a:p>
          <a:p>
            <a:pPr marL="0" indent="0">
              <a:buNone/>
            </a:pPr>
            <a:r>
              <a:rPr lang="en-US" sz="2200" dirty="0" smtClean="0"/>
              <a:t>Definition</a:t>
            </a:r>
            <a:r>
              <a:rPr lang="en-US" sz="2200" dirty="0" smtClean="0"/>
              <a:t>: full product order </a:t>
            </a:r>
            <a:r>
              <a:rPr lang="en-US" sz="2200" dirty="0" smtClean="0"/>
              <a:t>P</a:t>
            </a:r>
            <a:endParaRPr lang="en-US" sz="2200" dirty="0" smtClean="0"/>
          </a:p>
          <a:p>
            <a:endParaRPr lang="en-US" sz="2200" dirty="0" smtClean="0"/>
          </a:p>
          <a:p>
            <a:r>
              <a:rPr lang="en-US" sz="2200" dirty="0" smtClean="0"/>
              <a:t>For </a:t>
            </a:r>
            <a:r>
              <a:rPr lang="en-US" sz="2200" dirty="0"/>
              <a:t>𝑃⊆(𝐷1×…×𝐷𝑛)×(𝐷1×…×𝐷𝑛) and for any 𝑜1,𝑜2∈(𝐷1×…×𝐷𝑛), 𝑜1,𝑜2 ∈𝑃 denoted by 𝑜1&gt;𝑃𝑜2 is defined </a:t>
            </a:r>
            <a:r>
              <a:rPr lang="en-US" sz="2200" dirty="0" smtClean="0"/>
              <a:t>by</a:t>
            </a:r>
          </a:p>
          <a:p>
            <a:pPr marL="0" indent="0">
              <a:buNone/>
            </a:pPr>
            <a:r>
              <a:rPr lang="en-US" sz="2200" dirty="0"/>
              <a:t> </a:t>
            </a:r>
            <a:r>
              <a:rPr lang="en-US" sz="2200" dirty="0" smtClean="0"/>
              <a:t>            </a:t>
            </a:r>
            <a:r>
              <a:rPr lang="en-US" sz="2200" dirty="0" smtClean="0"/>
              <a:t> </a:t>
            </a:r>
            <a:r>
              <a:rPr lang="en-US" sz="2200" dirty="0"/>
              <a:t>∀ </a:t>
            </a:r>
            <a:r>
              <a:rPr lang="en-US" sz="2200" dirty="0" smtClean="0"/>
              <a:t>𝑖 ∈ {1</a:t>
            </a:r>
            <a:r>
              <a:rPr lang="en-US" sz="2200" dirty="0"/>
              <a:t>,…,</a:t>
            </a:r>
            <a:r>
              <a:rPr lang="en-US" sz="2200" dirty="0" smtClean="0"/>
              <a:t>𝑛} </a:t>
            </a:r>
            <a:r>
              <a:rPr lang="en-US" sz="2200" dirty="0"/>
              <a:t>: </a:t>
            </a:r>
            <a:r>
              <a:rPr lang="en-US" sz="2200" dirty="0" smtClean="0"/>
              <a:t> o1,i ≳𝑖 o2,i   ∧   ∃ 𝑖 ∈ {</a:t>
            </a:r>
            <a:r>
              <a:rPr lang="en-US" sz="2200" dirty="0"/>
              <a:t>1,…𝑛}: </a:t>
            </a:r>
            <a:r>
              <a:rPr lang="en-US" sz="2200" dirty="0" smtClean="0"/>
              <a:t>o1,i  &gt;𝑖 o2,i</a:t>
            </a:r>
            <a:r>
              <a:rPr lang="en-US" sz="2200" dirty="0"/>
              <a:t>. </a:t>
            </a:r>
            <a:endParaRPr lang="en-US" sz="2200" dirty="0" smtClean="0"/>
          </a:p>
          <a:p>
            <a:endParaRPr lang="en-US" sz="2200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37" y="6114527"/>
            <a:ext cx="9085263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50447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template.potx</Template>
  <TotalTime>10395</TotalTime>
  <Words>1856</Words>
  <Application>Microsoft Office PowerPoint</Application>
  <PresentationFormat>On-screen Show (4:3)</PresentationFormat>
  <Paragraphs>229</Paragraphs>
  <Slides>37</Slides>
  <Notes>24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template</vt:lpstr>
      <vt:lpstr>  Efficient Computation of Trade-Off Skylines </vt:lpstr>
      <vt:lpstr> Outline</vt:lpstr>
      <vt:lpstr>Introduction</vt:lpstr>
      <vt:lpstr>Basic Concepts</vt:lpstr>
      <vt:lpstr>Top-K Query Processing</vt:lpstr>
      <vt:lpstr>Top-K Query Processing</vt:lpstr>
      <vt:lpstr>PowerPoint Presentation</vt:lpstr>
      <vt:lpstr>PowerPoint Presentation</vt:lpstr>
      <vt:lpstr>Full Product Order</vt:lpstr>
      <vt:lpstr>Pareto Skyline</vt:lpstr>
      <vt:lpstr>Trade-off Skylines</vt:lpstr>
      <vt:lpstr>Trade-off Skylines</vt:lpstr>
      <vt:lpstr>Trade-Off Dominance Relationships  </vt:lpstr>
      <vt:lpstr>PowerPoint Presentation</vt:lpstr>
      <vt:lpstr>PowerPoint Presentation</vt:lpstr>
      <vt:lpstr>Trade-Off Dominance Relationships  </vt:lpstr>
      <vt:lpstr>PowerPoint Presentation</vt:lpstr>
      <vt:lpstr>PowerPoint Presentation</vt:lpstr>
      <vt:lpstr>Merging Trade-Off Tuples  </vt:lpstr>
      <vt:lpstr>Merging Trade-Off Tuples  </vt:lpstr>
      <vt:lpstr>Merging Trade-Off Tuples  </vt:lpstr>
      <vt:lpstr>Merging Trade-Off Tuples  </vt:lpstr>
      <vt:lpstr>Integrating Trade-Off Chains into Single Trade-offs  </vt:lpstr>
      <vt:lpstr>A Basic Trade-Off Skyline Algorithm </vt:lpstr>
      <vt:lpstr>A Basic Trade-Off Skyline Algorithm </vt:lpstr>
      <vt:lpstr>Representing Trade-Off Sequences </vt:lpstr>
      <vt:lpstr>Representing Trade-Off Sequences </vt:lpstr>
      <vt:lpstr>Removing Redundancy from the Tree </vt:lpstr>
      <vt:lpstr>Removing Redundancy from the Tree</vt:lpstr>
      <vt:lpstr>Indexing for Improved Match-Making </vt:lpstr>
      <vt:lpstr>Experimental Evaluations</vt:lpstr>
      <vt:lpstr>Trading Tree Size</vt:lpstr>
      <vt:lpstr>PowerPoint Presentation</vt:lpstr>
      <vt:lpstr>PowerPoint Presentation</vt:lpstr>
      <vt:lpstr>Computing Trade-off Skylines</vt:lpstr>
      <vt:lpstr>EXPERIMENTAL EVALUATIONS </vt:lpstr>
      <vt:lpstr>Questions..?</vt:lpstr>
    </vt:vector>
  </TitlesOfParts>
  <Company>ub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HadoopDB: An Architectural Hybrid of MapReduce and DBMS Technologies for Analytical Workloads</dc:title>
  <dc:creator>Sophie Yang</dc:creator>
  <cp:lastModifiedBy>chandu</cp:lastModifiedBy>
  <cp:revision>109</cp:revision>
  <dcterms:created xsi:type="dcterms:W3CDTF">2012-12-07T15:18:13Z</dcterms:created>
  <dcterms:modified xsi:type="dcterms:W3CDTF">2013-03-25T17:38:49Z</dcterms:modified>
</cp:coreProperties>
</file>