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3"/>
  </p:notesMasterIdLst>
  <p:sldIdLst>
    <p:sldId id="256" r:id="rId2"/>
    <p:sldId id="258" r:id="rId3"/>
    <p:sldId id="259" r:id="rId4"/>
    <p:sldId id="260" r:id="rId5"/>
    <p:sldId id="262" r:id="rId6"/>
    <p:sldId id="265" r:id="rId7"/>
    <p:sldId id="263" r:id="rId8"/>
    <p:sldId id="286" r:id="rId9"/>
    <p:sldId id="264" r:id="rId10"/>
    <p:sldId id="266" r:id="rId11"/>
    <p:sldId id="268" r:id="rId12"/>
    <p:sldId id="269" r:id="rId13"/>
    <p:sldId id="270" r:id="rId14"/>
    <p:sldId id="273" r:id="rId15"/>
    <p:sldId id="274" r:id="rId16"/>
    <p:sldId id="287" r:id="rId17"/>
    <p:sldId id="271" r:id="rId18"/>
    <p:sldId id="272" r:id="rId19"/>
    <p:sldId id="285" r:id="rId20"/>
    <p:sldId id="275" r:id="rId21"/>
    <p:sldId id="276" r:id="rId22"/>
    <p:sldId id="277" r:id="rId23"/>
    <p:sldId id="278" r:id="rId24"/>
    <p:sldId id="279" r:id="rId25"/>
    <p:sldId id="280" r:id="rId26"/>
    <p:sldId id="289" r:id="rId27"/>
    <p:sldId id="288" r:id="rId28"/>
    <p:sldId id="282" r:id="rId29"/>
    <p:sldId id="283" r:id="rId30"/>
    <p:sldId id="281" r:id="rId31"/>
    <p:sldId id="284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1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F50FE4-3DB3-4D1B-8F23-17D20E52535E}" type="datetimeFigureOut">
              <a:rPr lang="en-IN" smtClean="0"/>
              <a:t>01-04-2013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19591-B3FE-4EEE-BF74-03BA3327270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4699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19591-B3FE-4EEE-BF74-03BA33272705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8608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19591-B3FE-4EEE-BF74-03BA33272705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6910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5C215-ACE6-45C7-8316-0C14C8E193B8}" type="datetime1">
              <a:rPr lang="en-IN" smtClean="0"/>
              <a:t>01-04-2013</a:t>
            </a:fld>
            <a:endParaRPr lang="en-I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6C6B4A-467B-4F13-B819-52FB9EB078BC}" type="slidenum">
              <a:rPr lang="en-IN" smtClean="0"/>
              <a:t>‹#›</a:t>
            </a:fld>
            <a:endParaRPr lang="en-I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B8554-8BE0-483A-945E-0C8C3B8C2FA3}" type="datetime1">
              <a:rPr lang="en-IN" smtClean="0"/>
              <a:t>01-04-2013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6B4A-467B-4F13-B819-52FB9EB078B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75266-8963-4040-BE05-CACA64A6950D}" type="datetime1">
              <a:rPr lang="en-IN" smtClean="0"/>
              <a:t>01-04-2013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6B4A-467B-4F13-B819-52FB9EB078B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CC77C-9195-4F9F-A6F9-5E263A4E17B1}" type="datetime1">
              <a:rPr lang="en-IN" smtClean="0"/>
              <a:t>01-04-2013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6B4A-467B-4F13-B819-52FB9EB078B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54BF2-9966-493F-B853-3FF6904BED52}" type="datetime1">
              <a:rPr lang="en-IN" smtClean="0"/>
              <a:t>01-04-2013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6B4A-467B-4F13-B819-52FB9EB078BC}" type="slidenum">
              <a:rPr lang="en-IN" smtClean="0"/>
              <a:t>‹#›</a:t>
            </a:fld>
            <a:endParaRPr lang="en-IN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3034D-5358-4536-A46F-915F93A46225}" type="datetime1">
              <a:rPr lang="en-IN" smtClean="0"/>
              <a:t>01-04-2013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6B4A-467B-4F13-B819-52FB9EB078BC}" type="slidenum">
              <a:rPr lang="en-IN" smtClean="0"/>
              <a:t>‹#›</a:t>
            </a:fld>
            <a:endParaRPr lang="en-I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E76E-4A4F-4ADB-A674-2339E6C97FE7}" type="datetime1">
              <a:rPr lang="en-IN" smtClean="0"/>
              <a:t>01-04-2013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6B4A-467B-4F13-B819-52FB9EB078BC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F8775-74E9-41B3-8B16-D70114C620A8}" type="datetime1">
              <a:rPr lang="en-IN" smtClean="0"/>
              <a:t>01-04-2013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6B4A-467B-4F13-B819-52FB9EB078B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6A8CD-7FB3-4079-8FB5-181D666AE061}" type="datetime1">
              <a:rPr lang="en-IN" smtClean="0"/>
              <a:t>01-04-2013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6B4A-467B-4F13-B819-52FB9EB078B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D6E7C-4171-47F4-952F-2EB427BA5E05}" type="datetime1">
              <a:rPr lang="en-IN" smtClean="0"/>
              <a:t>01-04-2013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6B4A-467B-4F13-B819-52FB9EB078B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50D2-AACE-4130-A89A-FED7E4D019A0}" type="datetime1">
              <a:rPr lang="en-IN" smtClean="0"/>
              <a:t>01-04-2013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6B4A-467B-4F13-B819-52FB9EB078B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B78B483-7A75-4E80-A288-299FF7B15FCA}" type="datetime1">
              <a:rPr lang="en-IN" smtClean="0"/>
              <a:t>01-04-2013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26C6B4A-467B-4F13-B819-52FB9EB078BC}" type="slidenum">
              <a:rPr lang="en-IN" smtClean="0"/>
              <a:t>‹#›</a:t>
            </a:fld>
            <a:endParaRPr lang="en-IN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2007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4319" y="3068960"/>
            <a:ext cx="8062664" cy="1683618"/>
          </a:xfrm>
        </p:spPr>
        <p:txBody>
          <a:bodyPr>
            <a:noAutofit/>
          </a:bodyPr>
          <a:lstStyle/>
          <a:p>
            <a:r>
              <a:rPr lang="en-IN" sz="4400" dirty="0" smtClean="0"/>
              <a:t>YAGO: </a:t>
            </a:r>
            <a:br>
              <a:rPr lang="en-IN" sz="4400" dirty="0" smtClean="0"/>
            </a:br>
            <a:r>
              <a:rPr lang="en-IN" sz="3600" dirty="0" smtClean="0"/>
              <a:t>A Core of Semantic Knowledge</a:t>
            </a:r>
            <a:br>
              <a:rPr lang="en-IN" sz="3600" dirty="0" smtClean="0"/>
            </a:br>
            <a:r>
              <a:rPr lang="en-IN" sz="3600" dirty="0" smtClean="0"/>
              <a:t>Unifying </a:t>
            </a:r>
            <a:r>
              <a:rPr lang="en-IN" sz="3600" dirty="0" err="1" smtClean="0"/>
              <a:t>WordNet</a:t>
            </a:r>
            <a:r>
              <a:rPr lang="en-IN" sz="3600" dirty="0" smtClean="0"/>
              <a:t> and Wikipedia</a:t>
            </a:r>
            <a:r>
              <a:rPr lang="en-IN" sz="1800" dirty="0" smtClean="0"/>
              <a:t/>
            </a:r>
            <a:br>
              <a:rPr lang="en-IN" sz="1800" dirty="0" smtClean="0"/>
            </a:br>
            <a:r>
              <a:rPr lang="en-IN" sz="1800" dirty="0">
                <a:effectLst/>
                <a:hlinkClick r:id="rId3"/>
              </a:rPr>
              <a:t>16th international World Wide Web conference</a:t>
            </a:r>
            <a:r>
              <a:rPr lang="en-IN" sz="1800" dirty="0">
                <a:effectLst/>
              </a:rPr>
              <a:t> (WWW 2007)</a:t>
            </a:r>
            <a:r>
              <a:rPr lang="en-IN" sz="3600" dirty="0" smtClean="0"/>
              <a:t/>
            </a:r>
            <a:br>
              <a:rPr lang="en-IN" sz="3600" dirty="0" smtClean="0"/>
            </a:br>
            <a:r>
              <a:rPr lang="en-IN" sz="3600" dirty="0" smtClean="0"/>
              <a:t/>
            </a:r>
            <a:br>
              <a:rPr lang="en-IN" sz="3600" dirty="0" smtClean="0"/>
            </a:br>
            <a:r>
              <a:rPr lang="en-IN" sz="3600" dirty="0">
                <a:solidFill>
                  <a:schemeClr val="tx1"/>
                </a:solidFill>
              </a:rPr>
              <a:t/>
            </a:r>
            <a:br>
              <a:rPr lang="en-IN" sz="3600" dirty="0">
                <a:solidFill>
                  <a:schemeClr val="tx1"/>
                </a:solidFill>
              </a:rPr>
            </a:br>
            <a:endParaRPr lang="en-IN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4005064"/>
            <a:ext cx="8496944" cy="1872208"/>
          </a:xfrm>
        </p:spPr>
        <p:txBody>
          <a:bodyPr numCol="3">
            <a:noAutofit/>
          </a:bodyPr>
          <a:lstStyle/>
          <a:p>
            <a:r>
              <a:rPr lang="en-IN" sz="18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Fabian</a:t>
            </a:r>
            <a:r>
              <a:rPr lang="en-IN" sz="1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M. </a:t>
            </a:r>
            <a:r>
              <a:rPr lang="en-IN" sz="18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Suchanek</a:t>
            </a:r>
            <a:endParaRPr lang="en-IN" sz="18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r>
              <a:rPr lang="en-IN" sz="1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Max-Planck-</a:t>
            </a:r>
            <a:r>
              <a:rPr lang="en-IN" sz="18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Institut</a:t>
            </a:r>
            <a:endParaRPr lang="en-IN" sz="18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r>
              <a:rPr lang="en-IN" sz="1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Saarbrucken / Germany ¨</a:t>
            </a:r>
          </a:p>
          <a:p>
            <a:r>
              <a:rPr lang="en-IN" sz="1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suchanekaOmpii.mpg.de</a:t>
            </a:r>
          </a:p>
          <a:p>
            <a:endParaRPr lang="en-IN" sz="1800" dirty="0" smtClean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r>
              <a:rPr lang="en-IN" sz="1800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Gjergji</a:t>
            </a:r>
            <a:r>
              <a:rPr lang="en-IN" sz="18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en-IN" sz="18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Kasneci</a:t>
            </a:r>
            <a:endParaRPr lang="en-IN" sz="18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r>
              <a:rPr lang="en-IN" sz="1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Max-Planck-</a:t>
            </a:r>
            <a:r>
              <a:rPr lang="en-IN" sz="18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Institut</a:t>
            </a:r>
            <a:endParaRPr lang="en-IN" sz="18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r>
              <a:rPr lang="en-IN" sz="1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Saarbrucken / Germany ¨</a:t>
            </a:r>
          </a:p>
          <a:p>
            <a:r>
              <a:rPr lang="en-IN" sz="1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kasneciaOmpii.mpg.de</a:t>
            </a:r>
          </a:p>
          <a:p>
            <a:endParaRPr lang="en-IN" sz="1800" dirty="0" smtClean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r>
              <a:rPr lang="en-IN" sz="18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Gerhard </a:t>
            </a:r>
            <a:r>
              <a:rPr lang="en-IN" sz="18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Weikum</a:t>
            </a:r>
            <a:endParaRPr lang="en-IN" sz="18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r>
              <a:rPr lang="en-IN" sz="1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Max-Planck-</a:t>
            </a:r>
            <a:r>
              <a:rPr lang="en-IN" sz="1800" dirty="0" err="1">
                <a:solidFill>
                  <a:schemeClr val="accent1">
                    <a:lumMod val="75000"/>
                  </a:schemeClr>
                </a:solidFill>
                <a:latin typeface="+mn-lt"/>
              </a:rPr>
              <a:t>Institut</a:t>
            </a:r>
            <a:endParaRPr lang="en-IN" sz="18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r>
              <a:rPr lang="en-IN" sz="1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Saarbrucken / Germany ¨</a:t>
            </a:r>
          </a:p>
          <a:p>
            <a:r>
              <a:rPr lang="en-IN" sz="1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weikumaOmpii.mpg.de</a:t>
            </a:r>
            <a:endParaRPr lang="en-IN" sz="18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715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YAGO Model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850" y="2332037"/>
            <a:ext cx="8493637" cy="4525963"/>
          </a:xfrm>
        </p:spPr>
        <p:txBody>
          <a:bodyPr>
            <a:normAutofit/>
          </a:bodyPr>
          <a:lstStyle/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Knowledge represented as a set of concepts and relationships.</a:t>
            </a:r>
          </a:p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>
                <a:solidFill>
                  <a:schemeClr val="bg2">
                    <a:lumMod val="25000"/>
                  </a:schemeClr>
                </a:solidFill>
              </a:rPr>
              <a:t>All objects (e.g. cities, people, even URLs) are represented as entities in the YAGO model.</a:t>
            </a:r>
          </a:p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Entities:	</a:t>
            </a:r>
            <a:r>
              <a:rPr lang="en-IN" sz="2000" i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IN" sz="2000" i="1" dirty="0" err="1" smtClean="0">
                <a:solidFill>
                  <a:schemeClr val="bg2">
                    <a:lumMod val="25000"/>
                  </a:schemeClr>
                </a:solidFill>
              </a:rPr>
              <a:t>AlbertEinstein</a:t>
            </a:r>
            <a:r>
              <a:rPr lang="en-IN" sz="2000" i="1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IN" sz="2000" i="1" dirty="0" err="1" smtClean="0">
                <a:solidFill>
                  <a:schemeClr val="bg2">
                    <a:lumMod val="25000"/>
                  </a:schemeClr>
                </a:solidFill>
              </a:rPr>
              <a:t>NobelPrize</a:t>
            </a:r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Relations:	</a:t>
            </a:r>
            <a:r>
              <a:rPr lang="en-IN" sz="20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IN" sz="2000" b="1" dirty="0" err="1">
                <a:solidFill>
                  <a:schemeClr val="bg2">
                    <a:lumMod val="25000"/>
                  </a:schemeClr>
                </a:solidFill>
              </a:rPr>
              <a:t>hasWonPrize</a:t>
            </a:r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Facts:	</a:t>
            </a:r>
            <a:r>
              <a:rPr lang="en-IN" sz="2000" i="1" dirty="0" err="1">
                <a:solidFill>
                  <a:schemeClr val="bg2">
                    <a:lumMod val="25000"/>
                  </a:schemeClr>
                </a:solidFill>
              </a:rPr>
              <a:t>AlbertEinstein</a:t>
            </a:r>
            <a:r>
              <a:rPr lang="en-IN" sz="20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IN" sz="2000" b="1" dirty="0" err="1">
                <a:solidFill>
                  <a:schemeClr val="bg2">
                    <a:lumMod val="25000"/>
                  </a:schemeClr>
                </a:solidFill>
              </a:rPr>
              <a:t>hasWonPrize</a:t>
            </a:r>
            <a:r>
              <a:rPr lang="en-IN" sz="20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IN" sz="2000" i="1" dirty="0" err="1" smtClean="0">
                <a:solidFill>
                  <a:schemeClr val="bg2">
                    <a:lumMod val="25000"/>
                  </a:schemeClr>
                </a:solidFill>
              </a:rPr>
              <a:t>NobelPrize</a:t>
            </a:r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Properties</a:t>
            </a:r>
            <a:endParaRPr lang="en-IN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877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YAGO Model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How to express </a:t>
            </a:r>
            <a:r>
              <a:rPr lang="en-IN" sz="2000" dirty="0">
                <a:solidFill>
                  <a:schemeClr val="bg2">
                    <a:lumMod val="25000"/>
                  </a:schemeClr>
                </a:solidFill>
              </a:rPr>
              <a:t>that a certain word refers to a certain entity ?</a:t>
            </a:r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n-IN" sz="20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ctr">
              <a:buNone/>
            </a:pP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words are entities as well:</a:t>
            </a:r>
          </a:p>
          <a:p>
            <a:pPr marL="0" indent="0" algn="ctr">
              <a:buNone/>
            </a:pPr>
            <a:r>
              <a:rPr lang="en-IN" sz="2000" i="1" dirty="0" smtClean="0">
                <a:solidFill>
                  <a:schemeClr val="bg2">
                    <a:lumMod val="25000"/>
                  </a:schemeClr>
                </a:solidFill>
              </a:rPr>
              <a:t>”Einstein” </a:t>
            </a:r>
            <a:r>
              <a:rPr lang="en-IN" sz="2000" b="1" i="1" dirty="0" smtClean="0">
                <a:solidFill>
                  <a:schemeClr val="bg2">
                    <a:lumMod val="25000"/>
                  </a:schemeClr>
                </a:solidFill>
              </a:rPr>
              <a:t>means</a:t>
            </a:r>
            <a:r>
              <a:rPr lang="en-IN" sz="20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IN" sz="2000" i="1" dirty="0" err="1" smtClean="0">
                <a:solidFill>
                  <a:schemeClr val="bg2">
                    <a:lumMod val="25000"/>
                  </a:schemeClr>
                </a:solidFill>
              </a:rPr>
              <a:t>AlbertEinstein</a:t>
            </a:r>
            <a:endParaRPr lang="en-IN" sz="20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Similar entities are grouped into classes</a:t>
            </a:r>
          </a:p>
          <a:p>
            <a:pPr marL="0" indent="0" algn="ctr">
              <a:buNone/>
            </a:pPr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ctr">
              <a:buNone/>
            </a:pPr>
            <a:r>
              <a:rPr lang="en-IN" sz="2000" i="1" dirty="0" err="1" smtClean="0">
                <a:solidFill>
                  <a:schemeClr val="bg2">
                    <a:lumMod val="25000"/>
                  </a:schemeClr>
                </a:solidFill>
              </a:rPr>
              <a:t>AlbertEinstein</a:t>
            </a:r>
            <a:r>
              <a:rPr lang="en-IN" sz="20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IN" sz="2000" b="1" i="1" dirty="0" smtClean="0">
                <a:solidFill>
                  <a:schemeClr val="bg2">
                    <a:lumMod val="25000"/>
                  </a:schemeClr>
                </a:solidFill>
              </a:rPr>
              <a:t>type</a:t>
            </a:r>
            <a:r>
              <a:rPr lang="en-IN" sz="2000" i="1" dirty="0" smtClean="0">
                <a:solidFill>
                  <a:schemeClr val="bg2">
                    <a:lumMod val="25000"/>
                  </a:schemeClr>
                </a:solidFill>
              </a:rPr>
              <a:t> physicist</a:t>
            </a:r>
          </a:p>
          <a:p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00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YAGO Model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Classes are also entities. </a:t>
            </a:r>
          </a:p>
          <a:p>
            <a:pPr marL="0" indent="0" algn="ctr">
              <a:buNone/>
            </a:pPr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ctr">
              <a:buNone/>
            </a:pPr>
            <a:r>
              <a:rPr lang="en-IN" sz="2000" i="1" dirty="0" smtClean="0">
                <a:solidFill>
                  <a:schemeClr val="bg2">
                    <a:lumMod val="25000"/>
                  </a:schemeClr>
                </a:solidFill>
              </a:rPr>
              <a:t>physicist </a:t>
            </a:r>
            <a:r>
              <a:rPr lang="en-IN" sz="2000" b="1" i="1" dirty="0" err="1" smtClean="0">
                <a:solidFill>
                  <a:schemeClr val="bg2">
                    <a:lumMod val="25000"/>
                  </a:schemeClr>
                </a:solidFill>
              </a:rPr>
              <a:t>subClassOf</a:t>
            </a:r>
            <a:r>
              <a:rPr lang="en-IN" sz="2000" i="1" dirty="0" smtClean="0">
                <a:solidFill>
                  <a:schemeClr val="bg2">
                    <a:lumMod val="25000"/>
                  </a:schemeClr>
                </a:solidFill>
              </a:rPr>
              <a:t> scientist</a:t>
            </a:r>
          </a:p>
          <a:p>
            <a:endParaRPr lang="en-US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n-US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How to represent </a:t>
            </a:r>
            <a:r>
              <a:rPr lang="en-IN" sz="2000" u="sng" dirty="0" smtClean="0">
                <a:solidFill>
                  <a:schemeClr val="bg2">
                    <a:lumMod val="25000"/>
                  </a:schemeClr>
                </a:solidFill>
              </a:rPr>
              <a:t>properties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 of relations (like transitivity)?</a:t>
            </a:r>
          </a:p>
          <a:p>
            <a:pPr marL="0" indent="0" algn="ctr">
              <a:buNone/>
            </a:pPr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ctr">
              <a:buNone/>
            </a:pP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Relations </a:t>
            </a:r>
            <a:r>
              <a:rPr lang="en-IN" sz="2000" dirty="0">
                <a:solidFill>
                  <a:schemeClr val="bg2">
                    <a:lumMod val="25000"/>
                  </a:schemeClr>
                </a:solidFill>
              </a:rPr>
              <a:t>are entities as well.</a:t>
            </a:r>
            <a:endParaRPr lang="en-IN" sz="20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ctr">
              <a:buNone/>
            </a:pPr>
            <a:r>
              <a:rPr lang="en-IN" sz="2000" i="1" dirty="0" err="1" smtClean="0">
                <a:solidFill>
                  <a:schemeClr val="bg2">
                    <a:lumMod val="25000"/>
                  </a:schemeClr>
                </a:solidFill>
              </a:rPr>
              <a:t>subclassOf</a:t>
            </a:r>
            <a:r>
              <a:rPr lang="en-IN" sz="20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IN" sz="2000" b="1" i="1" dirty="0" smtClean="0">
                <a:solidFill>
                  <a:schemeClr val="bg2">
                    <a:lumMod val="25000"/>
                  </a:schemeClr>
                </a:solidFill>
              </a:rPr>
              <a:t>type</a:t>
            </a:r>
            <a:r>
              <a:rPr lang="en-IN" sz="20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IN" sz="2000" i="1" dirty="0" err="1" smtClean="0">
                <a:solidFill>
                  <a:schemeClr val="bg2">
                    <a:lumMod val="25000"/>
                  </a:schemeClr>
                </a:solidFill>
              </a:rPr>
              <a:t>transitiveRelation</a:t>
            </a:r>
            <a:endParaRPr lang="en-IN" sz="20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n-IN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811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YAGO Model</a:t>
            </a:r>
            <a:br>
              <a:rPr lang="en-US" dirty="0" smtClean="0"/>
            </a:br>
            <a:r>
              <a:rPr lang="en-US" sz="2200" b="1" dirty="0">
                <a:solidFill>
                  <a:schemeClr val="bg2">
                    <a:lumMod val="25000"/>
                  </a:schemeClr>
                </a:solidFill>
              </a:rPr>
              <a:t>(n-</a:t>
            </a:r>
            <a:r>
              <a:rPr lang="en-US" sz="2200" b="1" dirty="0" err="1">
                <a:solidFill>
                  <a:schemeClr val="bg2">
                    <a:lumMod val="25000"/>
                  </a:schemeClr>
                </a:solidFill>
              </a:rPr>
              <a:t>ary</a:t>
            </a:r>
            <a:r>
              <a:rPr lang="en-US" sz="2200" b="1" dirty="0">
                <a:solidFill>
                  <a:schemeClr val="bg2">
                    <a:lumMod val="25000"/>
                  </a:schemeClr>
                </a:solidFill>
              </a:rPr>
              <a:t>) R</a:t>
            </a:r>
            <a:r>
              <a:rPr lang="en-US" sz="2200" b="1" dirty="0" smtClean="0">
                <a:solidFill>
                  <a:schemeClr val="bg2">
                    <a:lumMod val="25000"/>
                  </a:schemeClr>
                </a:solidFill>
              </a:rPr>
              <a:t>elations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820472" cy="45259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n-US" sz="2000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Relational </a:t>
            </a:r>
            <a:r>
              <a:rPr lang="en-IN" sz="2000" dirty="0">
                <a:solidFill>
                  <a:schemeClr val="bg2">
                    <a:lumMod val="25000"/>
                  </a:schemeClr>
                </a:solidFill>
              </a:rPr>
              <a:t>database setting:</a:t>
            </a:r>
          </a:p>
          <a:p>
            <a:pPr marL="0" indent="0" algn="ctr">
              <a:buNone/>
            </a:pPr>
            <a:endParaRPr lang="en-US" sz="2000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000" b="1" i="1" dirty="0" smtClean="0">
                <a:solidFill>
                  <a:schemeClr val="bg2">
                    <a:lumMod val="25000"/>
                  </a:schemeClr>
                </a:solidFill>
              </a:rPr>
              <a:t>won-prize-in-year</a:t>
            </a:r>
            <a:r>
              <a:rPr lang="en-US" sz="2000" i="1" dirty="0" smtClean="0">
                <a:solidFill>
                  <a:schemeClr val="bg2">
                    <a:lumMod val="25000"/>
                  </a:schemeClr>
                </a:solidFill>
              </a:rPr>
              <a:t>(Einstein, Nobel-Prize, 1921)</a:t>
            </a:r>
          </a:p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Disadvantage: </a:t>
            </a:r>
          </a:p>
          <a:p>
            <a:pPr marL="0" indent="0">
              <a:buNone/>
            </a:pP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     Space will be wasted if not all arguments of the n-</a:t>
            </a:r>
            <a:r>
              <a:rPr lang="en-IN" sz="2000" dirty="0" err="1" smtClean="0">
                <a:solidFill>
                  <a:schemeClr val="bg2">
                    <a:lumMod val="25000"/>
                  </a:schemeClr>
                </a:solidFill>
              </a:rPr>
              <a:t>ary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 facts are known.</a:t>
            </a:r>
          </a:p>
          <a:p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YAGO Solution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	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	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Fact1	#1 :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</a:rPr>
              <a:t>AlbertEinstein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</a:rPr>
              <a:t>hasWonPrize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</a:rPr>
              <a:t>NobelPrize</a:t>
            </a:r>
            <a:endParaRPr lang="en-US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	Fact2	#2 : #1 time 1921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	Fact3	#1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</a:rPr>
              <a:t>foundIn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 http : //www.wikipedia.org/Einstein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433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Semantics</a:t>
            </a:r>
            <a:r>
              <a:rPr lang="en-US" dirty="0"/>
              <a:t/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000" dirty="0">
                <a:solidFill>
                  <a:schemeClr val="bg2">
                    <a:lumMod val="25000"/>
                  </a:schemeClr>
                </a:solidFill>
              </a:rPr>
              <a:t>A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ny </a:t>
            </a:r>
            <a:r>
              <a:rPr lang="en-IN" sz="2000" dirty="0">
                <a:solidFill>
                  <a:schemeClr val="bg2">
                    <a:lumMod val="25000"/>
                  </a:schemeClr>
                </a:solidFill>
              </a:rPr>
              <a:t>YAGO ontology must contain at 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least:</a:t>
            </a:r>
            <a:endParaRPr lang="en-IN" sz="2000" dirty="0">
              <a:solidFill>
                <a:schemeClr val="bg2">
                  <a:lumMod val="25000"/>
                </a:schemeClr>
              </a:solidFill>
            </a:endParaRPr>
          </a:p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Minimal set of common entities:</a:t>
            </a:r>
          </a:p>
          <a:p>
            <a:pPr marL="0" indent="0">
              <a:buNone/>
            </a:pP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	</a:t>
            </a:r>
          </a:p>
          <a:p>
            <a:pPr marL="0" indent="0" algn="ctr">
              <a:buNone/>
            </a:pP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C = entity, class, relation, </a:t>
            </a:r>
            <a:r>
              <a:rPr lang="en-IN" sz="2000" dirty="0" err="1" smtClean="0">
                <a:solidFill>
                  <a:schemeClr val="bg2">
                    <a:lumMod val="25000"/>
                  </a:schemeClr>
                </a:solidFill>
              </a:rPr>
              <a:t>acyclicTransitiveRelation</a:t>
            </a:r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ctr">
              <a:buNone/>
            </a:pPr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smtClean="0">
                <a:solidFill>
                  <a:schemeClr val="bg2">
                    <a:lumMod val="25000"/>
                  </a:schemeClr>
                </a:solidFill>
              </a:rPr>
              <a:t>Minimal 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set of relation names:</a:t>
            </a:r>
          </a:p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ctr">
              <a:buNone/>
            </a:pP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R = type, </a:t>
            </a:r>
            <a:r>
              <a:rPr lang="en-IN" sz="2000" dirty="0" err="1" smtClean="0">
                <a:solidFill>
                  <a:schemeClr val="bg2">
                    <a:lumMod val="25000"/>
                  </a:schemeClr>
                </a:solidFill>
              </a:rPr>
              <a:t>subClassOf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, domain, range, </a:t>
            </a:r>
            <a:r>
              <a:rPr lang="en-IN" sz="2000" dirty="0" err="1" smtClean="0">
                <a:solidFill>
                  <a:schemeClr val="bg2">
                    <a:lumMod val="25000"/>
                  </a:schemeClr>
                </a:solidFill>
              </a:rPr>
              <a:t>subRelationOf</a:t>
            </a:r>
            <a:endParaRPr lang="en-IN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22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Semantics</a:t>
            </a:r>
            <a:endParaRPr lang="en-IN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3" y="1772816"/>
            <a:ext cx="8715375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356992"/>
            <a:ext cx="4536504" cy="3050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684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400" y="1628800"/>
            <a:ext cx="7200800" cy="4392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251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</a:t>
            </a:r>
            <a:endParaRPr lang="en-IN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79512" y="1556793"/>
            <a:ext cx="8865178" cy="446449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normAutofit/>
          </a:bodyPr>
          <a:lstStyle/>
          <a:p>
            <a:pPr marL="681038" indent="-681038" algn="ctr">
              <a:spcAft>
                <a:spcPct val="0"/>
              </a:spcAft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endParaRPr lang="en-US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ctr">
              <a:spcAft>
                <a:spcPct val="0"/>
              </a:spcAft>
              <a:buNone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Property 1:</a:t>
            </a:r>
          </a:p>
          <a:p>
            <a:pPr marL="0" indent="0" algn="ctr">
              <a:spcAft>
                <a:spcPct val="0"/>
              </a:spcAft>
              <a:buNone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Given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a set of facts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F E </a:t>
            </a:r>
            <a:r>
              <a:rPr lang="en-US" sz="2000" i="1" dirty="0">
                <a:solidFill>
                  <a:schemeClr val="bg2">
                    <a:lumMod val="25000"/>
                  </a:schemeClr>
                </a:solidFill>
              </a:rPr>
              <a:t>f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cs typeface="Arial" charset="0"/>
              </a:rPr>
              <a:t>,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  <a:cs typeface="Arial" charset="0"/>
              </a:rPr>
              <a:t>the largest set S with F-&gt;*S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  <a:cs typeface="Arial" charset="0"/>
              </a:rPr>
              <a:t>is </a:t>
            </a:r>
            <a:r>
              <a:rPr lang="en-US" sz="2000" i="1" u="sng" dirty="0">
                <a:solidFill>
                  <a:schemeClr val="bg2">
                    <a:lumMod val="25000"/>
                  </a:schemeClr>
                </a:solidFill>
                <a:cs typeface="Arial" charset="0"/>
              </a:rPr>
              <a:t>unique.</a:t>
            </a:r>
          </a:p>
          <a:p>
            <a:pPr marL="681038" indent="-681038" algn="ctr">
              <a:lnSpc>
                <a:spcPct val="100000"/>
              </a:lnSpc>
              <a:spcAft>
                <a:spcPct val="0"/>
              </a:spcAft>
              <a:buSzPct val="45000"/>
              <a:buFont typeface="Wingdings" charset="2"/>
              <a:buChar char=""/>
              <a:tabLst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  <a:tab pos="9596438" algn="l"/>
                <a:tab pos="10053638" algn="l"/>
                <a:tab pos="10510838" algn="l"/>
                <a:tab pos="10512425" algn="l"/>
              </a:tabLst>
            </a:pPr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ctr">
              <a:lnSpc>
                <a:spcPct val="100000"/>
              </a:lnSpc>
              <a:spcAft>
                <a:spcPct val="0"/>
              </a:spcAft>
              <a:buSzPct val="45000"/>
              <a:buNone/>
              <a:tabLst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  <a:tab pos="9596438" algn="l"/>
                <a:tab pos="10053638" algn="l"/>
                <a:tab pos="10510838" algn="l"/>
                <a:tab pos="10512425" algn="l"/>
              </a:tabLst>
            </a:pP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A base of a YAGO ontology y is any equivalent YAGO ontology b with b ⊆ y. A canonical base of y is a base so that there exists no other base with less elements. </a:t>
            </a:r>
          </a:p>
          <a:p>
            <a:pPr marL="0" indent="0" algn="ctr">
              <a:lnSpc>
                <a:spcPct val="100000"/>
              </a:lnSpc>
              <a:spcAft>
                <a:spcPct val="0"/>
              </a:spcAft>
              <a:buSzPct val="45000"/>
              <a:buNone/>
              <a:tabLst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  <a:tab pos="9596438" algn="l"/>
                <a:tab pos="10053638" algn="l"/>
                <a:tab pos="10510838" algn="l"/>
                <a:tab pos="10512425" algn="l"/>
              </a:tabLst>
            </a:pPr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ctr">
              <a:lnSpc>
                <a:spcPct val="100000"/>
              </a:lnSpc>
              <a:spcAft>
                <a:spcPct val="0"/>
              </a:spcAft>
              <a:buSzPct val="45000"/>
              <a:buNone/>
              <a:tabLst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  <a:tab pos="9596438" algn="l"/>
                <a:tab pos="10053638" algn="l"/>
                <a:tab pos="10510838" algn="l"/>
                <a:tab pos="10512425" algn="l"/>
              </a:tabLst>
            </a:pP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Property 2: [Uniqueness of the Canonical Base]</a:t>
            </a:r>
          </a:p>
          <a:p>
            <a:pPr marL="0" indent="0" algn="ctr">
              <a:lnSpc>
                <a:spcPct val="100000"/>
              </a:lnSpc>
              <a:spcAft>
                <a:spcPct val="0"/>
              </a:spcAft>
              <a:buSzPct val="45000"/>
              <a:buNone/>
              <a:tabLst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  <a:tab pos="9596438" algn="l"/>
                <a:tab pos="10053638" algn="l"/>
                <a:tab pos="10510838" algn="l"/>
                <a:tab pos="10512425" algn="l"/>
              </a:tabLst>
            </a:pP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The canonical base of a consistent YAGO ontology is unique.</a:t>
            </a:r>
            <a:endParaRPr lang="en-US" sz="2000" i="1" dirty="0">
              <a:solidFill>
                <a:schemeClr val="bg2">
                  <a:lumMod val="25000"/>
                </a:schemeClr>
              </a:solidFill>
              <a:cs typeface="Arial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9161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 Out Property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1038" indent="-681038">
              <a:spcAft>
                <a:spcPct val="0"/>
              </a:spcAft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681038" indent="-681038">
              <a:spcAft>
                <a:spcPct val="0"/>
              </a:spcAft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endParaRPr lang="en-IN" sz="2000" dirty="0">
              <a:solidFill>
                <a:schemeClr val="bg2">
                  <a:lumMod val="25000"/>
                </a:schemeClr>
              </a:solidFill>
            </a:endParaRPr>
          </a:p>
          <a:p>
            <a:pPr marL="681038" indent="-681038">
              <a:spcAft>
                <a:spcPct val="0"/>
              </a:spcAft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RDFS does not have a built-in transitive relation. </a:t>
            </a:r>
          </a:p>
          <a:p>
            <a:pPr marL="0" indent="0">
              <a:spcAft>
                <a:spcPct val="0"/>
              </a:spcAft>
              <a:buNone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681038" indent="-681038">
              <a:spcAft>
                <a:spcPct val="0"/>
              </a:spcAft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OWL :</a:t>
            </a:r>
          </a:p>
          <a:p>
            <a:pPr marL="0" indent="0">
              <a:spcAft>
                <a:spcPct val="0"/>
              </a:spcAft>
              <a:buNone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IN" sz="2000" dirty="0">
                <a:solidFill>
                  <a:schemeClr val="bg2">
                    <a:lumMod val="25000"/>
                  </a:schemeClr>
                </a:solidFill>
              </a:rPr>
              <a:t>	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The only concept that does not have an exact built-in 	counterpart is the </a:t>
            </a:r>
            <a:r>
              <a:rPr lang="en-IN" sz="2000" dirty="0" err="1" smtClean="0">
                <a:solidFill>
                  <a:schemeClr val="bg2">
                    <a:lumMod val="25000"/>
                  </a:schemeClr>
                </a:solidFill>
              </a:rPr>
              <a:t>acyclicTransitiveRelation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08131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851" y="1988840"/>
            <a:ext cx="8229600" cy="1600200"/>
          </a:xfrm>
        </p:spPr>
        <p:txBody>
          <a:bodyPr/>
          <a:lstStyle/>
          <a:p>
            <a:r>
              <a:rPr lang="en-US" dirty="0"/>
              <a:t>THE YAGO SYSTEM</a:t>
            </a:r>
            <a:endParaRPr lang="en-IN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9766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YAGO?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sz="2000" dirty="0" smtClean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endParaRPr lang="en-IN" sz="200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A light-weight, extensible, high coverage and quality</a:t>
            </a:r>
            <a:r>
              <a:rPr lang="en-IN" sz="20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ontology.</a:t>
            </a:r>
          </a:p>
          <a:p>
            <a:pPr marL="0" indent="0">
              <a:buNone/>
            </a:pPr>
            <a:endParaRPr lang="en-IN" sz="2000" dirty="0" smtClean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1 million entities and 5 million facts.</a:t>
            </a:r>
          </a:p>
          <a:p>
            <a:endParaRPr lang="en-IN" sz="2000" dirty="0" smtClean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Wikipedia uniﬁed with </a:t>
            </a:r>
            <a:r>
              <a:rPr lang="en-IN" sz="2000" dirty="0" err="1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WordNet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, design combination of rule-based methods in this paper. </a:t>
            </a:r>
            <a:endParaRPr lang="en-IN" sz="200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27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851" y="188640"/>
            <a:ext cx="8229600" cy="126754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Classes and Categories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02" y="1600200"/>
            <a:ext cx="5264778" cy="4709120"/>
          </a:xfrm>
        </p:spPr>
        <p:txBody>
          <a:bodyPr>
            <a:normAutofit/>
          </a:bodyPr>
          <a:lstStyle/>
          <a:p>
            <a:endParaRPr lang="en-IN" sz="16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endParaRPr lang="en-IN" sz="160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n-IN" sz="160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n-IN" sz="16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1600" dirty="0" smtClean="0">
                <a:solidFill>
                  <a:schemeClr val="bg2">
                    <a:lumMod val="25000"/>
                  </a:schemeClr>
                </a:solidFill>
              </a:rPr>
              <a:t>To </a:t>
            </a:r>
            <a:r>
              <a:rPr lang="en-IN" sz="1600" dirty="0">
                <a:solidFill>
                  <a:schemeClr val="bg2">
                    <a:lumMod val="25000"/>
                  </a:schemeClr>
                </a:solidFill>
              </a:rPr>
              <a:t>establish </a:t>
            </a:r>
            <a:r>
              <a:rPr lang="en-IN" sz="1600" dirty="0" smtClean="0">
                <a:solidFill>
                  <a:schemeClr val="bg2">
                    <a:lumMod val="25000"/>
                  </a:schemeClr>
                </a:solidFill>
              </a:rPr>
              <a:t>for each </a:t>
            </a:r>
            <a:r>
              <a:rPr lang="en-IN" sz="1600" dirty="0">
                <a:solidFill>
                  <a:schemeClr val="bg2">
                    <a:lumMod val="25000"/>
                  </a:schemeClr>
                </a:solidFill>
              </a:rPr>
              <a:t>individual its class, we exploit the category system </a:t>
            </a:r>
            <a:r>
              <a:rPr lang="en-IN" sz="1600" dirty="0" smtClean="0">
                <a:solidFill>
                  <a:schemeClr val="bg2">
                    <a:lumMod val="25000"/>
                  </a:schemeClr>
                </a:solidFill>
              </a:rPr>
              <a:t>of Wikipedia.</a:t>
            </a:r>
          </a:p>
          <a:p>
            <a:pPr marL="0" indent="0">
              <a:buNone/>
            </a:pPr>
            <a:r>
              <a:rPr lang="en-IN" sz="1600" dirty="0" smtClean="0">
                <a:solidFill>
                  <a:schemeClr val="bg2">
                    <a:lumMod val="25000"/>
                  </a:schemeClr>
                </a:solidFill>
              </a:rPr>
              <a:t>	</a:t>
            </a:r>
          </a:p>
          <a:p>
            <a:endParaRPr lang="en-IN" sz="16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1600" dirty="0">
                <a:solidFill>
                  <a:schemeClr val="bg2">
                    <a:lumMod val="25000"/>
                  </a:schemeClr>
                </a:solidFill>
              </a:rPr>
              <a:t>This well-deﬁned taxonomy of synsets </a:t>
            </a:r>
            <a:r>
              <a:rPr lang="en-IN" sz="1600" dirty="0" smtClean="0">
                <a:solidFill>
                  <a:schemeClr val="bg2">
                    <a:lumMod val="25000"/>
                  </a:schemeClr>
                </a:solidFill>
              </a:rPr>
              <a:t> is used </a:t>
            </a:r>
            <a:r>
              <a:rPr lang="en-IN" sz="1600" dirty="0" err="1">
                <a:solidFill>
                  <a:schemeClr val="bg2">
                    <a:lumMod val="25000"/>
                  </a:schemeClr>
                </a:solidFill>
              </a:rPr>
              <a:t>WordNet</a:t>
            </a:r>
            <a:r>
              <a:rPr lang="en-IN" sz="1600" dirty="0">
                <a:solidFill>
                  <a:schemeClr val="bg2">
                    <a:lumMod val="25000"/>
                  </a:schemeClr>
                </a:solidFill>
              </a:rPr>
              <a:t> to establish the hierarchy of </a:t>
            </a:r>
            <a:r>
              <a:rPr lang="en-IN" sz="1600" dirty="0" smtClean="0">
                <a:solidFill>
                  <a:schemeClr val="bg2">
                    <a:lumMod val="25000"/>
                  </a:schemeClr>
                </a:solidFill>
              </a:rPr>
              <a:t>classes.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060848"/>
            <a:ext cx="3267531" cy="30484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46942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964488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Integrating Wikipedia Categories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48050" y="6886575"/>
            <a:ext cx="3178175" cy="503238"/>
          </a:xfrm>
        </p:spPr>
        <p:txBody>
          <a:bodyPr/>
          <a:lstStyle/>
          <a:p>
            <a:r>
              <a:rPr lang="en-US"/>
              <a:t>YAGO - A Core of Semantic Knowledge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227888" y="6886575"/>
            <a:ext cx="2330450" cy="503238"/>
          </a:xfrm>
        </p:spPr>
        <p:txBody>
          <a:bodyPr/>
          <a:lstStyle/>
          <a:p>
            <a:fld id="{01AD7153-DE0F-47EA-965A-36E6E10D8139}" type="slidenum">
              <a:rPr lang="en-US"/>
              <a:pPr/>
              <a:t>21</a:t>
            </a:fld>
            <a:endParaRPr lang="en-US"/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27302" y="1248592"/>
            <a:ext cx="4040642" cy="4698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/>
            <a:endParaRPr lang="en-US" sz="200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r>
              <a:rPr lang="en-IN" sz="20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There are diﬀerent types of categories</a:t>
            </a:r>
            <a:r>
              <a:rPr lang="en-IN" sz="2000" b="1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:</a:t>
            </a:r>
          </a:p>
          <a:p>
            <a:pPr>
              <a:spcBef>
                <a:spcPts val="1500"/>
              </a:spcBef>
            </a:pP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Exploit relational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categories</a:t>
            </a:r>
          </a:p>
          <a:p>
            <a:pPr>
              <a:spcBef>
                <a:spcPts val="1500"/>
              </a:spcBef>
            </a:pP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Exploit 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conceptual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categories</a:t>
            </a:r>
          </a:p>
          <a:p>
            <a:pPr>
              <a:spcBef>
                <a:spcPts val="1500"/>
              </a:spcBef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Avoid administrational categories</a:t>
            </a:r>
          </a:p>
          <a:p>
            <a:pPr>
              <a:spcBef>
                <a:spcPts val="1500"/>
              </a:spcBef>
            </a:pP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spcBef>
                <a:spcPts val="1500"/>
              </a:spcBef>
            </a:pP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3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118" y="3789053"/>
            <a:ext cx="860425" cy="119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4" name="Line 9"/>
          <p:cNvSpPr>
            <a:spLocks noChangeShapeType="1"/>
          </p:cNvSpPr>
          <p:nvPr/>
        </p:nvSpPr>
        <p:spPr bwMode="auto">
          <a:xfrm>
            <a:off x="5796756" y="4425641"/>
            <a:ext cx="2039763" cy="1587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8065293" y="4210534"/>
            <a:ext cx="1035050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>
              <a:spcBef>
                <a:spcPts val="1500"/>
              </a:spcBef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1935</a:t>
            </a:r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6671468" y="3868428"/>
            <a:ext cx="1036638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>
              <a:spcBef>
                <a:spcPts val="1500"/>
              </a:spcBef>
            </a:pPr>
            <a:r>
              <a:rPr lang="en-US" sz="2400" i="1">
                <a:solidFill>
                  <a:schemeClr val="accent1">
                    <a:lumMod val="75000"/>
                  </a:schemeClr>
                </a:solidFill>
              </a:rPr>
              <a:t>born</a:t>
            </a:r>
          </a:p>
        </p:txBody>
      </p:sp>
      <p:sp>
        <p:nvSpPr>
          <p:cNvPr id="19" name="Line 14"/>
          <p:cNvSpPr>
            <a:spLocks noChangeShapeType="1"/>
          </p:cNvSpPr>
          <p:nvPr/>
        </p:nvSpPr>
        <p:spPr bwMode="auto">
          <a:xfrm flipV="1">
            <a:off x="5557043" y="2900053"/>
            <a:ext cx="1114425" cy="822325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5796756" y="2497824"/>
            <a:ext cx="3025775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>
              <a:spcBef>
                <a:spcPts val="1500"/>
              </a:spcBef>
            </a:pP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American_singer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Text Box 16"/>
          <p:cNvSpPr txBox="1">
            <a:spLocks noChangeArrowheads="1"/>
          </p:cNvSpPr>
          <p:nvPr/>
        </p:nvSpPr>
        <p:spPr bwMode="auto">
          <a:xfrm>
            <a:off x="6115843" y="3152466"/>
            <a:ext cx="1035050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>
              <a:spcBef>
                <a:spcPts val="1500"/>
              </a:spcBef>
            </a:pPr>
            <a:r>
              <a:rPr lang="en-US" sz="2400" i="1">
                <a:solidFill>
                  <a:schemeClr val="accent1">
                    <a:lumMod val="75000"/>
                  </a:schemeClr>
                </a:solidFill>
              </a:rPr>
              <a:t>is a</a:t>
            </a:r>
          </a:p>
        </p:txBody>
      </p:sp>
      <p:sp>
        <p:nvSpPr>
          <p:cNvPr id="22" name="Line 17"/>
          <p:cNvSpPr>
            <a:spLocks noChangeShapeType="1"/>
          </p:cNvSpPr>
          <p:nvPr/>
        </p:nvSpPr>
        <p:spPr bwMode="auto">
          <a:xfrm flipH="1" flipV="1">
            <a:off x="4666456" y="2501591"/>
            <a:ext cx="425450" cy="121920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" name="Text Box 18"/>
          <p:cNvSpPr txBox="1">
            <a:spLocks noChangeArrowheads="1"/>
          </p:cNvSpPr>
          <p:nvPr/>
        </p:nvSpPr>
        <p:spPr bwMode="auto">
          <a:xfrm>
            <a:off x="4839493" y="2912753"/>
            <a:ext cx="1036638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>
              <a:spcBef>
                <a:spcPts val="1500"/>
              </a:spcBef>
            </a:pPr>
            <a:r>
              <a:rPr lang="en-US" sz="2400" i="1">
                <a:solidFill>
                  <a:schemeClr val="accent1">
                    <a:lumMod val="75000"/>
                  </a:schemeClr>
                </a:solidFill>
              </a:rPr>
              <a:t>is a</a:t>
            </a:r>
          </a:p>
        </p:txBody>
      </p: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3611680" y="1976177"/>
            <a:ext cx="3025775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>
              <a:spcBef>
                <a:spcPts val="1500"/>
              </a:spcBef>
            </a:pPr>
            <a:r>
              <a:rPr lang="en-US" sz="2400">
                <a:solidFill>
                  <a:schemeClr val="accent1">
                    <a:lumMod val="75000"/>
                  </a:schemeClr>
                </a:solidFill>
              </a:rPr>
              <a:t>Disputed_article</a:t>
            </a:r>
          </a:p>
        </p:txBody>
      </p:sp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6555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Integrating </a:t>
            </a:r>
            <a:r>
              <a:rPr lang="en-US" dirty="0" err="1" smtClean="0"/>
              <a:t>Wordnet</a:t>
            </a:r>
            <a:r>
              <a:rPr lang="en-US" dirty="0" smtClean="0"/>
              <a:t> </a:t>
            </a:r>
            <a:r>
              <a:rPr lang="en-US" dirty="0" err="1" smtClean="0"/>
              <a:t>Synsets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Each </a:t>
            </a:r>
            <a:r>
              <a:rPr lang="en-IN" sz="2000" dirty="0" err="1" smtClean="0">
                <a:solidFill>
                  <a:schemeClr val="bg2">
                    <a:lumMod val="25000"/>
                  </a:schemeClr>
                </a:solidFill>
              </a:rPr>
              <a:t>synset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 of </a:t>
            </a:r>
            <a:r>
              <a:rPr lang="en-IN" sz="2000" dirty="0" err="1" smtClean="0">
                <a:solidFill>
                  <a:schemeClr val="bg2">
                    <a:lumMod val="25000"/>
                  </a:schemeClr>
                </a:solidFill>
              </a:rPr>
              <a:t>WordNet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 becomes a class of YAGO.</a:t>
            </a:r>
          </a:p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To be on the safe side, we always give preference to </a:t>
            </a:r>
            <a:r>
              <a:rPr lang="en-IN" sz="2000" dirty="0" err="1" smtClean="0">
                <a:solidFill>
                  <a:schemeClr val="bg2">
                    <a:lumMod val="25000"/>
                  </a:schemeClr>
                </a:solidFill>
              </a:rPr>
              <a:t>WordNet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 and discard the Wikipedia individual in case of a conﬂict.</a:t>
            </a:r>
          </a:p>
          <a:p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err="1" smtClean="0">
                <a:solidFill>
                  <a:schemeClr val="bg2">
                    <a:lumMod val="25000"/>
                  </a:schemeClr>
                </a:solidFill>
              </a:rPr>
              <a:t>hypernymy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/hyponymy </a:t>
            </a:r>
          </a:p>
          <a:p>
            <a:pPr marL="0" indent="0">
              <a:buNone/>
            </a:pP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	the </a:t>
            </a:r>
            <a:r>
              <a:rPr lang="en-IN" sz="2000" dirty="0">
                <a:solidFill>
                  <a:schemeClr val="bg2">
                    <a:lumMod val="25000"/>
                  </a:schemeClr>
                </a:solidFill>
              </a:rPr>
              <a:t>relation 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b/w a sub-concept </a:t>
            </a:r>
            <a:r>
              <a:rPr lang="en-IN" sz="2000" dirty="0">
                <a:solidFill>
                  <a:schemeClr val="bg2">
                    <a:lumMod val="25000"/>
                  </a:schemeClr>
                </a:solidFill>
              </a:rPr>
              <a:t>and a 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super-concept</a:t>
            </a:r>
          </a:p>
          <a:p>
            <a:pPr marL="0" indent="0">
              <a:buNone/>
            </a:pPr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err="1" smtClean="0">
                <a:solidFill>
                  <a:schemeClr val="bg2">
                    <a:lumMod val="25000"/>
                  </a:schemeClr>
                </a:solidFill>
              </a:rPr>
              <a:t>holonymy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/</a:t>
            </a:r>
            <a:r>
              <a:rPr lang="en-IN" sz="2000" dirty="0" err="1" smtClean="0">
                <a:solidFill>
                  <a:schemeClr val="bg2">
                    <a:lumMod val="25000"/>
                  </a:schemeClr>
                </a:solidFill>
              </a:rPr>
              <a:t>meronymy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 :</a:t>
            </a:r>
          </a:p>
          <a:p>
            <a:pPr marL="0" indent="0">
              <a:buNone/>
            </a:pP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	The </a:t>
            </a:r>
            <a:r>
              <a:rPr lang="en-IN" sz="2000" dirty="0">
                <a:solidFill>
                  <a:schemeClr val="bg2">
                    <a:lumMod val="25000"/>
                  </a:schemeClr>
                </a:solidFill>
              </a:rPr>
              <a:t>relation between a part and the 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whole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66430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Establishing Relations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IN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dirty="0" err="1" smtClean="0">
                <a:solidFill>
                  <a:schemeClr val="bg2">
                    <a:lumMod val="25000"/>
                  </a:schemeClr>
                </a:solidFill>
              </a:rPr>
              <a:t>SubClassOf</a:t>
            </a:r>
            <a:r>
              <a:rPr lang="en-IN" dirty="0" smtClean="0">
                <a:solidFill>
                  <a:schemeClr val="bg2">
                    <a:lumMod val="25000"/>
                  </a:schemeClr>
                </a:solidFill>
              </a:rPr>
              <a:t>:</a:t>
            </a:r>
          </a:p>
          <a:p>
            <a:r>
              <a:rPr lang="en-IN" dirty="0" smtClean="0">
                <a:solidFill>
                  <a:schemeClr val="bg2">
                    <a:lumMod val="25000"/>
                  </a:schemeClr>
                </a:solidFill>
              </a:rPr>
              <a:t>hyponymy relation from </a:t>
            </a:r>
            <a:r>
              <a:rPr lang="en-IN" dirty="0" err="1" smtClean="0">
                <a:solidFill>
                  <a:schemeClr val="bg2">
                    <a:lumMod val="25000"/>
                  </a:schemeClr>
                </a:solidFill>
              </a:rPr>
              <a:t>WordNet</a:t>
            </a:r>
            <a:r>
              <a:rPr lang="en-IN" dirty="0" smtClean="0">
                <a:solidFill>
                  <a:schemeClr val="bg2">
                    <a:lumMod val="25000"/>
                  </a:schemeClr>
                </a:solidFill>
              </a:rPr>
              <a:t>: </a:t>
            </a:r>
            <a:endParaRPr lang="en-IN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ctr">
              <a:buNone/>
            </a:pPr>
            <a:r>
              <a:rPr lang="en-IN" b="1" dirty="0" smtClean="0">
                <a:solidFill>
                  <a:schemeClr val="bg2">
                    <a:lumMod val="25000"/>
                  </a:schemeClr>
                </a:solidFill>
              </a:rPr>
              <a:t>	A class is a subclass of another one, if the ﬁrst </a:t>
            </a:r>
            <a:r>
              <a:rPr lang="en-IN" b="1" dirty="0" err="1" smtClean="0">
                <a:solidFill>
                  <a:schemeClr val="bg2">
                    <a:lumMod val="25000"/>
                  </a:schemeClr>
                </a:solidFill>
              </a:rPr>
              <a:t>synset</a:t>
            </a:r>
            <a:r>
              <a:rPr lang="en-IN" b="1" dirty="0" smtClean="0">
                <a:solidFill>
                  <a:schemeClr val="bg2">
                    <a:lumMod val="25000"/>
                  </a:schemeClr>
                </a:solidFill>
              </a:rPr>
              <a:t> is a hyponym of the second.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dirty="0" smtClean="0">
                <a:solidFill>
                  <a:schemeClr val="bg2">
                    <a:lumMod val="25000"/>
                  </a:schemeClr>
                </a:solidFill>
              </a:rPr>
              <a:t>Means:</a:t>
            </a:r>
          </a:p>
          <a:p>
            <a:r>
              <a:rPr lang="en-IN" dirty="0" smtClean="0">
                <a:solidFill>
                  <a:schemeClr val="bg2">
                    <a:lumMod val="25000"/>
                  </a:schemeClr>
                </a:solidFill>
              </a:rPr>
              <a:t>Wikipedia, </a:t>
            </a:r>
            <a:r>
              <a:rPr lang="en-IN" dirty="0" err="1" smtClean="0">
                <a:solidFill>
                  <a:schemeClr val="bg2">
                    <a:lumMod val="25000"/>
                  </a:schemeClr>
                </a:solidFill>
              </a:rPr>
              <a:t>WordNet</a:t>
            </a:r>
            <a:r>
              <a:rPr lang="en-IN" dirty="0" smtClean="0">
                <a:solidFill>
                  <a:schemeClr val="bg2">
                    <a:lumMod val="25000"/>
                  </a:schemeClr>
                </a:solidFill>
              </a:rPr>
              <a:t> both yield information on meaning. </a:t>
            </a:r>
            <a:r>
              <a:rPr lang="en-IN" dirty="0" err="1" smtClean="0">
                <a:solidFill>
                  <a:schemeClr val="bg2">
                    <a:lumMod val="25000"/>
                  </a:schemeClr>
                </a:solidFill>
              </a:rPr>
              <a:t>WordNet</a:t>
            </a:r>
            <a:r>
              <a:rPr lang="en-IN" dirty="0" smtClean="0">
                <a:solidFill>
                  <a:schemeClr val="bg2">
                    <a:lumMod val="25000"/>
                  </a:schemeClr>
                </a:solidFill>
              </a:rPr>
              <a:t> Synsets:</a:t>
            </a:r>
          </a:p>
          <a:p>
            <a:pPr marL="0" indent="0" algn="ctr">
              <a:buNone/>
            </a:pPr>
            <a:r>
              <a:rPr lang="en-IN" b="1" dirty="0" smtClean="0">
                <a:solidFill>
                  <a:schemeClr val="bg2">
                    <a:lumMod val="25000"/>
                  </a:schemeClr>
                </a:solidFill>
              </a:rPr>
              <a:t>	”urban </a:t>
            </a:r>
            <a:r>
              <a:rPr lang="en-IN" b="1" dirty="0" err="1" smtClean="0">
                <a:solidFill>
                  <a:schemeClr val="bg2">
                    <a:lumMod val="25000"/>
                  </a:schemeClr>
                </a:solidFill>
              </a:rPr>
              <a:t>center</a:t>
            </a:r>
            <a:r>
              <a:rPr lang="en-IN" b="1" dirty="0" smtClean="0">
                <a:solidFill>
                  <a:schemeClr val="bg2">
                    <a:lumMod val="25000"/>
                  </a:schemeClr>
                </a:solidFill>
              </a:rPr>
              <a:t>” and ”metropolis” both belong to the </a:t>
            </a:r>
            <a:r>
              <a:rPr lang="en-IN" b="1" dirty="0" err="1" smtClean="0">
                <a:solidFill>
                  <a:schemeClr val="bg2">
                    <a:lumMod val="25000"/>
                  </a:schemeClr>
                </a:solidFill>
              </a:rPr>
              <a:t>synset</a:t>
            </a:r>
            <a:r>
              <a:rPr lang="en-IN" b="1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IN" b="1" smtClean="0">
                <a:solidFill>
                  <a:schemeClr val="bg2">
                    <a:lumMod val="25000"/>
                  </a:schemeClr>
                </a:solidFill>
              </a:rPr>
              <a:t>“city”.</a:t>
            </a:r>
            <a:endParaRPr lang="en-IN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27540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Establishing Relations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dirty="0" smtClean="0">
                <a:solidFill>
                  <a:schemeClr val="bg2">
                    <a:lumMod val="25000"/>
                  </a:schemeClr>
                </a:solidFill>
              </a:rPr>
              <a:t>More Relational Wikipedia categories extraction:</a:t>
            </a:r>
          </a:p>
          <a:p>
            <a:r>
              <a:rPr lang="en-IN" b="1" dirty="0" err="1" smtClean="0">
                <a:solidFill>
                  <a:schemeClr val="bg2">
                    <a:lumMod val="25000"/>
                  </a:schemeClr>
                </a:solidFill>
              </a:rPr>
              <a:t>bornInYear</a:t>
            </a:r>
            <a:r>
              <a:rPr lang="en-IN" b="1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IN" b="1" dirty="0" err="1" smtClean="0">
                <a:solidFill>
                  <a:schemeClr val="bg2">
                    <a:lumMod val="25000"/>
                  </a:schemeClr>
                </a:solidFill>
              </a:rPr>
              <a:t>diedInYear</a:t>
            </a:r>
            <a:r>
              <a:rPr lang="en-IN" b="1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IN" b="1" dirty="0" err="1" smtClean="0">
                <a:solidFill>
                  <a:schemeClr val="bg2">
                    <a:lumMod val="25000"/>
                  </a:schemeClr>
                </a:solidFill>
              </a:rPr>
              <a:t>establishedIn</a:t>
            </a:r>
            <a:r>
              <a:rPr lang="en-IN" b="1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IN" b="1" dirty="0" err="1" smtClean="0">
                <a:solidFill>
                  <a:schemeClr val="bg2">
                    <a:lumMod val="25000"/>
                  </a:schemeClr>
                </a:solidFill>
              </a:rPr>
              <a:t>locatedIn</a:t>
            </a:r>
            <a:r>
              <a:rPr lang="en-IN" b="1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IN" b="1" dirty="0" err="1" smtClean="0">
                <a:solidFill>
                  <a:schemeClr val="bg2">
                    <a:lumMod val="25000"/>
                  </a:schemeClr>
                </a:solidFill>
              </a:rPr>
              <a:t>writtenInYear</a:t>
            </a:r>
            <a:r>
              <a:rPr lang="en-IN" b="1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IN" b="1" dirty="0" err="1" smtClean="0">
                <a:solidFill>
                  <a:schemeClr val="bg2">
                    <a:lumMod val="25000"/>
                  </a:schemeClr>
                </a:solidFill>
              </a:rPr>
              <a:t>politicianOf</a:t>
            </a:r>
            <a:r>
              <a:rPr lang="en-IN" b="1" dirty="0" smtClean="0">
                <a:solidFill>
                  <a:schemeClr val="bg2">
                    <a:lumMod val="25000"/>
                  </a:schemeClr>
                </a:solidFill>
              </a:rPr>
              <a:t>, and </a:t>
            </a:r>
            <a:r>
              <a:rPr lang="en-IN" b="1" dirty="0" err="1" smtClean="0">
                <a:solidFill>
                  <a:schemeClr val="bg2">
                    <a:lumMod val="25000"/>
                  </a:schemeClr>
                </a:solidFill>
              </a:rPr>
              <a:t>hasWonPrize</a:t>
            </a:r>
            <a:r>
              <a:rPr lang="en-IN" b="1" dirty="0" smtClean="0">
                <a:solidFill>
                  <a:schemeClr val="bg2">
                    <a:lumMod val="25000"/>
                  </a:schemeClr>
                </a:solidFill>
              </a:rPr>
              <a:t>. </a:t>
            </a:r>
          </a:p>
          <a:p>
            <a:endParaRPr lang="en-IN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dirty="0" smtClean="0">
                <a:solidFill>
                  <a:schemeClr val="bg2">
                    <a:lumMod val="25000"/>
                  </a:schemeClr>
                </a:solidFill>
              </a:rPr>
              <a:t>category “1879 births” -&gt; individual is born in 1879.</a:t>
            </a:r>
          </a:p>
          <a:p>
            <a:endParaRPr lang="en-IN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dirty="0" smtClean="0">
                <a:solidFill>
                  <a:schemeClr val="bg2">
                    <a:lumMod val="25000"/>
                  </a:schemeClr>
                </a:solidFill>
              </a:rPr>
              <a:t>category 1980 establishments-&gt; </a:t>
            </a:r>
          </a:p>
          <a:p>
            <a:pPr marL="0" indent="0">
              <a:buNone/>
            </a:pPr>
            <a:r>
              <a:rPr lang="en-IN" dirty="0">
                <a:solidFill>
                  <a:schemeClr val="bg2">
                    <a:lumMod val="25000"/>
                  </a:schemeClr>
                </a:solidFill>
              </a:rPr>
              <a:t>	</a:t>
            </a:r>
            <a:r>
              <a:rPr lang="en-IN" dirty="0" smtClean="0">
                <a:solidFill>
                  <a:schemeClr val="bg2">
                    <a:lumMod val="25000"/>
                  </a:schemeClr>
                </a:solidFill>
              </a:rPr>
              <a:t>organization was established in 1980</a:t>
            </a:r>
            <a:endParaRPr lang="en-IN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09316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Meta-relations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Descriptions and Witnesses: </a:t>
            </a: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We also store meta-relations uniformly together with usual relations. 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bg2">
                    <a:lumMod val="25000"/>
                  </a:schemeClr>
                </a:solidFill>
              </a:rPr>
              <a:t>	Fact3	#1 </a:t>
            </a:r>
            <a:r>
              <a:rPr lang="en-US" sz="2000" b="1" dirty="0" err="1">
                <a:solidFill>
                  <a:schemeClr val="bg2">
                    <a:lumMod val="25000"/>
                  </a:schemeClr>
                </a:solidFill>
              </a:rPr>
              <a:t>foundIn</a:t>
            </a:r>
            <a:r>
              <a:rPr lang="en-US" sz="2000" b="1" dirty="0">
                <a:solidFill>
                  <a:schemeClr val="bg2">
                    <a:lumMod val="25000"/>
                  </a:schemeClr>
                </a:solidFill>
              </a:rPr>
              <a:t> http : //</a:t>
            </a:r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</a:rPr>
              <a:t>www.wikipedia.org/Einstein</a:t>
            </a:r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n-IN" sz="2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Context:</a:t>
            </a: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We store for each individual the individuals it is linked to in the corresponding Wikipedia page. </a:t>
            </a:r>
          </a:p>
          <a:p>
            <a:pPr marL="0" indent="0" algn="ctr">
              <a:buNone/>
            </a:pPr>
            <a:endParaRPr lang="en-IN" sz="20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ctr">
              <a:buNone/>
            </a:pPr>
            <a:r>
              <a:rPr lang="en-IN" sz="2000" b="1" dirty="0" smtClean="0">
                <a:solidFill>
                  <a:schemeClr val="bg2">
                    <a:lumMod val="25000"/>
                  </a:schemeClr>
                </a:solidFill>
              </a:rPr>
              <a:t>Albert Einstein is linked to Relativity Theory.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52395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4683053"/>
            <a:ext cx="860425" cy="119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1376362" y="5319641"/>
            <a:ext cx="2706688" cy="1587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243387" y="5079928"/>
            <a:ext cx="1035050" cy="433388"/>
          </a:xfrm>
          <a:prstGeom prst="rect">
            <a:avLst/>
          </a:prstGeom>
          <a:noFill/>
          <a:ln w="3816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>
              <a:spcBef>
                <a:spcPts val="1500"/>
              </a:spcBef>
            </a:pPr>
            <a:r>
              <a:rPr lang="en-US" sz="2400"/>
              <a:t>1935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251075" y="4762428"/>
            <a:ext cx="1036637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>
              <a:spcBef>
                <a:spcPts val="1500"/>
              </a:spcBef>
            </a:pPr>
            <a:r>
              <a:rPr lang="en-US" sz="2400" i="1"/>
              <a:t>born</a:t>
            </a: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V="1">
            <a:off x="1295400" y="3876603"/>
            <a:ext cx="796925" cy="650875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136650" y="3328916"/>
            <a:ext cx="3025775" cy="433387"/>
          </a:xfrm>
          <a:prstGeom prst="rect">
            <a:avLst/>
          </a:prstGeom>
          <a:noFill/>
          <a:ln w="3816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>
              <a:spcBef>
                <a:spcPts val="1500"/>
              </a:spcBef>
            </a:pPr>
            <a:r>
              <a:rPr lang="en-US" sz="2400"/>
              <a:t>American_singer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1695450" y="4046466"/>
            <a:ext cx="1035050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>
              <a:spcBef>
                <a:spcPts val="1500"/>
              </a:spcBef>
            </a:pPr>
            <a:r>
              <a:rPr lang="en-US" sz="2400" i="1"/>
              <a:t>is a</a:t>
            </a: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3605212" y="1814441"/>
            <a:ext cx="1708150" cy="433387"/>
          </a:xfrm>
          <a:prstGeom prst="rect">
            <a:avLst/>
          </a:prstGeom>
          <a:noFill/>
          <a:ln w="3816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>
              <a:spcBef>
                <a:spcPts val="1500"/>
              </a:spcBef>
            </a:pPr>
            <a:r>
              <a:rPr lang="en-US" sz="2400"/>
              <a:t>Singer#1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3924300" y="619053"/>
            <a:ext cx="1909762" cy="433388"/>
          </a:xfrm>
          <a:prstGeom prst="rect">
            <a:avLst/>
          </a:prstGeom>
          <a:noFill/>
          <a:ln w="3816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>
              <a:spcBef>
                <a:spcPts val="1500"/>
              </a:spcBef>
            </a:pPr>
            <a:r>
              <a:rPr lang="en-US" sz="2400"/>
              <a:t>Person#3</a:t>
            </a:r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98235" y="4579865"/>
            <a:ext cx="1114425" cy="1433513"/>
          </a:xfrm>
          <a:prstGeom prst="rect">
            <a:avLst/>
          </a:prstGeom>
          <a:noFill/>
          <a:ln w="3816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7" name="Line 12"/>
          <p:cNvSpPr>
            <a:spLocks noChangeShapeType="1"/>
          </p:cNvSpPr>
          <p:nvPr/>
        </p:nvSpPr>
        <p:spPr bwMode="auto">
          <a:xfrm flipV="1">
            <a:off x="3179762" y="2363716"/>
            <a:ext cx="1460500" cy="909637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8" name="Line 13"/>
          <p:cNvSpPr>
            <a:spLocks noChangeShapeType="1"/>
          </p:cNvSpPr>
          <p:nvPr/>
        </p:nvSpPr>
        <p:spPr bwMode="auto">
          <a:xfrm flipV="1">
            <a:off x="4703762" y="1163566"/>
            <a:ext cx="87313" cy="642937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038600" y="2676453"/>
            <a:ext cx="1647825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>
              <a:spcBef>
                <a:spcPts val="1500"/>
              </a:spcBef>
            </a:pPr>
            <a:r>
              <a:rPr lang="en-US" sz="2400" i="1"/>
              <a:t>subclass</a:t>
            </a: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4868862" y="1269928"/>
            <a:ext cx="1647825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>
              <a:spcBef>
                <a:spcPts val="1500"/>
              </a:spcBef>
            </a:pPr>
            <a:r>
              <a:rPr lang="en-US" sz="2400" i="1"/>
              <a:t>subclass</a:t>
            </a:r>
          </a:p>
        </p:txBody>
      </p:sp>
      <p:sp>
        <p:nvSpPr>
          <p:cNvPr id="21" name="Text Box 16"/>
          <p:cNvSpPr txBox="1">
            <a:spLocks noChangeArrowheads="1"/>
          </p:cNvSpPr>
          <p:nvPr/>
        </p:nvSpPr>
        <p:spPr bwMode="auto">
          <a:xfrm>
            <a:off x="6380162" y="3190803"/>
            <a:ext cx="1511300" cy="433388"/>
          </a:xfrm>
          <a:prstGeom prst="rect">
            <a:avLst/>
          </a:prstGeom>
          <a:noFill/>
          <a:ln w="3816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>
              <a:spcBef>
                <a:spcPts val="1500"/>
              </a:spcBef>
            </a:pPr>
            <a:r>
              <a:rPr lang="en-US" sz="2400"/>
              <a:t>"singer"</a:t>
            </a:r>
          </a:p>
        </p:txBody>
      </p:sp>
      <p:sp>
        <p:nvSpPr>
          <p:cNvPr id="22" name="Line 17"/>
          <p:cNvSpPr>
            <a:spLocks noChangeShapeType="1"/>
          </p:cNvSpPr>
          <p:nvPr/>
        </p:nvSpPr>
        <p:spPr bwMode="auto">
          <a:xfrm flipH="1" flipV="1">
            <a:off x="4824412" y="2397053"/>
            <a:ext cx="2447925" cy="773113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3" name="Text Box 18"/>
          <p:cNvSpPr txBox="1">
            <a:spLocks noChangeArrowheads="1"/>
          </p:cNvSpPr>
          <p:nvPr/>
        </p:nvSpPr>
        <p:spPr bwMode="auto">
          <a:xfrm>
            <a:off x="5972175" y="2309741"/>
            <a:ext cx="1647825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>
              <a:spcBef>
                <a:spcPts val="1500"/>
              </a:spcBef>
            </a:pPr>
            <a:r>
              <a:rPr lang="en-US" sz="2400" i="1"/>
              <a:t>means</a:t>
            </a:r>
          </a:p>
        </p:txBody>
      </p: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6170612" y="5365678"/>
            <a:ext cx="2436813" cy="433388"/>
          </a:xfrm>
          <a:prstGeom prst="rect">
            <a:avLst/>
          </a:prstGeom>
          <a:noFill/>
          <a:ln w="3816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>
              <a:spcBef>
                <a:spcPts val="1500"/>
              </a:spcBef>
            </a:pPr>
            <a:r>
              <a:rPr lang="en-US" sz="2400"/>
              <a:t>"Elvis Presley"</a:t>
            </a:r>
          </a:p>
        </p:txBody>
      </p:sp>
      <p:sp>
        <p:nvSpPr>
          <p:cNvPr id="25" name="Line 20"/>
          <p:cNvSpPr>
            <a:spLocks noChangeShapeType="1"/>
          </p:cNvSpPr>
          <p:nvPr/>
        </p:nvSpPr>
        <p:spPr bwMode="auto">
          <a:xfrm flipH="1">
            <a:off x="1370012" y="5773666"/>
            <a:ext cx="4684713" cy="17462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6" name="Text Box 21"/>
          <p:cNvSpPr txBox="1">
            <a:spLocks noChangeArrowheads="1"/>
          </p:cNvSpPr>
          <p:nvPr/>
        </p:nvSpPr>
        <p:spPr bwMode="auto">
          <a:xfrm>
            <a:off x="2025650" y="5756203"/>
            <a:ext cx="1647825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>
              <a:spcBef>
                <a:spcPts val="1500"/>
              </a:spcBef>
            </a:pPr>
            <a:r>
              <a:rPr lang="en-US" sz="2400" i="1"/>
              <a:t>means</a:t>
            </a:r>
          </a:p>
        </p:txBody>
      </p:sp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1814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Query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 smtClean="0"/>
          </a:p>
          <a:p>
            <a:r>
              <a:rPr lang="en-IN" sz="2000" dirty="0" smtClean="0">
                <a:solidFill>
                  <a:srgbClr val="002060"/>
                </a:solidFill>
                <a:latin typeface="+mn-lt"/>
              </a:rPr>
              <a:t>An </a:t>
            </a:r>
            <a:r>
              <a:rPr lang="en-IN" sz="2000" dirty="0">
                <a:solidFill>
                  <a:srgbClr val="002060"/>
                </a:solidFill>
                <a:latin typeface="+mn-lt"/>
              </a:rPr>
              <a:t>interface to query YAGO in a </a:t>
            </a:r>
            <a:r>
              <a:rPr lang="en-IN" sz="2000" dirty="0" smtClean="0">
                <a:solidFill>
                  <a:srgbClr val="002060"/>
                </a:solidFill>
                <a:latin typeface="+mn-lt"/>
              </a:rPr>
              <a:t>SPARQL like </a:t>
            </a:r>
            <a:r>
              <a:rPr lang="en-IN" sz="2000" dirty="0">
                <a:solidFill>
                  <a:srgbClr val="002060"/>
                </a:solidFill>
                <a:latin typeface="+mn-lt"/>
              </a:rPr>
              <a:t>fashion</a:t>
            </a: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491003"/>
            <a:ext cx="6552728" cy="3502921"/>
          </a:xfrm>
          <a:prstGeom prst="rect">
            <a:avLst/>
          </a:prstGeom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46586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Evaluation and Experimentation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No computer-</a:t>
            </a:r>
            <a:r>
              <a:rPr lang="en-IN" sz="2000" dirty="0" err="1" smtClean="0">
                <a:solidFill>
                  <a:schemeClr val="bg2">
                    <a:lumMod val="25000"/>
                  </a:schemeClr>
                </a:solidFill>
              </a:rPr>
              <a:t>processable</a:t>
            </a:r>
            <a:r>
              <a:rPr lang="en-IN" sz="20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ground truth of suitable extent, we had to rely on manual evaluation. </a:t>
            </a:r>
          </a:p>
          <a:p>
            <a:endParaRPr lang="en-IN" sz="2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We presented randomly selected facts of the ontology to human judges and asked them to assess whether the facts were correct.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Also, it would be pointless to evaluate the non-heuristic relations in YAGO, such as describes, means, or context. </a:t>
            </a:r>
          </a:p>
          <a:p>
            <a:endParaRPr lang="en-IN" sz="2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This is why we evaluated only those facts that constitute potentially weak points in the ontology.</a:t>
            </a:r>
            <a:endParaRPr lang="en-IN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5756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Evaluation and Experimentation</a:t>
            </a:r>
            <a:endParaRPr lang="en-IN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772816"/>
            <a:ext cx="6756046" cy="4176464"/>
          </a:xfrm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3836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48050" y="6886575"/>
            <a:ext cx="3178175" cy="503238"/>
          </a:xfrm>
        </p:spPr>
        <p:txBody>
          <a:bodyPr/>
          <a:lstStyle/>
          <a:p>
            <a:r>
              <a:rPr lang="en-US"/>
              <a:t>YAGO - A Core of Semantic Knowledge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227888" y="6886575"/>
            <a:ext cx="2330450" cy="503238"/>
          </a:xfrm>
        </p:spPr>
        <p:txBody>
          <a:bodyPr/>
          <a:lstStyle/>
          <a:p>
            <a:fld id="{FBA9B220-2517-4DE5-8DEC-17ACC1D7679C}" type="slidenum">
              <a:rPr lang="en-US"/>
              <a:pPr/>
              <a:t>3</a:t>
            </a:fld>
            <a:endParaRPr lang="en-US"/>
          </a:p>
        </p:txBody>
      </p:sp>
      <p:sp>
        <p:nvSpPr>
          <p:cNvPr id="6" name="Text Box 1"/>
          <p:cNvSpPr txBox="1">
            <a:spLocks noChangeArrowheads="1"/>
          </p:cNvSpPr>
          <p:nvPr/>
        </p:nvSpPr>
        <p:spPr bwMode="auto">
          <a:xfrm>
            <a:off x="1031655" y="301625"/>
            <a:ext cx="6824662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algn="ctr" hangingPunct="1"/>
            <a:endParaRPr lang="en-US" sz="4400" dirty="0">
              <a:latin typeface="+mj-lt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788" y="1602950"/>
            <a:ext cx="2386396" cy="951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884977" y="2666070"/>
            <a:ext cx="7629936" cy="463846"/>
          </a:xfrm>
          <a:prstGeom prst="rect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>
              <a:spcBef>
                <a:spcPts val="1500"/>
              </a:spcBef>
            </a:pPr>
            <a:r>
              <a:rPr lang="en-US" sz="2400" dirty="0"/>
              <a:t>Which other singers were born when Elvis was born?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42875" y="4067174"/>
            <a:ext cx="8893621" cy="1450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>
              <a:spcBef>
                <a:spcPts val="1250"/>
              </a:spcBef>
            </a:pPr>
            <a:r>
              <a:rPr lang="en-US" sz="2000" u="sng" dirty="0">
                <a:solidFill>
                  <a:srgbClr val="0000FF"/>
                </a:solidFill>
              </a:rPr>
              <a:t>Elvis Presley - Wikipedia, the free encyclopedia</a:t>
            </a:r>
          </a:p>
          <a:p>
            <a:pPr hangingPunct="1">
              <a:spcBef>
                <a:spcPts val="1000"/>
              </a:spcBef>
            </a:pPr>
            <a:r>
              <a:rPr lang="en-US" sz="1600" b="1" dirty="0"/>
              <a:t>Elvis</a:t>
            </a:r>
            <a:r>
              <a:rPr lang="en-US" sz="1600" dirty="0"/>
              <a:t> Presley was </a:t>
            </a:r>
            <a:r>
              <a:rPr lang="en-US" sz="1600" b="1" dirty="0"/>
              <a:t>born</a:t>
            </a:r>
            <a:r>
              <a:rPr lang="en-US" sz="1600" dirty="0"/>
              <a:t> on January 8, 1935 at around 4:35 a.m. in a two-room ... </a:t>
            </a:r>
            <a:r>
              <a:rPr lang="en-US" sz="1600" b="1" dirty="0"/>
              <a:t>Other</a:t>
            </a:r>
            <a:r>
              <a:rPr lang="en-US" sz="1600" dirty="0"/>
              <a:t> </a:t>
            </a:r>
            <a:r>
              <a:rPr lang="en-US" sz="1600" b="1" dirty="0"/>
              <a:t>singers</a:t>
            </a:r>
            <a:r>
              <a:rPr lang="en-US" sz="1600" dirty="0"/>
              <a:t> had been doing this for generations, but they </a:t>
            </a:r>
            <a:r>
              <a:rPr lang="en-US" sz="1600" b="1" dirty="0"/>
              <a:t>were</a:t>
            </a:r>
            <a:r>
              <a:rPr lang="en-US" sz="1600" dirty="0"/>
              <a:t> black. ...</a:t>
            </a:r>
          </a:p>
          <a:p>
            <a:pPr hangingPunct="1">
              <a:spcBef>
                <a:spcPts val="1000"/>
              </a:spcBef>
            </a:pPr>
            <a:r>
              <a:rPr lang="en-US" sz="1600" dirty="0">
                <a:solidFill>
                  <a:srgbClr val="008000"/>
                </a:solidFill>
              </a:rPr>
              <a:t>en.wikipedia.org/wiki/</a:t>
            </a:r>
            <a:r>
              <a:rPr lang="en-US" sz="1600" dirty="0" err="1">
                <a:solidFill>
                  <a:srgbClr val="008000"/>
                </a:solidFill>
              </a:rPr>
              <a:t>Elvis_Presley</a:t>
            </a:r>
            <a:r>
              <a:rPr lang="en-US" sz="1600" dirty="0"/>
              <a:t>     </a:t>
            </a:r>
            <a:r>
              <a:rPr lang="en-US" sz="1600" u="sng" dirty="0">
                <a:solidFill>
                  <a:srgbClr val="0000FF"/>
                </a:solidFill>
              </a:rPr>
              <a:t>Cached</a:t>
            </a:r>
            <a:r>
              <a:rPr lang="en-US" sz="1600" dirty="0"/>
              <a:t>    </a:t>
            </a:r>
            <a:r>
              <a:rPr lang="en-US" sz="1600" u="sng" dirty="0">
                <a:solidFill>
                  <a:srgbClr val="0000FF"/>
                </a:solidFill>
              </a:rPr>
              <a:t>Similar pages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206055" y="3362009"/>
            <a:ext cx="2315527" cy="340735"/>
          </a:xfrm>
          <a:prstGeom prst="rect">
            <a:avLst/>
          </a:prstGeom>
          <a:solidFill>
            <a:srgbClr val="C0C0C0"/>
          </a:solidFill>
          <a:ln w="381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>
              <a:spcBef>
                <a:spcPts val="1000"/>
              </a:spcBef>
            </a:pPr>
            <a:r>
              <a:rPr lang="en-US" sz="1600" dirty="0"/>
              <a:t>Google Search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4945423" y="3354071"/>
            <a:ext cx="1951059" cy="340735"/>
          </a:xfrm>
          <a:prstGeom prst="rect">
            <a:avLst/>
          </a:prstGeom>
          <a:solidFill>
            <a:srgbClr val="C0C0C0"/>
          </a:solidFill>
          <a:ln w="381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</a:defRPr>
            </a:lvl9pPr>
          </a:lstStyle>
          <a:p>
            <a:pPr hangingPunct="1">
              <a:spcBef>
                <a:spcPts val="1000"/>
              </a:spcBef>
            </a:pPr>
            <a:r>
              <a:rPr lang="en-US" sz="1600"/>
              <a:t>I'm Feeling Lucky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74885" y="-315416"/>
            <a:ext cx="8229600" cy="1600200"/>
          </a:xfrm>
        </p:spPr>
        <p:txBody>
          <a:bodyPr/>
          <a:lstStyle/>
          <a:p>
            <a:r>
              <a:rPr lang="en-US" dirty="0" smtClean="0"/>
              <a:t>Motivation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66993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n-IN" sz="2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Main features of YAGO, and its contributions:</a:t>
            </a: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High coverage and high quality ontology.</a:t>
            </a: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Integration of two largest ontologies Wikipedia, and </a:t>
            </a:r>
            <a:r>
              <a:rPr lang="en-IN" sz="2000" dirty="0" err="1" smtClean="0">
                <a:solidFill>
                  <a:schemeClr val="bg2">
                    <a:lumMod val="25000"/>
                  </a:schemeClr>
                </a:solidFill>
              </a:rPr>
              <a:t>WordNet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Usage of structured information such as </a:t>
            </a:r>
            <a:r>
              <a:rPr lang="en-IN" sz="2000" dirty="0" err="1" smtClean="0">
                <a:solidFill>
                  <a:schemeClr val="bg2">
                    <a:lumMod val="25000"/>
                  </a:schemeClr>
                </a:solidFill>
              </a:rPr>
              <a:t>Infoboxes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, Wikipedia</a:t>
            </a: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Categories, </a:t>
            </a:r>
            <a:r>
              <a:rPr lang="en-IN" sz="2000" dirty="0" err="1" smtClean="0">
                <a:solidFill>
                  <a:schemeClr val="bg2">
                    <a:lumMod val="25000"/>
                  </a:schemeClr>
                </a:solidFill>
              </a:rPr>
              <a:t>WordNet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 Synsets.</a:t>
            </a: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Expression of acyclic transitive relations.</a:t>
            </a: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Type checking, ensuring that only plausible facts are contained.</a:t>
            </a:r>
            <a:endParaRPr lang="en-IN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66980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IN" dirty="0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4967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851" y="1674812"/>
            <a:ext cx="8229600" cy="4525963"/>
          </a:xfrm>
        </p:spPr>
        <p:txBody>
          <a:bodyPr>
            <a:normAutofit/>
          </a:bodyPr>
          <a:lstStyle/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Many applications utilize ontological knowledge. </a:t>
            </a:r>
            <a:endParaRPr lang="en-IN" sz="20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endParaRPr lang="en-IN" sz="2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Existing applications use only a single source.</a:t>
            </a:r>
          </a:p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They could boost their performance, if a huge ontology with knowledge from several sources was available.</a:t>
            </a:r>
          </a:p>
          <a:p>
            <a:pPr marL="0" indent="0">
              <a:buNone/>
            </a:pPr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Such an ontology would have to be of high quality, with accuracy close to 100 </a:t>
            </a:r>
            <a:r>
              <a:rPr lang="en-IN" sz="2000" dirty="0" err="1" smtClean="0">
                <a:solidFill>
                  <a:schemeClr val="bg2">
                    <a:lumMod val="25000"/>
                  </a:schemeClr>
                </a:solidFill>
              </a:rPr>
              <a:t>percent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>
                <a:solidFill>
                  <a:schemeClr val="bg2">
                    <a:lumMod val="25000"/>
                  </a:schemeClr>
                </a:solidFill>
              </a:rPr>
              <a:t>Has to be extensible, easily re-usable, and application-independent.</a:t>
            </a:r>
          </a:p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852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Various Approaches to Problem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851" y="2003424"/>
            <a:ext cx="8229600" cy="4525963"/>
          </a:xfrm>
        </p:spPr>
        <p:txBody>
          <a:bodyPr>
            <a:normAutofit/>
          </a:bodyPr>
          <a:lstStyle/>
          <a:p>
            <a:pPr marL="330200" indent="-330200">
              <a:spcAft>
                <a:spcPct val="0"/>
              </a:spcAft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Assemble the ontology manually.</a:t>
            </a:r>
          </a:p>
          <a:p>
            <a:pPr marL="0" indent="0">
              <a:spcAft>
                <a:spcPct val="0"/>
              </a:spcAft>
              <a:buNone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Example: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</a:rPr>
              <a:t>Wordnet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, SUMO,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</a:rPr>
              <a:t>GeneOntology</a:t>
            </a:r>
            <a:endParaRPr lang="en-US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330200" indent="-330200">
              <a:spcBef>
                <a:spcPts val="1588"/>
              </a:spcBef>
              <a:spcAft>
                <a:spcPct val="0"/>
              </a:spcAft>
              <a:buClrTx/>
              <a:buSzTx/>
              <a:buFontTx/>
              <a:buNone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Problem: Usually low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coverage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of result</a:t>
            </a:r>
          </a:p>
          <a:p>
            <a:pPr marL="330200" indent="-330200" algn="ctr">
              <a:spcAft>
                <a:spcPct val="0"/>
              </a:spcAft>
              <a:buClrTx/>
              <a:buSzTx/>
              <a:buFontTx/>
              <a:buNone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endParaRPr lang="en-US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330200" indent="-330200">
              <a:spcBef>
                <a:spcPts val="1588"/>
              </a:spcBef>
              <a:spcAft>
                <a:spcPct val="0"/>
              </a:spcAft>
              <a:buSzPct val="45000"/>
              <a:buFont typeface="Wingdings" charset="2"/>
              <a:buChar char=""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Extract the ontology from corpora (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</a:rPr>
              <a:t>eg.The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 web)</a:t>
            </a:r>
          </a:p>
          <a:p>
            <a:pPr marL="330200" indent="-330200">
              <a:spcBef>
                <a:spcPts val="1588"/>
              </a:spcBef>
              <a:spcAft>
                <a:spcPct val="0"/>
              </a:spcAft>
              <a:buClrTx/>
              <a:buSzTx/>
              <a:buFontTx/>
              <a:buNone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Example: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</a:rPr>
              <a:t>KnowItAll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, Espresso, Snowball, LEILA</a:t>
            </a:r>
          </a:p>
          <a:p>
            <a:pPr marL="330200" indent="-330200">
              <a:spcBef>
                <a:spcPts val="1588"/>
              </a:spcBef>
              <a:spcAft>
                <a:spcPct val="0"/>
              </a:spcAft>
              <a:buClrTx/>
              <a:buSzTx/>
              <a:buFontTx/>
              <a:buNone/>
              <a:tabLst>
                <a:tab pos="331788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Problem: Usually low accuracy (50%-92%)</a:t>
            </a:r>
          </a:p>
          <a:p>
            <a:endParaRPr lang="en-IN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24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YAGO Model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851" y="1692265"/>
            <a:ext cx="5253277" cy="5553159"/>
          </a:xfrm>
        </p:spPr>
        <p:txBody>
          <a:bodyPr>
            <a:normAutofit/>
          </a:bodyPr>
          <a:lstStyle/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Extension </a:t>
            </a:r>
            <a:r>
              <a:rPr lang="en-IN" sz="2000" dirty="0">
                <a:solidFill>
                  <a:schemeClr val="bg2">
                    <a:lumMod val="25000"/>
                  </a:schemeClr>
                </a:solidFill>
              </a:rPr>
              <a:t>of RDFS.</a:t>
            </a:r>
          </a:p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Unification of Wikipedia </a:t>
            </a:r>
            <a:r>
              <a:rPr lang="en-IN" sz="2000" dirty="0">
                <a:solidFill>
                  <a:schemeClr val="bg2">
                    <a:lumMod val="25000"/>
                  </a:schemeClr>
                </a:solidFill>
              </a:rPr>
              <a:t>&amp;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IN" sz="2000" dirty="0" err="1" smtClean="0">
                <a:solidFill>
                  <a:schemeClr val="bg2">
                    <a:lumMod val="25000"/>
                  </a:schemeClr>
                </a:solidFill>
              </a:rPr>
              <a:t>WordNet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Make use of rich structures and information, such as: </a:t>
            </a:r>
            <a:r>
              <a:rPr lang="en-IN" sz="2000" dirty="0" err="1" smtClean="0">
                <a:solidFill>
                  <a:schemeClr val="bg2">
                    <a:lumMod val="25000"/>
                  </a:schemeClr>
                </a:solidFill>
              </a:rPr>
              <a:t>Infoboxes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, Category Pages, etc.</a:t>
            </a:r>
          </a:p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1471" y="3212976"/>
            <a:ext cx="3648584" cy="287695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344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Wikipedia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Model </a:t>
            </a:r>
            <a:r>
              <a:rPr lang="en-IN" sz="2000" dirty="0">
                <a:solidFill>
                  <a:schemeClr val="bg2">
                    <a:lumMod val="25000"/>
                  </a:schemeClr>
                </a:solidFill>
              </a:rPr>
              <a:t>U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tilizes Wikipedia’s category pages. </a:t>
            </a:r>
          </a:p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Category pages are lists of articles that belong to a speciﬁc category </a:t>
            </a:r>
          </a:p>
          <a:p>
            <a:endParaRPr lang="en-IN" sz="20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	</a:t>
            </a:r>
            <a:r>
              <a:rPr lang="en-IN" sz="2000" b="1" dirty="0" err="1" smtClean="0">
                <a:solidFill>
                  <a:schemeClr val="bg2">
                    <a:lumMod val="25000"/>
                  </a:schemeClr>
                </a:solidFill>
              </a:rPr>
              <a:t>Zidane</a:t>
            </a:r>
            <a:r>
              <a:rPr lang="en-IN" sz="2000" b="1" dirty="0" smtClean="0">
                <a:solidFill>
                  <a:schemeClr val="bg2">
                    <a:lumMod val="25000"/>
                  </a:schemeClr>
                </a:solidFill>
              </a:rPr>
              <a:t> is in the category of French football players</a:t>
            </a:r>
          </a:p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These lists give us candidates for entities and candidates for relations </a:t>
            </a:r>
          </a:p>
          <a:p>
            <a:pPr marL="0" indent="0">
              <a:buNone/>
            </a:pP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	</a:t>
            </a:r>
            <a:r>
              <a:rPr lang="en-IN" sz="2000" b="1" dirty="0" smtClean="0">
                <a:solidFill>
                  <a:schemeClr val="bg2">
                    <a:lumMod val="25000"/>
                  </a:schemeClr>
                </a:solidFill>
              </a:rPr>
              <a:t>	</a:t>
            </a:r>
            <a:r>
              <a:rPr lang="en-IN" sz="2000" b="1" dirty="0" err="1" smtClean="0">
                <a:solidFill>
                  <a:schemeClr val="bg2">
                    <a:lumMod val="25000"/>
                  </a:schemeClr>
                </a:solidFill>
              </a:rPr>
              <a:t>isCitizenOf</a:t>
            </a:r>
            <a:r>
              <a:rPr lang="en-IN" sz="2000" b="1" dirty="0" smtClean="0">
                <a:solidFill>
                  <a:schemeClr val="bg2">
                    <a:lumMod val="25000"/>
                  </a:schemeClr>
                </a:solidFill>
              </a:rPr>
              <a:t>(</a:t>
            </a:r>
            <a:r>
              <a:rPr lang="en-IN" sz="2000" b="1" dirty="0" err="1" smtClean="0">
                <a:solidFill>
                  <a:schemeClr val="bg2">
                    <a:lumMod val="25000"/>
                  </a:schemeClr>
                </a:solidFill>
              </a:rPr>
              <a:t>Zidane</a:t>
            </a:r>
            <a:r>
              <a:rPr lang="en-IN" sz="2000" b="1" dirty="0" smtClean="0">
                <a:solidFill>
                  <a:schemeClr val="bg2">
                    <a:lumMod val="25000"/>
                  </a:schemeClr>
                </a:solidFill>
              </a:rPr>
              <a:t>, France))</a:t>
            </a:r>
          </a:p>
          <a:p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536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WordNet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sz="2000" b="1" dirty="0" smtClean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r>
              <a:rPr lang="en-IN" sz="20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A</a:t>
            </a:r>
            <a:r>
              <a:rPr lang="en-IN" sz="20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en-IN" sz="20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lexical </a:t>
            </a:r>
            <a:r>
              <a:rPr lang="en-IN" sz="2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database for the English </a:t>
            </a:r>
            <a:r>
              <a:rPr lang="en-IN" sz="20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language.</a:t>
            </a:r>
          </a:p>
          <a:p>
            <a:endParaRPr lang="en-IN" sz="2000" dirty="0" smtClean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r>
              <a:rPr lang="en-IN" sz="20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Groups </a:t>
            </a:r>
            <a:r>
              <a:rPr lang="en-IN" sz="2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English words into sets of synonyms called </a:t>
            </a:r>
            <a:r>
              <a:rPr lang="en-IN" sz="2000" i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synsets</a:t>
            </a:r>
            <a:r>
              <a:rPr lang="en-IN" sz="20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.</a:t>
            </a:r>
          </a:p>
          <a:p>
            <a:endParaRPr lang="en-IN" sz="2000" dirty="0" smtClean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r>
              <a:rPr lang="en-IN" sz="20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thesaurus</a:t>
            </a:r>
            <a:r>
              <a:rPr lang="en-IN" sz="2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 that is more intuitively </a:t>
            </a:r>
            <a:r>
              <a:rPr lang="en-IN" sz="20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usable</a:t>
            </a:r>
          </a:p>
          <a:p>
            <a:endParaRPr lang="en-IN" sz="2000" dirty="0" smtClean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r>
              <a:rPr lang="en-IN" sz="20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supports </a:t>
            </a:r>
            <a:r>
              <a:rPr lang="en-IN" sz="2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automatic text analysis </a:t>
            </a:r>
            <a:r>
              <a:rPr lang="en-IN" sz="20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and artificial </a:t>
            </a:r>
            <a:r>
              <a:rPr lang="en-IN" sz="2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intelligence applications.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824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Unify?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n-IN" sz="2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err="1" smtClean="0">
                <a:solidFill>
                  <a:schemeClr val="bg2">
                    <a:lumMod val="25000"/>
                  </a:schemeClr>
                </a:solidFill>
              </a:rPr>
              <a:t>WordNet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, in contrast, provides a clean and carefully assembled hierarchy of thousands of concepts.</a:t>
            </a:r>
          </a:p>
          <a:p>
            <a:endParaRPr lang="en-IN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YAGO ontology:</a:t>
            </a:r>
          </a:p>
          <a:p>
            <a:pPr marL="0" indent="0">
              <a:buNone/>
            </a:pPr>
            <a:r>
              <a:rPr lang="en-IN" sz="2000" dirty="0">
                <a:solidFill>
                  <a:schemeClr val="bg2">
                    <a:lumMod val="25000"/>
                  </a:schemeClr>
                </a:solidFill>
              </a:rPr>
              <a:t>	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Vast amount of individuals known to Wikipedia</a:t>
            </a:r>
          </a:p>
          <a:p>
            <a:pPr marL="0" indent="0">
              <a:buNone/>
            </a:pP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	+ clean taxonomy of concepts from </a:t>
            </a:r>
            <a:r>
              <a:rPr lang="en-IN" sz="2000" dirty="0" err="1" smtClean="0">
                <a:solidFill>
                  <a:schemeClr val="bg2">
                    <a:lumMod val="25000"/>
                  </a:schemeClr>
                </a:solidFill>
              </a:rPr>
              <a:t>WordNet</a:t>
            </a:r>
            <a:r>
              <a:rPr lang="en-IN" sz="2000" dirty="0" smtClean="0">
                <a:solidFill>
                  <a:schemeClr val="bg2">
                    <a:lumMod val="25000"/>
                  </a:schemeClr>
                </a:solidFill>
              </a:rPr>
              <a:t>. 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2" y="6200775"/>
            <a:ext cx="9116698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896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865</TotalTime>
  <Words>898</Words>
  <Application>Microsoft Office PowerPoint</Application>
  <PresentationFormat>On-screen Show (4:3)</PresentationFormat>
  <Paragraphs>260</Paragraphs>
  <Slides>31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Executive</vt:lpstr>
      <vt:lpstr>YAGO:  A Core of Semantic Knowledge Unifying WordNet and Wikipedia 16th international World Wide Web conference (WWW 2007)   </vt:lpstr>
      <vt:lpstr>What is YAGO?</vt:lpstr>
      <vt:lpstr>Motivation</vt:lpstr>
      <vt:lpstr>Motivation</vt:lpstr>
      <vt:lpstr>Various Approaches to Problem</vt:lpstr>
      <vt:lpstr>The YAGO Model</vt:lpstr>
      <vt:lpstr>Wikipedia</vt:lpstr>
      <vt:lpstr>WordNet</vt:lpstr>
      <vt:lpstr>Why Unify?</vt:lpstr>
      <vt:lpstr>The YAGO Model</vt:lpstr>
      <vt:lpstr>The YAGO Model</vt:lpstr>
      <vt:lpstr>The YAGO Model</vt:lpstr>
      <vt:lpstr>The YAGO Model (n-ary) Relations</vt:lpstr>
      <vt:lpstr>Semantics </vt:lpstr>
      <vt:lpstr>Semantics</vt:lpstr>
      <vt:lpstr>Semantics</vt:lpstr>
      <vt:lpstr>Properties</vt:lpstr>
      <vt:lpstr>Stand Out Property</vt:lpstr>
      <vt:lpstr>THE YAGO SYSTEM</vt:lpstr>
      <vt:lpstr> Classes and Categories</vt:lpstr>
      <vt:lpstr> Integrating Wikipedia Categories</vt:lpstr>
      <vt:lpstr> Integrating Wordnet Synsets</vt:lpstr>
      <vt:lpstr>Establishing Relations</vt:lpstr>
      <vt:lpstr>Establishing Relations</vt:lpstr>
      <vt:lpstr>Meta-relations</vt:lpstr>
      <vt:lpstr>PowerPoint Presentation</vt:lpstr>
      <vt:lpstr>Query</vt:lpstr>
      <vt:lpstr>Evaluation and Experimentation</vt:lpstr>
      <vt:lpstr>Evaluation and Experimentation</vt:lpstr>
      <vt:lpstr>Conclusion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YAGO: A Core of Semantic Knowledge Unifying WordNet and Wikipedia</dc:title>
  <dc:creator>Shikhar M</dc:creator>
  <cp:lastModifiedBy>Shikhar M</cp:lastModifiedBy>
  <cp:revision>34</cp:revision>
  <dcterms:created xsi:type="dcterms:W3CDTF">2013-03-26T23:09:52Z</dcterms:created>
  <dcterms:modified xsi:type="dcterms:W3CDTF">2013-04-01T19:54:59Z</dcterms:modified>
</cp:coreProperties>
</file>