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58" r:id="rId3"/>
    <p:sldId id="259" r:id="rId4"/>
    <p:sldId id="260" r:id="rId5"/>
    <p:sldId id="262" r:id="rId6"/>
    <p:sldId id="263" r:id="rId7"/>
    <p:sldId id="264" r:id="rId8"/>
    <p:sldId id="265" r:id="rId9"/>
    <p:sldId id="266" r:id="rId10"/>
    <p:sldId id="267" r:id="rId11"/>
    <p:sldId id="269" r:id="rId12"/>
    <p:sldId id="268" r:id="rId13"/>
    <p:sldId id="298" r:id="rId14"/>
    <p:sldId id="271" r:id="rId15"/>
    <p:sldId id="272" r:id="rId16"/>
    <p:sldId id="270"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301" r:id="rId32"/>
    <p:sldId id="300" r:id="rId33"/>
    <p:sldId id="287" r:id="rId34"/>
    <p:sldId id="289" r:id="rId35"/>
    <p:sldId id="290" r:id="rId36"/>
    <p:sldId id="292" r:id="rId37"/>
    <p:sldId id="291" r:id="rId38"/>
    <p:sldId id="294" r:id="rId39"/>
    <p:sldId id="295" r:id="rId40"/>
    <p:sldId id="296" r:id="rId41"/>
    <p:sldId id="297" r:id="rId42"/>
    <p:sldId id="29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40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A0245-8900-DD4F-87E9-BDA26CE44B09}" type="datetimeFigureOut">
              <a:rPr lang="en-US" smtClean="0"/>
              <a:t>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75C00-70CF-8543-A53C-22C63E599599}" type="slidenum">
              <a:rPr lang="en-US" smtClean="0"/>
              <a:t>‹#›</a:t>
            </a:fld>
            <a:endParaRPr lang="en-US"/>
          </a:p>
        </p:txBody>
      </p:sp>
    </p:spTree>
    <p:extLst>
      <p:ext uri="{BB962C8B-B14F-4D97-AF65-F5344CB8AC3E}">
        <p14:creationId xmlns:p14="http://schemas.microsoft.com/office/powerpoint/2010/main" val="2955908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333C8D"/>
                </a:solidFill>
              </a:rPr>
              <a:t>When users are unable to sift through the data themselves, it is impossible to discover why a data item is not in the result set. Is it not in the input datasets? Is some manipulation between the input and the user discarding it? </a:t>
            </a:r>
          </a:p>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is undefined because this</a:t>
            </a:r>
            <a:r>
              <a:rPr lang="en-US" baseline="0" dirty="0" smtClean="0"/>
              <a:t> attribute may not be in the data item d.</a:t>
            </a:r>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12</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is undefined because this</a:t>
            </a:r>
            <a:r>
              <a:rPr lang="en-US" baseline="0" dirty="0" smtClean="0"/>
              <a:t> attribute may not be in the data item d.</a:t>
            </a:r>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13</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14</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15</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16</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17</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18</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19</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20</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21</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333C8D"/>
                </a:solidFill>
              </a:rPr>
              <a:t>When users are unable to sift through the data themselves, it is impossible to discover why a data item is not in the result set. Is it not in the input datasets? Is some manipulation between the input and the user discarding it? </a:t>
            </a:r>
          </a:p>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4</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22</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23</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24</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25</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26</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27</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28</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29</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30</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31</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333C8D"/>
                </a:solidFill>
              </a:rPr>
              <a:t>(Euripides, “Medea”). Why is (</a:t>
            </a:r>
            <a:r>
              <a:rPr lang="en-US" b="1" dirty="0" err="1" smtClean="0">
                <a:solidFill>
                  <a:srgbClr val="333C8D"/>
                </a:solidFill>
              </a:rPr>
              <a:t>Hrotsvit</a:t>
            </a:r>
            <a:r>
              <a:rPr lang="en-US" b="1" dirty="0" smtClean="0">
                <a:solidFill>
                  <a:srgbClr val="333C8D"/>
                </a:solidFill>
              </a:rPr>
              <a:t>, “</a:t>
            </a:r>
            <a:r>
              <a:rPr lang="en-US" b="1" dirty="0" err="1" smtClean="0">
                <a:solidFill>
                  <a:srgbClr val="333C8D"/>
                </a:solidFill>
              </a:rPr>
              <a:t>Basilius</a:t>
            </a:r>
            <a:r>
              <a:rPr lang="en-US" b="1" dirty="0" smtClean="0">
                <a:solidFill>
                  <a:srgbClr val="333C8D"/>
                </a:solidFill>
              </a:rPr>
              <a:t>”) not in the result set? Is it not a book in the book store? Does it cost more than $20? Is there a bug in the query-database interface such that her query was not correctly translated? </a:t>
            </a:r>
          </a:p>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5</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32</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33</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34</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35</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36</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37</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38</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39</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40</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41</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6</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42</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7</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8</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9</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10</a:t>
            </a:fld>
            <a:endParaRPr lang="en-US"/>
          </a:p>
        </p:txBody>
      </p:sp>
    </p:spTree>
    <p:extLst>
      <p:ext uri="{BB962C8B-B14F-4D97-AF65-F5344CB8AC3E}">
        <p14:creationId xmlns:p14="http://schemas.microsoft.com/office/powerpoint/2010/main" val="109481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75C00-70CF-8543-A53C-22C63E599599}" type="slidenum">
              <a:rPr lang="en-US" smtClean="0"/>
              <a:t>11</a:t>
            </a:fld>
            <a:endParaRPr lang="en-US"/>
          </a:p>
        </p:txBody>
      </p:sp>
    </p:spTree>
    <p:extLst>
      <p:ext uri="{BB962C8B-B14F-4D97-AF65-F5344CB8AC3E}">
        <p14:creationId xmlns:p14="http://schemas.microsoft.com/office/powerpoint/2010/main" val="109481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733E0F-6F8C-614C-91CF-93962660513F}" type="datetimeFigureOut">
              <a:rPr lang="en-US" smtClean="0"/>
              <a:t>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285930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33E0F-6F8C-614C-91CF-93962660513F}" type="datetimeFigureOut">
              <a:rPr lang="en-US" smtClean="0"/>
              <a:t>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224108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33E0F-6F8C-614C-91CF-93962660513F}" type="datetimeFigureOut">
              <a:rPr lang="en-US" smtClean="0"/>
              <a:t>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136441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33E0F-6F8C-614C-91CF-93962660513F}" type="datetimeFigureOut">
              <a:rPr lang="en-US" smtClean="0"/>
              <a:t>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252610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3E0F-6F8C-614C-91CF-93962660513F}" type="datetimeFigureOut">
              <a:rPr lang="en-US" smtClean="0"/>
              <a:t>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126848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733E0F-6F8C-614C-91CF-93962660513F}" type="datetimeFigureOut">
              <a:rPr lang="en-US" smtClean="0"/>
              <a:t>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19179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733E0F-6F8C-614C-91CF-93962660513F}" type="datetimeFigureOut">
              <a:rPr lang="en-US" smtClean="0"/>
              <a:t>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19375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733E0F-6F8C-614C-91CF-93962660513F}" type="datetimeFigureOut">
              <a:rPr lang="en-US" smtClean="0"/>
              <a:t>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167320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33E0F-6F8C-614C-91CF-93962660513F}" type="datetimeFigureOut">
              <a:rPr lang="en-US" smtClean="0"/>
              <a:t>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37464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3E0F-6F8C-614C-91CF-93962660513F}" type="datetimeFigureOut">
              <a:rPr lang="en-US" smtClean="0"/>
              <a:t>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288823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3E0F-6F8C-614C-91CF-93962660513F}" type="datetimeFigureOut">
              <a:rPr lang="en-US" smtClean="0"/>
              <a:t>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1037-5A7D-384B-8E0F-C88AFBB81621}" type="slidenum">
              <a:rPr lang="en-US" smtClean="0"/>
              <a:t>‹#›</a:t>
            </a:fld>
            <a:endParaRPr lang="en-US"/>
          </a:p>
        </p:txBody>
      </p:sp>
    </p:spTree>
    <p:extLst>
      <p:ext uri="{BB962C8B-B14F-4D97-AF65-F5344CB8AC3E}">
        <p14:creationId xmlns:p14="http://schemas.microsoft.com/office/powerpoint/2010/main" val="39909285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33E0F-6F8C-614C-91CF-93962660513F}" type="datetimeFigureOut">
              <a:rPr lang="en-US" smtClean="0"/>
              <a:t>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1037-5A7D-384B-8E0F-C88AFBB81621}" type="slidenum">
              <a:rPr lang="en-US" smtClean="0"/>
              <a:t>‹#›</a:t>
            </a:fld>
            <a:endParaRPr lang="en-US"/>
          </a:p>
        </p:txBody>
      </p:sp>
    </p:spTree>
    <p:extLst>
      <p:ext uri="{BB962C8B-B14F-4D97-AF65-F5344CB8AC3E}">
        <p14:creationId xmlns:p14="http://schemas.microsoft.com/office/powerpoint/2010/main" val="417959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451" y="1052736"/>
            <a:ext cx="7772400" cy="2046089"/>
          </a:xfrm>
          <a:solidFill>
            <a:srgbClr val="333C8D"/>
          </a:solidFill>
        </p:spPr>
        <p:txBody>
          <a:bodyPr>
            <a:noAutofit/>
          </a:bodyPr>
          <a:lstStyle/>
          <a:p>
            <a:r>
              <a:rPr lang="en-US" sz="3600" dirty="0" smtClean="0">
                <a:solidFill>
                  <a:schemeClr val="bg1"/>
                </a:solidFill>
              </a:rPr>
              <a:t>Why not?</a:t>
            </a:r>
            <a:endParaRPr lang="en-US" sz="3600" dirty="0">
              <a:solidFill>
                <a:schemeClr val="bg1"/>
              </a:solidFill>
            </a:endParaRPr>
          </a:p>
        </p:txBody>
      </p:sp>
      <p:sp>
        <p:nvSpPr>
          <p:cNvPr id="3" name="Subtitle 2"/>
          <p:cNvSpPr>
            <a:spLocks noGrp="1"/>
          </p:cNvSpPr>
          <p:nvPr>
            <p:ph type="subTitle" idx="1"/>
          </p:nvPr>
        </p:nvSpPr>
        <p:spPr>
          <a:xfrm>
            <a:off x="971600" y="3068960"/>
            <a:ext cx="7344816" cy="3024336"/>
          </a:xfrm>
        </p:spPr>
        <p:txBody>
          <a:bodyPr>
            <a:noAutofit/>
          </a:bodyPr>
          <a:lstStyle/>
          <a:p>
            <a:endParaRPr lang="en-US" sz="2000" dirty="0" smtClean="0">
              <a:solidFill>
                <a:srgbClr val="333C8D"/>
              </a:solidFill>
            </a:endParaRPr>
          </a:p>
          <a:p>
            <a:r>
              <a:rPr lang="en-US" sz="2000" dirty="0">
                <a:solidFill>
                  <a:srgbClr val="333C8D"/>
                </a:solidFill>
              </a:rPr>
              <a:t>Adriane Chapman The MITRE Corporation McLean, VA 22102 </a:t>
            </a:r>
            <a:r>
              <a:rPr lang="en-US" sz="2000" dirty="0" err="1">
                <a:solidFill>
                  <a:srgbClr val="333C8D"/>
                </a:solidFill>
              </a:rPr>
              <a:t>achapman@mitre.org</a:t>
            </a:r>
            <a:r>
              <a:rPr lang="en-US" sz="2000" dirty="0">
                <a:solidFill>
                  <a:srgbClr val="333C8D"/>
                </a:solidFill>
              </a:rPr>
              <a:t> </a:t>
            </a:r>
          </a:p>
          <a:p>
            <a:r>
              <a:rPr lang="en-US" sz="2000" dirty="0">
                <a:solidFill>
                  <a:srgbClr val="333C8D"/>
                </a:solidFill>
              </a:rPr>
              <a:t>H.V. </a:t>
            </a:r>
            <a:r>
              <a:rPr lang="en-US" sz="2000" dirty="0" err="1">
                <a:solidFill>
                  <a:srgbClr val="333C8D"/>
                </a:solidFill>
              </a:rPr>
              <a:t>Jagadish</a:t>
            </a:r>
            <a:r>
              <a:rPr lang="en-US" sz="2000" dirty="0">
                <a:solidFill>
                  <a:srgbClr val="333C8D"/>
                </a:solidFill>
              </a:rPr>
              <a:t> University of Michigan Ann Arbor, MI 48109 </a:t>
            </a:r>
            <a:r>
              <a:rPr lang="en-US" sz="2000" dirty="0" err="1">
                <a:solidFill>
                  <a:srgbClr val="333C8D"/>
                </a:solidFill>
              </a:rPr>
              <a:t>jag@umich.edu</a:t>
            </a:r>
            <a:r>
              <a:rPr lang="en-US" sz="2000" dirty="0">
                <a:solidFill>
                  <a:srgbClr val="333C8D"/>
                </a:solidFill>
              </a:rPr>
              <a:t> </a:t>
            </a:r>
          </a:p>
          <a:p>
            <a:endParaRPr lang="en-US" sz="2000" dirty="0">
              <a:solidFill>
                <a:srgbClr val="333C8D"/>
              </a:solidFill>
            </a:endParaRPr>
          </a:p>
          <a:p>
            <a:endParaRPr lang="en-US" sz="2000" dirty="0" smtClean="0">
              <a:solidFill>
                <a:srgbClr val="333C8D"/>
              </a:solidFill>
            </a:endParaRPr>
          </a:p>
          <a:p>
            <a:r>
              <a:rPr lang="en-US" sz="2000" dirty="0" smtClean="0">
                <a:solidFill>
                  <a:srgbClr val="333C8D"/>
                </a:solidFill>
              </a:rPr>
              <a:t>Presented </a:t>
            </a:r>
            <a:r>
              <a:rPr lang="en-US" sz="2000" dirty="0">
                <a:solidFill>
                  <a:srgbClr val="333C8D"/>
                </a:solidFill>
              </a:rPr>
              <a:t>by  Ying Yang</a:t>
            </a:r>
          </a:p>
          <a:p>
            <a:r>
              <a:rPr lang="en-US" sz="2000" dirty="0" smtClean="0">
                <a:solidFill>
                  <a:srgbClr val="333C8D"/>
                </a:solidFill>
              </a:rPr>
              <a:t>2/4</a:t>
            </a:r>
            <a:r>
              <a:rPr lang="en-US" sz="2000" dirty="0">
                <a:solidFill>
                  <a:srgbClr val="333C8D"/>
                </a:solidFill>
              </a:rPr>
              <a:t>/</a:t>
            </a:r>
            <a:r>
              <a:rPr lang="en-US" sz="2000" dirty="0" smtClean="0">
                <a:solidFill>
                  <a:srgbClr val="333C8D"/>
                </a:solidFill>
              </a:rPr>
              <a:t>2013</a:t>
            </a: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9521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Model</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Model:</a:t>
            </a:r>
          </a:p>
          <a:p>
            <a:pPr>
              <a:buFont typeface="Wingdings" charset="2"/>
              <a:buChar char="Ø"/>
            </a:pPr>
            <a:r>
              <a:rPr lang="en-US" sz="2800" i="1" dirty="0" smtClean="0">
                <a:solidFill>
                  <a:srgbClr val="333C8D"/>
                </a:solidFill>
              </a:rPr>
              <a:t>Dataset D</a:t>
            </a:r>
          </a:p>
          <a:p>
            <a:pPr>
              <a:buFont typeface="Wingdings" charset="2"/>
              <a:buChar char="Ø"/>
            </a:pPr>
            <a:r>
              <a:rPr lang="en-US" sz="2800" i="1" dirty="0" smtClean="0">
                <a:solidFill>
                  <a:srgbClr val="333C8D"/>
                </a:solidFill>
              </a:rPr>
              <a:t>Query Q: </a:t>
            </a:r>
            <a:r>
              <a:rPr lang="en-US" sz="2400" dirty="0" smtClean="0">
                <a:solidFill>
                  <a:srgbClr val="333C8D"/>
                </a:solidFill>
              </a:rPr>
              <a:t>the</a:t>
            </a:r>
            <a:r>
              <a:rPr lang="en-US" sz="2400" i="1" dirty="0" smtClean="0">
                <a:solidFill>
                  <a:srgbClr val="333C8D"/>
                </a:solidFill>
              </a:rPr>
              <a:t> </a:t>
            </a:r>
            <a:r>
              <a:rPr lang="en-US" sz="2400" i="1" dirty="0">
                <a:solidFill>
                  <a:srgbClr val="333C8D"/>
                </a:solidFill>
              </a:rPr>
              <a:t>original query </a:t>
            </a:r>
            <a:r>
              <a:rPr lang="en-US" sz="2400" dirty="0">
                <a:solidFill>
                  <a:srgbClr val="333C8D"/>
                </a:solidFill>
              </a:rPr>
              <a:t>or </a:t>
            </a:r>
            <a:r>
              <a:rPr lang="en-US" sz="2400" i="1" dirty="0" smtClean="0">
                <a:solidFill>
                  <a:srgbClr val="333C8D"/>
                </a:solidFill>
              </a:rPr>
              <a:t>workflow;</a:t>
            </a:r>
            <a:r>
              <a:rPr lang="en-US" sz="2400" dirty="0" smtClean="0">
                <a:solidFill>
                  <a:srgbClr val="333C8D"/>
                </a:solidFill>
              </a:rPr>
              <a:t> </a:t>
            </a:r>
            <a:r>
              <a:rPr lang="en-US" sz="2400" i="1" dirty="0" smtClean="0">
                <a:solidFill>
                  <a:srgbClr val="333C8D"/>
                </a:solidFill>
              </a:rPr>
              <a:t>a </a:t>
            </a:r>
            <a:r>
              <a:rPr lang="en-US" sz="2400" i="1" dirty="0">
                <a:solidFill>
                  <a:srgbClr val="333C8D"/>
                </a:solidFill>
              </a:rPr>
              <a:t>series of </a:t>
            </a:r>
            <a:r>
              <a:rPr lang="en-US" sz="2400" i="1" dirty="0" smtClean="0">
                <a:solidFill>
                  <a:srgbClr val="333C8D"/>
                </a:solidFill>
              </a:rPr>
              <a:t>MANIPULATIONs</a:t>
            </a:r>
            <a:r>
              <a:rPr lang="en-US" sz="2400" dirty="0" smtClean="0">
                <a:solidFill>
                  <a:srgbClr val="333C8D"/>
                </a:solidFill>
              </a:rPr>
              <a:t>.</a:t>
            </a:r>
            <a:endParaRPr lang="en-US" sz="2400" dirty="0">
              <a:solidFill>
                <a:srgbClr val="333C8D"/>
              </a:solidFill>
            </a:endParaRPr>
          </a:p>
          <a:p>
            <a:pPr>
              <a:buFont typeface="Wingdings" charset="2"/>
              <a:buChar char="Ø"/>
            </a:pPr>
            <a:r>
              <a:rPr lang="en-US" sz="2800" i="1" dirty="0">
                <a:solidFill>
                  <a:srgbClr val="333C8D"/>
                </a:solidFill>
              </a:rPr>
              <a:t>The result </a:t>
            </a:r>
            <a:r>
              <a:rPr lang="en-US" sz="2800" i="1" dirty="0" smtClean="0">
                <a:solidFill>
                  <a:srgbClr val="333C8D"/>
                </a:solidFill>
              </a:rPr>
              <a:t>set</a:t>
            </a:r>
            <a:r>
              <a:rPr lang="en-US" sz="2800" i="1" dirty="0">
                <a:solidFill>
                  <a:srgbClr val="333C8D"/>
                </a:solidFill>
              </a:rPr>
              <a:t> </a:t>
            </a:r>
            <a:r>
              <a:rPr lang="en-US" sz="2800" i="1" dirty="0" smtClean="0">
                <a:solidFill>
                  <a:srgbClr val="333C8D"/>
                </a:solidFill>
              </a:rPr>
              <a:t>R</a:t>
            </a:r>
          </a:p>
          <a:p>
            <a:pPr>
              <a:buFont typeface="Wingdings" charset="2"/>
              <a:buChar char="Ø"/>
            </a:pPr>
            <a:r>
              <a:rPr lang="en-US" sz="2800" dirty="0" smtClean="0">
                <a:solidFill>
                  <a:srgbClr val="333C8D"/>
                </a:solidFill>
              </a:rPr>
              <a:t>each item (in </a:t>
            </a:r>
            <a:r>
              <a:rPr lang="en-US" sz="2800" dirty="0">
                <a:solidFill>
                  <a:srgbClr val="333C8D"/>
                </a:solidFill>
              </a:rPr>
              <a:t>both D and </a:t>
            </a:r>
            <a:r>
              <a:rPr lang="en-US" sz="2800" dirty="0" smtClean="0">
                <a:solidFill>
                  <a:srgbClr val="333C8D"/>
                </a:solidFill>
              </a:rPr>
              <a:t>R) has </a:t>
            </a:r>
            <a:r>
              <a:rPr lang="en-US" sz="2800" dirty="0">
                <a:solidFill>
                  <a:srgbClr val="333C8D"/>
                </a:solidFill>
              </a:rPr>
              <a:t>an associated set of attributes. </a:t>
            </a:r>
          </a:p>
          <a:p>
            <a:pPr marL="0" indent="0">
              <a:buNone/>
            </a:pPr>
            <a:endParaRPr lang="en-US" sz="2800" b="1" i="1" dirty="0">
              <a:solidFill>
                <a:srgbClr val="333C8D"/>
              </a:solidFill>
            </a:endParaRPr>
          </a:p>
          <a:p>
            <a:pPr>
              <a:buFont typeface="Lucida Grande"/>
              <a:buChar char="?"/>
            </a:pPr>
            <a:r>
              <a:rPr lang="en-US" sz="2800" b="1" dirty="0" smtClean="0">
                <a:solidFill>
                  <a:srgbClr val="333C8D"/>
                </a:solidFill>
              </a:rPr>
              <a:t>Does a </a:t>
            </a:r>
            <a:r>
              <a:rPr lang="en-US" sz="2800" b="1" dirty="0">
                <a:solidFill>
                  <a:srgbClr val="333C8D"/>
                </a:solidFill>
              </a:rPr>
              <a:t>result item in </a:t>
            </a:r>
            <a:r>
              <a:rPr lang="en-US" sz="2800" b="1" dirty="0" smtClean="0">
                <a:solidFill>
                  <a:srgbClr val="333C8D"/>
                </a:solidFill>
              </a:rPr>
              <a:t>R </a:t>
            </a:r>
            <a:r>
              <a:rPr lang="en-US" sz="2800" b="1" dirty="0">
                <a:solidFill>
                  <a:srgbClr val="333C8D"/>
                </a:solidFill>
              </a:rPr>
              <a:t>have to be in </a:t>
            </a:r>
            <a:r>
              <a:rPr lang="en-US" sz="2800" b="1" dirty="0" smtClean="0">
                <a:solidFill>
                  <a:srgbClr val="333C8D"/>
                </a:solidFill>
              </a:rPr>
              <a:t>D?</a:t>
            </a:r>
            <a:endParaRPr lang="en-US" sz="2800" b="1" dirty="0">
              <a:solidFill>
                <a:srgbClr val="333C8D"/>
              </a:solidFill>
            </a:endParaRPr>
          </a:p>
          <a:p>
            <a:endParaRPr lang="en-US" sz="2400"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827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Model</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lnSpcReduction="10000"/>
          </a:bodyPr>
          <a:lstStyle/>
          <a:p>
            <a:r>
              <a:rPr lang="en-US" b="1" dirty="0" smtClean="0">
                <a:solidFill>
                  <a:srgbClr val="333C8D"/>
                </a:solidFill>
              </a:rPr>
              <a:t>Model:</a:t>
            </a:r>
            <a:r>
              <a:rPr lang="en-US" sz="2400" dirty="0" smtClean="0">
                <a:solidFill>
                  <a:srgbClr val="333C8D"/>
                </a:solidFill>
              </a:rPr>
              <a:t> </a:t>
            </a:r>
          </a:p>
          <a:p>
            <a:r>
              <a:rPr lang="en-US" sz="2800" b="1" dirty="0" smtClean="0">
                <a:solidFill>
                  <a:srgbClr val="333C8D"/>
                </a:solidFill>
              </a:rPr>
              <a:t>“</a:t>
            </a:r>
            <a:r>
              <a:rPr lang="en-US" sz="2800" b="1" dirty="0">
                <a:solidFill>
                  <a:srgbClr val="333C8D"/>
                </a:solidFill>
              </a:rPr>
              <a:t>Why does R not contain any results satisfying predicate S.” </a:t>
            </a:r>
            <a:endParaRPr lang="en-US" sz="2800" b="1" dirty="0" smtClean="0">
              <a:solidFill>
                <a:srgbClr val="333C8D"/>
              </a:solidFill>
            </a:endParaRPr>
          </a:p>
          <a:p>
            <a:pPr marL="0" indent="0">
              <a:buNone/>
            </a:pPr>
            <a:endParaRPr lang="en-US" sz="2400" dirty="0" smtClean="0">
              <a:solidFill>
                <a:srgbClr val="333C8D"/>
              </a:solidFill>
            </a:endParaRPr>
          </a:p>
          <a:p>
            <a:r>
              <a:rPr lang="en-US" sz="2800" i="1" dirty="0" smtClean="0">
                <a:solidFill>
                  <a:srgbClr val="333C8D"/>
                </a:solidFill>
              </a:rPr>
              <a:t>The </a:t>
            </a:r>
            <a:r>
              <a:rPr lang="en-US" sz="2800" b="1" i="1" dirty="0">
                <a:solidFill>
                  <a:srgbClr val="333C8D"/>
                </a:solidFill>
              </a:rPr>
              <a:t>predicate S</a:t>
            </a:r>
            <a:r>
              <a:rPr lang="en-US" sz="2800" i="1" dirty="0">
                <a:solidFill>
                  <a:srgbClr val="333C8D"/>
                </a:solidFill>
              </a:rPr>
              <a:t> </a:t>
            </a:r>
            <a:r>
              <a:rPr lang="en-US" sz="2400" dirty="0">
                <a:solidFill>
                  <a:srgbClr val="333C8D"/>
                </a:solidFill>
              </a:rPr>
              <a:t>is defined over (some subset of) the set of attributes A of </a:t>
            </a:r>
            <a:r>
              <a:rPr lang="en-US" sz="2400" dirty="0" smtClean="0">
                <a:solidFill>
                  <a:srgbClr val="333C8D"/>
                </a:solidFill>
              </a:rPr>
              <a:t>D</a:t>
            </a:r>
            <a:r>
              <a:rPr lang="en-US" sz="2400" dirty="0">
                <a:solidFill>
                  <a:srgbClr val="333C8D"/>
                </a:solidFill>
              </a:rPr>
              <a:t>.</a:t>
            </a:r>
            <a:endParaRPr lang="en-US" sz="2400" dirty="0" smtClean="0">
              <a:solidFill>
                <a:srgbClr val="333C8D"/>
              </a:solidFill>
            </a:endParaRPr>
          </a:p>
          <a:p>
            <a:r>
              <a:rPr lang="en-US" sz="2400" dirty="0" smtClean="0">
                <a:solidFill>
                  <a:srgbClr val="333C8D"/>
                </a:solidFill>
              </a:rPr>
              <a:t>each </a:t>
            </a:r>
            <a:r>
              <a:rPr lang="en-US" sz="2400" dirty="0">
                <a:solidFill>
                  <a:srgbClr val="333C8D"/>
                </a:solidFill>
              </a:rPr>
              <a:t>atomic predicate is evaluated over a single </a:t>
            </a:r>
            <a:r>
              <a:rPr lang="en-US" sz="2400" dirty="0" smtClean="0">
                <a:solidFill>
                  <a:srgbClr val="333C8D"/>
                </a:solidFill>
              </a:rPr>
              <a:t>attribute.</a:t>
            </a:r>
          </a:p>
          <a:p>
            <a:pPr marL="0" indent="0">
              <a:buNone/>
            </a:pPr>
            <a:r>
              <a:rPr lang="en-US" sz="2400" b="1" dirty="0" smtClean="0">
                <a:solidFill>
                  <a:srgbClr val="333C8D"/>
                </a:solidFill>
              </a:rPr>
              <a:t>price&lt;=20.</a:t>
            </a:r>
          </a:p>
          <a:p>
            <a:r>
              <a:rPr lang="en-US" sz="2400" dirty="0" smtClean="0">
                <a:solidFill>
                  <a:srgbClr val="333C8D"/>
                </a:solidFill>
              </a:rPr>
              <a:t>atomic </a:t>
            </a:r>
            <a:r>
              <a:rPr lang="en-US" sz="2400" dirty="0">
                <a:solidFill>
                  <a:srgbClr val="333C8D"/>
                </a:solidFill>
              </a:rPr>
              <a:t>predicates are combined using AND and OR, but </a:t>
            </a:r>
            <a:r>
              <a:rPr lang="en-US" sz="2400" dirty="0" smtClean="0">
                <a:solidFill>
                  <a:srgbClr val="333C8D"/>
                </a:solidFill>
              </a:rPr>
              <a:t>without </a:t>
            </a:r>
            <a:r>
              <a:rPr lang="en-US" sz="2400" dirty="0">
                <a:solidFill>
                  <a:srgbClr val="333C8D"/>
                </a:solidFill>
              </a:rPr>
              <a:t>negation. </a:t>
            </a:r>
            <a:r>
              <a:rPr lang="en-US" sz="2400" dirty="0" smtClean="0">
                <a:solidFill>
                  <a:srgbClr val="333C8D"/>
                </a:solidFill>
              </a:rPr>
              <a:t> </a:t>
            </a:r>
          </a:p>
          <a:p>
            <a:pPr marL="0" indent="0">
              <a:buNone/>
            </a:pPr>
            <a:r>
              <a:rPr lang="en-US" sz="2400" b="1" dirty="0">
                <a:solidFill>
                  <a:srgbClr val="333C8D"/>
                </a:solidFill>
              </a:rPr>
              <a:t>p</a:t>
            </a:r>
            <a:r>
              <a:rPr lang="en-US" sz="2400" b="1" dirty="0" smtClean="0">
                <a:solidFill>
                  <a:srgbClr val="333C8D"/>
                </a:solidFill>
              </a:rPr>
              <a:t>rice &lt;=20 AND author= Shakespeare.</a:t>
            </a:r>
            <a:endParaRPr lang="en-US" sz="2400"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54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Satisfaction-compatible</a:t>
            </a:r>
            <a:r>
              <a:rPr lang="en-US" dirty="0" smtClean="0">
                <a:solidFill>
                  <a:srgbClr val="333C8D"/>
                </a:solidFill>
              </a:rPr>
              <a:t>:</a:t>
            </a:r>
          </a:p>
          <a:p>
            <a:pPr>
              <a:buFont typeface="Wingdings" charset="2"/>
              <a:buChar char="Ø"/>
            </a:pPr>
            <a:r>
              <a:rPr lang="en-US" sz="2800" dirty="0" smtClean="0">
                <a:solidFill>
                  <a:srgbClr val="333C8D"/>
                </a:solidFill>
              </a:rPr>
              <a:t>A data </a:t>
            </a:r>
            <a:r>
              <a:rPr lang="en-US" sz="2800" dirty="0">
                <a:solidFill>
                  <a:srgbClr val="333C8D"/>
                </a:solidFill>
              </a:rPr>
              <a:t>item </a:t>
            </a:r>
            <a:r>
              <a:rPr lang="en-US" sz="2800" dirty="0" smtClean="0">
                <a:solidFill>
                  <a:srgbClr val="333C8D"/>
                </a:solidFill>
              </a:rPr>
              <a:t>d is said to </a:t>
            </a:r>
            <a:r>
              <a:rPr lang="en-US" sz="2800" b="1" i="1" dirty="0" smtClean="0">
                <a:solidFill>
                  <a:srgbClr val="333C8D"/>
                </a:solidFill>
              </a:rPr>
              <a:t>satisfy</a:t>
            </a:r>
            <a:r>
              <a:rPr lang="en-US" sz="2800" dirty="0" smtClean="0">
                <a:solidFill>
                  <a:srgbClr val="333C8D"/>
                </a:solidFill>
              </a:rPr>
              <a:t> </a:t>
            </a:r>
            <a:r>
              <a:rPr lang="en-US" sz="2800" dirty="0">
                <a:solidFill>
                  <a:srgbClr val="333C8D"/>
                </a:solidFill>
              </a:rPr>
              <a:t>predicate S if the values of the attributes of d cause S to evaluate to TRUE. </a:t>
            </a:r>
            <a:endParaRPr lang="en-US" sz="2800" dirty="0" smtClean="0">
              <a:solidFill>
                <a:srgbClr val="333C8D"/>
              </a:solidFill>
            </a:endParaRPr>
          </a:p>
          <a:p>
            <a:pPr marL="0" indent="0">
              <a:buNone/>
            </a:pPr>
            <a:r>
              <a:rPr lang="en-US" sz="2800" dirty="0" smtClean="0">
                <a:solidFill>
                  <a:srgbClr val="333C8D"/>
                </a:solidFill>
              </a:rPr>
              <a:t>Predicate s</a:t>
            </a:r>
            <a:r>
              <a:rPr lang="en-US" sz="2800" b="1" dirty="0" smtClean="0">
                <a:solidFill>
                  <a:srgbClr val="333C8D"/>
                </a:solidFill>
              </a:rPr>
              <a:t>: price</a:t>
            </a:r>
            <a:r>
              <a:rPr lang="en-US" sz="2800" b="1" dirty="0">
                <a:solidFill>
                  <a:srgbClr val="333C8D"/>
                </a:solidFill>
              </a:rPr>
              <a:t>&lt;=</a:t>
            </a:r>
            <a:r>
              <a:rPr lang="en-US" sz="2800" b="1" dirty="0" smtClean="0">
                <a:solidFill>
                  <a:srgbClr val="333C8D"/>
                </a:solidFill>
              </a:rPr>
              <a:t>20. </a:t>
            </a:r>
            <a:r>
              <a:rPr lang="en-US" sz="2800" dirty="0" smtClean="0">
                <a:solidFill>
                  <a:srgbClr val="333C8D"/>
                </a:solidFill>
              </a:rPr>
              <a:t>data item d(</a:t>
            </a:r>
            <a:r>
              <a:rPr lang="en-US" sz="2800" dirty="0" err="1">
                <a:solidFill>
                  <a:srgbClr val="333C8D"/>
                </a:solidFill>
              </a:rPr>
              <a:t>Hrotsvit</a:t>
            </a:r>
            <a:r>
              <a:rPr lang="en-US" sz="2800" dirty="0">
                <a:solidFill>
                  <a:srgbClr val="333C8D"/>
                </a:solidFill>
              </a:rPr>
              <a:t>, “</a:t>
            </a:r>
            <a:r>
              <a:rPr lang="en-US" sz="2800" dirty="0" err="1">
                <a:solidFill>
                  <a:srgbClr val="333C8D"/>
                </a:solidFill>
              </a:rPr>
              <a:t>Basilius</a:t>
            </a:r>
            <a:r>
              <a:rPr lang="en-US" sz="2800" dirty="0">
                <a:solidFill>
                  <a:srgbClr val="333C8D"/>
                </a:solidFill>
              </a:rPr>
              <a:t>”, $20</a:t>
            </a:r>
            <a:r>
              <a:rPr lang="en-US" sz="2800" dirty="0" smtClean="0">
                <a:solidFill>
                  <a:srgbClr val="333C8D"/>
                </a:solidFill>
              </a:rPr>
              <a:t>)</a:t>
            </a:r>
            <a:r>
              <a:rPr lang="en-US" sz="2800" b="1" dirty="0" smtClean="0">
                <a:solidFill>
                  <a:srgbClr val="333C8D"/>
                </a:solidFill>
              </a:rPr>
              <a:t> </a:t>
            </a:r>
            <a:r>
              <a:rPr lang="en-US" sz="2800" b="1" i="1" dirty="0" smtClean="0">
                <a:solidFill>
                  <a:srgbClr val="333C8D"/>
                </a:solidFill>
              </a:rPr>
              <a:t>satisfies</a:t>
            </a:r>
            <a:r>
              <a:rPr lang="en-US" sz="2800" b="1" dirty="0" smtClean="0">
                <a:solidFill>
                  <a:srgbClr val="333C8D"/>
                </a:solidFill>
              </a:rPr>
              <a:t> </a:t>
            </a:r>
            <a:r>
              <a:rPr lang="en-US" sz="2800" dirty="0" smtClean="0">
                <a:solidFill>
                  <a:srgbClr val="333C8D"/>
                </a:solidFill>
              </a:rPr>
              <a:t>s.</a:t>
            </a:r>
          </a:p>
          <a:p>
            <a:pPr>
              <a:buFont typeface="Wingdings" charset="2"/>
              <a:buChar char="Ø"/>
            </a:pPr>
            <a:endParaRPr lang="en-US" sz="2400" dirty="0">
              <a:solidFill>
                <a:srgbClr val="333C8D"/>
              </a:solidFill>
            </a:endParaRPr>
          </a:p>
          <a:p>
            <a:pPr>
              <a:buFont typeface="Wingdings" charset="2"/>
              <a:buChar char="Ø"/>
            </a:pPr>
            <a:r>
              <a:rPr lang="en-US" sz="2400" dirty="0">
                <a:solidFill>
                  <a:srgbClr val="333C8D"/>
                </a:solidFill>
              </a:rPr>
              <a:t>If the root evaluates TRUE , the data item d is </a:t>
            </a:r>
            <a:r>
              <a:rPr lang="en-US" sz="2400" b="1" dirty="0">
                <a:solidFill>
                  <a:srgbClr val="333C8D"/>
                </a:solidFill>
              </a:rPr>
              <a:t>satisfaction-compatible</a:t>
            </a:r>
            <a:r>
              <a:rPr lang="en-US" sz="2400" dirty="0">
                <a:solidFill>
                  <a:srgbClr val="333C8D"/>
                </a:solidFill>
              </a:rPr>
              <a:t> with predicate S, even if it does not in itself satisfy it.</a:t>
            </a:r>
          </a:p>
          <a:p>
            <a:pPr>
              <a:buFont typeface="Wingdings" charset="2"/>
              <a:buChar char="Ø"/>
            </a:pPr>
            <a:endParaRPr lang="en-US" sz="2400" dirty="0">
              <a:solidFill>
                <a:srgbClr val="333C8D"/>
              </a:solidFill>
            </a:endParaRPr>
          </a:p>
          <a:p>
            <a:pPr>
              <a:buFont typeface="Wingdings" charset="2"/>
              <a:buChar char="Ø"/>
            </a:pPr>
            <a:endParaRPr lang="en-US" sz="2400"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101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Satisfaction-compatible</a:t>
            </a:r>
            <a:r>
              <a:rPr lang="en-US" dirty="0" smtClean="0">
                <a:solidFill>
                  <a:srgbClr val="333C8D"/>
                </a:solidFill>
              </a:rPr>
              <a:t>:</a:t>
            </a:r>
            <a:endParaRPr lang="en-US" sz="2000" dirty="0" smtClean="0">
              <a:solidFill>
                <a:srgbClr val="333C8D"/>
              </a:solidFill>
            </a:endParaRPr>
          </a:p>
          <a:p>
            <a:pPr>
              <a:buFont typeface="Wingdings" charset="2"/>
              <a:buChar char="Ø"/>
            </a:pPr>
            <a:r>
              <a:rPr lang="en-US" sz="2400" dirty="0" smtClean="0">
                <a:solidFill>
                  <a:srgbClr val="333C8D"/>
                </a:solidFill>
              </a:rPr>
              <a:t>Input schema: Book(author title price </a:t>
            </a:r>
            <a:r>
              <a:rPr lang="en-US" sz="2400" dirty="0">
                <a:solidFill>
                  <a:srgbClr val="333C8D"/>
                </a:solidFill>
              </a:rPr>
              <a:t>publisher</a:t>
            </a:r>
            <a:r>
              <a:rPr lang="en-US" sz="2400" dirty="0" smtClean="0">
                <a:solidFill>
                  <a:srgbClr val="333C8D"/>
                </a:solidFill>
              </a:rPr>
              <a:t>),data item a:(“Hrotsvit”,“</a:t>
            </a:r>
            <a:r>
              <a:rPr lang="en-US" sz="2400" dirty="0">
                <a:solidFill>
                  <a:srgbClr val="333C8D"/>
                </a:solidFill>
              </a:rPr>
              <a:t>Basilius”</a:t>
            </a:r>
            <a:r>
              <a:rPr lang="en-US" sz="2400" dirty="0" smtClean="0">
                <a:solidFill>
                  <a:srgbClr val="333C8D"/>
                </a:solidFill>
              </a:rPr>
              <a:t>,$20,”Harper”).predicate s: author=“</a:t>
            </a:r>
            <a:r>
              <a:rPr lang="en-US" sz="2400" dirty="0" err="1" smtClean="0">
                <a:solidFill>
                  <a:srgbClr val="333C8D"/>
                </a:solidFill>
              </a:rPr>
              <a:t>Hrotsvit</a:t>
            </a:r>
            <a:r>
              <a:rPr lang="en-US" sz="2400" dirty="0" smtClean="0">
                <a:solidFill>
                  <a:srgbClr val="333C8D"/>
                </a:solidFill>
              </a:rPr>
              <a:t>” and price&lt;=20 or date=“Jan1213”.</a:t>
            </a:r>
            <a:endParaRPr lang="en-US" sz="2400" dirty="0">
              <a:solidFill>
                <a:srgbClr val="333C8D"/>
              </a:solidFill>
            </a:endParaRPr>
          </a:p>
          <a:p>
            <a:pPr>
              <a:buFont typeface="Wingdings" charset="2"/>
              <a:buChar char="Ø"/>
            </a:pPr>
            <a:r>
              <a:rPr lang="en-US" sz="2400" dirty="0" smtClean="0">
                <a:solidFill>
                  <a:srgbClr val="333C8D"/>
                </a:solidFill>
              </a:rPr>
              <a:t>So data item a is </a:t>
            </a:r>
            <a:r>
              <a:rPr lang="en-US" sz="2400" b="1" dirty="0">
                <a:solidFill>
                  <a:srgbClr val="333C8D"/>
                </a:solidFill>
              </a:rPr>
              <a:t>Satisfaction-</a:t>
            </a:r>
            <a:r>
              <a:rPr lang="en-US" sz="2400" b="1" dirty="0" smtClean="0">
                <a:solidFill>
                  <a:srgbClr val="333C8D"/>
                </a:solidFill>
              </a:rPr>
              <a:t>compatible </a:t>
            </a:r>
            <a:r>
              <a:rPr lang="en-US" sz="2400" dirty="0" smtClean="0">
                <a:solidFill>
                  <a:srgbClr val="333C8D"/>
                </a:solidFill>
              </a:rPr>
              <a:t>with predicate s. </a:t>
            </a:r>
          </a:p>
          <a:p>
            <a:pPr>
              <a:buFont typeface="Wingdings" charset="2"/>
              <a:buChar char="Ø"/>
            </a:pPr>
            <a:endParaRPr lang="en-US" sz="2400" dirty="0">
              <a:solidFill>
                <a:srgbClr val="333C8D"/>
              </a:solidFill>
            </a:endParaRPr>
          </a:p>
          <a:p>
            <a:pPr>
              <a:buFont typeface="Wingdings" charset="2"/>
              <a:buChar char="Ø"/>
            </a:pPr>
            <a:endParaRPr lang="en-US" sz="2400" dirty="0" smtClean="0">
              <a:solidFill>
                <a:srgbClr val="333C8D"/>
              </a:solidFill>
            </a:endParaRPr>
          </a:p>
          <a:p>
            <a:pPr>
              <a:buFont typeface="Wingdings" charset="2"/>
              <a:buChar char="Ø"/>
            </a:pPr>
            <a:endParaRPr lang="en-US" sz="2400" dirty="0" smtClean="0">
              <a:solidFill>
                <a:srgbClr val="333C8D"/>
              </a:solidFill>
            </a:endParaRPr>
          </a:p>
          <a:p>
            <a:pPr>
              <a:buFont typeface="Wingdings" charset="2"/>
              <a:buChar char="Ø"/>
            </a:pPr>
            <a:endParaRPr lang="en-US" sz="2400" dirty="0">
              <a:solidFill>
                <a:srgbClr val="333C8D"/>
              </a:solidFill>
            </a:endParaRPr>
          </a:p>
          <a:p>
            <a:pPr>
              <a:buFont typeface="Wingdings" charset="2"/>
              <a:buChar char="Ø"/>
            </a:pPr>
            <a:endParaRPr lang="en-US" sz="2400"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78000" y="5694947"/>
            <a:ext cx="1417053" cy="461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author</a:t>
            </a:r>
            <a:endParaRPr lang="en-US" dirty="0"/>
          </a:p>
        </p:txBody>
      </p:sp>
      <p:sp>
        <p:nvSpPr>
          <p:cNvPr id="6" name="Oval 5"/>
          <p:cNvSpPr/>
          <p:nvPr/>
        </p:nvSpPr>
        <p:spPr>
          <a:xfrm>
            <a:off x="5513138" y="5694947"/>
            <a:ext cx="1417053" cy="461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date</a:t>
            </a:r>
            <a:endParaRPr lang="en-US" dirty="0"/>
          </a:p>
        </p:txBody>
      </p:sp>
      <p:sp>
        <p:nvSpPr>
          <p:cNvPr id="7" name="Oval 6"/>
          <p:cNvSpPr/>
          <p:nvPr/>
        </p:nvSpPr>
        <p:spPr>
          <a:xfrm>
            <a:off x="3793957" y="5694946"/>
            <a:ext cx="1417053" cy="461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price</a:t>
            </a:r>
            <a:endParaRPr lang="en-US" dirty="0"/>
          </a:p>
        </p:txBody>
      </p:sp>
      <p:sp>
        <p:nvSpPr>
          <p:cNvPr id="8" name="Rectangle 7"/>
          <p:cNvSpPr/>
          <p:nvPr/>
        </p:nvSpPr>
        <p:spPr>
          <a:xfrm>
            <a:off x="2967789" y="4957011"/>
            <a:ext cx="893010" cy="25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and</a:t>
            </a:r>
            <a:endParaRPr lang="en-US" dirty="0"/>
          </a:p>
        </p:txBody>
      </p:sp>
      <p:sp>
        <p:nvSpPr>
          <p:cNvPr id="9" name="Rectangle 8"/>
          <p:cNvSpPr/>
          <p:nvPr/>
        </p:nvSpPr>
        <p:spPr>
          <a:xfrm>
            <a:off x="4088063" y="4491789"/>
            <a:ext cx="893010" cy="25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a:t>
            </a:r>
            <a:endParaRPr lang="en-US" dirty="0"/>
          </a:p>
        </p:txBody>
      </p:sp>
      <p:cxnSp>
        <p:nvCxnSpPr>
          <p:cNvPr id="12" name="Straight Connector 11"/>
          <p:cNvCxnSpPr>
            <a:endCxn id="4" idx="0"/>
          </p:cNvCxnSpPr>
          <p:nvPr/>
        </p:nvCxnSpPr>
        <p:spPr>
          <a:xfrm flipH="1">
            <a:off x="2486527" y="5198979"/>
            <a:ext cx="614947" cy="495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13748" y="5156201"/>
            <a:ext cx="470568" cy="538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713748" y="4745789"/>
            <a:ext cx="374315" cy="211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42042" y="4745789"/>
            <a:ext cx="1125622" cy="949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9" idx="0"/>
          </p:cNvCxnSpPr>
          <p:nvPr/>
        </p:nvCxnSpPr>
        <p:spPr>
          <a:xfrm>
            <a:off x="4534568" y="4251158"/>
            <a:ext cx="0" cy="240631"/>
          </a:xfrm>
          <a:prstGeom prst="line">
            <a:avLst/>
          </a:prstGeom>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4034590" y="3930316"/>
            <a:ext cx="1026694" cy="3208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root</a:t>
            </a:r>
            <a:endParaRPr lang="en-US" dirty="0"/>
          </a:p>
        </p:txBody>
      </p:sp>
    </p:spTree>
    <p:extLst>
      <p:ext uri="{BB962C8B-B14F-4D97-AF65-F5344CB8AC3E}">
        <p14:creationId xmlns:p14="http://schemas.microsoft.com/office/powerpoint/2010/main" val="552240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Lineage</a:t>
            </a:r>
            <a:r>
              <a:rPr lang="en-US" dirty="0" smtClean="0">
                <a:solidFill>
                  <a:srgbClr val="333C8D"/>
                </a:solidFill>
              </a:rPr>
              <a:t>:</a:t>
            </a:r>
          </a:p>
          <a:p>
            <a:pPr>
              <a:buFont typeface="Wingdings" charset="2"/>
              <a:buChar char="Ø"/>
            </a:pPr>
            <a:endParaRPr lang="en-US" sz="2400" dirty="0" smtClean="0">
              <a:solidFill>
                <a:srgbClr val="333C8D"/>
              </a:solidFill>
            </a:endParaRPr>
          </a:p>
          <a:p>
            <a:pPr>
              <a:buFont typeface="Wingdings" charset="2"/>
              <a:buChar char="Ø"/>
            </a:pPr>
            <a:r>
              <a:rPr lang="en-US" sz="2400" dirty="0" smtClean="0">
                <a:solidFill>
                  <a:srgbClr val="333C8D"/>
                </a:solidFill>
              </a:rPr>
              <a:t>the </a:t>
            </a:r>
            <a:r>
              <a:rPr lang="en-US" sz="2400" dirty="0">
                <a:solidFill>
                  <a:srgbClr val="333C8D"/>
                </a:solidFill>
              </a:rPr>
              <a:t>lineage of a data item is the set of input tuples that have influenced the inclusion or appearance of that data item in the </a:t>
            </a:r>
            <a:r>
              <a:rPr lang="en-US" sz="2400" dirty="0" smtClean="0">
                <a:solidFill>
                  <a:srgbClr val="333C8D"/>
                </a:solidFill>
              </a:rPr>
              <a:t>result </a:t>
            </a:r>
            <a:r>
              <a:rPr lang="en-US" sz="2400" dirty="0">
                <a:solidFill>
                  <a:srgbClr val="333C8D"/>
                </a:solidFill>
              </a:rPr>
              <a:t>set. </a:t>
            </a:r>
          </a:p>
          <a:p>
            <a:pPr>
              <a:buFont typeface="Wingdings" charset="2"/>
              <a:buChar char="Ø"/>
            </a:pPr>
            <a:endParaRPr lang="en-US" sz="2400" dirty="0">
              <a:solidFill>
                <a:srgbClr val="333C8D"/>
              </a:solidFill>
            </a:endParaRPr>
          </a:p>
          <a:p>
            <a:pPr>
              <a:buFont typeface="Wingdings" charset="2"/>
              <a:buChar char="Ø"/>
            </a:pPr>
            <a:endParaRPr lang="en-US" sz="2400" dirty="0">
              <a:solidFill>
                <a:srgbClr val="333C8D"/>
              </a:solidFill>
            </a:endParaRPr>
          </a:p>
          <a:p>
            <a:pPr>
              <a:buFont typeface="Wingdings" charset="2"/>
              <a:buChar char="Ø"/>
            </a:pPr>
            <a:endParaRPr lang="en-US" sz="2400"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8190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Lineage</a:t>
            </a:r>
            <a:r>
              <a:rPr lang="en-US" dirty="0" smtClean="0">
                <a:solidFill>
                  <a:srgbClr val="333C8D"/>
                </a:solidFill>
              </a:rPr>
              <a:t>:</a:t>
            </a:r>
          </a:p>
          <a:p>
            <a:pPr>
              <a:buFont typeface="Wingdings" charset="2"/>
              <a:buChar char="Ø"/>
            </a:pPr>
            <a:endParaRPr lang="en-US" sz="2400" dirty="0">
              <a:solidFill>
                <a:srgbClr val="333C8D"/>
              </a:solidFill>
            </a:endParaRPr>
          </a:p>
          <a:p>
            <a:pPr>
              <a:buFont typeface="Wingdings" charset="2"/>
              <a:buChar char="Ø"/>
            </a:pPr>
            <a:endParaRPr lang="en-US" sz="2400" dirty="0">
              <a:solidFill>
                <a:srgbClr val="333C8D"/>
              </a:solidFill>
            </a:endParaRPr>
          </a:p>
          <a:p>
            <a:pPr>
              <a:buFont typeface="Wingdings" charset="2"/>
              <a:buChar char="Ø"/>
            </a:pPr>
            <a:endParaRPr lang="en-US"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33" y="1671984"/>
            <a:ext cx="3035300" cy="2667000"/>
          </a:xfrm>
          <a:prstGeom prst="rect">
            <a:avLst/>
          </a:prstGeom>
        </p:spPr>
      </p:pic>
      <p:pic>
        <p:nvPicPr>
          <p:cNvPr id="6" name="Content Placeholder 7" descr="QQ20130129-3.png"/>
          <p:cNvPicPr>
            <a:picLocks noChangeAspect="1"/>
          </p:cNvPicPr>
          <p:nvPr/>
        </p:nvPicPr>
        <p:blipFill>
          <a:blip r:embed="rId5">
            <a:extLst>
              <a:ext uri="{28A0092B-C50C-407E-A947-70E740481C1C}">
                <a14:useLocalDpi xmlns:a14="http://schemas.microsoft.com/office/drawing/2010/main" val="0"/>
              </a:ext>
            </a:extLst>
          </a:blip>
          <a:srcRect l="5316" r="5316"/>
          <a:stretch>
            <a:fillRect/>
          </a:stretch>
        </p:blipFill>
        <p:spPr>
          <a:xfrm>
            <a:off x="457201" y="2375569"/>
            <a:ext cx="4558632" cy="2843798"/>
          </a:xfrm>
          <a:prstGeom prst="rect">
            <a:avLst/>
          </a:prstGeom>
        </p:spPr>
      </p:pic>
      <p:sp>
        <p:nvSpPr>
          <p:cNvPr id="8" name="Rectangle 7"/>
          <p:cNvSpPr/>
          <p:nvPr/>
        </p:nvSpPr>
        <p:spPr>
          <a:xfrm>
            <a:off x="457201" y="5219367"/>
            <a:ext cx="7593932" cy="830997"/>
          </a:xfrm>
          <a:prstGeom prst="rect">
            <a:avLst/>
          </a:prstGeom>
        </p:spPr>
        <p:txBody>
          <a:bodyPr wrap="square">
            <a:spAutoFit/>
          </a:bodyPr>
          <a:lstStyle/>
          <a:p>
            <a:r>
              <a:rPr lang="en-US" sz="2400" b="1" dirty="0" smtClean="0">
                <a:solidFill>
                  <a:srgbClr val="333C8D"/>
                </a:solidFill>
              </a:rPr>
              <a:t>the </a:t>
            </a:r>
            <a:r>
              <a:rPr lang="en-US" sz="2400" b="1" dirty="0">
                <a:solidFill>
                  <a:srgbClr val="333C8D"/>
                </a:solidFill>
              </a:rPr>
              <a:t>lineage of (Sophocles, “Antigone”) is (Sophocles</a:t>
            </a:r>
            <a:r>
              <a:rPr lang="en-US" sz="2400" b="1" dirty="0" smtClean="0">
                <a:solidFill>
                  <a:srgbClr val="333C8D"/>
                </a:solidFill>
              </a:rPr>
              <a:t>, “</a:t>
            </a:r>
            <a:r>
              <a:rPr lang="en-US" sz="2400" b="1" dirty="0">
                <a:solidFill>
                  <a:srgbClr val="333C8D"/>
                </a:solidFill>
              </a:rPr>
              <a:t>Antigone”) and (Homer, “Odyssey”).</a:t>
            </a:r>
          </a:p>
        </p:txBody>
      </p:sp>
    </p:spTree>
    <p:extLst>
      <p:ext uri="{BB962C8B-B14F-4D97-AF65-F5344CB8AC3E}">
        <p14:creationId xmlns:p14="http://schemas.microsoft.com/office/powerpoint/2010/main" val="460366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Definition1:</a:t>
            </a:r>
            <a:r>
              <a:rPr lang="en-US" sz="2400" dirty="0" smtClean="0">
                <a:solidFill>
                  <a:srgbClr val="333C8D"/>
                </a:solidFill>
              </a:rPr>
              <a:t> </a:t>
            </a:r>
          </a:p>
          <a:p>
            <a:r>
              <a:rPr lang="en-US" sz="2400" b="1" dirty="0">
                <a:solidFill>
                  <a:srgbClr val="333C8D"/>
                </a:solidFill>
              </a:rPr>
              <a:t>Unpicked:</a:t>
            </a:r>
            <a:br>
              <a:rPr lang="en-US" sz="2400" b="1" dirty="0">
                <a:solidFill>
                  <a:srgbClr val="333C8D"/>
                </a:solidFill>
              </a:rPr>
            </a:br>
            <a:endParaRPr lang="en-US" sz="2400" b="1" dirty="0" smtClean="0">
              <a:solidFill>
                <a:srgbClr val="333C8D"/>
              </a:solidFill>
            </a:endParaRPr>
          </a:p>
          <a:p>
            <a:pPr marL="0" indent="0">
              <a:buNone/>
            </a:pPr>
            <a:r>
              <a:rPr lang="en-US" sz="2400" dirty="0">
                <a:solidFill>
                  <a:srgbClr val="333C8D"/>
                </a:solidFill>
              </a:rPr>
              <a:t>A data item d ∈ D is said to be unpicked, if</a:t>
            </a:r>
            <a:br>
              <a:rPr lang="en-US" sz="2400" dirty="0">
                <a:solidFill>
                  <a:srgbClr val="333C8D"/>
                </a:solidFill>
              </a:rPr>
            </a:br>
            <a:r>
              <a:rPr lang="en-US" sz="2400" dirty="0" err="1">
                <a:solidFill>
                  <a:srgbClr val="333C8D"/>
                </a:solidFill>
              </a:rPr>
              <a:t>i</a:t>
            </a:r>
            <a:r>
              <a:rPr lang="en-US" sz="2400" dirty="0">
                <a:solidFill>
                  <a:srgbClr val="333C8D"/>
                </a:solidFill>
              </a:rPr>
              <a:t>. There exists an attribute a ∈ A that is both associated with d and appears in the user question predicate, S,</a:t>
            </a:r>
            <a:br>
              <a:rPr lang="en-US" sz="2400" dirty="0">
                <a:solidFill>
                  <a:srgbClr val="333C8D"/>
                </a:solidFill>
              </a:rPr>
            </a:br>
            <a:r>
              <a:rPr lang="en-US" sz="2400" dirty="0">
                <a:solidFill>
                  <a:srgbClr val="333C8D"/>
                </a:solidFill>
              </a:rPr>
              <a:t>ii. d is satisfaction-compatible with S, and</a:t>
            </a:r>
            <a:br>
              <a:rPr lang="en-US" sz="2400" dirty="0">
                <a:solidFill>
                  <a:srgbClr val="333C8D"/>
                </a:solidFill>
              </a:rPr>
            </a:br>
            <a:r>
              <a:rPr lang="en-US" sz="2400" dirty="0">
                <a:solidFill>
                  <a:srgbClr val="333C8D"/>
                </a:solidFill>
              </a:rPr>
              <a:t>iii. d is not in the lineage of any result item in R. </a:t>
            </a:r>
          </a:p>
          <a:p>
            <a:endParaRPr lang="en-US" sz="2400"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903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Definition1:</a:t>
            </a:r>
            <a:r>
              <a:rPr lang="en-US" sz="2400" dirty="0" smtClean="0">
                <a:solidFill>
                  <a:srgbClr val="333C8D"/>
                </a:solidFill>
              </a:rPr>
              <a:t> </a:t>
            </a:r>
          </a:p>
          <a:p>
            <a:r>
              <a:rPr lang="en-US" sz="2400" b="1" dirty="0" smtClean="0">
                <a:solidFill>
                  <a:srgbClr val="333C8D"/>
                </a:solidFill>
              </a:rPr>
              <a:t>Unpicked:</a:t>
            </a:r>
          </a:p>
          <a:p>
            <a:pPr marL="0" indent="0">
              <a:buNone/>
            </a:pPr>
            <a:r>
              <a:rPr lang="en-US" sz="2400" i="1" dirty="0" smtClean="0">
                <a:solidFill>
                  <a:srgbClr val="333C8D"/>
                </a:solidFill>
              </a:rPr>
              <a:t>Example1:</a:t>
            </a:r>
          </a:p>
          <a:p>
            <a:pPr marL="0" indent="0">
              <a:buNone/>
            </a:pPr>
            <a:r>
              <a:rPr lang="en-US" sz="2400" dirty="0" smtClean="0">
                <a:solidFill>
                  <a:srgbClr val="333C8D"/>
                </a:solidFill>
              </a:rPr>
              <a:t>the </a:t>
            </a:r>
            <a:r>
              <a:rPr lang="en-US" sz="2400" dirty="0">
                <a:solidFill>
                  <a:srgbClr val="333C8D"/>
                </a:solidFill>
              </a:rPr>
              <a:t>user had instead asked “Why are no ‘Hesperus’ books in the result set?</a:t>
            </a:r>
            <a:r>
              <a:rPr lang="en-US" sz="2400" dirty="0" smtClean="0">
                <a:solidFill>
                  <a:srgbClr val="333C8D"/>
                </a:solidFill>
              </a:rPr>
              <a:t>”</a:t>
            </a:r>
          </a:p>
          <a:p>
            <a:pPr marL="0" indent="0">
              <a:buNone/>
            </a:pPr>
            <a:r>
              <a:rPr lang="en-US" sz="2400" dirty="0" smtClean="0">
                <a:solidFill>
                  <a:srgbClr val="333C8D"/>
                </a:solidFill>
              </a:rPr>
              <a:t>we </a:t>
            </a:r>
            <a:r>
              <a:rPr lang="en-US" sz="2400" dirty="0">
                <a:solidFill>
                  <a:srgbClr val="333C8D"/>
                </a:solidFill>
              </a:rPr>
              <a:t>would have found books </a:t>
            </a:r>
            <a:r>
              <a:rPr lang="en-US" sz="2400" dirty="0" smtClean="0">
                <a:solidFill>
                  <a:srgbClr val="333C8D"/>
                </a:solidFill>
              </a:rPr>
              <a:t>with Publisher</a:t>
            </a:r>
            <a:r>
              <a:rPr lang="en-US" sz="2400" dirty="0">
                <a:solidFill>
                  <a:srgbClr val="333C8D"/>
                </a:solidFill>
              </a:rPr>
              <a:t>=Hesperus, “Epic of Gilgamesh”, </a:t>
            </a:r>
            <a:r>
              <a:rPr lang="en-US" sz="2400" dirty="0" smtClean="0">
                <a:solidFill>
                  <a:srgbClr val="333C8D"/>
                </a:solidFill>
              </a:rPr>
              <a:t>title=Hesperus, </a:t>
            </a:r>
            <a:r>
              <a:rPr lang="en-US" sz="2400" dirty="0">
                <a:solidFill>
                  <a:srgbClr val="333C8D"/>
                </a:solidFill>
              </a:rPr>
              <a:t>“Wreck of the Hesperus.” </a:t>
            </a:r>
            <a:endParaRPr lang="en-US" sz="2400" dirty="0" smtClean="0">
              <a:solidFill>
                <a:srgbClr val="333C8D"/>
              </a:solidFill>
            </a:endParaRPr>
          </a:p>
          <a:p>
            <a:pPr marL="0" indent="0">
              <a:buNone/>
            </a:pPr>
            <a:endParaRPr lang="en-US" sz="2000" dirty="0" smtClean="0">
              <a:solidFill>
                <a:srgbClr val="333C8D"/>
              </a:solidFill>
            </a:endParaRPr>
          </a:p>
          <a:p>
            <a:pPr marL="0" indent="0">
              <a:buNone/>
            </a:pPr>
            <a:r>
              <a:rPr lang="en-US" sz="2000" dirty="0" smtClean="0">
                <a:solidFill>
                  <a:srgbClr val="333C8D"/>
                </a:solidFill>
              </a:rPr>
              <a:t>We </a:t>
            </a:r>
            <a:r>
              <a:rPr lang="en-US" sz="2000" dirty="0">
                <a:solidFill>
                  <a:srgbClr val="333C8D"/>
                </a:solidFill>
              </a:rPr>
              <a:t>deduce the intended predicate based on an attribute value match. </a:t>
            </a:r>
            <a:r>
              <a:rPr lang="en-US" sz="2000" dirty="0" smtClean="0">
                <a:solidFill>
                  <a:srgbClr val="333C8D"/>
                </a:solidFill>
              </a:rPr>
              <a:t>Of </a:t>
            </a:r>
            <a:r>
              <a:rPr lang="en-US" sz="2000" dirty="0">
                <a:solidFill>
                  <a:srgbClr val="333C8D"/>
                </a:solidFill>
              </a:rPr>
              <a:t>course it is also possible to specify a specific attribute-value pair, such as title=“Coriolanus”. </a:t>
            </a:r>
          </a:p>
          <a:p>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249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Definition1:</a:t>
            </a:r>
            <a:r>
              <a:rPr lang="en-US" sz="2400" dirty="0" smtClean="0">
                <a:solidFill>
                  <a:srgbClr val="333C8D"/>
                </a:solidFill>
              </a:rPr>
              <a:t> </a:t>
            </a:r>
          </a:p>
          <a:p>
            <a:r>
              <a:rPr lang="en-US" sz="2400" dirty="0" smtClean="0">
                <a:solidFill>
                  <a:srgbClr val="333C8D"/>
                </a:solidFill>
              </a:rPr>
              <a:t>Unpicked:</a:t>
            </a:r>
          </a:p>
          <a:p>
            <a:pPr marL="0" indent="0">
              <a:buNone/>
            </a:pPr>
            <a:r>
              <a:rPr lang="en-US" sz="2400" dirty="0" smtClean="0">
                <a:solidFill>
                  <a:srgbClr val="333C8D"/>
                </a:solidFill>
              </a:rPr>
              <a:t>Example2:</a:t>
            </a: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4015" y="4269207"/>
            <a:ext cx="8526378" cy="2215991"/>
          </a:xfrm>
          <a:prstGeom prst="rect">
            <a:avLst/>
          </a:prstGeom>
        </p:spPr>
        <p:txBody>
          <a:bodyPr wrap="square">
            <a:spAutoFit/>
          </a:bodyPr>
          <a:lstStyle/>
          <a:p>
            <a:endParaRPr lang="en-US" sz="2000" dirty="0" smtClean="0">
              <a:solidFill>
                <a:srgbClr val="333C8D"/>
              </a:solidFill>
            </a:endParaRPr>
          </a:p>
          <a:p>
            <a:endParaRPr lang="en-US" sz="2000" dirty="0">
              <a:solidFill>
                <a:srgbClr val="333C8D"/>
              </a:solidFill>
            </a:endParaRPr>
          </a:p>
          <a:p>
            <a:pPr marL="342900" indent="-342900">
              <a:buFont typeface="Wingdings" charset="2"/>
              <a:buChar char="Ø"/>
            </a:pPr>
            <a:r>
              <a:rPr lang="en-US" sz="2000" dirty="0" smtClean="0">
                <a:solidFill>
                  <a:srgbClr val="333C8D"/>
                </a:solidFill>
              </a:rPr>
              <a:t>Results: </a:t>
            </a:r>
            <a:r>
              <a:rPr lang="en-US" sz="2000" dirty="0">
                <a:solidFill>
                  <a:srgbClr val="333C8D"/>
                </a:solidFill>
              </a:rPr>
              <a:t>(Sophocles, “Antigone”</a:t>
            </a:r>
            <a:r>
              <a:rPr lang="en-US" sz="2000" dirty="0" smtClean="0">
                <a:solidFill>
                  <a:srgbClr val="333C8D"/>
                </a:solidFill>
              </a:rPr>
              <a:t>)</a:t>
            </a:r>
          </a:p>
          <a:p>
            <a:pPr marL="342900" indent="-342900">
              <a:buFont typeface="Wingdings" charset="2"/>
              <a:buChar char="Ø"/>
            </a:pPr>
            <a:r>
              <a:rPr lang="en-US" sz="2000" dirty="0" smtClean="0">
                <a:solidFill>
                  <a:srgbClr val="333C8D"/>
                </a:solidFill>
              </a:rPr>
              <a:t>Question: “</a:t>
            </a:r>
            <a:r>
              <a:rPr lang="en-US" sz="2000" dirty="0">
                <a:solidFill>
                  <a:srgbClr val="333C8D"/>
                </a:solidFill>
              </a:rPr>
              <a:t>Why not “Free Press” and “Penguin” books?”</a:t>
            </a:r>
            <a:r>
              <a:rPr lang="en-US" sz="2000" dirty="0" smtClean="0">
                <a:solidFill>
                  <a:srgbClr val="333C8D"/>
                </a:solidFill>
              </a:rPr>
              <a:t>.</a:t>
            </a:r>
          </a:p>
          <a:p>
            <a:pPr marL="342900" indent="-342900">
              <a:buFont typeface="Wingdings" charset="2"/>
              <a:buChar char="Ø"/>
            </a:pPr>
            <a:r>
              <a:rPr lang="en-US" sz="2000" dirty="0" smtClean="0">
                <a:solidFill>
                  <a:srgbClr val="333C8D"/>
                </a:solidFill>
              </a:rPr>
              <a:t>only </a:t>
            </a:r>
            <a:r>
              <a:rPr lang="en-US" sz="2000" dirty="0">
                <a:solidFill>
                  <a:srgbClr val="333C8D"/>
                </a:solidFill>
              </a:rPr>
              <a:t>“Penguin” will be used to identify </a:t>
            </a:r>
            <a:r>
              <a:rPr lang="en-US" sz="2000" b="1" dirty="0">
                <a:solidFill>
                  <a:srgbClr val="333C8D"/>
                </a:solidFill>
              </a:rPr>
              <a:t>Unpicked</a:t>
            </a:r>
            <a:r>
              <a:rPr lang="en-US" sz="2000" dirty="0">
                <a:solidFill>
                  <a:srgbClr val="333C8D"/>
                </a:solidFill>
              </a:rPr>
              <a:t> data items from the input set, since “Free Press” is in the lineage of the result data item. </a:t>
            </a:r>
          </a:p>
          <a:p>
            <a:endParaRPr lang="en-US" dirty="0"/>
          </a:p>
        </p:txBody>
      </p:sp>
      <p:pic>
        <p:nvPicPr>
          <p:cNvPr id="6" name="Picture 5" descr="p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254" y="1417638"/>
            <a:ext cx="3035300" cy="2667000"/>
          </a:xfrm>
          <a:prstGeom prst="rect">
            <a:avLst/>
          </a:prstGeom>
        </p:spPr>
      </p:pic>
      <p:pic>
        <p:nvPicPr>
          <p:cNvPr id="7" name="Content Placeholder 7" descr="QQ20130129-3.png"/>
          <p:cNvPicPr>
            <a:picLocks noChangeAspect="1"/>
          </p:cNvPicPr>
          <p:nvPr/>
        </p:nvPicPr>
        <p:blipFill>
          <a:blip r:embed="rId5">
            <a:extLst>
              <a:ext uri="{28A0092B-C50C-407E-A947-70E740481C1C}">
                <a14:useLocalDpi xmlns:a14="http://schemas.microsoft.com/office/drawing/2010/main" val="0"/>
              </a:ext>
            </a:extLst>
          </a:blip>
          <a:srcRect l="5316" r="5316"/>
          <a:stretch>
            <a:fillRect/>
          </a:stretch>
        </p:blipFill>
        <p:spPr>
          <a:xfrm>
            <a:off x="404015" y="2175042"/>
            <a:ext cx="4558632" cy="2843798"/>
          </a:xfrm>
          <a:prstGeom prst="rect">
            <a:avLst/>
          </a:prstGeom>
        </p:spPr>
      </p:pic>
    </p:spTree>
    <p:extLst>
      <p:ext uri="{BB962C8B-B14F-4D97-AF65-F5344CB8AC3E}">
        <p14:creationId xmlns:p14="http://schemas.microsoft.com/office/powerpoint/2010/main" val="30836256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Definition2:</a:t>
            </a:r>
            <a:r>
              <a:rPr lang="en-US" sz="2400" dirty="0" smtClean="0">
                <a:solidFill>
                  <a:srgbClr val="333C8D"/>
                </a:solidFill>
              </a:rPr>
              <a:t> </a:t>
            </a:r>
          </a:p>
          <a:p>
            <a:r>
              <a:rPr lang="en-US" sz="2400" b="1" dirty="0" smtClean="0">
                <a:solidFill>
                  <a:srgbClr val="333C8D"/>
                </a:solidFill>
              </a:rPr>
              <a:t>successor</a:t>
            </a:r>
            <a:r>
              <a:rPr lang="en-US" sz="2400" dirty="0" smtClean="0">
                <a:solidFill>
                  <a:srgbClr val="333C8D"/>
                </a:solidFill>
              </a:rPr>
              <a:t>:</a:t>
            </a:r>
          </a:p>
          <a:p>
            <a:pPr>
              <a:buFont typeface="Wingdings" charset="2"/>
              <a:buChar char="Ø"/>
            </a:pPr>
            <a:endParaRPr lang="en-US" sz="2400" dirty="0" smtClean="0">
              <a:solidFill>
                <a:srgbClr val="333C8D"/>
              </a:solidFill>
            </a:endParaRPr>
          </a:p>
          <a:p>
            <a:pPr>
              <a:buFont typeface="Wingdings" charset="2"/>
              <a:buChar char="Ø"/>
            </a:pPr>
            <a:r>
              <a:rPr lang="en-US" sz="2400" dirty="0" smtClean="0">
                <a:solidFill>
                  <a:srgbClr val="333C8D"/>
                </a:solidFill>
              </a:rPr>
              <a:t>Given </a:t>
            </a:r>
            <a:r>
              <a:rPr lang="en-US" sz="2400" dirty="0">
                <a:solidFill>
                  <a:srgbClr val="333C8D"/>
                </a:solidFill>
              </a:rPr>
              <a:t>a manipulation m that takes in dataset I and outputs O, </a:t>
            </a:r>
            <a:r>
              <a:rPr lang="en-US" sz="2400" dirty="0" smtClean="0">
                <a:solidFill>
                  <a:srgbClr val="333C8D"/>
                </a:solidFill>
              </a:rPr>
              <a:t> </a:t>
            </a:r>
            <a:endParaRPr lang="en-US" sz="2400" dirty="0">
              <a:solidFill>
                <a:srgbClr val="333C8D"/>
              </a:solidFill>
            </a:endParaRPr>
          </a:p>
          <a:p>
            <a:pPr marL="0" indent="0">
              <a:buNone/>
            </a:pPr>
            <a:r>
              <a:rPr lang="en-US" sz="2400" dirty="0">
                <a:solidFill>
                  <a:srgbClr val="333C8D"/>
                </a:solidFill>
              </a:rPr>
              <a:t>d′ ∈</a:t>
            </a:r>
            <a:r>
              <a:rPr lang="en-US" sz="2400" dirty="0" smtClean="0">
                <a:solidFill>
                  <a:srgbClr val="333C8D"/>
                </a:solidFill>
              </a:rPr>
              <a:t>O is a successor of </a:t>
            </a:r>
            <a:r>
              <a:rPr lang="en-US" sz="2400" dirty="0" err="1" smtClean="0">
                <a:solidFill>
                  <a:srgbClr val="333C8D"/>
                </a:solidFill>
              </a:rPr>
              <a:t>d</a:t>
            </a:r>
            <a:r>
              <a:rPr lang="en-US" sz="2400" dirty="0" err="1">
                <a:solidFill>
                  <a:srgbClr val="333C8D"/>
                </a:solidFill>
              </a:rPr>
              <a:t>∈I,</a:t>
            </a:r>
            <a:r>
              <a:rPr lang="en-US" sz="2400" dirty="0" err="1" smtClean="0">
                <a:solidFill>
                  <a:srgbClr val="333C8D"/>
                </a:solidFill>
              </a:rPr>
              <a:t>iff</a:t>
            </a:r>
            <a:r>
              <a:rPr lang="en-US" sz="2400" dirty="0" smtClean="0">
                <a:solidFill>
                  <a:srgbClr val="333C8D"/>
                </a:solidFill>
              </a:rPr>
              <a:t> </a:t>
            </a:r>
            <a:r>
              <a:rPr lang="en-US" sz="2400" dirty="0" err="1" smtClean="0">
                <a:solidFill>
                  <a:srgbClr val="333C8D"/>
                </a:solidFill>
              </a:rPr>
              <a:t>d</a:t>
            </a:r>
            <a:r>
              <a:rPr lang="en-US" sz="2400" baseline="30000" dirty="0" err="1" smtClean="0">
                <a:solidFill>
                  <a:srgbClr val="333C8D"/>
                </a:solidFill>
              </a:rPr>
              <a:t>m</a:t>
            </a:r>
            <a:r>
              <a:rPr lang="en-US" sz="2400" dirty="0" err="1" smtClean="0">
                <a:solidFill>
                  <a:srgbClr val="333C8D"/>
                </a:solidFill>
              </a:rPr>
              <a:t>∠</a:t>
            </a:r>
            <a:r>
              <a:rPr lang="en-US" sz="2400" dirty="0" err="1">
                <a:solidFill>
                  <a:srgbClr val="333C8D"/>
                </a:solidFill>
              </a:rPr>
              <a:t>d</a:t>
            </a:r>
            <a:r>
              <a:rPr lang="en-US" sz="2400" dirty="0">
                <a:solidFill>
                  <a:srgbClr val="333C8D"/>
                </a:solidFill>
              </a:rPr>
              <a:t>′.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701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 Outline</a:t>
            </a:r>
            <a:endParaRPr lang="en-US" dirty="0">
              <a:solidFill>
                <a:schemeClr val="bg1"/>
              </a:solidFill>
            </a:endParaRPr>
          </a:p>
        </p:txBody>
      </p:sp>
      <p:sp>
        <p:nvSpPr>
          <p:cNvPr id="3" name="Content Placeholder 2"/>
          <p:cNvSpPr>
            <a:spLocks noGrp="1"/>
          </p:cNvSpPr>
          <p:nvPr>
            <p:ph idx="1"/>
          </p:nvPr>
        </p:nvSpPr>
        <p:spPr>
          <a:xfrm>
            <a:off x="404015" y="1671984"/>
            <a:ext cx="8363272" cy="4857403"/>
          </a:xfrm>
        </p:spPr>
        <p:txBody>
          <a:bodyPr/>
          <a:lstStyle/>
          <a:p>
            <a:r>
              <a:rPr lang="en-US" b="1" dirty="0" smtClean="0">
                <a:solidFill>
                  <a:srgbClr val="333C8D"/>
                </a:solidFill>
              </a:rPr>
              <a:t>Problem statement</a:t>
            </a:r>
          </a:p>
          <a:p>
            <a:r>
              <a:rPr lang="en-US" b="1" dirty="0" smtClean="0">
                <a:solidFill>
                  <a:srgbClr val="333C8D"/>
                </a:solidFill>
              </a:rPr>
              <a:t>Model and definition</a:t>
            </a:r>
          </a:p>
          <a:p>
            <a:r>
              <a:rPr lang="en-US" b="1" dirty="0" smtClean="0">
                <a:solidFill>
                  <a:srgbClr val="333C8D"/>
                </a:solidFill>
              </a:rPr>
              <a:t>How to compute WHY NOT? answers</a:t>
            </a:r>
          </a:p>
          <a:p>
            <a:r>
              <a:rPr lang="en-US" b="1" dirty="0" smtClean="0">
                <a:solidFill>
                  <a:srgbClr val="333C8D"/>
                </a:solidFill>
              </a:rPr>
              <a:t>Evaluation</a:t>
            </a:r>
          </a:p>
          <a:p>
            <a:r>
              <a:rPr lang="en-US" b="1" dirty="0" smtClean="0">
                <a:solidFill>
                  <a:srgbClr val="333C8D"/>
                </a:solidFill>
              </a:rPr>
              <a:t>Related work</a:t>
            </a:r>
          </a:p>
          <a:p>
            <a:r>
              <a:rPr lang="en-US" b="1" dirty="0" smtClean="0">
                <a:solidFill>
                  <a:srgbClr val="333C8D"/>
                </a:solidFill>
              </a:rPr>
              <a:t>Conclusion</a:t>
            </a:r>
            <a:endParaRPr lang="en-US" b="1" dirty="0">
              <a:solidFill>
                <a:srgbClr val="333C8D"/>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006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Definition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Definition2:</a:t>
            </a:r>
            <a:r>
              <a:rPr lang="en-US" sz="2400" dirty="0" smtClean="0">
                <a:solidFill>
                  <a:srgbClr val="333C8D"/>
                </a:solidFill>
              </a:rPr>
              <a:t> </a:t>
            </a:r>
          </a:p>
          <a:p>
            <a:r>
              <a:rPr lang="en-US" sz="2400" b="1" dirty="0" smtClean="0">
                <a:solidFill>
                  <a:srgbClr val="333C8D"/>
                </a:solidFill>
              </a:rPr>
              <a:t>successor:</a:t>
            </a:r>
          </a:p>
          <a:p>
            <a:endParaRPr lang="en-US" sz="2400" dirty="0" smtClean="0">
              <a:solidFill>
                <a:srgbClr val="333C8D"/>
              </a:solidFill>
            </a:endParaRPr>
          </a:p>
          <a:p>
            <a:r>
              <a:rPr lang="en-US" sz="2400" dirty="0" smtClean="0">
                <a:solidFill>
                  <a:srgbClr val="333C8D"/>
                </a:solidFill>
              </a:rPr>
              <a:t>Example1</a:t>
            </a:r>
            <a:r>
              <a:rPr lang="en-US" sz="2400" dirty="0">
                <a:solidFill>
                  <a:srgbClr val="333C8D"/>
                </a:solidFill>
              </a:rPr>
              <a:t>: attribute preservation is not required.</a:t>
            </a:r>
            <a:endParaRPr lang="en-US" sz="2400" dirty="0" smtClean="0">
              <a:solidFill>
                <a:srgbClr val="333C8D"/>
              </a:solidFill>
            </a:endParaRPr>
          </a:p>
          <a:p>
            <a:r>
              <a:rPr lang="en-US" sz="2400" dirty="0" smtClean="0">
                <a:solidFill>
                  <a:srgbClr val="333C8D"/>
                </a:solidFill>
              </a:rPr>
              <a:t>Question: “</a:t>
            </a:r>
            <a:r>
              <a:rPr lang="en-US" sz="2400" dirty="0">
                <a:solidFill>
                  <a:srgbClr val="333C8D"/>
                </a:solidFill>
              </a:rPr>
              <a:t>Why not </a:t>
            </a:r>
            <a:r>
              <a:rPr lang="en-US" sz="2400" dirty="0" smtClean="0">
                <a:solidFill>
                  <a:srgbClr val="333C8D"/>
                </a:solidFill>
              </a:rPr>
              <a:t>$48?</a:t>
            </a:r>
            <a:r>
              <a:rPr lang="en-US" sz="2400" dirty="0">
                <a:solidFill>
                  <a:srgbClr val="333C8D"/>
                </a:solidFill>
              </a:rPr>
              <a:t>”</a:t>
            </a:r>
            <a:r>
              <a:rPr lang="en-US" sz="2400" dirty="0" smtClean="0">
                <a:solidFill>
                  <a:srgbClr val="333C8D"/>
                </a:solidFill>
              </a:rPr>
              <a:t>, </a:t>
            </a:r>
          </a:p>
          <a:p>
            <a:r>
              <a:rPr lang="en-US" sz="2400" dirty="0" smtClean="0">
                <a:solidFill>
                  <a:srgbClr val="333C8D"/>
                </a:solidFill>
              </a:rPr>
              <a:t>Input: tuple </a:t>
            </a:r>
            <a:r>
              <a:rPr lang="en-US" sz="2400" dirty="0">
                <a:solidFill>
                  <a:srgbClr val="333C8D"/>
                </a:solidFill>
              </a:rPr>
              <a:t>(Sophocles, “Antigone”, </a:t>
            </a:r>
            <a:r>
              <a:rPr lang="en-US" sz="2400" dirty="0" smtClean="0">
                <a:solidFill>
                  <a:srgbClr val="333C8D"/>
                </a:solidFill>
              </a:rPr>
              <a:t>$48). </a:t>
            </a:r>
          </a:p>
          <a:p>
            <a:r>
              <a:rPr lang="en-US" sz="2400" dirty="0">
                <a:solidFill>
                  <a:srgbClr val="333C8D"/>
                </a:solidFill>
              </a:rPr>
              <a:t> </a:t>
            </a:r>
            <a:r>
              <a:rPr lang="en-US" sz="2400" dirty="0" smtClean="0">
                <a:solidFill>
                  <a:srgbClr val="333C8D"/>
                </a:solidFill>
              </a:rPr>
              <a:t>output: using </a:t>
            </a:r>
            <a:r>
              <a:rPr lang="en-US" sz="2400" dirty="0">
                <a:solidFill>
                  <a:srgbClr val="333C8D"/>
                </a:solidFill>
              </a:rPr>
              <a:t>lineage</a:t>
            </a:r>
            <a:r>
              <a:rPr lang="en-US" sz="2400" dirty="0" smtClean="0">
                <a:solidFill>
                  <a:srgbClr val="333C8D"/>
                </a:solidFill>
              </a:rPr>
              <a:t>, (</a:t>
            </a:r>
            <a:r>
              <a:rPr lang="en-US" sz="2400" dirty="0">
                <a:solidFill>
                  <a:srgbClr val="333C8D"/>
                </a:solidFill>
              </a:rPr>
              <a:t>Sophocles, “Antigone”</a:t>
            </a:r>
            <a:r>
              <a:rPr lang="en-US" sz="2400" dirty="0" smtClean="0">
                <a:solidFill>
                  <a:srgbClr val="333C8D"/>
                </a:solidFill>
              </a:rPr>
              <a:t>) is directly associated with the input.</a:t>
            </a: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34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Definition3:</a:t>
            </a:r>
            <a:endParaRPr lang="en-US" dirty="0">
              <a:solidFill>
                <a:srgbClr val="333C8D"/>
              </a:solidFill>
            </a:endParaRPr>
          </a:p>
          <a:p>
            <a:r>
              <a:rPr lang="en-US" sz="2400" b="1" dirty="0" smtClean="0">
                <a:solidFill>
                  <a:srgbClr val="333C8D"/>
                </a:solidFill>
              </a:rPr>
              <a:t>Picky Manipulation:</a:t>
            </a:r>
          </a:p>
          <a:p>
            <a:pPr marL="0" indent="0">
              <a:buNone/>
            </a:pPr>
            <a:endParaRPr lang="en-US" sz="2400" dirty="0" smtClean="0">
              <a:solidFill>
                <a:srgbClr val="333C8D"/>
              </a:solidFill>
            </a:endParaRPr>
          </a:p>
          <a:p>
            <a:r>
              <a:rPr lang="en-US" sz="2400" dirty="0" smtClean="0">
                <a:solidFill>
                  <a:srgbClr val="333C8D"/>
                </a:solidFill>
              </a:rPr>
              <a:t>A </a:t>
            </a:r>
            <a:r>
              <a:rPr lang="en-US" sz="2400" i="1" dirty="0">
                <a:solidFill>
                  <a:srgbClr val="333C8D"/>
                </a:solidFill>
              </a:rPr>
              <a:t>manipulation m</a:t>
            </a:r>
            <a:r>
              <a:rPr lang="en-US" sz="2400" dirty="0">
                <a:solidFill>
                  <a:srgbClr val="333C8D"/>
                </a:solidFill>
              </a:rPr>
              <a:t> is “Picky” with respect to an Unpicked data item u if:</a:t>
            </a:r>
            <a:br>
              <a:rPr lang="en-US" sz="2400" dirty="0">
                <a:solidFill>
                  <a:srgbClr val="333C8D"/>
                </a:solidFill>
              </a:rPr>
            </a:br>
            <a:r>
              <a:rPr lang="en-US" sz="2400" dirty="0" err="1">
                <a:solidFill>
                  <a:srgbClr val="333C8D"/>
                </a:solidFill>
              </a:rPr>
              <a:t>i</a:t>
            </a:r>
            <a:r>
              <a:rPr lang="en-US" sz="2400" dirty="0">
                <a:solidFill>
                  <a:srgbClr val="333C8D"/>
                </a:solidFill>
              </a:rPr>
              <a:t>. u or a successor of u is in the input set of m, AND</a:t>
            </a:r>
            <a:br>
              <a:rPr lang="en-US" sz="2400" dirty="0">
                <a:solidFill>
                  <a:srgbClr val="333C8D"/>
                </a:solidFill>
              </a:rPr>
            </a:br>
            <a:r>
              <a:rPr lang="en-US" sz="2400" dirty="0">
                <a:solidFill>
                  <a:srgbClr val="333C8D"/>
                </a:solidFill>
              </a:rPr>
              <a:t>ii. there is no successor of u in the output set of m. </a:t>
            </a:r>
          </a:p>
          <a:p>
            <a:r>
              <a:rPr lang="en-US" sz="2400" dirty="0">
                <a:solidFill>
                  <a:srgbClr val="333C8D"/>
                </a:solidFill>
              </a:rPr>
              <a:t>a picky manipulation is one that causes an unpicked data item to be excluded from the output set of a manipulation. </a:t>
            </a: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13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Definition3:</a:t>
            </a:r>
            <a:endParaRPr lang="en-US" dirty="0">
              <a:solidFill>
                <a:srgbClr val="333C8D"/>
              </a:solidFill>
            </a:endParaRPr>
          </a:p>
          <a:p>
            <a:r>
              <a:rPr lang="en-US" sz="2400" b="1" dirty="0" smtClean="0">
                <a:solidFill>
                  <a:srgbClr val="333C8D"/>
                </a:solidFill>
              </a:rPr>
              <a:t>Picky Manipulation:</a:t>
            </a:r>
          </a:p>
          <a:p>
            <a:pPr marL="0" indent="0">
              <a:buNone/>
            </a:pPr>
            <a:endParaRPr lang="en-US" sz="2400" dirty="0" smtClean="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r>
              <a:rPr lang="en-US" sz="2400" dirty="0" smtClean="0">
                <a:solidFill>
                  <a:srgbClr val="333C8D"/>
                </a:solidFill>
              </a:rPr>
              <a:t>the </a:t>
            </a:r>
            <a:r>
              <a:rPr lang="en-US" sz="2400" dirty="0">
                <a:solidFill>
                  <a:srgbClr val="333C8D"/>
                </a:solidFill>
              </a:rPr>
              <a:t>Unpicked data item (Virgil, “</a:t>
            </a:r>
            <a:r>
              <a:rPr lang="en-US" sz="2400" dirty="0" err="1">
                <a:solidFill>
                  <a:srgbClr val="333C8D"/>
                </a:solidFill>
              </a:rPr>
              <a:t>Aeneid</a:t>
            </a:r>
            <a:r>
              <a:rPr lang="en-US" sz="2400" dirty="0">
                <a:solidFill>
                  <a:srgbClr val="333C8D"/>
                </a:solidFill>
              </a:rPr>
              <a:t>”). </a:t>
            </a:r>
            <a:endParaRPr lang="en-US" sz="2400" dirty="0" smtClean="0">
              <a:solidFill>
                <a:srgbClr val="333C8D"/>
              </a:solidFill>
            </a:endParaRPr>
          </a:p>
          <a:p>
            <a:pPr marL="0" indent="0">
              <a:buNone/>
            </a:pPr>
            <a:endParaRPr lang="en-US" sz="2400" dirty="0">
              <a:solidFill>
                <a:srgbClr val="333C8D"/>
              </a:solidFill>
            </a:endParaRPr>
          </a:p>
          <a:p>
            <a:r>
              <a:rPr lang="en-US" sz="2400" dirty="0" smtClean="0">
                <a:solidFill>
                  <a:srgbClr val="333C8D"/>
                </a:solidFill>
              </a:rPr>
              <a:t>Thus </a:t>
            </a:r>
            <a:r>
              <a:rPr lang="en-US" sz="2400" dirty="0" err="1">
                <a:solidFill>
                  <a:srgbClr val="333C8D"/>
                </a:solidFill>
              </a:rPr>
              <a:t>σ</a:t>
            </a:r>
            <a:r>
              <a:rPr lang="en-US" sz="2400" b="1" baseline="-25000" dirty="0" err="1">
                <a:solidFill>
                  <a:srgbClr val="333C8D"/>
                </a:solidFill>
              </a:rPr>
              <a:t>title</a:t>
            </a:r>
            <a:r>
              <a:rPr lang="en-US" sz="2400" dirty="0">
                <a:solidFill>
                  <a:srgbClr val="333C8D"/>
                </a:solidFill>
              </a:rPr>
              <a:t>=′′Odyssey′′ is a Picky Manipulation for this data item. </a:t>
            </a: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789" y="1417637"/>
            <a:ext cx="3035300" cy="2519947"/>
          </a:xfrm>
          <a:prstGeom prst="rect">
            <a:avLst/>
          </a:prstGeom>
        </p:spPr>
      </p:pic>
    </p:spTree>
    <p:extLst>
      <p:ext uri="{BB962C8B-B14F-4D97-AF65-F5344CB8AC3E}">
        <p14:creationId xmlns:p14="http://schemas.microsoft.com/office/powerpoint/2010/main" val="20289144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Definition4:</a:t>
            </a:r>
            <a:endParaRPr lang="en-US" dirty="0">
              <a:solidFill>
                <a:srgbClr val="333C8D"/>
              </a:solidFill>
            </a:endParaRPr>
          </a:p>
          <a:p>
            <a:r>
              <a:rPr lang="en-US" sz="2400" b="1" dirty="0" smtClean="0">
                <a:solidFill>
                  <a:srgbClr val="333C8D"/>
                </a:solidFill>
              </a:rPr>
              <a:t>Frontier Picky Manipulation:</a:t>
            </a:r>
          </a:p>
          <a:p>
            <a:pPr marL="0" indent="0">
              <a:buNone/>
            </a:pPr>
            <a:endParaRPr lang="en-US" sz="2400" dirty="0" smtClean="0">
              <a:solidFill>
                <a:srgbClr val="333C8D"/>
              </a:solidFill>
            </a:endParaRPr>
          </a:p>
          <a:p>
            <a:r>
              <a:rPr lang="en-US" sz="2400" dirty="0">
                <a:solidFill>
                  <a:srgbClr val="333C8D"/>
                </a:solidFill>
              </a:rPr>
              <a:t>A manipulation is “Frontier Picky” with respect to an Unpicked data item set U if:</a:t>
            </a:r>
            <a:br>
              <a:rPr lang="en-US" sz="2400" dirty="0">
                <a:solidFill>
                  <a:srgbClr val="333C8D"/>
                </a:solidFill>
              </a:rPr>
            </a:br>
            <a:endParaRPr lang="en-US" sz="2400" dirty="0" smtClean="0">
              <a:solidFill>
                <a:srgbClr val="333C8D"/>
              </a:solidFill>
            </a:endParaRPr>
          </a:p>
          <a:p>
            <a:r>
              <a:rPr lang="en-US" sz="2400" dirty="0" err="1" smtClean="0">
                <a:solidFill>
                  <a:srgbClr val="333C8D"/>
                </a:solidFill>
              </a:rPr>
              <a:t>i</a:t>
            </a:r>
            <a:r>
              <a:rPr lang="en-US" sz="2400" dirty="0">
                <a:solidFill>
                  <a:srgbClr val="333C8D"/>
                </a:solidFill>
              </a:rPr>
              <a:t>. the manipulation is Picky for at least some u ∈ U, and</a:t>
            </a:r>
            <a:br>
              <a:rPr lang="en-US" sz="2400" dirty="0">
                <a:solidFill>
                  <a:srgbClr val="333C8D"/>
                </a:solidFill>
              </a:rPr>
            </a:br>
            <a:r>
              <a:rPr lang="en-US" sz="2400" dirty="0">
                <a:solidFill>
                  <a:srgbClr val="333C8D"/>
                </a:solidFill>
              </a:rPr>
              <a:t>ii there does not exist u ∈ U for which a successor of u </a:t>
            </a:r>
            <a:r>
              <a:rPr lang="en-US" sz="2400" dirty="0" err="1">
                <a:solidFill>
                  <a:srgbClr val="333C8D"/>
                </a:solidFill>
              </a:rPr>
              <a:t>occcurs</a:t>
            </a:r>
            <a:r>
              <a:rPr lang="en-US" sz="2400" dirty="0">
                <a:solidFill>
                  <a:srgbClr val="333C8D"/>
                </a:solidFill>
              </a:rPr>
              <a:t> later in the workflow. </a:t>
            </a: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460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Definition4:</a:t>
            </a:r>
            <a:endParaRPr lang="en-US" dirty="0">
              <a:solidFill>
                <a:srgbClr val="333C8D"/>
              </a:solidFill>
            </a:endParaRPr>
          </a:p>
          <a:p>
            <a:r>
              <a:rPr lang="en-US" sz="2400" b="1" dirty="0" smtClean="0">
                <a:solidFill>
                  <a:srgbClr val="333C8D"/>
                </a:solidFill>
              </a:rPr>
              <a:t>Frontier Picky Manipulation</a:t>
            </a:r>
            <a:r>
              <a:rPr lang="en-US" sz="2400" dirty="0" smtClean="0">
                <a:solidFill>
                  <a:srgbClr val="333C8D"/>
                </a:solidFill>
              </a:rPr>
              <a:t>:</a:t>
            </a: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a:p>
            <a:pPr marL="0" indent="0">
              <a:buNone/>
            </a:pPr>
            <a:r>
              <a:rPr lang="en-US" sz="2400" dirty="0" err="1" smtClean="0">
                <a:solidFill>
                  <a:srgbClr val="333C8D"/>
                </a:solidFill>
              </a:rPr>
              <a:t>σ</a:t>
            </a:r>
            <a:r>
              <a:rPr lang="en-US" sz="2400" b="1" baseline="-25000" dirty="0" err="1" smtClean="0">
                <a:solidFill>
                  <a:srgbClr val="333C8D"/>
                </a:solidFill>
              </a:rPr>
              <a:t>title</a:t>
            </a:r>
            <a:r>
              <a:rPr lang="en-US" sz="2400" dirty="0">
                <a:solidFill>
                  <a:srgbClr val="333C8D"/>
                </a:solidFill>
              </a:rPr>
              <a:t>=′′Odyssey′′ is a Picky Manipulation, it is not a Frontier Picky Manipulation since an Unpicked Successor exists going into </a:t>
            </a:r>
            <a:r>
              <a:rPr lang="en-US" sz="2400" dirty="0" smtClean="0">
                <a:solidFill>
                  <a:srgbClr val="333C8D"/>
                </a:solidFill>
              </a:rPr>
              <a:t>∞</a:t>
            </a:r>
            <a:r>
              <a:rPr lang="en-US" sz="2400" dirty="0" err="1" smtClean="0">
                <a:solidFill>
                  <a:srgbClr val="333C8D"/>
                </a:solidFill>
              </a:rPr>
              <a:t>b.price</a:t>
            </a:r>
            <a:r>
              <a:rPr lang="en-US" sz="2400" dirty="0">
                <a:solidFill>
                  <a:srgbClr val="333C8D"/>
                </a:solidFill>
              </a:rPr>
              <a:t>&lt;</a:t>
            </a:r>
            <a:r>
              <a:rPr lang="en-US" sz="2400" dirty="0" err="1">
                <a:solidFill>
                  <a:srgbClr val="333C8D"/>
                </a:solidFill>
              </a:rPr>
              <a:t>a.price</a:t>
            </a:r>
            <a:r>
              <a:rPr lang="en-US" sz="2400" dirty="0">
                <a:solidFill>
                  <a:srgbClr val="333C8D"/>
                </a:solidFill>
              </a:rPr>
              <a:t>. Thus, </a:t>
            </a:r>
            <a:r>
              <a:rPr lang="en-US" sz="2400" i="1" dirty="0">
                <a:solidFill>
                  <a:srgbClr val="333C8D"/>
                </a:solidFill>
              </a:rPr>
              <a:t>∞</a:t>
            </a:r>
            <a:r>
              <a:rPr lang="en-US" sz="2400" i="1" dirty="0" err="1" smtClean="0">
                <a:solidFill>
                  <a:srgbClr val="333C8D"/>
                </a:solidFill>
              </a:rPr>
              <a:t>b.price</a:t>
            </a:r>
            <a:r>
              <a:rPr lang="en-US" sz="2400" i="1" dirty="0">
                <a:solidFill>
                  <a:srgbClr val="333C8D"/>
                </a:solidFill>
              </a:rPr>
              <a:t>&lt;</a:t>
            </a:r>
            <a:r>
              <a:rPr lang="en-US" sz="2400" i="1" dirty="0" err="1">
                <a:solidFill>
                  <a:srgbClr val="333C8D"/>
                </a:solidFill>
              </a:rPr>
              <a:t>a.price</a:t>
            </a:r>
            <a:r>
              <a:rPr lang="en-US" sz="2400" i="1" dirty="0">
                <a:solidFill>
                  <a:srgbClr val="333C8D"/>
                </a:solidFill>
              </a:rPr>
              <a:t> </a:t>
            </a:r>
            <a:r>
              <a:rPr lang="en-US" sz="2400" dirty="0">
                <a:solidFill>
                  <a:srgbClr val="333C8D"/>
                </a:solidFill>
              </a:rPr>
              <a:t>is not just a Picky </a:t>
            </a:r>
            <a:r>
              <a:rPr lang="en-US" sz="2400" dirty="0" smtClean="0">
                <a:solidFill>
                  <a:srgbClr val="333C8D"/>
                </a:solidFill>
              </a:rPr>
              <a:t>Manipulation</a:t>
            </a:r>
            <a:r>
              <a:rPr lang="en-US" sz="2400" dirty="0">
                <a:solidFill>
                  <a:srgbClr val="333C8D"/>
                </a:solidFill>
              </a:rPr>
              <a:t>, but since no Unpicked Successors exist later in the </a:t>
            </a:r>
            <a:r>
              <a:rPr lang="en-US" sz="2400" dirty="0" smtClean="0">
                <a:solidFill>
                  <a:srgbClr val="333C8D"/>
                </a:solidFill>
              </a:rPr>
              <a:t>workflow</a:t>
            </a:r>
            <a:r>
              <a:rPr lang="en-US" sz="2400" dirty="0">
                <a:solidFill>
                  <a:srgbClr val="333C8D"/>
                </a:solidFill>
              </a:rPr>
              <a:t>, it is the </a:t>
            </a:r>
            <a:r>
              <a:rPr lang="en-US" sz="2400" i="1" dirty="0">
                <a:solidFill>
                  <a:srgbClr val="333C8D"/>
                </a:solidFill>
              </a:rPr>
              <a:t>Frontier Picky Manipulation</a:t>
            </a:r>
            <a:r>
              <a:rPr lang="en-US" sz="2400" dirty="0">
                <a:solidFill>
                  <a:srgbClr val="333C8D"/>
                </a:solidFill>
              </a:rPr>
              <a:t>. </a:t>
            </a: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632" y="1417638"/>
            <a:ext cx="3035300" cy="2667000"/>
          </a:xfrm>
          <a:prstGeom prst="rect">
            <a:avLst/>
          </a:prstGeom>
        </p:spPr>
      </p:pic>
    </p:spTree>
    <p:extLst>
      <p:ext uri="{BB962C8B-B14F-4D97-AF65-F5344CB8AC3E}">
        <p14:creationId xmlns:p14="http://schemas.microsoft.com/office/powerpoint/2010/main" val="33527330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Definition5:</a:t>
            </a:r>
            <a:endParaRPr lang="en-US" dirty="0">
              <a:solidFill>
                <a:srgbClr val="333C8D"/>
              </a:solidFill>
            </a:endParaRPr>
          </a:p>
          <a:p>
            <a:r>
              <a:rPr lang="en-US" sz="2400" b="1" dirty="0" smtClean="0">
                <a:solidFill>
                  <a:srgbClr val="333C8D"/>
                </a:solidFill>
              </a:rPr>
              <a:t>WHY NOT? Answer:</a:t>
            </a:r>
          </a:p>
          <a:p>
            <a:r>
              <a:rPr lang="en-US" sz="2400" b="1" dirty="0" smtClean="0">
                <a:solidFill>
                  <a:srgbClr val="333C8D"/>
                </a:solidFill>
              </a:rPr>
              <a:t>Question: </a:t>
            </a:r>
            <a:r>
              <a:rPr lang="en-US" sz="2400" dirty="0" smtClean="0">
                <a:solidFill>
                  <a:srgbClr val="333C8D"/>
                </a:solidFill>
              </a:rPr>
              <a:t>Given </a:t>
            </a:r>
            <a:r>
              <a:rPr lang="en-US" sz="2400" dirty="0">
                <a:solidFill>
                  <a:srgbClr val="333C8D"/>
                </a:solidFill>
              </a:rPr>
              <a:t>a user question regarding why not predicate </a:t>
            </a:r>
            <a:r>
              <a:rPr lang="en-US" sz="2400" i="1" dirty="0">
                <a:solidFill>
                  <a:srgbClr val="333C8D"/>
                </a:solidFill>
              </a:rPr>
              <a:t>S</a:t>
            </a:r>
            <a:r>
              <a:rPr lang="en-US" sz="2400" dirty="0">
                <a:solidFill>
                  <a:srgbClr val="333C8D"/>
                </a:solidFill>
              </a:rPr>
              <a:t> in a result </a:t>
            </a:r>
            <a:r>
              <a:rPr lang="en-US" sz="2400" dirty="0" smtClean="0">
                <a:solidFill>
                  <a:srgbClr val="333C8D"/>
                </a:solidFill>
              </a:rPr>
              <a:t>set R, </a:t>
            </a:r>
            <a:r>
              <a:rPr lang="en-US" sz="2400" dirty="0">
                <a:solidFill>
                  <a:srgbClr val="333C8D"/>
                </a:solidFill>
              </a:rPr>
              <a:t>comprising manipulations M, upon an input data set </a:t>
            </a:r>
            <a:r>
              <a:rPr lang="en-US" sz="2400" dirty="0" smtClean="0">
                <a:solidFill>
                  <a:srgbClr val="333C8D"/>
                </a:solidFill>
              </a:rPr>
              <a:t>D</a:t>
            </a:r>
            <a:r>
              <a:rPr lang="en-US" sz="2400" dirty="0">
                <a:solidFill>
                  <a:srgbClr val="333C8D"/>
                </a:solidFill>
              </a:rPr>
              <a:t>.</a:t>
            </a:r>
            <a:endParaRPr lang="en-US" sz="2400" dirty="0" smtClean="0">
              <a:solidFill>
                <a:srgbClr val="333C8D"/>
              </a:solidFill>
            </a:endParaRPr>
          </a:p>
          <a:p>
            <a:endParaRPr lang="en-US" sz="2400" dirty="0">
              <a:solidFill>
                <a:srgbClr val="333C8D"/>
              </a:solidFill>
            </a:endParaRPr>
          </a:p>
          <a:p>
            <a:r>
              <a:rPr lang="en-US" sz="2400" b="1" dirty="0" smtClean="0">
                <a:solidFill>
                  <a:srgbClr val="333C8D"/>
                </a:solidFill>
              </a:rPr>
              <a:t>Answer: </a:t>
            </a:r>
            <a:r>
              <a:rPr lang="en-US" sz="2400" dirty="0" smtClean="0">
                <a:solidFill>
                  <a:srgbClr val="333C8D"/>
                </a:solidFill>
              </a:rPr>
              <a:t>the </a:t>
            </a:r>
            <a:r>
              <a:rPr lang="en-US" sz="2400" dirty="0">
                <a:solidFill>
                  <a:srgbClr val="333C8D"/>
                </a:solidFill>
              </a:rPr>
              <a:t>answer to the user question comprises the set of </a:t>
            </a:r>
            <a:r>
              <a:rPr lang="en-US" sz="2400" i="1" dirty="0">
                <a:solidFill>
                  <a:srgbClr val="333C8D"/>
                </a:solidFill>
              </a:rPr>
              <a:t>frontier picky manipulations </a:t>
            </a:r>
            <a:r>
              <a:rPr lang="en-US" sz="2400" dirty="0">
                <a:solidFill>
                  <a:srgbClr val="333C8D"/>
                </a:solidFill>
              </a:rPr>
              <a:t>in M with respect to the items in D identified as unpicked according to </a:t>
            </a:r>
            <a:r>
              <a:rPr lang="en-US" sz="2400" dirty="0" smtClean="0">
                <a:solidFill>
                  <a:srgbClr val="333C8D"/>
                </a:solidFill>
              </a:rPr>
              <a:t>S. </a:t>
            </a: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1832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Definition5:</a:t>
            </a:r>
            <a:endParaRPr lang="en-US" dirty="0">
              <a:solidFill>
                <a:srgbClr val="333C8D"/>
              </a:solidFill>
            </a:endParaRPr>
          </a:p>
          <a:p>
            <a:r>
              <a:rPr lang="en-US" sz="2400" dirty="0" smtClean="0">
                <a:solidFill>
                  <a:srgbClr val="333C8D"/>
                </a:solidFill>
              </a:rPr>
              <a:t>WHY NOT? Answer:</a:t>
            </a:r>
          </a:p>
          <a:p>
            <a:endParaRPr lang="en-US" sz="2400" dirty="0" smtClean="0">
              <a:solidFill>
                <a:srgbClr val="333C8D"/>
              </a:solidFill>
            </a:endParaRPr>
          </a:p>
          <a:p>
            <a:endParaRPr lang="en-US" sz="2400" dirty="0" smtClean="0">
              <a:solidFill>
                <a:srgbClr val="333C8D"/>
              </a:solidFill>
            </a:endParaRPr>
          </a:p>
          <a:p>
            <a:r>
              <a:rPr lang="en-US" sz="2200" dirty="0" smtClean="0">
                <a:solidFill>
                  <a:srgbClr val="333C8D"/>
                </a:solidFill>
              </a:rPr>
              <a:t>Q1:seek </a:t>
            </a:r>
            <a:r>
              <a:rPr lang="en-US" sz="2200" dirty="0">
                <a:solidFill>
                  <a:srgbClr val="333C8D"/>
                </a:solidFill>
              </a:rPr>
              <a:t>books priced greater than $1000, then the price selection would be the frontier picky manipulation, since there are no books costing more. The join no longer has any input and so is no longer Picky. </a:t>
            </a:r>
            <a:endParaRPr lang="en-US" sz="2200" dirty="0" smtClean="0">
              <a:solidFill>
                <a:srgbClr val="333C8D"/>
              </a:solidFill>
            </a:endParaRPr>
          </a:p>
          <a:p>
            <a:r>
              <a:rPr lang="en-US" sz="2200" dirty="0" smtClean="0">
                <a:solidFill>
                  <a:srgbClr val="333C8D"/>
                </a:solidFill>
              </a:rPr>
              <a:t>Q2: </a:t>
            </a:r>
            <a:r>
              <a:rPr lang="en-US" sz="2200" dirty="0">
                <a:solidFill>
                  <a:srgbClr val="333C8D"/>
                </a:solidFill>
              </a:rPr>
              <a:t>seek books whose authors are from Antarctica and are priced greater than $1000, then both selections are identified as Frontier </a:t>
            </a:r>
            <a:r>
              <a:rPr lang="en-US" sz="2200" dirty="0" smtClean="0">
                <a:solidFill>
                  <a:srgbClr val="333C8D"/>
                </a:solidFill>
              </a:rPr>
              <a:t>Picky</a:t>
            </a:r>
            <a:endParaRPr lang="en-US" sz="2200" dirty="0">
              <a:solidFill>
                <a:srgbClr val="333C8D"/>
              </a:solidFill>
            </a:endParaRPr>
          </a:p>
          <a:p>
            <a:pPr marL="0" indent="0">
              <a:buNone/>
            </a:pPr>
            <a:endParaRPr lang="en-US" sz="2200" dirty="0">
              <a:solidFill>
                <a:srgbClr val="333C8D"/>
              </a:solidFill>
            </a:endParaRPr>
          </a:p>
          <a:p>
            <a:pPr marL="0" indent="0">
              <a:buNone/>
            </a:pPr>
            <a:endParaRPr lang="en-US" sz="22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421" y="1403350"/>
            <a:ext cx="2794000" cy="2019300"/>
          </a:xfrm>
          <a:prstGeom prst="rect">
            <a:avLst/>
          </a:prstGeom>
        </p:spPr>
      </p:pic>
    </p:spTree>
    <p:extLst>
      <p:ext uri="{BB962C8B-B14F-4D97-AF65-F5344CB8AC3E}">
        <p14:creationId xmlns:p14="http://schemas.microsoft.com/office/powerpoint/2010/main" val="11702128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800" dirty="0" smtClean="0">
                <a:solidFill>
                  <a:srgbClr val="333C8D"/>
                </a:solidFill>
              </a:rPr>
              <a:t>Bottom Up</a:t>
            </a:r>
          </a:p>
          <a:p>
            <a:endParaRPr lang="en-US" sz="2800" dirty="0" smtClean="0">
              <a:solidFill>
                <a:srgbClr val="333C8D"/>
              </a:solidFill>
            </a:endParaRPr>
          </a:p>
          <a:p>
            <a:endParaRPr lang="en-US" sz="28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315" y="1404271"/>
            <a:ext cx="5327972" cy="4994601"/>
          </a:xfrm>
          <a:prstGeom prst="rect">
            <a:avLst/>
          </a:prstGeom>
        </p:spPr>
      </p:pic>
      <p:pic>
        <p:nvPicPr>
          <p:cNvPr id="7" name="Picture 6" descr="p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9" y="2326691"/>
            <a:ext cx="3331316" cy="2927098"/>
          </a:xfrm>
          <a:prstGeom prst="rect">
            <a:avLst/>
          </a:prstGeom>
        </p:spPr>
      </p:pic>
    </p:spTree>
    <p:extLst>
      <p:ext uri="{BB962C8B-B14F-4D97-AF65-F5344CB8AC3E}">
        <p14:creationId xmlns:p14="http://schemas.microsoft.com/office/powerpoint/2010/main" val="16945175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800" dirty="0" smtClean="0">
                <a:solidFill>
                  <a:srgbClr val="333C8D"/>
                </a:solidFill>
              </a:rPr>
              <a:t>Top Down</a:t>
            </a:r>
          </a:p>
          <a:p>
            <a:endParaRPr lang="en-US" sz="2800" dirty="0" smtClean="0">
              <a:solidFill>
                <a:srgbClr val="333C8D"/>
              </a:solidFill>
            </a:endParaRPr>
          </a:p>
          <a:p>
            <a:endParaRPr lang="en-US" sz="28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964" y="1417638"/>
            <a:ext cx="4783137" cy="4783137"/>
          </a:xfrm>
          <a:prstGeom prst="rect">
            <a:avLst/>
          </a:prstGeom>
        </p:spPr>
      </p:pic>
      <p:pic>
        <p:nvPicPr>
          <p:cNvPr id="6" name="Picture 5" descr="p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15" y="2326691"/>
            <a:ext cx="3035300" cy="2667000"/>
          </a:xfrm>
          <a:prstGeom prst="rect">
            <a:avLst/>
          </a:prstGeom>
        </p:spPr>
      </p:pic>
    </p:spTree>
    <p:extLst>
      <p:ext uri="{BB962C8B-B14F-4D97-AF65-F5344CB8AC3E}">
        <p14:creationId xmlns:p14="http://schemas.microsoft.com/office/powerpoint/2010/main" val="22817298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800" dirty="0" err="1" smtClean="0">
                <a:solidFill>
                  <a:srgbClr val="333C8D"/>
                </a:solidFill>
              </a:rPr>
              <a:t>SuccessorExists</a:t>
            </a:r>
            <a:r>
              <a:rPr lang="en-US" sz="2800" dirty="0" smtClean="0">
                <a:solidFill>
                  <a:srgbClr val="333C8D"/>
                </a:solidFill>
              </a:rPr>
              <a:t> function</a:t>
            </a:r>
          </a:p>
          <a:p>
            <a:endParaRPr lang="en-US" sz="2800" dirty="0" smtClean="0">
              <a:solidFill>
                <a:srgbClr val="333C8D"/>
              </a:solidFill>
            </a:endParaRPr>
          </a:p>
          <a:p>
            <a:endParaRPr lang="en-US" sz="28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74" y="2295358"/>
            <a:ext cx="7283326" cy="3493168"/>
          </a:xfrm>
          <a:prstGeom prst="rect">
            <a:avLst/>
          </a:prstGeom>
        </p:spPr>
      </p:pic>
    </p:spTree>
    <p:extLst>
      <p:ext uri="{BB962C8B-B14F-4D97-AF65-F5344CB8AC3E}">
        <p14:creationId xmlns:p14="http://schemas.microsoft.com/office/powerpoint/2010/main" val="8623599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Problem statement</a:t>
            </a:r>
            <a:endParaRPr lang="en-US"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800" b="1" dirty="0">
                <a:solidFill>
                  <a:srgbClr val="333C8D"/>
                </a:solidFill>
              </a:rPr>
              <a:t>A business traveler searches for flights on a popular flight booking web site, he cannot understand why there is no direct flight from DTW to LAX listed. He took that flight last week, so why is it not in the result set? </a:t>
            </a:r>
            <a:endParaRPr lang="en-US" sz="2800" b="1"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7574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Definition6:</a:t>
            </a:r>
            <a:r>
              <a:rPr lang="en-US" dirty="0">
                <a:solidFill>
                  <a:srgbClr val="333C8D"/>
                </a:solidFill>
              </a:rPr>
              <a:t> </a:t>
            </a:r>
            <a:r>
              <a:rPr lang="en-US" sz="2400" dirty="0" smtClean="0">
                <a:solidFill>
                  <a:srgbClr val="333C8D"/>
                </a:solidFill>
              </a:rPr>
              <a:t>Successor Visibility</a:t>
            </a:r>
            <a:r>
              <a:rPr lang="en-US" sz="2400" dirty="0">
                <a:solidFill>
                  <a:srgbClr val="333C8D"/>
                </a:solidFill>
              </a:rPr>
              <a:t>: </a:t>
            </a:r>
          </a:p>
          <a:p>
            <a:r>
              <a:rPr lang="en-US" sz="2400" dirty="0" smtClean="0">
                <a:solidFill>
                  <a:srgbClr val="333C8D"/>
                </a:solidFill>
              </a:rPr>
              <a:t>A </a:t>
            </a:r>
            <a:r>
              <a:rPr lang="en-US" sz="2400" dirty="0">
                <a:solidFill>
                  <a:srgbClr val="333C8D"/>
                </a:solidFill>
              </a:rPr>
              <a:t>manipulation has Successor Visibility with respect to </a:t>
            </a:r>
            <a:r>
              <a:rPr lang="en-US" sz="2400" dirty="0" smtClean="0">
                <a:solidFill>
                  <a:srgbClr val="333C8D"/>
                </a:solidFill>
              </a:rPr>
              <a:t>i</a:t>
            </a:r>
            <a:r>
              <a:rPr lang="en-US" sz="2400" baseline="-25000" dirty="0" smtClean="0">
                <a:solidFill>
                  <a:srgbClr val="333C8D"/>
                </a:solidFill>
              </a:rPr>
              <a:t>x</a:t>
            </a:r>
            <a:r>
              <a:rPr lang="en-US" sz="2400" dirty="0" smtClean="0">
                <a:solidFill>
                  <a:srgbClr val="333C8D"/>
                </a:solidFill>
              </a:rPr>
              <a:t> </a:t>
            </a:r>
            <a:r>
              <a:rPr lang="en-US" sz="2400" dirty="0">
                <a:solidFill>
                  <a:srgbClr val="333C8D"/>
                </a:solidFill>
              </a:rPr>
              <a:t>if we can </a:t>
            </a:r>
            <a:r>
              <a:rPr lang="en-US" sz="2400" dirty="0" smtClean="0">
                <a:solidFill>
                  <a:srgbClr val="333C8D"/>
                </a:solidFill>
              </a:rPr>
              <a:t>determine </a:t>
            </a:r>
            <a:r>
              <a:rPr lang="en-US" sz="2400" dirty="0">
                <a:solidFill>
                  <a:srgbClr val="333C8D"/>
                </a:solidFill>
              </a:rPr>
              <a:t>(for all values of </a:t>
            </a:r>
            <a:r>
              <a:rPr lang="en-US" sz="2400" dirty="0" smtClean="0">
                <a:solidFill>
                  <a:srgbClr val="333C8D"/>
                </a:solidFill>
              </a:rPr>
              <a:t>i</a:t>
            </a:r>
            <a:r>
              <a:rPr lang="en-US" sz="2400" baseline="-25000" dirty="0" smtClean="0">
                <a:solidFill>
                  <a:srgbClr val="333C8D"/>
                </a:solidFill>
              </a:rPr>
              <a:t>x</a:t>
            </a:r>
            <a:r>
              <a:rPr lang="en-US" sz="2400" dirty="0" smtClean="0">
                <a:solidFill>
                  <a:srgbClr val="333C8D"/>
                </a:solidFill>
              </a:rPr>
              <a:t> </a:t>
            </a:r>
            <a:r>
              <a:rPr lang="en-US" sz="2400" dirty="0">
                <a:solidFill>
                  <a:srgbClr val="333C8D"/>
                </a:solidFill>
              </a:rPr>
              <a:t>and </a:t>
            </a:r>
            <a:r>
              <a:rPr lang="en-US" sz="2400" dirty="0" err="1" smtClean="0">
                <a:solidFill>
                  <a:srgbClr val="333C8D"/>
                </a:solidFill>
              </a:rPr>
              <a:t>o</a:t>
            </a:r>
            <a:r>
              <a:rPr lang="en-US" sz="2400" baseline="-25000" dirty="0" err="1" smtClean="0">
                <a:solidFill>
                  <a:srgbClr val="333C8D"/>
                </a:solidFill>
              </a:rPr>
              <a:t>y</a:t>
            </a:r>
            <a:r>
              <a:rPr lang="en-US" sz="2400" dirty="0" smtClean="0">
                <a:solidFill>
                  <a:srgbClr val="333C8D"/>
                </a:solidFill>
              </a:rPr>
              <a:t> </a:t>
            </a:r>
            <a:r>
              <a:rPr lang="en-US" sz="2400" dirty="0">
                <a:solidFill>
                  <a:srgbClr val="333C8D"/>
                </a:solidFill>
              </a:rPr>
              <a:t>) whether there exist </a:t>
            </a:r>
            <a:r>
              <a:rPr lang="en-US" sz="2400" dirty="0" smtClean="0">
                <a:solidFill>
                  <a:srgbClr val="333C8D"/>
                </a:solidFill>
              </a:rPr>
              <a:t>o</a:t>
            </a:r>
            <a:r>
              <a:rPr lang="en-US" sz="2400" baseline="-25000" dirty="0" smtClean="0">
                <a:solidFill>
                  <a:srgbClr val="333C8D"/>
                </a:solidFill>
              </a:rPr>
              <a:t>1</a:t>
            </a:r>
            <a:r>
              <a:rPr lang="en-US" sz="2400" dirty="0" smtClean="0">
                <a:solidFill>
                  <a:srgbClr val="333C8D"/>
                </a:solidFill>
              </a:rPr>
              <a:t> </a:t>
            </a:r>
            <a:r>
              <a:rPr lang="en-US" sz="2400" dirty="0">
                <a:solidFill>
                  <a:srgbClr val="333C8D"/>
                </a:solidFill>
              </a:rPr>
              <a:t>, </a:t>
            </a:r>
            <a:r>
              <a:rPr lang="en-US" sz="2400" dirty="0" smtClean="0">
                <a:solidFill>
                  <a:srgbClr val="333C8D"/>
                </a:solidFill>
              </a:rPr>
              <a:t>o</a:t>
            </a:r>
            <a:r>
              <a:rPr lang="en-US" sz="2400" baseline="-25000" dirty="0" smtClean="0">
                <a:solidFill>
                  <a:srgbClr val="333C8D"/>
                </a:solidFill>
              </a:rPr>
              <a:t>2</a:t>
            </a:r>
            <a:r>
              <a:rPr lang="en-US" sz="2400" dirty="0" smtClean="0">
                <a:solidFill>
                  <a:srgbClr val="333C8D"/>
                </a:solidFill>
              </a:rPr>
              <a:t> etc</a:t>
            </a:r>
            <a:r>
              <a:rPr lang="en-US" sz="2400" dirty="0">
                <a:solidFill>
                  <a:srgbClr val="333C8D"/>
                </a:solidFill>
              </a:rPr>
              <a:t>. such that </a:t>
            </a:r>
            <a:r>
              <a:rPr lang="en-US" sz="2400" dirty="0" err="1" smtClean="0">
                <a:solidFill>
                  <a:srgbClr val="333C8D"/>
                </a:solidFill>
              </a:rPr>
              <a:t>i</a:t>
            </a:r>
            <a:r>
              <a:rPr lang="en-US" sz="2400" baseline="-25000" dirty="0" err="1" smtClean="0">
                <a:solidFill>
                  <a:srgbClr val="333C8D"/>
                </a:solidFill>
              </a:rPr>
              <a:t>x</a:t>
            </a:r>
            <a:r>
              <a:rPr lang="en-US" sz="2400" baseline="30000" dirty="0" err="1" smtClean="0">
                <a:solidFill>
                  <a:srgbClr val="333C8D"/>
                </a:solidFill>
              </a:rPr>
              <a:t>m</a:t>
            </a:r>
            <a:r>
              <a:rPr lang="en-US" sz="2400" dirty="0" err="1" smtClean="0">
                <a:solidFill>
                  <a:srgbClr val="333C8D"/>
                </a:solidFill>
              </a:rPr>
              <a:t>∠o</a:t>
            </a:r>
            <a:r>
              <a:rPr lang="en-US" sz="2400" baseline="-25000" dirty="0" err="1" smtClean="0">
                <a:solidFill>
                  <a:srgbClr val="333C8D"/>
                </a:solidFill>
              </a:rPr>
              <a:t>y</a:t>
            </a:r>
            <a:r>
              <a:rPr lang="en-US" sz="2400" dirty="0" smtClean="0">
                <a:solidFill>
                  <a:srgbClr val="333C8D"/>
                </a:solidFill>
              </a:rPr>
              <a:t> </a:t>
            </a:r>
            <a:r>
              <a:rPr lang="en-US" sz="2400" dirty="0">
                <a:solidFill>
                  <a:srgbClr val="333C8D"/>
                </a:solidFill>
              </a:rPr>
              <a:t>∀</a:t>
            </a:r>
            <a:r>
              <a:rPr lang="en-US" sz="2400" dirty="0" smtClean="0">
                <a:solidFill>
                  <a:srgbClr val="333C8D"/>
                </a:solidFill>
              </a:rPr>
              <a:t>i</a:t>
            </a:r>
            <a:r>
              <a:rPr lang="en-US" sz="2400" baseline="-25000" dirty="0" smtClean="0">
                <a:solidFill>
                  <a:srgbClr val="333C8D"/>
                </a:solidFill>
              </a:rPr>
              <a:t>x</a:t>
            </a:r>
            <a:r>
              <a:rPr lang="en-US" sz="2400" dirty="0" smtClean="0">
                <a:solidFill>
                  <a:srgbClr val="333C8D"/>
                </a:solidFill>
              </a:rPr>
              <a:t> </a:t>
            </a:r>
            <a:r>
              <a:rPr lang="en-US" sz="2400" dirty="0">
                <a:solidFill>
                  <a:srgbClr val="333C8D"/>
                </a:solidFill>
              </a:rPr>
              <a:t>in O(1) time. </a:t>
            </a:r>
          </a:p>
          <a:p>
            <a:endParaRPr lang="en-US" sz="2400" dirty="0" smtClean="0">
              <a:solidFill>
                <a:srgbClr val="333C8D"/>
              </a:solidFill>
            </a:endParaRPr>
          </a:p>
          <a:p>
            <a:r>
              <a:rPr lang="en-US" sz="2400" b="1" dirty="0" smtClean="0">
                <a:solidFill>
                  <a:srgbClr val="333C8D"/>
                </a:solidFill>
              </a:rPr>
              <a:t>How to achieve </a:t>
            </a:r>
            <a:r>
              <a:rPr lang="en-US" sz="2400" b="1" dirty="0">
                <a:solidFill>
                  <a:srgbClr val="333C8D"/>
                </a:solidFill>
              </a:rPr>
              <a:t>Successor </a:t>
            </a:r>
            <a:r>
              <a:rPr lang="en-US" sz="2400" b="1" dirty="0" smtClean="0">
                <a:solidFill>
                  <a:srgbClr val="333C8D"/>
                </a:solidFill>
              </a:rPr>
              <a:t>Visibility.</a:t>
            </a:r>
          </a:p>
          <a:p>
            <a:pPr>
              <a:buFont typeface="Wingdings" charset="2"/>
              <a:buChar char="Ø"/>
            </a:pPr>
            <a:r>
              <a:rPr lang="en-US" sz="2400" dirty="0" smtClean="0">
                <a:solidFill>
                  <a:srgbClr val="333C8D"/>
                </a:solidFill>
              </a:rPr>
              <a:t>Attribute preservation</a:t>
            </a:r>
          </a:p>
          <a:p>
            <a:pPr>
              <a:buFont typeface="Wingdings" charset="2"/>
              <a:buChar char="Ø"/>
            </a:pPr>
            <a:r>
              <a:rPr lang="en-US" sz="2400" dirty="0" err="1" smtClean="0">
                <a:solidFill>
                  <a:srgbClr val="333C8D"/>
                </a:solidFill>
              </a:rPr>
              <a:t>Hashtable</a:t>
            </a:r>
            <a:r>
              <a:rPr lang="en-US" sz="2400" dirty="0" smtClean="0">
                <a:solidFill>
                  <a:srgbClr val="333C8D"/>
                </a:solidFill>
              </a:rPr>
              <a:t> or </a:t>
            </a:r>
            <a:r>
              <a:rPr lang="en-US" sz="2400" dirty="0" err="1" smtClean="0">
                <a:solidFill>
                  <a:srgbClr val="333C8D"/>
                </a:solidFill>
              </a:rPr>
              <a:t>Hashmap</a:t>
            </a:r>
            <a:r>
              <a:rPr lang="en-US" sz="2400" dirty="0" smtClean="0">
                <a:solidFill>
                  <a:srgbClr val="333C8D"/>
                </a:solidFill>
              </a:rPr>
              <a:t>.</a:t>
            </a: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1840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pPr lvl="0"/>
            <a:r>
              <a:rPr lang="en-US" sz="2400" b="1" dirty="0">
                <a:solidFill>
                  <a:srgbClr val="333C8D"/>
                </a:solidFill>
              </a:rPr>
              <a:t>How to achieve Successor Visibility.</a:t>
            </a:r>
          </a:p>
          <a:p>
            <a:pPr lvl="0">
              <a:buFont typeface="Wingdings" charset="2"/>
              <a:buChar char="Ø"/>
            </a:pPr>
            <a:r>
              <a:rPr lang="en-US" sz="2400" dirty="0">
                <a:solidFill>
                  <a:srgbClr val="333C8D"/>
                </a:solidFill>
              </a:rPr>
              <a:t>Attribute </a:t>
            </a:r>
            <a:r>
              <a:rPr lang="en-US" sz="2400" dirty="0" smtClean="0">
                <a:solidFill>
                  <a:srgbClr val="333C8D"/>
                </a:solidFill>
              </a:rPr>
              <a:t>preservation</a:t>
            </a:r>
          </a:p>
          <a:p>
            <a:pPr marL="0" lvl="0" indent="0">
              <a:buNone/>
            </a:pPr>
            <a:r>
              <a:rPr lang="en-US" sz="2400" dirty="0" smtClean="0">
                <a:solidFill>
                  <a:srgbClr val="333C8D"/>
                </a:solidFill>
              </a:rPr>
              <a:t>Question: why not the author ”Homer”.</a:t>
            </a:r>
          </a:p>
          <a:p>
            <a:pPr marL="0" lvl="0" indent="0">
              <a:buNone/>
            </a:pPr>
            <a:endParaRPr lang="en-US" sz="2400" dirty="0" smtClean="0">
              <a:solidFill>
                <a:srgbClr val="333C8D"/>
              </a:solidFill>
            </a:endParaRPr>
          </a:p>
          <a:p>
            <a:pPr lvl="0">
              <a:buFont typeface="Wingdings" charset="2"/>
              <a:buChar char="Ø"/>
            </a:pPr>
            <a:r>
              <a:rPr lang="en-US" sz="2400" dirty="0" smtClean="0">
                <a:solidFill>
                  <a:srgbClr val="333C8D"/>
                </a:solidFill>
              </a:rPr>
              <a:t>and </a:t>
            </a:r>
            <a:r>
              <a:rPr lang="en-US" sz="2400" dirty="0">
                <a:solidFill>
                  <a:srgbClr val="333C8D"/>
                </a:solidFill>
              </a:rPr>
              <a:t>the author field is retained through the </a:t>
            </a:r>
            <a:r>
              <a:rPr lang="en-US" sz="2400" dirty="0" smtClean="0">
                <a:solidFill>
                  <a:srgbClr val="333C8D"/>
                </a:solidFill>
              </a:rPr>
              <a:t>workflow from source </a:t>
            </a:r>
            <a:r>
              <a:rPr lang="en-US" sz="2400" dirty="0">
                <a:solidFill>
                  <a:srgbClr val="333C8D"/>
                </a:solidFill>
              </a:rPr>
              <a:t>dataset(s) to the result, then we say the attribute of interest has been preserved;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025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WHY NOT? ANSWERS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400" b="1" dirty="0" smtClean="0">
                <a:solidFill>
                  <a:srgbClr val="333C8D"/>
                </a:solidFill>
              </a:rPr>
              <a:t>How to achieve </a:t>
            </a:r>
            <a:r>
              <a:rPr lang="en-US" sz="2400" b="1" dirty="0">
                <a:solidFill>
                  <a:srgbClr val="333C8D"/>
                </a:solidFill>
              </a:rPr>
              <a:t>Successor </a:t>
            </a:r>
            <a:r>
              <a:rPr lang="en-US" sz="2400" b="1" dirty="0" smtClean="0">
                <a:solidFill>
                  <a:srgbClr val="333C8D"/>
                </a:solidFill>
              </a:rPr>
              <a:t>Visibility.</a:t>
            </a:r>
          </a:p>
          <a:p>
            <a:pPr>
              <a:buFont typeface="Wingdings" charset="2"/>
              <a:buChar char="Ø"/>
            </a:pPr>
            <a:r>
              <a:rPr lang="en-US" sz="2400" dirty="0" err="1" smtClean="0">
                <a:solidFill>
                  <a:srgbClr val="333C8D"/>
                </a:solidFill>
              </a:rPr>
              <a:t>Hashtable</a:t>
            </a:r>
            <a:r>
              <a:rPr lang="en-US" sz="2400" dirty="0" smtClean="0">
                <a:solidFill>
                  <a:srgbClr val="333C8D"/>
                </a:solidFill>
              </a:rPr>
              <a:t> or </a:t>
            </a:r>
            <a:r>
              <a:rPr lang="en-US" sz="2400" dirty="0" err="1" smtClean="0">
                <a:solidFill>
                  <a:srgbClr val="333C8D"/>
                </a:solidFill>
              </a:rPr>
              <a:t>Hashmap</a:t>
            </a:r>
            <a:r>
              <a:rPr lang="en-US" sz="2400" dirty="0" smtClean="0">
                <a:solidFill>
                  <a:srgbClr val="333C8D"/>
                </a:solidFill>
              </a:rPr>
              <a:t>.</a:t>
            </a:r>
            <a:endParaRPr lang="en-US" sz="2400" dirty="0">
              <a:solidFill>
                <a:srgbClr val="333C8D"/>
              </a:solidFill>
            </a:endParaRPr>
          </a:p>
          <a:p>
            <a:pPr marL="0" indent="0">
              <a:buNone/>
            </a:pPr>
            <a:endParaRPr lang="en-US" sz="2400" dirty="0" smtClean="0">
              <a:solidFill>
                <a:srgbClr val="333C8D"/>
              </a:solidFill>
            </a:endParaRPr>
          </a:p>
          <a:p>
            <a:pPr marL="0" indent="0">
              <a:buNone/>
            </a:pPr>
            <a:r>
              <a:rPr lang="en-US" sz="2400" dirty="0" smtClean="0">
                <a:solidFill>
                  <a:srgbClr val="333C8D"/>
                </a:solidFill>
              </a:rPr>
              <a:t>Input: </a:t>
            </a:r>
            <a:r>
              <a:rPr lang="en-US" sz="2400" dirty="0" err="1" smtClean="0">
                <a:solidFill>
                  <a:srgbClr val="333C8D"/>
                </a:solidFill>
              </a:rPr>
              <a:t>protein_id</a:t>
            </a:r>
            <a:r>
              <a:rPr lang="en-US" sz="2400" dirty="0">
                <a:solidFill>
                  <a:srgbClr val="333C8D"/>
                </a:solidFill>
              </a:rPr>
              <a:t>.</a:t>
            </a:r>
            <a:endParaRPr lang="en-US" sz="2400" dirty="0" smtClean="0">
              <a:solidFill>
                <a:srgbClr val="333C8D"/>
              </a:solidFill>
            </a:endParaRPr>
          </a:p>
          <a:p>
            <a:pPr marL="0" indent="0">
              <a:buNone/>
            </a:pPr>
            <a:r>
              <a:rPr lang="en-US" sz="2400" dirty="0" smtClean="0">
                <a:solidFill>
                  <a:srgbClr val="333C8D"/>
                </a:solidFill>
              </a:rPr>
              <a:t>Output: amino </a:t>
            </a:r>
            <a:r>
              <a:rPr lang="en-US" sz="2400" dirty="0">
                <a:solidFill>
                  <a:srgbClr val="333C8D"/>
                </a:solidFill>
              </a:rPr>
              <a:t>acid sequence</a:t>
            </a:r>
            <a:r>
              <a:rPr lang="en-US" sz="2400" dirty="0" smtClean="0">
                <a:solidFill>
                  <a:srgbClr val="333C8D"/>
                </a:solidFill>
              </a:rPr>
              <a:t>.</a:t>
            </a:r>
          </a:p>
          <a:p>
            <a:pPr>
              <a:buFont typeface="Wingdings" charset="2"/>
              <a:buChar char="Ø"/>
            </a:pPr>
            <a:r>
              <a:rPr lang="en-US" sz="2400" dirty="0" smtClean="0">
                <a:solidFill>
                  <a:srgbClr val="333C8D"/>
                </a:solidFill>
              </a:rPr>
              <a:t>building </a:t>
            </a:r>
            <a:r>
              <a:rPr lang="en-US" sz="2400" dirty="0">
                <a:solidFill>
                  <a:srgbClr val="333C8D"/>
                </a:solidFill>
              </a:rPr>
              <a:t>a lookup </a:t>
            </a:r>
            <a:r>
              <a:rPr lang="en-US" sz="2400" dirty="0" err="1">
                <a:solidFill>
                  <a:srgbClr val="333C8D"/>
                </a:solidFill>
              </a:rPr>
              <a:t>hashtable</a:t>
            </a:r>
            <a:r>
              <a:rPr lang="en-US" sz="2400" dirty="0">
                <a:solidFill>
                  <a:srgbClr val="333C8D"/>
                </a:solidFill>
              </a:rPr>
              <a:t> of used </a:t>
            </a:r>
            <a:r>
              <a:rPr lang="en-US" sz="2400" dirty="0" err="1">
                <a:solidFill>
                  <a:srgbClr val="333C8D"/>
                </a:solidFill>
              </a:rPr>
              <a:t>protein_ids</a:t>
            </a:r>
            <a:r>
              <a:rPr lang="en-US" sz="2400" dirty="0">
                <a:solidFill>
                  <a:srgbClr val="333C8D"/>
                </a:solidFill>
              </a:rPr>
              <a:t> and sequences can permit successor determination in O(1) time, and hence give Successor Visibility. </a:t>
            </a: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49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Finding successors	</a:t>
            </a:r>
            <a:endParaRPr lang="en-US" b="1"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12" descr="p10.png"/>
          <p:cNvPicPr>
            <a:picLocks noGrp="1" noChangeAspect="1"/>
          </p:cNvPicPr>
          <p:nvPr>
            <p:ph idx="1"/>
          </p:nvPr>
        </p:nvPicPr>
        <p:blipFill>
          <a:blip r:embed="rId4">
            <a:extLst>
              <a:ext uri="{28A0092B-C50C-407E-A947-70E740481C1C}">
                <a14:useLocalDpi xmlns:a14="http://schemas.microsoft.com/office/drawing/2010/main" val="0"/>
              </a:ext>
            </a:extLst>
          </a:blip>
          <a:srcRect t="4136" b="4136"/>
          <a:stretch>
            <a:fillRect/>
          </a:stretch>
        </p:blipFill>
        <p:spPr/>
      </p:pic>
    </p:spTree>
    <p:extLst>
      <p:ext uri="{BB962C8B-B14F-4D97-AF65-F5344CB8AC3E}">
        <p14:creationId xmlns:p14="http://schemas.microsoft.com/office/powerpoint/2010/main" val="26656995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User Evaluation	</a:t>
            </a:r>
            <a:endParaRPr lang="en-US" b="1"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pPr marL="0" indent="0">
              <a:buNone/>
            </a:pPr>
            <a:endParaRPr lang="en-US" sz="2400" dirty="0">
              <a:solidFill>
                <a:srgbClr val="333C8D"/>
              </a:solidFill>
            </a:endParaRPr>
          </a:p>
          <a:p>
            <a:pPr marL="0" indent="0">
              <a:buNone/>
            </a:pPr>
            <a:endParaRPr lang="en-US" sz="2400" dirty="0" smtClean="0">
              <a:solidFill>
                <a:srgbClr val="333C8D"/>
              </a:solidFill>
            </a:endParaRPr>
          </a:p>
          <a:p>
            <a:pPr marL="0" indent="0">
              <a:buNone/>
            </a:pPr>
            <a:endParaRPr lang="en-US" sz="2400" dirty="0">
              <a:solidFill>
                <a:srgbClr val="333C8D"/>
              </a:solidFill>
            </a:endParaRPr>
          </a:p>
          <a:p>
            <a:pPr marL="0" indent="0">
              <a:buNone/>
            </a:pPr>
            <a:endParaRPr lang="en-US" sz="2400"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8" y="1854200"/>
            <a:ext cx="6984502" cy="3389336"/>
          </a:xfrm>
          <a:prstGeom prst="rect">
            <a:avLst/>
          </a:prstGeom>
        </p:spPr>
      </p:pic>
      <p:sp>
        <p:nvSpPr>
          <p:cNvPr id="6" name="Rectangle 5"/>
          <p:cNvSpPr/>
          <p:nvPr/>
        </p:nvSpPr>
        <p:spPr>
          <a:xfrm>
            <a:off x="748631" y="5243536"/>
            <a:ext cx="7673474" cy="830997"/>
          </a:xfrm>
          <a:prstGeom prst="rect">
            <a:avLst/>
          </a:prstGeom>
        </p:spPr>
        <p:txBody>
          <a:bodyPr wrap="square">
            <a:spAutoFit/>
          </a:bodyPr>
          <a:lstStyle/>
          <a:p>
            <a:r>
              <a:rPr lang="en-US" sz="2400" dirty="0">
                <a:solidFill>
                  <a:srgbClr val="333C8D"/>
                </a:solidFill>
              </a:rPr>
              <a:t>Table 3: The Knowledge Table presented to the users. “?</a:t>
            </a:r>
            <a:r>
              <a:rPr lang="en-US" sz="2400">
                <a:solidFill>
                  <a:srgbClr val="333C8D"/>
                </a:solidFill>
              </a:rPr>
              <a:t>” </a:t>
            </a:r>
            <a:r>
              <a:rPr lang="en-US" sz="2400" smtClean="0">
                <a:solidFill>
                  <a:srgbClr val="333C8D"/>
                </a:solidFill>
              </a:rPr>
              <a:t>i0ndicate </a:t>
            </a:r>
            <a:r>
              <a:rPr lang="en-US" sz="2400" dirty="0">
                <a:solidFill>
                  <a:srgbClr val="333C8D"/>
                </a:solidFill>
              </a:rPr>
              <a:t>values the user does not know.</a:t>
            </a:r>
          </a:p>
        </p:txBody>
      </p:sp>
    </p:spTree>
    <p:extLst>
      <p:ext uri="{BB962C8B-B14F-4D97-AF65-F5344CB8AC3E}">
        <p14:creationId xmlns:p14="http://schemas.microsoft.com/office/powerpoint/2010/main" val="21100592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User Evaluation	</a:t>
            </a:r>
          </a:p>
        </p:txBody>
      </p:sp>
      <p:sp>
        <p:nvSpPr>
          <p:cNvPr id="3" name="Content Placeholder 2"/>
          <p:cNvSpPr>
            <a:spLocks noGrp="1"/>
          </p:cNvSpPr>
          <p:nvPr>
            <p:ph idx="1"/>
          </p:nvPr>
        </p:nvSpPr>
        <p:spPr>
          <a:xfrm>
            <a:off x="404015" y="1431938"/>
            <a:ext cx="8363272" cy="4857403"/>
          </a:xfrm>
        </p:spPr>
        <p:txBody>
          <a:bodyPr>
            <a:normAutofit lnSpcReduction="10000"/>
          </a:bodyPr>
          <a:lstStyle/>
          <a:p>
            <a:pPr marL="0" indent="0">
              <a:buNone/>
            </a:pPr>
            <a:r>
              <a:rPr lang="en-US" dirty="0" smtClean="0">
                <a:solidFill>
                  <a:srgbClr val="333C8D"/>
                </a:solidFill>
              </a:rPr>
              <a:t>Control method: Non-answers.</a:t>
            </a:r>
          </a:p>
          <a:p>
            <a:pPr marL="0" indent="0">
              <a:buNone/>
            </a:pPr>
            <a:r>
              <a:rPr lang="en-US" sz="2400" b="1" dirty="0" smtClean="0">
                <a:solidFill>
                  <a:srgbClr val="333C8D"/>
                </a:solidFill>
              </a:rPr>
              <a:t>Method: </a:t>
            </a:r>
            <a:r>
              <a:rPr lang="en-US" sz="2400" dirty="0" smtClean="0">
                <a:solidFill>
                  <a:srgbClr val="333C8D"/>
                </a:solidFill>
              </a:rPr>
              <a:t>The result of non</a:t>
            </a:r>
            <a:r>
              <a:rPr lang="en-US" sz="2400" dirty="0">
                <a:solidFill>
                  <a:srgbClr val="333C8D"/>
                </a:solidFill>
              </a:rPr>
              <a:t>-</a:t>
            </a:r>
            <a:r>
              <a:rPr lang="en-US" sz="2400" dirty="0" smtClean="0">
                <a:solidFill>
                  <a:srgbClr val="333C8D"/>
                </a:solidFill>
              </a:rPr>
              <a:t>answer</a:t>
            </a:r>
          </a:p>
          <a:p>
            <a:pPr marL="0" indent="0">
              <a:buNone/>
            </a:pPr>
            <a:r>
              <a:rPr lang="en-US" sz="2400" dirty="0" smtClean="0">
                <a:solidFill>
                  <a:srgbClr val="333C8D"/>
                </a:solidFill>
              </a:rPr>
              <a:t>method (</a:t>
            </a:r>
            <a:r>
              <a:rPr lang="en-US" sz="2400" dirty="0">
                <a:solidFill>
                  <a:srgbClr val="333C8D"/>
                </a:solidFill>
              </a:rPr>
              <a:t>Virgil, “</a:t>
            </a:r>
            <a:r>
              <a:rPr lang="en-US" sz="2400" dirty="0" err="1">
                <a:solidFill>
                  <a:srgbClr val="333C8D"/>
                </a:solidFill>
              </a:rPr>
              <a:t>Aeneid</a:t>
            </a:r>
            <a:r>
              <a:rPr lang="en-US" sz="2400" dirty="0">
                <a:solidFill>
                  <a:srgbClr val="333C8D"/>
                </a:solidFill>
              </a:rPr>
              <a:t>”) </a:t>
            </a:r>
            <a:r>
              <a:rPr lang="en-US" sz="2400" dirty="0" smtClean="0">
                <a:solidFill>
                  <a:srgbClr val="333C8D"/>
                </a:solidFill>
              </a:rPr>
              <a:t>updating the</a:t>
            </a:r>
          </a:p>
          <a:p>
            <a:pPr marL="0" indent="0">
              <a:buNone/>
            </a:pPr>
            <a:r>
              <a:rPr lang="en-US" sz="2400" dirty="0" smtClean="0">
                <a:solidFill>
                  <a:srgbClr val="333C8D"/>
                </a:solidFill>
              </a:rPr>
              <a:t>price </a:t>
            </a:r>
            <a:r>
              <a:rPr lang="en-US" sz="2400" dirty="0">
                <a:solidFill>
                  <a:srgbClr val="333C8D"/>
                </a:solidFill>
              </a:rPr>
              <a:t>value to &lt; $49 </a:t>
            </a:r>
            <a:r>
              <a:rPr lang="en-US" sz="2400" dirty="0" smtClean="0">
                <a:solidFill>
                  <a:srgbClr val="333C8D"/>
                </a:solidFill>
              </a:rPr>
              <a:t>to say &lt;$92 would </a:t>
            </a:r>
          </a:p>
          <a:p>
            <a:pPr marL="0" indent="0">
              <a:buNone/>
            </a:pPr>
            <a:r>
              <a:rPr lang="en-US" sz="2400" dirty="0" smtClean="0">
                <a:solidFill>
                  <a:srgbClr val="333C8D"/>
                </a:solidFill>
              </a:rPr>
              <a:t>include </a:t>
            </a:r>
            <a:r>
              <a:rPr lang="en-US" sz="2400" dirty="0">
                <a:solidFill>
                  <a:srgbClr val="333C8D"/>
                </a:solidFill>
              </a:rPr>
              <a:t>(Virgil, “</a:t>
            </a:r>
            <a:r>
              <a:rPr lang="en-US" sz="2400" dirty="0" err="1">
                <a:solidFill>
                  <a:srgbClr val="333C8D"/>
                </a:solidFill>
              </a:rPr>
              <a:t>Aeneid</a:t>
            </a:r>
            <a:r>
              <a:rPr lang="en-US" sz="2400" dirty="0">
                <a:solidFill>
                  <a:srgbClr val="333C8D"/>
                </a:solidFill>
              </a:rPr>
              <a:t>”</a:t>
            </a:r>
            <a:r>
              <a:rPr lang="en-US" sz="2400" dirty="0" smtClean="0">
                <a:solidFill>
                  <a:srgbClr val="333C8D"/>
                </a:solidFill>
              </a:rPr>
              <a:t>)</a:t>
            </a:r>
          </a:p>
          <a:p>
            <a:pPr marL="0" indent="0">
              <a:buNone/>
            </a:pPr>
            <a:r>
              <a:rPr lang="en-US" sz="2400" dirty="0" smtClean="0">
                <a:solidFill>
                  <a:srgbClr val="333C8D"/>
                </a:solidFill>
              </a:rPr>
              <a:t> </a:t>
            </a:r>
            <a:r>
              <a:rPr lang="en-US" sz="2400" dirty="0">
                <a:solidFill>
                  <a:srgbClr val="333C8D"/>
                </a:solidFill>
              </a:rPr>
              <a:t>in the result set. </a:t>
            </a:r>
          </a:p>
          <a:p>
            <a:pPr marL="0" indent="0">
              <a:buNone/>
            </a:pPr>
            <a:r>
              <a:rPr lang="en-US" sz="2400" b="1" dirty="0" smtClean="0">
                <a:solidFill>
                  <a:srgbClr val="333C8D"/>
                </a:solidFill>
              </a:rPr>
              <a:t>Answer: </a:t>
            </a:r>
            <a:r>
              <a:rPr lang="en-US" sz="2400" dirty="0" smtClean="0">
                <a:solidFill>
                  <a:srgbClr val="333C8D"/>
                </a:solidFill>
              </a:rPr>
              <a:t>the </a:t>
            </a:r>
            <a:r>
              <a:rPr lang="en-US" sz="2400" dirty="0">
                <a:solidFill>
                  <a:srgbClr val="333C8D"/>
                </a:solidFill>
              </a:rPr>
              <a:t>set </a:t>
            </a:r>
            <a:r>
              <a:rPr lang="en-US" sz="2400" dirty="0" smtClean="0">
                <a:solidFill>
                  <a:srgbClr val="333C8D"/>
                </a:solidFill>
              </a:rPr>
              <a:t>of</a:t>
            </a:r>
          </a:p>
          <a:p>
            <a:pPr marL="0" indent="0">
              <a:buNone/>
            </a:pPr>
            <a:r>
              <a:rPr lang="en-US" sz="2400" dirty="0" smtClean="0">
                <a:solidFill>
                  <a:srgbClr val="333C8D"/>
                </a:solidFill>
              </a:rPr>
              <a:t>changes </a:t>
            </a:r>
            <a:r>
              <a:rPr lang="en-US" sz="2400" dirty="0">
                <a:solidFill>
                  <a:srgbClr val="333C8D"/>
                </a:solidFill>
              </a:rPr>
              <a:t>to the non-answer </a:t>
            </a:r>
            <a:endParaRPr lang="en-US" sz="2400" dirty="0" smtClean="0">
              <a:solidFill>
                <a:srgbClr val="333C8D"/>
              </a:solidFill>
            </a:endParaRPr>
          </a:p>
          <a:p>
            <a:pPr marL="0" indent="0">
              <a:buNone/>
            </a:pPr>
            <a:r>
              <a:rPr lang="en-US" sz="2400" dirty="0" smtClean="0">
                <a:solidFill>
                  <a:srgbClr val="333C8D"/>
                </a:solidFill>
              </a:rPr>
              <a:t>tuple </a:t>
            </a:r>
            <a:r>
              <a:rPr lang="en-US" sz="2400" dirty="0">
                <a:solidFill>
                  <a:srgbClr val="333C8D"/>
                </a:solidFill>
              </a:rPr>
              <a:t>that would have </a:t>
            </a:r>
            <a:r>
              <a:rPr lang="en-US" sz="2400" dirty="0" smtClean="0">
                <a:solidFill>
                  <a:srgbClr val="333C8D"/>
                </a:solidFill>
              </a:rPr>
              <a:t>resulted</a:t>
            </a:r>
          </a:p>
          <a:p>
            <a:pPr marL="0" indent="0">
              <a:buNone/>
            </a:pPr>
            <a:r>
              <a:rPr lang="en-US" sz="2400" dirty="0" smtClean="0">
                <a:solidFill>
                  <a:srgbClr val="333C8D"/>
                </a:solidFill>
              </a:rPr>
              <a:t> </a:t>
            </a:r>
            <a:r>
              <a:rPr lang="en-US" sz="2400" dirty="0">
                <a:solidFill>
                  <a:srgbClr val="333C8D"/>
                </a:solidFill>
              </a:rPr>
              <a:t>in its inclusion in the result set</a:t>
            </a:r>
            <a:r>
              <a:rPr lang="en-US" sz="2400" dirty="0" smtClean="0">
                <a:solidFill>
                  <a:srgbClr val="333C8D"/>
                </a:solidFill>
              </a:rPr>
              <a:t>;</a:t>
            </a:r>
          </a:p>
          <a:p>
            <a:pPr marL="0" indent="0">
              <a:buNone/>
            </a:pPr>
            <a:r>
              <a:rPr lang="en-US" sz="2400" dirty="0" smtClean="0">
                <a:solidFill>
                  <a:srgbClr val="333C8D"/>
                </a:solidFill>
              </a:rPr>
              <a:t> </a:t>
            </a:r>
            <a:endParaRPr lang="en-US" dirty="0" smtClean="0">
              <a:solidFill>
                <a:srgbClr val="333C8D"/>
              </a:solidFill>
            </a:endParaRPr>
          </a:p>
          <a:p>
            <a:pPr marL="0" indent="0">
              <a:buNone/>
            </a:pPr>
            <a:endParaRPr lang="en-US" dirty="0">
              <a:solidFill>
                <a:srgbClr val="333C8D"/>
              </a:solidFill>
            </a:endParaRPr>
          </a:p>
          <a:p>
            <a:pPr marL="0" indent="0">
              <a:buNone/>
            </a:pPr>
            <a:endParaRPr lang="en-US" dirty="0" smtClean="0">
              <a:solidFill>
                <a:srgbClr val="333C8D"/>
              </a:solidFill>
            </a:endParaRPr>
          </a:p>
          <a:p>
            <a:pPr marL="0" indent="0">
              <a:buNone/>
            </a:pPr>
            <a:endParaRPr lang="en-US" dirty="0">
              <a:solidFill>
                <a:srgbClr val="333C8D"/>
              </a:solidFill>
            </a:endParaRPr>
          </a:p>
          <a:p>
            <a:pPr marL="0" indent="0">
              <a:buNone/>
            </a:pPr>
            <a:endParaRPr lang="en-US" dirty="0" smtClean="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0" y="1417638"/>
            <a:ext cx="3035300" cy="2667000"/>
          </a:xfrm>
          <a:prstGeom prst="rect">
            <a:avLst/>
          </a:prstGeom>
        </p:spPr>
      </p:pic>
      <p:pic>
        <p:nvPicPr>
          <p:cNvPr id="7" name="Content Placeholder 7" descr="QQ20130129-3.png"/>
          <p:cNvPicPr>
            <a:picLocks noChangeAspect="1"/>
          </p:cNvPicPr>
          <p:nvPr/>
        </p:nvPicPr>
        <p:blipFill>
          <a:blip r:embed="rId5">
            <a:extLst>
              <a:ext uri="{28A0092B-C50C-407E-A947-70E740481C1C}">
                <a14:useLocalDpi xmlns:a14="http://schemas.microsoft.com/office/drawing/2010/main" val="0"/>
              </a:ext>
            </a:extLst>
          </a:blip>
          <a:srcRect l="5316" r="5316"/>
          <a:stretch>
            <a:fillRect/>
          </a:stretch>
        </p:blipFill>
        <p:spPr>
          <a:xfrm>
            <a:off x="4478421" y="3552490"/>
            <a:ext cx="4558632" cy="2843798"/>
          </a:xfrm>
          <a:prstGeom prst="rect">
            <a:avLst/>
          </a:prstGeom>
        </p:spPr>
      </p:pic>
    </p:spTree>
    <p:extLst>
      <p:ext uri="{BB962C8B-B14F-4D97-AF65-F5344CB8AC3E}">
        <p14:creationId xmlns:p14="http://schemas.microsoft.com/office/powerpoint/2010/main" val="29932422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Evaluation	</a:t>
            </a:r>
          </a:p>
        </p:txBody>
      </p:sp>
      <p:pic>
        <p:nvPicPr>
          <p:cNvPr id="4" name="Content Placeholder 3" descr="p15.png"/>
          <p:cNvPicPr>
            <a:picLocks noGrp="1" noChangeAspect="1"/>
          </p:cNvPicPr>
          <p:nvPr>
            <p:ph idx="1"/>
          </p:nvPr>
        </p:nvPicPr>
        <p:blipFill>
          <a:blip r:embed="rId3">
            <a:extLst>
              <a:ext uri="{28A0092B-C50C-407E-A947-70E740481C1C}">
                <a14:useLocalDpi xmlns:a14="http://schemas.microsoft.com/office/drawing/2010/main" val="0"/>
              </a:ext>
            </a:extLst>
          </a:blip>
          <a:srcRect t="-42081" b="-42081"/>
          <a:stretch>
            <a:fillRect/>
          </a:stretch>
        </p:blipFill>
        <p:spPr>
          <a:xfrm>
            <a:off x="342101" y="1417638"/>
            <a:ext cx="8801899" cy="5111750"/>
          </a:xfr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5838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Evaluation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ntent Placeholder 14" descr="p13.png"/>
          <p:cNvPicPr>
            <a:picLocks noGrp="1" noChangeAspect="1"/>
          </p:cNvPicPr>
          <p:nvPr>
            <p:ph idx="1"/>
          </p:nvPr>
        </p:nvPicPr>
        <p:blipFill>
          <a:blip r:embed="rId4">
            <a:extLst>
              <a:ext uri="{28A0092B-C50C-407E-A947-70E740481C1C}">
                <a14:useLocalDpi xmlns:a14="http://schemas.microsoft.com/office/drawing/2010/main" val="0"/>
              </a:ext>
            </a:extLst>
          </a:blip>
          <a:srcRect l="-21556" r="-21556"/>
          <a:stretch>
            <a:fillRect/>
          </a:stretch>
        </p:blipFill>
        <p:spPr>
          <a:xfrm>
            <a:off x="0" y="1674812"/>
            <a:ext cx="8229600" cy="4525963"/>
          </a:xfrm>
        </p:spPr>
      </p:pic>
    </p:spTree>
    <p:extLst>
      <p:ext uri="{BB962C8B-B14F-4D97-AF65-F5344CB8AC3E}">
        <p14:creationId xmlns:p14="http://schemas.microsoft.com/office/powerpoint/2010/main" val="11521327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Performance</a:t>
            </a:r>
            <a:endParaRPr lang="en-US" b="1" dirty="0">
              <a:solidFill>
                <a:schemeClr val="bg1"/>
              </a:solidFill>
            </a:endParaRPr>
          </a:p>
        </p:txBody>
      </p:sp>
      <p:pic>
        <p:nvPicPr>
          <p:cNvPr id="4" name="Content Placeholder 3" descr="p16.png"/>
          <p:cNvPicPr>
            <a:picLocks noGrp="1" noChangeAspect="1"/>
          </p:cNvPicPr>
          <p:nvPr>
            <p:ph idx="1"/>
          </p:nvPr>
        </p:nvPicPr>
        <p:blipFill>
          <a:blip r:embed="rId3">
            <a:extLst>
              <a:ext uri="{28A0092B-C50C-407E-A947-70E740481C1C}">
                <a14:useLocalDpi xmlns:a14="http://schemas.microsoft.com/office/drawing/2010/main" val="0"/>
              </a:ext>
            </a:extLst>
          </a:blip>
          <a:srcRect l="-7286" r="-7286"/>
          <a:stretch>
            <a:fillRect/>
          </a:stretch>
        </p:blipFill>
        <p:spPr>
          <a:xfrm>
            <a:off x="403225" y="1431925"/>
            <a:ext cx="8364538" cy="4857750"/>
          </a:xfr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7467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Performance</a:t>
            </a:r>
            <a:endParaRPr lang="en-US" b="1"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descr="p17.png"/>
          <p:cNvPicPr>
            <a:picLocks noGrp="1" noChangeAspect="1"/>
          </p:cNvPicPr>
          <p:nvPr>
            <p:ph idx="1"/>
          </p:nvPr>
        </p:nvPicPr>
        <p:blipFill>
          <a:blip r:embed="rId4">
            <a:extLst>
              <a:ext uri="{28A0092B-C50C-407E-A947-70E740481C1C}">
                <a14:useLocalDpi xmlns:a14="http://schemas.microsoft.com/office/drawing/2010/main" val="0"/>
              </a:ext>
            </a:extLst>
          </a:blip>
          <a:srcRect t="6003" b="6003"/>
          <a:stretch>
            <a:fillRect/>
          </a:stretch>
        </p:blipFill>
        <p:spPr/>
      </p:pic>
    </p:spTree>
    <p:extLst>
      <p:ext uri="{BB962C8B-B14F-4D97-AF65-F5344CB8AC3E}">
        <p14:creationId xmlns:p14="http://schemas.microsoft.com/office/powerpoint/2010/main" val="2783770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Problem statement</a:t>
            </a:r>
            <a:endParaRPr lang="en-US" dirty="0">
              <a:solidFill>
                <a:schemeClr val="bg1"/>
              </a:solidFill>
            </a:endParaRPr>
          </a:p>
        </p:txBody>
      </p:sp>
      <p:sp>
        <p:nvSpPr>
          <p:cNvPr id="3" name="Content Placeholder 2"/>
          <p:cNvSpPr>
            <a:spLocks noGrp="1"/>
          </p:cNvSpPr>
          <p:nvPr>
            <p:ph idx="1"/>
          </p:nvPr>
        </p:nvSpPr>
        <p:spPr>
          <a:xfrm>
            <a:off x="404015" y="1671984"/>
            <a:ext cx="8363272" cy="4857403"/>
          </a:xfrm>
        </p:spPr>
        <p:txBody>
          <a:bodyPr>
            <a:normAutofit/>
          </a:bodyPr>
          <a:lstStyle/>
          <a:p>
            <a:r>
              <a:rPr lang="en-US" sz="2800" b="1" dirty="0">
                <a:solidFill>
                  <a:srgbClr val="333C8D"/>
                </a:solidFill>
              </a:rPr>
              <a:t>When users are unable to sift through the data themselves, it is impossible to discover why a data item is not in the result set. </a:t>
            </a:r>
            <a:endParaRPr lang="en-US" sz="2800" b="1" dirty="0" smtClean="0">
              <a:solidFill>
                <a:srgbClr val="333C8D"/>
              </a:solidFill>
            </a:endParaRPr>
          </a:p>
          <a:p>
            <a:endParaRPr lang="en-US" sz="2800" b="1" dirty="0" smtClean="0">
              <a:solidFill>
                <a:srgbClr val="333C8D"/>
              </a:solidFill>
            </a:endParaRPr>
          </a:p>
          <a:p>
            <a:r>
              <a:rPr lang="en-US" sz="2800" b="1" dirty="0" smtClean="0">
                <a:solidFill>
                  <a:srgbClr val="333C8D"/>
                </a:solidFill>
              </a:rPr>
              <a:t>Is </a:t>
            </a:r>
            <a:r>
              <a:rPr lang="en-US" sz="2800" b="1" dirty="0">
                <a:solidFill>
                  <a:srgbClr val="333C8D"/>
                </a:solidFill>
              </a:rPr>
              <a:t>it not in the input datasets? Is some manipulation between the input and the user discarding it? </a:t>
            </a:r>
          </a:p>
          <a:p>
            <a:endParaRPr lang="en-US"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3456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Performance</a:t>
            </a:r>
            <a:endParaRPr lang="en-US" b="1"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descr="p18.png"/>
          <p:cNvPicPr>
            <a:picLocks noGrp="1" noChangeAspect="1"/>
          </p:cNvPicPr>
          <p:nvPr>
            <p:ph idx="1"/>
          </p:nvPr>
        </p:nvPicPr>
        <p:blipFill>
          <a:blip r:embed="rId4">
            <a:extLst>
              <a:ext uri="{28A0092B-C50C-407E-A947-70E740481C1C}">
                <a14:useLocalDpi xmlns:a14="http://schemas.microsoft.com/office/drawing/2010/main" val="0"/>
              </a:ext>
            </a:extLst>
          </a:blip>
          <a:srcRect t="7671" b="7671"/>
          <a:stretch>
            <a:fillRect/>
          </a:stretch>
        </p:blipFill>
        <p:spPr/>
      </p:pic>
    </p:spTree>
    <p:extLst>
      <p:ext uri="{BB962C8B-B14F-4D97-AF65-F5344CB8AC3E}">
        <p14:creationId xmlns:p14="http://schemas.microsoft.com/office/powerpoint/2010/main" val="40223492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Performance</a:t>
            </a:r>
            <a:endParaRPr lang="en-US" b="1"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r>
              <a:rPr lang="en-US" sz="2800" dirty="0">
                <a:solidFill>
                  <a:srgbClr val="333C8D"/>
                </a:solidFill>
              </a:rPr>
              <a:t>Does the size of unpicked set matter</a:t>
            </a:r>
            <a:r>
              <a:rPr lang="en-US" sz="2800" dirty="0" smtClean="0">
                <a:solidFill>
                  <a:srgbClr val="333C8D"/>
                </a:solidFill>
              </a:rPr>
              <a:t>?</a:t>
            </a:r>
          </a:p>
          <a:p>
            <a:endParaRPr lang="en-US" sz="2800" dirty="0">
              <a:solidFill>
                <a:srgbClr val="333C8D"/>
              </a:solidFill>
            </a:endParaRPr>
          </a:p>
        </p:txBody>
      </p:sp>
      <p:pic>
        <p:nvPicPr>
          <p:cNvPr id="6" name="Picture 5" descr="p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32" y="2058736"/>
            <a:ext cx="6731000" cy="4305300"/>
          </a:xfrm>
          <a:prstGeom prst="rect">
            <a:avLst/>
          </a:prstGeom>
        </p:spPr>
      </p:pic>
    </p:spTree>
    <p:extLst>
      <p:ext uri="{BB962C8B-B14F-4D97-AF65-F5344CB8AC3E}">
        <p14:creationId xmlns:p14="http://schemas.microsoft.com/office/powerpoint/2010/main" val="3297749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Questions?</a:t>
            </a:r>
            <a:endParaRPr lang="en-US" b="1"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algn="ctr"/>
            <a:endParaRPr lang="en-US" sz="2800" dirty="0" smtClean="0">
              <a:solidFill>
                <a:srgbClr val="333C8D"/>
              </a:solidFill>
            </a:endParaRPr>
          </a:p>
          <a:p>
            <a:pPr algn="ctr"/>
            <a:endParaRPr lang="en-US" sz="2800" dirty="0">
              <a:solidFill>
                <a:srgbClr val="333C8D"/>
              </a:solidFill>
            </a:endParaRPr>
          </a:p>
          <a:p>
            <a:pPr algn="ctr"/>
            <a:r>
              <a:rPr lang="en-US" sz="2800" dirty="0" smtClean="0">
                <a:solidFill>
                  <a:srgbClr val="333C8D"/>
                </a:solidFill>
              </a:rPr>
              <a:t>Conclusion and future work and critique. Relate similar work.</a:t>
            </a:r>
          </a:p>
          <a:p>
            <a:pPr algn="ctr"/>
            <a:endParaRPr lang="en-US" sz="2800" dirty="0">
              <a:solidFill>
                <a:srgbClr val="333C8D"/>
              </a:solidFill>
            </a:endParaRPr>
          </a:p>
          <a:p>
            <a:pPr marL="0" indent="0" algn="ctr">
              <a:buNone/>
            </a:pPr>
            <a:r>
              <a:rPr lang="en-US" dirty="0" smtClean="0">
                <a:solidFill>
                  <a:srgbClr val="333C8D"/>
                </a:solidFill>
              </a:rPr>
              <a:t>Thank </a:t>
            </a:r>
            <a:r>
              <a:rPr lang="en-US" dirty="0">
                <a:solidFill>
                  <a:srgbClr val="333C8D"/>
                </a:solidFill>
              </a:rPr>
              <a:t>you!</a:t>
            </a:r>
          </a:p>
          <a:p>
            <a:pPr algn="ctr"/>
            <a:endParaRPr lang="en-US" sz="2800" dirty="0">
              <a:solidFill>
                <a:srgbClr val="333C8D"/>
              </a:solidFill>
            </a:endParaRPr>
          </a:p>
        </p:txBody>
      </p:sp>
    </p:spTree>
    <p:extLst>
      <p:ext uri="{BB962C8B-B14F-4D97-AF65-F5344CB8AC3E}">
        <p14:creationId xmlns:p14="http://schemas.microsoft.com/office/powerpoint/2010/main" val="3110587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smtClean="0">
                <a:solidFill>
                  <a:schemeClr val="bg1"/>
                </a:solidFill>
              </a:rPr>
              <a:t>Problem statement</a:t>
            </a:r>
            <a:endParaRPr lang="en-US" dirty="0">
              <a:solidFill>
                <a:schemeClr val="bg1"/>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idx="1"/>
          </p:nvPr>
        </p:nvSpPr>
        <p:spPr/>
        <p:txBody>
          <a:bodyPr>
            <a:normAutofit/>
          </a:bodyPr>
          <a:lstStyle/>
          <a:p>
            <a:r>
              <a:rPr lang="en-US" sz="2800" b="1" dirty="0">
                <a:solidFill>
                  <a:srgbClr val="333C8D"/>
                </a:solidFill>
              </a:rPr>
              <a:t>query: Show me all window-books</a:t>
            </a:r>
            <a:r>
              <a:rPr lang="en-US" sz="2800" b="1" dirty="0" smtClean="0">
                <a:solidFill>
                  <a:srgbClr val="333C8D"/>
                </a:solidFill>
              </a:rPr>
              <a:t>.(price around </a:t>
            </a:r>
            <a:r>
              <a:rPr lang="en-US" sz="2800" b="1" dirty="0">
                <a:solidFill>
                  <a:srgbClr val="333C8D"/>
                </a:solidFill>
              </a:rPr>
              <a:t>$20</a:t>
            </a:r>
            <a:r>
              <a:rPr lang="en-US" sz="2800" b="1" dirty="0" smtClean="0">
                <a:solidFill>
                  <a:srgbClr val="333C8D"/>
                </a:solidFill>
              </a:rPr>
              <a:t>)</a:t>
            </a:r>
            <a:endParaRPr lang="en-US" sz="2800" dirty="0"/>
          </a:p>
        </p:txBody>
      </p:sp>
      <p:pic>
        <p:nvPicPr>
          <p:cNvPr id="13" name="Picture 12" descr="QQ20130129-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545" y="2756118"/>
            <a:ext cx="7008609" cy="3444657"/>
          </a:xfrm>
          <a:prstGeom prst="rect">
            <a:avLst/>
          </a:prstGeom>
        </p:spPr>
      </p:pic>
    </p:spTree>
    <p:extLst>
      <p:ext uri="{BB962C8B-B14F-4D97-AF65-F5344CB8AC3E}">
        <p14:creationId xmlns:p14="http://schemas.microsoft.com/office/powerpoint/2010/main" val="11117578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Model and definition</a:t>
            </a:r>
          </a:p>
        </p:txBody>
      </p:sp>
      <p:sp>
        <p:nvSpPr>
          <p:cNvPr id="3" name="Content Placeholder 2"/>
          <p:cNvSpPr>
            <a:spLocks noGrp="1"/>
          </p:cNvSpPr>
          <p:nvPr>
            <p:ph idx="1"/>
          </p:nvPr>
        </p:nvSpPr>
        <p:spPr>
          <a:xfrm>
            <a:off x="404015" y="1671984"/>
            <a:ext cx="8363272" cy="4857403"/>
          </a:xfrm>
        </p:spPr>
        <p:txBody>
          <a:bodyPr>
            <a:normAutofit/>
          </a:bodyPr>
          <a:lstStyle/>
          <a:p>
            <a:r>
              <a:rPr lang="en-US" b="1" dirty="0">
                <a:solidFill>
                  <a:srgbClr val="333C8D"/>
                </a:solidFill>
              </a:rPr>
              <a:t>Data item</a:t>
            </a:r>
            <a:r>
              <a:rPr lang="en-US" b="1" dirty="0" smtClean="0">
                <a:solidFill>
                  <a:srgbClr val="333C8D"/>
                </a:solidFill>
              </a:rPr>
              <a:t>: </a:t>
            </a:r>
            <a:r>
              <a:rPr lang="en-US" sz="2400" dirty="0" smtClean="0">
                <a:solidFill>
                  <a:srgbClr val="333C8D"/>
                </a:solidFill>
              </a:rPr>
              <a:t>basic </a:t>
            </a:r>
            <a:r>
              <a:rPr lang="en-US" sz="2400" dirty="0">
                <a:solidFill>
                  <a:srgbClr val="333C8D"/>
                </a:solidFill>
              </a:rPr>
              <a:t>logical data </a:t>
            </a:r>
            <a:r>
              <a:rPr lang="en-US" sz="2400" dirty="0" smtClean="0">
                <a:solidFill>
                  <a:srgbClr val="333C8D"/>
                </a:solidFill>
              </a:rPr>
              <a:t>unit</a:t>
            </a:r>
            <a:endParaRPr lang="en-US" sz="2400" b="1" dirty="0" smtClean="0">
              <a:solidFill>
                <a:srgbClr val="333C8D"/>
              </a:solidFill>
            </a:endParaRPr>
          </a:p>
          <a:p>
            <a:pPr marL="0" indent="0">
              <a:buNone/>
            </a:pPr>
            <a:r>
              <a:rPr lang="en-US" sz="2400" i="1" dirty="0" smtClean="0">
                <a:solidFill>
                  <a:srgbClr val="333C8D"/>
                </a:solidFill>
              </a:rPr>
              <a:t>tuples</a:t>
            </a:r>
            <a:r>
              <a:rPr lang="en-US" sz="2400" dirty="0" smtClean="0">
                <a:solidFill>
                  <a:srgbClr val="333C8D"/>
                </a:solidFill>
              </a:rPr>
              <a:t> </a:t>
            </a:r>
            <a:r>
              <a:rPr lang="en-US" sz="2400" dirty="0">
                <a:solidFill>
                  <a:srgbClr val="333C8D"/>
                </a:solidFill>
              </a:rPr>
              <a:t>in a relational </a:t>
            </a:r>
            <a:r>
              <a:rPr lang="en-US" sz="2400" dirty="0" smtClean="0">
                <a:solidFill>
                  <a:srgbClr val="333C8D"/>
                </a:solidFill>
              </a:rPr>
              <a:t>table.</a:t>
            </a:r>
          </a:p>
          <a:p>
            <a:r>
              <a:rPr lang="en-US" b="1" dirty="0" smtClean="0">
                <a:solidFill>
                  <a:srgbClr val="333C8D"/>
                </a:solidFill>
              </a:rPr>
              <a:t>Attributes:</a:t>
            </a:r>
          </a:p>
          <a:p>
            <a:pPr marL="0" indent="0">
              <a:buNone/>
            </a:pPr>
            <a:r>
              <a:rPr lang="en-US" sz="2400" i="1" dirty="0" smtClean="0">
                <a:solidFill>
                  <a:srgbClr val="333C8D"/>
                </a:solidFill>
              </a:rPr>
              <a:t>relational attributes</a:t>
            </a:r>
            <a:r>
              <a:rPr lang="en-US" sz="2400" dirty="0" smtClean="0">
                <a:solidFill>
                  <a:srgbClr val="333C8D"/>
                </a:solidFill>
              </a:rPr>
              <a:t> </a:t>
            </a:r>
            <a:r>
              <a:rPr lang="en-US" sz="2000" dirty="0" smtClean="0">
                <a:solidFill>
                  <a:srgbClr val="333C8D"/>
                </a:solidFill>
              </a:rPr>
              <a:t>in a tuple.</a:t>
            </a:r>
            <a:endParaRPr lang="en-US" sz="2000" b="1" dirty="0">
              <a:solidFill>
                <a:srgbClr val="333C8D"/>
              </a:solidFill>
            </a:endParaRPr>
          </a:p>
          <a:p>
            <a:r>
              <a:rPr lang="en-US" b="1" dirty="0" smtClean="0">
                <a:solidFill>
                  <a:srgbClr val="333C8D"/>
                </a:solidFill>
              </a:rPr>
              <a:t>Dataset:</a:t>
            </a:r>
            <a:r>
              <a:rPr lang="en-US" sz="2400" b="1" dirty="0" smtClean="0">
                <a:solidFill>
                  <a:srgbClr val="333C8D"/>
                </a:solidFill>
              </a:rPr>
              <a:t> </a:t>
            </a:r>
            <a:r>
              <a:rPr lang="en-US" sz="2400" dirty="0" smtClean="0">
                <a:solidFill>
                  <a:srgbClr val="333C8D"/>
                </a:solidFill>
              </a:rPr>
              <a:t>a </a:t>
            </a:r>
            <a:r>
              <a:rPr lang="en-US" sz="2400" dirty="0">
                <a:solidFill>
                  <a:srgbClr val="333C8D"/>
                </a:solidFill>
              </a:rPr>
              <a:t>set of data </a:t>
            </a:r>
            <a:r>
              <a:rPr lang="en-US" sz="2400" dirty="0" smtClean="0">
                <a:solidFill>
                  <a:srgbClr val="333C8D"/>
                </a:solidFill>
              </a:rPr>
              <a:t>items</a:t>
            </a:r>
            <a:endParaRPr lang="en-US" b="1" dirty="0">
              <a:solidFill>
                <a:srgbClr val="333C8D"/>
              </a:solidFill>
            </a:endParaRPr>
          </a:p>
          <a:p>
            <a:endParaRPr lang="en-US" sz="2000" b="1" dirty="0" smtClean="0">
              <a:solidFill>
                <a:srgbClr val="333C8D"/>
              </a:solidFill>
            </a:endParaRPr>
          </a:p>
          <a:p>
            <a:endParaRPr lang="en-US" b="1" dirty="0">
              <a:solidFill>
                <a:srgbClr val="333C8D"/>
              </a:solidFill>
            </a:endParaRPr>
          </a:p>
          <a:p>
            <a:endParaRPr lang="en-US"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520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Model and definition</a:t>
            </a:r>
          </a:p>
        </p:txBody>
      </p:sp>
      <p:sp>
        <p:nvSpPr>
          <p:cNvPr id="3" name="Content Placeholder 2"/>
          <p:cNvSpPr>
            <a:spLocks noGrp="1"/>
          </p:cNvSpPr>
          <p:nvPr>
            <p:ph idx="1"/>
          </p:nvPr>
        </p:nvSpPr>
        <p:spPr>
          <a:xfrm>
            <a:off x="404015" y="1671984"/>
            <a:ext cx="8363272" cy="4857403"/>
          </a:xfrm>
        </p:spPr>
        <p:txBody>
          <a:bodyPr>
            <a:normAutofit/>
          </a:bodyPr>
          <a:lstStyle/>
          <a:p>
            <a:r>
              <a:rPr lang="en-US" b="1" dirty="0" smtClean="0">
                <a:solidFill>
                  <a:srgbClr val="333C8D"/>
                </a:solidFill>
              </a:rPr>
              <a:t>MANIPULATION: </a:t>
            </a:r>
            <a:r>
              <a:rPr lang="en-US" sz="2400" dirty="0" smtClean="0">
                <a:solidFill>
                  <a:srgbClr val="333C8D"/>
                </a:solidFill>
              </a:rPr>
              <a:t>M(D</a:t>
            </a:r>
            <a:r>
              <a:rPr lang="en-US" sz="2400" baseline="30000" dirty="0">
                <a:solidFill>
                  <a:srgbClr val="333C8D"/>
                </a:solidFill>
              </a:rPr>
              <a:t>1</a:t>
            </a:r>
            <a:r>
              <a:rPr lang="en-US" sz="2400" dirty="0" smtClean="0">
                <a:solidFill>
                  <a:srgbClr val="333C8D"/>
                </a:solidFill>
              </a:rPr>
              <a:t>,D</a:t>
            </a:r>
            <a:r>
              <a:rPr lang="en-US" sz="2400" baseline="30000" dirty="0" smtClean="0">
                <a:solidFill>
                  <a:srgbClr val="333C8D"/>
                </a:solidFill>
              </a:rPr>
              <a:t>2</a:t>
            </a:r>
            <a:r>
              <a:rPr lang="en-US" sz="2400" dirty="0" smtClean="0">
                <a:solidFill>
                  <a:srgbClr val="333C8D"/>
                </a:solidFill>
              </a:rPr>
              <a:t>,</a:t>
            </a:r>
            <a:r>
              <a:rPr lang="en-US" sz="2400" dirty="0">
                <a:solidFill>
                  <a:srgbClr val="333C8D"/>
                </a:solidFill>
              </a:rPr>
              <a:t>...)=</a:t>
            </a:r>
            <a:r>
              <a:rPr lang="en-US" sz="2400" dirty="0" smtClean="0">
                <a:solidFill>
                  <a:srgbClr val="333C8D"/>
                </a:solidFill>
              </a:rPr>
              <a:t>D</a:t>
            </a:r>
            <a:r>
              <a:rPr lang="en-US" sz="2400" baseline="30000" dirty="0" smtClean="0">
                <a:solidFill>
                  <a:srgbClr val="333C8D"/>
                </a:solidFill>
              </a:rPr>
              <a:t>o</a:t>
            </a:r>
          </a:p>
          <a:p>
            <a:pPr marL="0" indent="0">
              <a:buNone/>
            </a:pPr>
            <a:r>
              <a:rPr lang="en-US" sz="2400" dirty="0" smtClean="0">
                <a:solidFill>
                  <a:srgbClr val="333C8D"/>
                </a:solidFill>
              </a:rPr>
              <a:t>MANIPULATIONM takes </a:t>
            </a:r>
            <a:r>
              <a:rPr lang="en-US" sz="2400" dirty="0">
                <a:solidFill>
                  <a:srgbClr val="333C8D"/>
                </a:solidFill>
              </a:rPr>
              <a:t>datasets </a:t>
            </a:r>
            <a:r>
              <a:rPr lang="en-US" sz="2400" dirty="0" smtClean="0">
                <a:solidFill>
                  <a:srgbClr val="333C8D"/>
                </a:solidFill>
              </a:rPr>
              <a:t>D</a:t>
            </a:r>
            <a:r>
              <a:rPr lang="en-US" sz="2400" baseline="30000" dirty="0" smtClean="0">
                <a:solidFill>
                  <a:srgbClr val="333C8D"/>
                </a:solidFill>
              </a:rPr>
              <a:t>1</a:t>
            </a:r>
            <a:r>
              <a:rPr lang="en-US" sz="2400" dirty="0" smtClean="0">
                <a:solidFill>
                  <a:srgbClr val="333C8D"/>
                </a:solidFill>
              </a:rPr>
              <a:t> </a:t>
            </a:r>
            <a:r>
              <a:rPr lang="en-US" sz="2400" dirty="0">
                <a:solidFill>
                  <a:srgbClr val="333C8D"/>
                </a:solidFill>
              </a:rPr>
              <a:t>, </a:t>
            </a:r>
            <a:r>
              <a:rPr lang="en-US" sz="2400" dirty="0" smtClean="0">
                <a:solidFill>
                  <a:srgbClr val="333C8D"/>
                </a:solidFill>
              </a:rPr>
              <a:t>D</a:t>
            </a:r>
            <a:r>
              <a:rPr lang="en-US" sz="2400" baseline="30000" dirty="0" smtClean="0">
                <a:solidFill>
                  <a:srgbClr val="333C8D"/>
                </a:solidFill>
              </a:rPr>
              <a:t>2</a:t>
            </a:r>
            <a:r>
              <a:rPr lang="en-US" sz="2400" dirty="0" smtClean="0">
                <a:solidFill>
                  <a:srgbClr val="333C8D"/>
                </a:solidFill>
              </a:rPr>
              <a:t> </a:t>
            </a:r>
            <a:r>
              <a:rPr lang="en-US" sz="2400" dirty="0">
                <a:solidFill>
                  <a:srgbClr val="333C8D"/>
                </a:solidFill>
              </a:rPr>
              <a:t>, </a:t>
            </a:r>
            <a:r>
              <a:rPr lang="en-US" sz="2400" dirty="0" err="1">
                <a:solidFill>
                  <a:srgbClr val="333C8D"/>
                </a:solidFill>
              </a:rPr>
              <a:t>etc</a:t>
            </a:r>
            <a:r>
              <a:rPr lang="en-US" sz="2400" dirty="0">
                <a:solidFill>
                  <a:srgbClr val="333C8D"/>
                </a:solidFill>
              </a:rPr>
              <a:t> as input </a:t>
            </a:r>
            <a:r>
              <a:rPr lang="en-US" sz="2400" dirty="0" smtClean="0">
                <a:solidFill>
                  <a:srgbClr val="333C8D"/>
                </a:solidFill>
              </a:rPr>
              <a:t>and generate </a:t>
            </a:r>
            <a:r>
              <a:rPr lang="en-US" sz="2400" dirty="0">
                <a:solidFill>
                  <a:srgbClr val="333C8D"/>
                </a:solidFill>
              </a:rPr>
              <a:t>data set </a:t>
            </a:r>
            <a:r>
              <a:rPr lang="en-US" sz="2400" dirty="0" smtClean="0">
                <a:solidFill>
                  <a:srgbClr val="333C8D"/>
                </a:solidFill>
              </a:rPr>
              <a:t>D</a:t>
            </a:r>
            <a:r>
              <a:rPr lang="en-US" sz="2400" baseline="30000" dirty="0">
                <a:solidFill>
                  <a:srgbClr val="333C8D"/>
                </a:solidFill>
              </a:rPr>
              <a:t>o</a:t>
            </a:r>
            <a:r>
              <a:rPr lang="en-US" sz="2400" dirty="0" smtClean="0">
                <a:solidFill>
                  <a:srgbClr val="333C8D"/>
                </a:solidFill>
              </a:rPr>
              <a:t> </a:t>
            </a:r>
            <a:r>
              <a:rPr lang="en-US" sz="2400" dirty="0">
                <a:solidFill>
                  <a:srgbClr val="333C8D"/>
                </a:solidFill>
              </a:rPr>
              <a:t>as output.</a:t>
            </a:r>
            <a:r>
              <a:rPr lang="en-US" dirty="0">
                <a:solidFill>
                  <a:srgbClr val="333C8D"/>
                </a:solidFill>
              </a:rPr>
              <a:t> </a:t>
            </a:r>
            <a:endParaRPr lang="en-US" dirty="0" smtClean="0">
              <a:solidFill>
                <a:srgbClr val="333C8D"/>
              </a:solidFill>
            </a:endParaRPr>
          </a:p>
          <a:p>
            <a:pPr marL="0" indent="0">
              <a:buNone/>
            </a:pPr>
            <a:endParaRPr lang="en-US" sz="2800" b="1" dirty="0" smtClean="0">
              <a:solidFill>
                <a:srgbClr val="333C8D"/>
              </a:solidFill>
            </a:endParaRPr>
          </a:p>
          <a:p>
            <a:pPr marL="0" indent="0">
              <a:buNone/>
            </a:pPr>
            <a:r>
              <a:rPr lang="en-US" sz="2800" b="1" dirty="0" smtClean="0">
                <a:solidFill>
                  <a:srgbClr val="333C8D"/>
                </a:solidFill>
              </a:rPr>
              <a:t>SELECT * FROM books WHERE </a:t>
            </a:r>
            <a:r>
              <a:rPr lang="en-US" sz="3600" b="1" i="1" dirty="0" smtClean="0">
                <a:solidFill>
                  <a:srgbClr val="FF0000"/>
                </a:solidFill>
              </a:rPr>
              <a:t>price≤</a:t>
            </a:r>
            <a:r>
              <a:rPr lang="en-US" sz="3600" b="1" i="1" dirty="0">
                <a:solidFill>
                  <a:srgbClr val="FF0000"/>
                </a:solidFill>
              </a:rPr>
              <a:t>$20</a:t>
            </a:r>
            <a:r>
              <a:rPr lang="en-US" b="1" i="1" dirty="0">
                <a:solidFill>
                  <a:srgbClr val="FF0000"/>
                </a:solidFill>
              </a:rPr>
              <a:t> </a:t>
            </a:r>
            <a:endParaRPr lang="en-US" b="1" i="1" dirty="0" smtClean="0">
              <a:solidFill>
                <a:srgbClr val="FF0000"/>
              </a:solidFill>
            </a:endParaRPr>
          </a:p>
          <a:p>
            <a:pPr marL="0" indent="0">
              <a:buNone/>
            </a:pPr>
            <a:r>
              <a:rPr lang="en-US" sz="2800" i="1" dirty="0" smtClean="0">
                <a:solidFill>
                  <a:srgbClr val="333C8D"/>
                </a:solidFill>
              </a:rPr>
              <a:t>Input:  </a:t>
            </a:r>
            <a:r>
              <a:rPr lang="en-US" sz="2800" dirty="0" smtClean="0">
                <a:solidFill>
                  <a:srgbClr val="333C8D"/>
                </a:solidFill>
              </a:rPr>
              <a:t>book dataset.</a:t>
            </a:r>
          </a:p>
          <a:p>
            <a:pPr marL="0" indent="0">
              <a:buNone/>
            </a:pPr>
            <a:r>
              <a:rPr lang="en-US" sz="2800" dirty="0" smtClean="0">
                <a:solidFill>
                  <a:srgbClr val="333C8D"/>
                </a:solidFill>
              </a:rPr>
              <a:t>Output:(</a:t>
            </a:r>
            <a:r>
              <a:rPr lang="en-US" sz="2800" dirty="0">
                <a:solidFill>
                  <a:srgbClr val="333C8D"/>
                </a:solidFill>
              </a:rPr>
              <a:t>Euripides, “Medea”), (Homer, “Iliad”), and (</a:t>
            </a:r>
            <a:r>
              <a:rPr lang="en-US" sz="2800" dirty="0" err="1">
                <a:solidFill>
                  <a:srgbClr val="333C8D"/>
                </a:solidFill>
              </a:rPr>
              <a:t>Hrotsvit</a:t>
            </a:r>
            <a:r>
              <a:rPr lang="en-US" sz="2800" dirty="0">
                <a:solidFill>
                  <a:srgbClr val="333C8D"/>
                </a:solidFill>
              </a:rPr>
              <a:t>, “</a:t>
            </a:r>
            <a:r>
              <a:rPr lang="en-US" sz="2800" dirty="0" err="1">
                <a:solidFill>
                  <a:srgbClr val="333C8D"/>
                </a:solidFill>
              </a:rPr>
              <a:t>Basilius</a:t>
            </a:r>
            <a:r>
              <a:rPr lang="en-US" sz="2800" dirty="0">
                <a:solidFill>
                  <a:srgbClr val="333C8D"/>
                </a:solidFill>
              </a:rPr>
              <a:t>”). </a:t>
            </a:r>
          </a:p>
          <a:p>
            <a:pPr marL="0" indent="0">
              <a:buNone/>
            </a:pPr>
            <a:endParaRPr lang="en-US" b="1" dirty="0">
              <a:solidFill>
                <a:srgbClr val="333C8D"/>
              </a:solidFill>
            </a:endParaRPr>
          </a:p>
          <a:p>
            <a:endParaRPr lang="en-US"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481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Model and definition</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descr="QQ20130129-3.png"/>
          <p:cNvPicPr>
            <a:picLocks noGrp="1" noChangeAspect="1"/>
          </p:cNvPicPr>
          <p:nvPr>
            <p:ph idx="1"/>
          </p:nvPr>
        </p:nvPicPr>
        <p:blipFill>
          <a:blip r:embed="rId4">
            <a:extLst>
              <a:ext uri="{28A0092B-C50C-407E-A947-70E740481C1C}">
                <a14:useLocalDpi xmlns:a14="http://schemas.microsoft.com/office/drawing/2010/main" val="0"/>
              </a:ext>
            </a:extLst>
          </a:blip>
          <a:srcRect l="5316" r="5316"/>
          <a:stretch>
            <a:fillRect/>
          </a:stretch>
        </p:blipFill>
        <p:spPr>
          <a:xfrm>
            <a:off x="1002632" y="1600201"/>
            <a:ext cx="7684168" cy="4225996"/>
          </a:xfrm>
        </p:spPr>
      </p:pic>
    </p:spTree>
    <p:extLst>
      <p:ext uri="{BB962C8B-B14F-4D97-AF65-F5344CB8AC3E}">
        <p14:creationId xmlns:p14="http://schemas.microsoft.com/office/powerpoint/2010/main" val="1850447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3C8D"/>
          </a:solidFill>
        </p:spPr>
        <p:txBody>
          <a:bodyPr/>
          <a:lstStyle/>
          <a:p>
            <a:r>
              <a:rPr lang="en-US" b="1" dirty="0">
                <a:solidFill>
                  <a:schemeClr val="bg1"/>
                </a:solidFill>
              </a:rPr>
              <a:t>Model and definition</a:t>
            </a:r>
          </a:p>
        </p:txBody>
      </p:sp>
      <p:sp>
        <p:nvSpPr>
          <p:cNvPr id="3" name="Content Placeholder 2"/>
          <p:cNvSpPr>
            <a:spLocks noGrp="1"/>
          </p:cNvSpPr>
          <p:nvPr>
            <p:ph idx="1"/>
          </p:nvPr>
        </p:nvSpPr>
        <p:spPr>
          <a:xfrm>
            <a:off x="404015" y="1671984"/>
            <a:ext cx="8363272" cy="4857403"/>
          </a:xfrm>
        </p:spPr>
        <p:txBody>
          <a:bodyPr>
            <a:normAutofit/>
          </a:bodyPr>
          <a:lstStyle/>
          <a:p>
            <a:r>
              <a:rPr lang="en-US" sz="3500" b="1" dirty="0" smtClean="0">
                <a:solidFill>
                  <a:srgbClr val="333C8D"/>
                </a:solidFill>
              </a:rPr>
              <a:t>MANIPULATION </a:t>
            </a:r>
            <a:r>
              <a:rPr lang="en-US" sz="3500" b="1" dirty="0">
                <a:solidFill>
                  <a:srgbClr val="333C8D"/>
                </a:solidFill>
              </a:rPr>
              <a:t>2. </a:t>
            </a:r>
            <a:r>
              <a:rPr lang="en-US" sz="3500" b="1" i="1" dirty="0">
                <a:solidFill>
                  <a:srgbClr val="333C8D"/>
                </a:solidFill>
              </a:rPr>
              <a:t>a black box </a:t>
            </a:r>
            <a:r>
              <a:rPr lang="en-US" sz="3500" b="1" i="1" dirty="0" smtClean="0">
                <a:solidFill>
                  <a:srgbClr val="333C8D"/>
                </a:solidFill>
              </a:rPr>
              <a:t>function</a:t>
            </a:r>
            <a:endParaRPr lang="en-US" b="1" dirty="0" smtClean="0">
              <a:solidFill>
                <a:srgbClr val="333C8D"/>
              </a:solidFill>
            </a:endParaRPr>
          </a:p>
          <a:p>
            <a:r>
              <a:rPr lang="en-US" sz="3000" dirty="0" err="1" smtClean="0">
                <a:solidFill>
                  <a:srgbClr val="333C8D"/>
                </a:solidFill>
              </a:rPr>
              <a:t>Book’s_written</a:t>
            </a:r>
            <a:r>
              <a:rPr lang="en-US" sz="3000" dirty="0" err="1">
                <a:solidFill>
                  <a:srgbClr val="333C8D"/>
                </a:solidFill>
              </a:rPr>
              <a:t>_</a:t>
            </a:r>
            <a:r>
              <a:rPr lang="en-US" sz="3000" dirty="0" err="1" smtClean="0">
                <a:solidFill>
                  <a:srgbClr val="333C8D"/>
                </a:solidFill>
              </a:rPr>
              <a:t>Languages</a:t>
            </a:r>
            <a:r>
              <a:rPr lang="en-US" sz="3000" dirty="0" smtClean="0">
                <a:solidFill>
                  <a:srgbClr val="333C8D"/>
                </a:solidFill>
              </a:rPr>
              <a:t>(</a:t>
            </a:r>
            <a:r>
              <a:rPr lang="en-US" sz="3000" i="1" dirty="0" smtClean="0">
                <a:solidFill>
                  <a:srgbClr val="333C8D"/>
                </a:solidFill>
              </a:rPr>
              <a:t>M</a:t>
            </a:r>
            <a:r>
              <a:rPr lang="en-US" sz="3000" dirty="0" smtClean="0">
                <a:solidFill>
                  <a:srgbClr val="333C8D"/>
                </a:solidFill>
              </a:rPr>
              <a:t>)</a:t>
            </a:r>
            <a:r>
              <a:rPr lang="en-US" sz="3000" dirty="0">
                <a:solidFill>
                  <a:srgbClr val="333C8D"/>
                </a:solidFill>
              </a:rPr>
              <a:t/>
            </a:r>
            <a:br>
              <a:rPr lang="en-US" sz="3000" dirty="0">
                <a:solidFill>
                  <a:srgbClr val="333C8D"/>
                </a:solidFill>
              </a:rPr>
            </a:br>
            <a:r>
              <a:rPr lang="en-US" sz="2800" i="1" dirty="0" smtClean="0">
                <a:solidFill>
                  <a:srgbClr val="333C8D"/>
                </a:solidFill>
              </a:rPr>
              <a:t>Return books written in English.</a:t>
            </a:r>
          </a:p>
          <a:p>
            <a:endParaRPr lang="en-US" sz="2400" dirty="0" smtClean="0">
              <a:solidFill>
                <a:srgbClr val="333C8D"/>
              </a:solidFill>
            </a:endParaRPr>
          </a:p>
          <a:p>
            <a:r>
              <a:rPr lang="en-US" sz="2400" dirty="0" smtClean="0">
                <a:solidFill>
                  <a:srgbClr val="333C8D"/>
                </a:solidFill>
              </a:rPr>
              <a:t>Input:d</a:t>
            </a:r>
            <a:r>
              <a:rPr lang="en-US" sz="2400" baseline="30000" dirty="0" smtClean="0">
                <a:solidFill>
                  <a:srgbClr val="333C8D"/>
                </a:solidFill>
              </a:rPr>
              <a:t>I1</a:t>
            </a:r>
            <a:r>
              <a:rPr lang="en-US" sz="2400" dirty="0" smtClean="0">
                <a:solidFill>
                  <a:srgbClr val="333C8D"/>
                </a:solidFill>
              </a:rPr>
              <a:t> </a:t>
            </a:r>
            <a:r>
              <a:rPr lang="en-US" sz="2400" dirty="0">
                <a:solidFill>
                  <a:srgbClr val="333C8D"/>
                </a:solidFill>
              </a:rPr>
              <a:t>is (</a:t>
            </a:r>
            <a:r>
              <a:rPr lang="en-US" sz="2400" dirty="0" err="1">
                <a:solidFill>
                  <a:srgbClr val="333C8D"/>
                </a:solidFill>
              </a:rPr>
              <a:t>Hrotsvit</a:t>
            </a:r>
            <a:r>
              <a:rPr lang="en-US" sz="2400" dirty="0">
                <a:solidFill>
                  <a:srgbClr val="333C8D"/>
                </a:solidFill>
              </a:rPr>
              <a:t>, </a:t>
            </a:r>
            <a:r>
              <a:rPr lang="en-US" sz="2400" dirty="0" smtClean="0">
                <a:solidFill>
                  <a:srgbClr val="333C8D"/>
                </a:solidFill>
              </a:rPr>
              <a:t>“</a:t>
            </a:r>
            <a:r>
              <a:rPr lang="en-US" sz="2400" dirty="0" err="1" smtClean="0">
                <a:solidFill>
                  <a:srgbClr val="333C8D"/>
                </a:solidFill>
              </a:rPr>
              <a:t>Basilius</a:t>
            </a:r>
            <a:r>
              <a:rPr lang="en-US" sz="2400" dirty="0" smtClean="0">
                <a:solidFill>
                  <a:srgbClr val="333C8D"/>
                </a:solidFill>
              </a:rPr>
              <a:t>”</a:t>
            </a:r>
            <a:r>
              <a:rPr lang="en-US" sz="2400" dirty="0">
                <a:solidFill>
                  <a:srgbClr val="333C8D"/>
                </a:solidFill>
              </a:rPr>
              <a:t>, </a:t>
            </a:r>
            <a:r>
              <a:rPr lang="en-US" sz="2400" dirty="0" smtClean="0">
                <a:solidFill>
                  <a:srgbClr val="333C8D"/>
                </a:solidFill>
              </a:rPr>
              <a:t>$20)</a:t>
            </a:r>
            <a:r>
              <a:rPr lang="en-US" sz="2400" dirty="0">
                <a:solidFill>
                  <a:srgbClr val="333C8D"/>
                </a:solidFill>
              </a:rPr>
              <a:t>; </a:t>
            </a:r>
            <a:r>
              <a:rPr lang="en-US" sz="2400" dirty="0" smtClean="0">
                <a:solidFill>
                  <a:srgbClr val="333C8D"/>
                </a:solidFill>
              </a:rPr>
              <a:t>d</a:t>
            </a:r>
            <a:r>
              <a:rPr lang="en-US" sz="2400" baseline="30000" dirty="0" smtClean="0">
                <a:solidFill>
                  <a:srgbClr val="333C8D"/>
                </a:solidFill>
              </a:rPr>
              <a:t>I2</a:t>
            </a:r>
            <a:r>
              <a:rPr lang="en-US" sz="2400" dirty="0" smtClean="0">
                <a:solidFill>
                  <a:srgbClr val="333C8D"/>
                </a:solidFill>
              </a:rPr>
              <a:t> </a:t>
            </a:r>
            <a:r>
              <a:rPr lang="en-US" sz="2400" dirty="0">
                <a:solidFill>
                  <a:srgbClr val="333C8D"/>
                </a:solidFill>
              </a:rPr>
              <a:t>is </a:t>
            </a:r>
            <a:r>
              <a:rPr lang="en-US" sz="2400" dirty="0" smtClean="0">
                <a:solidFill>
                  <a:srgbClr val="333C8D"/>
                </a:solidFill>
              </a:rPr>
              <a:t>(</a:t>
            </a:r>
            <a:r>
              <a:rPr lang="zh-TW" altLang="en-US" sz="2400" dirty="0">
                <a:solidFill>
                  <a:srgbClr val="333C8D"/>
                </a:solidFill>
              </a:rPr>
              <a:t>吴承恩</a:t>
            </a:r>
            <a:r>
              <a:rPr lang="en-US" sz="2400" dirty="0" smtClean="0">
                <a:solidFill>
                  <a:srgbClr val="333C8D"/>
                </a:solidFill>
              </a:rPr>
              <a:t>, “</a:t>
            </a:r>
            <a:r>
              <a:rPr lang="zh-TW" altLang="en-US" sz="2400" dirty="0">
                <a:solidFill>
                  <a:srgbClr val="333C8D"/>
                </a:solidFill>
              </a:rPr>
              <a:t>西游记</a:t>
            </a:r>
            <a:r>
              <a:rPr lang="en-US" sz="2400" dirty="0" smtClean="0">
                <a:solidFill>
                  <a:srgbClr val="333C8D"/>
                </a:solidFill>
              </a:rPr>
              <a:t>”</a:t>
            </a:r>
            <a:r>
              <a:rPr lang="en-US" sz="2400" dirty="0">
                <a:solidFill>
                  <a:srgbClr val="333C8D"/>
                </a:solidFill>
              </a:rPr>
              <a:t>, $16); </a:t>
            </a:r>
            <a:r>
              <a:rPr lang="en-US" sz="2400" dirty="0" smtClean="0">
                <a:solidFill>
                  <a:srgbClr val="333C8D"/>
                </a:solidFill>
              </a:rPr>
              <a:t>d</a:t>
            </a:r>
            <a:r>
              <a:rPr lang="en-US" sz="2400" baseline="30000" dirty="0" smtClean="0">
                <a:solidFill>
                  <a:srgbClr val="333C8D"/>
                </a:solidFill>
              </a:rPr>
              <a:t>I3</a:t>
            </a:r>
            <a:r>
              <a:rPr lang="en-US" sz="2400" dirty="0" smtClean="0">
                <a:solidFill>
                  <a:srgbClr val="333C8D"/>
                </a:solidFill>
              </a:rPr>
              <a:t> is (</a:t>
            </a:r>
            <a:r>
              <a:rPr lang="ja-JP" altLang="en-US" sz="2400" dirty="0">
                <a:solidFill>
                  <a:srgbClr val="333C8D"/>
                </a:solidFill>
              </a:rPr>
              <a:t>川端康成</a:t>
            </a:r>
            <a:r>
              <a:rPr lang="en-US" sz="2400" dirty="0" smtClean="0">
                <a:solidFill>
                  <a:srgbClr val="333C8D"/>
                </a:solidFill>
              </a:rPr>
              <a:t>, “</a:t>
            </a:r>
            <a:r>
              <a:rPr lang="ja-JP" altLang="en-US" sz="2400" dirty="0">
                <a:solidFill>
                  <a:srgbClr val="333C8D"/>
                </a:solidFill>
              </a:rPr>
              <a:t>伊豆の踊り子</a:t>
            </a:r>
            <a:r>
              <a:rPr lang="en-US" sz="2400" dirty="0" smtClean="0">
                <a:solidFill>
                  <a:srgbClr val="333C8D"/>
                </a:solidFill>
              </a:rPr>
              <a:t>”</a:t>
            </a:r>
            <a:r>
              <a:rPr lang="en-US" sz="2400" dirty="0">
                <a:solidFill>
                  <a:srgbClr val="333C8D"/>
                </a:solidFill>
              </a:rPr>
              <a:t>, $18)</a:t>
            </a:r>
            <a:r>
              <a:rPr lang="en-US" sz="2400" dirty="0" smtClean="0">
                <a:solidFill>
                  <a:srgbClr val="333C8D"/>
                </a:solidFill>
              </a:rPr>
              <a:t>.</a:t>
            </a:r>
          </a:p>
          <a:p>
            <a:r>
              <a:rPr lang="en-US" sz="2400" dirty="0" smtClean="0">
                <a:solidFill>
                  <a:srgbClr val="333C8D"/>
                </a:solidFill>
              </a:rPr>
              <a:t>Output: d</a:t>
            </a:r>
            <a:r>
              <a:rPr lang="en-US" sz="2400" baseline="30000" dirty="0" smtClean="0">
                <a:solidFill>
                  <a:srgbClr val="333C8D"/>
                </a:solidFill>
              </a:rPr>
              <a:t>o</a:t>
            </a:r>
            <a:r>
              <a:rPr lang="en-US" sz="2400" dirty="0" smtClean="0">
                <a:solidFill>
                  <a:srgbClr val="333C8D"/>
                </a:solidFill>
              </a:rPr>
              <a:t> </a:t>
            </a:r>
            <a:r>
              <a:rPr lang="en-US" sz="2400" dirty="0">
                <a:solidFill>
                  <a:srgbClr val="333C8D"/>
                </a:solidFill>
              </a:rPr>
              <a:t>is (</a:t>
            </a:r>
            <a:r>
              <a:rPr lang="en-US" sz="2400" dirty="0" err="1">
                <a:solidFill>
                  <a:srgbClr val="333C8D"/>
                </a:solidFill>
              </a:rPr>
              <a:t>Hrotsvit</a:t>
            </a:r>
            <a:r>
              <a:rPr lang="en-US" sz="2400" dirty="0">
                <a:solidFill>
                  <a:srgbClr val="333C8D"/>
                </a:solidFill>
              </a:rPr>
              <a:t>, “</a:t>
            </a:r>
            <a:r>
              <a:rPr lang="en-US" sz="2400" dirty="0" err="1">
                <a:solidFill>
                  <a:srgbClr val="333C8D"/>
                </a:solidFill>
              </a:rPr>
              <a:t>Basilius</a:t>
            </a:r>
            <a:r>
              <a:rPr lang="en-US" sz="2400" dirty="0">
                <a:solidFill>
                  <a:srgbClr val="333C8D"/>
                </a:solidFill>
              </a:rPr>
              <a:t>”, $20); </a:t>
            </a:r>
            <a:endParaRPr lang="en-US" b="1" dirty="0">
              <a:solidFill>
                <a:srgbClr val="333C8D"/>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 y="6200775"/>
            <a:ext cx="911669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175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3337</TotalTime>
  <Words>1743</Words>
  <Application>Microsoft Macintosh PowerPoint</Application>
  <PresentationFormat>On-screen Show (4:3)</PresentationFormat>
  <Paragraphs>277</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template</vt:lpstr>
      <vt:lpstr>Why not?</vt:lpstr>
      <vt:lpstr> Outline</vt:lpstr>
      <vt:lpstr>Problem statement</vt:lpstr>
      <vt:lpstr>Problem statement</vt:lpstr>
      <vt:lpstr>Problem statement</vt:lpstr>
      <vt:lpstr>Model and definition</vt:lpstr>
      <vt:lpstr>Model and definition</vt:lpstr>
      <vt:lpstr>Model and definition</vt:lpstr>
      <vt:lpstr>Model and definition</vt:lpstr>
      <vt:lpstr>Model</vt:lpstr>
      <vt:lpstr>Model</vt:lpstr>
      <vt:lpstr>Definition </vt:lpstr>
      <vt:lpstr>Definition </vt:lpstr>
      <vt:lpstr>Definition </vt:lpstr>
      <vt:lpstr>Definition </vt:lpstr>
      <vt:lpstr>Definition </vt:lpstr>
      <vt:lpstr>Definition </vt:lpstr>
      <vt:lpstr>Definition </vt:lpstr>
      <vt:lpstr>Definition </vt:lpstr>
      <vt:lpstr>Definition </vt:lpstr>
      <vt:lpstr>WHY NOT? ANSWERS </vt:lpstr>
      <vt:lpstr>WHY NOT? ANSWERS </vt:lpstr>
      <vt:lpstr>WHY NOT? ANSWERS </vt:lpstr>
      <vt:lpstr>WHY NOT? ANSWERS </vt:lpstr>
      <vt:lpstr>WHY NOT? ANSWERS </vt:lpstr>
      <vt:lpstr>WHY NOT? ANSWERS </vt:lpstr>
      <vt:lpstr>WHY NOT? ANSWERS </vt:lpstr>
      <vt:lpstr>WHY NOT? ANSWERS </vt:lpstr>
      <vt:lpstr>WHY NOT? ANSWERS </vt:lpstr>
      <vt:lpstr>WHY NOT? ANSWERS </vt:lpstr>
      <vt:lpstr>WHY NOT? ANSWERS </vt:lpstr>
      <vt:lpstr>WHY NOT? ANSWERS </vt:lpstr>
      <vt:lpstr>Finding successors </vt:lpstr>
      <vt:lpstr>User Evaluation </vt:lpstr>
      <vt:lpstr>User Evaluation </vt:lpstr>
      <vt:lpstr>Evaluation </vt:lpstr>
      <vt:lpstr>Evaluation </vt:lpstr>
      <vt:lpstr>Performance</vt:lpstr>
      <vt:lpstr>Performance</vt:lpstr>
      <vt:lpstr>Performance</vt:lpstr>
      <vt:lpstr>Performance</vt:lpstr>
      <vt:lpstr>Questions?</vt:lpstr>
    </vt:vector>
  </TitlesOfParts>
  <Company>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HadoopDB: An Architectural Hybrid of MapReduce and DBMS Technologies for Analytical Workloads</dc:title>
  <dc:creator>Sophie Yang</dc:creator>
  <cp:lastModifiedBy>Sophie Yang</cp:lastModifiedBy>
  <cp:revision>53</cp:revision>
  <dcterms:created xsi:type="dcterms:W3CDTF">2012-12-07T15:18:13Z</dcterms:created>
  <dcterms:modified xsi:type="dcterms:W3CDTF">2013-02-04T21:00:46Z</dcterms:modified>
</cp:coreProperties>
</file>