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layout28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28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3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87" r:id="rId12"/>
    <p:sldId id="267" r:id="rId13"/>
    <p:sldId id="28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60"/>
  </p:normalViewPr>
  <p:slideViewPr>
    <p:cSldViewPr>
      <p:cViewPr>
        <p:scale>
          <a:sx n="70" d="100"/>
          <a:sy n="70" d="100"/>
        </p:scale>
        <p:origin x="-140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3214B-B582-428B-9C6D-16BCF93415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E49FE5F-957B-4C13-97BE-E82AC00C4C5C}">
      <dgm:prSet/>
      <dgm:spPr/>
      <dgm:t>
        <a:bodyPr/>
        <a:lstStyle/>
        <a:p>
          <a:pPr rtl="0"/>
          <a:r>
            <a:rPr lang="en-US" b="1" dirty="0" smtClean="0"/>
            <a:t>Identifying the Most Influential Data Objects with Reverse Top-k Queries</a:t>
          </a:r>
          <a:br>
            <a:rPr lang="en-US" b="1" dirty="0" smtClean="0"/>
          </a:br>
          <a:endParaRPr lang="en-US" b="1" dirty="0"/>
        </a:p>
      </dgm:t>
    </dgm:pt>
    <dgm:pt modelId="{5D71214C-BE75-4E52-9BEC-F105A7D23C52}" type="parTrans" cxnId="{91DA0A7D-E50F-4E8C-A53B-A0B7FC6CBA51}">
      <dgm:prSet/>
      <dgm:spPr/>
      <dgm:t>
        <a:bodyPr/>
        <a:lstStyle/>
        <a:p>
          <a:endParaRPr lang="en-US"/>
        </a:p>
      </dgm:t>
    </dgm:pt>
    <dgm:pt modelId="{6A25CBC2-C87E-414A-AF12-6BFD085477E1}" type="sibTrans" cxnId="{91DA0A7D-E50F-4E8C-A53B-A0B7FC6CBA51}">
      <dgm:prSet/>
      <dgm:spPr/>
      <dgm:t>
        <a:bodyPr/>
        <a:lstStyle/>
        <a:p>
          <a:endParaRPr lang="en-US"/>
        </a:p>
      </dgm:t>
    </dgm:pt>
    <dgm:pt modelId="{B594B311-AF4B-4678-8AEA-AD590D86AB47}" type="pres">
      <dgm:prSet presAssocID="{DB33214B-B582-428B-9C6D-16BCF93415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EDF4CA-D844-413C-8579-A958467D4E0A}" type="pres">
      <dgm:prSet presAssocID="{7E49FE5F-957B-4C13-97BE-E82AC00C4C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CE8228-7860-49BA-BBA9-6006733AB3BC}" type="presOf" srcId="{DB33214B-B582-428B-9C6D-16BCF93415A6}" destId="{B594B311-AF4B-4678-8AEA-AD590D86AB47}" srcOrd="0" destOrd="0" presId="urn:microsoft.com/office/officeart/2005/8/layout/vList2"/>
    <dgm:cxn modelId="{91DA0A7D-E50F-4E8C-A53B-A0B7FC6CBA51}" srcId="{DB33214B-B582-428B-9C6D-16BCF93415A6}" destId="{7E49FE5F-957B-4C13-97BE-E82AC00C4C5C}" srcOrd="0" destOrd="0" parTransId="{5D71214C-BE75-4E52-9BEC-F105A7D23C52}" sibTransId="{6A25CBC2-C87E-414A-AF12-6BFD085477E1}"/>
    <dgm:cxn modelId="{C93E0C5E-B5FE-48AB-9717-7E944B722D79}" type="presOf" srcId="{7E49FE5F-957B-4C13-97BE-E82AC00C4C5C}" destId="{9EEDF4CA-D844-413C-8579-A958467D4E0A}" srcOrd="0" destOrd="0" presId="urn:microsoft.com/office/officeart/2005/8/layout/vList2"/>
    <dgm:cxn modelId="{A2DE43C2-302C-445C-9CD9-4ADD4B44D720}" type="presParOf" srcId="{B594B311-AF4B-4678-8AEA-AD590D86AB47}" destId="{9EEDF4CA-D844-413C-8579-A958467D4E0A}" srcOrd="0" destOrd="0" presId="urn:microsoft.com/office/officeart/2005/8/layout/vList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A12A356-865A-45C3-9DDA-D736654E0D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20F925-4D89-4CF8-90BB-80D5CD1B8FB1}">
      <dgm:prSet/>
      <dgm:spPr/>
      <dgm:t>
        <a:bodyPr/>
        <a:lstStyle/>
        <a:p>
          <a:pPr rtl="0"/>
          <a:r>
            <a:rPr lang="en-US" dirty="0" smtClean="0"/>
            <a:t>Top-m Most Influential Data Objects</a:t>
          </a:r>
          <a:endParaRPr lang="en-US" dirty="0"/>
        </a:p>
      </dgm:t>
    </dgm:pt>
    <dgm:pt modelId="{7B99408E-5841-4967-98B3-2887033FA2AA}" type="parTrans" cxnId="{A4B5D987-9783-4417-9951-4045E79BBA7F}">
      <dgm:prSet/>
      <dgm:spPr/>
      <dgm:t>
        <a:bodyPr/>
        <a:lstStyle/>
        <a:p>
          <a:endParaRPr lang="en-US"/>
        </a:p>
      </dgm:t>
    </dgm:pt>
    <dgm:pt modelId="{B6612225-FCB1-4BFF-A155-E7FEF9BA7016}" type="sibTrans" cxnId="{A4B5D987-9783-4417-9951-4045E79BBA7F}">
      <dgm:prSet/>
      <dgm:spPr/>
      <dgm:t>
        <a:bodyPr/>
        <a:lstStyle/>
        <a:p>
          <a:endParaRPr lang="en-US"/>
        </a:p>
      </dgm:t>
    </dgm:pt>
    <dgm:pt modelId="{7F2046EA-DFCB-4FD9-B7EA-C0D0E0A0187A}" type="pres">
      <dgm:prSet presAssocID="{9A12A356-865A-45C3-9DDA-D736654E0D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4FAA36-A776-40A1-82A4-58D6E82BE70B}" type="pres">
      <dgm:prSet presAssocID="{4A20F925-4D89-4CF8-90BB-80D5CD1B8FB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AE4E7E-8A1E-4F94-8D51-32D79E8D79C7}" type="presOf" srcId="{9A12A356-865A-45C3-9DDA-D736654E0D22}" destId="{7F2046EA-DFCB-4FD9-B7EA-C0D0E0A0187A}" srcOrd="0" destOrd="0" presId="urn:microsoft.com/office/officeart/2005/8/layout/vList2"/>
    <dgm:cxn modelId="{A4B5D987-9783-4417-9951-4045E79BBA7F}" srcId="{9A12A356-865A-45C3-9DDA-D736654E0D22}" destId="{4A20F925-4D89-4CF8-90BB-80D5CD1B8FB1}" srcOrd="0" destOrd="0" parTransId="{7B99408E-5841-4967-98B3-2887033FA2AA}" sibTransId="{B6612225-FCB1-4BFF-A155-E7FEF9BA7016}"/>
    <dgm:cxn modelId="{42F2444D-73F8-44B8-B07C-6B1C32E049EC}" type="presOf" srcId="{4A20F925-4D89-4CF8-90BB-80D5CD1B8FB1}" destId="{C34FAA36-A776-40A1-82A4-58D6E82BE70B}" srcOrd="0" destOrd="0" presId="urn:microsoft.com/office/officeart/2005/8/layout/vList2"/>
    <dgm:cxn modelId="{2FC209B2-312B-4261-95A2-AD0B3BE93A3B}" type="presParOf" srcId="{7F2046EA-DFCB-4FD9-B7EA-C0D0E0A0187A}" destId="{C34FAA36-A776-40A1-82A4-58D6E82BE70B}" srcOrd="0" destOrd="0" presId="urn:microsoft.com/office/officeart/2005/8/layout/vList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06B488-AEA3-4FFF-B392-103E7AD619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580E98-6D96-4EF5-B309-43FF53DFED50}">
      <dgm:prSet custT="1"/>
      <dgm:spPr/>
      <dgm:t>
        <a:bodyPr/>
        <a:lstStyle/>
        <a:p>
          <a:pPr algn="ctr" rtl="0"/>
          <a:r>
            <a:rPr lang="en-US" sz="3200" b="1" dirty="0" smtClean="0"/>
            <a:t>Algorithm for Indentifying Most Influential Data Objects</a:t>
          </a:r>
          <a:endParaRPr lang="en-US" sz="3200" b="1" dirty="0"/>
        </a:p>
      </dgm:t>
    </dgm:pt>
    <dgm:pt modelId="{643E1746-D2B3-4F68-BD71-A82735F6973C}" type="parTrans" cxnId="{36AA4C6D-0901-410D-AA18-64B4572CF395}">
      <dgm:prSet/>
      <dgm:spPr/>
      <dgm:t>
        <a:bodyPr/>
        <a:lstStyle/>
        <a:p>
          <a:endParaRPr lang="en-US"/>
        </a:p>
      </dgm:t>
    </dgm:pt>
    <dgm:pt modelId="{4F515B30-D5FD-444C-9073-B1F39EC53FD4}" type="sibTrans" cxnId="{36AA4C6D-0901-410D-AA18-64B4572CF395}">
      <dgm:prSet/>
      <dgm:spPr/>
      <dgm:t>
        <a:bodyPr/>
        <a:lstStyle/>
        <a:p>
          <a:endParaRPr lang="en-US"/>
        </a:p>
      </dgm:t>
    </dgm:pt>
    <dgm:pt modelId="{DABF4AC3-CD17-43DF-BA31-6C0ABE8B815D}" type="pres">
      <dgm:prSet presAssocID="{8A06B488-AEA3-4FFF-B392-103E7AD619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235F27-3AA9-4807-A284-79ABFBCAD333}" type="pres">
      <dgm:prSet presAssocID="{E2580E98-6D96-4EF5-B309-43FF53DFED5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C3B789-D202-4429-8256-C2893D58E91A}" type="presOf" srcId="{E2580E98-6D96-4EF5-B309-43FF53DFED50}" destId="{5E235F27-3AA9-4807-A284-79ABFBCAD333}" srcOrd="0" destOrd="0" presId="urn:microsoft.com/office/officeart/2005/8/layout/vList2"/>
    <dgm:cxn modelId="{36AA4C6D-0901-410D-AA18-64B4572CF395}" srcId="{8A06B488-AEA3-4FFF-B392-103E7AD61954}" destId="{E2580E98-6D96-4EF5-B309-43FF53DFED50}" srcOrd="0" destOrd="0" parTransId="{643E1746-D2B3-4F68-BD71-A82735F6973C}" sibTransId="{4F515B30-D5FD-444C-9073-B1F39EC53FD4}"/>
    <dgm:cxn modelId="{DC3B180D-B53B-4437-8D72-14E8997C29B7}" type="presOf" srcId="{8A06B488-AEA3-4FFF-B392-103E7AD61954}" destId="{DABF4AC3-CD17-43DF-BA31-6C0ABE8B815D}" srcOrd="0" destOrd="0" presId="urn:microsoft.com/office/officeart/2005/8/layout/vList2"/>
    <dgm:cxn modelId="{BB809FCC-92EC-4E13-A68A-E3521C90680D}" type="presParOf" srcId="{DABF4AC3-CD17-43DF-BA31-6C0ABE8B815D}" destId="{5E235F27-3AA9-4807-A284-79ABFBCAD333}" srcOrd="0" destOrd="0" presId="urn:microsoft.com/office/officeart/2005/8/layout/vList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944024D-767C-48EC-8703-F1ABFD2DAF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55E2FB-B6C6-430A-8AE3-D1CD96BF4E8B}">
      <dgm:prSet/>
      <dgm:spPr/>
      <dgm:t>
        <a:bodyPr/>
        <a:lstStyle/>
        <a:p>
          <a:pPr rtl="0"/>
          <a:r>
            <a:rPr lang="en-US" dirty="0" smtClean="0"/>
            <a:t>Naive Method</a:t>
          </a:r>
          <a:endParaRPr lang="en-US" dirty="0"/>
        </a:p>
      </dgm:t>
    </dgm:pt>
    <dgm:pt modelId="{0B5C73C4-9DA5-4041-96F5-F9C4FB6CD694}" type="parTrans" cxnId="{72340FB2-2EE6-4FD2-9FBD-F69D72069943}">
      <dgm:prSet/>
      <dgm:spPr/>
      <dgm:t>
        <a:bodyPr/>
        <a:lstStyle/>
        <a:p>
          <a:endParaRPr lang="en-US"/>
        </a:p>
      </dgm:t>
    </dgm:pt>
    <dgm:pt modelId="{DAB71791-0AA9-4813-97B4-6BA90570899C}" type="sibTrans" cxnId="{72340FB2-2EE6-4FD2-9FBD-F69D72069943}">
      <dgm:prSet/>
      <dgm:spPr/>
      <dgm:t>
        <a:bodyPr/>
        <a:lstStyle/>
        <a:p>
          <a:endParaRPr lang="en-US"/>
        </a:p>
      </dgm:t>
    </dgm:pt>
    <dgm:pt modelId="{CCE96DB7-CB3C-4408-AA26-844D4FE5C419}" type="pres">
      <dgm:prSet presAssocID="{6944024D-767C-48EC-8703-F1ABFD2DAF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68E522-A346-449C-9FDC-509C65529251}" type="pres">
      <dgm:prSet presAssocID="{1255E2FB-B6C6-430A-8AE3-D1CD96BF4E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AE3AD9-5113-4456-A02F-B8B79D76A039}" type="presOf" srcId="{6944024D-767C-48EC-8703-F1ABFD2DAFBB}" destId="{CCE96DB7-CB3C-4408-AA26-844D4FE5C419}" srcOrd="0" destOrd="0" presId="urn:microsoft.com/office/officeart/2005/8/layout/vList2"/>
    <dgm:cxn modelId="{72340FB2-2EE6-4FD2-9FBD-F69D72069943}" srcId="{6944024D-767C-48EC-8703-F1ABFD2DAFBB}" destId="{1255E2FB-B6C6-430A-8AE3-D1CD96BF4E8B}" srcOrd="0" destOrd="0" parTransId="{0B5C73C4-9DA5-4041-96F5-F9C4FB6CD694}" sibTransId="{DAB71791-0AA9-4813-97B4-6BA90570899C}"/>
    <dgm:cxn modelId="{359F63DB-156B-44BF-AEF3-F8F85D398517}" type="presOf" srcId="{1255E2FB-B6C6-430A-8AE3-D1CD96BF4E8B}" destId="{5D68E522-A346-449C-9FDC-509C65529251}" srcOrd="0" destOrd="0" presId="urn:microsoft.com/office/officeart/2005/8/layout/vList2"/>
    <dgm:cxn modelId="{987140F4-1368-4D9E-A30A-2646826FDD7F}" type="presParOf" srcId="{CCE96DB7-CB3C-4408-AA26-844D4FE5C419}" destId="{5D68E522-A346-449C-9FDC-509C65529251}" srcOrd="0" destOrd="0" presId="urn:microsoft.com/office/officeart/2005/8/layout/vList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965FF24-942E-4D02-9C7F-AB224721102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CA364-1A13-4C8C-AE99-BC00467B3922}">
      <dgm:prSet/>
      <dgm:spPr/>
      <dgm:t>
        <a:bodyPr/>
        <a:lstStyle/>
        <a:p>
          <a:pPr rtl="0"/>
          <a:r>
            <a:rPr lang="en-US" dirty="0" smtClean="0"/>
            <a:t>What is Skyline?</a:t>
          </a:r>
          <a:endParaRPr lang="en-US" dirty="0"/>
        </a:p>
      </dgm:t>
    </dgm:pt>
    <dgm:pt modelId="{683235FA-E4D1-4EA1-B2AA-2F1DA7F8758C}" type="parTrans" cxnId="{557C1380-658F-4722-A670-BF9B40F7813B}">
      <dgm:prSet/>
      <dgm:spPr/>
      <dgm:t>
        <a:bodyPr/>
        <a:lstStyle/>
        <a:p>
          <a:endParaRPr lang="en-US"/>
        </a:p>
      </dgm:t>
    </dgm:pt>
    <dgm:pt modelId="{A52ADBAD-1CAD-4BD9-B805-61ED64E9D6C4}" type="sibTrans" cxnId="{557C1380-658F-4722-A670-BF9B40F7813B}">
      <dgm:prSet/>
      <dgm:spPr/>
      <dgm:t>
        <a:bodyPr/>
        <a:lstStyle/>
        <a:p>
          <a:endParaRPr lang="en-US"/>
        </a:p>
      </dgm:t>
    </dgm:pt>
    <dgm:pt modelId="{2654AFE5-4784-411D-976C-A2CF8FD2B191}" type="pres">
      <dgm:prSet presAssocID="{E965FF24-942E-4D02-9C7F-AB22472110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37854C-4B84-4CC1-BDAA-5EB6C057122D}" type="pres">
      <dgm:prSet presAssocID="{5C2CA364-1A13-4C8C-AE99-BC00467B392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5CB661-9F8D-487F-B68C-D6300800C7A7}" type="presOf" srcId="{5C2CA364-1A13-4C8C-AE99-BC00467B3922}" destId="{9137854C-4B84-4CC1-BDAA-5EB6C057122D}" srcOrd="0" destOrd="0" presId="urn:microsoft.com/office/officeart/2005/8/layout/vList2"/>
    <dgm:cxn modelId="{D83D2043-1060-47A8-8872-8905D4CAC7D6}" type="presOf" srcId="{E965FF24-942E-4D02-9C7F-AB224721102E}" destId="{2654AFE5-4784-411D-976C-A2CF8FD2B191}" srcOrd="0" destOrd="0" presId="urn:microsoft.com/office/officeart/2005/8/layout/vList2"/>
    <dgm:cxn modelId="{557C1380-658F-4722-A670-BF9B40F7813B}" srcId="{E965FF24-942E-4D02-9C7F-AB224721102E}" destId="{5C2CA364-1A13-4C8C-AE99-BC00467B3922}" srcOrd="0" destOrd="0" parTransId="{683235FA-E4D1-4EA1-B2AA-2F1DA7F8758C}" sibTransId="{A52ADBAD-1CAD-4BD9-B805-61ED64E9D6C4}"/>
    <dgm:cxn modelId="{635F3EBB-B259-4D5A-B2E5-D48F2F072B12}" type="presParOf" srcId="{2654AFE5-4784-411D-976C-A2CF8FD2B191}" destId="{9137854C-4B84-4CC1-BDAA-5EB6C057122D}" srcOrd="0" destOrd="0" presId="urn:microsoft.com/office/officeart/2005/8/layout/vList2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657B01D-48E7-4942-B522-36D4B2583B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5F356C-C247-482C-82C2-36D79B051618}">
      <dgm:prSet/>
      <dgm:spPr/>
      <dgm:t>
        <a:bodyPr/>
        <a:lstStyle/>
        <a:p>
          <a:pPr rtl="0"/>
          <a:r>
            <a:rPr lang="en-US" dirty="0" err="1" smtClean="0"/>
            <a:t>Skyband</a:t>
          </a:r>
          <a:r>
            <a:rPr lang="en-US" dirty="0" smtClean="0"/>
            <a:t> Based Algorithm</a:t>
          </a:r>
          <a:endParaRPr lang="en-US" dirty="0"/>
        </a:p>
      </dgm:t>
    </dgm:pt>
    <dgm:pt modelId="{04C072DA-CAAC-4F30-BEDA-D6F24CEB5995}" type="parTrans" cxnId="{9790ADFF-70D0-44AD-89ED-867B4426C201}">
      <dgm:prSet/>
      <dgm:spPr/>
      <dgm:t>
        <a:bodyPr/>
        <a:lstStyle/>
        <a:p>
          <a:endParaRPr lang="en-US"/>
        </a:p>
      </dgm:t>
    </dgm:pt>
    <dgm:pt modelId="{32D46613-1B52-425B-8005-B04F4E6D43E0}" type="sibTrans" cxnId="{9790ADFF-70D0-44AD-89ED-867B4426C201}">
      <dgm:prSet/>
      <dgm:spPr/>
      <dgm:t>
        <a:bodyPr/>
        <a:lstStyle/>
        <a:p>
          <a:endParaRPr lang="en-US"/>
        </a:p>
      </dgm:t>
    </dgm:pt>
    <dgm:pt modelId="{E656003C-BC73-425F-BB91-D11A279CD2E2}" type="pres">
      <dgm:prSet presAssocID="{B657B01D-48E7-4942-B522-36D4B2583B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460F8F-5D6F-40A1-9C75-5F0CE3D36D34}" type="pres">
      <dgm:prSet presAssocID="{715F356C-C247-482C-82C2-36D79B05161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90ADFF-70D0-44AD-89ED-867B4426C201}" srcId="{B657B01D-48E7-4942-B522-36D4B2583BA0}" destId="{715F356C-C247-482C-82C2-36D79B051618}" srcOrd="0" destOrd="0" parTransId="{04C072DA-CAAC-4F30-BEDA-D6F24CEB5995}" sibTransId="{32D46613-1B52-425B-8005-B04F4E6D43E0}"/>
    <dgm:cxn modelId="{0821F3EC-DFD3-496C-A6F0-67612B50E7B9}" type="presOf" srcId="{715F356C-C247-482C-82C2-36D79B051618}" destId="{39460F8F-5D6F-40A1-9C75-5F0CE3D36D34}" srcOrd="0" destOrd="0" presId="urn:microsoft.com/office/officeart/2005/8/layout/vList2"/>
    <dgm:cxn modelId="{156F4567-3D06-4385-B165-DC78C52F08D1}" type="presOf" srcId="{B657B01D-48E7-4942-B522-36D4B2583BA0}" destId="{E656003C-BC73-425F-BB91-D11A279CD2E2}" srcOrd="0" destOrd="0" presId="urn:microsoft.com/office/officeart/2005/8/layout/vList2"/>
    <dgm:cxn modelId="{1879EFC9-87A7-450D-83A5-F2CA00F1BA55}" type="presParOf" srcId="{E656003C-BC73-425F-BB91-D11A279CD2E2}" destId="{39460F8F-5D6F-40A1-9C75-5F0CE3D36D34}" srcOrd="0" destOrd="0" presId="urn:microsoft.com/office/officeart/2005/8/layout/vList2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566D525-7E06-4F62-A01B-D53EB0B5E5F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CB35DD5-48CD-4710-A92A-EA8F51E7A0FB}">
      <dgm:prSet/>
      <dgm:spPr/>
      <dgm:t>
        <a:bodyPr/>
        <a:lstStyle/>
        <a:p>
          <a:pPr rtl="0"/>
          <a:r>
            <a:rPr lang="en-US" dirty="0" smtClean="0"/>
            <a:t>Performance of </a:t>
          </a:r>
          <a:r>
            <a:rPr lang="en-US" dirty="0" err="1" smtClean="0"/>
            <a:t>Skyband</a:t>
          </a:r>
          <a:r>
            <a:rPr lang="en-US" dirty="0" smtClean="0"/>
            <a:t> Based Algorithm</a:t>
          </a:r>
          <a:endParaRPr lang="en-US" dirty="0"/>
        </a:p>
      </dgm:t>
    </dgm:pt>
    <dgm:pt modelId="{56C0A072-036A-4B29-976B-0AAB48E18F73}" type="parTrans" cxnId="{0758A531-2D0F-47DE-BFB9-DD6F3176403D}">
      <dgm:prSet/>
      <dgm:spPr/>
      <dgm:t>
        <a:bodyPr/>
        <a:lstStyle/>
        <a:p>
          <a:endParaRPr lang="en-US"/>
        </a:p>
      </dgm:t>
    </dgm:pt>
    <dgm:pt modelId="{88CD1958-2F21-4E5F-97CF-85F3ED44738E}" type="sibTrans" cxnId="{0758A531-2D0F-47DE-BFB9-DD6F3176403D}">
      <dgm:prSet/>
      <dgm:spPr/>
      <dgm:t>
        <a:bodyPr/>
        <a:lstStyle/>
        <a:p>
          <a:endParaRPr lang="en-US"/>
        </a:p>
      </dgm:t>
    </dgm:pt>
    <dgm:pt modelId="{F12011F3-F359-4F0A-BAF9-B540097C3A2B}" type="pres">
      <dgm:prSet presAssocID="{3566D525-7E06-4F62-A01B-D53EB0B5E5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ED22D0-016E-4BC3-A2C5-17695F82C12D}" type="pres">
      <dgm:prSet presAssocID="{DCB35DD5-48CD-4710-A92A-EA8F51E7A0F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58A531-2D0F-47DE-BFB9-DD6F3176403D}" srcId="{3566D525-7E06-4F62-A01B-D53EB0B5E5F6}" destId="{DCB35DD5-48CD-4710-A92A-EA8F51E7A0FB}" srcOrd="0" destOrd="0" parTransId="{56C0A072-036A-4B29-976B-0AAB48E18F73}" sibTransId="{88CD1958-2F21-4E5F-97CF-85F3ED44738E}"/>
    <dgm:cxn modelId="{4D88C5B8-E2B4-4C9F-930E-BA8A37CC9348}" type="presOf" srcId="{3566D525-7E06-4F62-A01B-D53EB0B5E5F6}" destId="{F12011F3-F359-4F0A-BAF9-B540097C3A2B}" srcOrd="0" destOrd="0" presId="urn:microsoft.com/office/officeart/2005/8/layout/vList2"/>
    <dgm:cxn modelId="{57F09123-BCCC-4808-9751-D10E7FBF90DD}" type="presOf" srcId="{DCB35DD5-48CD-4710-A92A-EA8F51E7A0FB}" destId="{BCED22D0-016E-4BC3-A2C5-17695F82C12D}" srcOrd="0" destOrd="0" presId="urn:microsoft.com/office/officeart/2005/8/layout/vList2"/>
    <dgm:cxn modelId="{F12BA052-8123-4706-A50D-D6F79ABAF825}" type="presParOf" srcId="{F12011F3-F359-4F0A-BAF9-B540097C3A2B}" destId="{BCED22D0-016E-4BC3-A2C5-17695F82C12D}" srcOrd="0" destOrd="0" presId="urn:microsoft.com/office/officeart/2005/8/layout/vList2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1B2BB98-9354-47C1-ABD4-F35D690598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50E2A0-7303-4371-A877-597B94783273}">
      <dgm:prSet/>
      <dgm:spPr/>
      <dgm:t>
        <a:bodyPr/>
        <a:lstStyle/>
        <a:p>
          <a:pPr rtl="0"/>
          <a:r>
            <a:rPr lang="en-US" dirty="0" smtClean="0"/>
            <a:t>Branch and Bound Algorithm(BB)</a:t>
          </a:r>
          <a:endParaRPr lang="en-US" dirty="0"/>
        </a:p>
      </dgm:t>
    </dgm:pt>
    <dgm:pt modelId="{C6B1755A-909D-4C61-842D-1C743E2B34FB}" type="parTrans" cxnId="{590B0BC0-1758-4054-ABAE-0BE336DA1145}">
      <dgm:prSet/>
      <dgm:spPr/>
      <dgm:t>
        <a:bodyPr/>
        <a:lstStyle/>
        <a:p>
          <a:endParaRPr lang="en-US"/>
        </a:p>
      </dgm:t>
    </dgm:pt>
    <dgm:pt modelId="{5919CE40-9E9A-4DCE-A9F2-04F7FA414F90}" type="sibTrans" cxnId="{590B0BC0-1758-4054-ABAE-0BE336DA1145}">
      <dgm:prSet/>
      <dgm:spPr/>
      <dgm:t>
        <a:bodyPr/>
        <a:lstStyle/>
        <a:p>
          <a:endParaRPr lang="en-US"/>
        </a:p>
      </dgm:t>
    </dgm:pt>
    <dgm:pt modelId="{AF72FCD8-8640-49ED-AB61-2357A783106F}" type="pres">
      <dgm:prSet presAssocID="{51B2BB98-9354-47C1-ABD4-F35D690598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56E5D-FF6F-430C-AFD1-6C89AB7F90AD}" type="pres">
      <dgm:prSet presAssocID="{B050E2A0-7303-4371-A877-597B9478327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C6DFEA-CBE5-4BFA-87E4-88BD6D9593AD}" type="presOf" srcId="{51B2BB98-9354-47C1-ABD4-F35D690598A7}" destId="{AF72FCD8-8640-49ED-AB61-2357A783106F}" srcOrd="0" destOrd="0" presId="urn:microsoft.com/office/officeart/2005/8/layout/vList2"/>
    <dgm:cxn modelId="{24C82163-D4B2-4BC5-970D-A33335D10900}" type="presOf" srcId="{B050E2A0-7303-4371-A877-597B94783273}" destId="{1C956E5D-FF6F-430C-AFD1-6C89AB7F90AD}" srcOrd="0" destOrd="0" presId="urn:microsoft.com/office/officeart/2005/8/layout/vList2"/>
    <dgm:cxn modelId="{590B0BC0-1758-4054-ABAE-0BE336DA1145}" srcId="{51B2BB98-9354-47C1-ABD4-F35D690598A7}" destId="{B050E2A0-7303-4371-A877-597B94783273}" srcOrd="0" destOrd="0" parTransId="{C6B1755A-909D-4C61-842D-1C743E2B34FB}" sibTransId="{5919CE40-9E9A-4DCE-A9F2-04F7FA414F90}"/>
    <dgm:cxn modelId="{D374F5A7-8AC9-405A-90C6-B4D7BD91C6A2}" type="presParOf" srcId="{AF72FCD8-8640-49ED-AB61-2357A783106F}" destId="{1C956E5D-FF6F-430C-AFD1-6C89AB7F90AD}" srcOrd="0" destOrd="0" presId="urn:microsoft.com/office/officeart/2005/8/layout/vList2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960C944-B878-4F72-83B5-759ABCD458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2C90C14-AA82-4131-A403-BF39F245A1A2}">
      <dgm:prSet/>
      <dgm:spPr/>
      <dgm:t>
        <a:bodyPr/>
        <a:lstStyle/>
        <a:p>
          <a:pPr rtl="0"/>
          <a:r>
            <a:rPr lang="en-US" dirty="0" smtClean="0"/>
            <a:t>Upper Bound of Influence Scores</a:t>
          </a:r>
          <a:endParaRPr lang="en-US" dirty="0"/>
        </a:p>
      </dgm:t>
    </dgm:pt>
    <dgm:pt modelId="{0D432A3A-65B1-48E6-8B4E-C3C6CEE5EFA8}" type="parTrans" cxnId="{3440F2D4-52A9-437A-AAE5-B32CB51E695D}">
      <dgm:prSet/>
      <dgm:spPr/>
      <dgm:t>
        <a:bodyPr/>
        <a:lstStyle/>
        <a:p>
          <a:endParaRPr lang="en-US"/>
        </a:p>
      </dgm:t>
    </dgm:pt>
    <dgm:pt modelId="{93305AFB-3A1A-4006-9354-884C9A9877AB}" type="sibTrans" cxnId="{3440F2D4-52A9-437A-AAE5-B32CB51E695D}">
      <dgm:prSet/>
      <dgm:spPr/>
      <dgm:t>
        <a:bodyPr/>
        <a:lstStyle/>
        <a:p>
          <a:endParaRPr lang="en-US"/>
        </a:p>
      </dgm:t>
    </dgm:pt>
    <dgm:pt modelId="{F875C3CB-D91E-4821-A482-3414533A8927}" type="pres">
      <dgm:prSet presAssocID="{7960C944-B878-4F72-83B5-759ABCD458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11ABAB-07C6-4732-A1AA-5BFBAA5386A5}" type="pres">
      <dgm:prSet presAssocID="{92C90C14-AA82-4131-A403-BF39F245A1A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40F2D4-52A9-437A-AAE5-B32CB51E695D}" srcId="{7960C944-B878-4F72-83B5-759ABCD4587A}" destId="{92C90C14-AA82-4131-A403-BF39F245A1A2}" srcOrd="0" destOrd="0" parTransId="{0D432A3A-65B1-48E6-8B4E-C3C6CEE5EFA8}" sibTransId="{93305AFB-3A1A-4006-9354-884C9A9877AB}"/>
    <dgm:cxn modelId="{97C1C7D9-9920-4A40-A906-344C806C117E}" type="presOf" srcId="{92C90C14-AA82-4131-A403-BF39F245A1A2}" destId="{C311ABAB-07C6-4732-A1AA-5BFBAA5386A5}" srcOrd="0" destOrd="0" presId="urn:microsoft.com/office/officeart/2005/8/layout/vList2"/>
    <dgm:cxn modelId="{E5A91A2E-AF21-4767-8ECA-C93EDFA5070C}" type="presOf" srcId="{7960C944-B878-4F72-83B5-759ABCD4587A}" destId="{F875C3CB-D91E-4821-A482-3414533A8927}" srcOrd="0" destOrd="0" presId="urn:microsoft.com/office/officeart/2005/8/layout/vList2"/>
    <dgm:cxn modelId="{5669F870-A684-4AF2-A3CC-BAD6AB26E938}" type="presParOf" srcId="{F875C3CB-D91E-4821-A482-3414533A8927}" destId="{C311ABAB-07C6-4732-A1AA-5BFBAA5386A5}" srcOrd="0" destOrd="0" presId="urn:microsoft.com/office/officeart/2005/8/layout/vList2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553AD1B-3F58-40EE-9AB2-BCC8C62231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3348CF0-C6C9-4A32-869B-95B0086C4D5B}">
      <dgm:prSet/>
      <dgm:spPr/>
      <dgm:t>
        <a:bodyPr/>
        <a:lstStyle/>
        <a:p>
          <a:pPr rtl="0"/>
          <a:r>
            <a:rPr lang="en-US" dirty="0" smtClean="0"/>
            <a:t>Constrained Dynamic Skyline Set</a:t>
          </a:r>
          <a:endParaRPr lang="en-US" dirty="0"/>
        </a:p>
      </dgm:t>
    </dgm:pt>
    <dgm:pt modelId="{C7C292DD-9737-4284-ABD1-C1109650828D}" type="parTrans" cxnId="{0F7B5631-F259-4022-AE3B-D4FE27DA8873}">
      <dgm:prSet/>
      <dgm:spPr/>
      <dgm:t>
        <a:bodyPr/>
        <a:lstStyle/>
        <a:p>
          <a:endParaRPr lang="en-US"/>
        </a:p>
      </dgm:t>
    </dgm:pt>
    <dgm:pt modelId="{6522DAFB-2FA1-41CD-8094-C379B3197530}" type="sibTrans" cxnId="{0F7B5631-F259-4022-AE3B-D4FE27DA8873}">
      <dgm:prSet/>
      <dgm:spPr/>
      <dgm:t>
        <a:bodyPr/>
        <a:lstStyle/>
        <a:p>
          <a:endParaRPr lang="en-US"/>
        </a:p>
      </dgm:t>
    </dgm:pt>
    <dgm:pt modelId="{C4B9A75F-CF22-4831-AF3F-8961CA43C236}" type="pres">
      <dgm:prSet presAssocID="{6553AD1B-3F58-40EE-9AB2-BCC8C62231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DF50F6-280A-4B21-A029-24CFD673CCF9}" type="pres">
      <dgm:prSet presAssocID="{83348CF0-C6C9-4A32-869B-95B0086C4D5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7B5631-F259-4022-AE3B-D4FE27DA8873}" srcId="{6553AD1B-3F58-40EE-9AB2-BCC8C62231FB}" destId="{83348CF0-C6C9-4A32-869B-95B0086C4D5B}" srcOrd="0" destOrd="0" parTransId="{C7C292DD-9737-4284-ABD1-C1109650828D}" sibTransId="{6522DAFB-2FA1-41CD-8094-C379B3197530}"/>
    <dgm:cxn modelId="{8DD12C3B-B4E8-49BD-86A2-582279A416BB}" type="presOf" srcId="{6553AD1B-3F58-40EE-9AB2-BCC8C62231FB}" destId="{C4B9A75F-CF22-4831-AF3F-8961CA43C236}" srcOrd="0" destOrd="0" presId="urn:microsoft.com/office/officeart/2005/8/layout/vList2"/>
    <dgm:cxn modelId="{321B8A4E-DF82-4919-A44C-A7627840EE7B}" type="presOf" srcId="{83348CF0-C6C9-4A32-869B-95B0086C4D5B}" destId="{80DF50F6-280A-4B21-A029-24CFD673CCF9}" srcOrd="0" destOrd="0" presId="urn:microsoft.com/office/officeart/2005/8/layout/vList2"/>
    <dgm:cxn modelId="{042AEB35-4B43-4D4F-AC92-043CCF88566F}" type="presParOf" srcId="{C4B9A75F-CF22-4831-AF3F-8961CA43C236}" destId="{80DF50F6-280A-4B21-A029-24CFD673CCF9}" srcOrd="0" destOrd="0" presId="urn:microsoft.com/office/officeart/2005/8/layout/vList2"/>
  </dgm:cxnLst>
  <dgm:bg/>
  <dgm:whole/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C847F37-0BAE-4F34-877F-6695D9E4E0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938D9F-8E39-466E-A138-5C7E41C00672}">
      <dgm:prSet/>
      <dgm:spPr/>
      <dgm:t>
        <a:bodyPr/>
        <a:lstStyle/>
        <a:p>
          <a:pPr rtl="0"/>
          <a:r>
            <a:rPr lang="en-US" dirty="0" smtClean="0"/>
            <a:t>Property for Upper Bound</a:t>
          </a:r>
          <a:endParaRPr lang="en-US" dirty="0"/>
        </a:p>
      </dgm:t>
    </dgm:pt>
    <dgm:pt modelId="{DFA53D4B-8A86-465C-AE93-DDBDFF0762A5}" type="parTrans" cxnId="{2F657602-08AA-4A3A-B3C7-0F40E6A1B214}">
      <dgm:prSet/>
      <dgm:spPr/>
      <dgm:t>
        <a:bodyPr/>
        <a:lstStyle/>
        <a:p>
          <a:endParaRPr lang="en-US"/>
        </a:p>
      </dgm:t>
    </dgm:pt>
    <dgm:pt modelId="{5A30D8A1-5206-481E-A630-781487A69020}" type="sibTrans" cxnId="{2F657602-08AA-4A3A-B3C7-0F40E6A1B214}">
      <dgm:prSet/>
      <dgm:spPr/>
      <dgm:t>
        <a:bodyPr/>
        <a:lstStyle/>
        <a:p>
          <a:endParaRPr lang="en-US"/>
        </a:p>
      </dgm:t>
    </dgm:pt>
    <dgm:pt modelId="{9FE6CBC8-0A25-4AA6-91E5-40112F8C7E6C}" type="pres">
      <dgm:prSet presAssocID="{5C847F37-0BAE-4F34-877F-6695D9E4E0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627494-D409-43D7-8BC1-F3CC5C476E4F}" type="pres">
      <dgm:prSet presAssocID="{30938D9F-8E39-466E-A138-5C7E41C006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657602-08AA-4A3A-B3C7-0F40E6A1B214}" srcId="{5C847F37-0BAE-4F34-877F-6695D9E4E056}" destId="{30938D9F-8E39-466E-A138-5C7E41C00672}" srcOrd="0" destOrd="0" parTransId="{DFA53D4B-8A86-465C-AE93-DDBDFF0762A5}" sibTransId="{5A30D8A1-5206-481E-A630-781487A69020}"/>
    <dgm:cxn modelId="{1826A585-FCF9-446D-AE43-0A9E1D65B4D3}" type="presOf" srcId="{5C847F37-0BAE-4F34-877F-6695D9E4E056}" destId="{9FE6CBC8-0A25-4AA6-91E5-40112F8C7E6C}" srcOrd="0" destOrd="0" presId="urn:microsoft.com/office/officeart/2005/8/layout/vList2"/>
    <dgm:cxn modelId="{A03592B7-2F4E-4CB1-8550-576B6C009666}" type="presOf" srcId="{30938D9F-8E39-466E-A138-5C7E41C00672}" destId="{CD627494-D409-43D7-8BC1-F3CC5C476E4F}" srcOrd="0" destOrd="0" presId="urn:microsoft.com/office/officeart/2005/8/layout/vList2"/>
    <dgm:cxn modelId="{D9C95AFA-3105-43BE-B282-2C413B2167FF}" type="presParOf" srcId="{9FE6CBC8-0A25-4AA6-91E5-40112F8C7E6C}" destId="{CD627494-D409-43D7-8BC1-F3CC5C476E4F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23F9FF-7B01-4D5E-9563-00490D0F65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8F407E1-F22B-46CB-A8E3-C208A3897E40}">
      <dgm:prSet/>
      <dgm:spPr/>
      <dgm:t>
        <a:bodyPr/>
        <a:lstStyle/>
        <a:p>
          <a:pPr rtl="0"/>
          <a:r>
            <a:rPr lang="en-US" dirty="0" smtClean="0"/>
            <a:t>Outline</a:t>
          </a:r>
          <a:endParaRPr lang="en-US" dirty="0"/>
        </a:p>
      </dgm:t>
    </dgm:pt>
    <dgm:pt modelId="{3B22E38E-98D8-4058-A4A0-9E0F998E96FA}" type="parTrans" cxnId="{F3D3B7E9-C56B-4389-BD4F-0B80D90397D2}">
      <dgm:prSet/>
      <dgm:spPr/>
      <dgm:t>
        <a:bodyPr/>
        <a:lstStyle/>
        <a:p>
          <a:endParaRPr lang="en-US"/>
        </a:p>
      </dgm:t>
    </dgm:pt>
    <dgm:pt modelId="{8E9563DA-2C62-45E2-A83E-7621491B71E7}" type="sibTrans" cxnId="{F3D3B7E9-C56B-4389-BD4F-0B80D90397D2}">
      <dgm:prSet/>
      <dgm:spPr/>
      <dgm:t>
        <a:bodyPr/>
        <a:lstStyle/>
        <a:p>
          <a:endParaRPr lang="en-US"/>
        </a:p>
      </dgm:t>
    </dgm:pt>
    <dgm:pt modelId="{90289176-823B-41A4-A938-3AEC178F462E}" type="pres">
      <dgm:prSet presAssocID="{DC23F9FF-7B01-4D5E-9563-00490D0F65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955C2C-0B67-4216-9987-F775D333ED8B}" type="pres">
      <dgm:prSet presAssocID="{38F407E1-F22B-46CB-A8E3-C208A3897E4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37D3E8-7E82-45C4-B36A-A2FC75BE5AFC}" type="presOf" srcId="{38F407E1-F22B-46CB-A8E3-C208A3897E40}" destId="{09955C2C-0B67-4216-9987-F775D333ED8B}" srcOrd="0" destOrd="0" presId="urn:microsoft.com/office/officeart/2005/8/layout/vList2"/>
    <dgm:cxn modelId="{F3D3B7E9-C56B-4389-BD4F-0B80D90397D2}" srcId="{DC23F9FF-7B01-4D5E-9563-00490D0F65BA}" destId="{38F407E1-F22B-46CB-A8E3-C208A3897E40}" srcOrd="0" destOrd="0" parTransId="{3B22E38E-98D8-4058-A4A0-9E0F998E96FA}" sibTransId="{8E9563DA-2C62-45E2-A83E-7621491B71E7}"/>
    <dgm:cxn modelId="{4C945A87-A5FA-47EE-9430-AEE29EA4FDF7}" type="presOf" srcId="{DC23F9FF-7B01-4D5E-9563-00490D0F65BA}" destId="{90289176-823B-41A4-A938-3AEC178F462E}" srcOrd="0" destOrd="0" presId="urn:microsoft.com/office/officeart/2005/8/layout/vList2"/>
    <dgm:cxn modelId="{FAEE34A8-3507-451A-A20A-8D3F7D51BD2A}" type="presParOf" srcId="{90289176-823B-41A4-A938-3AEC178F462E}" destId="{09955C2C-0B67-4216-9987-F775D333ED8B}" srcOrd="0" destOrd="0" presId="urn:microsoft.com/office/officeart/2005/8/layout/vList2"/>
  </dgm:cxnLst>
  <dgm:bg/>
  <dgm:whole/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0BCA428-E8CE-4185-80BB-2D3037FB35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8A98C56-7FF4-4712-906D-779372F6AE11}">
      <dgm:prSet/>
      <dgm:spPr/>
      <dgm:t>
        <a:bodyPr/>
        <a:lstStyle/>
        <a:p>
          <a:pPr rtl="0"/>
          <a:r>
            <a:rPr lang="en-US" dirty="0" smtClean="0"/>
            <a:t>Algorithm for Upper Bound</a:t>
          </a:r>
          <a:endParaRPr lang="en-US" dirty="0"/>
        </a:p>
      </dgm:t>
    </dgm:pt>
    <dgm:pt modelId="{287FF216-8627-471D-972B-59B94541E186}" type="parTrans" cxnId="{29BF3209-D2B1-42FC-A3FA-97C7197798DC}">
      <dgm:prSet/>
      <dgm:spPr/>
      <dgm:t>
        <a:bodyPr/>
        <a:lstStyle/>
        <a:p>
          <a:endParaRPr lang="en-US"/>
        </a:p>
      </dgm:t>
    </dgm:pt>
    <dgm:pt modelId="{4B84E35D-BB7D-4A74-8BBC-6AE6651F5722}" type="sibTrans" cxnId="{29BF3209-D2B1-42FC-A3FA-97C7197798DC}">
      <dgm:prSet/>
      <dgm:spPr/>
      <dgm:t>
        <a:bodyPr/>
        <a:lstStyle/>
        <a:p>
          <a:endParaRPr lang="en-US"/>
        </a:p>
      </dgm:t>
    </dgm:pt>
    <dgm:pt modelId="{C4F6D8AC-4341-4E17-BF9F-4419A1B81971}" type="pres">
      <dgm:prSet presAssocID="{70BCA428-E8CE-4185-80BB-2D3037FB35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96EBB7-DE83-4382-8CEB-35111EB05A66}" type="pres">
      <dgm:prSet presAssocID="{B8A98C56-7FF4-4712-906D-779372F6AE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BF3209-D2B1-42FC-A3FA-97C7197798DC}" srcId="{70BCA428-E8CE-4185-80BB-2D3037FB3562}" destId="{B8A98C56-7FF4-4712-906D-779372F6AE11}" srcOrd="0" destOrd="0" parTransId="{287FF216-8627-471D-972B-59B94541E186}" sibTransId="{4B84E35D-BB7D-4A74-8BBC-6AE6651F5722}"/>
    <dgm:cxn modelId="{B18D5FC0-7C0A-4486-B6EB-EA5845FE98FD}" type="presOf" srcId="{B8A98C56-7FF4-4712-906D-779372F6AE11}" destId="{1296EBB7-DE83-4382-8CEB-35111EB05A66}" srcOrd="0" destOrd="0" presId="urn:microsoft.com/office/officeart/2005/8/layout/vList2"/>
    <dgm:cxn modelId="{7947F556-3C24-4AAD-8CB1-EA5A6F08F65B}" type="presOf" srcId="{70BCA428-E8CE-4185-80BB-2D3037FB3562}" destId="{C4F6D8AC-4341-4E17-BF9F-4419A1B81971}" srcOrd="0" destOrd="0" presId="urn:microsoft.com/office/officeart/2005/8/layout/vList2"/>
    <dgm:cxn modelId="{955A4AE0-9C0D-4928-B4C0-CBC8EFA28FDC}" type="presParOf" srcId="{C4F6D8AC-4341-4E17-BF9F-4419A1B81971}" destId="{1296EBB7-DE83-4382-8CEB-35111EB05A66}" srcOrd="0" destOrd="0" presId="urn:microsoft.com/office/officeart/2005/8/layout/vList2"/>
  </dgm:cxnLst>
  <dgm:bg/>
  <dgm:whole/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0FAA189-0C8C-4E0F-AA78-73FAE4EDA8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32E59A-56D0-4B1B-BABF-EEBAAAFB9AF5}">
      <dgm:prSet/>
      <dgm:spPr/>
      <dgm:t>
        <a:bodyPr/>
        <a:lstStyle/>
        <a:p>
          <a:pPr rtl="0"/>
          <a:r>
            <a:rPr lang="en-US" dirty="0" smtClean="0"/>
            <a:t>BB Algorithm</a:t>
          </a:r>
          <a:endParaRPr lang="en-US" dirty="0"/>
        </a:p>
      </dgm:t>
    </dgm:pt>
    <dgm:pt modelId="{B9681D89-179B-4915-A518-ADF526EA0C9C}" type="parTrans" cxnId="{07524516-19C2-4D4E-B06E-A8724E4CF6CE}">
      <dgm:prSet/>
      <dgm:spPr/>
      <dgm:t>
        <a:bodyPr/>
        <a:lstStyle/>
        <a:p>
          <a:endParaRPr lang="en-US"/>
        </a:p>
      </dgm:t>
    </dgm:pt>
    <dgm:pt modelId="{528CA48C-DF6F-4249-BB11-340A22CB48DA}" type="sibTrans" cxnId="{07524516-19C2-4D4E-B06E-A8724E4CF6CE}">
      <dgm:prSet/>
      <dgm:spPr/>
      <dgm:t>
        <a:bodyPr/>
        <a:lstStyle/>
        <a:p>
          <a:endParaRPr lang="en-US"/>
        </a:p>
      </dgm:t>
    </dgm:pt>
    <dgm:pt modelId="{1906DFB7-5F97-4D3D-BD57-FBE270708DD1}" type="pres">
      <dgm:prSet presAssocID="{90FAA189-0C8C-4E0F-AA78-73FAE4EDA8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8FC04E-6EEC-4532-B046-F98039E20247}" type="pres">
      <dgm:prSet presAssocID="{F132E59A-56D0-4B1B-BABF-EEBAAAFB9AF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524516-19C2-4D4E-B06E-A8724E4CF6CE}" srcId="{90FAA189-0C8C-4E0F-AA78-73FAE4EDA85E}" destId="{F132E59A-56D0-4B1B-BABF-EEBAAAFB9AF5}" srcOrd="0" destOrd="0" parTransId="{B9681D89-179B-4915-A518-ADF526EA0C9C}" sibTransId="{528CA48C-DF6F-4249-BB11-340A22CB48DA}"/>
    <dgm:cxn modelId="{63D4D7F8-7A3C-4DD1-AECD-D04A85DAF332}" type="presOf" srcId="{90FAA189-0C8C-4E0F-AA78-73FAE4EDA85E}" destId="{1906DFB7-5F97-4D3D-BD57-FBE270708DD1}" srcOrd="0" destOrd="0" presId="urn:microsoft.com/office/officeart/2005/8/layout/vList2"/>
    <dgm:cxn modelId="{F08CB443-BE7E-4229-8EF3-B1C464741AC6}" type="presOf" srcId="{F132E59A-56D0-4B1B-BABF-EEBAAAFB9AF5}" destId="{698FC04E-6EEC-4532-B046-F98039E20247}" srcOrd="0" destOrd="0" presId="urn:microsoft.com/office/officeart/2005/8/layout/vList2"/>
    <dgm:cxn modelId="{85A2B700-A19E-4876-8410-ED4651226568}" type="presParOf" srcId="{1906DFB7-5F97-4D3D-BD57-FBE270708DD1}" destId="{698FC04E-6EEC-4532-B046-F98039E20247}" srcOrd="0" destOrd="0" presId="urn:microsoft.com/office/officeart/2005/8/layout/vList2"/>
  </dgm:cxnLst>
  <dgm:bg/>
  <dgm:whole/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F6E076F-EB13-4689-9B27-B69485317B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960CD95-29D5-4026-8F31-ACF1D455151E}">
      <dgm:prSet/>
      <dgm:spPr/>
      <dgm:t>
        <a:bodyPr/>
        <a:lstStyle/>
        <a:p>
          <a:pPr rtl="0"/>
          <a:r>
            <a:rPr lang="en-US" dirty="0" smtClean="0"/>
            <a:t>Analysis of BB algorithm</a:t>
          </a:r>
          <a:endParaRPr lang="en-US" dirty="0"/>
        </a:p>
      </dgm:t>
    </dgm:pt>
    <dgm:pt modelId="{BEC547D2-F9F8-4B28-AB5D-16B6D7A8D290}" type="parTrans" cxnId="{CB6AD440-F535-4150-B299-B9C8ACFFB992}">
      <dgm:prSet/>
      <dgm:spPr/>
      <dgm:t>
        <a:bodyPr/>
        <a:lstStyle/>
        <a:p>
          <a:endParaRPr lang="en-US"/>
        </a:p>
      </dgm:t>
    </dgm:pt>
    <dgm:pt modelId="{A08876F6-7DB6-46C7-8663-9FFE83B36901}" type="sibTrans" cxnId="{CB6AD440-F535-4150-B299-B9C8ACFFB992}">
      <dgm:prSet/>
      <dgm:spPr/>
      <dgm:t>
        <a:bodyPr/>
        <a:lstStyle/>
        <a:p>
          <a:endParaRPr lang="en-US"/>
        </a:p>
      </dgm:t>
    </dgm:pt>
    <dgm:pt modelId="{B21E9BFE-3873-4B3E-9949-46E6D9024B58}" type="pres">
      <dgm:prSet presAssocID="{4F6E076F-EB13-4689-9B27-B69485317B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9D739F-CD28-4C81-90D1-07C3DF673779}" type="pres">
      <dgm:prSet presAssocID="{E960CD95-29D5-4026-8F31-ACF1D455151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1E170C-5E3A-468A-8AA0-6B1F4E7E77CC}" type="presOf" srcId="{E960CD95-29D5-4026-8F31-ACF1D455151E}" destId="{E49D739F-CD28-4C81-90D1-07C3DF673779}" srcOrd="0" destOrd="0" presId="urn:microsoft.com/office/officeart/2005/8/layout/vList2"/>
    <dgm:cxn modelId="{A58CA5AA-34D2-4A76-B41C-721A05093DD8}" type="presOf" srcId="{4F6E076F-EB13-4689-9B27-B69485317B91}" destId="{B21E9BFE-3873-4B3E-9949-46E6D9024B58}" srcOrd="0" destOrd="0" presId="urn:microsoft.com/office/officeart/2005/8/layout/vList2"/>
    <dgm:cxn modelId="{CB6AD440-F535-4150-B299-B9C8ACFFB992}" srcId="{4F6E076F-EB13-4689-9B27-B69485317B91}" destId="{E960CD95-29D5-4026-8F31-ACF1D455151E}" srcOrd="0" destOrd="0" parTransId="{BEC547D2-F9F8-4B28-AB5D-16B6D7A8D290}" sibTransId="{A08876F6-7DB6-46C7-8663-9FFE83B36901}"/>
    <dgm:cxn modelId="{7A081B0D-D2D1-4049-80C8-79B6655384C6}" type="presParOf" srcId="{B21E9BFE-3873-4B3E-9949-46E6D9024B58}" destId="{E49D739F-CD28-4C81-90D1-07C3DF673779}" srcOrd="0" destOrd="0" presId="urn:microsoft.com/office/officeart/2005/8/layout/vList2"/>
  </dgm:cxnLst>
  <dgm:bg/>
  <dgm:whole/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4B701E2-ADFB-4F3B-83A3-777A84D4DE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858FFBB-F4E4-4342-B9E0-C6AD02ACF354}">
      <dgm:prSet/>
      <dgm:spPr/>
      <dgm:t>
        <a:bodyPr/>
        <a:lstStyle/>
        <a:p>
          <a:pPr rtl="0"/>
          <a:r>
            <a:rPr lang="en-US" dirty="0" smtClean="0"/>
            <a:t>Influence Score Variants</a:t>
          </a:r>
          <a:endParaRPr lang="en-US" dirty="0"/>
        </a:p>
      </dgm:t>
    </dgm:pt>
    <dgm:pt modelId="{EEF6EEDE-06F1-4F26-8621-3A527BC317F0}" type="parTrans" cxnId="{4AD42DE3-4B3D-4A01-8398-1AB884F524D1}">
      <dgm:prSet/>
      <dgm:spPr/>
      <dgm:t>
        <a:bodyPr/>
        <a:lstStyle/>
        <a:p>
          <a:endParaRPr lang="en-US"/>
        </a:p>
      </dgm:t>
    </dgm:pt>
    <dgm:pt modelId="{7D644676-7E86-413E-A492-9381C032649A}" type="sibTrans" cxnId="{4AD42DE3-4B3D-4A01-8398-1AB884F524D1}">
      <dgm:prSet/>
      <dgm:spPr/>
      <dgm:t>
        <a:bodyPr/>
        <a:lstStyle/>
        <a:p>
          <a:endParaRPr lang="en-US"/>
        </a:p>
      </dgm:t>
    </dgm:pt>
    <dgm:pt modelId="{1A3B8302-82A3-4B16-AA73-3005FB6F45FB}" type="pres">
      <dgm:prSet presAssocID="{24B701E2-ADFB-4F3B-83A3-777A84D4DE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D177BF-7774-4413-B54B-86E2EB40DEA1}" type="pres">
      <dgm:prSet presAssocID="{6858FFBB-F4E4-4342-B9E0-C6AD02ACF3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782795-1DEF-4921-8E0F-8076892F519D}" type="presOf" srcId="{6858FFBB-F4E4-4342-B9E0-C6AD02ACF354}" destId="{87D177BF-7774-4413-B54B-86E2EB40DEA1}" srcOrd="0" destOrd="0" presId="urn:microsoft.com/office/officeart/2005/8/layout/vList2"/>
    <dgm:cxn modelId="{4AD42DE3-4B3D-4A01-8398-1AB884F524D1}" srcId="{24B701E2-ADFB-4F3B-83A3-777A84D4DE7C}" destId="{6858FFBB-F4E4-4342-B9E0-C6AD02ACF354}" srcOrd="0" destOrd="0" parTransId="{EEF6EEDE-06F1-4F26-8621-3A527BC317F0}" sibTransId="{7D644676-7E86-413E-A492-9381C032649A}"/>
    <dgm:cxn modelId="{D5D1CF34-D6CC-47E7-ADCE-D57702A876AD}" type="presOf" srcId="{24B701E2-ADFB-4F3B-83A3-777A84D4DE7C}" destId="{1A3B8302-82A3-4B16-AA73-3005FB6F45FB}" srcOrd="0" destOrd="0" presId="urn:microsoft.com/office/officeart/2005/8/layout/vList2"/>
    <dgm:cxn modelId="{B6E78E75-9C7D-47D6-AF4D-A25EBA057A1A}" type="presParOf" srcId="{1A3B8302-82A3-4B16-AA73-3005FB6F45FB}" destId="{87D177BF-7774-4413-B54B-86E2EB40DEA1}" srcOrd="0" destOrd="0" presId="urn:microsoft.com/office/officeart/2005/8/layout/vList2"/>
  </dgm:cxnLst>
  <dgm:bg/>
  <dgm:whole/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F46B481E-1921-41A7-BF8A-71F77469B0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FC96775-2782-4FC1-B5DB-13A128BCCA61}">
      <dgm:prSet/>
      <dgm:spPr/>
      <dgm:t>
        <a:bodyPr/>
        <a:lstStyle/>
        <a:p>
          <a:pPr rtl="0"/>
          <a:r>
            <a:rPr lang="en-US" dirty="0" smtClean="0"/>
            <a:t>Influence Score Variants</a:t>
          </a:r>
          <a:endParaRPr lang="en-US" dirty="0"/>
        </a:p>
      </dgm:t>
    </dgm:pt>
    <dgm:pt modelId="{9C492062-22E0-4984-8825-025A6D607E1B}" type="parTrans" cxnId="{0420B1F0-8508-40DF-AA1F-08BE92D89593}">
      <dgm:prSet/>
      <dgm:spPr/>
      <dgm:t>
        <a:bodyPr/>
        <a:lstStyle/>
        <a:p>
          <a:endParaRPr lang="en-US"/>
        </a:p>
      </dgm:t>
    </dgm:pt>
    <dgm:pt modelId="{AD687C9B-717D-4E55-918B-24C7F3FF2CED}" type="sibTrans" cxnId="{0420B1F0-8508-40DF-AA1F-08BE92D89593}">
      <dgm:prSet/>
      <dgm:spPr/>
      <dgm:t>
        <a:bodyPr/>
        <a:lstStyle/>
        <a:p>
          <a:endParaRPr lang="en-US"/>
        </a:p>
      </dgm:t>
    </dgm:pt>
    <dgm:pt modelId="{86F329C5-DB17-44A8-A739-6AA8EB10B6BF}" type="pres">
      <dgm:prSet presAssocID="{F46B481E-1921-41A7-BF8A-71F77469B0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2BCCFB-2185-442F-ABE8-3440AFEE7734}" type="pres">
      <dgm:prSet presAssocID="{6FC96775-2782-4FC1-B5DB-13A128BCCA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F6FE8C-F0F8-4450-BBEE-19875F16568C}" type="presOf" srcId="{6FC96775-2782-4FC1-B5DB-13A128BCCA61}" destId="{722BCCFB-2185-442F-ABE8-3440AFEE7734}" srcOrd="0" destOrd="0" presId="urn:microsoft.com/office/officeart/2005/8/layout/vList2"/>
    <dgm:cxn modelId="{0420B1F0-8508-40DF-AA1F-08BE92D89593}" srcId="{F46B481E-1921-41A7-BF8A-71F77469B0DD}" destId="{6FC96775-2782-4FC1-B5DB-13A128BCCA61}" srcOrd="0" destOrd="0" parTransId="{9C492062-22E0-4984-8825-025A6D607E1B}" sibTransId="{AD687C9B-717D-4E55-918B-24C7F3FF2CED}"/>
    <dgm:cxn modelId="{A41529FB-B6C0-46FD-8886-D9132981C3EC}" type="presOf" srcId="{F46B481E-1921-41A7-BF8A-71F77469B0DD}" destId="{86F329C5-DB17-44A8-A739-6AA8EB10B6BF}" srcOrd="0" destOrd="0" presId="urn:microsoft.com/office/officeart/2005/8/layout/vList2"/>
    <dgm:cxn modelId="{14665EA4-F945-4133-9C1A-E4E8A712F713}" type="presParOf" srcId="{86F329C5-DB17-44A8-A739-6AA8EB10B6BF}" destId="{722BCCFB-2185-442F-ABE8-3440AFEE7734}" srcOrd="0" destOrd="0" presId="urn:microsoft.com/office/officeart/2005/8/layout/vList2"/>
  </dgm:cxnLst>
  <dgm:bg/>
  <dgm:whole/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89C270D-DAE0-40E2-B8C4-F9099CBCDC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59C41A-7E9A-4103-800E-66713703A1DA}">
      <dgm:prSet/>
      <dgm:spPr/>
      <dgm:t>
        <a:bodyPr/>
        <a:lstStyle/>
        <a:p>
          <a:pPr rtl="0"/>
          <a:r>
            <a:rPr lang="en-US" dirty="0" smtClean="0"/>
            <a:t>Experimental Setup</a:t>
          </a:r>
          <a:endParaRPr lang="en-US" dirty="0"/>
        </a:p>
      </dgm:t>
    </dgm:pt>
    <dgm:pt modelId="{6EC809F4-BC3E-4732-A7DD-15A1FB9DA4B4}" type="parTrans" cxnId="{1A177DE3-E19D-4358-87AA-4B9F6FE3EFD5}">
      <dgm:prSet/>
      <dgm:spPr/>
      <dgm:t>
        <a:bodyPr/>
        <a:lstStyle/>
        <a:p>
          <a:endParaRPr lang="en-US"/>
        </a:p>
      </dgm:t>
    </dgm:pt>
    <dgm:pt modelId="{7EDDF326-37EE-4EF1-850F-566CA383294D}" type="sibTrans" cxnId="{1A177DE3-E19D-4358-87AA-4B9F6FE3EFD5}">
      <dgm:prSet/>
      <dgm:spPr/>
      <dgm:t>
        <a:bodyPr/>
        <a:lstStyle/>
        <a:p>
          <a:endParaRPr lang="en-US"/>
        </a:p>
      </dgm:t>
    </dgm:pt>
    <dgm:pt modelId="{025B4814-6B77-4C46-A434-E39B0065BF5F}" type="pres">
      <dgm:prSet presAssocID="{989C270D-DAE0-40E2-B8C4-F9099CBCDC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1B6AB3-CB4D-44BF-A9C5-840FCFB86496}" type="pres">
      <dgm:prSet presAssocID="{F859C41A-7E9A-4103-800E-66713703A1D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177DE3-E19D-4358-87AA-4B9F6FE3EFD5}" srcId="{989C270D-DAE0-40E2-B8C4-F9099CBCDC90}" destId="{F859C41A-7E9A-4103-800E-66713703A1DA}" srcOrd="0" destOrd="0" parTransId="{6EC809F4-BC3E-4732-A7DD-15A1FB9DA4B4}" sibTransId="{7EDDF326-37EE-4EF1-850F-566CA383294D}"/>
    <dgm:cxn modelId="{166CE87C-635B-49F4-8670-57CAAFA9DFDE}" type="presOf" srcId="{F859C41A-7E9A-4103-800E-66713703A1DA}" destId="{6A1B6AB3-CB4D-44BF-A9C5-840FCFB86496}" srcOrd="0" destOrd="0" presId="urn:microsoft.com/office/officeart/2005/8/layout/vList2"/>
    <dgm:cxn modelId="{16A44CB1-A0FA-4AD7-9363-62CFF562BEEF}" type="presOf" srcId="{989C270D-DAE0-40E2-B8C4-F9099CBCDC90}" destId="{025B4814-6B77-4C46-A434-E39B0065BF5F}" srcOrd="0" destOrd="0" presId="urn:microsoft.com/office/officeart/2005/8/layout/vList2"/>
    <dgm:cxn modelId="{343B6C28-7E20-450C-A049-F27BD7059100}" type="presParOf" srcId="{025B4814-6B77-4C46-A434-E39B0065BF5F}" destId="{6A1B6AB3-CB4D-44BF-A9C5-840FCFB86496}" srcOrd="0" destOrd="0" presId="urn:microsoft.com/office/officeart/2005/8/layout/vList2"/>
  </dgm:cxnLst>
  <dgm:bg/>
  <dgm:whole/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E70E48E-E034-4FA1-9668-6A1AED5ECE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14E4E4-B15D-4E8F-B9D7-B1BE74923684}">
      <dgm:prSet/>
      <dgm:spPr/>
      <dgm:t>
        <a:bodyPr/>
        <a:lstStyle/>
        <a:p>
          <a:pPr rtl="0"/>
          <a:r>
            <a:rPr lang="en-US" dirty="0" smtClean="0"/>
            <a:t>Experimental Evaluation</a:t>
          </a:r>
          <a:endParaRPr lang="en-US" dirty="0"/>
        </a:p>
      </dgm:t>
    </dgm:pt>
    <dgm:pt modelId="{6FA1988D-EC13-45CA-816A-2317BF72C286}" type="parTrans" cxnId="{BEC42F0E-8117-4808-95EE-DF9AEBB68CB9}">
      <dgm:prSet/>
      <dgm:spPr/>
      <dgm:t>
        <a:bodyPr/>
        <a:lstStyle/>
        <a:p>
          <a:endParaRPr lang="en-US"/>
        </a:p>
      </dgm:t>
    </dgm:pt>
    <dgm:pt modelId="{D13042AC-61A4-488D-94F5-CAD4B440F5BD}" type="sibTrans" cxnId="{BEC42F0E-8117-4808-95EE-DF9AEBB68CB9}">
      <dgm:prSet/>
      <dgm:spPr/>
      <dgm:t>
        <a:bodyPr/>
        <a:lstStyle/>
        <a:p>
          <a:endParaRPr lang="en-US"/>
        </a:p>
      </dgm:t>
    </dgm:pt>
    <dgm:pt modelId="{EECC3C7C-0107-42E3-B15E-E2898179C96F}" type="pres">
      <dgm:prSet presAssocID="{EE70E48E-E034-4FA1-9668-6A1AED5ECE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E36FAC-3C8B-4245-A0C1-503C89960738}" type="pres">
      <dgm:prSet presAssocID="{F114E4E4-B15D-4E8F-B9D7-B1BE7492368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C42F0E-8117-4808-95EE-DF9AEBB68CB9}" srcId="{EE70E48E-E034-4FA1-9668-6A1AED5ECEDE}" destId="{F114E4E4-B15D-4E8F-B9D7-B1BE74923684}" srcOrd="0" destOrd="0" parTransId="{6FA1988D-EC13-45CA-816A-2317BF72C286}" sibTransId="{D13042AC-61A4-488D-94F5-CAD4B440F5BD}"/>
    <dgm:cxn modelId="{600BE38B-7D8F-4672-A699-68193D52A7B2}" type="presOf" srcId="{F114E4E4-B15D-4E8F-B9D7-B1BE74923684}" destId="{4FE36FAC-3C8B-4245-A0C1-503C89960738}" srcOrd="0" destOrd="0" presId="urn:microsoft.com/office/officeart/2005/8/layout/vList2"/>
    <dgm:cxn modelId="{C2FC6684-262A-41D6-8617-6582256AD58E}" type="presOf" srcId="{EE70E48E-E034-4FA1-9668-6A1AED5ECEDE}" destId="{EECC3C7C-0107-42E3-B15E-E2898179C96F}" srcOrd="0" destOrd="0" presId="urn:microsoft.com/office/officeart/2005/8/layout/vList2"/>
    <dgm:cxn modelId="{35FBE991-7AB8-4F1E-BB03-23D9608191AE}" type="presParOf" srcId="{EECC3C7C-0107-42E3-B15E-E2898179C96F}" destId="{4FE36FAC-3C8B-4245-A0C1-503C89960738}" srcOrd="0" destOrd="0" presId="urn:microsoft.com/office/officeart/2005/8/layout/vList2"/>
  </dgm:cxnLst>
  <dgm:bg/>
  <dgm:whole/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97173691-E3C3-4497-87FD-351E97E84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70F0C3-A360-4340-B0AF-4B42B30C82D1}">
      <dgm:prSet/>
      <dgm:spPr/>
      <dgm:t>
        <a:bodyPr/>
        <a:lstStyle/>
        <a:p>
          <a:pPr rtl="0"/>
          <a:r>
            <a:rPr lang="en-US" dirty="0" smtClean="0"/>
            <a:t>Experimental Evaluation</a:t>
          </a:r>
          <a:endParaRPr lang="en-US" dirty="0"/>
        </a:p>
      </dgm:t>
    </dgm:pt>
    <dgm:pt modelId="{E40A4ADC-2173-492C-8F46-1318B8ECBC70}" type="parTrans" cxnId="{CA9801BF-D696-465F-95D2-E046C91D71FD}">
      <dgm:prSet/>
      <dgm:spPr/>
      <dgm:t>
        <a:bodyPr/>
        <a:lstStyle/>
        <a:p>
          <a:endParaRPr lang="en-US"/>
        </a:p>
      </dgm:t>
    </dgm:pt>
    <dgm:pt modelId="{98DEE6DF-E8C3-48EE-AD6B-7978390A130F}" type="sibTrans" cxnId="{CA9801BF-D696-465F-95D2-E046C91D71FD}">
      <dgm:prSet/>
      <dgm:spPr/>
      <dgm:t>
        <a:bodyPr/>
        <a:lstStyle/>
        <a:p>
          <a:endParaRPr lang="en-US"/>
        </a:p>
      </dgm:t>
    </dgm:pt>
    <dgm:pt modelId="{3FB9D162-EFB3-4406-B0C5-6116D6DAFE3A}" type="pres">
      <dgm:prSet presAssocID="{97173691-E3C3-4497-87FD-351E97E84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294AEB-7847-4F61-B905-343457846514}" type="pres">
      <dgm:prSet presAssocID="{A670F0C3-A360-4340-B0AF-4B42B30C82D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9801BF-D696-465F-95D2-E046C91D71FD}" srcId="{97173691-E3C3-4497-87FD-351E97E847A8}" destId="{A670F0C3-A360-4340-B0AF-4B42B30C82D1}" srcOrd="0" destOrd="0" parTransId="{E40A4ADC-2173-492C-8F46-1318B8ECBC70}" sibTransId="{98DEE6DF-E8C3-48EE-AD6B-7978390A130F}"/>
    <dgm:cxn modelId="{E367AD84-04C4-4862-AE1D-38D107336595}" type="presOf" srcId="{97173691-E3C3-4497-87FD-351E97E847A8}" destId="{3FB9D162-EFB3-4406-B0C5-6116D6DAFE3A}" srcOrd="0" destOrd="0" presId="urn:microsoft.com/office/officeart/2005/8/layout/vList2"/>
    <dgm:cxn modelId="{4BADEDFE-FBBA-4F21-A1BF-124A1806B6D1}" type="presOf" srcId="{A670F0C3-A360-4340-B0AF-4B42B30C82D1}" destId="{4C294AEB-7847-4F61-B905-343457846514}" srcOrd="0" destOrd="0" presId="urn:microsoft.com/office/officeart/2005/8/layout/vList2"/>
    <dgm:cxn modelId="{46738437-3B25-49C3-ABF1-8D0F3B4FF062}" type="presParOf" srcId="{3FB9D162-EFB3-4406-B0C5-6116D6DAFE3A}" destId="{4C294AEB-7847-4F61-B905-343457846514}" srcOrd="0" destOrd="0" presId="urn:microsoft.com/office/officeart/2005/8/layout/vList2"/>
  </dgm:cxnLst>
  <dgm:bg/>
  <dgm:whole/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2AFBA8A-0D6D-48CA-BBF7-EF209A5BBC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B448144-A465-40ED-9FD5-BDBC8AA72E6D}">
      <dgm:prSet/>
      <dgm:spPr/>
      <dgm:t>
        <a:bodyPr/>
        <a:lstStyle/>
        <a:p>
          <a:pPr rtl="0"/>
          <a:r>
            <a:rPr lang="en-US" dirty="0" smtClean="0"/>
            <a:t>Conclusion</a:t>
          </a:r>
          <a:endParaRPr lang="en-US" dirty="0"/>
        </a:p>
      </dgm:t>
    </dgm:pt>
    <dgm:pt modelId="{4673A12D-3052-4CEC-8E7D-09089FDD7D6C}" type="parTrans" cxnId="{6C069787-A4BA-4A8F-8091-AA3B13A63C9E}">
      <dgm:prSet/>
      <dgm:spPr/>
      <dgm:t>
        <a:bodyPr/>
        <a:lstStyle/>
        <a:p>
          <a:endParaRPr lang="en-US"/>
        </a:p>
      </dgm:t>
    </dgm:pt>
    <dgm:pt modelId="{B4849FBE-A449-4E5B-9874-1FBB55A1E640}" type="sibTrans" cxnId="{6C069787-A4BA-4A8F-8091-AA3B13A63C9E}">
      <dgm:prSet/>
      <dgm:spPr/>
      <dgm:t>
        <a:bodyPr/>
        <a:lstStyle/>
        <a:p>
          <a:endParaRPr lang="en-US"/>
        </a:p>
      </dgm:t>
    </dgm:pt>
    <dgm:pt modelId="{66E916A7-2960-4351-B9DD-62B34F4435E9}" type="pres">
      <dgm:prSet presAssocID="{42AFBA8A-0D6D-48CA-BBF7-EF209A5BBC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461820-E35E-441C-8C6B-8941110EB789}" type="pres">
      <dgm:prSet presAssocID="{CB448144-A465-40ED-9FD5-BDBC8AA72E6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A2C09A-9DE0-4111-A297-FFC8699BD4CA}" type="presOf" srcId="{42AFBA8A-0D6D-48CA-BBF7-EF209A5BBCB4}" destId="{66E916A7-2960-4351-B9DD-62B34F4435E9}" srcOrd="0" destOrd="0" presId="urn:microsoft.com/office/officeart/2005/8/layout/vList2"/>
    <dgm:cxn modelId="{93146B13-D30C-454C-8D33-AE6B1533651F}" type="presOf" srcId="{CB448144-A465-40ED-9FD5-BDBC8AA72E6D}" destId="{69461820-E35E-441C-8C6B-8941110EB789}" srcOrd="0" destOrd="0" presId="urn:microsoft.com/office/officeart/2005/8/layout/vList2"/>
    <dgm:cxn modelId="{6C069787-A4BA-4A8F-8091-AA3B13A63C9E}" srcId="{42AFBA8A-0D6D-48CA-BBF7-EF209A5BBCB4}" destId="{CB448144-A465-40ED-9FD5-BDBC8AA72E6D}" srcOrd="0" destOrd="0" parTransId="{4673A12D-3052-4CEC-8E7D-09089FDD7D6C}" sibTransId="{B4849FBE-A449-4E5B-9874-1FBB55A1E640}"/>
    <dgm:cxn modelId="{0B37D521-B592-4AEF-B308-BDE879E32BD3}" type="presParOf" srcId="{66E916A7-2960-4351-B9DD-62B34F4435E9}" destId="{69461820-E35E-441C-8C6B-8941110EB789}" srcOrd="0" destOrd="0" presId="urn:microsoft.com/office/officeart/2005/8/layout/vList2"/>
  </dgm:cxnLst>
  <dgm:bg/>
  <dgm:whole/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3E55297-86D8-4D90-A919-70A248832E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CB827B-53EA-4F2B-9031-A0E1AD37B039}">
      <dgm:prSet/>
      <dgm:spPr/>
      <dgm:t>
        <a:bodyPr/>
        <a:lstStyle/>
        <a:p>
          <a:pPr algn="ctr" rtl="0"/>
          <a:r>
            <a:rPr lang="en-US" dirty="0" smtClean="0"/>
            <a:t>Questions?</a:t>
          </a:r>
          <a:endParaRPr lang="en-US" dirty="0"/>
        </a:p>
      </dgm:t>
    </dgm:pt>
    <dgm:pt modelId="{B0D54F6D-930E-42A6-BF93-88A107A75531}" type="parTrans" cxnId="{470EE5DC-CD0B-461E-9FEB-07E966716094}">
      <dgm:prSet/>
      <dgm:spPr/>
      <dgm:t>
        <a:bodyPr/>
        <a:lstStyle/>
        <a:p>
          <a:endParaRPr lang="en-US"/>
        </a:p>
      </dgm:t>
    </dgm:pt>
    <dgm:pt modelId="{45475E6C-BC09-4759-9143-FD7F9DC71D32}" type="sibTrans" cxnId="{470EE5DC-CD0B-461E-9FEB-07E966716094}">
      <dgm:prSet/>
      <dgm:spPr/>
      <dgm:t>
        <a:bodyPr/>
        <a:lstStyle/>
        <a:p>
          <a:endParaRPr lang="en-US"/>
        </a:p>
      </dgm:t>
    </dgm:pt>
    <dgm:pt modelId="{4ED474C6-76FB-420F-AB8B-1C9CFB7379AD}" type="pres">
      <dgm:prSet presAssocID="{03E55297-86D8-4D90-A919-70A248832E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A2A470-F475-4ACE-BE42-39606EF1642D}" type="pres">
      <dgm:prSet presAssocID="{24CB827B-53EA-4F2B-9031-A0E1AD37B03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0EE5DC-CD0B-461E-9FEB-07E966716094}" srcId="{03E55297-86D8-4D90-A919-70A248832E79}" destId="{24CB827B-53EA-4F2B-9031-A0E1AD37B039}" srcOrd="0" destOrd="0" parTransId="{B0D54F6D-930E-42A6-BF93-88A107A75531}" sibTransId="{45475E6C-BC09-4759-9143-FD7F9DC71D32}"/>
    <dgm:cxn modelId="{DFEC27D1-1580-4386-9B94-91C31163C64D}" type="presOf" srcId="{24CB827B-53EA-4F2B-9031-A0E1AD37B039}" destId="{F0A2A470-F475-4ACE-BE42-39606EF1642D}" srcOrd="0" destOrd="0" presId="urn:microsoft.com/office/officeart/2005/8/layout/vList2"/>
    <dgm:cxn modelId="{BC515ECB-BDC2-419A-8C00-745B31C2173C}" type="presOf" srcId="{03E55297-86D8-4D90-A919-70A248832E79}" destId="{4ED474C6-76FB-420F-AB8B-1C9CFB7379AD}" srcOrd="0" destOrd="0" presId="urn:microsoft.com/office/officeart/2005/8/layout/vList2"/>
    <dgm:cxn modelId="{E56224C5-D988-4D52-89FA-EA84602BF14A}" type="presParOf" srcId="{4ED474C6-76FB-420F-AB8B-1C9CFB7379AD}" destId="{F0A2A470-F475-4ACE-BE42-39606EF1642D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A03324-7C78-4D53-ACEA-53126BC474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B11BFEC-AC49-408B-AD21-D71F014A2883}">
      <dgm:prSet/>
      <dgm:spPr/>
      <dgm:t>
        <a:bodyPr/>
        <a:lstStyle/>
        <a:p>
          <a:pPr rtl="0"/>
          <a:r>
            <a:rPr lang="en-US" dirty="0" smtClean="0"/>
            <a:t>Introduction</a:t>
          </a:r>
          <a:endParaRPr lang="en-US" dirty="0"/>
        </a:p>
      </dgm:t>
    </dgm:pt>
    <dgm:pt modelId="{3F1FDFF7-68C9-4649-81BC-0A4D5144AF53}" type="parTrans" cxnId="{7435B5BC-AEF2-4283-93FE-F5733F7A986E}">
      <dgm:prSet/>
      <dgm:spPr/>
      <dgm:t>
        <a:bodyPr/>
        <a:lstStyle/>
        <a:p>
          <a:endParaRPr lang="en-US"/>
        </a:p>
      </dgm:t>
    </dgm:pt>
    <dgm:pt modelId="{7F092461-293A-48AB-B970-F34DD9C28F7B}" type="sibTrans" cxnId="{7435B5BC-AEF2-4283-93FE-F5733F7A986E}">
      <dgm:prSet/>
      <dgm:spPr/>
      <dgm:t>
        <a:bodyPr/>
        <a:lstStyle/>
        <a:p>
          <a:endParaRPr lang="en-US"/>
        </a:p>
      </dgm:t>
    </dgm:pt>
    <dgm:pt modelId="{B31D17B0-9D3D-49AB-AEB1-A2FE9A486DFC}" type="pres">
      <dgm:prSet presAssocID="{7FA03324-7C78-4D53-ACEA-53126BC474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98FC1-AD52-45F7-B88D-471BF90E528E}" type="pres">
      <dgm:prSet presAssocID="{DB11BFEC-AC49-408B-AD21-D71F014A28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35B5BC-AEF2-4283-93FE-F5733F7A986E}" srcId="{7FA03324-7C78-4D53-ACEA-53126BC47481}" destId="{DB11BFEC-AC49-408B-AD21-D71F014A2883}" srcOrd="0" destOrd="0" parTransId="{3F1FDFF7-68C9-4649-81BC-0A4D5144AF53}" sibTransId="{7F092461-293A-48AB-B970-F34DD9C28F7B}"/>
    <dgm:cxn modelId="{6B1E4C0F-CDCC-4DB3-BEF4-75055ED511A8}" type="presOf" srcId="{DB11BFEC-AC49-408B-AD21-D71F014A2883}" destId="{51E98FC1-AD52-45F7-B88D-471BF90E528E}" srcOrd="0" destOrd="0" presId="urn:microsoft.com/office/officeart/2005/8/layout/vList2"/>
    <dgm:cxn modelId="{3F4F38CB-0250-426F-B5F8-500DB0B9D437}" type="presOf" srcId="{7FA03324-7C78-4D53-ACEA-53126BC47481}" destId="{B31D17B0-9D3D-49AB-AEB1-A2FE9A486DFC}" srcOrd="0" destOrd="0" presId="urn:microsoft.com/office/officeart/2005/8/layout/vList2"/>
    <dgm:cxn modelId="{79B479FE-BBD2-4CAE-A9F3-33C4B9AF26B5}" type="presParOf" srcId="{B31D17B0-9D3D-49AB-AEB1-A2FE9A486DFC}" destId="{51E98FC1-AD52-45F7-B88D-471BF90E528E}" srcOrd="0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E39776-36C5-4671-BA10-B69EF8E83E6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92654EC-9561-4823-B8DC-03D5D2636387}">
      <dgm:prSet custT="1"/>
      <dgm:spPr/>
      <dgm:t>
        <a:bodyPr/>
        <a:lstStyle/>
        <a:p>
          <a:pPr rtl="0"/>
          <a:r>
            <a:rPr lang="en-US" sz="4700" dirty="0" smtClean="0"/>
            <a:t>Reversing the Top-</a:t>
          </a:r>
          <a:r>
            <a:rPr lang="en-US" sz="4700" i="1" dirty="0" smtClean="0"/>
            <a:t>k</a:t>
          </a:r>
          <a:r>
            <a:rPr lang="en-US" sz="4700" dirty="0" smtClean="0"/>
            <a:t> Query</a:t>
          </a:r>
          <a:endParaRPr lang="el-GR" sz="4700" dirty="0"/>
        </a:p>
      </dgm:t>
    </dgm:pt>
    <dgm:pt modelId="{814A36D9-8F89-498E-AD97-CFAA30931690}" type="parTrans" cxnId="{B5A05241-B7DB-4873-B9C5-EFD8B55F9094}">
      <dgm:prSet/>
      <dgm:spPr/>
      <dgm:t>
        <a:bodyPr/>
        <a:lstStyle/>
        <a:p>
          <a:endParaRPr lang="en-US"/>
        </a:p>
      </dgm:t>
    </dgm:pt>
    <dgm:pt modelId="{B29AFA33-B010-4A0E-9220-A5B86E5DD132}" type="sibTrans" cxnId="{B5A05241-B7DB-4873-B9C5-EFD8B55F9094}">
      <dgm:prSet/>
      <dgm:spPr/>
      <dgm:t>
        <a:bodyPr/>
        <a:lstStyle/>
        <a:p>
          <a:endParaRPr lang="en-US"/>
        </a:p>
      </dgm:t>
    </dgm:pt>
    <dgm:pt modelId="{BAD6BDBA-12DC-4194-8A8B-DF409E3FC937}" type="pres">
      <dgm:prSet presAssocID="{97E39776-36C5-4671-BA10-B69EF8E83E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5E9E99-74D5-414F-A8DE-5E68961B182A}" type="pres">
      <dgm:prSet presAssocID="{C92654EC-9561-4823-B8DC-03D5D26363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9B855F-A561-427F-AE3E-A08D678DF26E}" type="presOf" srcId="{C92654EC-9561-4823-B8DC-03D5D2636387}" destId="{A35E9E99-74D5-414F-A8DE-5E68961B182A}" srcOrd="0" destOrd="0" presId="urn:microsoft.com/office/officeart/2005/8/layout/vList2"/>
    <dgm:cxn modelId="{49FFA481-F81B-44F0-B914-75E32E6BCED5}" type="presOf" srcId="{97E39776-36C5-4671-BA10-B69EF8E83E69}" destId="{BAD6BDBA-12DC-4194-8A8B-DF409E3FC937}" srcOrd="0" destOrd="0" presId="urn:microsoft.com/office/officeart/2005/8/layout/vList2"/>
    <dgm:cxn modelId="{B5A05241-B7DB-4873-B9C5-EFD8B55F9094}" srcId="{97E39776-36C5-4671-BA10-B69EF8E83E69}" destId="{C92654EC-9561-4823-B8DC-03D5D2636387}" srcOrd="0" destOrd="0" parTransId="{814A36D9-8F89-498E-AD97-CFAA30931690}" sibTransId="{B29AFA33-B010-4A0E-9220-A5B86E5DD132}"/>
    <dgm:cxn modelId="{FFE7725F-50E8-473F-B221-E6132869667C}" type="presParOf" srcId="{BAD6BDBA-12DC-4194-8A8B-DF409E3FC937}" destId="{A35E9E99-74D5-414F-A8DE-5E68961B182A}" srcOrd="0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709B69-F19C-414E-9147-AAA4E26FF5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9004ABB-DE75-4CE7-A103-501DEF180BBF}">
      <dgm:prSet/>
      <dgm:spPr/>
      <dgm:t>
        <a:bodyPr/>
        <a:lstStyle/>
        <a:p>
          <a:pPr rtl="0"/>
          <a:r>
            <a:rPr lang="en-US" dirty="0" smtClean="0"/>
            <a:t>Influence Score</a:t>
          </a:r>
          <a:endParaRPr lang="en-US" dirty="0"/>
        </a:p>
      </dgm:t>
    </dgm:pt>
    <dgm:pt modelId="{C1DA8B5F-1324-4D7C-A458-26F4395FB802}" type="parTrans" cxnId="{2FFF6B7E-2176-4285-8324-A3573B66B2F3}">
      <dgm:prSet/>
      <dgm:spPr/>
      <dgm:t>
        <a:bodyPr/>
        <a:lstStyle/>
        <a:p>
          <a:endParaRPr lang="en-US"/>
        </a:p>
      </dgm:t>
    </dgm:pt>
    <dgm:pt modelId="{D2452A0C-D90D-4396-8592-E461AD2BE348}" type="sibTrans" cxnId="{2FFF6B7E-2176-4285-8324-A3573B66B2F3}">
      <dgm:prSet/>
      <dgm:spPr/>
      <dgm:t>
        <a:bodyPr/>
        <a:lstStyle/>
        <a:p>
          <a:endParaRPr lang="en-US"/>
        </a:p>
      </dgm:t>
    </dgm:pt>
    <dgm:pt modelId="{AC5C6700-8444-417A-B73D-616E8ECDC432}" type="pres">
      <dgm:prSet presAssocID="{24709B69-F19C-414E-9147-AAA4E26FF5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550836-CCC2-4E2B-839C-DA498F56250C}" type="pres">
      <dgm:prSet presAssocID="{E9004ABB-DE75-4CE7-A103-501DEF180BB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48A60D-0B80-460A-9053-216B2899410B}" type="presOf" srcId="{24709B69-F19C-414E-9147-AAA4E26FF598}" destId="{AC5C6700-8444-417A-B73D-616E8ECDC432}" srcOrd="0" destOrd="0" presId="urn:microsoft.com/office/officeart/2005/8/layout/vList2"/>
    <dgm:cxn modelId="{EEB4D510-4DC7-4B46-A270-4D55073B8B22}" type="presOf" srcId="{E9004ABB-DE75-4CE7-A103-501DEF180BBF}" destId="{30550836-CCC2-4E2B-839C-DA498F56250C}" srcOrd="0" destOrd="0" presId="urn:microsoft.com/office/officeart/2005/8/layout/vList2"/>
    <dgm:cxn modelId="{2FFF6B7E-2176-4285-8324-A3573B66B2F3}" srcId="{24709B69-F19C-414E-9147-AAA4E26FF598}" destId="{E9004ABB-DE75-4CE7-A103-501DEF180BBF}" srcOrd="0" destOrd="0" parTransId="{C1DA8B5F-1324-4D7C-A458-26F4395FB802}" sibTransId="{D2452A0C-D90D-4396-8592-E461AD2BE348}"/>
    <dgm:cxn modelId="{BFE8C69A-2EA2-4A79-9BBE-D89141093698}" type="presParOf" srcId="{AC5C6700-8444-417A-B73D-616E8ECDC432}" destId="{30550836-CCC2-4E2B-839C-DA498F56250C}" srcOrd="0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9F76B8-B6AF-49DB-B1CD-6425B09985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FAA6EF2-50D0-422D-BC0B-FD09804EDA29}">
      <dgm:prSet/>
      <dgm:spPr/>
      <dgm:t>
        <a:bodyPr/>
        <a:lstStyle/>
        <a:p>
          <a:pPr rtl="0"/>
          <a:r>
            <a:rPr lang="en-US" dirty="0" smtClean="0"/>
            <a:t>Preliminaries</a:t>
          </a:r>
          <a:endParaRPr lang="en-US" dirty="0"/>
        </a:p>
      </dgm:t>
    </dgm:pt>
    <dgm:pt modelId="{00AF513E-6F34-4E84-88A5-D954572F0ACB}" type="parTrans" cxnId="{DA3DFFA3-F7B1-4121-AC15-14693DA48F5A}">
      <dgm:prSet/>
      <dgm:spPr/>
      <dgm:t>
        <a:bodyPr/>
        <a:lstStyle/>
        <a:p>
          <a:endParaRPr lang="en-US"/>
        </a:p>
      </dgm:t>
    </dgm:pt>
    <dgm:pt modelId="{5519D38A-876B-4F68-AB77-ABD0C0987804}" type="sibTrans" cxnId="{DA3DFFA3-F7B1-4121-AC15-14693DA48F5A}">
      <dgm:prSet/>
      <dgm:spPr/>
      <dgm:t>
        <a:bodyPr/>
        <a:lstStyle/>
        <a:p>
          <a:endParaRPr lang="en-US"/>
        </a:p>
      </dgm:t>
    </dgm:pt>
    <dgm:pt modelId="{232011A3-CAD9-47FC-9D5E-6501259897DD}" type="pres">
      <dgm:prSet presAssocID="{739F76B8-B6AF-49DB-B1CD-6425B09985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E7C1EC-C75C-43F2-87D7-0009C37EC934}" type="pres">
      <dgm:prSet presAssocID="{EFAA6EF2-50D0-422D-BC0B-FD09804EDA2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3DFFA3-F7B1-4121-AC15-14693DA48F5A}" srcId="{739F76B8-B6AF-49DB-B1CD-6425B099854F}" destId="{EFAA6EF2-50D0-422D-BC0B-FD09804EDA29}" srcOrd="0" destOrd="0" parTransId="{00AF513E-6F34-4E84-88A5-D954572F0ACB}" sibTransId="{5519D38A-876B-4F68-AB77-ABD0C0987804}"/>
    <dgm:cxn modelId="{BADCDA98-8A1D-4C72-9FD2-421CB8D3114D}" type="presOf" srcId="{739F76B8-B6AF-49DB-B1CD-6425B099854F}" destId="{232011A3-CAD9-47FC-9D5E-6501259897DD}" srcOrd="0" destOrd="0" presId="urn:microsoft.com/office/officeart/2005/8/layout/vList2"/>
    <dgm:cxn modelId="{C1793676-8AC0-4F87-9408-C787F4EC0A07}" type="presOf" srcId="{EFAA6EF2-50D0-422D-BC0B-FD09804EDA29}" destId="{F5E7C1EC-C75C-43F2-87D7-0009C37EC934}" srcOrd="0" destOrd="0" presId="urn:microsoft.com/office/officeart/2005/8/layout/vList2"/>
    <dgm:cxn modelId="{D9809117-2012-4E16-AC6F-5909EFC167A2}" type="presParOf" srcId="{232011A3-CAD9-47FC-9D5E-6501259897DD}" destId="{F5E7C1EC-C75C-43F2-87D7-0009C37EC934}" srcOrd="0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EE287E-BC95-401F-9743-829FD9E06E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F000D6C-0B66-4085-B86D-147E0A8BBB3D}">
      <dgm:prSet/>
      <dgm:spPr/>
      <dgm:t>
        <a:bodyPr/>
        <a:lstStyle/>
        <a:p>
          <a:pPr rtl="0"/>
          <a:r>
            <a:rPr lang="en-US" dirty="0" smtClean="0"/>
            <a:t>Top-k Queries</a:t>
          </a:r>
          <a:endParaRPr lang="en-US" dirty="0"/>
        </a:p>
      </dgm:t>
    </dgm:pt>
    <dgm:pt modelId="{BA34313F-AC5E-4CA4-AEAA-8642C96CEBA4}" type="parTrans" cxnId="{5FEF8BDE-CC01-44D7-87E4-B62529CDCDB1}">
      <dgm:prSet/>
      <dgm:spPr/>
      <dgm:t>
        <a:bodyPr/>
        <a:lstStyle/>
        <a:p>
          <a:endParaRPr lang="en-US"/>
        </a:p>
      </dgm:t>
    </dgm:pt>
    <dgm:pt modelId="{06CAA1A2-2747-4052-84F6-35F87D2DE4EE}" type="sibTrans" cxnId="{5FEF8BDE-CC01-44D7-87E4-B62529CDCDB1}">
      <dgm:prSet/>
      <dgm:spPr/>
      <dgm:t>
        <a:bodyPr/>
        <a:lstStyle/>
        <a:p>
          <a:endParaRPr lang="en-US"/>
        </a:p>
      </dgm:t>
    </dgm:pt>
    <dgm:pt modelId="{3E3F79DE-E3A6-4674-825F-0A4F6221B86D}" type="pres">
      <dgm:prSet presAssocID="{1DEE287E-BC95-401F-9743-829FD9E06E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132426-0BE3-4F5E-8B01-04C6D4D84C95}" type="pres">
      <dgm:prSet presAssocID="{2F000D6C-0B66-4085-B86D-147E0A8BBB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EF8BDE-CC01-44D7-87E4-B62529CDCDB1}" srcId="{1DEE287E-BC95-401F-9743-829FD9E06E8A}" destId="{2F000D6C-0B66-4085-B86D-147E0A8BBB3D}" srcOrd="0" destOrd="0" parTransId="{BA34313F-AC5E-4CA4-AEAA-8642C96CEBA4}" sibTransId="{06CAA1A2-2747-4052-84F6-35F87D2DE4EE}"/>
    <dgm:cxn modelId="{290460AA-6CBA-4BBD-8606-3724F2F5DEA2}" type="presOf" srcId="{1DEE287E-BC95-401F-9743-829FD9E06E8A}" destId="{3E3F79DE-E3A6-4674-825F-0A4F6221B86D}" srcOrd="0" destOrd="0" presId="urn:microsoft.com/office/officeart/2005/8/layout/vList2"/>
    <dgm:cxn modelId="{46301C76-7EC1-44E5-9718-82D6D45DC398}" type="presOf" srcId="{2F000D6C-0B66-4085-B86D-147E0A8BBB3D}" destId="{90132426-0BE3-4F5E-8B01-04C6D4D84C95}" srcOrd="0" destOrd="0" presId="urn:microsoft.com/office/officeart/2005/8/layout/vList2"/>
    <dgm:cxn modelId="{B6AF58E9-4DF1-466B-B8FA-B02028C9CD3C}" type="presParOf" srcId="{3E3F79DE-E3A6-4674-825F-0A4F6221B86D}" destId="{90132426-0BE3-4F5E-8B01-04C6D4D84C95}" srcOrd="0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8C25BC-D65D-460C-A6DB-9D75F6DE13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4543FC-18DF-4AA2-8641-EC29F3C59C28}">
      <dgm:prSet/>
      <dgm:spPr/>
      <dgm:t>
        <a:bodyPr/>
        <a:lstStyle/>
        <a:p>
          <a:pPr rtl="0"/>
          <a:r>
            <a:rPr lang="en-US" dirty="0" smtClean="0"/>
            <a:t>Reverse Top-k Queries</a:t>
          </a:r>
          <a:endParaRPr lang="en-US" dirty="0"/>
        </a:p>
      </dgm:t>
    </dgm:pt>
    <dgm:pt modelId="{E5048310-14F1-4AD7-B999-D266ADBC6722}" type="parTrans" cxnId="{37EA3D9B-5247-44D0-A753-C8EF0560BA29}">
      <dgm:prSet/>
      <dgm:spPr/>
      <dgm:t>
        <a:bodyPr/>
        <a:lstStyle/>
        <a:p>
          <a:endParaRPr lang="en-US"/>
        </a:p>
      </dgm:t>
    </dgm:pt>
    <dgm:pt modelId="{EC487E0D-DCE0-4B9A-A0FA-5D6C4C1922AA}" type="sibTrans" cxnId="{37EA3D9B-5247-44D0-A753-C8EF0560BA29}">
      <dgm:prSet/>
      <dgm:spPr/>
      <dgm:t>
        <a:bodyPr/>
        <a:lstStyle/>
        <a:p>
          <a:endParaRPr lang="en-US"/>
        </a:p>
      </dgm:t>
    </dgm:pt>
    <dgm:pt modelId="{B5CCD194-5709-41A7-914C-E8130A1B061D}" type="pres">
      <dgm:prSet presAssocID="{398C25BC-D65D-460C-A6DB-9D75F6DE13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DF96ED-F9CC-4791-B342-8363610FE23F}" type="pres">
      <dgm:prSet presAssocID="{4A4543FC-18DF-4AA2-8641-EC29F3C59C2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1032A7-F833-4075-8087-6EB6E659837E}" type="presOf" srcId="{4A4543FC-18DF-4AA2-8641-EC29F3C59C28}" destId="{6BDF96ED-F9CC-4791-B342-8363610FE23F}" srcOrd="0" destOrd="0" presId="urn:microsoft.com/office/officeart/2005/8/layout/vList2"/>
    <dgm:cxn modelId="{BDE99288-335C-4924-9499-D6BE1D57B5CA}" type="presOf" srcId="{398C25BC-D65D-460C-A6DB-9D75F6DE13B4}" destId="{B5CCD194-5709-41A7-914C-E8130A1B061D}" srcOrd="0" destOrd="0" presId="urn:microsoft.com/office/officeart/2005/8/layout/vList2"/>
    <dgm:cxn modelId="{37EA3D9B-5247-44D0-A753-C8EF0560BA29}" srcId="{398C25BC-D65D-460C-A6DB-9D75F6DE13B4}" destId="{4A4543FC-18DF-4AA2-8641-EC29F3C59C28}" srcOrd="0" destOrd="0" parTransId="{E5048310-14F1-4AD7-B999-D266ADBC6722}" sibTransId="{EC487E0D-DCE0-4B9A-A0FA-5D6C4C1922AA}"/>
    <dgm:cxn modelId="{87A5B27F-D6E9-4A89-A414-E0592A3CB92A}" type="presParOf" srcId="{B5CCD194-5709-41A7-914C-E8130A1B061D}" destId="{6BDF96ED-F9CC-4791-B342-8363610FE23F}" srcOrd="0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85A319-FC44-4F50-AA95-89DFEA366C5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00FFAB-A55D-479A-866D-EBDD01A669AE}">
      <dgm:prSet/>
      <dgm:spPr/>
      <dgm:t>
        <a:bodyPr/>
        <a:lstStyle/>
        <a:p>
          <a:pPr rtl="0"/>
          <a:r>
            <a:rPr lang="en-US" dirty="0" smtClean="0"/>
            <a:t>Problem Statement</a:t>
          </a:r>
          <a:endParaRPr lang="en-US" dirty="0"/>
        </a:p>
      </dgm:t>
    </dgm:pt>
    <dgm:pt modelId="{829726F8-5E4E-4D35-89CE-3880DD019273}" type="parTrans" cxnId="{5248D9D8-9DF0-4824-9854-AD717A7A60A6}">
      <dgm:prSet/>
      <dgm:spPr/>
      <dgm:t>
        <a:bodyPr/>
        <a:lstStyle/>
        <a:p>
          <a:endParaRPr lang="en-US"/>
        </a:p>
      </dgm:t>
    </dgm:pt>
    <dgm:pt modelId="{B5E3C7F2-9263-4E84-AB3B-4C7DFE928682}" type="sibTrans" cxnId="{5248D9D8-9DF0-4824-9854-AD717A7A60A6}">
      <dgm:prSet/>
      <dgm:spPr/>
      <dgm:t>
        <a:bodyPr/>
        <a:lstStyle/>
        <a:p>
          <a:endParaRPr lang="en-US"/>
        </a:p>
      </dgm:t>
    </dgm:pt>
    <dgm:pt modelId="{7542D92A-F583-4961-BE34-BDBA4AF6E8D3}" type="pres">
      <dgm:prSet presAssocID="{4C85A319-FC44-4F50-AA95-89DFEA366C5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AB6FE1-0897-4DEE-A0B3-592BC48C867A}" type="pres">
      <dgm:prSet presAssocID="{9800FFAB-A55D-479A-866D-EBDD01A669A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48D9D8-9DF0-4824-9854-AD717A7A60A6}" srcId="{4C85A319-FC44-4F50-AA95-89DFEA366C5A}" destId="{9800FFAB-A55D-479A-866D-EBDD01A669AE}" srcOrd="0" destOrd="0" parTransId="{829726F8-5E4E-4D35-89CE-3880DD019273}" sibTransId="{B5E3C7F2-9263-4E84-AB3B-4C7DFE928682}"/>
    <dgm:cxn modelId="{A58F60BE-47AB-4533-9685-3C69843DB82C}" type="presOf" srcId="{9800FFAB-A55D-479A-866D-EBDD01A669AE}" destId="{ABAB6FE1-0897-4DEE-A0B3-592BC48C867A}" srcOrd="0" destOrd="0" presId="urn:microsoft.com/office/officeart/2005/8/layout/vList2"/>
    <dgm:cxn modelId="{085F4D27-0736-4F99-8896-DEA2830C6A64}" type="presOf" srcId="{4C85A319-FC44-4F50-AA95-89DFEA366C5A}" destId="{7542D92A-F583-4961-BE34-BDBA4AF6E8D3}" srcOrd="0" destOrd="0" presId="urn:microsoft.com/office/officeart/2005/8/layout/vList2"/>
    <dgm:cxn modelId="{D3B980FC-E888-444D-9BD6-250181A99250}" type="presParOf" srcId="{7542D92A-F583-4961-BE34-BDBA4AF6E8D3}" destId="{ABAB6FE1-0897-4DEE-A0B3-592BC48C867A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A8A5F-A55B-40E9-A957-18096EE355EA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14310-5C4B-4C5E-B058-8797CE6B5F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D98C4E-1A3F-4932-90C8-C9AB692647E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5800"/>
            <a:ext cx="4560887" cy="3422650"/>
          </a:xfrm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575" y="4343291"/>
            <a:ext cx="5482635" cy="3981713"/>
          </a:xfrm>
          <a:noFill/>
          <a:ln/>
        </p:spPr>
        <p:txBody>
          <a:bodyPr wrap="none" anchor="ctr"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14310-5C4B-4C5E-B058-8797CE6B5FF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14310-5C4B-4C5E-B058-8797CE6B5FF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7A0B-A5B4-4388-A3D4-652F42D14021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22CA3-2DCD-40C7-80A3-EC751321C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7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19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7" Type="http://schemas.openxmlformats.org/officeDocument/2006/relationships/image" Target="../media/image23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7" Type="http://schemas.openxmlformats.org/officeDocument/2006/relationships/image" Target="../media/image23.png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diagramData" Target="../diagrams/data26.xm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11" Type="http://schemas.openxmlformats.org/officeDocument/2006/relationships/image" Target="../media/image5.png"/><Relationship Id="rId5" Type="http://schemas.openxmlformats.org/officeDocument/2006/relationships/diagramLayout" Target="../diagrams/layout4.xml"/><Relationship Id="rId15" Type="http://schemas.openxmlformats.org/officeDocument/2006/relationships/image" Target="../media/image9.wmf"/><Relationship Id="rId10" Type="http://schemas.openxmlformats.org/officeDocument/2006/relationships/image" Target="../media/image4.png"/><Relationship Id="rId4" Type="http://schemas.openxmlformats.org/officeDocument/2006/relationships/diagramData" Target="../diagrams/data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4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85800" y="762000"/>
          <a:ext cx="7772400" cy="2209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971800"/>
            <a:ext cx="7620000" cy="3581400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By</a:t>
            </a: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b="1" dirty="0" err="1" smtClean="0">
                <a:solidFill>
                  <a:schemeClr val="tx1"/>
                </a:solidFill>
              </a:rPr>
              <a:t>Akrivi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>
                <a:solidFill>
                  <a:schemeClr val="tx1"/>
                </a:solidFill>
              </a:rPr>
              <a:t>Vlachou</a:t>
            </a:r>
            <a:r>
              <a:rPr lang="en-US" sz="1800" b="1" baseline="30000" dirty="0">
                <a:solidFill>
                  <a:schemeClr val="tx1"/>
                </a:solidFill>
              </a:rPr>
              <a:t>1</a:t>
            </a:r>
            <a:r>
              <a:rPr lang="en-US" sz="1800" b="1" dirty="0">
                <a:solidFill>
                  <a:schemeClr val="tx1"/>
                </a:solidFill>
              </a:rPr>
              <a:t>, Christos Doulkeridis</a:t>
            </a:r>
            <a:r>
              <a:rPr lang="en-US" sz="1800" b="1" baseline="30000" dirty="0">
                <a:solidFill>
                  <a:schemeClr val="tx1"/>
                </a:solidFill>
              </a:rPr>
              <a:t>1</a:t>
            </a:r>
            <a:r>
              <a:rPr lang="en-US" sz="1800" b="1" dirty="0">
                <a:solidFill>
                  <a:schemeClr val="tx1"/>
                </a:solidFill>
              </a:rPr>
              <a:t>, </a:t>
            </a:r>
            <a:r>
              <a:rPr lang="en-US" sz="1800" b="1" dirty="0" err="1">
                <a:solidFill>
                  <a:schemeClr val="tx1"/>
                </a:solidFill>
              </a:rPr>
              <a:t>Kjetil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Nørvag</a:t>
            </a:r>
            <a:r>
              <a:rPr lang="en-US" sz="1800" b="1" baseline="30000" dirty="0" smtClean="0">
                <a:solidFill>
                  <a:schemeClr val="tx1"/>
                </a:solidFill>
              </a:rPr>
              <a:t>1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>
                <a:solidFill>
                  <a:schemeClr val="tx1"/>
                </a:solidFill>
              </a:rPr>
              <a:t>and </a:t>
            </a:r>
            <a:r>
              <a:rPr lang="en-US" sz="1800" b="1" dirty="0" err="1">
                <a:solidFill>
                  <a:schemeClr val="tx1"/>
                </a:solidFill>
              </a:rPr>
              <a:t>Yannis</a:t>
            </a:r>
            <a:r>
              <a:rPr lang="en-US" sz="1800" b="1" dirty="0">
                <a:solidFill>
                  <a:schemeClr val="tx1"/>
                </a:solidFill>
              </a:rPr>
              <a:t> Kotidis</a:t>
            </a:r>
            <a:r>
              <a:rPr lang="en-US" sz="1800" b="1" baseline="30000" dirty="0">
                <a:solidFill>
                  <a:schemeClr val="tx1"/>
                </a:solidFill>
              </a:rPr>
              <a:t>2</a:t>
            </a:r>
          </a:p>
          <a:p>
            <a:r>
              <a:rPr lang="en-US" sz="1800" baseline="30000" dirty="0">
                <a:solidFill>
                  <a:schemeClr val="tx1"/>
                </a:solidFill>
              </a:rPr>
              <a:t>1</a:t>
            </a:r>
            <a:r>
              <a:rPr lang="en-US" sz="1800" dirty="0">
                <a:solidFill>
                  <a:schemeClr val="tx1"/>
                </a:solidFill>
              </a:rPr>
              <a:t>Norwegian University of Science and Technology (NTNU), Trondheim, Norway</a:t>
            </a:r>
          </a:p>
          <a:p>
            <a:r>
              <a:rPr lang="en-US" sz="1800" baseline="30000" dirty="0">
                <a:solidFill>
                  <a:schemeClr val="tx1"/>
                </a:solidFill>
              </a:rPr>
              <a:t>2</a:t>
            </a:r>
            <a:r>
              <a:rPr lang="en-US" sz="1800" dirty="0">
                <a:solidFill>
                  <a:schemeClr val="tx1"/>
                </a:solidFill>
              </a:rPr>
              <a:t>Athens University of Economics and Business (AUEB), Athens, Greece</a:t>
            </a:r>
          </a:p>
          <a:p>
            <a:r>
              <a:rPr lang="en-US" sz="1800" dirty="0">
                <a:solidFill>
                  <a:schemeClr val="tx1"/>
                </a:solidFill>
              </a:rPr>
              <a:t>{</a:t>
            </a:r>
            <a:r>
              <a:rPr lang="en-US" sz="1800" dirty="0" err="1">
                <a:solidFill>
                  <a:schemeClr val="tx1"/>
                </a:solidFill>
              </a:rPr>
              <a:t>vlachou,cdoulk,noervaag</a:t>
            </a:r>
            <a:r>
              <a:rPr lang="en-US" sz="1800" dirty="0">
                <a:solidFill>
                  <a:schemeClr val="tx1"/>
                </a:solidFill>
              </a:rPr>
              <a:t>}@</a:t>
            </a:r>
            <a:r>
              <a:rPr lang="en-US" sz="1800" dirty="0" err="1">
                <a:solidFill>
                  <a:schemeClr val="tx1"/>
                </a:solidFill>
              </a:rPr>
              <a:t>idi.ntnu.no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smtClean="0">
                <a:solidFill>
                  <a:schemeClr val="tx1"/>
                </a:solidFill>
              </a:rPr>
              <a:t>kotidis@aueb.gr</a:t>
            </a:r>
          </a:p>
          <a:p>
            <a:r>
              <a:rPr lang="en-US" sz="1800" b="1" dirty="0" smtClean="0">
                <a:solidFill>
                  <a:schemeClr val="tx1"/>
                </a:solidFill>
              </a:rPr>
              <a:t>Proceedings of the VLDB Endowment, Vol. 3, No. </a:t>
            </a:r>
            <a:r>
              <a:rPr lang="en-US" sz="1800" b="1" dirty="0" smtClean="0">
                <a:solidFill>
                  <a:schemeClr val="tx1"/>
                </a:solidFill>
              </a:rPr>
              <a:t>1</a:t>
            </a: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Presented by </a:t>
            </a:r>
          </a:p>
          <a:p>
            <a:r>
              <a:rPr lang="en-US" sz="1800" b="1" dirty="0" err="1" smtClean="0">
                <a:solidFill>
                  <a:schemeClr val="tx1"/>
                </a:solidFill>
              </a:rPr>
              <a:t>Kalpesh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Kagresha</a:t>
            </a:r>
            <a:r>
              <a:rPr lang="en-US" sz="1800" b="1" dirty="0" smtClean="0">
                <a:solidFill>
                  <a:schemeClr val="tx1"/>
                </a:solidFill>
              </a:rPr>
              <a:t> (UBIT: </a:t>
            </a:r>
            <a:r>
              <a:rPr lang="en-US" sz="1800" b="1" dirty="0" err="1" smtClean="0">
                <a:solidFill>
                  <a:schemeClr val="tx1"/>
                </a:solidFill>
              </a:rPr>
              <a:t>kkagresh</a:t>
            </a:r>
            <a:r>
              <a:rPr lang="en-US" sz="1800" b="1" dirty="0" smtClean="0">
                <a:solidFill>
                  <a:schemeClr val="tx1"/>
                </a:solidFill>
              </a:rPr>
              <a:t> Person# 5006 1160)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5800" y="1447800"/>
            <a:ext cx="769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036" y="3505200"/>
            <a:ext cx="8155964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6172200" y="39624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6400800" y="3429000"/>
            <a:ext cx="6096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2983468"/>
            <a:ext cx="2344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Most Influential Object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will study following three algorithms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Naive Method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err="1" smtClean="0"/>
              <a:t>Skyband</a:t>
            </a:r>
            <a:r>
              <a:rPr lang="en-US" sz="2400" dirty="0" smtClean="0"/>
              <a:t>-based algorithm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Branch-and-bound algorithm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Issues a reverse top-k query for each data object to find influence score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k</a:t>
            </a:r>
            <a:r>
              <a:rPr lang="en-US" sz="2400" dirty="0" smtClean="0"/>
              <a:t>(p) and then rank the objects.</a:t>
            </a:r>
            <a:endParaRPr lang="en-US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Not efficient in practice as it requires computing reverse top-k query for each database object.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Also processing of each reverse top-k query requires several top-k query evaluations.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More efficient algorithm using </a:t>
            </a:r>
            <a:r>
              <a:rPr lang="en-US" sz="2400" dirty="0" err="1" smtClean="0"/>
              <a:t>skyband</a:t>
            </a:r>
            <a:r>
              <a:rPr lang="en-US" sz="2400" dirty="0" smtClean="0"/>
              <a:t>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 Skyline of a set of objects (records)  comprises all records that are </a:t>
            </a:r>
            <a:r>
              <a:rPr lang="en-US" sz="2800" dirty="0" smtClean="0">
                <a:solidFill>
                  <a:schemeClr val="accent2"/>
                </a:solidFill>
              </a:rPr>
              <a:t>not dominated</a:t>
            </a:r>
            <a:r>
              <a:rPr lang="en-US" sz="2800" dirty="0" smtClean="0"/>
              <a:t> by any other record.</a:t>
            </a:r>
          </a:p>
          <a:p>
            <a:r>
              <a:rPr lang="en-US" sz="2800" dirty="0" smtClean="0"/>
              <a:t>A record </a:t>
            </a:r>
            <a:r>
              <a:rPr lang="en-US" sz="2800" i="1" dirty="0" smtClean="0"/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dominates</a:t>
            </a:r>
            <a:r>
              <a:rPr lang="en-US" sz="2800" dirty="0" smtClean="0"/>
              <a:t> another record </a:t>
            </a:r>
            <a:r>
              <a:rPr lang="en-US" sz="2800" i="1" dirty="0" smtClean="0"/>
              <a:t>y</a:t>
            </a:r>
            <a:r>
              <a:rPr lang="en-US" sz="2800" dirty="0" smtClean="0"/>
              <a:t> if </a:t>
            </a:r>
            <a:r>
              <a:rPr lang="en-US" sz="2800" i="1" dirty="0" smtClean="0"/>
              <a:t>x</a:t>
            </a:r>
            <a:r>
              <a:rPr lang="en-US" sz="2800" dirty="0" smtClean="0"/>
              <a:t> is as good as </a:t>
            </a:r>
            <a:r>
              <a:rPr lang="en-US" sz="2800" i="1" dirty="0" smtClean="0"/>
              <a:t>y</a:t>
            </a:r>
            <a:r>
              <a:rPr lang="en-US" sz="2800" dirty="0" smtClean="0"/>
              <a:t> in all attributes and strictly </a:t>
            </a:r>
            <a:r>
              <a:rPr lang="en-US" sz="2800" dirty="0" smtClean="0">
                <a:solidFill>
                  <a:schemeClr val="accent2"/>
                </a:solidFill>
              </a:rPr>
              <a:t>better</a:t>
            </a:r>
            <a:r>
              <a:rPr lang="en-US" sz="2800" dirty="0" smtClean="0"/>
              <a:t> in at least one attribute.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3505200"/>
            <a:ext cx="2895600" cy="3109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4648200" y="3352800"/>
            <a:ext cx="3962400" cy="32766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48200" y="3427274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Domination examples: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p1 dominates p10</a:t>
            </a:r>
            <a:r>
              <a:rPr lang="en-US" dirty="0" smtClean="0"/>
              <a:t> because 1&lt;8 and 9=9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p2 dominates p4</a:t>
            </a:r>
            <a:r>
              <a:rPr lang="en-US" dirty="0" smtClean="0"/>
              <a:t> because 2&lt;3 and 6&lt;7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p3 dominates p5</a:t>
            </a:r>
            <a:r>
              <a:rPr lang="en-US" dirty="0" smtClean="0"/>
              <a:t> because 3&lt;4 and 1&lt;3	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p8 dominates p9</a:t>
            </a:r>
            <a:r>
              <a:rPr lang="en-US" dirty="0" smtClean="0"/>
              <a:t> because 7&lt;8 and 1&lt;4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24400" y="5334000"/>
            <a:ext cx="3763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Skyline set: {p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p</a:t>
            </a:r>
            <a:r>
              <a:rPr lang="en-US" baseline="-25000" dirty="0" smtClean="0"/>
              <a:t>3</a:t>
            </a:r>
            <a:r>
              <a:rPr lang="en-US" dirty="0" smtClean="0"/>
              <a:t>, p</a:t>
            </a:r>
            <a:r>
              <a:rPr lang="en-US" baseline="-25000" dirty="0" smtClean="0"/>
              <a:t>8</a:t>
            </a:r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These objects </a:t>
            </a:r>
            <a:r>
              <a:rPr lang="en-US" dirty="0" smtClean="0">
                <a:solidFill>
                  <a:schemeClr val="tx2"/>
                </a:solidFill>
              </a:rPr>
              <a:t>are not dominated </a:t>
            </a:r>
            <a:r>
              <a:rPr lang="en-US" dirty="0" smtClean="0"/>
              <a:t>by any other object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3810000" y="4648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68523" y="41148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(1,9)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4191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(8,9)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49646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(2,6)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25723" y="44312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(3,7)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09800" y="53456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(4,3)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49523" y="56504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(3,1)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63923" y="57266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(7,1)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40123" y="5029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(8,4)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04145" y="1828800"/>
            <a:ext cx="818265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>
            <a:off x="2133600" y="31242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71800" y="2895600"/>
            <a:ext cx="1585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Priority Queue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495800" y="40386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0" y="3810000"/>
            <a:ext cx="2150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Reverse Top-k Query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743200" y="44196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05200" y="4191000"/>
            <a:ext cx="3263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Queue sorted by influence score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352800" y="49530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14800" y="4724400"/>
            <a:ext cx="2373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Retrieve Top-m objects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5135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For high values of m, size of </a:t>
            </a:r>
            <a:r>
              <a:rPr lang="en-US" sz="2400" dirty="0" err="1" smtClean="0"/>
              <a:t>skyband</a:t>
            </a:r>
            <a:r>
              <a:rPr lang="en-US" sz="2400" dirty="0" smtClean="0"/>
              <a:t> set increases resulting in large no. of reverse top-k queries.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SB is not incremental, it needs to process reverse top-k query for all objects in </a:t>
            </a:r>
            <a:r>
              <a:rPr lang="en-US" sz="2400" i="1" dirty="0" err="1" smtClean="0"/>
              <a:t>mSB</a:t>
            </a:r>
            <a:r>
              <a:rPr lang="en-US" sz="2400" i="1" dirty="0" smtClean="0"/>
              <a:t>(S) </a:t>
            </a:r>
            <a:r>
              <a:rPr lang="en-US" sz="2400" dirty="0" smtClean="0"/>
              <a:t>before reporting any result.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Cannot compute m+1 most influential data object without computing </a:t>
            </a:r>
            <a:r>
              <a:rPr lang="en-US" sz="2400" i="1" dirty="0" smtClean="0"/>
              <a:t>(m+1)SB(S)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Need for incremental algorithm without processing all the objects in </a:t>
            </a:r>
            <a:r>
              <a:rPr lang="en-US" sz="2400" dirty="0" err="1" smtClean="0"/>
              <a:t>skyband</a:t>
            </a:r>
            <a:r>
              <a:rPr lang="en-US" sz="2400" dirty="0" smtClean="0"/>
              <a:t> set.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15240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/>
              <a:t>Computes </a:t>
            </a:r>
            <a:r>
              <a:rPr lang="en-US" sz="2300" b="1" dirty="0" smtClean="0">
                <a:solidFill>
                  <a:schemeClr val="accent2">
                    <a:lumMod val="75000"/>
                  </a:schemeClr>
                </a:solidFill>
              </a:rPr>
              <a:t>upper bound</a:t>
            </a:r>
            <a:r>
              <a:rPr lang="en-US" sz="2300" dirty="0" smtClean="0"/>
              <a:t> for the influence score of candidate objects based on already processed objects.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/>
              <a:t>Prioritize processing of promising objects and postpone objects that are not likely to be the next most influential objects. (minimizes reverse top-k evaluations)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/>
              <a:t>BB returns influential objects incrementally when score of current object is higher than upper bound of all candidate objects.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/>
              <a:t>BB employees </a:t>
            </a:r>
            <a:r>
              <a:rPr lang="en-US" sz="2300" b="1" dirty="0" smtClean="0">
                <a:solidFill>
                  <a:schemeClr val="accent2">
                    <a:lumMod val="75000"/>
                  </a:schemeClr>
                </a:solidFill>
              </a:rPr>
              <a:t>result sharing</a:t>
            </a:r>
            <a:r>
              <a:rPr lang="en-US" sz="2300" dirty="0" smtClean="0"/>
              <a:t> to avoid costly re-computations and boost performance of influence score evaluations.</a:t>
            </a:r>
          </a:p>
          <a:p>
            <a:pPr>
              <a:lnSpc>
                <a:spcPct val="150000"/>
              </a:lnSpc>
              <a:buNone/>
            </a:pPr>
            <a:endParaRPr lang="en-US" sz="2300" dirty="0" smtClean="0"/>
          </a:p>
          <a:p>
            <a:pPr lvl="1">
              <a:lnSpc>
                <a:spcPct val="150000"/>
              </a:lnSpc>
            </a:pPr>
            <a:endParaRPr lang="en-US" sz="2300" dirty="0" smtClean="0"/>
          </a:p>
          <a:p>
            <a:pPr lvl="1">
              <a:lnSpc>
                <a:spcPct val="150000"/>
              </a:lnSpc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0574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Dynamic Skyline set</a:t>
            </a:r>
          </a:p>
          <a:p>
            <a:pPr lvl="1"/>
            <a:r>
              <a:rPr lang="en-US" sz="2400" dirty="0" smtClean="0"/>
              <a:t>Point 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dynamically dominates 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’ based on point q, 		if Ɐd</a:t>
            </a:r>
            <a:r>
              <a:rPr lang="en-US" sz="2400" baseline="-25000" dirty="0" smtClean="0"/>
              <a:t>j</a:t>
            </a:r>
            <a:r>
              <a:rPr lang="en-US" sz="2400" dirty="0" smtClean="0"/>
              <a:t> </a:t>
            </a:r>
            <a:r>
              <a:rPr lang="el-GR" sz="2400" dirty="0" smtClean="0"/>
              <a:t>ϵ</a:t>
            </a:r>
            <a:r>
              <a:rPr lang="en-US" sz="2400" dirty="0" smtClean="0"/>
              <a:t> D: |p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[j]-q[j]|&lt;=|p’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[j]-q[j]| and on at least one dimension d</a:t>
            </a:r>
            <a:r>
              <a:rPr lang="en-US" sz="2400" baseline="-25000" dirty="0" smtClean="0"/>
              <a:t>j</a:t>
            </a:r>
            <a:r>
              <a:rPr lang="en-US" sz="2400" dirty="0" smtClean="0"/>
              <a:t> </a:t>
            </a:r>
            <a:r>
              <a:rPr lang="el-GR" sz="2400" dirty="0" smtClean="0"/>
              <a:t>ϵ</a:t>
            </a:r>
            <a:r>
              <a:rPr lang="en-US" sz="2400" dirty="0" smtClean="0"/>
              <a:t> D: |pi[j]-q[j]|&lt;|p’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[j]-q[j]|. The set of points that are not dominated based on q forms dynamic skyline set</a:t>
            </a:r>
          </a:p>
          <a:p>
            <a:pPr lvl="1">
              <a:buNone/>
            </a:pPr>
            <a:endParaRPr lang="en-US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3438525"/>
            <a:ext cx="72390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09600" y="1524000"/>
            <a:ext cx="785385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3642360"/>
            <a:ext cx="4267200" cy="298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724400" y="3884474"/>
            <a:ext cx="441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CDS(q)</a:t>
            </a:r>
            <a:r>
              <a:rPr lang="en-US" sz="2000" dirty="0" smtClean="0"/>
              <a:t>: Applying dynamic skyline query on the objects enclosed in the window query defined by q and origin of data space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chemeClr val="tx2"/>
                </a:solidFill>
              </a:rPr>
              <a:t>For P</a:t>
            </a:r>
            <a:r>
              <a:rPr lang="en-US" sz="2000" baseline="-25000" dirty="0" smtClean="0">
                <a:solidFill>
                  <a:schemeClr val="tx2"/>
                </a:solidFill>
              </a:rPr>
              <a:t>c </a:t>
            </a:r>
            <a:r>
              <a:rPr lang="en-US" sz="2000" dirty="0" smtClean="0">
                <a:solidFill>
                  <a:schemeClr val="tx2"/>
                </a:solidFill>
              </a:rPr>
              <a:t>={p1, p2,…p5}  CDS(q)={p3, p4, p5}</a:t>
            </a:r>
            <a:endParaRPr lang="en-US" sz="2000" baseline="-25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2116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Given a point q and a non-empty set of constrained dynamic skyline points of </a:t>
            </a:r>
            <a:r>
              <a:rPr lang="en-US" sz="2500" i="1" dirty="0" smtClean="0"/>
              <a:t>CDS(q)={p</a:t>
            </a:r>
            <a:r>
              <a:rPr lang="en-US" sz="2500" i="1" baseline="-25000" dirty="0" smtClean="0"/>
              <a:t>i</a:t>
            </a:r>
            <a:r>
              <a:rPr lang="en-US" sz="2500" i="1" dirty="0" smtClean="0"/>
              <a:t>}</a:t>
            </a:r>
            <a:r>
              <a:rPr lang="en-US" sz="2500" dirty="0" smtClean="0"/>
              <a:t>, it holds that</a:t>
            </a:r>
          </a:p>
          <a:p>
            <a:pPr>
              <a:lnSpc>
                <a:spcPct val="200000"/>
              </a:lnSpc>
              <a:buNone/>
            </a:pPr>
            <a:r>
              <a:rPr lang="en-US" sz="2500" i="1" dirty="0" smtClean="0"/>
              <a:t>		</a:t>
            </a:r>
            <a:r>
              <a:rPr lang="en-US" sz="2500" i="1" dirty="0" smtClean="0">
                <a:solidFill>
                  <a:schemeClr val="tx2"/>
                </a:solidFill>
              </a:rPr>
              <a:t>RTOP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k</a:t>
            </a:r>
            <a:r>
              <a:rPr lang="en-US" sz="2500" i="1" dirty="0" smtClean="0">
                <a:solidFill>
                  <a:schemeClr val="tx2"/>
                </a:solidFill>
              </a:rPr>
              <a:t>(q) ⊆ </a:t>
            </a:r>
            <a:r>
              <a:rPr lang="en-US" sz="2500" dirty="0" smtClean="0">
                <a:solidFill>
                  <a:schemeClr val="tx2"/>
                </a:solidFill>
              </a:rPr>
              <a:t>∩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Ɐpi</a:t>
            </a:r>
            <a:r>
              <a:rPr lang="el-GR" sz="2500" i="1" baseline="-25000" dirty="0" smtClean="0">
                <a:solidFill>
                  <a:schemeClr val="tx2"/>
                </a:solidFill>
              </a:rPr>
              <a:t> ϵ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 CDS(q)</a:t>
            </a:r>
            <a:r>
              <a:rPr lang="en-US" sz="2500" i="1" dirty="0" smtClean="0">
                <a:solidFill>
                  <a:schemeClr val="tx2"/>
                </a:solidFill>
              </a:rPr>
              <a:t> RTOP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k</a:t>
            </a:r>
            <a:r>
              <a:rPr lang="en-US" sz="2500" i="1" dirty="0" smtClean="0">
                <a:solidFill>
                  <a:schemeClr val="tx2"/>
                </a:solidFill>
              </a:rPr>
              <a:t>(p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i</a:t>
            </a:r>
            <a:r>
              <a:rPr lang="en-US" sz="2500" i="1" dirty="0" smtClean="0">
                <a:solidFill>
                  <a:schemeClr val="tx2"/>
                </a:solidFill>
              </a:rPr>
              <a:t>)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The upper bound U</a:t>
            </a:r>
            <a:r>
              <a:rPr lang="en-US" sz="2500" baseline="-25000" dirty="0" smtClean="0"/>
              <a:t>1</a:t>
            </a:r>
            <a:r>
              <a:rPr lang="en-US" sz="2500" dirty="0" smtClean="0"/>
              <a:t>(q) of </a:t>
            </a:r>
            <a:r>
              <a:rPr lang="en-US" sz="2500" dirty="0" err="1" smtClean="0"/>
              <a:t>q’s</a:t>
            </a:r>
            <a:r>
              <a:rPr lang="en-US" sz="2500" dirty="0" smtClean="0"/>
              <a:t> </a:t>
            </a:r>
            <a:r>
              <a:rPr lang="en-US" sz="2500" i="1" dirty="0" smtClean="0"/>
              <a:t>influence</a:t>
            </a:r>
            <a:r>
              <a:rPr lang="en-US" sz="2500" dirty="0" smtClean="0"/>
              <a:t> score (f</a:t>
            </a:r>
            <a:r>
              <a:rPr lang="en-US" sz="2500" baseline="30000" dirty="0" smtClean="0"/>
              <a:t>k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(q) &lt;= U</a:t>
            </a:r>
            <a:r>
              <a:rPr lang="en-US" sz="2500" baseline="-25000" dirty="0" smtClean="0"/>
              <a:t>1</a:t>
            </a:r>
            <a:r>
              <a:rPr lang="en-US" sz="2500" dirty="0" smtClean="0"/>
              <a:t>(q)</a:t>
            </a:r>
          </a:p>
          <a:p>
            <a:pPr lvl="2">
              <a:lnSpc>
                <a:spcPct val="200000"/>
              </a:lnSpc>
              <a:buNone/>
            </a:pPr>
            <a:r>
              <a:rPr lang="en-US" sz="2500" dirty="0" smtClean="0">
                <a:solidFill>
                  <a:schemeClr val="tx2"/>
                </a:solidFill>
              </a:rPr>
              <a:t>U</a:t>
            </a:r>
            <a:r>
              <a:rPr lang="en-US" sz="2500" baseline="-25000" dirty="0" smtClean="0">
                <a:solidFill>
                  <a:schemeClr val="tx2"/>
                </a:solidFill>
              </a:rPr>
              <a:t>1</a:t>
            </a:r>
            <a:r>
              <a:rPr lang="en-US" sz="2500" dirty="0" smtClean="0">
                <a:solidFill>
                  <a:schemeClr val="tx2"/>
                </a:solidFill>
              </a:rPr>
              <a:t>(q) = | ∩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Ɐpi</a:t>
            </a:r>
            <a:r>
              <a:rPr lang="el-GR" sz="2500" i="1" baseline="-25000" dirty="0" smtClean="0">
                <a:solidFill>
                  <a:schemeClr val="tx2"/>
                </a:solidFill>
              </a:rPr>
              <a:t> ϵ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 CDS(q)</a:t>
            </a:r>
            <a:r>
              <a:rPr lang="en-US" sz="2500" i="1" dirty="0" smtClean="0">
                <a:solidFill>
                  <a:schemeClr val="tx2"/>
                </a:solidFill>
              </a:rPr>
              <a:t> RTOP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k</a:t>
            </a:r>
            <a:r>
              <a:rPr lang="en-US" sz="2500" i="1" dirty="0" smtClean="0">
                <a:solidFill>
                  <a:schemeClr val="tx2"/>
                </a:solidFill>
              </a:rPr>
              <a:t>(p</a:t>
            </a:r>
            <a:r>
              <a:rPr lang="en-US" sz="2500" i="1" baseline="-25000" dirty="0" smtClean="0">
                <a:solidFill>
                  <a:schemeClr val="tx2"/>
                </a:solidFill>
              </a:rPr>
              <a:t>i</a:t>
            </a:r>
            <a:r>
              <a:rPr lang="en-US" sz="2500" i="1" dirty="0" smtClean="0">
                <a:solidFill>
                  <a:schemeClr val="tx2"/>
                </a:solidFill>
              </a:rPr>
              <a:t>)</a:t>
            </a:r>
            <a:r>
              <a:rPr lang="en-US" sz="2500" dirty="0" smtClean="0">
                <a:solidFill>
                  <a:schemeClr val="tx2"/>
                </a:solidFill>
              </a:rPr>
              <a:t>|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A point </a:t>
            </a:r>
            <a:r>
              <a:rPr lang="en-US" sz="2500" i="1" dirty="0" smtClean="0">
                <a:solidFill>
                  <a:schemeClr val="tx2"/>
                </a:solidFill>
              </a:rPr>
              <a:t>p</a:t>
            </a:r>
            <a:r>
              <a:rPr lang="el-GR" sz="2500" i="1" dirty="0" smtClean="0">
                <a:solidFill>
                  <a:schemeClr val="tx2"/>
                </a:solidFill>
              </a:rPr>
              <a:t> ϵ </a:t>
            </a:r>
            <a:r>
              <a:rPr lang="en-US" sz="2500" i="1" dirty="0" smtClean="0">
                <a:solidFill>
                  <a:schemeClr val="tx2"/>
                </a:solidFill>
              </a:rPr>
              <a:t>P – CDS(q)</a:t>
            </a:r>
            <a:r>
              <a:rPr lang="en-US" sz="2500" dirty="0" smtClean="0"/>
              <a:t> can not refine the upper bound</a:t>
            </a:r>
            <a:r>
              <a:rPr lang="en-US" dirty="0" smtClean="0"/>
              <a:t>																															</a:t>
            </a:r>
          </a:p>
          <a:p>
            <a:pPr lvl="2">
              <a:lnSpc>
                <a:spcPct val="200000"/>
              </a:lnSpc>
              <a:buNone/>
            </a:pPr>
            <a:endParaRPr lang="en-US" sz="2000" dirty="0" smtClean="0"/>
          </a:p>
          <a:p>
            <a:pPr lvl="2">
              <a:lnSpc>
                <a:spcPct val="200000"/>
              </a:lnSpc>
              <a:buNone/>
            </a:pPr>
            <a:endParaRPr lang="en-US" sz="2000" dirty="0" smtClean="0"/>
          </a:p>
          <a:p>
            <a:pPr lvl="1">
              <a:lnSpc>
                <a:spcPct val="200000"/>
              </a:lnSpc>
              <a:buNone/>
            </a:pPr>
            <a:r>
              <a:rPr lang="en-US" sz="2400" dirty="0" smtClean="0"/>
              <a:t>		</a:t>
            </a:r>
          </a:p>
          <a:p>
            <a:pPr>
              <a:lnSpc>
                <a:spcPct val="200000"/>
              </a:lnSpc>
              <a:buNone/>
            </a:pPr>
            <a:r>
              <a:rPr lang="en-US" sz="2800" i="1" dirty="0" smtClean="0"/>
              <a:t>				</a:t>
            </a:r>
          </a:p>
          <a:p>
            <a:pPr>
              <a:lnSpc>
                <a:spcPct val="200000"/>
              </a:lnSpc>
              <a:buNone/>
            </a:pPr>
            <a:r>
              <a:rPr lang="en-US" sz="2800" i="1" dirty="0" smtClean="0"/>
              <a:t>																</a:t>
            </a:r>
          </a:p>
          <a:p>
            <a:pPr>
              <a:lnSpc>
                <a:spcPct val="200000"/>
              </a:lnSpc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Introduction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Preliminaries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Skyband</a:t>
            </a:r>
            <a:r>
              <a:rPr lang="en-US" sz="2800" dirty="0" smtClean="0"/>
              <a:t> Based Algorithm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Branch and Bound Algorithm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Influence Score Variants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Experimental Evaluation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2775155"/>
            <a:ext cx="4343400" cy="324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09922" y="1828800"/>
            <a:ext cx="2309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computeBound</a:t>
            </a:r>
            <a:r>
              <a:rPr lang="en-US" sz="2400" b="1" i="1" dirty="0" smtClean="0"/>
              <a:t>()</a:t>
            </a:r>
            <a:endParaRPr lang="en-US" sz="2400" b="1" i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24400" y="1508760"/>
            <a:ext cx="4267200" cy="298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457200" y="1828800"/>
            <a:ext cx="2438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6248400" y="4648200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86400" y="5238690"/>
            <a:ext cx="2214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CDS(q)={p3, p4, p5}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410200" y="6324600"/>
            <a:ext cx="2557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Upper Bound |q</a:t>
            </a:r>
            <a:r>
              <a:rPr lang="en-US" sz="2000" baseline="30000" dirty="0" smtClean="0">
                <a:solidFill>
                  <a:schemeClr val="tx2"/>
                </a:solidFill>
              </a:rPr>
              <a:t>w</a:t>
            </a:r>
            <a:r>
              <a:rPr lang="en-US" sz="2000" dirty="0" smtClean="0">
                <a:solidFill>
                  <a:schemeClr val="tx2"/>
                </a:solidFill>
              </a:rPr>
              <a:t>| = 1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6248400" y="5791200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500" dirty="0" smtClean="0"/>
              <a:t>Assumption</a:t>
            </a:r>
          </a:p>
          <a:p>
            <a:pPr lvl="1">
              <a:lnSpc>
                <a:spcPct val="160000"/>
              </a:lnSpc>
              <a:buFont typeface="Wingdings" pitchFamily="2" charset="2"/>
              <a:buChar char="Ø"/>
            </a:pPr>
            <a:r>
              <a:rPr lang="en-US" sz="2500" dirty="0" smtClean="0"/>
              <a:t> Dataset S: indexed by multidimensional indexing structure such as R-tree.</a:t>
            </a:r>
          </a:p>
          <a:p>
            <a:pPr>
              <a:lnSpc>
                <a:spcPct val="160000"/>
              </a:lnSpc>
            </a:pPr>
            <a:r>
              <a:rPr lang="en-US" sz="2500" dirty="0" smtClean="0"/>
              <a:t>A multidimensional bounding rectangle (MBR) e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 in R-tree is represented by lower left corner l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 &amp; upper right corner u</a:t>
            </a:r>
            <a:r>
              <a:rPr lang="en-US" sz="2500" baseline="-25000" dirty="0" smtClean="0"/>
              <a:t>i</a:t>
            </a:r>
          </a:p>
          <a:p>
            <a:pPr>
              <a:lnSpc>
                <a:spcPct val="160000"/>
              </a:lnSpc>
            </a:pPr>
            <a:r>
              <a:rPr lang="en-US" sz="2500" dirty="0" smtClean="0"/>
              <a:t>Influence of an MBR e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 is influence of lower left corner</a:t>
            </a:r>
          </a:p>
          <a:p>
            <a:pPr lvl="1">
              <a:lnSpc>
                <a:spcPct val="160000"/>
              </a:lnSpc>
              <a:buFont typeface="Wingdings" pitchFamily="2" charset="2"/>
              <a:buChar char="Ø"/>
            </a:pPr>
            <a:r>
              <a:rPr lang="en-US" sz="2500" dirty="0" smtClean="0"/>
              <a:t> f</a:t>
            </a:r>
            <a:r>
              <a:rPr lang="en-US" sz="2500" baseline="30000" dirty="0" smtClean="0"/>
              <a:t>k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(e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)  =  f</a:t>
            </a:r>
            <a:r>
              <a:rPr lang="en-US" sz="2500" baseline="30000" dirty="0" smtClean="0"/>
              <a:t>k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(l</a:t>
            </a:r>
            <a:r>
              <a:rPr lang="en-US" sz="2500" baseline="-25000" dirty="0" smtClean="0"/>
              <a:t>i</a:t>
            </a:r>
            <a:r>
              <a:rPr lang="en-US" sz="2500" dirty="0" smtClean="0"/>
              <a:t>)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400" y="230918"/>
            <a:ext cx="3905600" cy="6474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>
          <a:xfrm>
            <a:off x="3657600" y="1295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43400" y="1066800"/>
            <a:ext cx="4564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MBR is inserted in Q with influence score=|W|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352800" y="21336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67200" y="1905000"/>
            <a:ext cx="3562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Influence score is already computed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200400" y="2286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063145" y="2133600"/>
            <a:ext cx="2642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 is most influential object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6576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800" y="4114800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 is a MBR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657600" y="31242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95800" y="2895600"/>
            <a:ext cx="271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Reverse top-k computation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667000" y="3352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276600" y="3124200"/>
            <a:ext cx="4641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To facilitate more accurate score for estimation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of other entries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2237" y="3344801"/>
            <a:ext cx="6176963" cy="336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42875"/>
            <a:ext cx="3124200" cy="3054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0"/>
            <a:ext cx="3505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386876" y="4687669"/>
            <a:ext cx="2051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Contents of Priority</a:t>
            </a:r>
          </a:p>
          <a:p>
            <a:pPr algn="ctr"/>
            <a:r>
              <a:rPr lang="en-US" b="1" i="1" dirty="0" smtClean="0"/>
              <a:t>Queue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/>
              <a:t>BB algorithm always returns correct result set</a:t>
            </a:r>
          </a:p>
          <a:p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BB minimizes the number of </a:t>
            </a:r>
            <a:r>
              <a:rPr lang="en-US" i="1" dirty="0" smtClean="0"/>
              <a:t>RTOP</a:t>
            </a:r>
            <a:r>
              <a:rPr lang="en-US" i="1" baseline="-25000" dirty="0" smtClean="0"/>
              <a:t>k</a:t>
            </a:r>
            <a:r>
              <a:rPr lang="en-US" dirty="0" smtClean="0"/>
              <a:t> evaluations</a:t>
            </a:r>
          </a:p>
          <a:p>
            <a:pPr lvl="1"/>
            <a:r>
              <a:rPr lang="en-US" dirty="0" smtClean="0"/>
              <a:t>Evaluates queries only if upper bound cannot be improved by any point in dataset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Threshold-based influential objects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Retrieval of objects with influence score higher than a user specified threshold.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E.g. Product is considered important  if result set of reverse top-k query includes 10% of all customers.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SB cannot support these queries while BB is easily adapted to such queries.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Profit-aware influence score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Each customer(w</a:t>
            </a:r>
            <a:r>
              <a:rPr lang="en-US" baseline="-25000" dirty="0" smtClean="0"/>
              <a:t>i</a:t>
            </a:r>
            <a:r>
              <a:rPr lang="en-US" dirty="0" smtClean="0"/>
              <a:t>) associated with profit pr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baseline="-25000" dirty="0" smtClean="0"/>
              <a:t> 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smtClean="0"/>
              <a:t>	E.g. No. of orders or total amount of cost of orders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Influence score is defined as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SB and BB both support profit-aware influence queries.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52600" y="3839369"/>
            <a:ext cx="3388347" cy="80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SB, BB and Naive algorithms implemented in Java</a:t>
            </a:r>
          </a:p>
          <a:p>
            <a:r>
              <a:rPr lang="en-US" dirty="0" smtClean="0"/>
              <a:t>3Ghz Dual Core AMD processor with 2GB RAM</a:t>
            </a:r>
          </a:p>
          <a:p>
            <a:r>
              <a:rPr lang="en-US" dirty="0" smtClean="0"/>
              <a:t>R-tree with buffer size of 100 blocks with block size 4KB</a:t>
            </a:r>
          </a:p>
          <a:p>
            <a:r>
              <a:rPr lang="en-US" dirty="0" smtClean="0"/>
              <a:t>Real and Synthetic datasets with uniform(UN), correlated(CO) and anti-correlated(AC) collections.</a:t>
            </a:r>
          </a:p>
          <a:p>
            <a:r>
              <a:rPr lang="en-US" dirty="0" smtClean="0"/>
              <a:t>Two real datasets used</a:t>
            </a:r>
          </a:p>
          <a:p>
            <a:pPr lvl="1"/>
            <a:r>
              <a:rPr lang="en-US" dirty="0" smtClean="0"/>
              <a:t>NBA dataset with 17265 5-dimensional </a:t>
            </a:r>
            <a:r>
              <a:rPr lang="en-US" dirty="0" err="1" smtClean="0"/>
              <a:t>tuples</a:t>
            </a:r>
            <a:r>
              <a:rPr lang="en-US" dirty="0" smtClean="0"/>
              <a:t> representing player’s performance per year.</a:t>
            </a:r>
          </a:p>
          <a:p>
            <a:pPr lvl="1"/>
            <a:r>
              <a:rPr lang="en-US" dirty="0" smtClean="0"/>
              <a:t>HOUSE dataset with 127930 6-dimensional </a:t>
            </a:r>
            <a:r>
              <a:rPr lang="en-US" dirty="0" err="1" smtClean="0"/>
              <a:t>tuples</a:t>
            </a:r>
            <a:r>
              <a:rPr lang="en-US" dirty="0" smtClean="0"/>
              <a:t> representing percentage of an American family’s annual income spent on expenditures.</a:t>
            </a:r>
          </a:p>
          <a:p>
            <a:r>
              <a:rPr lang="en-US" dirty="0" smtClean="0"/>
              <a:t>Metrics used are total execution time,  No. of  I/Os, No. of top-k and reverse top-k evaluations.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28599" y="1524000"/>
            <a:ext cx="59004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600" y="4086225"/>
            <a:ext cx="5879443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248401" y="3276600"/>
            <a:ext cx="2666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Comparative performance of all algorithms for UN dataset and varying dimensionality (d)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6446" y="1457325"/>
            <a:ext cx="5788754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998962" y="4038600"/>
            <a:ext cx="2411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BB</a:t>
            </a:r>
            <a:r>
              <a:rPr lang="en-US" sz="2000" b="1" dirty="0" smtClean="0"/>
              <a:t> </a:t>
            </a:r>
            <a:r>
              <a:rPr lang="en-US" sz="2000" dirty="0" err="1" smtClean="0"/>
              <a:t>vs</a:t>
            </a:r>
            <a:r>
              <a:rPr lang="en-US" sz="2000" b="1" dirty="0" smtClean="0"/>
              <a:t> </a:t>
            </a:r>
            <a:r>
              <a:rPr lang="en-US" sz="2000" i="1" dirty="0" smtClean="0"/>
              <a:t>SB</a:t>
            </a:r>
            <a:r>
              <a:rPr lang="en-US" sz="2000" b="1" dirty="0" smtClean="0"/>
              <a:t> for real data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5029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By varying dimensionality d, cardinality of S, W, k and m, it is observed that BB outperforms SB in all metrics.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Top-k Queries</a:t>
            </a:r>
          </a:p>
          <a:p>
            <a:pPr lvl="1"/>
            <a:r>
              <a:rPr lang="en-US" sz="2000" dirty="0" smtClean="0"/>
              <a:t>Retrieve k most interesting objects based on individual user preference</a:t>
            </a:r>
          </a:p>
          <a:p>
            <a:pPr lvl="1"/>
            <a:r>
              <a:rPr lang="en-US" sz="2000" dirty="0" smtClean="0"/>
              <a:t>e.g. 	</a:t>
            </a:r>
            <a:r>
              <a:rPr lang="en-US" sz="2000" b="1" dirty="0" smtClean="0"/>
              <a:t>SELECT</a:t>
            </a:r>
            <a:r>
              <a:rPr lang="en-US" sz="2000" dirty="0" smtClean="0"/>
              <a:t> hotels.name</a:t>
            </a:r>
          </a:p>
          <a:p>
            <a:pPr lvl="2">
              <a:buNone/>
            </a:pPr>
            <a:r>
              <a:rPr lang="en-US" sz="2000" b="1" dirty="0" smtClean="0"/>
              <a:t>		 FROM</a:t>
            </a:r>
            <a:r>
              <a:rPr lang="en-US" sz="2000" dirty="0" smtClean="0"/>
              <a:t> hotels</a:t>
            </a:r>
          </a:p>
          <a:p>
            <a:pPr lvl="2">
              <a:buNone/>
            </a:pPr>
            <a:r>
              <a:rPr lang="en-US" sz="2000" b="1" dirty="0" smtClean="0"/>
              <a:t>		ORDER BY</a:t>
            </a:r>
            <a:r>
              <a:rPr lang="en-US" sz="2000" dirty="0" smtClean="0"/>
              <a:t> (</a:t>
            </a:r>
            <a:r>
              <a:rPr lang="en-US" sz="2000" dirty="0" err="1" smtClean="0"/>
              <a:t>hotels.Dist_beach+hotels.Dist_conf</a:t>
            </a:r>
            <a:r>
              <a:rPr lang="en-US" sz="2000" dirty="0" smtClean="0"/>
              <a:t>)</a:t>
            </a:r>
          </a:p>
          <a:p>
            <a:pPr lvl="2">
              <a:buNone/>
            </a:pPr>
            <a:r>
              <a:rPr lang="en-US" sz="2000" b="1" dirty="0" smtClean="0"/>
              <a:t>		STOP AT</a:t>
            </a:r>
            <a:r>
              <a:rPr lang="en-US" sz="2000" dirty="0" smtClean="0"/>
              <a:t> 3</a:t>
            </a:r>
          </a:p>
          <a:p>
            <a:pPr lvl="2">
              <a:buNone/>
            </a:pPr>
            <a:r>
              <a:rPr lang="en-US" sz="2000" dirty="0" smtClean="0"/>
              <a:t>This is a Top-3 query.</a:t>
            </a:r>
          </a:p>
          <a:p>
            <a:r>
              <a:rPr lang="en-US" sz="2000" dirty="0" smtClean="0"/>
              <a:t>Influence of Product</a:t>
            </a:r>
          </a:p>
          <a:p>
            <a:pPr lvl="1"/>
            <a:r>
              <a:rPr lang="en-US" sz="2000" dirty="0" smtClean="0"/>
              <a:t>Most appealing / popular product in the market</a:t>
            </a:r>
          </a:p>
          <a:p>
            <a:r>
              <a:rPr lang="en-US" sz="2000" dirty="0" smtClean="0"/>
              <a:t>Identifying the most influential objects from given database products is important for market analysis and decision making</a:t>
            </a:r>
          </a:p>
          <a:p>
            <a:pPr lvl="1"/>
            <a:r>
              <a:rPr lang="en-US" sz="2000" dirty="0" smtClean="0"/>
              <a:t>Optimizing Direct Marketing: Mobile Phone Company</a:t>
            </a:r>
          </a:p>
          <a:p>
            <a:pPr lvl="1"/>
            <a:r>
              <a:rPr lang="en-US" sz="2000" dirty="0" smtClean="0"/>
              <a:t>Real Estate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Reverse top-k query returns set of customers that find product appealing i.e. top-k results.</a:t>
            </a:r>
          </a:p>
          <a:p>
            <a:r>
              <a:rPr lang="en-US" dirty="0" smtClean="0"/>
              <a:t>Influence of product is cardinality of reverse top-k query result.</a:t>
            </a:r>
          </a:p>
          <a:p>
            <a:r>
              <a:rPr lang="en-US" dirty="0" smtClean="0"/>
              <a:t>Two algorithms were presented</a:t>
            </a:r>
          </a:p>
          <a:p>
            <a:pPr lvl="1"/>
            <a:r>
              <a:rPr lang="en-US" dirty="0" smtClean="0"/>
              <a:t>SB: Restricts candidate set of objects based on </a:t>
            </a:r>
            <a:r>
              <a:rPr lang="en-US" dirty="0" err="1" smtClean="0"/>
              <a:t>skyband</a:t>
            </a:r>
            <a:r>
              <a:rPr lang="en-US" dirty="0" smtClean="0"/>
              <a:t> set of data objects.</a:t>
            </a:r>
          </a:p>
          <a:p>
            <a:pPr lvl="1"/>
            <a:r>
              <a:rPr lang="en-US" dirty="0" smtClean="0"/>
              <a:t>BB: Retrieve results incrementally with minimum no. of reverse top-k evaluations.</a:t>
            </a:r>
          </a:p>
          <a:p>
            <a:r>
              <a:rPr lang="en-US" dirty="0" smtClean="0"/>
              <a:t>Variations of query for most influential objects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C0AFE1-F6D6-4E1B-B5CE-1F94CD42DACC}" type="slidenum">
              <a:rPr lang="el-GR" smtClean="0"/>
              <a:pPr/>
              <a:t>4</a:t>
            </a:fld>
            <a:endParaRPr lang="el-GR" smtClean="0"/>
          </a:p>
        </p:txBody>
      </p:sp>
      <p:sp>
        <p:nvSpPr>
          <p:cNvPr id="8195" name="Rectangle 44"/>
          <p:cNvSpPr>
            <a:spLocks noChangeArrowheads="1"/>
          </p:cNvSpPr>
          <p:nvPr/>
        </p:nvSpPr>
        <p:spPr bwMode="auto">
          <a:xfrm>
            <a:off x="107950" y="1560512"/>
            <a:ext cx="4176713" cy="506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42900" indent="-342900" defTabSz="914400">
              <a:spcBef>
                <a:spcPct val="20000"/>
              </a:spcBef>
              <a:buSzPct val="100000"/>
              <a:buFont typeface="Arial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600" b="0" dirty="0"/>
              <a:t>Fr</a:t>
            </a:r>
            <a:r>
              <a:rPr lang="en-US" sz="2600" b="0" dirty="0" err="1"/>
              <a:t>om</a:t>
            </a:r>
            <a:r>
              <a:rPr lang="en-US" sz="2600" b="0" dirty="0"/>
              <a:t> the perspective of manufacturers:</a:t>
            </a:r>
          </a:p>
          <a:p>
            <a:pPr lvl="1" defTabSz="914400">
              <a:spcBef>
                <a:spcPct val="20000"/>
              </a:spcBef>
              <a:buSzPct val="70000"/>
              <a:buFont typeface="Wingdings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0" dirty="0" smtClean="0"/>
              <a:t> it </a:t>
            </a:r>
            <a:r>
              <a:rPr lang="en-US" sz="2600" b="0" dirty="0"/>
              <a:t>is important that a </a:t>
            </a:r>
            <a:r>
              <a:rPr lang="en-US" sz="2600" b="0" dirty="0" smtClean="0"/>
              <a:t>product </a:t>
            </a:r>
            <a:r>
              <a:rPr lang="en-US" sz="2600" b="0" dirty="0"/>
              <a:t>is returned in the </a:t>
            </a:r>
            <a:r>
              <a:rPr lang="en-US" sz="2600" b="1" dirty="0"/>
              <a:t>highest ranked positions</a:t>
            </a:r>
            <a:r>
              <a:rPr lang="en-US" sz="2600" b="0" dirty="0"/>
              <a:t> for as many user preferences as possible </a:t>
            </a:r>
          </a:p>
          <a:p>
            <a:pPr lvl="1" defTabSz="914400">
              <a:spcBef>
                <a:spcPct val="20000"/>
              </a:spcBef>
              <a:buSzPct val="70000"/>
              <a:buFont typeface="Wingdings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0" dirty="0" smtClean="0"/>
              <a:t> estimate </a:t>
            </a:r>
            <a:r>
              <a:rPr lang="en-US" sz="2600" b="0" dirty="0"/>
              <a:t>the </a:t>
            </a:r>
            <a:r>
              <a:rPr lang="en-US" sz="2600" dirty="0"/>
              <a:t>impact</a:t>
            </a:r>
            <a:r>
              <a:rPr lang="en-US" sz="2600" b="0" dirty="0"/>
              <a:t> of a product compared to their competitors products</a:t>
            </a:r>
          </a:p>
          <a:p>
            <a:pPr lvl="1" defTabSz="914400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dirty="0" smtClean="0"/>
              <a:t> advertise</a:t>
            </a:r>
            <a:r>
              <a:rPr lang="en-US" sz="2600" b="0" dirty="0" smtClean="0"/>
              <a:t> </a:t>
            </a:r>
            <a:r>
              <a:rPr lang="en-US" sz="2600" b="0" dirty="0"/>
              <a:t>a product to potential customers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2636838"/>
            <a:ext cx="819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AutoShape 3"/>
          <p:cNvSpPr>
            <a:spLocks noChangeArrowheads="1"/>
          </p:cNvSpPr>
          <p:nvPr/>
        </p:nvSpPr>
        <p:spPr bwMode="auto">
          <a:xfrm>
            <a:off x="4211638" y="1339850"/>
            <a:ext cx="4752975" cy="1657350"/>
          </a:xfrm>
          <a:prstGeom prst="irregularSeal1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34" name="Diagram 33"/>
          <p:cNvGraphicFramePr/>
          <p:nvPr/>
        </p:nvGraphicFramePr>
        <p:xfrm>
          <a:off x="195263" y="263525"/>
          <a:ext cx="8016875" cy="844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4427538" y="3494088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GB" dirty="0">
                <a:solidFill>
                  <a:srgbClr val="5F5F5F"/>
                </a:solidFill>
                <a:latin typeface="Times New Roman" pitchFamily="18" charset="0"/>
              </a:rPr>
              <a:t>sales representative</a:t>
            </a:r>
            <a:endParaRPr lang="el-GR" dirty="0">
              <a:solidFill>
                <a:srgbClr val="5F5F5F"/>
              </a:solidFill>
              <a:latin typeface="Times New Roman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16463" y="5078413"/>
            <a:ext cx="4176712" cy="1158875"/>
            <a:chOff x="2971" y="3199"/>
            <a:chExt cx="2631" cy="730"/>
          </a:xfrm>
        </p:grpSpPr>
        <p:pic>
          <p:nvPicPr>
            <p:cNvPr id="8218" name="Picture 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971" y="3244"/>
              <a:ext cx="590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9" name="Picture 9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697" y="3199"/>
              <a:ext cx="569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0" name="Text Box 10"/>
            <p:cNvSpPr txBox="1">
              <a:spLocks noChangeArrowheads="1"/>
            </p:cNvSpPr>
            <p:nvPr/>
          </p:nvSpPr>
          <p:spPr bwMode="auto">
            <a:xfrm>
              <a:off x="2971" y="3698"/>
              <a:ext cx="7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GB">
                  <a:solidFill>
                    <a:srgbClr val="5F5F5F"/>
                  </a:solidFill>
                  <a:latin typeface="Times New Roman" pitchFamily="18" charset="0"/>
                </a:rPr>
                <a:t>customer</a:t>
              </a:r>
              <a:endParaRPr lang="el-GR">
                <a:solidFill>
                  <a:srgbClr val="5F5F5F"/>
                </a:solidFill>
                <a:latin typeface="Times New Roman" pitchFamily="18" charset="0"/>
              </a:endParaRPr>
            </a:p>
          </p:txBody>
        </p:sp>
        <p:sp>
          <p:nvSpPr>
            <p:cNvPr id="8221" name="Text Box 11"/>
            <p:cNvSpPr txBox="1">
              <a:spLocks noChangeArrowheads="1"/>
            </p:cNvSpPr>
            <p:nvPr/>
          </p:nvSpPr>
          <p:spPr bwMode="auto">
            <a:xfrm>
              <a:off x="3606" y="3694"/>
              <a:ext cx="7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GB">
                  <a:solidFill>
                    <a:srgbClr val="5F5F5F"/>
                  </a:solidFill>
                  <a:latin typeface="Times New Roman" pitchFamily="18" charset="0"/>
                </a:rPr>
                <a:t>customer</a:t>
              </a:r>
              <a:endParaRPr lang="el-GR">
                <a:solidFill>
                  <a:srgbClr val="5F5F5F"/>
                </a:solidFill>
                <a:latin typeface="Times New Roman" pitchFamily="18" charset="0"/>
              </a:endParaRPr>
            </a:p>
          </p:txBody>
        </p:sp>
        <p:pic>
          <p:nvPicPr>
            <p:cNvPr id="8222" name="Picture 13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411" y="3244"/>
              <a:ext cx="420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3" name="Text Box 14"/>
            <p:cNvSpPr txBox="1">
              <a:spLocks noChangeArrowheads="1"/>
            </p:cNvSpPr>
            <p:nvPr/>
          </p:nvSpPr>
          <p:spPr bwMode="auto">
            <a:xfrm>
              <a:off x="4241" y="3698"/>
              <a:ext cx="7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GB">
                  <a:solidFill>
                    <a:srgbClr val="5F5F5F"/>
                  </a:solidFill>
                  <a:latin typeface="Times New Roman" pitchFamily="18" charset="0"/>
                </a:rPr>
                <a:t>customer</a:t>
              </a:r>
              <a:endParaRPr lang="el-GR">
                <a:solidFill>
                  <a:srgbClr val="5F5F5F"/>
                </a:solidFill>
                <a:latin typeface="Times New Roman" pitchFamily="18" charset="0"/>
              </a:endParaRPr>
            </a:p>
          </p:txBody>
        </p:sp>
        <p:pic>
          <p:nvPicPr>
            <p:cNvPr id="8224" name="Picture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962" y="3252"/>
              <a:ext cx="594" cy="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5" name="Text Box 16"/>
            <p:cNvSpPr txBox="1">
              <a:spLocks noChangeArrowheads="1"/>
            </p:cNvSpPr>
            <p:nvPr/>
          </p:nvSpPr>
          <p:spPr bwMode="auto">
            <a:xfrm>
              <a:off x="4876" y="3698"/>
              <a:ext cx="7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GB">
                  <a:solidFill>
                    <a:srgbClr val="5F5F5F"/>
                  </a:solidFill>
                  <a:latin typeface="Times New Roman" pitchFamily="18" charset="0"/>
                </a:rPr>
                <a:t>customer</a:t>
              </a:r>
              <a:endParaRPr lang="el-GR">
                <a:solidFill>
                  <a:srgbClr val="5F5F5F"/>
                </a:solidFill>
                <a:latin typeface="Times New Roman" pitchFamily="18" charset="0"/>
              </a:endParaRPr>
            </a:p>
          </p:txBody>
        </p:sp>
      </p:grpSp>
      <p:sp>
        <p:nvSpPr>
          <p:cNvPr id="236561" name="AutoShape 17"/>
          <p:cNvSpPr>
            <a:spLocks noChangeArrowheads="1"/>
          </p:cNvSpPr>
          <p:nvPr/>
        </p:nvSpPr>
        <p:spPr bwMode="auto">
          <a:xfrm>
            <a:off x="6227763" y="2997200"/>
            <a:ext cx="2771775" cy="792163"/>
          </a:xfrm>
          <a:prstGeom prst="wedgeEllipseCallout">
            <a:avLst>
              <a:gd name="adj1" fmla="val -61227"/>
              <a:gd name="adj2" fmla="val -3637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914400"/>
            <a:r>
              <a:rPr lang="en-GB" sz="1400">
                <a:latin typeface="Times New Roman" pitchFamily="18" charset="0"/>
              </a:rPr>
              <a:t>Which customers would be interested?</a:t>
            </a:r>
            <a:endParaRPr lang="el-GR" sz="1400">
              <a:latin typeface="Times New Roman" pitchFamily="18" charset="0"/>
            </a:endParaRPr>
          </a:p>
        </p:txBody>
      </p:sp>
      <p:pic>
        <p:nvPicPr>
          <p:cNvPr id="8202" name="Picture 20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148263" y="1916113"/>
            <a:ext cx="27368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948488" y="2997200"/>
            <a:ext cx="1725612" cy="2054225"/>
            <a:chOff x="4377" y="1888"/>
            <a:chExt cx="1087" cy="1294"/>
          </a:xfrm>
        </p:grpSpPr>
        <p:pic>
          <p:nvPicPr>
            <p:cNvPr id="8214" name="Picture 18" descr="test1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377" y="1888"/>
              <a:ext cx="634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5" name="Picture 21" descr="test1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468" y="2024"/>
              <a:ext cx="634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6" name="Picture 22" descr="test1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604" y="2205"/>
              <a:ext cx="634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7" name="Picture 23" descr="test1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830" y="2387"/>
              <a:ext cx="634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076825" y="5730875"/>
            <a:ext cx="3671888" cy="796925"/>
            <a:chOff x="3198" y="3610"/>
            <a:chExt cx="2313" cy="502"/>
          </a:xfrm>
        </p:grpSpPr>
        <p:pic>
          <p:nvPicPr>
            <p:cNvPr id="8210" name="Picture 28" descr="MCj04325370000[1]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878" y="3612"/>
              <a:ext cx="379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1" name="Picture 29" descr="MCj04346650000[1]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3198" y="3612"/>
              <a:ext cx="408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2" name="Picture 30" descr="MCj04325370000[1]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513" y="3612"/>
              <a:ext cx="379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3" name="Picture 31" descr="MCj04346650000[1]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5103" y="3610"/>
              <a:ext cx="408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5219700" y="3789363"/>
            <a:ext cx="2663825" cy="1295400"/>
            <a:chOff x="3288" y="2387"/>
            <a:chExt cx="1678" cy="816"/>
          </a:xfrm>
        </p:grpSpPr>
        <p:sp>
          <p:nvSpPr>
            <p:cNvPr id="8206" name="Line 39"/>
            <p:cNvSpPr>
              <a:spLocks noChangeShapeType="1"/>
            </p:cNvSpPr>
            <p:nvPr/>
          </p:nvSpPr>
          <p:spPr bwMode="auto">
            <a:xfrm>
              <a:off x="3696" y="2387"/>
              <a:ext cx="1270" cy="771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40"/>
            <p:cNvSpPr>
              <a:spLocks noChangeShapeType="1"/>
            </p:cNvSpPr>
            <p:nvPr/>
          </p:nvSpPr>
          <p:spPr bwMode="auto">
            <a:xfrm flipH="1">
              <a:off x="3334" y="2387"/>
              <a:ext cx="362" cy="816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208" name="Picture 35" descr="MCj04315360000[1]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4105" y="2523"/>
              <a:ext cx="453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9" name="Picture 34" descr="MCj04315360000[1]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3288" y="2523"/>
              <a:ext cx="453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61" grpId="0" animBg="1"/>
      <p:bldP spid="23656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Cardinality of reverse top-k result set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Top-m influential products</a:t>
            </a:r>
          </a:p>
          <a:p>
            <a:pPr lvl="1"/>
            <a:r>
              <a:rPr lang="en-US" dirty="0" smtClean="0"/>
              <a:t>Query selects m products with highest influence score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Problem with existing techniques</a:t>
            </a:r>
          </a:p>
          <a:p>
            <a:pPr lvl="1"/>
            <a:r>
              <a:rPr lang="en-US" dirty="0" smtClean="0"/>
              <a:t>Requires computing a reverse top-k query for each product in the database</a:t>
            </a:r>
          </a:p>
          <a:p>
            <a:pPr lvl="1"/>
            <a:r>
              <a:rPr lang="en-US" dirty="0" smtClean="0"/>
              <a:t>Expensive for databases of moderate size</a:t>
            </a:r>
          </a:p>
          <a:p>
            <a:pPr lvl="1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Data space D</a:t>
            </a:r>
          </a:p>
          <a:p>
            <a:pPr lvl="1"/>
            <a:r>
              <a:rPr lang="en-US" sz="2400" dirty="0" smtClean="0"/>
              <a:t>N dimensions {d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d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,…,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Set of S database objects on D with cardinality |S|</a:t>
            </a:r>
          </a:p>
          <a:p>
            <a:r>
              <a:rPr lang="en-US" sz="2400" dirty="0" smtClean="0"/>
              <a:t>Database object represented as point p </a:t>
            </a:r>
            <a:r>
              <a:rPr lang="el-GR" sz="2400" dirty="0" smtClean="0"/>
              <a:t>ϵ</a:t>
            </a:r>
            <a:r>
              <a:rPr lang="en-US" sz="2400" dirty="0" smtClean="0"/>
              <a:t> S such that  p = {p[1],…, p[n]} where p[</a:t>
            </a:r>
            <a:r>
              <a:rPr lang="en-US" sz="2400" dirty="0" err="1" smtClean="0"/>
              <a:t>i</a:t>
            </a:r>
            <a:r>
              <a:rPr lang="en-US" sz="2400" dirty="0" smtClean="0"/>
              <a:t>] is a value on dimension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endParaRPr lang="en-US" sz="2400" dirty="0" smtClean="0"/>
          </a:p>
          <a:p>
            <a:r>
              <a:rPr lang="en-US" sz="2400" dirty="0" smtClean="0"/>
              <a:t>Assume that values p[</a:t>
            </a:r>
            <a:r>
              <a:rPr lang="en-US" sz="2400" dirty="0" err="1" smtClean="0"/>
              <a:t>i</a:t>
            </a:r>
            <a:r>
              <a:rPr lang="en-US" sz="2400" dirty="0" smtClean="0"/>
              <a:t>] are numerical non-negative scores and smaller score values are preferable.</a:t>
            </a:r>
          </a:p>
          <a:p>
            <a:r>
              <a:rPr lang="en-US" sz="2400" dirty="0" smtClean="0"/>
              <a:t>Each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has associated query-dependent weight w[</a:t>
            </a:r>
            <a:r>
              <a:rPr lang="en-US" sz="2400" dirty="0" err="1" smtClean="0"/>
              <a:t>i</a:t>
            </a:r>
            <a:r>
              <a:rPr lang="en-US" sz="2400" dirty="0" smtClean="0"/>
              <a:t>] indicating the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err="1" smtClean="0"/>
              <a:t>'s</a:t>
            </a:r>
            <a:r>
              <a:rPr lang="en-US" sz="2400" dirty="0" smtClean="0"/>
              <a:t> relative importance for query.</a:t>
            </a:r>
          </a:p>
          <a:p>
            <a:r>
              <a:rPr lang="en-US" sz="2400" dirty="0" smtClean="0"/>
              <a:t>Aggregated Score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w</a:t>
            </a:r>
            <a:r>
              <a:rPr lang="en-US" sz="2400" dirty="0" smtClean="0"/>
              <a:t>(p) is defined as weighted sum of individual scores i.e. f</a:t>
            </a:r>
            <a:r>
              <a:rPr lang="en-US" sz="2400" baseline="-25000" dirty="0" smtClean="0"/>
              <a:t>w</a:t>
            </a:r>
            <a:r>
              <a:rPr lang="en-US" sz="2400" dirty="0" smtClean="0"/>
              <a:t>(p) = ∑</a:t>
            </a:r>
            <a:r>
              <a:rPr lang="en-US" sz="2400" baseline="30000" dirty="0" smtClean="0"/>
              <a:t>n</a:t>
            </a:r>
            <a:r>
              <a:rPr lang="en-US" sz="2400" baseline="-25000" dirty="0" smtClean="0"/>
              <a:t>i=1</a:t>
            </a:r>
            <a:r>
              <a:rPr lang="en-US" sz="2400" dirty="0" smtClean="0"/>
              <a:t> w[i] * p[i] where w[i]&gt;=0 and </a:t>
            </a:r>
            <a:r>
              <a:rPr lang="en-US" sz="2400" dirty="0" err="1" smtClean="0"/>
              <a:t>Ǝj</a:t>
            </a:r>
            <a:r>
              <a:rPr lang="en-US" sz="2400" dirty="0" smtClean="0"/>
              <a:t> such that w[j] &gt; 0 and ∑</a:t>
            </a:r>
            <a:r>
              <a:rPr lang="en-US" sz="2400" baseline="30000" dirty="0" smtClean="0"/>
              <a:t>n</a:t>
            </a:r>
            <a:r>
              <a:rPr lang="en-US" sz="2400" baseline="-25000" dirty="0" smtClean="0"/>
              <a:t>i=1</a:t>
            </a:r>
            <a:r>
              <a:rPr lang="en-US" sz="2400" dirty="0" smtClean="0"/>
              <a:t> w[i]=1</a:t>
            </a:r>
            <a:endParaRPr lang="en-US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5800" y="1752600"/>
            <a:ext cx="8001000" cy="1747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3604260"/>
            <a:ext cx="3276600" cy="2948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48200" y="3773031"/>
            <a:ext cx="41517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Query w = [0.75, 0.25]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Rank of point p = No. of points in half space defined by the perpendicular hyper-plane containing origin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P2 is top-1 object for given query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581400" y="472440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48200" y="3733800"/>
            <a:ext cx="4038600" cy="23622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600200"/>
            <a:ext cx="7924800" cy="1664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3263900"/>
            <a:ext cx="3200400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800601" y="3856672"/>
            <a:ext cx="3657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Two weight vectors w1 and w2</a:t>
            </a:r>
          </a:p>
          <a:p>
            <a:endParaRPr lang="en-US" sz="2000" dirty="0" smtClean="0"/>
          </a:p>
          <a:p>
            <a:r>
              <a:rPr lang="en-US" sz="2000" dirty="0" smtClean="0"/>
              <a:t>Reverse top-3 query is posed with query object p4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FF0000"/>
                </a:solidFill>
              </a:rPr>
              <a:t>RTOP</a:t>
            </a:r>
            <a:r>
              <a:rPr lang="en-US" sz="2000" baseline="-25000" dirty="0" smtClean="0">
                <a:solidFill>
                  <a:srgbClr val="FF0000"/>
                </a:solidFill>
              </a:rPr>
              <a:t>3</a:t>
            </a:r>
            <a:r>
              <a:rPr lang="en-US" sz="2000" dirty="0" smtClean="0">
                <a:solidFill>
                  <a:srgbClr val="FF0000"/>
                </a:solidFill>
              </a:rPr>
              <a:t>(p4) =&gt; w1 and not w2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581400" y="45720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24400" y="3733800"/>
            <a:ext cx="3810000" cy="22098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14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Influence Score</a:t>
            </a:r>
          </a:p>
          <a:p>
            <a:pPr lvl="1"/>
            <a:r>
              <a:rPr lang="en-US" dirty="0" smtClean="0"/>
              <a:t>Given a dataset S and set of weighting vectors W, the definition of influence score only requires setting a single value k that determines the scope of reverse top-k queries for identifying most influential data objects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4343400"/>
            <a:ext cx="8001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3157</TotalTime>
  <Words>1350</Words>
  <Application>Microsoft Office PowerPoint</Application>
  <PresentationFormat>On-screen Show (4:3)</PresentationFormat>
  <Paragraphs>206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the Most Influential Data Objects with Reverse Top-k Queries</dc:title>
  <dc:creator>kalpeshk</dc:creator>
  <cp:lastModifiedBy>kalpeshk</cp:lastModifiedBy>
  <cp:revision>343</cp:revision>
  <dcterms:created xsi:type="dcterms:W3CDTF">2013-04-04T13:33:09Z</dcterms:created>
  <dcterms:modified xsi:type="dcterms:W3CDTF">2013-04-08T23:58:16Z</dcterms:modified>
</cp:coreProperties>
</file>