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  <p:sldId id="283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68888D-0413-436E-B2DF-9184D54C9D4B}" type="datetimeFigureOut">
              <a:rPr lang="en-IN" smtClean="0"/>
              <a:t>08-04-2013</a:t>
            </a:fld>
            <a:endParaRPr lang="en-IN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152B31C-A9BC-44ED-8381-CEF67D5E7698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0" dirty="0"/>
              <a:t>Lukas </a:t>
            </a:r>
            <a:r>
              <a:rPr lang="en-IN" b="0" dirty="0" err="1" smtClean="0"/>
              <a:t>Blunschi</a:t>
            </a:r>
            <a:endParaRPr lang="en-IN" b="0" dirty="0" smtClean="0"/>
          </a:p>
          <a:p>
            <a:r>
              <a:rPr lang="en-IN" b="0" dirty="0"/>
              <a:t>Claudio </a:t>
            </a:r>
            <a:r>
              <a:rPr lang="en-IN" b="0" dirty="0" err="1" smtClean="0"/>
              <a:t>Jossen</a:t>
            </a:r>
            <a:endParaRPr lang="en-IN" b="0" dirty="0" smtClean="0"/>
          </a:p>
          <a:p>
            <a:r>
              <a:rPr lang="en-IN" b="0" dirty="0"/>
              <a:t>Donald </a:t>
            </a:r>
            <a:r>
              <a:rPr lang="en-IN" b="0" dirty="0" err="1" smtClean="0"/>
              <a:t>Kossmann</a:t>
            </a:r>
            <a:endParaRPr lang="en-IN" b="0" dirty="0" smtClean="0"/>
          </a:p>
          <a:p>
            <a:r>
              <a:rPr lang="en-IN" b="0" dirty="0" err="1"/>
              <a:t>Magdalini</a:t>
            </a:r>
            <a:r>
              <a:rPr lang="en-IN" b="0" dirty="0"/>
              <a:t> </a:t>
            </a:r>
            <a:r>
              <a:rPr lang="en-IN" b="0" dirty="0" smtClean="0"/>
              <a:t>Mori</a:t>
            </a:r>
          </a:p>
          <a:p>
            <a:r>
              <a:rPr lang="en-IN" b="0" dirty="0"/>
              <a:t>Kurt </a:t>
            </a:r>
            <a:r>
              <a:rPr lang="en-IN" b="0" dirty="0" err="1"/>
              <a:t>Stockinger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/>
              <a:t>SODA: Generating SQL for Business Users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422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31296"/>
          </a:xfrm>
        </p:spPr>
        <p:txBody>
          <a:bodyPr/>
          <a:lstStyle/>
          <a:p>
            <a:r>
              <a:rPr lang="en-IN" dirty="0" err="1"/>
              <a:t>DBPedia</a:t>
            </a:r>
            <a:r>
              <a:rPr lang="en-IN" dirty="0"/>
              <a:t>:</a:t>
            </a:r>
          </a:p>
          <a:p>
            <a:pPr lvl="1"/>
            <a:r>
              <a:rPr lang="en-IN" dirty="0"/>
              <a:t>Used to capture synonyms</a:t>
            </a:r>
          </a:p>
          <a:p>
            <a:pPr lvl="1"/>
            <a:r>
              <a:rPr lang="en-IN" dirty="0"/>
              <a:t>Parties           Customer, Client, Political Organization</a:t>
            </a:r>
          </a:p>
          <a:p>
            <a:pPr lvl="1"/>
            <a:r>
              <a:rPr lang="en-IN" dirty="0"/>
              <a:t>Search on customers would result Parties as one option</a:t>
            </a:r>
          </a:p>
          <a:p>
            <a:endParaRPr lang="en-IN" dirty="0" smtClean="0"/>
          </a:p>
          <a:p>
            <a:r>
              <a:rPr lang="en-IN" dirty="0" smtClean="0"/>
              <a:t>Base </a:t>
            </a:r>
            <a:r>
              <a:rPr lang="en-IN" dirty="0"/>
              <a:t>Data:</a:t>
            </a:r>
          </a:p>
          <a:p>
            <a:pPr lvl="1"/>
            <a:r>
              <a:rPr lang="en-IN" dirty="0"/>
              <a:t>It is stored in relational databases</a:t>
            </a:r>
          </a:p>
          <a:p>
            <a:pPr lvl="1"/>
            <a:r>
              <a:rPr lang="en-IN" dirty="0"/>
              <a:t>It is connected to metadata by table and column </a:t>
            </a:r>
            <a:r>
              <a:rPr lang="en-IN" dirty="0" smtClean="0"/>
              <a:t>names</a:t>
            </a:r>
            <a:endParaRPr lang="en-IN" dirty="0"/>
          </a:p>
        </p:txBody>
      </p:sp>
      <p:sp>
        <p:nvSpPr>
          <p:cNvPr id="7" name="Left-Right Arrow 6"/>
          <p:cNvSpPr/>
          <p:nvPr/>
        </p:nvSpPr>
        <p:spPr>
          <a:xfrm>
            <a:off x="2195736" y="1700808"/>
            <a:ext cx="576064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03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SODA Overview:</a:t>
            </a:r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6984775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520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en-IN" dirty="0" smtClean="0"/>
              <a:t>Step 1 – Lookup:</a:t>
            </a:r>
          </a:p>
          <a:p>
            <a:pPr lvl="1"/>
            <a:r>
              <a:rPr lang="en-IN" dirty="0" smtClean="0"/>
              <a:t>Matches </a:t>
            </a:r>
            <a:r>
              <a:rPr lang="en-IN" dirty="0"/>
              <a:t>the keywords of the input query to sets of possible entry points.</a:t>
            </a:r>
          </a:p>
          <a:p>
            <a:pPr lvl="1"/>
            <a:r>
              <a:rPr lang="en-IN" dirty="0" smtClean="0"/>
              <a:t>Output is the combinational product of all lookup terms, here 2 solutions are produced</a:t>
            </a:r>
            <a:endParaRPr lang="en-I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574" y="2924944"/>
            <a:ext cx="6624735" cy="29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48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/>
          </a:bodyPr>
          <a:lstStyle/>
          <a:p>
            <a:r>
              <a:rPr lang="en-IN" dirty="0" smtClean="0"/>
              <a:t>Step 2 – Rank and top N:</a:t>
            </a:r>
          </a:p>
          <a:p>
            <a:pPr lvl="1"/>
            <a:r>
              <a:rPr lang="en-IN" dirty="0" smtClean="0"/>
              <a:t>Assigns </a:t>
            </a:r>
            <a:r>
              <a:rPr lang="en-IN" dirty="0"/>
              <a:t>a score to </a:t>
            </a:r>
            <a:r>
              <a:rPr lang="en-IN" dirty="0" smtClean="0"/>
              <a:t>every result </a:t>
            </a:r>
            <a:r>
              <a:rPr lang="en-IN" dirty="0"/>
              <a:t>and continues with the best N </a:t>
            </a:r>
            <a:r>
              <a:rPr lang="en-IN" dirty="0" smtClean="0"/>
              <a:t>results</a:t>
            </a:r>
          </a:p>
          <a:p>
            <a:pPr lvl="1"/>
            <a:r>
              <a:rPr lang="en-IN" dirty="0" smtClean="0"/>
              <a:t>Currently </a:t>
            </a:r>
            <a:r>
              <a:rPr lang="en-IN" dirty="0"/>
              <a:t>apply a simple heuristic which uses the </a:t>
            </a:r>
            <a:r>
              <a:rPr lang="en-IN" dirty="0" smtClean="0"/>
              <a:t>location </a:t>
            </a:r>
            <a:r>
              <a:rPr lang="en-IN" dirty="0"/>
              <a:t>of </a:t>
            </a:r>
            <a:r>
              <a:rPr lang="en-IN" dirty="0" smtClean="0"/>
              <a:t>the entry </a:t>
            </a:r>
            <a:r>
              <a:rPr lang="en-IN" dirty="0"/>
              <a:t>points in the metadata graph to assign a score to a </a:t>
            </a:r>
            <a:r>
              <a:rPr lang="en-IN" dirty="0" smtClean="0"/>
              <a:t>result</a:t>
            </a:r>
          </a:p>
          <a:p>
            <a:pPr lvl="1"/>
            <a:r>
              <a:rPr lang="en-IN" dirty="0" smtClean="0"/>
              <a:t>Keyword found in </a:t>
            </a:r>
            <a:r>
              <a:rPr lang="en-IN" dirty="0" err="1"/>
              <a:t>DBpedia</a:t>
            </a:r>
            <a:r>
              <a:rPr lang="en-IN" dirty="0"/>
              <a:t> gets a </a:t>
            </a:r>
            <a:r>
              <a:rPr lang="en-IN" dirty="0" smtClean="0"/>
              <a:t>lower score </a:t>
            </a:r>
            <a:r>
              <a:rPr lang="en-IN" dirty="0"/>
              <a:t>than </a:t>
            </a:r>
            <a:r>
              <a:rPr lang="en-IN" dirty="0" smtClean="0"/>
              <a:t>in </a:t>
            </a:r>
            <a:r>
              <a:rPr lang="en-IN" dirty="0"/>
              <a:t>the domain </a:t>
            </a:r>
            <a:r>
              <a:rPr lang="en-IN" dirty="0" smtClean="0"/>
              <a:t>ontology</a:t>
            </a:r>
          </a:p>
          <a:p>
            <a:r>
              <a:rPr lang="en-IN" dirty="0" smtClean="0"/>
              <a:t>Step 3 –Tables:</a:t>
            </a:r>
          </a:p>
          <a:p>
            <a:pPr lvl="1"/>
            <a:r>
              <a:rPr lang="en-IN" dirty="0" smtClean="0"/>
              <a:t>Identify tables and its relation between them</a:t>
            </a:r>
          </a:p>
          <a:p>
            <a:pPr lvl="1"/>
            <a:r>
              <a:rPr lang="en-IN" dirty="0"/>
              <a:t>R</a:t>
            </a:r>
            <a:r>
              <a:rPr lang="en-IN" dirty="0" smtClean="0"/>
              <a:t>ecursively </a:t>
            </a:r>
            <a:r>
              <a:rPr lang="en-IN" dirty="0"/>
              <a:t>follow all the </a:t>
            </a:r>
            <a:r>
              <a:rPr lang="en-IN" dirty="0" smtClean="0"/>
              <a:t>outgoing edges </a:t>
            </a:r>
            <a:r>
              <a:rPr lang="en-IN" dirty="0"/>
              <a:t>in the metadata </a:t>
            </a:r>
            <a:r>
              <a:rPr lang="en-IN" dirty="0" smtClean="0"/>
              <a:t>graph and test set of graph patterns to </a:t>
            </a:r>
            <a:r>
              <a:rPr lang="en-IN" dirty="0"/>
              <a:t>find tables and </a:t>
            </a:r>
            <a:r>
              <a:rPr lang="en-IN" dirty="0" smtClean="0"/>
              <a:t>joins.</a:t>
            </a:r>
          </a:p>
        </p:txBody>
      </p:sp>
    </p:spTree>
    <p:extLst>
      <p:ext uri="{BB962C8B-B14F-4D97-AF65-F5344CB8AC3E}">
        <p14:creationId xmlns:p14="http://schemas.microsoft.com/office/powerpoint/2010/main" val="428921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/>
          <a:lstStyle/>
          <a:p>
            <a:r>
              <a:rPr lang="en-IN" dirty="0" smtClean="0"/>
              <a:t>Step 4 – Filters:</a:t>
            </a:r>
          </a:p>
          <a:p>
            <a:pPr lvl="1"/>
            <a:r>
              <a:rPr lang="en-IN" dirty="0" smtClean="0"/>
              <a:t>Filters can be found by parsing the input query or looking for filter condition while traversing the metadata graph</a:t>
            </a:r>
          </a:p>
          <a:p>
            <a:pPr lvl="1"/>
            <a:r>
              <a:rPr lang="en-IN" dirty="0"/>
              <a:t>Ex: connect “</a:t>
            </a:r>
            <a:r>
              <a:rPr lang="en-IN" dirty="0" smtClean="0"/>
              <a:t>Zurich</a:t>
            </a:r>
            <a:r>
              <a:rPr lang="en-IN" dirty="0"/>
              <a:t>” to the city </a:t>
            </a:r>
            <a:r>
              <a:rPr lang="en-IN" dirty="0" smtClean="0"/>
              <a:t>column within </a:t>
            </a:r>
            <a:r>
              <a:rPr lang="en-IN" dirty="0"/>
              <a:t>the addresses </a:t>
            </a:r>
            <a:r>
              <a:rPr lang="en-IN" dirty="0" smtClean="0"/>
              <a:t>table</a:t>
            </a:r>
          </a:p>
          <a:p>
            <a:r>
              <a:rPr lang="en-IN" dirty="0" smtClean="0"/>
              <a:t>Step 5 – SQL:</a:t>
            </a:r>
          </a:p>
          <a:p>
            <a:pPr lvl="1"/>
            <a:r>
              <a:rPr lang="en-IN" dirty="0" smtClean="0"/>
              <a:t>Combine information collected into a reasonable, executable SQL statement.</a:t>
            </a:r>
          </a:p>
        </p:txBody>
      </p:sp>
    </p:spTree>
    <p:extLst>
      <p:ext uri="{BB962C8B-B14F-4D97-AF65-F5344CB8AC3E}">
        <p14:creationId xmlns:p14="http://schemas.microsoft.com/office/powerpoint/2010/main" val="67509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Metadata graph </a:t>
            </a:r>
            <a:r>
              <a:rPr lang="en-IN" dirty="0"/>
              <a:t>patterns provide a flexible way to adapt the SODA </a:t>
            </a:r>
            <a:r>
              <a:rPr lang="en-IN" dirty="0" smtClean="0"/>
              <a:t>algorithm to </a:t>
            </a:r>
            <a:r>
              <a:rPr lang="en-IN" dirty="0"/>
              <a:t>different data warehouses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SODA uses patterns in 2 situations:</a:t>
            </a:r>
          </a:p>
          <a:p>
            <a:pPr lvl="1"/>
            <a:r>
              <a:rPr lang="en-IN" dirty="0" smtClean="0"/>
              <a:t>Step 1 – Lookup</a:t>
            </a:r>
          </a:p>
          <a:p>
            <a:pPr lvl="2"/>
            <a:r>
              <a:rPr lang="en-IN" dirty="0" smtClean="0"/>
              <a:t>Input patterns instead of  natural language processing</a:t>
            </a:r>
          </a:p>
          <a:p>
            <a:pPr lvl="1"/>
            <a:r>
              <a:rPr lang="en-IN" dirty="0" smtClean="0"/>
              <a:t>Step 3 – Tables and Step 4 – Filters</a:t>
            </a:r>
          </a:p>
          <a:p>
            <a:pPr lvl="2"/>
            <a:r>
              <a:rPr lang="en-IN" dirty="0" smtClean="0"/>
              <a:t>SODA tests for </a:t>
            </a:r>
            <a:r>
              <a:rPr lang="en-IN" dirty="0"/>
              <a:t>metadata graph pattern matches </a:t>
            </a:r>
            <a:r>
              <a:rPr lang="en-IN" dirty="0" smtClean="0"/>
              <a:t>while traversing the metadata graph. </a:t>
            </a:r>
            <a:endParaRPr lang="en-IN" dirty="0"/>
          </a:p>
          <a:p>
            <a:pPr lvl="2"/>
            <a:r>
              <a:rPr lang="en-IN" dirty="0" smtClean="0"/>
              <a:t>A matching pattern tells us when we </a:t>
            </a:r>
            <a:r>
              <a:rPr lang="en-IN" dirty="0"/>
              <a:t>arrived at a special node which could be, for instance, a table, </a:t>
            </a:r>
            <a:r>
              <a:rPr lang="en-IN" dirty="0" smtClean="0"/>
              <a:t>a foreign </a:t>
            </a:r>
            <a:r>
              <a:rPr lang="en-IN" dirty="0"/>
              <a:t>key or an attribute with a filter condition.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Generating SQL from patterns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947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Metadata Graph </a:t>
            </a:r>
            <a:r>
              <a:rPr lang="en-IN" dirty="0" smtClean="0"/>
              <a:t>Patterns</a:t>
            </a:r>
          </a:p>
          <a:p>
            <a:pPr lvl="1"/>
            <a:r>
              <a:rPr lang="en-IN" dirty="0" smtClean="0"/>
              <a:t>Each entity triple (&lt;Subject, Property, Object&gt;) either connects 2 nodes or a node and a text label.</a:t>
            </a:r>
          </a:p>
          <a:p>
            <a:pPr lvl="1"/>
            <a:r>
              <a:rPr lang="en-IN" dirty="0" smtClean="0"/>
              <a:t>A node can be URI or variable</a:t>
            </a:r>
          </a:p>
          <a:p>
            <a:pPr lvl="1"/>
            <a:r>
              <a:rPr lang="en-IN" dirty="0" smtClean="0"/>
              <a:t>In our discussion, node will be represented as </a:t>
            </a:r>
            <a:r>
              <a:rPr lang="en-IN" i="1" dirty="0" smtClean="0"/>
              <a:t>italic </a:t>
            </a:r>
            <a:r>
              <a:rPr lang="en-IN" dirty="0" smtClean="0"/>
              <a:t>and text label as t:</a:t>
            </a:r>
          </a:p>
          <a:p>
            <a:pPr lvl="1"/>
            <a:r>
              <a:rPr lang="en-IN" dirty="0" smtClean="0"/>
              <a:t>Consider ‘x’ as current node and match each tuple in the </a:t>
            </a:r>
            <a:r>
              <a:rPr lang="en-IN" dirty="0"/>
              <a:t>pattern to </a:t>
            </a:r>
            <a:r>
              <a:rPr lang="en-IN" dirty="0" smtClean="0"/>
              <a:t>the graph </a:t>
            </a:r>
            <a:r>
              <a:rPr lang="en-IN" dirty="0"/>
              <a:t>accordingly.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Credit Suisse Patterns</a:t>
            </a:r>
          </a:p>
        </p:txBody>
      </p:sp>
    </p:spTree>
    <p:extLst>
      <p:ext uri="{BB962C8B-B14F-4D97-AF65-F5344CB8AC3E}">
        <p14:creationId xmlns:p14="http://schemas.microsoft.com/office/powerpoint/2010/main" val="59349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>
            <a:normAutofit/>
          </a:bodyPr>
          <a:lstStyle/>
          <a:p>
            <a:pPr lvl="1"/>
            <a:r>
              <a:rPr lang="en-IN" dirty="0" smtClean="0"/>
              <a:t>Basic Patterns:</a:t>
            </a:r>
          </a:p>
          <a:p>
            <a:pPr lvl="2"/>
            <a:r>
              <a:rPr lang="en-IN" dirty="0" smtClean="0"/>
              <a:t>Describe how tables, columns are represented in metadata graph.</a:t>
            </a:r>
          </a:p>
          <a:p>
            <a:pPr lvl="2"/>
            <a:r>
              <a:rPr lang="en-IN" dirty="0" smtClean="0"/>
              <a:t>Table Pattern:</a:t>
            </a:r>
          </a:p>
          <a:p>
            <a:pPr marL="1051560" lvl="3" indent="0">
              <a:buNone/>
            </a:pPr>
            <a:r>
              <a:rPr lang="en-IN" dirty="0" smtClean="0"/>
              <a:t>	</a:t>
            </a:r>
          </a:p>
          <a:p>
            <a:pPr marL="1051560" lvl="3" indent="0">
              <a:buNone/>
            </a:pPr>
            <a:endParaRPr lang="en-IN" dirty="0"/>
          </a:p>
          <a:p>
            <a:pPr lvl="2"/>
            <a:r>
              <a:rPr lang="en-IN" dirty="0" smtClean="0"/>
              <a:t>Column Pattern:</a:t>
            </a:r>
          </a:p>
          <a:p>
            <a:pPr marL="777240" lvl="2" indent="0">
              <a:buNone/>
            </a:pPr>
            <a:endParaRPr lang="en-IN" dirty="0" smtClean="0"/>
          </a:p>
          <a:p>
            <a:pPr marL="777240" lvl="2" indent="0">
              <a:buNone/>
            </a:pPr>
            <a:endParaRPr lang="en-IN" dirty="0"/>
          </a:p>
          <a:p>
            <a:pPr lvl="1"/>
            <a:endParaRPr lang="en-IN" dirty="0" smtClean="0"/>
          </a:p>
          <a:p>
            <a:pPr marL="365760" lvl="1" indent="0">
              <a:buNone/>
            </a:pPr>
            <a:endParaRPr lang="en-IN" dirty="0"/>
          </a:p>
          <a:p>
            <a:pPr lvl="1"/>
            <a:endParaRPr lang="en-IN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72816"/>
            <a:ext cx="3168352" cy="603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55851"/>
            <a:ext cx="3168352" cy="745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61048"/>
            <a:ext cx="5976664" cy="244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390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/>
          <a:lstStyle/>
          <a:p>
            <a:pPr lvl="1"/>
            <a:r>
              <a:rPr lang="en-IN" dirty="0"/>
              <a:t>More Complex Patterns:</a:t>
            </a:r>
          </a:p>
          <a:p>
            <a:pPr lvl="2"/>
            <a:r>
              <a:rPr lang="en-IN" dirty="0"/>
              <a:t>The simplest implementation of a join relationship is a direct edge between a foreign key attribute and a primary key attribute.</a:t>
            </a:r>
          </a:p>
          <a:p>
            <a:pPr lvl="2"/>
            <a:r>
              <a:rPr lang="en-IN" dirty="0"/>
              <a:t>Foreign Key </a:t>
            </a:r>
            <a:r>
              <a:rPr lang="en-IN" dirty="0" smtClean="0"/>
              <a:t>Pattern:</a:t>
            </a:r>
          </a:p>
          <a:p>
            <a:pPr marL="1051560" lvl="3" indent="0">
              <a:buNone/>
            </a:pPr>
            <a:endParaRPr lang="en-IN" dirty="0" smtClean="0"/>
          </a:p>
          <a:p>
            <a:pPr marL="1051560" lvl="3" indent="0">
              <a:buNone/>
            </a:pPr>
            <a:endParaRPr lang="en-IN" dirty="0"/>
          </a:p>
          <a:p>
            <a:pPr marL="1051560" lvl="3" indent="0">
              <a:buNone/>
            </a:pPr>
            <a:endParaRPr lang="en-IN" dirty="0" smtClean="0"/>
          </a:p>
          <a:p>
            <a:pPr lvl="3"/>
            <a:r>
              <a:rPr lang="en-IN" dirty="0"/>
              <a:t>The term “matches-column” references the Column </a:t>
            </a:r>
            <a:r>
              <a:rPr lang="en-IN" dirty="0" smtClean="0"/>
              <a:t>pattern</a:t>
            </a:r>
          </a:p>
          <a:p>
            <a:pPr lvl="3"/>
            <a:endParaRPr lang="en-IN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04864"/>
            <a:ext cx="3024336" cy="91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645024"/>
            <a:ext cx="698477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9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/>
          <a:lstStyle/>
          <a:p>
            <a:r>
              <a:rPr lang="en-IN" dirty="0" smtClean="0"/>
              <a:t>Application in SODA:</a:t>
            </a:r>
          </a:p>
          <a:p>
            <a:pPr lvl="1"/>
            <a:r>
              <a:rPr lang="en-IN" dirty="0" smtClean="0"/>
              <a:t>Traverse the graph starting from entry points of each given </a:t>
            </a:r>
            <a:r>
              <a:rPr lang="en-IN" dirty="0"/>
              <a:t>q</a:t>
            </a:r>
            <a:r>
              <a:rPr lang="en-IN" dirty="0" smtClean="0"/>
              <a:t>uery and recursively follow all outgoing edges</a:t>
            </a:r>
          </a:p>
          <a:p>
            <a:pPr lvl="1"/>
            <a:r>
              <a:rPr lang="en-IN" dirty="0"/>
              <a:t>We need to find out relations ship between tables(i.e., joins</a:t>
            </a:r>
            <a:r>
              <a:rPr lang="en-IN"/>
              <a:t>) </a:t>
            </a:r>
            <a:r>
              <a:rPr lang="en-IN" smtClean="0"/>
              <a:t>: again </a:t>
            </a:r>
            <a:r>
              <a:rPr lang="en-IN" dirty="0"/>
              <a:t>traverse the metadata graph starting from the entry points. </a:t>
            </a:r>
            <a:r>
              <a:rPr lang="en-IN" dirty="0" smtClean="0"/>
              <a:t>Instead </a:t>
            </a:r>
            <a:r>
              <a:rPr lang="en-IN" dirty="0"/>
              <a:t>of testing the Table, </a:t>
            </a:r>
            <a:r>
              <a:rPr lang="en-IN" dirty="0" smtClean="0"/>
              <a:t>Column patterns </a:t>
            </a:r>
            <a:r>
              <a:rPr lang="en-IN" dirty="0"/>
              <a:t>as before, we now try to match the </a:t>
            </a:r>
            <a:r>
              <a:rPr lang="en-IN" dirty="0" smtClean="0"/>
              <a:t>Foreign Key pattern</a:t>
            </a:r>
          </a:p>
          <a:p>
            <a:pPr lvl="1"/>
            <a:endParaRPr lang="en-IN" dirty="0"/>
          </a:p>
          <a:p>
            <a:pPr marL="365760" lvl="1" indent="0">
              <a:buNone/>
            </a:pPr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6852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SODA </a:t>
            </a:r>
            <a:r>
              <a:rPr lang="en-IN" dirty="0" smtClean="0"/>
              <a:t>- Search Over </a:t>
            </a:r>
            <a:r>
              <a:rPr lang="en-IN" dirty="0" err="1"/>
              <a:t>DAta</a:t>
            </a:r>
            <a:r>
              <a:rPr lang="en-IN" dirty="0"/>
              <a:t> w</a:t>
            </a:r>
            <a:r>
              <a:rPr lang="en-IN" dirty="0" smtClean="0"/>
              <a:t>arehouse</a:t>
            </a:r>
          </a:p>
          <a:p>
            <a:r>
              <a:rPr lang="en-IN" smtClean="0"/>
              <a:t>Enables </a:t>
            </a:r>
            <a:r>
              <a:rPr lang="en-IN" dirty="0" smtClean="0"/>
              <a:t>search experience</a:t>
            </a:r>
            <a:endParaRPr lang="en-IN" dirty="0"/>
          </a:p>
          <a:p>
            <a:r>
              <a:rPr lang="en-IN" dirty="0" smtClean="0"/>
              <a:t>Key idea – use graph pattern matching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Abstract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115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/>
          <a:lstStyle/>
          <a:p>
            <a:r>
              <a:rPr lang="en-IN" dirty="0" smtClean="0"/>
              <a:t>Input Patterns:</a:t>
            </a:r>
          </a:p>
          <a:p>
            <a:pPr lvl="1"/>
            <a:r>
              <a:rPr lang="en-IN" dirty="0" smtClean="0"/>
              <a:t>Used in Step 1 – Lookup to identify meaning of query terms</a:t>
            </a:r>
          </a:p>
          <a:p>
            <a:pPr lvl="1"/>
            <a:r>
              <a:rPr lang="en-IN" dirty="0" smtClean="0"/>
              <a:t>Keywords:</a:t>
            </a:r>
          </a:p>
          <a:p>
            <a:pPr lvl="2"/>
            <a:r>
              <a:rPr lang="en-IN" dirty="0"/>
              <a:t>look for longest word combinations.</a:t>
            </a:r>
          </a:p>
          <a:p>
            <a:pPr lvl="2"/>
            <a:r>
              <a:rPr lang="en-IN" dirty="0"/>
              <a:t>We first try to match all the words in the input against our </a:t>
            </a:r>
            <a:r>
              <a:rPr lang="en-IN" dirty="0" smtClean="0"/>
              <a:t>classification index</a:t>
            </a:r>
            <a:r>
              <a:rPr lang="en-IN" dirty="0"/>
              <a:t>. If we find a match, we are done. Otherwise, </a:t>
            </a:r>
            <a:r>
              <a:rPr lang="en-IN" dirty="0" smtClean="0"/>
              <a:t>we recursively </a:t>
            </a:r>
            <a:r>
              <a:rPr lang="en-IN" dirty="0"/>
              <a:t>try smaller word </a:t>
            </a:r>
            <a:r>
              <a:rPr lang="en-IN" dirty="0" smtClean="0"/>
              <a:t>combination</a:t>
            </a:r>
          </a:p>
          <a:p>
            <a:pPr lvl="2"/>
            <a:r>
              <a:rPr lang="en-IN" dirty="0" smtClean="0"/>
              <a:t>Ex: </a:t>
            </a:r>
            <a:r>
              <a:rPr lang="en-IN" dirty="0"/>
              <a:t>Private customers </a:t>
            </a:r>
            <a:r>
              <a:rPr lang="en-IN" dirty="0" smtClean="0"/>
              <a:t>Switzerland</a:t>
            </a:r>
          </a:p>
          <a:p>
            <a:pPr lvl="1"/>
            <a:r>
              <a:rPr lang="en-IN" dirty="0" smtClean="0"/>
              <a:t>Comparison Operators:</a:t>
            </a:r>
          </a:p>
          <a:p>
            <a:pPr lvl="2"/>
            <a:r>
              <a:rPr lang="en-IN" dirty="0"/>
              <a:t>Each comparison operator is a small </a:t>
            </a:r>
            <a:r>
              <a:rPr lang="en-IN" dirty="0" smtClean="0"/>
              <a:t>binary pattern </a:t>
            </a:r>
            <a:r>
              <a:rPr lang="en-IN" dirty="0"/>
              <a:t>where the operator is in the middle and its operands are </a:t>
            </a:r>
            <a:r>
              <a:rPr lang="en-IN" dirty="0" smtClean="0"/>
              <a:t>to the </a:t>
            </a:r>
            <a:r>
              <a:rPr lang="en-IN" dirty="0"/>
              <a:t>left and to the </a:t>
            </a:r>
            <a:r>
              <a:rPr lang="en-IN" dirty="0" smtClean="0"/>
              <a:t>right</a:t>
            </a:r>
          </a:p>
          <a:p>
            <a:pPr lvl="2"/>
            <a:r>
              <a:rPr lang="en-IN" dirty="0"/>
              <a:t>&gt;, &gt;=, =, &lt;=, </a:t>
            </a:r>
            <a:r>
              <a:rPr lang="en-IN" dirty="0" smtClean="0"/>
              <a:t>&lt; and </a:t>
            </a:r>
            <a:r>
              <a:rPr lang="en-IN" dirty="0"/>
              <a:t>like</a:t>
            </a:r>
            <a:r>
              <a:rPr lang="en-IN" dirty="0" smtClean="0"/>
              <a:t>.</a:t>
            </a:r>
          </a:p>
          <a:p>
            <a:pPr lvl="1"/>
            <a:r>
              <a:rPr lang="en-IN" dirty="0" smtClean="0"/>
              <a:t>Aggregation Operators:</a:t>
            </a:r>
          </a:p>
          <a:p>
            <a:pPr lvl="2"/>
            <a:r>
              <a:rPr lang="en-IN" dirty="0" smtClean="0"/>
              <a:t>Currently sum and count is supported.</a:t>
            </a:r>
          </a:p>
          <a:p>
            <a:pPr lvl="2"/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70325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query language for processing keywords and </a:t>
            </a:r>
            <a:r>
              <a:rPr lang="en-IN" dirty="0" smtClean="0"/>
              <a:t>comparison operators </a:t>
            </a:r>
            <a:r>
              <a:rPr lang="en-IN" dirty="0"/>
              <a:t>can be formalized </a:t>
            </a:r>
            <a:r>
              <a:rPr lang="en-IN" dirty="0" smtClean="0"/>
              <a:t>as:</a:t>
            </a:r>
          </a:p>
          <a:p>
            <a:pPr marL="365760" lvl="1" indent="0">
              <a:buNone/>
            </a:pPr>
            <a:r>
              <a:rPr lang="en-IN" dirty="0"/>
              <a:t>&lt;search keywords&gt; [ [AND|OR] &lt;search keywords&gt; |</a:t>
            </a:r>
          </a:p>
          <a:p>
            <a:pPr marL="365760" lvl="1" indent="0">
              <a:buNone/>
            </a:pPr>
            <a:r>
              <a:rPr lang="en-IN" dirty="0"/>
              <a:t>&lt;comparison operator&gt; &lt;search keyword&gt; </a:t>
            </a:r>
            <a:r>
              <a:rPr lang="en-IN" dirty="0" smtClean="0"/>
              <a:t>]</a:t>
            </a:r>
          </a:p>
          <a:p>
            <a:r>
              <a:rPr lang="en-IN" dirty="0" smtClean="0"/>
              <a:t>In </a:t>
            </a:r>
            <a:r>
              <a:rPr lang="en-IN" dirty="0"/>
              <a:t>order to express time-based </a:t>
            </a:r>
            <a:r>
              <a:rPr lang="en-IN" dirty="0" smtClean="0"/>
              <a:t>range queries</a:t>
            </a:r>
            <a:r>
              <a:rPr lang="en-IN" dirty="0"/>
              <a:t>, the following syntax needs to be applied:</a:t>
            </a:r>
          </a:p>
          <a:p>
            <a:pPr marL="365760" lvl="1" indent="0">
              <a:buNone/>
            </a:pPr>
            <a:r>
              <a:rPr lang="en-IN" dirty="0"/>
              <a:t>&lt;search keywords&gt; [ [AND | OR] &lt;search keywords&gt; |</a:t>
            </a:r>
          </a:p>
          <a:p>
            <a:pPr marL="365760" lvl="1" indent="0">
              <a:buNone/>
            </a:pPr>
            <a:r>
              <a:rPr lang="en-IN" dirty="0"/>
              <a:t>&lt;comparison operator&gt; date(YYYY-MM-DD) ]</a:t>
            </a:r>
          </a:p>
          <a:p>
            <a:r>
              <a:rPr lang="en-IN" dirty="0"/>
              <a:t>The characters Y, M, D refer to year, month and </a:t>
            </a:r>
            <a:r>
              <a:rPr lang="en-IN" dirty="0" smtClean="0"/>
              <a:t>date. The </a:t>
            </a:r>
            <a:r>
              <a:rPr lang="en-IN" dirty="0"/>
              <a:t>formal specification for aggregate queries is as follows:</a:t>
            </a:r>
          </a:p>
          <a:p>
            <a:pPr marL="365760" lvl="1" indent="0">
              <a:buNone/>
            </a:pPr>
            <a:r>
              <a:rPr lang="en-IN" dirty="0"/>
              <a:t>&lt;aggregation operator&gt; (&lt;aggregation attribute&gt;)</a:t>
            </a:r>
          </a:p>
          <a:p>
            <a:pPr marL="365760" lvl="1" indent="0">
              <a:buNone/>
            </a:pPr>
            <a:r>
              <a:rPr lang="en-IN" dirty="0"/>
              <a:t>[&lt;search keywords&gt;]</a:t>
            </a:r>
          </a:p>
          <a:p>
            <a:pPr marL="365760" lvl="1" indent="0">
              <a:buNone/>
            </a:pPr>
            <a:r>
              <a:rPr lang="en-IN" dirty="0"/>
              <a:t>[group by (&lt;group-by attribute1, ,</a:t>
            </a:r>
            <a:r>
              <a:rPr lang="en-IN" dirty="0" err="1"/>
              <a:t>attributeN</a:t>
            </a:r>
            <a:r>
              <a:rPr lang="en-IN" dirty="0"/>
              <a:t>&gt;)]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Query Language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082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Examples with </a:t>
            </a:r>
            <a:r>
              <a:rPr lang="en-IN" dirty="0" smtClean="0"/>
              <a:t>Filters</a:t>
            </a:r>
          </a:p>
          <a:p>
            <a:pPr lvl="1"/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Examples</a:t>
            </a:r>
            <a:endParaRPr lang="en-IN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32856"/>
            <a:ext cx="5616624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149080"/>
            <a:ext cx="5616624" cy="2377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57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/>
          <a:lstStyle/>
          <a:p>
            <a:r>
              <a:rPr lang="en-IN" dirty="0" smtClean="0"/>
              <a:t>Examples with aggregation:</a:t>
            </a:r>
          </a:p>
          <a:p>
            <a:pPr lvl="1"/>
            <a:endParaRPr lang="en-IN" dirty="0" smtClean="0"/>
          </a:p>
          <a:p>
            <a:pPr lvl="1"/>
            <a:endParaRPr lang="en-IN" dirty="0" smtClean="0"/>
          </a:p>
          <a:p>
            <a:pPr marL="365760" lvl="1" indent="0">
              <a:buNone/>
            </a:pPr>
            <a:r>
              <a:rPr lang="en-IN" dirty="0" smtClean="0"/>
              <a:t>The above query is ambiguous</a:t>
            </a:r>
          </a:p>
          <a:p>
            <a:pPr marL="365760" lvl="1" indent="0">
              <a:buNone/>
            </a:pPr>
            <a:endParaRPr lang="en-IN" dirty="0"/>
          </a:p>
          <a:p>
            <a:pPr marL="365760" lvl="1" indent="0">
              <a:buNone/>
            </a:pPr>
            <a:endParaRPr lang="en-IN" dirty="0" smtClean="0"/>
          </a:p>
          <a:p>
            <a:pPr marL="365760" lvl="1" indent="0">
              <a:buNone/>
            </a:pPr>
            <a:endParaRPr lang="en-IN" dirty="0"/>
          </a:p>
          <a:p>
            <a:pPr marL="365760" lvl="1" indent="0">
              <a:buNone/>
            </a:pPr>
            <a:endParaRPr lang="en-IN" dirty="0" smtClean="0"/>
          </a:p>
          <a:p>
            <a:pPr marL="365760" lvl="1" indent="0">
              <a:buNone/>
            </a:pPr>
            <a:endParaRPr lang="en-IN" dirty="0"/>
          </a:p>
          <a:p>
            <a:pPr marL="365760" lvl="1" indent="0">
              <a:buNone/>
            </a:pPr>
            <a:endParaRPr lang="en-IN" dirty="0" smtClean="0"/>
          </a:p>
          <a:p>
            <a:pPr marL="365760" lvl="1" indent="0">
              <a:buNone/>
            </a:pPr>
            <a:endParaRPr lang="en-IN" dirty="0"/>
          </a:p>
          <a:p>
            <a:pPr marL="365760" lvl="1" indent="0">
              <a:buNone/>
            </a:pPr>
            <a:endParaRPr lang="en-IN" dirty="0" smtClean="0"/>
          </a:p>
          <a:p>
            <a:pPr marL="365760" lvl="1" indent="0">
              <a:buNone/>
            </a:pPr>
            <a:endParaRPr lang="en-IN" dirty="0"/>
          </a:p>
          <a:p>
            <a:pPr marL="365760" lvl="1" indent="0">
              <a:buNone/>
            </a:pPr>
            <a:r>
              <a:rPr lang="en-IN" dirty="0" smtClean="0"/>
              <a:t>Advantage of SODA is that it automatically identifies join predicates.</a:t>
            </a:r>
          </a:p>
          <a:p>
            <a:pPr marL="365760" lvl="1" indent="0">
              <a:buNone/>
            </a:pPr>
            <a:endParaRPr lang="en-IN" dirty="0" smtClean="0"/>
          </a:p>
          <a:p>
            <a:pPr marL="365760" lvl="1" indent="0">
              <a:buNone/>
            </a:pPr>
            <a:endParaRPr lang="en-IN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980728"/>
            <a:ext cx="538898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471202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536" y="2636912"/>
            <a:ext cx="445288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26" y="3500651"/>
            <a:ext cx="6166830" cy="1944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55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pPr marL="365760" lvl="1" indent="0">
              <a:buNone/>
            </a:pPr>
            <a:endParaRPr lang="en-IN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36712"/>
            <a:ext cx="662792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9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Experiments are reported on </a:t>
            </a:r>
            <a:r>
              <a:rPr lang="en-IN" dirty="0"/>
              <a:t>Credit Suisse’s central data </a:t>
            </a:r>
            <a:r>
              <a:rPr lang="en-IN" dirty="0" smtClean="0"/>
              <a:t>warehouse, which is </a:t>
            </a:r>
            <a:r>
              <a:rPr lang="en-IN" dirty="0"/>
              <a:t>most complex data warehouses in the </a:t>
            </a:r>
            <a:r>
              <a:rPr lang="en-IN" dirty="0" smtClean="0"/>
              <a:t>financial industry</a:t>
            </a:r>
          </a:p>
          <a:p>
            <a:r>
              <a:rPr lang="en-IN" dirty="0"/>
              <a:t>SODA reveals ambiguities of the </a:t>
            </a:r>
            <a:r>
              <a:rPr lang="en-IN" dirty="0" smtClean="0"/>
              <a:t>query keywords</a:t>
            </a:r>
          </a:p>
          <a:p>
            <a:r>
              <a:rPr lang="en-IN" dirty="0" smtClean="0"/>
              <a:t>SODA also supports range queries</a:t>
            </a:r>
          </a:p>
          <a:p>
            <a:endParaRPr lang="en-I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Experimental Results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872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Experimental Setup:</a:t>
            </a:r>
          </a:p>
          <a:p>
            <a:pPr marL="0" indent="0">
              <a:buNone/>
            </a:pPr>
            <a:r>
              <a:rPr lang="en-IN" sz="2400" dirty="0" smtClean="0"/>
              <a:t>	Credit </a:t>
            </a:r>
            <a:r>
              <a:rPr lang="en-IN" sz="2400" dirty="0"/>
              <a:t>Suisse data warehouse </a:t>
            </a:r>
            <a:r>
              <a:rPr lang="en-IN" sz="2400" dirty="0" smtClean="0"/>
              <a:t>consists </a:t>
            </a:r>
            <a:r>
              <a:rPr lang="en-IN" sz="2400" dirty="0"/>
              <a:t>of three main </a:t>
            </a:r>
            <a:r>
              <a:rPr lang="en-IN" sz="2400" dirty="0" smtClean="0"/>
              <a:t>	layers:</a:t>
            </a:r>
          </a:p>
          <a:p>
            <a:pPr lvl="1"/>
            <a:r>
              <a:rPr lang="en-IN" dirty="0" smtClean="0"/>
              <a:t>Integration layer:</a:t>
            </a:r>
          </a:p>
          <a:p>
            <a:pPr lvl="2"/>
            <a:r>
              <a:rPr lang="en-IN" sz="2400" dirty="0"/>
              <a:t>take the data from the heterogeneous data sources and </a:t>
            </a:r>
            <a:r>
              <a:rPr lang="en-IN" sz="2400" dirty="0" smtClean="0"/>
              <a:t>integrate them </a:t>
            </a:r>
            <a:r>
              <a:rPr lang="en-IN" sz="2400" dirty="0"/>
              <a:t>into a carefully </a:t>
            </a:r>
            <a:r>
              <a:rPr lang="en-IN" sz="2400" dirty="0" smtClean="0"/>
              <a:t>modelled </a:t>
            </a:r>
            <a:r>
              <a:rPr lang="en-IN" sz="2400" dirty="0"/>
              <a:t>enterprise data warehouse with </a:t>
            </a:r>
            <a:r>
              <a:rPr lang="en-IN" sz="2400" dirty="0" smtClean="0"/>
              <a:t>bi-temporal historization</a:t>
            </a:r>
          </a:p>
          <a:p>
            <a:pPr lvl="2"/>
            <a:r>
              <a:rPr lang="en-IN" sz="2400" dirty="0"/>
              <a:t>the data warehouse is </a:t>
            </a:r>
            <a:r>
              <a:rPr lang="en-IN" sz="2400" dirty="0" smtClean="0"/>
              <a:t>a temporal </a:t>
            </a:r>
            <a:r>
              <a:rPr lang="en-IN" sz="2400" dirty="0"/>
              <a:t>database system with time dimensions covering the </a:t>
            </a:r>
            <a:r>
              <a:rPr lang="en-IN" sz="2400" dirty="0" smtClean="0"/>
              <a:t>validity time </a:t>
            </a:r>
            <a:r>
              <a:rPr lang="en-IN" sz="2400" dirty="0"/>
              <a:t>and the system </a:t>
            </a:r>
            <a:r>
              <a:rPr lang="en-IN" sz="2400" dirty="0" smtClean="0"/>
              <a:t>time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62798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513184"/>
            <a:ext cx="8229600" cy="4572000"/>
          </a:xfrm>
        </p:spPr>
        <p:txBody>
          <a:bodyPr>
            <a:normAutofit/>
          </a:bodyPr>
          <a:lstStyle/>
          <a:p>
            <a:pPr lvl="1"/>
            <a:r>
              <a:rPr lang="en-IN" dirty="0"/>
              <a:t>Enrichment layer:</a:t>
            </a:r>
          </a:p>
          <a:p>
            <a:pPr lvl="2"/>
            <a:r>
              <a:rPr lang="en-IN" sz="2400" dirty="0"/>
              <a:t>used for storing so-called reusable measures and dimensions that are calculated based on previously integrated data</a:t>
            </a:r>
          </a:p>
          <a:p>
            <a:pPr lvl="1"/>
            <a:r>
              <a:rPr lang="en-IN" dirty="0"/>
              <a:t>Analysis layer:</a:t>
            </a:r>
          </a:p>
          <a:p>
            <a:pPr lvl="2"/>
            <a:r>
              <a:rPr lang="en-IN" sz="2400" dirty="0"/>
              <a:t>consists of several business specific physical data marts fed either from the integration layer or the enrichment layer.</a:t>
            </a:r>
          </a:p>
          <a:p>
            <a:pPr lvl="2"/>
            <a:r>
              <a:rPr lang="en-IN" sz="2400" dirty="0"/>
              <a:t>Ex: data marts for risk calculations, legal and compliance assessments or profitability calculations</a:t>
            </a:r>
          </a:p>
          <a:p>
            <a:pPr marL="0" indent="0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41337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r>
              <a:rPr lang="en-IN" sz="2800" dirty="0" smtClean="0"/>
              <a:t>Results:</a:t>
            </a:r>
            <a:endParaRPr lang="en-IN" dirty="0" smtClean="0"/>
          </a:p>
          <a:p>
            <a:pPr lvl="1"/>
            <a:r>
              <a:rPr lang="en-IN" dirty="0" smtClean="0"/>
              <a:t>A mix of queries are taken to cover all corner cases and queries from astrophysics</a:t>
            </a:r>
          </a:p>
          <a:p>
            <a:pPr lvl="1"/>
            <a:r>
              <a:rPr lang="en-IN" dirty="0" smtClean="0"/>
              <a:t>SODA produces SQL queries with precision of 1.0 but recall is either 0.2 or 1.0</a:t>
            </a:r>
          </a:p>
          <a:p>
            <a:pPr lvl="1"/>
            <a:r>
              <a:rPr lang="en-IN" dirty="0" smtClean="0"/>
              <a:t>Precision 1.0 =&gt; SQL statement produced by SODA returns only tuples that also appear in Standard result.</a:t>
            </a:r>
          </a:p>
          <a:p>
            <a:pPr lvl="1"/>
            <a:r>
              <a:rPr lang="en-IN" dirty="0" smtClean="0"/>
              <a:t>Recall 1.0 =&gt; </a:t>
            </a:r>
            <a:r>
              <a:rPr lang="en-IN" dirty="0"/>
              <a:t>SQL statement produced by SODA returns </a:t>
            </a:r>
            <a:r>
              <a:rPr lang="en-IN" dirty="0" smtClean="0"/>
              <a:t>all </a:t>
            </a:r>
            <a:r>
              <a:rPr lang="en-IN" dirty="0"/>
              <a:t>tuples that also appear in Standard result</a:t>
            </a:r>
            <a:r>
              <a:rPr lang="en-IN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46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en-IN" sz="6000" dirty="0" smtClean="0"/>
              <a:t>THANK YOU</a:t>
            </a:r>
            <a:endParaRPr lang="en-IN" sz="6000" dirty="0"/>
          </a:p>
        </p:txBody>
      </p:sp>
    </p:spTree>
    <p:extLst>
      <p:ext uri="{BB962C8B-B14F-4D97-AF65-F5344CB8AC3E}">
        <p14:creationId xmlns:p14="http://schemas.microsoft.com/office/powerpoint/2010/main" val="3358212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Problem with the modern data ware houses:</a:t>
            </a:r>
          </a:p>
          <a:p>
            <a:pPr lvl="1"/>
            <a:r>
              <a:rPr lang="en-IN" dirty="0" smtClean="0"/>
              <a:t>becoming increasingly complex</a:t>
            </a:r>
          </a:p>
          <a:p>
            <a:pPr lvl="1"/>
            <a:r>
              <a:rPr lang="en-IN" dirty="0" smtClean="0"/>
              <a:t>growing </a:t>
            </a:r>
            <a:r>
              <a:rPr lang="en-IN" dirty="0"/>
              <a:t>gap between the high-level (</a:t>
            </a:r>
            <a:r>
              <a:rPr lang="en-IN" dirty="0" smtClean="0"/>
              <a:t>conceptual) view </a:t>
            </a:r>
            <a:r>
              <a:rPr lang="en-IN" dirty="0"/>
              <a:t>of business users and the low-level (physical) </a:t>
            </a:r>
            <a:r>
              <a:rPr lang="en-IN" dirty="0" smtClean="0"/>
              <a:t>perspective of </a:t>
            </a:r>
            <a:r>
              <a:rPr lang="en-IN" dirty="0"/>
              <a:t>database administrators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Thus to support a more </a:t>
            </a:r>
            <a:r>
              <a:rPr lang="en-IN" dirty="0"/>
              <a:t>agile usage of a data </a:t>
            </a:r>
            <a:r>
              <a:rPr lang="en-IN" dirty="0" smtClean="0"/>
              <a:t>warehouse a search tool is required which automatically translates operators and business concepts into SQL queries.</a:t>
            </a:r>
          </a:p>
          <a:p>
            <a:r>
              <a:rPr lang="en-IN" dirty="0" smtClean="0"/>
              <a:t>Typical query asked by a business user could be: </a:t>
            </a:r>
          </a:p>
          <a:p>
            <a:pPr lvl="1"/>
            <a:r>
              <a:rPr lang="en-IN" dirty="0"/>
              <a:t>Show me all my wealthy customers who live </a:t>
            </a:r>
            <a:r>
              <a:rPr lang="en-IN" dirty="0" smtClean="0"/>
              <a:t>in </a:t>
            </a:r>
            <a:r>
              <a:rPr lang="en-IN" sz="2800" dirty="0" smtClean="0"/>
              <a:t>Zurich</a:t>
            </a:r>
          </a:p>
          <a:p>
            <a:pPr lvl="1"/>
            <a:r>
              <a:rPr lang="en-IN" dirty="0"/>
              <a:t>Who are my top ten customers in terms of </a:t>
            </a:r>
            <a:r>
              <a:rPr lang="en-IN" dirty="0" smtClean="0"/>
              <a:t>revenue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83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SODA uses flexible </a:t>
            </a:r>
            <a:r>
              <a:rPr lang="en-IN" dirty="0"/>
              <a:t>way of </a:t>
            </a:r>
            <a:r>
              <a:rPr lang="en-IN" dirty="0" smtClean="0"/>
              <a:t> making </a:t>
            </a:r>
            <a:r>
              <a:rPr lang="en-IN" dirty="0"/>
              <a:t>use of metadata that goes way </a:t>
            </a:r>
            <a:r>
              <a:rPr lang="en-IN" dirty="0" smtClean="0"/>
              <a:t>beyond looking </a:t>
            </a:r>
            <a:r>
              <a:rPr lang="en-IN" dirty="0"/>
              <a:t>at key/foreign key relationships or lookups on </a:t>
            </a:r>
            <a:r>
              <a:rPr lang="en-IN" dirty="0" smtClean="0"/>
              <a:t>column names </a:t>
            </a:r>
            <a:r>
              <a:rPr lang="en-IN" dirty="0"/>
              <a:t>and table names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 metadata </a:t>
            </a:r>
            <a:r>
              <a:rPr lang="en-IN" dirty="0"/>
              <a:t>allows to bridge the gap between the low-level SQL </a:t>
            </a:r>
            <a:r>
              <a:rPr lang="en-IN" dirty="0" smtClean="0"/>
              <a:t>implementation and </a:t>
            </a:r>
            <a:r>
              <a:rPr lang="en-IN" dirty="0"/>
              <a:t>the concepts typically used by business </a:t>
            </a:r>
            <a:r>
              <a:rPr lang="en-IN" dirty="0" smtClean="0"/>
              <a:t>users.</a:t>
            </a:r>
          </a:p>
          <a:p>
            <a:r>
              <a:rPr lang="en-IN" dirty="0" smtClean="0"/>
              <a:t>SODA is generic and flexible by using patterns.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043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</a:t>
            </a:r>
            <a:r>
              <a:rPr lang="en-IN" dirty="0" smtClean="0"/>
              <a:t>ow </a:t>
            </a:r>
            <a:r>
              <a:rPr lang="en-IN" dirty="0"/>
              <a:t>SODA can be used to generate </a:t>
            </a:r>
            <a:r>
              <a:rPr lang="en-IN" dirty="0" smtClean="0"/>
              <a:t>SQL queries </a:t>
            </a:r>
            <a:r>
              <a:rPr lang="en-IN" dirty="0"/>
              <a:t>from a high-level query </a:t>
            </a:r>
            <a:r>
              <a:rPr lang="en-IN" dirty="0" smtClean="0"/>
              <a:t>language</a:t>
            </a:r>
          </a:p>
          <a:p>
            <a:r>
              <a:rPr lang="en-IN" dirty="0" smtClean="0"/>
              <a:t>How patterns help </a:t>
            </a:r>
            <a:r>
              <a:rPr lang="en-IN" dirty="0"/>
              <a:t>to interpret and exploit a large variety of different </a:t>
            </a:r>
            <a:r>
              <a:rPr lang="en-IN" dirty="0" smtClean="0"/>
              <a:t>kinds of </a:t>
            </a:r>
            <a:r>
              <a:rPr lang="en-IN" dirty="0"/>
              <a:t>metadata such </a:t>
            </a:r>
            <a:r>
              <a:rPr lang="en-IN" dirty="0" smtClean="0"/>
              <a:t>as homonyms and synonyms</a:t>
            </a:r>
          </a:p>
          <a:p>
            <a:r>
              <a:rPr lang="en-IN" dirty="0" smtClean="0"/>
              <a:t>Results of the experiments using real-life data warehouse with hundreds of tables and thousands of attributes.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Contributions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671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An example of mini-bank with customers </a:t>
            </a:r>
            <a:r>
              <a:rPr lang="en-IN" dirty="0"/>
              <a:t>that buy and sell banking products </a:t>
            </a:r>
            <a:r>
              <a:rPr lang="en-IN" dirty="0" smtClean="0"/>
              <a:t>(financial instruments)</a:t>
            </a:r>
          </a:p>
          <a:p>
            <a:r>
              <a:rPr lang="en-IN" dirty="0"/>
              <a:t>Typical end user queries that we will </a:t>
            </a:r>
            <a:r>
              <a:rPr lang="en-IN" dirty="0" smtClean="0"/>
              <a:t>analyse: 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(</a:t>
            </a:r>
            <a:r>
              <a:rPr lang="en-IN" dirty="0"/>
              <a:t>1) Find all financial instruments of customers </a:t>
            </a:r>
            <a:r>
              <a:rPr lang="en-IN" dirty="0" smtClean="0"/>
              <a:t>in Zurich</a:t>
            </a:r>
            <a:r>
              <a:rPr lang="en-IN" dirty="0"/>
              <a:t>. </a:t>
            </a:r>
          </a:p>
          <a:p>
            <a:pPr marL="0" indent="0">
              <a:buNone/>
            </a:pPr>
            <a:r>
              <a:rPr lang="en-IN" dirty="0" smtClean="0"/>
              <a:t>	(</a:t>
            </a:r>
            <a:r>
              <a:rPr lang="en-IN" dirty="0"/>
              <a:t>2) What is the total trading volume over the last months?</a:t>
            </a:r>
          </a:p>
          <a:p>
            <a:pPr marL="0" indent="0">
              <a:buNone/>
            </a:pPr>
            <a:r>
              <a:rPr lang="en-IN" dirty="0" smtClean="0"/>
              <a:t>	(</a:t>
            </a:r>
            <a:r>
              <a:rPr lang="en-IN" dirty="0"/>
              <a:t>3) What is the address of Sara </a:t>
            </a:r>
            <a:r>
              <a:rPr lang="en-IN" dirty="0" err="1"/>
              <a:t>Guttinger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Running Example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40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 Schema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5001344"/>
          </a:xfrm>
        </p:spPr>
        <p:txBody>
          <a:bodyPr>
            <a:normAutofit/>
          </a:bodyPr>
          <a:lstStyle/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929336"/>
          </a:xfrm>
        </p:spPr>
        <p:txBody>
          <a:bodyPr>
            <a:normAutofit/>
          </a:bodyPr>
          <a:lstStyle/>
          <a:p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3960440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4038972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Extended metadata graph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5157192"/>
            <a:ext cx="4059936" cy="1296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 smtClean="0"/>
              <a:t>	RDF Graph</a:t>
            </a:r>
          </a:p>
          <a:p>
            <a:pPr marL="0" indent="0">
              <a:buNone/>
            </a:pPr>
            <a:r>
              <a:rPr lang="en-IN" dirty="0" smtClean="0"/>
              <a:t>Metadata is stored in RDF Graph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IN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4032448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509514"/>
            <a:ext cx="4058505" cy="36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358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8219256" cy="5904656"/>
          </a:xfrm>
        </p:spPr>
        <p:txBody>
          <a:bodyPr>
            <a:normAutofit/>
          </a:bodyPr>
          <a:lstStyle/>
          <a:p>
            <a:r>
              <a:rPr lang="en-IN" dirty="0" smtClean="0"/>
              <a:t>Integrated Schema:</a:t>
            </a:r>
          </a:p>
          <a:p>
            <a:pPr lvl="1"/>
            <a:r>
              <a:rPr lang="en-IN" dirty="0" smtClean="0"/>
              <a:t>To handle data from heterogeneous data sources</a:t>
            </a:r>
          </a:p>
          <a:p>
            <a:pPr lvl="1"/>
            <a:r>
              <a:rPr lang="en-IN" dirty="0" smtClean="0"/>
              <a:t>Conceptual Schema</a:t>
            </a:r>
          </a:p>
          <a:p>
            <a:pPr lvl="1"/>
            <a:r>
              <a:rPr lang="en-IN" dirty="0" smtClean="0"/>
              <a:t>Logical Schema</a:t>
            </a:r>
          </a:p>
          <a:p>
            <a:pPr lvl="1"/>
            <a:r>
              <a:rPr lang="en-IN" dirty="0" smtClean="0"/>
              <a:t>Physical Schema</a:t>
            </a:r>
          </a:p>
          <a:p>
            <a:endParaRPr lang="en-IN" dirty="0" smtClean="0"/>
          </a:p>
          <a:p>
            <a:r>
              <a:rPr lang="en-IN" dirty="0" smtClean="0"/>
              <a:t>Domain Ontologies:</a:t>
            </a:r>
          </a:p>
          <a:p>
            <a:pPr lvl="1"/>
            <a:r>
              <a:rPr lang="en-IN" dirty="0" smtClean="0"/>
              <a:t>Built for a data warehouse, used to classify data for a specific domain</a:t>
            </a:r>
          </a:p>
          <a:p>
            <a:pPr lvl="1"/>
            <a:r>
              <a:rPr lang="en-IN" dirty="0" smtClean="0"/>
              <a:t>Ex: Classifying Instruments and Customers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574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774</TotalTime>
  <Words>1235</Words>
  <Application>Microsoft Office PowerPoint</Application>
  <PresentationFormat>On-screen Show (4:3)</PresentationFormat>
  <Paragraphs>168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Paper</vt:lpstr>
      <vt:lpstr>SODA: Generating SQL for Business Users</vt:lpstr>
      <vt:lpstr>Abstract</vt:lpstr>
      <vt:lpstr>Introduction</vt:lpstr>
      <vt:lpstr>Introduction…</vt:lpstr>
      <vt:lpstr>Contributions</vt:lpstr>
      <vt:lpstr>Running Example</vt:lpstr>
      <vt:lpstr>Example Schema</vt:lpstr>
      <vt:lpstr>Extended metadata graph</vt:lpstr>
      <vt:lpstr>PowerPoint Presentation</vt:lpstr>
      <vt:lpstr>PowerPoint Presentation</vt:lpstr>
      <vt:lpstr>SODA Overview:</vt:lpstr>
      <vt:lpstr>PowerPoint Presentation</vt:lpstr>
      <vt:lpstr>PowerPoint Presentation</vt:lpstr>
      <vt:lpstr>PowerPoint Presentation</vt:lpstr>
      <vt:lpstr>Generating SQL from patterns</vt:lpstr>
      <vt:lpstr>Credit Suisse Patterns</vt:lpstr>
      <vt:lpstr>PowerPoint Presentation</vt:lpstr>
      <vt:lpstr>PowerPoint Presentation</vt:lpstr>
      <vt:lpstr>PowerPoint Presentation</vt:lpstr>
      <vt:lpstr>PowerPoint Presentation</vt:lpstr>
      <vt:lpstr>Query Language</vt:lpstr>
      <vt:lpstr>Examples</vt:lpstr>
      <vt:lpstr>PowerPoint Presentation</vt:lpstr>
      <vt:lpstr>PowerPoint Presentation</vt:lpstr>
      <vt:lpstr>Experimental Results</vt:lpstr>
      <vt:lpstr>PowerPoint Presentation</vt:lpstr>
      <vt:lpstr>PowerPoint Presentation</vt:lpstr>
      <vt:lpstr>PowerPoint Presentation</vt:lpstr>
      <vt:lpstr>THANK YOU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SODA: Generating SQL for Business Users</dc:title>
  <dc:creator>Nikhil</dc:creator>
  <cp:lastModifiedBy>Nikhil</cp:lastModifiedBy>
  <cp:revision>238</cp:revision>
  <dcterms:created xsi:type="dcterms:W3CDTF">2013-03-22T05:30:52Z</dcterms:created>
  <dcterms:modified xsi:type="dcterms:W3CDTF">2013-04-09T00:16:24Z</dcterms:modified>
</cp:coreProperties>
</file>