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54"/>
  </p:notesMasterIdLst>
  <p:handoutMasterIdLst>
    <p:handoutMasterId r:id="rId55"/>
  </p:handoutMasterIdLst>
  <p:sldIdLst>
    <p:sldId id="265" r:id="rId3"/>
    <p:sldId id="257" r:id="rId4"/>
    <p:sldId id="258" r:id="rId5"/>
    <p:sldId id="266" r:id="rId6"/>
    <p:sldId id="259" r:id="rId7"/>
    <p:sldId id="267" r:id="rId8"/>
    <p:sldId id="268" r:id="rId9"/>
    <p:sldId id="315" r:id="rId10"/>
    <p:sldId id="269" r:id="rId11"/>
    <p:sldId id="316" r:id="rId12"/>
    <p:sldId id="317" r:id="rId13"/>
    <p:sldId id="318" r:id="rId14"/>
    <p:sldId id="270" r:id="rId15"/>
    <p:sldId id="271" r:id="rId16"/>
    <p:sldId id="272" r:id="rId17"/>
    <p:sldId id="273" r:id="rId18"/>
    <p:sldId id="274" r:id="rId19"/>
    <p:sldId id="320" r:id="rId20"/>
    <p:sldId id="281" r:id="rId21"/>
    <p:sldId id="276" r:id="rId22"/>
    <p:sldId id="321" r:id="rId23"/>
    <p:sldId id="322" r:id="rId24"/>
    <p:sldId id="280" r:id="rId25"/>
    <p:sldId id="279" r:id="rId26"/>
    <p:sldId id="278" r:id="rId27"/>
    <p:sldId id="292" r:id="rId28"/>
    <p:sldId id="295" r:id="rId29"/>
    <p:sldId id="289" r:id="rId30"/>
    <p:sldId id="287" r:id="rId31"/>
    <p:sldId id="288" r:id="rId32"/>
    <p:sldId id="286" r:id="rId33"/>
    <p:sldId id="285" r:id="rId34"/>
    <p:sldId id="284" r:id="rId35"/>
    <p:sldId id="283" r:id="rId36"/>
    <p:sldId id="282" r:id="rId37"/>
    <p:sldId id="319" r:id="rId38"/>
    <p:sldId id="299" r:id="rId39"/>
    <p:sldId id="298" r:id="rId40"/>
    <p:sldId id="297" r:id="rId41"/>
    <p:sldId id="296" r:id="rId42"/>
    <p:sldId id="307" r:id="rId43"/>
    <p:sldId id="311" r:id="rId44"/>
    <p:sldId id="324" r:id="rId45"/>
    <p:sldId id="325" r:id="rId46"/>
    <p:sldId id="309" r:id="rId47"/>
    <p:sldId id="310" r:id="rId48"/>
    <p:sldId id="313" r:id="rId49"/>
    <p:sldId id="314" r:id="rId50"/>
    <p:sldId id="323" r:id="rId51"/>
    <p:sldId id="263" r:id="rId52"/>
    <p:sldId id="264" r:id="rId5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6163" autoAdjust="0"/>
  </p:normalViewPr>
  <p:slideViewPr>
    <p:cSldViewPr>
      <p:cViewPr>
        <p:scale>
          <a:sx n="75" d="100"/>
          <a:sy n="75" d="100"/>
        </p:scale>
        <p:origin x="102" y="9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3/18/2013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3/18/2013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1" y="533400"/>
            <a:ext cx="10622281" cy="2667000"/>
          </a:xfrm>
        </p:spPr>
        <p:txBody>
          <a:bodyPr/>
          <a:lstStyle/>
          <a:p>
            <a:r>
              <a:rPr lang="en-US" dirty="0" smtClean="0"/>
              <a:t>Entangled Queries :Enabling Declarative Data Driven Coordination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12" y="3505200"/>
            <a:ext cx="10439400" cy="25146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Johannes </a:t>
            </a:r>
            <a:r>
              <a:rPr lang="en-US" dirty="0"/>
              <a:t>Gehrke</a:t>
            </a:r>
          </a:p>
          <a:p>
            <a:pPr algn="ctr"/>
            <a:r>
              <a:rPr lang="en-US" dirty="0" smtClean="0"/>
              <a:t>       Department </a:t>
            </a:r>
            <a:r>
              <a:rPr lang="en-US" dirty="0"/>
              <a:t>of Computer Science, Cornell University </a:t>
            </a:r>
            <a:br>
              <a:rPr lang="en-US" dirty="0"/>
            </a:b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With </a:t>
            </a:r>
            <a:r>
              <a:rPr lang="en-US" dirty="0"/>
              <a:t>Gabriel Bender, Nitin Gupta, Lucja Kot, Sudip Roy (</a:t>
            </a:r>
            <a:r>
              <a:rPr lang="en-US" dirty="0" smtClean="0"/>
              <a:t>Cornell) and </a:t>
            </a:r>
            <a:r>
              <a:rPr lang="en-US" dirty="0"/>
              <a:t>Milos Nikolic, Christoph Koch (EPFL) </a:t>
            </a:r>
          </a:p>
        </p:txBody>
      </p:sp>
    </p:spTree>
    <p:extLst>
      <p:ext uri="{BB962C8B-B14F-4D97-AF65-F5344CB8AC3E}">
        <p14:creationId xmlns:p14="http://schemas.microsoft.com/office/powerpoint/2010/main" val="23425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7159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143000"/>
            <a:ext cx="10744200" cy="5334000"/>
          </a:xfrm>
        </p:spPr>
      </p:pic>
    </p:spTree>
    <p:extLst>
      <p:ext uri="{BB962C8B-B14F-4D97-AF65-F5344CB8AC3E}">
        <p14:creationId xmlns:p14="http://schemas.microsoft.com/office/powerpoint/2010/main" val="29335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905000"/>
            <a:ext cx="10744200" cy="4267200"/>
          </a:xfrm>
        </p:spPr>
        <p:txBody>
          <a:bodyPr>
            <a:normAutofit/>
          </a:bodyPr>
          <a:lstStyle/>
          <a:p>
            <a:pPr marL="1874520" lvl="8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select_expr</a:t>
            </a:r>
          </a:p>
          <a:p>
            <a:pPr marL="1874520" lvl="8" indent="0">
              <a:buNone/>
            </a:pPr>
            <a:r>
              <a:rPr lang="en-US" sz="2400" dirty="0"/>
              <a:t>INTO </a:t>
            </a:r>
            <a:r>
              <a:rPr lang="en-US" sz="2400" dirty="0">
                <a:solidFill>
                  <a:srgbClr val="FF0000"/>
                </a:solidFill>
              </a:rPr>
              <a:t>ANSWER</a:t>
            </a:r>
            <a:r>
              <a:rPr lang="en-US" sz="2400" dirty="0"/>
              <a:t> tbl_name [, ANSWER tbl_name] ...</a:t>
            </a:r>
          </a:p>
          <a:p>
            <a:pPr marL="1874520" lvl="8" indent="0">
              <a:buNone/>
            </a:pPr>
            <a:r>
              <a:rPr lang="en-US" sz="2400" dirty="0"/>
              <a:t>FROM TABLE</a:t>
            </a:r>
          </a:p>
          <a:p>
            <a:pPr marL="1874520" lvl="8" indent="0">
              <a:buNone/>
            </a:pPr>
            <a:r>
              <a:rPr lang="en-US" sz="2400" dirty="0"/>
              <a:t>[WHERE </a:t>
            </a:r>
            <a:r>
              <a:rPr lang="en-US" sz="2400" dirty="0" smtClean="0"/>
              <a:t> answer_condition</a:t>
            </a:r>
            <a:r>
              <a:rPr lang="en-US" sz="2400" dirty="0"/>
              <a:t>]</a:t>
            </a:r>
          </a:p>
          <a:p>
            <a:pPr marL="1874520" lvl="8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CHOOSE</a:t>
            </a:r>
            <a:r>
              <a:rPr lang="en-US" sz="2400" dirty="0"/>
              <a:t> </a:t>
            </a:r>
            <a:r>
              <a:rPr lang="en-US" dirty="0" smtClean="0"/>
              <a:t> </a:t>
            </a:r>
            <a:r>
              <a:rPr lang="en-US" sz="2400" dirty="0"/>
              <a:t>1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Currently, supports only </a:t>
            </a:r>
            <a:r>
              <a:rPr lang="en-US" dirty="0"/>
              <a:t>SPJ (conjunctive) queries in the </a:t>
            </a:r>
            <a:r>
              <a:rPr lang="en-US" dirty="0" smtClean="0"/>
              <a:t>WHERE </a:t>
            </a:r>
            <a:r>
              <a:rPr lang="en-US" dirty="0"/>
              <a:t>clause</a:t>
            </a:r>
          </a:p>
          <a:p>
            <a:r>
              <a:rPr lang="en-US" dirty="0" smtClean="0"/>
              <a:t>Could </a:t>
            </a:r>
            <a:r>
              <a:rPr lang="en-US" dirty="0"/>
              <a:t>be extended with disjunction, union, aggregate constraints,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274638"/>
            <a:ext cx="10744200" cy="1020762"/>
          </a:xfrm>
        </p:spPr>
        <p:txBody>
          <a:bodyPr/>
          <a:lstStyle/>
          <a:p>
            <a:r>
              <a:rPr lang="en-US" dirty="0"/>
              <a:t>Entangled Queries Syntax</a:t>
            </a:r>
          </a:p>
        </p:txBody>
      </p:sp>
    </p:spTree>
    <p:extLst>
      <p:ext uri="{BB962C8B-B14F-4D97-AF65-F5344CB8AC3E}">
        <p14:creationId xmlns:p14="http://schemas.microsoft.com/office/powerpoint/2010/main" val="14059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00200"/>
            <a:ext cx="107442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ANSWER relations:</a:t>
            </a:r>
          </a:p>
          <a:p>
            <a:pPr marL="0" indent="0">
              <a:buNone/>
            </a:pPr>
            <a:r>
              <a:rPr lang="en-US" dirty="0" smtClean="0"/>
              <a:t>	Answer is  virtual relation that contains the answers to all the current 	queries in the system. (in this case Reservation)</a:t>
            </a:r>
          </a:p>
          <a:p>
            <a:pPr marL="0" indent="0">
              <a:buNone/>
            </a:pPr>
            <a:r>
              <a:rPr lang="en-US" dirty="0" smtClean="0"/>
              <a:t>	It does not exist in the database.</a:t>
            </a:r>
          </a:p>
          <a:p>
            <a:pPr marL="0" indent="0">
              <a:buNone/>
            </a:pPr>
            <a:r>
              <a:rPr lang="en-US" dirty="0" smtClean="0"/>
              <a:t>	Necessary for coordination</a:t>
            </a:r>
          </a:p>
          <a:p>
            <a:pPr marL="0" indent="0">
              <a:buNone/>
            </a:pPr>
            <a:r>
              <a:rPr lang="en-US" dirty="0" smtClean="0"/>
              <a:t>WHERE          : Conditional clause  refers to both database and ANSWER tables</a:t>
            </a:r>
          </a:p>
          <a:p>
            <a:pPr marL="0" indent="0">
              <a:buNone/>
            </a:pPr>
            <a:r>
              <a:rPr lang="en-US" dirty="0" smtClean="0"/>
              <a:t>CHOOSE  1   :  choose exactly 1 tuple that satisfies coordination constraints</a:t>
            </a:r>
          </a:p>
          <a:p>
            <a:pPr marL="0" indent="0">
              <a:buNone/>
            </a:pPr>
            <a:r>
              <a:rPr lang="en-US" dirty="0" smtClean="0"/>
              <a:t>Neither user explicitly specifies which other queries he wishes to coordinate with – e.g. by using an identifier for the coordination partner’s query. Instead, the coordination partner is designated implicitly using the partner’s query result.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533400"/>
            <a:ext cx="10744200" cy="762000"/>
          </a:xfrm>
        </p:spPr>
        <p:txBody>
          <a:bodyPr/>
          <a:lstStyle/>
          <a:p>
            <a:r>
              <a:rPr lang="en-US" dirty="0"/>
              <a:t>Entangled Queries Syntax</a:t>
            </a:r>
          </a:p>
        </p:txBody>
      </p:sp>
    </p:spTree>
    <p:extLst>
      <p:ext uri="{BB962C8B-B14F-4D97-AF65-F5344CB8AC3E}">
        <p14:creationId xmlns:p14="http://schemas.microsoft.com/office/powerpoint/2010/main" val="343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76400"/>
            <a:ext cx="10820400" cy="4495800"/>
          </a:xfrm>
        </p:spPr>
        <p:txBody>
          <a:bodyPr/>
          <a:lstStyle/>
          <a:p>
            <a:r>
              <a:rPr lang="en-US" dirty="0" smtClean="0"/>
              <a:t>Evaluation is easy when performed on  </a:t>
            </a:r>
            <a:r>
              <a:rPr lang="en-US" smtClean="0"/>
              <a:t>Intermediate Representation </a:t>
            </a:r>
          </a:p>
          <a:p>
            <a:r>
              <a:rPr lang="en-US" dirty="0" smtClean="0"/>
              <a:t>A </a:t>
            </a:r>
            <a:r>
              <a:rPr lang="en-US" dirty="0"/>
              <a:t>Datalog-like </a:t>
            </a:r>
            <a:r>
              <a:rPr lang="en-US" dirty="0" smtClean="0"/>
              <a:t>representation			</a:t>
            </a:r>
          </a:p>
          <a:p>
            <a:pPr marL="0" indent="0">
              <a:buNone/>
            </a:pPr>
            <a:r>
              <a:rPr lang="en-US" sz="3600" dirty="0" smtClean="0"/>
              <a:t>			{ </a:t>
            </a:r>
            <a:r>
              <a:rPr lang="en-US" sz="3600" dirty="0"/>
              <a:t>C } H :- </a:t>
            </a:r>
            <a:r>
              <a:rPr lang="en-US" sz="3600" dirty="0" smtClean="0"/>
              <a:t>B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 C</a:t>
            </a:r>
            <a:r>
              <a:rPr lang="en-US" dirty="0"/>
              <a:t>, H and B are conjunctions of relational </a:t>
            </a:r>
            <a:r>
              <a:rPr lang="en-US" dirty="0" smtClean="0"/>
              <a:t>atoms over </a:t>
            </a:r>
            <a:r>
              <a:rPr lang="en-US" dirty="0"/>
              <a:t>answer relations</a:t>
            </a:r>
          </a:p>
          <a:p>
            <a:r>
              <a:rPr lang="en-US" dirty="0" smtClean="0"/>
              <a:t> </a:t>
            </a:r>
            <a:r>
              <a:rPr lang="en-US" dirty="0"/>
              <a:t>B over database (non-answer) relations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274638"/>
            <a:ext cx="10820400" cy="1020762"/>
          </a:xfrm>
        </p:spPr>
        <p:txBody>
          <a:bodyPr/>
          <a:lstStyle/>
          <a:p>
            <a:r>
              <a:rPr lang="en-US" dirty="0" smtClean="0"/>
              <a:t>Intermediate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Entangled Query in extended SQL representation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981200"/>
            <a:ext cx="52578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75" y="1990595"/>
            <a:ext cx="5384038" cy="1667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612" y="4140429"/>
            <a:ext cx="1082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{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}				H			B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-----------------------------------------------------------------------------------------------------------------------------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{Reservation(Jerry , x)}       Reservation(Kramer , x) :-Flight(x , Paris)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{</a:t>
            </a:r>
            <a:r>
              <a:rPr lang="en-US" sz="2000" dirty="0" smtClean="0">
                <a:solidFill>
                  <a:schemeClr val="bg1"/>
                </a:solidFill>
              </a:rPr>
              <a:t>Reservation(Kramer , y)</a:t>
            </a:r>
            <a:r>
              <a:rPr lang="en-US" sz="2400" dirty="0" smtClean="0">
                <a:solidFill>
                  <a:schemeClr val="bg1"/>
                </a:solidFill>
              </a:rPr>
              <a:t>} </a:t>
            </a:r>
            <a:r>
              <a:rPr lang="en-US" sz="2000" dirty="0" smtClean="0">
                <a:solidFill>
                  <a:schemeClr val="bg1"/>
                </a:solidFill>
              </a:rPr>
              <a:t> Reservation(Jerry , y)     :-Flight(y , Paris) </a:t>
            </a:r>
            <a:r>
              <a:rPr lang="en-US" sz="2800" dirty="0" smtClean="0">
                <a:solidFill>
                  <a:schemeClr val="bg1"/>
                </a:solidFill>
              </a:rPr>
              <a:t>^ </a:t>
            </a:r>
            <a:r>
              <a:rPr lang="en-US" sz="2000" dirty="0" smtClean="0">
                <a:solidFill>
                  <a:schemeClr val="bg1"/>
                </a:solidFill>
              </a:rPr>
              <a:t>Airline(y, United)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0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905000"/>
            <a:ext cx="10668000" cy="4267200"/>
          </a:xfrm>
        </p:spPr>
        <p:txBody>
          <a:bodyPr/>
          <a:lstStyle/>
          <a:p>
            <a:r>
              <a:rPr lang="en-US" dirty="0" smtClean="0"/>
              <a:t>H corresponds to SELECT INTO clause</a:t>
            </a:r>
          </a:p>
          <a:p>
            <a:r>
              <a:rPr lang="en-US" dirty="0" smtClean="0"/>
              <a:t>B and C corresponds to information in the Where Clause</a:t>
            </a:r>
          </a:p>
          <a:p>
            <a:r>
              <a:rPr lang="en-US" dirty="0" smtClean="0"/>
              <a:t>C specifies all the conditions on answer relations from the where clause</a:t>
            </a:r>
          </a:p>
          <a:p>
            <a:r>
              <a:rPr lang="en-US" dirty="0" smtClean="0"/>
              <a:t>B specifies the conditions on database relations from WHERE clause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/>
              <a:t>Intermediate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9292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76400"/>
            <a:ext cx="10668000" cy="4876800"/>
          </a:xfrm>
        </p:spPr>
        <p:txBody>
          <a:bodyPr/>
          <a:lstStyle/>
          <a:p>
            <a:r>
              <a:rPr lang="en-US" dirty="0" smtClean="0"/>
              <a:t>Semantics should be from the perspective of the system on how the set of entangled queries must be answered together(Evaluation)</a:t>
            </a:r>
          </a:p>
          <a:p>
            <a:r>
              <a:rPr lang="en-US" dirty="0" smtClean="0"/>
              <a:t>This process is called </a:t>
            </a:r>
            <a:r>
              <a:rPr lang="en-US" dirty="0"/>
              <a:t>Coordinated Query </a:t>
            </a:r>
            <a:r>
              <a:rPr lang="en-US" dirty="0" smtClean="0"/>
              <a:t>Answering</a:t>
            </a:r>
          </a:p>
          <a:p>
            <a:r>
              <a:rPr lang="en-US" dirty="0" smtClean="0"/>
              <a:t>Database should </a:t>
            </a:r>
            <a:r>
              <a:rPr lang="en-US" b="1" dirty="0" smtClean="0"/>
              <a:t>NOT </a:t>
            </a:r>
            <a:r>
              <a:rPr lang="en-US" dirty="0" smtClean="0"/>
              <a:t>be changed during the answering process</a:t>
            </a:r>
            <a:endParaRPr lang="en-US" sz="2400" dirty="0" smtClean="0"/>
          </a:p>
          <a:p>
            <a:pPr marL="0" lvl="2" indent="0">
              <a:spcBef>
                <a:spcPts val="1800"/>
              </a:spcBef>
              <a:buNone/>
            </a:pPr>
            <a:r>
              <a:rPr lang="en-US" sz="2400" dirty="0" smtClean="0"/>
              <a:t>Valuations </a:t>
            </a:r>
            <a:r>
              <a:rPr lang="en-US" sz="2400" dirty="0"/>
              <a:t>and </a:t>
            </a:r>
            <a:r>
              <a:rPr lang="en-US" sz="2400" dirty="0" smtClean="0"/>
              <a:t>Grounding :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	Valuation : Assignment of value from database D to each 		</a:t>
            </a:r>
            <a:r>
              <a:rPr lang="en-US" dirty="0"/>
              <a:t> </a:t>
            </a:r>
            <a:r>
              <a:rPr lang="en-US" dirty="0" smtClean="0"/>
              <a:t>                   variable of q where q is a query in Intermediate </a:t>
            </a:r>
            <a:r>
              <a:rPr lang="en-US" dirty="0" err="1" smtClean="0"/>
              <a:t>repr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Following the valuations, variables are replaced by constants 	in 	the same query which is called as grounding.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Let G be the set of groundings of the queries</a:t>
            </a:r>
          </a:p>
          <a:p>
            <a:pPr marL="548640" lvl="2" indent="0">
              <a:buNone/>
            </a:pPr>
            <a:endParaRPr lang="en-US" dirty="0" smtClean="0"/>
          </a:p>
          <a:p>
            <a:pPr marL="0" lvl="2" indent="0">
              <a:buNone/>
            </a:pPr>
            <a:endParaRPr lang="en-US" sz="2400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668000" cy="838200"/>
          </a:xfrm>
        </p:spPr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13" y="1883817"/>
            <a:ext cx="4210638" cy="137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Valuation and Grounding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0745" y="3276600"/>
            <a:ext cx="107441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Kramer’s Query has </a:t>
            </a:r>
            <a:r>
              <a:rPr lang="en-US" sz="2400" b="1" dirty="0" smtClean="0">
                <a:solidFill>
                  <a:schemeClr val="bg1"/>
                </a:solidFill>
              </a:rPr>
              <a:t>three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valuations</a:t>
            </a:r>
            <a:r>
              <a:rPr lang="en-US" sz="2400" dirty="0" smtClean="0">
                <a:solidFill>
                  <a:schemeClr val="bg1"/>
                </a:solidFill>
              </a:rPr>
              <a:t> ; x can be mapped to either 122 123 or 134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Similarly Jerry’s Query has </a:t>
            </a:r>
            <a:r>
              <a:rPr lang="en-US" sz="2400" b="1" dirty="0" smtClean="0">
                <a:solidFill>
                  <a:schemeClr val="bg1"/>
                </a:solidFill>
              </a:rPr>
              <a:t>two valuations</a:t>
            </a:r>
            <a:r>
              <a:rPr lang="en-US" sz="2400" dirty="0" smtClean="0">
                <a:solidFill>
                  <a:schemeClr val="bg1"/>
                </a:solidFill>
              </a:rPr>
              <a:t> ; y can be mapped to either 122 or 123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93" y="5307937"/>
            <a:ext cx="3972479" cy="1371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5132" y="4716158"/>
            <a:ext cx="36245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Grounded Queries(G)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1244" y="1504404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Flights 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7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Finding the answers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00200"/>
            <a:ext cx="10744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</a:t>
            </a:r>
            <a:r>
              <a:rPr lang="en-US" dirty="0"/>
              <a:t>is a </a:t>
            </a:r>
            <a:r>
              <a:rPr lang="en-US" dirty="0" smtClean="0"/>
              <a:t>search for </a:t>
            </a:r>
            <a:r>
              <a:rPr lang="en-US" dirty="0"/>
              <a:t>a subset </a:t>
            </a:r>
            <a:r>
              <a:rPr lang="en-US" dirty="0" smtClean="0"/>
              <a:t>G ′ ⊆ </a:t>
            </a:r>
            <a:r>
              <a:rPr lang="en-US" dirty="0"/>
              <a:t>G such that </a:t>
            </a:r>
            <a:r>
              <a:rPr lang="en-US" dirty="0" smtClean="0"/>
              <a:t>G ′ contains </a:t>
            </a:r>
            <a:r>
              <a:rPr lang="en-US" dirty="0"/>
              <a:t>at most one grounding </a:t>
            </a:r>
            <a:r>
              <a:rPr lang="en-US" dirty="0" smtClean="0"/>
              <a:t>of each </a:t>
            </a:r>
            <a:r>
              <a:rPr lang="en-US" dirty="0"/>
              <a:t>query </a:t>
            </a:r>
            <a:endParaRPr lang="en-US" dirty="0" smtClean="0"/>
          </a:p>
          <a:p>
            <a:r>
              <a:rPr lang="en-US" dirty="0" smtClean="0"/>
              <a:t>Groundings </a:t>
            </a:r>
            <a:r>
              <a:rPr lang="en-US" dirty="0"/>
              <a:t>in </a:t>
            </a:r>
            <a:r>
              <a:rPr lang="en-US" dirty="0" smtClean="0"/>
              <a:t>G′ can </a:t>
            </a:r>
            <a:r>
              <a:rPr lang="en-US" dirty="0"/>
              <a:t>all mutually satisfy </a:t>
            </a:r>
            <a:r>
              <a:rPr lang="en-US" dirty="0" smtClean="0"/>
              <a:t>each other’s post conditions.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/>
              <a:t>           Let </a:t>
            </a:r>
            <a:r>
              <a:rPr lang="en-US" sz="2000" dirty="0"/>
              <a:t>G = { 1, 2 , 3 , 4 , 5}  (from the prev. slide)</a:t>
            </a:r>
          </a:p>
          <a:p>
            <a:pPr marL="0" indent="0">
              <a:buNone/>
            </a:pPr>
            <a:r>
              <a:rPr lang="en-US" sz="2000" dirty="0"/>
              <a:t>	then G′= { {1,4} , {2,5} }</a:t>
            </a:r>
          </a:p>
          <a:p>
            <a:pPr marL="0" indent="0">
              <a:buNone/>
            </a:pPr>
            <a:r>
              <a:rPr lang="en-US" sz="2000" dirty="0"/>
              <a:t>          </a:t>
            </a:r>
            <a:r>
              <a:rPr lang="en-US" sz="2000" dirty="0" smtClean="0"/>
              <a:t>   Groundings </a:t>
            </a:r>
            <a:r>
              <a:rPr lang="en-US" sz="2000" dirty="0"/>
              <a:t>1 and 4  as well as groundings 2 and 5, are </a:t>
            </a:r>
            <a:r>
              <a:rPr lang="en-US" sz="2000" dirty="0" smtClean="0"/>
              <a:t>suitable coordinating    	subsets </a:t>
            </a:r>
            <a:r>
              <a:rPr lang="en-US" sz="2000" dirty="0"/>
              <a:t>G′.</a:t>
            </a:r>
            <a:endParaRPr lang="en-US" sz="2000" dirty="0" smtClean="0"/>
          </a:p>
          <a:p>
            <a:r>
              <a:rPr lang="en-US" dirty="0" smtClean="0"/>
              <a:t>Once </a:t>
            </a:r>
            <a:r>
              <a:rPr lang="en-US" dirty="0"/>
              <a:t>such a </a:t>
            </a:r>
            <a:r>
              <a:rPr lang="en-US" dirty="0" smtClean="0"/>
              <a:t>G′ is </a:t>
            </a:r>
            <a:r>
              <a:rPr lang="en-US" dirty="0"/>
              <a:t>found, the evaluation </a:t>
            </a:r>
            <a:r>
              <a:rPr lang="en-US" dirty="0" smtClean="0"/>
              <a:t>produces an </a:t>
            </a:r>
            <a:r>
              <a:rPr lang="en-US" dirty="0"/>
              <a:t>answer relation which consists of the union of all the head </a:t>
            </a:r>
            <a:r>
              <a:rPr lang="en-US" dirty="0" smtClean="0"/>
              <a:t>atoms in G′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70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905000"/>
            <a:ext cx="10744200" cy="4267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Check queries for safety</a:t>
            </a:r>
          </a:p>
          <a:p>
            <a:r>
              <a:rPr lang="en-US" dirty="0" smtClean="0"/>
              <a:t> </a:t>
            </a:r>
            <a:r>
              <a:rPr lang="en-US" dirty="0"/>
              <a:t>Partition queries into subsets and match queries</a:t>
            </a:r>
          </a:p>
          <a:p>
            <a:r>
              <a:rPr lang="en-US" dirty="0" smtClean="0"/>
              <a:t> </a:t>
            </a:r>
            <a:r>
              <a:rPr lang="en-US" dirty="0"/>
              <a:t>Create and evaluate the combined query and construct </a:t>
            </a:r>
            <a:r>
              <a:rPr lang="en-US" dirty="0" smtClean="0"/>
              <a:t>individual </a:t>
            </a:r>
            <a:r>
              <a:rPr lang="en-US" dirty="0"/>
              <a:t>answers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Stages Of Query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613" y="1600200"/>
            <a:ext cx="10591799" cy="4572000"/>
          </a:xfrm>
        </p:spPr>
        <p:txBody>
          <a:bodyPr/>
          <a:lstStyle/>
          <a:p>
            <a:r>
              <a:rPr lang="en-US" dirty="0"/>
              <a:t>Introduction to Entangled Queries </a:t>
            </a:r>
            <a:endParaRPr lang="en-US" dirty="0" smtClean="0"/>
          </a:p>
          <a:p>
            <a:r>
              <a:rPr lang="en-US" dirty="0" smtClean="0"/>
              <a:t>Achieving Coordination to match Entangled Queries </a:t>
            </a:r>
          </a:p>
          <a:p>
            <a:r>
              <a:rPr lang="en-US" dirty="0" smtClean="0"/>
              <a:t>Evaluation of the performance of the matching algorithm on realistic coordination workloads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74638"/>
            <a:ext cx="9829799" cy="1020762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92" y="1676400"/>
            <a:ext cx="10668000" cy="4267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set of </a:t>
            </a:r>
            <a:r>
              <a:rPr lang="en-US" dirty="0" smtClean="0"/>
              <a:t>queries Q </a:t>
            </a:r>
            <a:r>
              <a:rPr lang="en-US" dirty="0"/>
              <a:t>is unsafe if there </a:t>
            </a:r>
            <a:r>
              <a:rPr lang="en-US" dirty="0" smtClean="0"/>
              <a:t>is a </a:t>
            </a:r>
            <a:r>
              <a:rPr lang="en-US" dirty="0"/>
              <a:t>query </a:t>
            </a:r>
            <a:r>
              <a:rPr lang="en-US" dirty="0" smtClean="0"/>
              <a:t>q with </a:t>
            </a:r>
            <a:r>
              <a:rPr lang="en-US" dirty="0"/>
              <a:t>more than </a:t>
            </a:r>
            <a:r>
              <a:rPr lang="en-US" dirty="0" smtClean="0"/>
              <a:t>one </a:t>
            </a:r>
            <a:r>
              <a:rPr lang="en-US" dirty="0"/>
              <a:t>potential coordination </a:t>
            </a:r>
            <a:r>
              <a:rPr lang="en-US" dirty="0" smtClean="0"/>
              <a:t>partner</a:t>
            </a:r>
          </a:p>
          <a:p>
            <a:r>
              <a:rPr lang="en-US" dirty="0" smtClean="0"/>
              <a:t>i.e. it contains a post condition atom that is  unifiable with one or more atoms  head atoms found in q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Stage 1:Query Answering: UNSAFE queries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4114800"/>
            <a:ext cx="75438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0212" y="3505200"/>
            <a:ext cx="6019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FFFF66"/>
                </a:solidFill>
              </a:rPr>
              <a:t>UNSAFE QUERIES</a:t>
            </a:r>
            <a:endParaRPr lang="en-US" sz="24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274638"/>
            <a:ext cx="10820400" cy="868362"/>
          </a:xfrm>
        </p:spPr>
        <p:txBody>
          <a:bodyPr/>
          <a:lstStyle/>
          <a:p>
            <a:r>
              <a:rPr lang="en-US" dirty="0" smtClean="0"/>
              <a:t>Safe Coordination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524000"/>
            <a:ext cx="10820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Several </a:t>
            </a:r>
            <a:r>
              <a:rPr lang="en-US" dirty="0"/>
              <a:t>possibilities for coordination here. </a:t>
            </a:r>
          </a:p>
          <a:p>
            <a:pPr marL="0" indent="0">
              <a:buNone/>
            </a:pPr>
            <a:r>
              <a:rPr lang="en-US" dirty="0" smtClean="0"/>
              <a:t>       1 . Book </a:t>
            </a:r>
            <a:r>
              <a:rPr lang="en-US" dirty="0"/>
              <a:t>all three users on a United </a:t>
            </a:r>
            <a:r>
              <a:rPr lang="en-US" dirty="0" smtClean="0"/>
              <a:t>flight  . </a:t>
            </a:r>
          </a:p>
          <a:p>
            <a:pPr marL="0" indent="0">
              <a:buNone/>
            </a:pPr>
            <a:r>
              <a:rPr lang="en-US" dirty="0" smtClean="0"/>
              <a:t>       2 . Booking  of all three users in same flight is not possible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3.  In </a:t>
            </a:r>
            <a:r>
              <a:rPr lang="en-US" dirty="0"/>
              <a:t>this case, Jerry </a:t>
            </a:r>
            <a:r>
              <a:rPr lang="en-US" dirty="0" smtClean="0"/>
              <a:t>and Kramer may </a:t>
            </a:r>
            <a:r>
              <a:rPr lang="en-US" dirty="0"/>
              <a:t>still be able to </a:t>
            </a:r>
            <a:r>
              <a:rPr lang="en-US" dirty="0" smtClean="0"/>
              <a:t>coordinate 	</a:t>
            </a:r>
            <a:r>
              <a:rPr lang="en-US" smtClean="0"/>
              <a:t>  	 and </a:t>
            </a:r>
            <a:r>
              <a:rPr lang="en-US" dirty="0" smtClean="0"/>
              <a:t>fly </a:t>
            </a:r>
            <a:r>
              <a:rPr lang="en-US" dirty="0"/>
              <a:t>with </a:t>
            </a:r>
            <a:r>
              <a:rPr lang="en-US" dirty="0" smtClean="0"/>
              <a:t>another . </a:t>
            </a:r>
          </a:p>
          <a:p>
            <a:pPr marL="0" indent="0">
              <a:buNone/>
            </a:pPr>
            <a:r>
              <a:rPr lang="en-US" dirty="0" smtClean="0"/>
              <a:t>Observations :</a:t>
            </a:r>
          </a:p>
          <a:p>
            <a:pPr lvl="1"/>
            <a:r>
              <a:rPr lang="en-US" dirty="0" smtClean="0"/>
              <a:t>Safe coordination </a:t>
            </a:r>
            <a:r>
              <a:rPr lang="en-US" dirty="0"/>
              <a:t>structure -each query has a </a:t>
            </a:r>
            <a:r>
              <a:rPr lang="en-US" dirty="0" smtClean="0"/>
              <a:t>unique coordination </a:t>
            </a:r>
            <a:r>
              <a:rPr lang="en-US" dirty="0"/>
              <a:t>partner</a:t>
            </a:r>
            <a:endParaRPr lang="en-US" dirty="0" smtClean="0"/>
          </a:p>
          <a:p>
            <a:pPr lvl="1"/>
            <a:r>
              <a:rPr lang="en-US" dirty="0" smtClean="0"/>
              <a:t>But not Unique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00200"/>
            <a:ext cx="10668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Two relation atoms (referring to the same relation) are </a:t>
            </a:r>
            <a:r>
              <a:rPr lang="en-US" dirty="0" smtClean="0"/>
              <a:t>unifiable unless they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contain different constants in the same attribute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R(x</a:t>
            </a:r>
            <a:r>
              <a:rPr lang="en-US" dirty="0"/>
              <a:t>; y) and R(z; z) are unifiable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R(2</a:t>
            </a:r>
            <a:r>
              <a:rPr lang="en-US" dirty="0"/>
              <a:t>; y) and R(3; z) are not</a:t>
            </a:r>
          </a:p>
          <a:p>
            <a:r>
              <a:rPr lang="en-US" dirty="0" smtClean="0"/>
              <a:t> </a:t>
            </a:r>
            <a:r>
              <a:rPr lang="en-US" dirty="0"/>
              <a:t>Query q is a potential coordination partner for q‟ if some head atom </a:t>
            </a:r>
          </a:p>
          <a:p>
            <a:pPr marL="0" indent="0">
              <a:buNone/>
            </a:pPr>
            <a:r>
              <a:rPr lang="en-US" dirty="0" smtClean="0"/>
              <a:t>     of </a:t>
            </a:r>
            <a:r>
              <a:rPr lang="en-US" dirty="0"/>
              <a:t>q unifies with some postcondition  atom of q‟.</a:t>
            </a:r>
          </a:p>
          <a:p>
            <a:r>
              <a:rPr lang="en-US" dirty="0" smtClean="0"/>
              <a:t> A </a:t>
            </a:r>
            <a:r>
              <a:rPr lang="en-US" dirty="0"/>
              <a:t>set of queries is </a:t>
            </a:r>
            <a:r>
              <a:rPr lang="en-US" b="1" dirty="0">
                <a:solidFill>
                  <a:srgbClr val="FFFF00"/>
                </a:solidFill>
              </a:rPr>
              <a:t>unsafe</a:t>
            </a:r>
            <a:r>
              <a:rPr lang="en-US" dirty="0"/>
              <a:t> if there a query with more than one </a:t>
            </a:r>
            <a:r>
              <a:rPr lang="en-US" dirty="0" smtClean="0"/>
              <a:t>potential   </a:t>
            </a:r>
          </a:p>
          <a:p>
            <a:pPr marL="0" indent="0">
              <a:buNone/>
            </a:pPr>
            <a:r>
              <a:rPr lang="en-US" dirty="0" smtClean="0"/>
              <a:t>     coordination partner (slide 20)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Simple algorithm: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Iterate </a:t>
            </a:r>
            <a:r>
              <a:rPr lang="en-US" dirty="0"/>
              <a:t>over query set and search for queries </a:t>
            </a:r>
            <a:r>
              <a:rPr lang="en-US" dirty="0" smtClean="0"/>
              <a:t>with post conditions  </a:t>
            </a:r>
            <a:r>
              <a:rPr lang="en-US" dirty="0"/>
              <a:t>that </a:t>
            </a:r>
            <a:r>
              <a:rPr lang="en-US" dirty="0" smtClean="0"/>
              <a:t>	unify </a:t>
            </a:r>
            <a:r>
              <a:rPr lang="en-US" dirty="0"/>
              <a:t>with heads from more than one </a:t>
            </a:r>
            <a:r>
              <a:rPr lang="en-US" dirty="0" smtClean="0"/>
              <a:t>query and remove them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668000" cy="838200"/>
          </a:xfrm>
        </p:spPr>
        <p:txBody>
          <a:bodyPr/>
          <a:lstStyle/>
          <a:p>
            <a:r>
              <a:rPr lang="en-US" dirty="0"/>
              <a:t>Safety and Unifiability</a:t>
            </a:r>
          </a:p>
        </p:txBody>
      </p:sp>
    </p:spTree>
    <p:extLst>
      <p:ext uri="{BB962C8B-B14F-4D97-AF65-F5344CB8AC3E}">
        <p14:creationId xmlns:p14="http://schemas.microsoft.com/office/powerpoint/2010/main" val="37380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00200"/>
            <a:ext cx="106680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In many settings, there will be only one way to </a:t>
            </a:r>
            <a:r>
              <a:rPr lang="en-US" dirty="0" smtClean="0"/>
              <a:t>match </a:t>
            </a:r>
            <a:r>
              <a:rPr lang="en-US" dirty="0"/>
              <a:t>up the </a:t>
            </a:r>
            <a:r>
              <a:rPr lang="en-US" dirty="0" smtClean="0"/>
              <a:t>queries </a:t>
            </a:r>
            <a:r>
              <a:rPr lang="en-US" dirty="0"/>
              <a:t>for coordination</a:t>
            </a:r>
          </a:p>
          <a:p>
            <a:r>
              <a:rPr lang="en-US" dirty="0"/>
              <a:t>S</a:t>
            </a:r>
            <a:r>
              <a:rPr lang="en-US" dirty="0" smtClean="0"/>
              <a:t>pecify </a:t>
            </a:r>
            <a:r>
              <a:rPr lang="en-US" dirty="0"/>
              <a:t>this formally as a notion of safety for a set of </a:t>
            </a:r>
            <a:r>
              <a:rPr lang="en-US" dirty="0" smtClean="0"/>
              <a:t>queries and test </a:t>
            </a:r>
            <a:r>
              <a:rPr lang="en-US" dirty="0"/>
              <a:t>for safety</a:t>
            </a:r>
          </a:p>
          <a:p>
            <a:pPr marL="0" indent="0">
              <a:buNone/>
            </a:pPr>
            <a:r>
              <a:rPr lang="en-US" dirty="0" smtClean="0"/>
              <a:t>Safety </a:t>
            </a:r>
            <a:r>
              <a:rPr lang="en-US" dirty="0"/>
              <a:t>is independent of data</a:t>
            </a:r>
          </a:p>
          <a:p>
            <a:pPr marL="0" indent="0">
              <a:buNone/>
            </a:pPr>
            <a:r>
              <a:rPr lang="en-US" dirty="0" smtClean="0"/>
              <a:t>	safety </a:t>
            </a:r>
            <a:r>
              <a:rPr lang="en-US" dirty="0"/>
              <a:t>is formalized using logical </a:t>
            </a:r>
            <a:r>
              <a:rPr lang="en-US" b="1" dirty="0"/>
              <a:t>unifiability</a:t>
            </a:r>
            <a:r>
              <a:rPr lang="en-US" dirty="0"/>
              <a:t> between heads </a:t>
            </a:r>
            <a:r>
              <a:rPr lang="en-US" dirty="0" smtClean="0"/>
              <a:t>and post 	conditions  </a:t>
            </a:r>
          </a:p>
          <a:p>
            <a:pPr marL="0" indent="0">
              <a:buNone/>
            </a:pPr>
            <a:r>
              <a:rPr lang="en-US" dirty="0" smtClean="0"/>
              <a:t>How to deal with unsafe queries ? </a:t>
            </a:r>
          </a:p>
          <a:p>
            <a:pPr marL="0" indent="0">
              <a:buNone/>
            </a:pPr>
            <a:r>
              <a:rPr lang="en-US" dirty="0" smtClean="0"/>
              <a:t>1. Give feedback to users</a:t>
            </a:r>
          </a:p>
          <a:p>
            <a:pPr marL="0" indent="0">
              <a:buNone/>
            </a:pPr>
            <a:r>
              <a:rPr lang="en-US" dirty="0" smtClean="0"/>
              <a:t>2. Remove queries from set until the set is safe using the simple algorithm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Query Answering: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524000"/>
            <a:ext cx="10668000" cy="4876800"/>
          </a:xfrm>
        </p:spPr>
        <p:txBody>
          <a:bodyPr>
            <a:normAutofit/>
          </a:bodyPr>
          <a:lstStyle/>
          <a:p>
            <a:r>
              <a:rPr lang="en-US" dirty="0"/>
              <a:t>Two relation atoms (referring to the same relation) are unifiable </a:t>
            </a:r>
            <a:r>
              <a:rPr lang="en-US" dirty="0" smtClean="0"/>
              <a:t>unless </a:t>
            </a:r>
            <a:r>
              <a:rPr lang="en-US" dirty="0"/>
              <a:t>they </a:t>
            </a:r>
            <a:r>
              <a:rPr lang="en-US" dirty="0" smtClean="0"/>
              <a:t>contain </a:t>
            </a:r>
            <a:r>
              <a:rPr lang="en-US" dirty="0"/>
              <a:t>different constants in the same attribute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R(x</a:t>
            </a:r>
            <a:r>
              <a:rPr lang="en-US" dirty="0"/>
              <a:t>; y) and R(z; z) are unifiable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R(2</a:t>
            </a:r>
            <a:r>
              <a:rPr lang="en-US" dirty="0"/>
              <a:t>; y) and R(3; z) are not</a:t>
            </a:r>
          </a:p>
          <a:p>
            <a:r>
              <a:rPr lang="en-US" dirty="0" smtClean="0"/>
              <a:t>Query </a:t>
            </a:r>
            <a:r>
              <a:rPr lang="en-US" dirty="0"/>
              <a:t>q is a potential coordination partner for q‟ if some head atom </a:t>
            </a:r>
            <a:r>
              <a:rPr lang="en-US" dirty="0" smtClean="0"/>
              <a:t>of </a:t>
            </a:r>
            <a:r>
              <a:rPr lang="en-US" dirty="0"/>
              <a:t>q unifies with some postcondition  atom of q</a:t>
            </a:r>
            <a:r>
              <a:rPr lang="en-US" dirty="0" smtClean="0"/>
              <a:t>‟.</a:t>
            </a:r>
          </a:p>
          <a:p>
            <a:r>
              <a:rPr lang="en-US" dirty="0" smtClean="0"/>
              <a:t>A </a:t>
            </a:r>
            <a:r>
              <a:rPr lang="en-US" dirty="0"/>
              <a:t>set of queries is unsafe if there a query with more than one </a:t>
            </a:r>
            <a:r>
              <a:rPr lang="en-US" dirty="0" smtClean="0"/>
              <a:t>potential </a:t>
            </a:r>
            <a:r>
              <a:rPr lang="en-US" dirty="0"/>
              <a:t>coordination partner</a:t>
            </a:r>
          </a:p>
          <a:p>
            <a:r>
              <a:rPr lang="en-US" dirty="0"/>
              <a:t>Simple algorithm: Iterate over query set and search for queries with </a:t>
            </a:r>
          </a:p>
          <a:p>
            <a:pPr marL="0" indent="0">
              <a:buNone/>
            </a:pPr>
            <a:r>
              <a:rPr lang="en-US" dirty="0" smtClean="0"/>
              <a:t>    postconditions  </a:t>
            </a:r>
            <a:r>
              <a:rPr lang="en-US" dirty="0"/>
              <a:t>that unify with heads from more than one query.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Safety and Unifiability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00200"/>
            <a:ext cx="106680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Unifiability Graph</a:t>
            </a:r>
          </a:p>
          <a:p>
            <a:r>
              <a:rPr lang="en-US" dirty="0" smtClean="0"/>
              <a:t>One node per query in the system</a:t>
            </a:r>
          </a:p>
          <a:p>
            <a:r>
              <a:rPr lang="en-US" dirty="0" smtClean="0"/>
              <a:t>If the head atom of query qi unifies with the postcondition atom of the query q </a:t>
            </a:r>
            <a:r>
              <a:rPr lang="en-US" baseline="-25000" dirty="0" smtClean="0"/>
              <a:t>j </a:t>
            </a:r>
            <a:r>
              <a:rPr lang="en-US" dirty="0" smtClean="0"/>
              <a:t>then draw an edge between q </a:t>
            </a:r>
            <a:r>
              <a:rPr lang="en-US" baseline="-25000" dirty="0" err="1" smtClean="0"/>
              <a:t>i</a:t>
            </a:r>
            <a:r>
              <a:rPr lang="en-US" dirty="0" smtClean="0"/>
              <a:t> and q </a:t>
            </a:r>
            <a:r>
              <a:rPr lang="en-US" baseline="-25000" dirty="0" smtClean="0"/>
              <a:t>j</a:t>
            </a:r>
          </a:p>
          <a:p>
            <a:r>
              <a:rPr lang="en-US" dirty="0" smtClean="0"/>
              <a:t>A set of queries has UCS property if every node in its unifiability graph belongs to a strongly connected component of the graph.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r>
              <a:rPr lang="en-US" dirty="0" smtClean="0"/>
              <a:t>q1 </a:t>
            </a:r>
            <a:r>
              <a:rPr lang="en-US" dirty="0"/>
              <a:t>: {R(x1) </a:t>
            </a:r>
            <a:r>
              <a:rPr lang="el-GR" dirty="0"/>
              <a:t>Λ </a:t>
            </a:r>
            <a:r>
              <a:rPr lang="en-US" dirty="0"/>
              <a:t>S(x2)}   T(x3)   :- D1(x1; x2; x3)</a:t>
            </a:r>
          </a:p>
          <a:p>
            <a:r>
              <a:rPr lang="en-US" dirty="0" smtClean="0"/>
              <a:t>q2 </a:t>
            </a:r>
            <a:r>
              <a:rPr lang="en-US" dirty="0"/>
              <a:t>: {T(1)}     R(y1)    :- D2(y1)</a:t>
            </a:r>
          </a:p>
          <a:p>
            <a:r>
              <a:rPr lang="en-US" dirty="0" smtClean="0"/>
              <a:t>q3 </a:t>
            </a:r>
            <a:r>
              <a:rPr lang="en-US" dirty="0"/>
              <a:t>: {T(z1)}    S(z2)  :- D3(z1, z2)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Uniqueness Of coordination structure(UCS)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3" y="4114800"/>
            <a:ext cx="4495799" cy="20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905000"/>
            <a:ext cx="10744200" cy="4267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Check queries for safety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chemeClr val="accent6"/>
                </a:solidFill>
              </a:rPr>
              <a:t>Partition queries into subsets and match queries</a:t>
            </a:r>
          </a:p>
          <a:p>
            <a:r>
              <a:rPr lang="en-US" dirty="0" smtClean="0"/>
              <a:t> </a:t>
            </a:r>
            <a:r>
              <a:rPr lang="en-US" dirty="0"/>
              <a:t>Create and evaluate the combined query and construct </a:t>
            </a:r>
            <a:r>
              <a:rPr lang="en-US" dirty="0" smtClean="0"/>
              <a:t>individual </a:t>
            </a:r>
            <a:r>
              <a:rPr lang="en-US" dirty="0"/>
              <a:t>answers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Stages Of Query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905000"/>
            <a:ext cx="10744200" cy="4267200"/>
          </a:xfrm>
        </p:spPr>
        <p:txBody>
          <a:bodyPr/>
          <a:lstStyle/>
          <a:p>
            <a:r>
              <a:rPr lang="en-US" dirty="0" smtClean="0"/>
              <a:t> Discover the coordination structure implicit in a set of queries</a:t>
            </a:r>
          </a:p>
          <a:p>
            <a:pPr lvl="1"/>
            <a:r>
              <a:rPr lang="en-US" dirty="0" smtClean="0"/>
              <a:t>Partition  Q into set of components that can be processed independently and in parallel ( 2.A Query Partitioning phase)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lvl="1" indent="274638"/>
            <a:r>
              <a:rPr lang="en-US" sz="2400" dirty="0" smtClean="0"/>
              <a:t>Identify </a:t>
            </a:r>
            <a:r>
              <a:rPr lang="en-US" sz="2400" dirty="0"/>
              <a:t>Unanswerable queries </a:t>
            </a:r>
            <a:r>
              <a:rPr lang="en-US" sz="2400" dirty="0" smtClean="0"/>
              <a:t>(2.B Unifier Propagation)</a:t>
            </a:r>
          </a:p>
          <a:p>
            <a:pPr marL="0" lvl="1" indent="274638"/>
            <a:r>
              <a:rPr lang="en-US" sz="2400" dirty="0" smtClean="0"/>
              <a:t>2.C Matching Phase</a:t>
            </a:r>
            <a:endParaRPr lang="en-US" sz="2400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*All phases make use of unifiability graph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0" lvl="1" indent="274638"/>
            <a:endParaRPr lang="en-US" sz="2400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Stage 2: Query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76400"/>
            <a:ext cx="10668000" cy="4495800"/>
          </a:xfrm>
        </p:spPr>
        <p:txBody>
          <a:bodyPr>
            <a:normAutofit/>
          </a:bodyPr>
          <a:lstStyle/>
          <a:p>
            <a:r>
              <a:rPr lang="en-US" dirty="0"/>
              <a:t>The unifiability graph allows Q to be partitioned into </a:t>
            </a:r>
            <a:r>
              <a:rPr lang="en-US" dirty="0" smtClean="0"/>
              <a:t>subsets that </a:t>
            </a:r>
            <a:r>
              <a:rPr lang="en-US" dirty="0"/>
              <a:t>can be processed separately and in parallel.</a:t>
            </a:r>
          </a:p>
          <a:p>
            <a:r>
              <a:rPr lang="en-US" dirty="0" smtClean="0"/>
              <a:t>Partitions are the connected components in the unifiability graph</a:t>
            </a:r>
            <a:endParaRPr lang="en-US" dirty="0"/>
          </a:p>
          <a:p>
            <a:r>
              <a:rPr lang="en-US" dirty="0" smtClean="0"/>
              <a:t>Let q1 and q2 are different components of Q </a:t>
            </a:r>
          </a:p>
          <a:p>
            <a:r>
              <a:rPr lang="en-US" dirty="0" smtClean="0"/>
              <a:t>Any coordinating </a:t>
            </a:r>
            <a:r>
              <a:rPr lang="en-US" dirty="0"/>
              <a:t>set </a:t>
            </a:r>
            <a:r>
              <a:rPr lang="en-US" dirty="0" smtClean="0"/>
              <a:t>that </a:t>
            </a:r>
            <a:r>
              <a:rPr lang="en-US" dirty="0"/>
              <a:t>contains groundings of both </a:t>
            </a:r>
            <a:r>
              <a:rPr lang="en-US" dirty="0" smtClean="0"/>
              <a:t>q2 </a:t>
            </a:r>
            <a:r>
              <a:rPr lang="en-US" dirty="0"/>
              <a:t>can be broken into two smaller disjoint coordinating </a:t>
            </a:r>
            <a:r>
              <a:rPr lang="en-US" dirty="0" smtClean="0"/>
              <a:t>sets</a:t>
            </a:r>
          </a:p>
          <a:p>
            <a:r>
              <a:rPr lang="en-US" dirty="0"/>
              <a:t>One coordinating </a:t>
            </a:r>
            <a:r>
              <a:rPr lang="en-US" dirty="0" smtClean="0"/>
              <a:t>set contains q1 </a:t>
            </a:r>
            <a:r>
              <a:rPr lang="en-US" dirty="0"/>
              <a:t>and the </a:t>
            </a:r>
            <a:r>
              <a:rPr lang="en-US" dirty="0" smtClean="0"/>
              <a:t>other contains q2.</a:t>
            </a:r>
          </a:p>
          <a:p>
            <a:r>
              <a:rPr lang="en-US" dirty="0" smtClean="0"/>
              <a:t>All </a:t>
            </a:r>
            <a:r>
              <a:rPr lang="en-US" dirty="0"/>
              <a:t>sub-sequent stages of evaluation can therefore be performed </a:t>
            </a:r>
            <a:r>
              <a:rPr lang="en-US" dirty="0" smtClean="0"/>
              <a:t>separately on </a:t>
            </a:r>
            <a:r>
              <a:rPr lang="en-US" dirty="0"/>
              <a:t>each component of Q.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427038"/>
            <a:ext cx="10668000" cy="1020762"/>
          </a:xfrm>
        </p:spPr>
        <p:txBody>
          <a:bodyPr/>
          <a:lstStyle/>
          <a:p>
            <a:r>
              <a:rPr lang="en-US" dirty="0" smtClean="0"/>
              <a:t>2.A Query Partitioning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00200"/>
            <a:ext cx="106680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Unifiability graph gives overall structure of how queries match up</a:t>
            </a:r>
          </a:p>
          <a:p>
            <a:r>
              <a:rPr lang="en-US" dirty="0"/>
              <a:t>But we know more information:</a:t>
            </a:r>
          </a:p>
          <a:p>
            <a:pPr marL="0" indent="0">
              <a:buNone/>
            </a:pPr>
            <a:r>
              <a:rPr lang="en-US" dirty="0" smtClean="0"/>
              <a:t>	q1 </a:t>
            </a:r>
            <a:r>
              <a:rPr lang="en-US" dirty="0"/>
              <a:t>: {R(x1) Λ S(x2)}   T(x3)   :- D1(x1; x2; x3)</a:t>
            </a:r>
          </a:p>
          <a:p>
            <a:pPr marL="0" indent="0">
              <a:buNone/>
            </a:pPr>
            <a:r>
              <a:rPr lang="en-US" dirty="0" smtClean="0"/>
              <a:t>	q2 </a:t>
            </a:r>
            <a:r>
              <a:rPr lang="en-US" dirty="0"/>
              <a:t>: {T(1)}     R(y1)    :- D2(y1)</a:t>
            </a:r>
          </a:p>
          <a:p>
            <a:pPr marL="0" indent="0">
              <a:buNone/>
            </a:pPr>
            <a:r>
              <a:rPr lang="en-US" dirty="0" smtClean="0"/>
              <a:t>	q3 </a:t>
            </a:r>
            <a:r>
              <a:rPr lang="en-US" dirty="0"/>
              <a:t>: {T(z1)}    S(z2)  </a:t>
            </a:r>
            <a:r>
              <a:rPr lang="en-US" dirty="0" smtClean="0"/>
              <a:t>  :- </a:t>
            </a:r>
            <a:r>
              <a:rPr lang="en-US" dirty="0"/>
              <a:t>D3(z1, z2)</a:t>
            </a:r>
          </a:p>
          <a:p>
            <a:r>
              <a:rPr lang="en-US" dirty="0" smtClean="0"/>
              <a:t>The </a:t>
            </a:r>
            <a:r>
              <a:rPr lang="en-US" dirty="0"/>
              <a:t>head of q1 only satisfies the postcondition  of q2 if </a:t>
            </a:r>
            <a:r>
              <a:rPr lang="en-US" dirty="0" smtClean="0"/>
              <a:t>x3=1 </a:t>
            </a:r>
            <a:r>
              <a:rPr lang="en-US" dirty="0"/>
              <a:t>Eventually, all the variables will be associated with values from the DB, </a:t>
            </a:r>
            <a:r>
              <a:rPr lang="en-US" dirty="0" smtClean="0"/>
              <a:t>so </a:t>
            </a:r>
            <a:r>
              <a:rPr lang="en-US" dirty="0"/>
              <a:t>we will have a valuation</a:t>
            </a:r>
          </a:p>
          <a:p>
            <a:r>
              <a:rPr lang="en-US" dirty="0" smtClean="0"/>
              <a:t>We </a:t>
            </a:r>
            <a:r>
              <a:rPr lang="en-US" dirty="0"/>
              <a:t>know coordination is only possible for valuations that assign x3 the </a:t>
            </a:r>
            <a:r>
              <a:rPr lang="en-US" dirty="0" smtClean="0"/>
              <a:t>value </a:t>
            </a:r>
            <a:r>
              <a:rPr lang="en-US" dirty="0"/>
              <a:t>1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2.B Unifier 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75412" y="2476494"/>
            <a:ext cx="4731956" cy="3352801"/>
          </a:xfrm>
        </p:spPr>
        <p:txBody>
          <a:bodyPr>
            <a:normAutofit/>
          </a:bodyPr>
          <a:lstStyle/>
          <a:p>
            <a:r>
              <a:rPr lang="en-US" dirty="0"/>
              <a:t>Coordination: </a:t>
            </a:r>
            <a:r>
              <a:rPr lang="en-US" dirty="0" smtClean="0"/>
              <a:t>Enrollment</a:t>
            </a:r>
          </a:p>
          <a:p>
            <a:pPr marL="514350" indent="-227013"/>
            <a:r>
              <a:rPr lang="en-US" dirty="0"/>
              <a:t>Students want to enroll in classes </a:t>
            </a:r>
            <a:r>
              <a:rPr lang="en-US" dirty="0" smtClean="0"/>
              <a:t>with their </a:t>
            </a:r>
            <a:r>
              <a:rPr lang="en-US" dirty="0"/>
              <a:t>friends</a:t>
            </a:r>
          </a:p>
          <a:p>
            <a:pPr marL="514350" indent="-227013"/>
            <a:r>
              <a:rPr lang="en-US" dirty="0" smtClean="0"/>
              <a:t> </a:t>
            </a:r>
            <a:r>
              <a:rPr lang="en-US" dirty="0"/>
              <a:t>Help </a:t>
            </a:r>
            <a:r>
              <a:rPr lang="en-US" dirty="0" smtClean="0"/>
              <a:t>with homework, moral support</a:t>
            </a:r>
            <a:endParaRPr lang="en-US" dirty="0"/>
          </a:p>
          <a:p>
            <a:pPr marL="514350" indent="-227013"/>
            <a:r>
              <a:rPr lang="en-US" dirty="0" smtClean="0"/>
              <a:t>Already </a:t>
            </a:r>
            <a:r>
              <a:rPr lang="en-US" dirty="0"/>
              <a:t>happens with out-of-band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5212" y="2343141"/>
            <a:ext cx="5029200" cy="3619506"/>
          </a:xfrm>
        </p:spPr>
        <p:txBody>
          <a:bodyPr>
            <a:normAutofit/>
          </a:bodyPr>
          <a:lstStyle/>
          <a:p>
            <a:r>
              <a:rPr lang="en-US" dirty="0"/>
              <a:t>Coordination: </a:t>
            </a:r>
            <a:r>
              <a:rPr lang="en-US" dirty="0" smtClean="0"/>
              <a:t>Travel</a:t>
            </a:r>
          </a:p>
          <a:p>
            <a:pPr marL="576263" indent="-288925"/>
            <a:r>
              <a:rPr lang="en-US" dirty="0"/>
              <a:t>Assume Tom and Meg want to coordinate itineraries</a:t>
            </a:r>
          </a:p>
          <a:p>
            <a:pPr marL="576263" indent="-288925"/>
            <a:r>
              <a:rPr lang="en-US" dirty="0" smtClean="0"/>
              <a:t>Fly </a:t>
            </a:r>
            <a:r>
              <a:rPr lang="en-US" dirty="0"/>
              <a:t>on the same flight, in  </a:t>
            </a:r>
            <a:r>
              <a:rPr lang="en-US" dirty="0" smtClean="0"/>
              <a:t>     adjacent </a:t>
            </a:r>
            <a:r>
              <a:rPr lang="en-US" dirty="0"/>
              <a:t>seats</a:t>
            </a:r>
          </a:p>
          <a:p>
            <a:pPr marL="576263" indent="-288925"/>
            <a:r>
              <a:rPr lang="en-US" dirty="0" smtClean="0"/>
              <a:t>Also </a:t>
            </a:r>
            <a:r>
              <a:rPr lang="en-US" dirty="0"/>
              <a:t>stay in the same hotel if possible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2" y="1671826"/>
            <a:ext cx="5867400" cy="614174"/>
          </a:xfrm>
        </p:spPr>
        <p:txBody>
          <a:bodyPr/>
          <a:lstStyle/>
          <a:p>
            <a:r>
              <a:rPr lang="en-US" dirty="0" smtClean="0"/>
              <a:t>Coordination Examples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74638"/>
            <a:ext cx="9753600" cy="102076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76400"/>
            <a:ext cx="10668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We represent </a:t>
            </a:r>
            <a:r>
              <a:rPr lang="en-US" dirty="0"/>
              <a:t>this information as unifiers associated with </a:t>
            </a:r>
            <a:r>
              <a:rPr lang="en-US" dirty="0" smtClean="0"/>
              <a:t>nodes </a:t>
            </a:r>
            <a:r>
              <a:rPr lang="en-US" dirty="0"/>
              <a:t>in the graph</a:t>
            </a:r>
          </a:p>
          <a:p>
            <a:r>
              <a:rPr lang="en-US" dirty="0"/>
              <a:t>For each node n in the unifiability graph an Unifier U(n) is associated</a:t>
            </a:r>
          </a:p>
          <a:p>
            <a:r>
              <a:rPr lang="en-US" dirty="0" smtClean="0"/>
              <a:t>Let </a:t>
            </a:r>
            <a:r>
              <a:rPr lang="en-US" dirty="0" err="1" smtClean="0"/>
              <a:t>val</a:t>
            </a:r>
            <a:r>
              <a:rPr lang="en-US" dirty="0" smtClean="0"/>
              <a:t> ={constants, variable}</a:t>
            </a:r>
          </a:p>
          <a:p>
            <a:r>
              <a:rPr lang="en-US" dirty="0" smtClean="0"/>
              <a:t>An unifier is  a constraint on the valuations of the variables in </a:t>
            </a:r>
            <a:r>
              <a:rPr lang="en-US" dirty="0" err="1" smtClean="0"/>
              <a:t>val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Unifier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76400"/>
            <a:ext cx="106680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2</a:t>
            </a:r>
          </a:p>
          <a:p>
            <a:pPr marL="0" indent="0">
              <a:buNone/>
            </a:pPr>
            <a:r>
              <a:rPr lang="pl-PL" dirty="0" smtClean="0"/>
              <a:t>q1 </a:t>
            </a:r>
            <a:r>
              <a:rPr lang="pl-PL" dirty="0"/>
              <a:t>: {R(x1) Λ S(x2)}   T(x3)   :- D1(x1, x2, x3)</a:t>
            </a:r>
          </a:p>
          <a:p>
            <a:pPr marL="0" indent="0">
              <a:buNone/>
            </a:pPr>
            <a:r>
              <a:rPr lang="pl-PL" dirty="0"/>
              <a:t>q2 : {T(1)}     R(y1)    :- D2(y1)</a:t>
            </a:r>
          </a:p>
          <a:p>
            <a:pPr marL="0" indent="0">
              <a:buNone/>
            </a:pPr>
            <a:r>
              <a:rPr lang="pl-PL" dirty="0"/>
              <a:t>q3 : {T(z1)}    S(z2)  </a:t>
            </a:r>
            <a:r>
              <a:rPr lang="en-US" dirty="0" smtClean="0"/>
              <a:t>	  </a:t>
            </a:r>
            <a:r>
              <a:rPr lang="pl-PL" dirty="0" smtClean="0"/>
              <a:t>:- </a:t>
            </a:r>
            <a:r>
              <a:rPr lang="pl-PL" dirty="0"/>
              <a:t>D3(z1, z2)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Unifier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3981027"/>
            <a:ext cx="7868748" cy="23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905000"/>
            <a:ext cx="10668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r>
              <a:rPr lang="en-US" dirty="0" smtClean="0"/>
              <a:t>A most </a:t>
            </a:r>
            <a:r>
              <a:rPr lang="en-US" dirty="0"/>
              <a:t>general </a:t>
            </a:r>
            <a:r>
              <a:rPr lang="en-US" dirty="0" smtClean="0"/>
              <a:t>unifier(MGU) that </a:t>
            </a:r>
            <a:r>
              <a:rPr lang="en-US" dirty="0"/>
              <a:t>enforces all the constraints imposed by each unifier</a:t>
            </a:r>
          </a:p>
          <a:p>
            <a:r>
              <a:rPr lang="en-US" dirty="0" smtClean="0"/>
              <a:t>Given </a:t>
            </a:r>
            <a:r>
              <a:rPr lang="en-US" dirty="0"/>
              <a:t>unifiers </a:t>
            </a:r>
            <a:r>
              <a:rPr lang="en-US" dirty="0" smtClean="0"/>
              <a:t>u1and u2, </a:t>
            </a:r>
            <a:r>
              <a:rPr lang="en-US" dirty="0"/>
              <a:t>the </a:t>
            </a:r>
            <a:r>
              <a:rPr lang="en-US" dirty="0" smtClean="0"/>
              <a:t>MGU(u1</a:t>
            </a:r>
            <a:r>
              <a:rPr lang="en-US" dirty="0"/>
              <a:t>, </a:t>
            </a:r>
            <a:r>
              <a:rPr lang="en-US" dirty="0" smtClean="0"/>
              <a:t>u2) may or may not exist</a:t>
            </a:r>
          </a:p>
          <a:p>
            <a:r>
              <a:rPr lang="en-US" dirty="0"/>
              <a:t>{{x , 3},{y , z}} is a unifier specifying that x must have value 3 and y and Z must have same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For instance</a:t>
            </a:r>
            <a:r>
              <a:rPr lang="en-US" dirty="0"/>
              <a:t>, there is no </a:t>
            </a:r>
            <a:r>
              <a:rPr lang="en-US" dirty="0" smtClean="0"/>
              <a:t>MGU </a:t>
            </a:r>
            <a:r>
              <a:rPr lang="en-US" dirty="0"/>
              <a:t>for the unifiers {{ x, 3}} </a:t>
            </a:r>
            <a:r>
              <a:rPr lang="en-US" dirty="0" smtClean="0"/>
              <a:t>and{{ </a:t>
            </a:r>
            <a:r>
              <a:rPr lang="en-US" dirty="0"/>
              <a:t>x, 4</a:t>
            </a:r>
            <a:r>
              <a:rPr lang="en-US" dirty="0" smtClean="0"/>
              <a:t>}} </a:t>
            </a:r>
            <a:r>
              <a:rPr lang="en-US" dirty="0"/>
              <a:t>if one existed, it would need to restrict valuations so that </a:t>
            </a:r>
            <a:r>
              <a:rPr lang="en-US" dirty="0" smtClean="0"/>
              <a:t>x was </a:t>
            </a:r>
            <a:r>
              <a:rPr lang="en-US" dirty="0"/>
              <a:t>equal to both 3 and </a:t>
            </a:r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Most General Unifier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905000"/>
            <a:ext cx="10668000" cy="4267200"/>
          </a:xfrm>
        </p:spPr>
        <p:txBody>
          <a:bodyPr/>
          <a:lstStyle/>
          <a:p>
            <a:r>
              <a:rPr lang="en-US" dirty="0"/>
              <a:t>Query matching is an iterative process that propagates these unifiers </a:t>
            </a:r>
          </a:p>
          <a:p>
            <a:pPr marL="0" indent="0">
              <a:buNone/>
            </a:pPr>
            <a:r>
              <a:rPr lang="en-US" dirty="0" smtClean="0"/>
              <a:t>   through </a:t>
            </a:r>
            <a:r>
              <a:rPr lang="en-US" dirty="0"/>
              <a:t>the </a:t>
            </a:r>
            <a:r>
              <a:rPr lang="en-US" dirty="0" smtClean="0"/>
              <a:t>graph</a:t>
            </a:r>
            <a:endParaRPr lang="en-US" dirty="0"/>
          </a:p>
          <a:p>
            <a:r>
              <a:rPr lang="en-US" dirty="0" smtClean="0"/>
              <a:t>May </a:t>
            </a:r>
            <a:r>
              <a:rPr lang="en-US" dirty="0"/>
              <a:t>remove nodes from the graph (queries whose </a:t>
            </a:r>
            <a:r>
              <a:rPr lang="en-US" dirty="0" smtClean="0"/>
              <a:t>postconditions</a:t>
            </a:r>
          </a:p>
          <a:p>
            <a:pPr marL="0" indent="0">
              <a:buNone/>
            </a:pPr>
            <a:r>
              <a:rPr lang="en-US" dirty="0" smtClean="0"/>
              <a:t>    cannot be satisfied)</a:t>
            </a:r>
          </a:p>
          <a:p>
            <a:r>
              <a:rPr lang="en-US" dirty="0" smtClean="0"/>
              <a:t>Eventually </a:t>
            </a:r>
            <a:r>
              <a:rPr lang="en-US" dirty="0"/>
              <a:t>either fails or reaches a </a:t>
            </a:r>
            <a:r>
              <a:rPr lang="en-US" dirty="0" smtClean="0"/>
              <a:t>fix point called matching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2.C Matching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600200"/>
            <a:ext cx="9851516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Matching phase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28600"/>
            <a:ext cx="10668000" cy="533400"/>
          </a:xfrm>
        </p:spPr>
        <p:txBody>
          <a:bodyPr/>
          <a:lstStyle/>
          <a:p>
            <a:r>
              <a:rPr lang="en-US" dirty="0" smtClean="0"/>
              <a:t>A sample run of matching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143000"/>
            <a:ext cx="10667999" cy="5410200"/>
          </a:xfrm>
        </p:spPr>
      </p:pic>
    </p:spTree>
    <p:extLst>
      <p:ext uri="{BB962C8B-B14F-4D97-AF65-F5344CB8AC3E}">
        <p14:creationId xmlns:p14="http://schemas.microsoft.com/office/powerpoint/2010/main" val="42017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4" y="1143000"/>
            <a:ext cx="10668000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4" y="381000"/>
            <a:ext cx="10668000" cy="685800"/>
          </a:xfrm>
        </p:spPr>
        <p:txBody>
          <a:bodyPr/>
          <a:lstStyle/>
          <a:p>
            <a:r>
              <a:rPr lang="en-US" dirty="0"/>
              <a:t>A sample run of matching</a:t>
            </a:r>
          </a:p>
        </p:txBody>
      </p:sp>
    </p:spTree>
    <p:extLst>
      <p:ext uri="{BB962C8B-B14F-4D97-AF65-F5344CB8AC3E}">
        <p14:creationId xmlns:p14="http://schemas.microsoft.com/office/powerpoint/2010/main" val="16196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905000"/>
            <a:ext cx="10744200" cy="4267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Check queries for safety</a:t>
            </a:r>
          </a:p>
          <a:p>
            <a:r>
              <a:rPr lang="en-US" dirty="0" smtClean="0"/>
              <a:t> </a:t>
            </a:r>
            <a:r>
              <a:rPr lang="en-US" dirty="0"/>
              <a:t>Partition queries into subsets and match queries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chemeClr val="accent6"/>
                </a:solidFill>
              </a:rPr>
              <a:t>Create and evaluate the combined query and construct </a:t>
            </a:r>
            <a:r>
              <a:rPr lang="en-US" dirty="0" smtClean="0">
                <a:solidFill>
                  <a:schemeClr val="accent6"/>
                </a:solidFill>
              </a:rPr>
              <a:t>individual     answers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Stages Of Query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00200"/>
            <a:ext cx="108204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After  matching procedure we are left with set of answerable queries</a:t>
            </a:r>
          </a:p>
          <a:p>
            <a:pPr marL="0" indent="0">
              <a:buNone/>
            </a:pPr>
            <a:r>
              <a:rPr lang="en-US" sz="3100" dirty="0" smtClean="0"/>
              <a:t>		Q</a:t>
            </a:r>
            <a:r>
              <a:rPr lang="en-US" sz="3100" dirty="0"/>
              <a:t>={ q</a:t>
            </a:r>
            <a:r>
              <a:rPr lang="en-US" sz="3100" baseline="-25000" dirty="0"/>
              <a:t>i </a:t>
            </a:r>
            <a:r>
              <a:rPr lang="en-US" sz="3100" dirty="0"/>
              <a:t>} </a:t>
            </a:r>
            <a:r>
              <a:rPr lang="en-US" sz="3100" baseline="-25000" dirty="0" err="1"/>
              <a:t>i</a:t>
            </a:r>
            <a:r>
              <a:rPr lang="en-US" sz="3100" baseline="-25000" dirty="0"/>
              <a:t> </a:t>
            </a:r>
            <a:r>
              <a:rPr lang="az-Cyrl-AZ" sz="3100" baseline="-25000" dirty="0"/>
              <a:t>є</a:t>
            </a:r>
            <a:r>
              <a:rPr lang="en-US" sz="3100" baseline="-25000" dirty="0"/>
              <a:t> I       </a:t>
            </a:r>
            <a:r>
              <a:rPr lang="en-US" sz="3100" dirty="0"/>
              <a:t> each associated with an unifier U(q</a:t>
            </a:r>
            <a:r>
              <a:rPr lang="en-US" sz="3100" baseline="-25000" dirty="0"/>
              <a:t>i </a:t>
            </a:r>
            <a:r>
              <a:rPr lang="en-US" sz="3100" dirty="0" smtClean="0"/>
              <a:t>)</a:t>
            </a:r>
          </a:p>
          <a:p>
            <a:r>
              <a:rPr lang="en-US" sz="3100" dirty="0" smtClean="0"/>
              <a:t>We </a:t>
            </a:r>
            <a:r>
              <a:rPr lang="en-US" sz="3100" dirty="0"/>
              <a:t>compute a global unifier U for whole set of queries as MGU({</a:t>
            </a:r>
            <a:r>
              <a:rPr lang="en-US" sz="3100" dirty="0" smtClean="0"/>
              <a:t>U(q</a:t>
            </a:r>
            <a:r>
              <a:rPr lang="en-US" sz="3100" baseline="-25000" dirty="0" smtClean="0"/>
              <a:t>i</a:t>
            </a:r>
            <a:r>
              <a:rPr lang="en-US" sz="3100" dirty="0" smtClean="0"/>
              <a:t>)})</a:t>
            </a:r>
          </a:p>
          <a:p>
            <a:r>
              <a:rPr lang="en-US" sz="3100" dirty="0" smtClean="0"/>
              <a:t>U is expressed as a conjunction of equality statements relating </a:t>
            </a:r>
          </a:p>
          <a:p>
            <a:pPr marL="0" indent="0">
              <a:buNone/>
            </a:pPr>
            <a:r>
              <a:rPr lang="en-US" sz="3100" smtClean="0"/>
              <a:t>   variables </a:t>
            </a:r>
            <a:r>
              <a:rPr lang="en-US" sz="3100" dirty="0" smtClean="0"/>
              <a:t>and constants. We </a:t>
            </a:r>
            <a:r>
              <a:rPr lang="en-US" sz="3100" dirty="0"/>
              <a:t>call this  conjunction </a:t>
            </a:r>
            <a:r>
              <a:rPr lang="el-GR" sz="3100" dirty="0" smtClean="0"/>
              <a:t>ϕ</a:t>
            </a:r>
            <a:r>
              <a:rPr lang="en-US" sz="3100" baseline="-25000" dirty="0" smtClean="0"/>
              <a:t>U</a:t>
            </a:r>
          </a:p>
          <a:p>
            <a:r>
              <a:rPr lang="en-US" sz="3100" dirty="0" smtClean="0"/>
              <a:t>Create a combined </a:t>
            </a:r>
            <a:r>
              <a:rPr lang="en-US" sz="3100" dirty="0"/>
              <a:t>query using Q and </a:t>
            </a:r>
            <a:r>
              <a:rPr lang="el-GR" sz="3100" dirty="0"/>
              <a:t>ϕ</a:t>
            </a:r>
            <a:r>
              <a:rPr lang="en-US" sz="3100" baseline="-25000" dirty="0"/>
              <a:t>U  </a:t>
            </a:r>
            <a:r>
              <a:rPr lang="en-US" sz="3100" dirty="0" smtClean="0"/>
              <a:t>  called q*</a:t>
            </a:r>
          </a:p>
          <a:p>
            <a:r>
              <a:rPr lang="en-US" dirty="0" smtClean="0"/>
              <a:t>                              </a:t>
            </a:r>
            <a:r>
              <a:rPr lang="el-GR" sz="3200" dirty="0" smtClean="0"/>
              <a:t>Λ</a:t>
            </a:r>
            <a:r>
              <a:rPr lang="en-US" baseline="-34000" dirty="0" err="1" smtClean="0"/>
              <a:t>i</a:t>
            </a:r>
            <a:r>
              <a:rPr lang="en-US" sz="3200" dirty="0" smtClean="0"/>
              <a:t> H</a:t>
            </a:r>
            <a:r>
              <a:rPr lang="en-US" baseline="-25000" dirty="0" smtClean="0"/>
              <a:t>i   </a:t>
            </a:r>
            <a:r>
              <a:rPr lang="en-US" dirty="0" smtClean="0"/>
              <a:t>= </a:t>
            </a:r>
            <a:r>
              <a:rPr lang="el-GR" sz="3200" dirty="0" smtClean="0"/>
              <a:t>Λ</a:t>
            </a:r>
            <a:r>
              <a:rPr lang="en-US" sz="2800" baseline="-34000" dirty="0" err="1"/>
              <a:t>i</a:t>
            </a:r>
            <a:r>
              <a:rPr lang="en-US" sz="3200" dirty="0" smtClean="0"/>
              <a:t> </a:t>
            </a:r>
            <a:r>
              <a:rPr lang="en-US" dirty="0" smtClean="0"/>
              <a:t>B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l-GR" sz="2000" dirty="0"/>
              <a:t>Λ</a:t>
            </a:r>
            <a:r>
              <a:rPr lang="en-US" dirty="0" smtClean="0"/>
              <a:t> </a:t>
            </a:r>
            <a:r>
              <a:rPr lang="el-GR" sz="3600" dirty="0"/>
              <a:t>ϕ</a:t>
            </a:r>
            <a:r>
              <a:rPr lang="en-US" sz="3600" baseline="-25000" dirty="0" smtClean="0"/>
              <a:t>U</a:t>
            </a:r>
            <a:endParaRPr lang="en-US" baseline="-25000" dirty="0" smtClean="0"/>
          </a:p>
          <a:p>
            <a:r>
              <a:rPr lang="en-US" sz="2800" dirty="0" smtClean="0"/>
              <a:t>B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denotes the body of </a:t>
            </a:r>
            <a:r>
              <a:rPr lang="en-US" sz="2800" dirty="0"/>
              <a:t>q</a:t>
            </a:r>
            <a:r>
              <a:rPr lang="en-US" sz="2800" baseline="-25000" dirty="0"/>
              <a:t>i</a:t>
            </a:r>
            <a:r>
              <a:rPr lang="en-US" sz="2800" dirty="0" smtClean="0"/>
              <a:t>  and H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denotes the conjunction of head atoms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Constructing and Evaluating combined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00200"/>
            <a:ext cx="10972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All query nodes end up with   same unifier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        {{ </a:t>
            </a:r>
            <a:r>
              <a:rPr lang="en-US" sz="2000" dirty="0"/>
              <a:t>x1, y1}, { x2, z2}, { x3, z1, 1}}</a:t>
            </a:r>
          </a:p>
          <a:p>
            <a:r>
              <a:rPr lang="en-US" sz="2000" dirty="0"/>
              <a:t>The required most general unifier U is </a:t>
            </a:r>
            <a:r>
              <a:rPr lang="en-US" sz="2000" dirty="0" smtClean="0"/>
              <a:t> also  {{ </a:t>
            </a:r>
            <a:r>
              <a:rPr lang="en-US" sz="2000" dirty="0"/>
              <a:t>x1, y1}, { x2, z2}, { x3, </a:t>
            </a:r>
            <a:r>
              <a:rPr lang="en-US" sz="2000" dirty="0" smtClean="0"/>
              <a:t>z1,1} }</a:t>
            </a:r>
            <a:endParaRPr lang="en-US" sz="2000" dirty="0"/>
          </a:p>
          <a:p>
            <a:r>
              <a:rPr lang="en-US" sz="2000" dirty="0"/>
              <a:t>A suitable corresponding </a:t>
            </a:r>
            <a:r>
              <a:rPr lang="el-GR" sz="2000" dirty="0" smtClean="0"/>
              <a:t>ϕ</a:t>
            </a:r>
            <a:r>
              <a:rPr lang="en-US" sz="2000" baseline="-25000" dirty="0" smtClean="0"/>
              <a:t>U</a:t>
            </a:r>
            <a:r>
              <a:rPr lang="en-US" sz="2000" dirty="0" smtClean="0"/>
              <a:t> is     x1 </a:t>
            </a:r>
            <a:r>
              <a:rPr lang="en-US" sz="2000" dirty="0"/>
              <a:t>= y1 </a:t>
            </a:r>
            <a:r>
              <a:rPr lang="en-US" sz="2000" dirty="0" smtClean="0"/>
              <a:t> ∧    x2 </a:t>
            </a:r>
            <a:r>
              <a:rPr lang="en-US" sz="2000" dirty="0"/>
              <a:t>= z2 </a:t>
            </a:r>
            <a:r>
              <a:rPr lang="en-US" sz="2000" dirty="0" smtClean="0"/>
              <a:t>   ∧    x3 </a:t>
            </a:r>
            <a:r>
              <a:rPr lang="en-US" sz="2000" dirty="0"/>
              <a:t>= z1 </a:t>
            </a:r>
            <a:r>
              <a:rPr lang="en-US" sz="2000" dirty="0" smtClean="0"/>
              <a:t>  ∧    x3 </a:t>
            </a:r>
            <a:r>
              <a:rPr lang="en-US" sz="2000" dirty="0"/>
              <a:t>= 1</a:t>
            </a:r>
          </a:p>
          <a:p>
            <a:r>
              <a:rPr lang="en-US" sz="2000" dirty="0"/>
              <a:t>The combined query generated by the system is as follows:</a:t>
            </a:r>
          </a:p>
          <a:p>
            <a:pPr marL="0" indent="0">
              <a:buNone/>
            </a:pPr>
            <a:r>
              <a:rPr lang="en-US" sz="1800" dirty="0" smtClean="0"/>
              <a:t>      T</a:t>
            </a:r>
            <a:r>
              <a:rPr lang="en-US" sz="1800" dirty="0"/>
              <a:t>( x3) ∧ R(y1) ∧ S(z2) </a:t>
            </a:r>
            <a:r>
              <a:rPr lang="en-US" sz="1800" dirty="0" smtClean="0"/>
              <a:t>:-  </a:t>
            </a:r>
            <a:r>
              <a:rPr lang="en-US" sz="1800" dirty="0"/>
              <a:t>D1( x1, x2, x3) ∧ D2(y1) ∧ D3(z1, z2</a:t>
            </a:r>
            <a:r>
              <a:rPr lang="en-US" sz="1800" dirty="0" smtClean="0"/>
              <a:t>) ∧ x1 </a:t>
            </a:r>
            <a:r>
              <a:rPr lang="en-US" sz="1800" dirty="0"/>
              <a:t>= y1 ∧ </a:t>
            </a:r>
            <a:r>
              <a:rPr lang="en-US" sz="1800" dirty="0" smtClean="0"/>
              <a:t> x2 </a:t>
            </a:r>
            <a:r>
              <a:rPr lang="en-US" sz="1800" dirty="0"/>
              <a:t>= z2 </a:t>
            </a:r>
            <a:r>
              <a:rPr lang="en-US" sz="1800" dirty="0" smtClean="0"/>
              <a:t> ∧ </a:t>
            </a:r>
            <a:r>
              <a:rPr lang="en-US" sz="1800" dirty="0"/>
              <a:t>x3 = z1 ∧ x3 = </a:t>
            </a:r>
            <a:r>
              <a:rPr lang="en-US" sz="1800" dirty="0" smtClean="0"/>
              <a:t>1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Using the information in </a:t>
            </a:r>
            <a:r>
              <a:rPr lang="el-GR" sz="2000" dirty="0" smtClean="0"/>
              <a:t>ϕ</a:t>
            </a:r>
            <a:r>
              <a:rPr lang="en-US" sz="2000" baseline="-25000" dirty="0" smtClean="0"/>
              <a:t>U  </a:t>
            </a:r>
            <a:r>
              <a:rPr lang="en-US" sz="2000" dirty="0" smtClean="0"/>
              <a:t> q* can be simplified to </a:t>
            </a:r>
          </a:p>
          <a:p>
            <a:pPr marL="0" indent="0">
              <a:buNone/>
            </a:pPr>
            <a:r>
              <a:rPr lang="pt-BR" sz="2000" baseline="-25000" dirty="0" smtClean="0"/>
              <a:t>	</a:t>
            </a:r>
            <a:r>
              <a:rPr lang="pt-BR" dirty="0" smtClean="0"/>
              <a:t>T(1</a:t>
            </a:r>
            <a:r>
              <a:rPr lang="pt-BR" dirty="0"/>
              <a:t>) ∧ R( x1) ∧ S( x2) D D1( x1, x2, x3) ∧ D2( x1) ∧ D3(1, x2)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412" y="1828801"/>
            <a:ext cx="107442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is not just the applications that are data-driven</a:t>
            </a:r>
            <a:r>
              <a:rPr lang="en-US" dirty="0" smtClean="0"/>
              <a:t>....The </a:t>
            </a:r>
            <a:r>
              <a:rPr lang="en-US" dirty="0"/>
              <a:t>coordination itself is data-driven too!</a:t>
            </a:r>
          </a:p>
          <a:p>
            <a:pPr marL="463550" indent="-238125"/>
            <a:r>
              <a:rPr lang="en-US" dirty="0" smtClean="0"/>
              <a:t>Users </a:t>
            </a:r>
            <a:r>
              <a:rPr lang="en-US" dirty="0"/>
              <a:t>want to agree on a choice of data values</a:t>
            </a:r>
          </a:p>
          <a:p>
            <a:pPr marL="463550" indent="-238125"/>
            <a:r>
              <a:rPr lang="en-US" dirty="0" smtClean="0"/>
              <a:t>Not </a:t>
            </a:r>
            <a:r>
              <a:rPr lang="en-US" dirty="0"/>
              <a:t>on the time of day of when jointly enrolling in a </a:t>
            </a:r>
            <a:r>
              <a:rPr lang="en-US" dirty="0" smtClean="0"/>
              <a:t>course</a:t>
            </a:r>
            <a:endParaRPr lang="en-US" dirty="0"/>
          </a:p>
          <a:p>
            <a:pPr marL="61913" indent="0">
              <a:buNone/>
            </a:pPr>
            <a:r>
              <a:rPr lang="en-US" dirty="0" smtClean="0"/>
              <a:t>Today </a:t>
            </a:r>
            <a:r>
              <a:rPr lang="en-US" dirty="0"/>
              <a:t>typically achieved with out-of-band </a:t>
            </a:r>
            <a:r>
              <a:rPr lang="en-US" dirty="0" smtClean="0"/>
              <a:t>communication </a:t>
            </a:r>
            <a:r>
              <a:rPr lang="en-US" dirty="0"/>
              <a:t>Or through an ad-hoc solution for a given scenario...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/>
              <a:t>Data-Driven Coordination</a:t>
            </a:r>
          </a:p>
        </p:txBody>
      </p:sp>
    </p:spTree>
    <p:extLst>
      <p:ext uri="{BB962C8B-B14F-4D97-AF65-F5344CB8AC3E}">
        <p14:creationId xmlns:p14="http://schemas.microsoft.com/office/powerpoint/2010/main" val="32960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752600"/>
            <a:ext cx="10668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{Reservation(Jerry , x)}  </a:t>
            </a:r>
            <a:r>
              <a:rPr lang="en-US" dirty="0" smtClean="0"/>
              <a:t>  </a:t>
            </a:r>
            <a:r>
              <a:rPr lang="en-US" dirty="0"/>
              <a:t>Reservation(Kramer , x) </a:t>
            </a:r>
            <a:r>
              <a:rPr lang="en-US" dirty="0" smtClean="0"/>
              <a:t> :-</a:t>
            </a:r>
            <a:r>
              <a:rPr lang="en-US" dirty="0"/>
              <a:t>Flight(x , Paris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{Reservation(Kramer , y)}  Reservation(Jerry , y</a:t>
            </a:r>
            <a:r>
              <a:rPr lang="en-US" dirty="0" smtClean="0"/>
              <a:t>)    :-  Flight(y </a:t>
            </a:r>
            <a:r>
              <a:rPr lang="en-US" dirty="0"/>
              <a:t>, Paris) ^ </a:t>
            </a:r>
            <a:r>
              <a:rPr lang="en-US" dirty="0" smtClean="0"/>
              <a:t>								                 Airline(y</a:t>
            </a:r>
            <a:r>
              <a:rPr lang="en-US" dirty="0"/>
              <a:t>, United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Gets Rewritten to </a:t>
            </a:r>
          </a:p>
          <a:p>
            <a:pPr marL="0" indent="0">
              <a:buNone/>
            </a:pPr>
            <a:r>
              <a:rPr lang="en-US" dirty="0"/>
              <a:t>Reservation(Jerry , x</a:t>
            </a:r>
            <a:r>
              <a:rPr lang="en-US" dirty="0" smtClean="0"/>
              <a:t>) Λ Reservation(</a:t>
            </a:r>
            <a:r>
              <a:rPr lang="en-US" dirty="0" err="1" smtClean="0"/>
              <a:t>kramer</a:t>
            </a:r>
            <a:r>
              <a:rPr lang="en-US" dirty="0" smtClean="0"/>
              <a:t> , </a:t>
            </a:r>
            <a:r>
              <a:rPr lang="en-US" dirty="0"/>
              <a:t>x)} </a:t>
            </a:r>
            <a:r>
              <a:rPr lang="en-US" dirty="0" smtClean="0"/>
              <a:t>:-</a:t>
            </a:r>
            <a:r>
              <a:rPr lang="en-US" dirty="0"/>
              <a:t>Flight(x, Paris</a:t>
            </a:r>
            <a:r>
              <a:rPr lang="en-US" dirty="0" smtClean="0"/>
              <a:t>) </a:t>
            </a:r>
            <a:r>
              <a:rPr lang="en-US" dirty="0"/>
              <a:t>Λ </a:t>
            </a:r>
            <a:r>
              <a:rPr lang="en-US" dirty="0" smtClean="0"/>
              <a:t>									    Airline(x</a:t>
            </a:r>
            <a:r>
              <a:rPr lang="en-US" dirty="0"/>
              <a:t>, United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q* is sent to the database for valuation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Building </a:t>
            </a:r>
            <a:r>
              <a:rPr lang="en-US" dirty="0"/>
              <a:t>the Combined </a:t>
            </a:r>
            <a:r>
              <a:rPr lang="en-US" dirty="0" smtClean="0"/>
              <a:t>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295400"/>
            <a:ext cx="99822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744200" cy="685800"/>
          </a:xfrm>
        </p:spPr>
        <p:txBody>
          <a:bodyPr/>
          <a:lstStyle/>
          <a:p>
            <a:r>
              <a:rPr lang="en-US" dirty="0" smtClean="0"/>
              <a:t>				    D3C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00200"/>
            <a:ext cx="108204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Prototype implemented in Java and uses JDBC to connect </a:t>
            </a:r>
            <a:r>
              <a:rPr lang="en-US" dirty="0" smtClean="0"/>
              <a:t>to </a:t>
            </a:r>
            <a:r>
              <a:rPr lang="en-US" dirty="0"/>
              <a:t>a MySQL database system</a:t>
            </a:r>
          </a:p>
          <a:p>
            <a:r>
              <a:rPr lang="en-US" dirty="0" smtClean="0"/>
              <a:t> </a:t>
            </a:r>
            <a:r>
              <a:rPr lang="en-US" dirty="0"/>
              <a:t>Dataset: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Generate queries that match in pairs or triples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Make </a:t>
            </a:r>
            <a:r>
              <a:rPr lang="en-US" dirty="0"/>
              <a:t>queries more or less specific (coordinate with a named </a:t>
            </a:r>
            <a:r>
              <a:rPr lang="en-US" dirty="0" smtClean="0"/>
              <a:t>friend      	vs</a:t>
            </a:r>
            <a:r>
              <a:rPr lang="en-US" dirty="0"/>
              <a:t>. any friend)</a:t>
            </a:r>
          </a:p>
          <a:p>
            <a:r>
              <a:rPr lang="en-US" dirty="0" smtClean="0"/>
              <a:t>Additional </a:t>
            </a:r>
            <a:r>
              <a:rPr lang="en-US" dirty="0"/>
              <a:t>experiments: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Increase number of post-conditions per query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Stress-test performance of matching algorithm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668000" cy="1020762"/>
          </a:xfrm>
        </p:spPr>
        <p:txBody>
          <a:bodyPr/>
          <a:lstStyle/>
          <a:p>
            <a:r>
              <a:rPr lang="en-US" dirty="0" smtClean="0"/>
              <a:t>Experimental setu</a:t>
            </a:r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3861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524000"/>
            <a:ext cx="10744200" cy="464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Reserve( </a:t>
            </a:r>
            <a:r>
              <a:rPr lang="en-US" dirty="0" err="1" smtClean="0"/>
              <a:t>UserName</a:t>
            </a:r>
            <a:r>
              <a:rPr lang="en-US" dirty="0" smtClean="0"/>
              <a:t> , </a:t>
            </a:r>
            <a:r>
              <a:rPr lang="en-US" dirty="0"/>
              <a:t>Destination)</a:t>
            </a:r>
          </a:p>
          <a:p>
            <a:pPr marL="0" indent="0">
              <a:buNone/>
            </a:pPr>
            <a:r>
              <a:rPr lang="en-US" dirty="0" smtClean="0"/>
              <a:t>Friends(UserName1 , </a:t>
            </a:r>
            <a:r>
              <a:rPr lang="en-US" dirty="0"/>
              <a:t>UserName2)</a:t>
            </a:r>
          </a:p>
          <a:p>
            <a:pPr marL="0" indent="0">
              <a:buNone/>
            </a:pPr>
            <a:r>
              <a:rPr lang="en-US" dirty="0" smtClean="0"/>
              <a:t>User( </a:t>
            </a:r>
            <a:r>
              <a:rPr lang="en-US" dirty="0" err="1" smtClean="0"/>
              <a:t>UserName</a:t>
            </a:r>
            <a:r>
              <a:rPr lang="en-US" dirty="0" smtClean="0"/>
              <a:t> , </a:t>
            </a:r>
            <a:r>
              <a:rPr lang="en-US" dirty="0" err="1" smtClean="0"/>
              <a:t>HomeTown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2-set Generic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dirty="0"/>
              <a:t>R( x, ITH)} R(Jerry, ITH) </a:t>
            </a:r>
            <a:r>
              <a:rPr lang="en-US" dirty="0" smtClean="0"/>
              <a:t>:-F(Jerry</a:t>
            </a:r>
            <a:r>
              <a:rPr lang="en-US" dirty="0"/>
              <a:t>, x) ∧ U(Jerry, c) ∧ U( x, c)</a:t>
            </a:r>
          </a:p>
          <a:p>
            <a:pPr marL="0" indent="0">
              <a:buNone/>
            </a:pPr>
            <a:r>
              <a:rPr lang="en-US" dirty="0"/>
              <a:t>{R( x, ITH)} R(Kramer, </a:t>
            </a:r>
            <a:r>
              <a:rPr lang="en-US" dirty="0" smtClean="0"/>
              <a:t>ITH) :-F(Kramer</a:t>
            </a:r>
            <a:r>
              <a:rPr lang="en-US" dirty="0"/>
              <a:t>, x) ∧ U(Kramer, c) ∧ U( x, 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2-set Specific</a:t>
            </a:r>
          </a:p>
          <a:p>
            <a:pPr marL="0" indent="0">
              <a:buNone/>
            </a:pPr>
            <a:r>
              <a:rPr lang="en-US" dirty="0"/>
              <a:t>{R(Kramer, ITH)} R(Jerry, ITH) </a:t>
            </a:r>
            <a:r>
              <a:rPr lang="en-US" dirty="0" smtClean="0"/>
              <a:t>:-F(Jerry</a:t>
            </a:r>
            <a:r>
              <a:rPr lang="en-US" dirty="0"/>
              <a:t>, Kramer) ∧ U(Jerry, c) ∧ U(Kramer, c)</a:t>
            </a:r>
          </a:p>
          <a:p>
            <a:pPr marL="0" indent="0">
              <a:buNone/>
            </a:pPr>
            <a:r>
              <a:rPr lang="en-US" dirty="0"/>
              <a:t>{R(Jerry, ITH)} R(Kramer, ITH) </a:t>
            </a:r>
            <a:r>
              <a:rPr lang="en-US" dirty="0" smtClean="0"/>
              <a:t>:-F(Kramer</a:t>
            </a:r>
            <a:r>
              <a:rPr lang="en-US" dirty="0"/>
              <a:t>, Jerry) ∧ U(Kramer, c) ∧ U(Jerry, 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Schema of system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2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676400"/>
            <a:ext cx="10744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3-Set specific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dirty="0"/>
              <a:t>R(Kramer, IAH)} R(Jerry, IAH) </a:t>
            </a:r>
            <a:r>
              <a:rPr lang="en-US" dirty="0" smtClean="0"/>
              <a:t>:-F(Jerry</a:t>
            </a:r>
            <a:r>
              <a:rPr lang="en-US" dirty="0"/>
              <a:t>, Kramer) ∧ U(Jerry, c) ∧ </a:t>
            </a:r>
            <a:r>
              <a:rPr lang="en-US" dirty="0" smtClean="0"/>
              <a:t>(</a:t>
            </a:r>
            <a:r>
              <a:rPr lang="en-US" dirty="0" err="1" smtClean="0"/>
              <a:t>Kramer,c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{R(Elaine, IAH)} R(Kramer, IAH</a:t>
            </a:r>
            <a:r>
              <a:rPr lang="en-US" dirty="0" smtClean="0"/>
              <a:t>) :-F(Kramer</a:t>
            </a:r>
            <a:r>
              <a:rPr lang="en-US" dirty="0"/>
              <a:t>, Elaine) ∧ U(Kramer, c) ∧ </a:t>
            </a:r>
            <a:r>
              <a:rPr lang="en-US" dirty="0" smtClean="0"/>
              <a:t>U(Elaine</a:t>
            </a:r>
            <a:r>
              <a:rPr lang="en-US" dirty="0"/>
              <a:t>, c)</a:t>
            </a:r>
          </a:p>
          <a:p>
            <a:pPr marL="0" indent="0">
              <a:buNone/>
            </a:pPr>
            <a:r>
              <a:rPr lang="en-US" dirty="0"/>
              <a:t>{R(Jerry, IAH)} R(Elaine, IAH) </a:t>
            </a:r>
            <a:r>
              <a:rPr lang="en-US" dirty="0" smtClean="0"/>
              <a:t>:-F(Elaine</a:t>
            </a:r>
            <a:r>
              <a:rPr lang="en-US" dirty="0"/>
              <a:t>, Jerry) ∧ U(Elaine, c) ∧ U(Elaine, 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7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295400"/>
            <a:ext cx="108204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304800"/>
            <a:ext cx="10744200" cy="762000"/>
          </a:xfrm>
        </p:spPr>
        <p:txBody>
          <a:bodyPr>
            <a:normAutofit/>
          </a:bodyPr>
          <a:lstStyle/>
          <a:p>
            <a:r>
              <a:rPr lang="en-US" sz="3100" dirty="0"/>
              <a:t>Results: Scalability </a:t>
            </a:r>
            <a:r>
              <a:rPr lang="en-US" sz="3100" dirty="0" smtClean="0"/>
              <a:t>on best case and random workload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7099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143000"/>
            <a:ext cx="107442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304800"/>
            <a:ext cx="10744200" cy="609600"/>
          </a:xfrm>
        </p:spPr>
        <p:txBody>
          <a:bodyPr/>
          <a:lstStyle/>
          <a:p>
            <a:pPr algn="ctr"/>
            <a:r>
              <a:rPr lang="en-US" dirty="0"/>
              <a:t>Increasing # of constraints </a:t>
            </a:r>
            <a:r>
              <a:rPr lang="en-US" dirty="0" smtClean="0"/>
              <a:t>(postconditions)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95400"/>
            <a:ext cx="107442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304800"/>
            <a:ext cx="107442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r>
              <a:rPr lang="en-US" dirty="0"/>
              <a:t>: </a:t>
            </a:r>
            <a:r>
              <a:rPr lang="en-US" dirty="0" smtClean="0"/>
              <a:t>Scalability when queries do not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304800"/>
            <a:ext cx="107442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r>
              <a:rPr lang="en-US" dirty="0"/>
              <a:t>: </a:t>
            </a:r>
            <a:r>
              <a:rPr lang="en-US" dirty="0" smtClean="0"/>
              <a:t>Evaluation time for safety check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71600"/>
            <a:ext cx="10744199" cy="4876800"/>
          </a:xfrm>
        </p:spPr>
      </p:pic>
    </p:spTree>
    <p:extLst>
      <p:ext uri="{BB962C8B-B14F-4D97-AF65-F5344CB8AC3E}">
        <p14:creationId xmlns:p14="http://schemas.microsoft.com/office/powerpoint/2010/main" val="21664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905000"/>
            <a:ext cx="10668000" cy="4267200"/>
          </a:xfrm>
        </p:spPr>
        <p:txBody>
          <a:bodyPr/>
          <a:lstStyle/>
          <a:p>
            <a:r>
              <a:rPr lang="en-US" dirty="0"/>
              <a:t> The syntax for entangled queries </a:t>
            </a:r>
            <a:r>
              <a:rPr lang="en-US" dirty="0" smtClean="0"/>
              <a:t>could be </a:t>
            </a:r>
            <a:r>
              <a:rPr lang="en-US" dirty="0"/>
              <a:t>extended with </a:t>
            </a:r>
            <a:r>
              <a:rPr lang="en-US" dirty="0" smtClean="0"/>
              <a:t>features</a:t>
            </a:r>
          </a:p>
          <a:p>
            <a:pPr marL="0" indent="0">
              <a:buNone/>
            </a:pPr>
            <a:r>
              <a:rPr lang="en-US" dirty="0" smtClean="0"/>
              <a:t>     such </a:t>
            </a:r>
            <a:r>
              <a:rPr lang="en-US" dirty="0"/>
              <a:t>as disjunction, union and aggregation in WHERE </a:t>
            </a:r>
            <a:r>
              <a:rPr lang="en-US" dirty="0" smtClean="0"/>
              <a:t>clauses</a:t>
            </a:r>
          </a:p>
          <a:p>
            <a:r>
              <a:rPr lang="en-US" dirty="0"/>
              <a:t>“Soft” preferences, another possible extension of entangled queries,</a:t>
            </a:r>
          </a:p>
          <a:p>
            <a:pPr marL="0" indent="0">
              <a:buNone/>
            </a:pPr>
            <a:r>
              <a:rPr lang="en-US" dirty="0" smtClean="0"/>
              <a:t>    would </a:t>
            </a:r>
            <a:r>
              <a:rPr lang="en-US" dirty="0"/>
              <a:t>allow coordination constraints to be relaxed when full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coordination </a:t>
            </a:r>
            <a:r>
              <a:rPr lang="en-US" dirty="0"/>
              <a:t>is </a:t>
            </a:r>
            <a:r>
              <a:rPr lang="en-US" dirty="0" smtClean="0"/>
              <a:t>difficult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744200" cy="762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612" y="1676400"/>
            <a:ext cx="64008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Key Idea</a:t>
            </a:r>
          </a:p>
          <a:p>
            <a:pPr marL="627063" lvl="1" indent="-325438"/>
            <a:r>
              <a:rPr lang="en-US" sz="2400" dirty="0" smtClean="0"/>
              <a:t>Coordination without worrying about the details of the Coordination</a:t>
            </a:r>
          </a:p>
          <a:p>
            <a:pPr marL="301625" lvl="1" indent="0">
              <a:buNone/>
            </a:pPr>
            <a:endParaRPr lang="en-US" sz="2400" dirty="0" smtClean="0"/>
          </a:p>
          <a:p>
            <a:pPr marL="627063" lvl="1" indent="-325438"/>
            <a:r>
              <a:rPr lang="en-US" sz="2400" dirty="0" smtClean="0"/>
              <a:t>Coordination abstraction sits at the same level as other abstractions that relate </a:t>
            </a:r>
            <a:r>
              <a:rPr lang="en-US" sz="2400" dirty="0"/>
              <a:t>to </a:t>
            </a:r>
            <a:r>
              <a:rPr lang="en-US" sz="2400" dirty="0" smtClean="0"/>
              <a:t>data </a:t>
            </a:r>
          </a:p>
          <a:p>
            <a:pPr marL="301625" lvl="1" indent="0">
              <a:buNone/>
            </a:pPr>
            <a:endParaRPr lang="en-US" sz="2400" dirty="0" smtClean="0"/>
          </a:p>
          <a:p>
            <a:pPr marL="627063" lvl="1" indent="-325438"/>
            <a:r>
              <a:rPr lang="en-US" sz="2400" dirty="0" smtClean="0"/>
              <a:t>Users specify their  preferences and constraints and let the system take of the implementation i.e. Declarativity</a:t>
            </a:r>
            <a:endParaRPr lang="en-US" dirty="0" smtClean="0"/>
          </a:p>
          <a:p>
            <a:pPr marL="301625" lvl="1" indent="0">
              <a:buNone/>
            </a:pPr>
            <a:endParaRPr lang="en-US" dirty="0" smtClean="0"/>
          </a:p>
          <a:p>
            <a:pPr marL="301625" lvl="1" indent="0">
              <a:buNone/>
            </a:pPr>
            <a:r>
              <a:rPr lang="en-US" dirty="0" smtClean="0"/>
              <a:t>Example </a:t>
            </a:r>
          </a:p>
          <a:p>
            <a:pPr marL="301625" lvl="1" indent="0">
              <a:buNone/>
            </a:pPr>
            <a:r>
              <a:rPr lang="en-US" dirty="0" smtClean="0"/>
              <a:t>Meg </a:t>
            </a:r>
            <a:r>
              <a:rPr lang="en-US" dirty="0"/>
              <a:t>says: “Book me a ticket on the same flight </a:t>
            </a:r>
            <a:r>
              <a:rPr lang="en-US" dirty="0" smtClean="0"/>
              <a:t>as</a:t>
            </a:r>
          </a:p>
          <a:p>
            <a:pPr marL="301625" lvl="1" indent="0">
              <a:buNone/>
            </a:pPr>
            <a:r>
              <a:rPr lang="en-US" dirty="0" smtClean="0"/>
              <a:t> </a:t>
            </a:r>
            <a:r>
              <a:rPr lang="en-US" dirty="0"/>
              <a:t>Tom</a:t>
            </a:r>
            <a:r>
              <a:rPr lang="en-US" dirty="0" smtClean="0"/>
              <a:t>”</a:t>
            </a:r>
          </a:p>
          <a:p>
            <a:pPr marL="301625" lvl="1" indent="0">
              <a:buNone/>
            </a:pPr>
            <a:r>
              <a:rPr lang="en-US" dirty="0" smtClean="0"/>
              <a:t> </a:t>
            </a:r>
            <a:r>
              <a:rPr lang="en-US" dirty="0"/>
              <a:t>System takes care of the actual coordination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199" cy="1020762"/>
          </a:xfrm>
        </p:spPr>
        <p:txBody>
          <a:bodyPr/>
          <a:lstStyle/>
          <a:p>
            <a:r>
              <a:rPr lang="en-US" dirty="0"/>
              <a:t>D3C: Declarative Data-Driven Coordination</a:t>
            </a:r>
          </a:p>
        </p:txBody>
      </p:sp>
    </p:spTree>
    <p:extLst>
      <p:ext uri="{BB962C8B-B14F-4D97-AF65-F5344CB8AC3E}">
        <p14:creationId xmlns:p14="http://schemas.microsoft.com/office/powerpoint/2010/main" val="23155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905000"/>
            <a:ext cx="10744200" cy="4267200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applications require some form of coordination </a:t>
            </a:r>
            <a:r>
              <a:rPr lang="en-US" dirty="0" smtClean="0"/>
              <a:t>between </a:t>
            </a:r>
            <a:r>
              <a:rPr lang="en-US" dirty="0"/>
              <a:t>users</a:t>
            </a:r>
          </a:p>
          <a:p>
            <a:r>
              <a:rPr lang="en-US" dirty="0" smtClean="0"/>
              <a:t>This </a:t>
            </a:r>
            <a:r>
              <a:rPr lang="en-US" dirty="0"/>
              <a:t>coordination should happen at the same level of </a:t>
            </a:r>
            <a:r>
              <a:rPr lang="en-US" dirty="0" smtClean="0"/>
              <a:t>abstraction </a:t>
            </a:r>
            <a:r>
              <a:rPr lang="en-US" dirty="0"/>
              <a:t>as the remainder of the </a:t>
            </a:r>
            <a:r>
              <a:rPr lang="en-US" dirty="0" smtClean="0"/>
              <a:t>application </a:t>
            </a:r>
            <a:r>
              <a:rPr lang="en-US" dirty="0" smtClean="0"/>
              <a:t>code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74638"/>
            <a:ext cx="9906000" cy="102076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24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0412" y="1676400"/>
            <a:ext cx="10744200" cy="4495800"/>
          </a:xfrm>
        </p:spPr>
        <p:txBody>
          <a:bodyPr>
            <a:normAutofit/>
          </a:bodyPr>
          <a:lstStyle/>
          <a:p>
            <a:r>
              <a:rPr lang="en-US" dirty="0"/>
              <a:t>ACID Properties of a transaction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/>
              <a:t>tomicity,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onsistency 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solation and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urability</a:t>
            </a:r>
          </a:p>
          <a:p>
            <a:r>
              <a:rPr lang="en-US" dirty="0"/>
              <a:t>D3C requires relaxing isolation</a:t>
            </a:r>
          </a:p>
          <a:p>
            <a:r>
              <a:rPr lang="en-US" dirty="0" smtClean="0"/>
              <a:t>For </a:t>
            </a:r>
            <a:r>
              <a:rPr lang="en-US" dirty="0"/>
              <a:t>semantic reasons, not for performance (such as lower isolation </a:t>
            </a:r>
            <a:r>
              <a:rPr lang="en-US" dirty="0" smtClean="0"/>
              <a:t>levels</a:t>
            </a:r>
            <a:r>
              <a:rPr lang="en-US" dirty="0"/>
              <a:t>, eventual consistency)</a:t>
            </a:r>
          </a:p>
          <a:p>
            <a:r>
              <a:rPr lang="en-US" dirty="0" smtClean="0"/>
              <a:t>We </a:t>
            </a:r>
            <a:r>
              <a:rPr lang="en-US" dirty="0"/>
              <a:t>still want atomicity and durability</a:t>
            </a:r>
          </a:p>
          <a:p>
            <a:r>
              <a:rPr lang="en-US" dirty="0"/>
              <a:t>And the communication due to coordination should be “controlled</a:t>
            </a:r>
            <a:r>
              <a:rPr lang="en-US" dirty="0" smtClean="0"/>
              <a:t>“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/>
              <a:t>D3C and The Legacy of Transactions</a:t>
            </a:r>
          </a:p>
        </p:txBody>
      </p:sp>
    </p:spTree>
    <p:extLst>
      <p:ext uri="{BB962C8B-B14F-4D97-AF65-F5344CB8AC3E}">
        <p14:creationId xmlns:p14="http://schemas.microsoft.com/office/powerpoint/2010/main" val="13356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0412" y="1676400"/>
            <a:ext cx="10744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Formalizing entangled queries as a simple and power abstraction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D3C</a:t>
            </a:r>
          </a:p>
          <a:p>
            <a:r>
              <a:rPr lang="en-US" dirty="0" smtClean="0"/>
              <a:t>Syntax and semantics of Entangled Queries</a:t>
            </a:r>
            <a:endParaRPr lang="en-US" dirty="0"/>
          </a:p>
          <a:p>
            <a:r>
              <a:rPr lang="en-US" dirty="0" smtClean="0"/>
              <a:t>Formal notation of safety for the queries that are admitted into the system</a:t>
            </a:r>
          </a:p>
          <a:p>
            <a:r>
              <a:rPr lang="en-US" dirty="0" smtClean="0"/>
              <a:t>Coordination algorithm that finds the potential coordination partners</a:t>
            </a:r>
          </a:p>
          <a:p>
            <a:r>
              <a:rPr lang="en-US" dirty="0" smtClean="0"/>
              <a:t>End to End System that supports entangled queries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Contributions of this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0412" y="1676400"/>
            <a:ext cx="10744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Entangles queries: </a:t>
            </a:r>
            <a:r>
              <a:rPr lang="en-US" dirty="0" smtClean="0"/>
              <a:t>An abstraction </a:t>
            </a:r>
            <a:r>
              <a:rPr lang="en-US" dirty="0"/>
              <a:t>and a mechanism </a:t>
            </a:r>
            <a:r>
              <a:rPr lang="en-US" dirty="0" smtClean="0"/>
              <a:t>for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D3C (Declarative Data Driven Coordination)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 Scenario: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Kramer  and Jerry want to travel  to Paris on the same </a:t>
            </a:r>
            <a:r>
              <a:rPr lang="en-US" sz="2000" dirty="0"/>
              <a:t>flight  but </a:t>
            </a:r>
            <a:r>
              <a:rPr lang="en-US" sz="2000" dirty="0" smtClean="0"/>
              <a:t>Jerry wants</a:t>
            </a:r>
            <a:r>
              <a:rPr lang="en-US" sz="2000" dirty="0"/>
              <a:t>	</a:t>
            </a:r>
            <a:r>
              <a:rPr lang="en-US" sz="2000" dirty="0" smtClean="0"/>
              <a:t>to travel only on flights operated by “UNITED” airlines</a:t>
            </a:r>
          </a:p>
          <a:p>
            <a:pPr marL="0" indent="0">
              <a:buNone/>
            </a:pPr>
            <a:r>
              <a:rPr lang="en-US" sz="2000" dirty="0" smtClean="0"/>
              <a:t>How do we express that as Entangled Queries?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Entangled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0412" y="1676400"/>
            <a:ext cx="10744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Kramer’s Query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Jerry‘s Query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744200" cy="1020762"/>
          </a:xfrm>
        </p:spPr>
        <p:txBody>
          <a:bodyPr/>
          <a:lstStyle/>
          <a:p>
            <a:r>
              <a:rPr lang="en-US" dirty="0" smtClean="0"/>
              <a:t>Entangled Queries Syntax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2347500"/>
            <a:ext cx="6020640" cy="1552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01" y="4575250"/>
            <a:ext cx="591585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1765</Words>
  <Application>Microsoft Office PowerPoint</Application>
  <PresentationFormat>Custom</PresentationFormat>
  <Paragraphs>294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Century Gothic</vt:lpstr>
      <vt:lpstr>Wingdings 3</vt:lpstr>
      <vt:lpstr>Student presentation</vt:lpstr>
      <vt:lpstr>Entangled Queries :Enabling Declarative Data Driven Coordination</vt:lpstr>
      <vt:lpstr>Abstract</vt:lpstr>
      <vt:lpstr>Introduction</vt:lpstr>
      <vt:lpstr>Data-Driven Coordination</vt:lpstr>
      <vt:lpstr>D3C: Declarative Data-Driven Coordination</vt:lpstr>
      <vt:lpstr>D3C and The Legacy of Transactions</vt:lpstr>
      <vt:lpstr>Contributions of this paper</vt:lpstr>
      <vt:lpstr>Entangled Queries</vt:lpstr>
      <vt:lpstr>Entangled Queries Syntax</vt:lpstr>
      <vt:lpstr>Example</vt:lpstr>
      <vt:lpstr>Entangled Queries Syntax</vt:lpstr>
      <vt:lpstr>Entangled Queries Syntax</vt:lpstr>
      <vt:lpstr>Intermediate Representation</vt:lpstr>
      <vt:lpstr>Entangled Query in extended SQL representation</vt:lpstr>
      <vt:lpstr>Intermediate Representation</vt:lpstr>
      <vt:lpstr>Semantics</vt:lpstr>
      <vt:lpstr>Valuation and Grounding Examples</vt:lpstr>
      <vt:lpstr>Finding the answers</vt:lpstr>
      <vt:lpstr>Stages Of Query Evaluation</vt:lpstr>
      <vt:lpstr>Stage 1:Query Answering: UNSAFE queries</vt:lpstr>
      <vt:lpstr>Safe Coordination Structure</vt:lpstr>
      <vt:lpstr>Safety and Unifiability</vt:lpstr>
      <vt:lpstr>Query Answering: Safety</vt:lpstr>
      <vt:lpstr>Safety and Unifiability</vt:lpstr>
      <vt:lpstr>Uniqueness Of coordination structure(UCS)</vt:lpstr>
      <vt:lpstr>Stages Of Query Evaluation</vt:lpstr>
      <vt:lpstr>Stage 2: Query Matching</vt:lpstr>
      <vt:lpstr>2.A Query Partitioning</vt:lpstr>
      <vt:lpstr>2.B Unifier Propagation</vt:lpstr>
      <vt:lpstr>Unifier</vt:lpstr>
      <vt:lpstr>Unifier Example</vt:lpstr>
      <vt:lpstr>Most General Unifier</vt:lpstr>
      <vt:lpstr>2.C Matching Phase</vt:lpstr>
      <vt:lpstr>Matching phase algorithm</vt:lpstr>
      <vt:lpstr>A sample run of matching</vt:lpstr>
      <vt:lpstr>A sample run of matching</vt:lpstr>
      <vt:lpstr>Stages Of Query Evaluation</vt:lpstr>
      <vt:lpstr>Constructing and Evaluating combined queries</vt:lpstr>
      <vt:lpstr>Example</vt:lpstr>
      <vt:lpstr>Building the Combined Query</vt:lpstr>
      <vt:lpstr>        D3C Engine</vt:lpstr>
      <vt:lpstr>Experimental setup</vt:lpstr>
      <vt:lpstr>Schema of system for testing</vt:lpstr>
      <vt:lpstr>PowerPoint Presentation</vt:lpstr>
      <vt:lpstr>Results: Scalability on best case and random workload</vt:lpstr>
      <vt:lpstr>Increasing # of constraints (postconditions)</vt:lpstr>
      <vt:lpstr>Results: Scalability when queries do not match</vt:lpstr>
      <vt:lpstr>Results: Evaluation time for safety check</vt:lpstr>
      <vt:lpstr>Future work</vt:lpstr>
      <vt:lpstr>Summary</vt:lpstr>
      <vt:lpstr>Questions &amp; 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2013-03-10T21:31:50Z</dcterms:created>
  <dcterms:modified xsi:type="dcterms:W3CDTF">2013-03-18T19:44:37Z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