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95" r:id="rId1"/>
  </p:sldMasterIdLst>
  <p:notesMasterIdLst>
    <p:notesMasterId r:id="rId15"/>
  </p:notesMasterIdLst>
  <p:handoutMasterIdLst>
    <p:handoutMasterId r:id="rId16"/>
  </p:handoutMasterIdLst>
  <p:sldIdLst>
    <p:sldId id="258" r:id="rId2"/>
    <p:sldId id="314" r:id="rId3"/>
    <p:sldId id="315" r:id="rId4"/>
    <p:sldId id="316" r:id="rId5"/>
    <p:sldId id="325" r:id="rId6"/>
    <p:sldId id="317" r:id="rId7"/>
    <p:sldId id="319" r:id="rId8"/>
    <p:sldId id="318" r:id="rId9"/>
    <p:sldId id="320" r:id="rId10"/>
    <p:sldId id="321" r:id="rId11"/>
    <p:sldId id="324" r:id="rId12"/>
    <p:sldId id="322" r:id="rId13"/>
    <p:sldId id="323" r:id="rId14"/>
  </p:sldIdLst>
  <p:sldSz cx="9144000" cy="6858000" type="letter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70C0"/>
    <a:srgbClr val="467AB8"/>
    <a:srgbClr val="1F497D"/>
    <a:srgbClr val="FF0000"/>
    <a:srgbClr val="800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02" autoAdjust="0"/>
    <p:restoredTop sz="94617" autoAdjust="0"/>
  </p:normalViewPr>
  <p:slideViewPr>
    <p:cSldViewPr>
      <p:cViewPr varScale="1">
        <p:scale>
          <a:sx n="78" d="100"/>
          <a:sy n="78" d="100"/>
        </p:scale>
        <p:origin x="-152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9EC6E96-7B96-423D-877B-48ECD714B78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9EA00AF-5CE4-4AB3-9F9F-FF232CB4E12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E4D491-21B3-4EEA-ABDC-F8FC9017E983}" type="slidenum">
              <a:rPr lang="en-US"/>
              <a:pPr/>
              <a:t>1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30300" y="676275"/>
            <a:ext cx="4610100" cy="3457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6938" y="4359275"/>
            <a:ext cx="5076825" cy="41338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9940" tIns="44970" rIns="89940" bIns="44970"/>
          <a:lstStyle/>
          <a:p>
            <a:pPr eaLnBrk="0" hangingPunct="0">
              <a:spcBef>
                <a:spcPct val="0"/>
              </a:spcBef>
            </a:pPr>
            <a:endParaRPr lang="en-US" sz="240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D53A75-5273-4B51-BD48-C5E840C3D4F8}" type="slidenum">
              <a:rPr lang="en-US"/>
              <a:pPr/>
              <a:t>12</a:t>
            </a:fld>
            <a:endParaRPr lang="en-US"/>
          </a:p>
        </p:txBody>
      </p:sp>
      <p:sp>
        <p:nvSpPr>
          <p:cNvPr id="32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D05BA2-0D55-4F52-89B6-B773708A6A83}" type="slidenum">
              <a:rPr lang="en-US"/>
              <a:pPr/>
              <a:t>2</a:t>
            </a:fld>
            <a:endParaRPr lang="en-US"/>
          </a:p>
        </p:txBody>
      </p:sp>
      <p:sp>
        <p:nvSpPr>
          <p:cNvPr id="310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43E0F7-A785-4E6F-A1C1-AE254DF3B8F7}" type="slidenum">
              <a:rPr lang="en-US"/>
              <a:pPr/>
              <a:t>3</a:t>
            </a:fld>
            <a:endParaRPr lang="en-US"/>
          </a:p>
        </p:txBody>
      </p:sp>
      <p:sp>
        <p:nvSpPr>
          <p:cNvPr id="31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62526B-F9E5-45FF-9AD4-1DE98028F1EA}" type="slidenum">
              <a:rPr lang="en-US"/>
              <a:pPr/>
              <a:t>4</a:t>
            </a:fld>
            <a:endParaRPr lang="en-US"/>
          </a:p>
        </p:txBody>
      </p:sp>
      <p:sp>
        <p:nvSpPr>
          <p:cNvPr id="31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6E9890-A95F-4FCE-B793-272F3E941E5D}" type="slidenum">
              <a:rPr lang="en-US"/>
              <a:pPr/>
              <a:t>6</a:t>
            </a:fld>
            <a:endParaRPr lang="en-US"/>
          </a:p>
        </p:txBody>
      </p:sp>
      <p:sp>
        <p:nvSpPr>
          <p:cNvPr id="318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C48784-4415-46B2-8A29-FBF989C80FD4}" type="slidenum">
              <a:rPr lang="en-US"/>
              <a:pPr/>
              <a:t>7</a:t>
            </a:fld>
            <a:endParaRPr lang="en-US"/>
          </a:p>
        </p:txBody>
      </p:sp>
      <p:sp>
        <p:nvSpPr>
          <p:cNvPr id="31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89DBEA-9CD7-407B-B363-33ED9B11842A}" type="slidenum">
              <a:rPr lang="en-US"/>
              <a:pPr/>
              <a:t>8</a:t>
            </a:fld>
            <a:endParaRPr lang="en-US"/>
          </a:p>
        </p:txBody>
      </p:sp>
      <p:sp>
        <p:nvSpPr>
          <p:cNvPr id="320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C82F31-B656-4656-A846-5820D6845658}" type="slidenum">
              <a:rPr lang="en-US"/>
              <a:pPr/>
              <a:t>9</a:t>
            </a:fld>
            <a:endParaRPr lang="en-US"/>
          </a:p>
        </p:txBody>
      </p:sp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549EE3-4B4C-4080-8A30-25CAC4DD024B}" type="slidenum">
              <a:rPr lang="en-US"/>
              <a:pPr/>
              <a:t>10</a:t>
            </a:fld>
            <a:endParaRPr lang="en-US"/>
          </a:p>
        </p:txBody>
      </p:sp>
      <p:sp>
        <p:nvSpPr>
          <p:cNvPr id="323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8/22/2011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  <p:sldLayoutId id="2147483997" r:id="rId2"/>
    <p:sldLayoutId id="2147483998" r:id="rId3"/>
    <p:sldLayoutId id="2147483999" r:id="rId4"/>
    <p:sldLayoutId id="2147484000" r:id="rId5"/>
    <p:sldLayoutId id="2147484001" r:id="rId6"/>
    <p:sldLayoutId id="2147484002" r:id="rId7"/>
    <p:sldLayoutId id="2147484003" r:id="rId8"/>
    <p:sldLayoutId id="2147484004" r:id="rId9"/>
    <p:sldLayoutId id="2147484005" r:id="rId10"/>
    <p:sldLayoutId id="214748400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e.buffalo.edu/~chomicki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mailto:cse-dgs@cse.buffalo.edu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e.buffalo.edu/" TargetMode="External"/><Relationship Id="rId7" Type="http://schemas.openxmlformats.org/officeDocument/2006/relationships/hyperlink" Target="http://www.grad.buffalo.edu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se.buffalo.edu/graduate/courses.php" TargetMode="External"/><Relationship Id="rId5" Type="http://schemas.openxmlformats.org/officeDocument/2006/relationships/hyperlink" Target="http://www.cse.buffalo.edu/graduate/handbooks/" TargetMode="External"/><Relationship Id="rId4" Type="http://schemas.openxmlformats.org/officeDocument/2006/relationships/hyperlink" Target="http://www.cse.buffalo.edu/graduate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buffalo.edu/~rapaport/GRA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se-gradsecy@cse.buffalo.ed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sgr-list@listserv.buffalo.edu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buffalo.edu/shared/policy_academic.ph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609600"/>
            <a:ext cx="8229600" cy="1470025"/>
          </a:xfrm>
          <a:noFill/>
        </p:spPr>
        <p:txBody>
          <a:bodyPr>
            <a:normAutofit/>
          </a:bodyPr>
          <a:lstStyle/>
          <a:p>
            <a:r>
              <a:rPr lang="en-US" sz="4000" u="none" dirty="0"/>
              <a:t>Graduate Student Orientation</a:t>
            </a:r>
            <a:br>
              <a:rPr lang="en-US" sz="4000" u="none" dirty="0"/>
            </a:br>
            <a:r>
              <a:rPr lang="en-US" sz="4000" u="none" dirty="0"/>
              <a:t>Fall </a:t>
            </a:r>
            <a:r>
              <a:rPr lang="en-US" sz="4000" u="none" dirty="0" smtClean="0"/>
              <a:t>2011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2819400"/>
            <a:ext cx="8382000" cy="3581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Dr. Jan </a:t>
            </a:r>
            <a:r>
              <a:rPr lang="en-US" sz="2800" dirty="0" err="1"/>
              <a:t>Chomicki</a:t>
            </a: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/>
              <a:t>Director of Graduate Studies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Department of Computer Science &amp; Engineering</a:t>
            </a:r>
          </a:p>
          <a:p>
            <a:pPr>
              <a:lnSpc>
                <a:spcPct val="80000"/>
              </a:lnSpc>
            </a:pPr>
            <a:r>
              <a:rPr lang="en-US" sz="2300" dirty="0">
                <a:solidFill>
                  <a:schemeClr val="accent1"/>
                </a:solidFill>
                <a:hlinkClick r:id="rId3"/>
              </a:rPr>
              <a:t>http</a:t>
            </a:r>
            <a:r>
              <a:rPr lang="en-US" sz="2300" dirty="0">
                <a:hlinkClick r:id="rId3"/>
              </a:rPr>
              <a:t>://www.cse.buffalo.edu/~chomicki</a:t>
            </a:r>
            <a:endParaRPr lang="en-US" sz="2300" dirty="0"/>
          </a:p>
          <a:p>
            <a:pPr>
              <a:lnSpc>
                <a:spcPct val="80000"/>
              </a:lnSpc>
            </a:pPr>
            <a:r>
              <a:rPr lang="en-US" sz="2300" dirty="0">
                <a:hlinkClick r:id="rId4"/>
              </a:rPr>
              <a:t>cse-dgs@cse.buffalo.edu</a:t>
            </a:r>
            <a:endParaRPr lang="en-US" sz="2300" dirty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sz="2800" b="1" dirty="0"/>
          </a:p>
          <a:p>
            <a:pPr>
              <a:lnSpc>
                <a:spcPct val="80000"/>
              </a:lnSpc>
            </a:pPr>
            <a:endParaRPr lang="en-US" sz="2800" dirty="0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762000" y="457200"/>
            <a:ext cx="8153400" cy="1905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6150" name="Picture 6" descr="1line_colo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5029200"/>
            <a:ext cx="8382000" cy="838200"/>
          </a:xfrm>
          <a:prstGeom prst="rect">
            <a:avLst/>
          </a:prstGeom>
          <a:noFill/>
        </p:spPr>
      </p:pic>
      <p:pic>
        <p:nvPicPr>
          <p:cNvPr id="6151" name="Picture 7" descr="1line_colo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5181600"/>
            <a:ext cx="8382000" cy="838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52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/>
              <a:t>Ph.D. Requirements (cont’d)</a:t>
            </a:r>
            <a:endParaRPr lang="en-US" dirty="0"/>
          </a:p>
        </p:txBody>
      </p:sp>
      <p:sp>
        <p:nvSpPr>
          <p:cNvPr id="3225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90600"/>
            <a:ext cx="7772400" cy="5562600"/>
          </a:xfrm>
        </p:spPr>
        <p:txBody>
          <a:bodyPr/>
          <a:lstStyle/>
          <a:p>
            <a:r>
              <a:rPr lang="en-US"/>
              <a:t>Maintain 3.00 GPA</a:t>
            </a:r>
            <a:br>
              <a:rPr lang="en-US"/>
            </a:br>
            <a:endParaRPr lang="en-US"/>
          </a:p>
          <a:p>
            <a:r>
              <a:rPr lang="en-US"/>
              <a:t>Restrictions, waiving, transferring credits, other questions?</a:t>
            </a:r>
          </a:p>
          <a:p>
            <a:pPr lvl="1"/>
            <a:r>
              <a:rPr lang="en-US"/>
              <a:t>see the Grad Handbook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3" grpId="0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 and petitions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Discuss the issue with your academic advisor, fill out </a:t>
            </a:r>
            <a:r>
              <a:rPr lang="en-US" dirty="0" smtClean="0"/>
              <a:t>the</a:t>
            </a:r>
            <a:r>
              <a:rPr lang="en-US" dirty="0" smtClean="0"/>
              <a:t> </a:t>
            </a:r>
            <a:r>
              <a:rPr lang="en-US" dirty="0"/>
              <a:t>appropriate form and obtain the advisor’s signature</a:t>
            </a:r>
          </a:p>
          <a:p>
            <a:r>
              <a:rPr lang="en-US" dirty="0"/>
              <a:t>Leave the form with Liz </a:t>
            </a:r>
            <a:r>
              <a:rPr lang="en-US" dirty="0" err="1"/>
              <a:t>Lesny</a:t>
            </a:r>
            <a:r>
              <a:rPr lang="en-US" dirty="0"/>
              <a:t>: she will forward it to me</a:t>
            </a:r>
          </a:p>
          <a:p>
            <a:endParaRPr lang="en-US" dirty="0"/>
          </a:p>
          <a:p>
            <a:r>
              <a:rPr lang="en-US" dirty="0"/>
              <a:t>Forms can be found opposite Liz’s office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dirty="0"/>
              <a:t>Useful Websites</a:t>
            </a:r>
          </a:p>
        </p:txBody>
      </p:sp>
      <p:sp>
        <p:nvSpPr>
          <p:cNvPr id="32563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914400"/>
            <a:ext cx="8229600" cy="57912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dirty="0"/>
              <a:t>CSE:</a:t>
            </a:r>
            <a:r>
              <a:rPr lang="en-US" sz="3600" b="1" dirty="0"/>
              <a:t> </a:t>
            </a:r>
            <a:r>
              <a:rPr lang="en-US" sz="3600" dirty="0"/>
              <a:t> </a:t>
            </a:r>
            <a:endParaRPr lang="en-US" sz="3600" dirty="0" smtClean="0"/>
          </a:p>
          <a:p>
            <a:pPr>
              <a:lnSpc>
                <a:spcPct val="80000"/>
              </a:lnSpc>
            </a:pPr>
            <a:r>
              <a:rPr lang="en-US" sz="2400" dirty="0" smtClean="0">
                <a:hlinkClick r:id="rId3"/>
              </a:rPr>
              <a:t>http</a:t>
            </a:r>
            <a:r>
              <a:rPr lang="en-US" sz="2400" dirty="0">
                <a:hlinkClick r:id="rId3"/>
              </a:rPr>
              <a:t>://www.cse.buffalo.edu/</a:t>
            </a:r>
            <a:endParaRPr lang="en-US" sz="2400" dirty="0"/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dirty="0"/>
              <a:t>CSE grad </a:t>
            </a:r>
            <a:r>
              <a:rPr lang="en-US" dirty="0" smtClean="0"/>
              <a:t>programs:</a:t>
            </a:r>
          </a:p>
          <a:p>
            <a:pPr>
              <a:lnSpc>
                <a:spcPct val="80000"/>
              </a:lnSpc>
            </a:pPr>
            <a:r>
              <a:rPr lang="en-US" sz="2400" dirty="0" smtClean="0">
                <a:hlinkClick r:id="rId4"/>
              </a:rPr>
              <a:t>http</a:t>
            </a:r>
            <a:r>
              <a:rPr lang="en-US" sz="2400" dirty="0">
                <a:hlinkClick r:id="rId4"/>
              </a:rPr>
              <a:t>://www.cse.buffalo.edu/graduate</a:t>
            </a:r>
            <a:endParaRPr lang="en-US" sz="2400" dirty="0"/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dirty="0"/>
              <a:t>Grad handbook (the most recent version</a:t>
            </a:r>
            <a:r>
              <a:rPr lang="en-US" dirty="0" smtClean="0"/>
              <a:t>!):</a:t>
            </a:r>
            <a:endParaRPr lang="en-US" sz="2400" dirty="0">
              <a:hlinkClick r:id="rId5"/>
            </a:endParaRPr>
          </a:p>
          <a:p>
            <a:pPr>
              <a:lnSpc>
                <a:spcPct val="80000"/>
              </a:lnSpc>
            </a:pPr>
            <a:r>
              <a:rPr lang="en-US" sz="2400" dirty="0" smtClean="0">
                <a:hlinkClick r:id="rId5"/>
              </a:rPr>
              <a:t>http://www.cse.buffalo.edu/graduate/handbooks/</a:t>
            </a:r>
            <a:endParaRPr lang="en-US" sz="2400" dirty="0" smtClean="0"/>
          </a:p>
          <a:p>
            <a:pPr>
              <a:lnSpc>
                <a:spcPct val="80000"/>
              </a:lnSpc>
              <a:buNone/>
            </a:pPr>
            <a:r>
              <a:rPr lang="en-US" sz="2400" dirty="0" smtClean="0"/>
              <a:t>     </a:t>
            </a: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3600" dirty="0"/>
              <a:t>G</a:t>
            </a:r>
            <a:r>
              <a:rPr lang="en-US" dirty="0"/>
              <a:t>rad course </a:t>
            </a:r>
            <a:r>
              <a:rPr lang="en-US" dirty="0" smtClean="0"/>
              <a:t>list:</a:t>
            </a:r>
          </a:p>
          <a:p>
            <a:pPr>
              <a:lnSpc>
                <a:spcPct val="80000"/>
              </a:lnSpc>
            </a:pPr>
            <a:r>
              <a:rPr lang="en-US" sz="2400" dirty="0" smtClean="0">
                <a:hlinkClick r:id="rId6"/>
              </a:rPr>
              <a:t>http</a:t>
            </a:r>
            <a:r>
              <a:rPr lang="en-US" sz="2400" dirty="0">
                <a:hlinkClick r:id="rId6"/>
              </a:rPr>
              <a:t>://</a:t>
            </a:r>
            <a:r>
              <a:rPr lang="en-US" sz="2400" dirty="0" smtClean="0">
                <a:hlinkClick r:id="rId6"/>
              </a:rPr>
              <a:t>www.cse.buffalo.edu/graduate/courses.php</a:t>
            </a:r>
            <a:endParaRPr lang="en-US" sz="2400" dirty="0" smtClean="0"/>
          </a:p>
          <a:p>
            <a:pPr>
              <a:lnSpc>
                <a:spcPct val="80000"/>
              </a:lnSpc>
              <a:buFontTx/>
              <a:buNone/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Graduate school </a:t>
            </a:r>
            <a:r>
              <a:rPr lang="en-US" dirty="0" smtClean="0"/>
              <a:t>website: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hlinkClick r:id="rId7"/>
              </a:rPr>
              <a:t>http://www.grad.buffalo.edu</a:t>
            </a:r>
            <a:endParaRPr lang="en-US" sz="2200" dirty="0"/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635" grpId="0" build="p" bldLvl="2"/>
      <p:bldP spid="325635" grpId="1" build="p" bldLvl="2"/>
      <p:bldP spid="325635" grpId="2" build="p" bldLvl="3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Useful graduate resources </a:t>
            </a:r>
            <a:br>
              <a:rPr lang="en-US" sz="3600" dirty="0"/>
            </a:br>
            <a:r>
              <a:rPr lang="en-US" sz="2800" dirty="0"/>
              <a:t>(maintained by Bill </a:t>
            </a:r>
            <a:r>
              <a:rPr lang="en-US" sz="2800" dirty="0" err="1"/>
              <a:t>Rapaport</a:t>
            </a:r>
            <a:r>
              <a:rPr lang="en-US" sz="2800" dirty="0"/>
              <a:t>)</a:t>
            </a:r>
          </a:p>
        </p:txBody>
      </p:sp>
      <p:sp>
        <p:nvSpPr>
          <p:cNvPr id="3379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1800" b="1"/>
              <a:t>Grad Studies</a:t>
            </a:r>
            <a:endParaRPr lang="en-US" sz="1800"/>
          </a:p>
          <a:p>
            <a:pPr lvl="1">
              <a:lnSpc>
                <a:spcPct val="80000"/>
              </a:lnSpc>
            </a:pPr>
            <a:r>
              <a:rPr lang="en-US" sz="1800">
                <a:hlinkClick r:id="rId2"/>
              </a:rPr>
              <a:t>http://www.cse.buffalo.edu/~rapaport/GRAD/</a:t>
            </a:r>
            <a:endParaRPr lang="en-US" sz="1800"/>
          </a:p>
          <a:p>
            <a:pPr lvl="1">
              <a:lnSpc>
                <a:spcPct val="80000"/>
              </a:lnSpc>
            </a:pPr>
            <a:r>
              <a:rPr lang="en-US" sz="1800"/>
              <a:t>info on: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current &amp; upcoming courses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CSE computing facilities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UB Grad School links &amp; how to succeed in grad school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academic integrity (don’t cheat, don’t plagiarize!)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research, teaching, writing hints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Buffalo &amp; WNY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language (oral presentation hints, ESL hints)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cultural differences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beyond grad school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PHD comics!!</a:t>
            </a:r>
          </a:p>
          <a:p>
            <a:pPr lvl="2">
              <a:lnSpc>
                <a:spcPct val="80000"/>
              </a:lnSpc>
            </a:pPr>
            <a:endParaRPr lang="en-US" sz="1800"/>
          </a:p>
          <a:p>
            <a:pPr>
              <a:lnSpc>
                <a:spcPct val="80000"/>
              </a:lnSpc>
            </a:pPr>
            <a:r>
              <a:rPr lang="en-US" sz="1800" b="1"/>
              <a:t>How to Study</a:t>
            </a:r>
            <a:endParaRPr lang="en-US" sz="1800"/>
          </a:p>
          <a:p>
            <a:pPr lvl="1">
              <a:lnSpc>
                <a:spcPct val="80000"/>
              </a:lnSpc>
            </a:pPr>
            <a:r>
              <a:rPr lang="en-US" sz="1800"/>
              <a:t>http://www.cse.buffalo.edu/~rapaport/howtostudy.html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Graduate Secretary</a:t>
            </a:r>
          </a:p>
        </p:txBody>
      </p:sp>
      <p:sp>
        <p:nvSpPr>
          <p:cNvPr id="30720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7924800" cy="4525963"/>
          </a:xfrm>
        </p:spPr>
        <p:txBody>
          <a:bodyPr/>
          <a:lstStyle/>
          <a:p>
            <a:r>
              <a:rPr lang="en-US" dirty="0"/>
              <a:t>Ms. Elizabeth (Liz) </a:t>
            </a:r>
            <a:r>
              <a:rPr lang="en-US" dirty="0" err="1"/>
              <a:t>Lesny</a:t>
            </a:r>
            <a:endParaRPr lang="en-US" dirty="0"/>
          </a:p>
          <a:p>
            <a:pPr lvl="1"/>
            <a:r>
              <a:rPr lang="en-US" dirty="0" smtClean="0">
                <a:solidFill>
                  <a:srgbClr val="000000"/>
                </a:solidFill>
                <a:hlinkClick r:id="rId3"/>
              </a:rPr>
              <a:t>cse-gradsecy@cse.buffalo.</a:t>
            </a:r>
            <a:r>
              <a:rPr lang="en-US" dirty="0" smtClean="0">
                <a:solidFill>
                  <a:srgbClr val="0070C0"/>
                </a:solidFill>
                <a:hlinkClick r:id="rId3"/>
              </a:rPr>
              <a:t>edu</a:t>
            </a:r>
            <a:endParaRPr lang="en-US" dirty="0" smtClean="0">
              <a:solidFill>
                <a:srgbClr val="0070C0"/>
              </a:solidFill>
            </a:endParaRPr>
          </a:p>
          <a:p>
            <a:pPr lvl="1"/>
            <a:r>
              <a:rPr lang="en-US" dirty="0" smtClean="0"/>
              <a:t>Bell </a:t>
            </a:r>
            <a:r>
              <a:rPr lang="en-US" dirty="0"/>
              <a:t>233 or 234</a:t>
            </a:r>
          </a:p>
          <a:p>
            <a:pPr lvl="1"/>
            <a:r>
              <a:rPr lang="en-US" dirty="0" smtClean="0"/>
              <a:t>645-4745</a:t>
            </a:r>
            <a:endParaRPr lang="en-US" dirty="0"/>
          </a:p>
          <a:p>
            <a:pPr lvl="1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r>
              <a:rPr lang="en-US" dirty="0"/>
              <a:t>Important Things to Do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82296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 dirty="0"/>
              <a:t>Read the (updated) Grad Handbook</a:t>
            </a: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dated August </a:t>
            </a:r>
            <a:r>
              <a:rPr lang="en-US" sz="2400" dirty="0" smtClean="0"/>
              <a:t>2011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http://</a:t>
            </a:r>
            <a:r>
              <a:rPr lang="en-US" sz="2000" dirty="0" smtClean="0"/>
              <a:t>www.cse.buffalo.edu/graduate/handbooks/grad-handbook-2011.pdf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800" b="1" dirty="0"/>
              <a:t>Make (and keep) an appointment with your </a:t>
            </a:r>
            <a:r>
              <a:rPr lang="en-US" sz="2800" b="1" u="sng" dirty="0"/>
              <a:t>academic</a:t>
            </a:r>
            <a:r>
              <a:rPr lang="en-US" sz="2800" b="1" dirty="0"/>
              <a:t> advisor</a:t>
            </a: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Discuss your coursework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Should do this at least each semester, or more often!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Can change advisors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Advisor will automatically change when: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you do a master’s project or thesis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you choose a major professor for your Ph.D.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Things to Do</a:t>
            </a:r>
          </a:p>
        </p:txBody>
      </p:sp>
      <p:sp>
        <p:nvSpPr>
          <p:cNvPr id="312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 dirty="0"/>
              <a:t>Attend CSE colloquia</a:t>
            </a:r>
            <a:br>
              <a:rPr lang="en-US" sz="2800" b="1" dirty="0"/>
            </a:br>
            <a:endParaRPr lang="en-US" sz="2800" b="1" dirty="0"/>
          </a:p>
          <a:p>
            <a:pPr>
              <a:lnSpc>
                <a:spcPct val="80000"/>
              </a:lnSpc>
            </a:pPr>
            <a:r>
              <a:rPr lang="en-US" sz="2800" b="1" dirty="0"/>
              <a:t>Be sure that you are on the grad Listserv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/>
              <a:t>Should be automatic</a:t>
            </a:r>
            <a:br>
              <a:rPr lang="en-US" sz="2400" dirty="0"/>
            </a:b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800" dirty="0"/>
              <a:t>Read your “</a:t>
            </a:r>
            <a:r>
              <a:rPr lang="en-US" sz="2800" b="1" dirty="0"/>
              <a:t>@</a:t>
            </a:r>
            <a:r>
              <a:rPr lang="en-US" sz="2800" b="1" dirty="0" err="1"/>
              <a:t>buffalo.edu</a:t>
            </a:r>
            <a:r>
              <a:rPr lang="en-US" sz="2800" dirty="0"/>
              <a:t>” email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and your “@</a:t>
            </a:r>
            <a:r>
              <a:rPr lang="en-US" sz="2400" dirty="0" err="1"/>
              <a:t>cse.buffalo.edu</a:t>
            </a:r>
            <a:r>
              <a:rPr lang="en-US" sz="2400" dirty="0"/>
              <a:t>” email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or else be sure that email sent there is forwarded to where you really read email!</a:t>
            </a:r>
          </a:p>
          <a:p>
            <a:pPr lvl="1">
              <a:lnSpc>
                <a:spcPct val="80000"/>
              </a:lnSpc>
            </a:pPr>
            <a:r>
              <a:rPr lang="en-US" sz="2400" u="sng" dirty="0">
                <a:solidFill>
                  <a:srgbClr val="0070C0"/>
                </a:solidFill>
              </a:rPr>
              <a:t>c</a:t>
            </a:r>
            <a:r>
              <a:rPr lang="en-US" sz="2400" u="sng" dirty="0">
                <a:solidFill>
                  <a:srgbClr val="0070C0"/>
                </a:solidFill>
                <a:hlinkClick r:id="rId3"/>
              </a:rPr>
              <a:t>sgr-list@listserv.buffalo.edu</a:t>
            </a:r>
            <a:r>
              <a:rPr lang="en-US" sz="2400" dirty="0"/>
              <a:t>: announcements, job </a:t>
            </a:r>
            <a:r>
              <a:rPr lang="en-US" sz="2400" dirty="0" smtClean="0"/>
              <a:t>offers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Not to Do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Violations of Academic Integrity</a:t>
            </a:r>
          </a:p>
          <a:p>
            <a:pPr lvl="1"/>
            <a:r>
              <a:rPr lang="en-US" dirty="0" smtClean="0"/>
              <a:t>Copying someone’s work</a:t>
            </a:r>
          </a:p>
          <a:p>
            <a:pPr lvl="1"/>
            <a:r>
              <a:rPr lang="en-US" dirty="0" smtClean="0"/>
              <a:t>Letting others copy your work</a:t>
            </a:r>
          </a:p>
          <a:p>
            <a:pPr lvl="1"/>
            <a:r>
              <a:rPr lang="en-US" dirty="0" smtClean="0"/>
              <a:t>Quoting text without proper attribution </a:t>
            </a:r>
          </a:p>
          <a:p>
            <a:pPr lvl="1">
              <a:buNone/>
            </a:pPr>
            <a:endParaRPr lang="en-US" dirty="0"/>
          </a:p>
          <a:p>
            <a:r>
              <a:rPr lang="en-US" dirty="0" smtClean="0"/>
              <a:t>CSE policy:</a:t>
            </a:r>
            <a:r>
              <a:rPr lang="en-US" sz="2800" dirty="0" smtClean="0"/>
              <a:t>      </a:t>
            </a:r>
            <a:r>
              <a:rPr lang="en-US" sz="2200" dirty="0" smtClean="0">
                <a:hlinkClick r:id="rId2"/>
              </a:rPr>
              <a:t>http://www.cse.buffalo.edu/shared/policy_academic.php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381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MS Requirements</a:t>
            </a:r>
            <a:r>
              <a:rPr lang="en-US" sz="4000" dirty="0"/>
              <a:t>: </a:t>
            </a:r>
            <a:r>
              <a:rPr lang="en-US" sz="4000" dirty="0" smtClean="0"/>
              <a:t> 30 </a:t>
            </a:r>
            <a:r>
              <a:rPr lang="en-US" sz="4000" dirty="0"/>
              <a:t>credits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990600"/>
            <a:ext cx="7696200" cy="54102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 b="1" dirty="0" smtClean="0"/>
              <a:t>4 </a:t>
            </a:r>
            <a:r>
              <a:rPr lang="en-US" sz="2800" b="1" dirty="0"/>
              <a:t>core courses: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1 Theory/Algorithms core course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1 Artificial Intelligence core course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1 Software and Information Systems core course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1 Hardware and Networked Systems core </a:t>
            </a:r>
            <a:r>
              <a:rPr lang="en-US" dirty="0" smtClean="0"/>
              <a:t>course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sz="2800" b="1" dirty="0"/>
              <a:t>3 other CSE courses: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2 core </a:t>
            </a:r>
            <a:r>
              <a:rPr lang="en-US" i="1" dirty="0"/>
              <a:t>area</a:t>
            </a:r>
            <a:r>
              <a:rPr lang="en-US" dirty="0"/>
              <a:t> courses:</a:t>
            </a:r>
          </a:p>
          <a:p>
            <a:pPr lvl="2">
              <a:lnSpc>
                <a:spcPct val="90000"/>
              </a:lnSpc>
            </a:pPr>
            <a:r>
              <a:rPr lang="en-US" sz="2800" dirty="0"/>
              <a:t>1 CSE 500- or 600-level course from </a:t>
            </a:r>
            <a:r>
              <a:rPr lang="en-US" sz="2800" i="1" dirty="0"/>
              <a:t>any</a:t>
            </a:r>
            <a:r>
              <a:rPr lang="en-US" sz="2800" dirty="0"/>
              <a:t> core area</a:t>
            </a:r>
          </a:p>
          <a:p>
            <a:pPr lvl="2">
              <a:lnSpc>
                <a:spcPct val="90000"/>
              </a:lnSpc>
            </a:pPr>
            <a:r>
              <a:rPr lang="en-US" sz="2800" dirty="0"/>
              <a:t>1 CSE 600-level course from </a:t>
            </a:r>
            <a:r>
              <a:rPr lang="en-US" sz="2800" i="1" dirty="0"/>
              <a:t>that</a:t>
            </a:r>
            <a:r>
              <a:rPr lang="en-US" sz="2800" dirty="0"/>
              <a:t> core area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1 CSE 500- or 600-level course </a:t>
            </a:r>
            <a:endParaRPr lang="en-US" b="1" dirty="0" smtClean="0"/>
          </a:p>
          <a:p>
            <a:pPr>
              <a:lnSpc>
                <a:spcPct val="90000"/>
              </a:lnSpc>
            </a:pPr>
            <a:r>
              <a:rPr lang="en-US" sz="2800" b="1" dirty="0" smtClean="0"/>
              <a:t>Free electives (9 credits):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 at least 1 CSE seminar: 1, 2 or 3 credits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At most 6 credits outside of CSE (have to be approved)</a:t>
            </a:r>
          </a:p>
          <a:p>
            <a:pPr lvl="1">
              <a:lnSpc>
                <a:spcPct val="90000"/>
              </a:lnSpc>
              <a:buNone/>
            </a:pPr>
            <a:endParaRPr lang="en-US" sz="2000" dirty="0" smtClean="0"/>
          </a:p>
          <a:p>
            <a:pPr lvl="1">
              <a:lnSpc>
                <a:spcPct val="90000"/>
              </a:lnSpc>
              <a:buNone/>
            </a:pPr>
            <a:endParaRPr lang="en-US" sz="2000" dirty="0" smtClean="0"/>
          </a:p>
          <a:p>
            <a:pPr lvl="1">
              <a:lnSpc>
                <a:spcPct val="90000"/>
              </a:lnSpc>
              <a:buNone/>
            </a:pPr>
            <a:r>
              <a:rPr lang="en-US" dirty="0" smtClean="0">
                <a:solidFill>
                  <a:srgbClr val="FF0000"/>
                </a:solidFill>
              </a:rPr>
              <a:t>CSE 501 no longer required of MS students!</a:t>
            </a:r>
          </a:p>
          <a:p>
            <a:pPr>
              <a:lnSpc>
                <a:spcPct val="90000"/>
              </a:lnSpc>
              <a:buNone/>
            </a:pPr>
            <a:endParaRPr lang="en-US" sz="2400" b="1" dirty="0" smtClean="0"/>
          </a:p>
          <a:p>
            <a:pPr>
              <a:lnSpc>
                <a:spcPct val="90000"/>
              </a:lnSpc>
              <a:buNone/>
            </a:pPr>
            <a:r>
              <a:rPr lang="en-US" sz="2400" b="1" dirty="0" smtClean="0"/>
              <a:t>    </a:t>
            </a:r>
          </a:p>
          <a:p>
            <a:pPr lvl="2">
              <a:lnSpc>
                <a:spcPct val="90000"/>
              </a:lnSpc>
            </a:pPr>
            <a:endParaRPr lang="en-US" sz="2000" dirty="0" smtClean="0"/>
          </a:p>
          <a:p>
            <a:pPr lvl="1"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34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MS </a:t>
            </a:r>
            <a:r>
              <a:rPr lang="en-US" sz="2000" dirty="0"/>
              <a:t>Requirements (cont’d)</a:t>
            </a:r>
            <a:endParaRPr lang="en-US" dirty="0"/>
          </a:p>
        </p:txBody>
      </p:sp>
      <p:sp>
        <p:nvSpPr>
          <p:cNvPr id="3153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90600"/>
            <a:ext cx="77724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dirty="0"/>
              <a:t>Do a project or a thesis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Project can be from a CSE 600-level course that offers this option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not all do; check with instructor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grade has to be at least B+</a:t>
            </a:r>
            <a:br>
              <a:rPr lang="en-US" sz="1800" dirty="0"/>
            </a:b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400" b="1" dirty="0"/>
              <a:t>Maintain a 3.00 GPA</a:t>
            </a:r>
            <a:br>
              <a:rPr lang="en-US" sz="2400" b="1" dirty="0"/>
            </a:br>
            <a:endParaRPr lang="en-US" sz="2400" b="1" dirty="0"/>
          </a:p>
          <a:p>
            <a:pPr>
              <a:lnSpc>
                <a:spcPct val="90000"/>
              </a:lnSpc>
            </a:pPr>
            <a:r>
              <a:rPr lang="en-US" sz="2400" dirty="0"/>
              <a:t>There are certain other restrictions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GPA requirements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no course can be used to satisfy two different requirements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certain courses can’t be used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part-time students get more time to satisfy the requirements</a:t>
            </a:r>
          </a:p>
          <a:p>
            <a:pPr lvl="1">
              <a:lnSpc>
                <a:spcPct val="90000"/>
              </a:lnSpc>
            </a:pPr>
            <a:r>
              <a:rPr lang="en-US" sz="2000" b="1" dirty="0"/>
              <a:t>see the Grad Handbook </a:t>
            </a:r>
            <a:endParaRPr lang="en-US" sz="1800" dirty="0"/>
          </a:p>
          <a:p>
            <a:pPr>
              <a:lnSpc>
                <a:spcPct val="90000"/>
              </a:lnSpc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539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7772400" cy="304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/>
              <a:t>M.S. Requirements (cont’d)</a:t>
            </a:r>
            <a:endParaRPr lang="en-US" dirty="0"/>
          </a:p>
        </p:txBody>
      </p:sp>
      <p:sp>
        <p:nvSpPr>
          <p:cNvPr id="31437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685800"/>
            <a:ext cx="8763000" cy="5943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What are the </a:t>
            </a:r>
            <a:r>
              <a:rPr lang="en-US" b="1" dirty="0" smtClean="0"/>
              <a:t>core courses </a:t>
            </a:r>
            <a:r>
              <a:rPr lang="en-US" dirty="0"/>
              <a:t>&amp; </a:t>
            </a:r>
            <a:r>
              <a:rPr lang="en-US" b="1" dirty="0" smtClean="0"/>
              <a:t>core areas</a:t>
            </a:r>
            <a:r>
              <a:rPr lang="en-US" dirty="0" smtClean="0"/>
              <a:t>?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see the Grad Handbook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How to waive a requirement or transfer a course?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transfer </a:t>
            </a:r>
            <a:r>
              <a:rPr lang="en-US" b="1" dirty="0"/>
              <a:t>up to 6 graduate credits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see the Grad Handbook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Can apply to </a:t>
            </a:r>
            <a:r>
              <a:rPr lang="en-US" dirty="0" smtClean="0"/>
              <a:t>PhD </a:t>
            </a:r>
            <a:r>
              <a:rPr lang="en-US" dirty="0"/>
              <a:t>program from </a:t>
            </a:r>
            <a:r>
              <a:rPr lang="en-US" dirty="0" smtClean="0"/>
              <a:t>MS </a:t>
            </a:r>
            <a:r>
              <a:rPr lang="en-US" dirty="0"/>
              <a:t>program?</a:t>
            </a:r>
          </a:p>
          <a:p>
            <a:pPr lvl="1">
              <a:lnSpc>
                <a:spcPct val="90000"/>
              </a:lnSpc>
            </a:pPr>
            <a:r>
              <a:rPr lang="en-US" b="1" dirty="0"/>
              <a:t>yes</a:t>
            </a:r>
            <a:r>
              <a:rPr lang="en-US" dirty="0"/>
              <a:t>: for details, see the Grad Handbook</a:t>
            </a:r>
            <a:br>
              <a:rPr lang="en-US" dirty="0"/>
            </a:b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Other questions?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see the Grad Handbook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PhD </a:t>
            </a:r>
            <a:r>
              <a:rPr lang="en-US" sz="4000" dirty="0"/>
              <a:t>Requirements</a:t>
            </a:r>
            <a:endParaRPr lang="en-US" dirty="0"/>
          </a:p>
        </p:txBody>
      </p:sp>
      <p:sp>
        <p:nvSpPr>
          <p:cNvPr id="3164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90600"/>
            <a:ext cx="7772400" cy="5715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b="1" dirty="0" smtClean="0"/>
              <a:t>PhD </a:t>
            </a:r>
            <a:r>
              <a:rPr lang="en-US" sz="2400" b="1" dirty="0"/>
              <a:t>Qualifying Process</a:t>
            </a:r>
            <a:r>
              <a:rPr lang="en-US" sz="2400" dirty="0"/>
              <a:t>  (24 credits)</a:t>
            </a:r>
          </a:p>
          <a:p>
            <a:pPr lvl="1">
              <a:lnSpc>
                <a:spcPct val="90000"/>
              </a:lnSpc>
            </a:pPr>
            <a:r>
              <a:rPr lang="en-US" sz="2000" b="1" dirty="0"/>
              <a:t>3 required courses:</a:t>
            </a:r>
            <a:endParaRPr lang="en-US" sz="2000" dirty="0"/>
          </a:p>
          <a:p>
            <a:pPr lvl="2">
              <a:lnSpc>
                <a:spcPct val="90000"/>
              </a:lnSpc>
            </a:pPr>
            <a:r>
              <a:rPr lang="en-US" sz="1800" dirty="0"/>
              <a:t>CSE 501 — Intro to Grad Studies in CSE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CSE 531 — Analysis of Algorithms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CSE 596 — Intro to Theory of Computation</a:t>
            </a:r>
          </a:p>
          <a:p>
            <a:pPr lvl="1">
              <a:lnSpc>
                <a:spcPct val="90000"/>
              </a:lnSpc>
            </a:pPr>
            <a:r>
              <a:rPr lang="en-US" sz="2000" b="1" dirty="0"/>
              <a:t>4 core courses</a:t>
            </a:r>
            <a:r>
              <a:rPr lang="en-US" sz="2000" dirty="0"/>
              <a:t>, at least 1 each from: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AI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Software and Information Systems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Hardware and Networked Systems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1 CSE 600-level course in your dissertation area</a:t>
            </a:r>
          </a:p>
          <a:p>
            <a:pPr>
              <a:lnSpc>
                <a:spcPct val="90000"/>
              </a:lnSpc>
            </a:pPr>
            <a:r>
              <a:rPr lang="en-US" sz="2400" b="1" dirty="0"/>
              <a:t>Other requirements: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2nd CSE 600-level course  (3 credits)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1 CSE seminar (1,2, or 3 credits)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total = 28-30 credits so far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Dissertation proposal + dissertation + oral defense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typically 36 credits (</a:t>
            </a:r>
            <a:r>
              <a:rPr lang="en-US" sz="1800" dirty="0" smtClean="0"/>
              <a:t>PhD </a:t>
            </a:r>
            <a:r>
              <a:rPr lang="en-US" sz="1800" dirty="0"/>
              <a:t>is 72 credits total; 36 can be transferred in)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can take other courses!</a:t>
            </a:r>
            <a:endParaRPr lang="en-US" sz="2000" dirty="0"/>
          </a:p>
          <a:p>
            <a:pPr lvl="2">
              <a:lnSpc>
                <a:spcPct val="90000"/>
              </a:lnSpc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19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4463</TotalTime>
  <Words>638</Words>
  <Application>Microsoft Office PowerPoint</Application>
  <PresentationFormat>Letter Paper (8.5x11 in)</PresentationFormat>
  <Paragraphs>150</Paragraphs>
  <Slides>13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Graduate Student Orientation Fall 2011</vt:lpstr>
      <vt:lpstr>Graduate Secretary</vt:lpstr>
      <vt:lpstr>Important Things to Do</vt:lpstr>
      <vt:lpstr>More Things to Do</vt:lpstr>
      <vt:lpstr>Things Not to Do</vt:lpstr>
      <vt:lpstr>MS Requirements:  30 credits</vt:lpstr>
      <vt:lpstr>MS Requirements (cont’d)</vt:lpstr>
      <vt:lpstr>M.S. Requirements (cont’d)</vt:lpstr>
      <vt:lpstr>PhD Requirements</vt:lpstr>
      <vt:lpstr>Ph.D. Requirements (cont’d)</vt:lpstr>
      <vt:lpstr>Forms and petitions</vt:lpstr>
      <vt:lpstr>Useful Websites</vt:lpstr>
      <vt:lpstr>Useful graduate resources  (maintained by Bill Rapaport)</vt:lpstr>
    </vt:vector>
  </TitlesOfParts>
  <Company>CSE Department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Philosophy of Computer Science: What Is It?  How to Teach It.</dc:title>
  <dc:creator>CSE Department</dc:creator>
  <cp:lastModifiedBy>chomicki</cp:lastModifiedBy>
  <cp:revision>78</cp:revision>
  <cp:lastPrinted>2007-08-21T18:04:51Z</cp:lastPrinted>
  <dcterms:created xsi:type="dcterms:W3CDTF">2006-04-26T14:28:14Z</dcterms:created>
  <dcterms:modified xsi:type="dcterms:W3CDTF">2011-08-22T13:32:20Z</dcterms:modified>
</cp:coreProperties>
</file>