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7473" r:id="rId1"/>
  </p:sldMasterIdLst>
  <p:notesMasterIdLst>
    <p:notesMasterId r:id="rId12"/>
  </p:notesMasterIdLst>
  <p:handoutMasterIdLst>
    <p:handoutMasterId r:id="rId13"/>
  </p:handoutMasterIdLst>
  <p:sldIdLst>
    <p:sldId id="328" r:id="rId2"/>
    <p:sldId id="330" r:id="rId3"/>
    <p:sldId id="428" r:id="rId4"/>
    <p:sldId id="427" r:id="rId5"/>
    <p:sldId id="553" r:id="rId6"/>
    <p:sldId id="504" r:id="rId7"/>
    <p:sldId id="429" r:id="rId8"/>
    <p:sldId id="506" r:id="rId9"/>
    <p:sldId id="554" r:id="rId10"/>
    <p:sldId id="55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A3BC88-8FC9-6241-BC9F-F9DAA3A67B01}">
          <p14:sldIdLst>
            <p14:sldId id="328"/>
            <p14:sldId id="330"/>
            <p14:sldId id="428"/>
            <p14:sldId id="427"/>
            <p14:sldId id="553"/>
            <p14:sldId id="504"/>
            <p14:sldId id="429"/>
            <p14:sldId id="506"/>
            <p14:sldId id="554"/>
            <p14:sldId id="55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54" autoAdjust="0"/>
  </p:normalViewPr>
  <p:slideViewPr>
    <p:cSldViewPr snapToGrid="0" snapToObjects="1">
      <p:cViewPr>
        <p:scale>
          <a:sx n="100" d="100"/>
          <a:sy n="100" d="100"/>
        </p:scale>
        <p:origin x="-2448" y="-1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8F7FB-FF82-0E45-AB6C-D5CDA7138EFF}" type="datetimeFigureOut">
              <a:rPr lang="en-US" smtClean="0"/>
              <a:t>4/30/12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E94B0-E825-B54C-9EA0-DD31D0BBF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05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CDCC-348F-8144-89DD-11C4A8765DD3}" type="datetimeFigureOut">
              <a:rPr lang="en-US" smtClean="0"/>
              <a:t>4/30/12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A5E3C-2A20-C449-A140-8CDC2A435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35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170773-753D-B94F-BE75-2ABAD5ABFAF8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E8537FB-C364-024E-AC83-634E3581447F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0ED3A3F-838F-194D-878F-7083D76AEF4F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508928D1-B15E-3C48-9BBE-A4A85594D8FA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04D-2A31-9D44-A486-E40542ECC7CE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kumimoji="0" lang="en-US" dirty="0" smtClean="0"/>
              <a:t>CSE 250, Spring 2012, SUNY Buffalo, @Hung Q. Ngo</a:t>
            </a:r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994C450-3AED-5B47-9320-06E886D679EC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DBEA8FB-F6D0-E643-A3EC-A8934C182A39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51A8F452-5E46-F44F-8B25-A426CBEC0415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22DDE325-7DAB-364E-8236-D63338517027}" type="datetime1">
              <a:rPr lang="en-US" sz="1400" smtClean="0">
                <a:solidFill>
                  <a:srgbClr val="FFFFFF"/>
                </a:solidFill>
              </a:rPr>
              <a:t>4/30/12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4038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74" r:id="rId1"/>
    <p:sldLayoutId id="2147487475" r:id="rId2"/>
    <p:sldLayoutId id="2147487476" r:id="rId3"/>
    <p:sldLayoutId id="2147487477" r:id="rId4"/>
    <p:sldLayoutId id="2147487478" r:id="rId5"/>
    <p:sldLayoutId id="2147487479" r:id="rId6"/>
    <p:sldLayoutId id="2147487480" r:id="rId7"/>
    <p:sldLayoutId id="2147487481" r:id="rId8"/>
    <p:sldLayoutId id="2147487482" r:id="rId9"/>
    <p:sldLayoutId id="2147487483" r:id="rId10"/>
    <p:sldLayoutId id="214748748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exam</a:t>
            </a:r>
            <a:endParaRPr lang="en-US" dirty="0" smtClean="0"/>
          </a:p>
          <a:p>
            <a:r>
              <a:rPr lang="en-US" dirty="0" smtClean="0"/>
              <a:t>what we’ve learned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3355848"/>
            <a:ext cx="8646885" cy="1673352"/>
          </a:xfrm>
        </p:spPr>
        <p:txBody>
          <a:bodyPr>
            <a:normAutofit/>
          </a:bodyPr>
          <a:lstStyle/>
          <a:p>
            <a:r>
              <a:rPr lang="en-US" dirty="0" err="1" smtClean="0"/>
              <a:t>Eplilogue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Lessons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Designing a Data Structure involves</a:t>
            </a:r>
          </a:p>
          <a:p>
            <a:pPr lvl="1"/>
            <a:r>
              <a:rPr lang="en-US" dirty="0" smtClean="0"/>
              <a:t>Mathematical analysis</a:t>
            </a:r>
          </a:p>
          <a:p>
            <a:pPr lvl="1"/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Implementation (in C++ or other languages)</a:t>
            </a:r>
          </a:p>
          <a:p>
            <a:pPr lvl="1"/>
            <a:endParaRPr lang="en-US" dirty="0"/>
          </a:p>
          <a:p>
            <a:r>
              <a:rPr lang="en-US" dirty="0" smtClean="0"/>
              <a:t>In almost all cases, the “right” data structure for our problem depends on the problem domain</a:t>
            </a:r>
          </a:p>
          <a:p>
            <a:pPr lvl="1"/>
            <a:r>
              <a:rPr lang="en-US" dirty="0" smtClean="0"/>
              <a:t>Online dictionary</a:t>
            </a:r>
          </a:p>
          <a:p>
            <a:pPr lvl="1"/>
            <a:r>
              <a:rPr lang="en-US" dirty="0" smtClean="0"/>
              <a:t>High frequency trading</a:t>
            </a:r>
          </a:p>
          <a:p>
            <a:pPr lvl="1"/>
            <a:r>
              <a:rPr lang="en-US" dirty="0" smtClean="0"/>
              <a:t>Relational databases</a:t>
            </a:r>
          </a:p>
          <a:p>
            <a:pPr lvl="1"/>
            <a:r>
              <a:rPr lang="en-US" dirty="0" smtClean="0"/>
              <a:t>Domain Name System, </a:t>
            </a:r>
            <a:r>
              <a:rPr lang="en-US" dirty="0" err="1" smtClean="0"/>
              <a:t>BitTorrent</a:t>
            </a:r>
            <a:r>
              <a:rPr lang="en-US" dirty="0" smtClean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305269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291592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Friday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May 04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3:30—6:30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Norton 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9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book, open note, no electronic devices</a:t>
            </a:r>
          </a:p>
          <a:p>
            <a:endParaRPr lang="en-US" dirty="0"/>
          </a:p>
          <a:p>
            <a:r>
              <a:rPr lang="en-US" dirty="0" smtClean="0"/>
              <a:t>Comprehensive</a:t>
            </a:r>
          </a:p>
          <a:p>
            <a:endParaRPr lang="en-US" dirty="0"/>
          </a:p>
          <a:p>
            <a:r>
              <a:rPr lang="en-US" dirty="0" smtClean="0"/>
              <a:t>Same format as midterms, just longer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24AD7A25-56AB-1148-990A-078329788027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2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basic C++</a:t>
            </a:r>
            <a:endParaRPr lang="en-US" dirty="0"/>
          </a:p>
          <a:p>
            <a:pPr lvl="1"/>
            <a:r>
              <a:rPr lang="en-US" dirty="0" smtClean="0"/>
              <a:t>Compilation</a:t>
            </a:r>
          </a:p>
          <a:p>
            <a:pPr lvl="1"/>
            <a:r>
              <a:rPr lang="en-US" dirty="0" smtClean="0"/>
              <a:t>Arrays, pointers, definitions, declarations</a:t>
            </a:r>
          </a:p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Stacks, queues, vectors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Trees, hash tables</a:t>
            </a:r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Asymptotic analysis, amortized analysis</a:t>
            </a:r>
          </a:p>
          <a:p>
            <a:pPr lvl="1"/>
            <a:r>
              <a:rPr lang="en-US" dirty="0" smtClean="0"/>
              <a:t>Recurrence 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384A3982-4D54-B746-A59E-EC460D6E2F7F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1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291592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A data structure is a structure allowing for storing, searching, updating data efficiently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Efficiency is measured in terms of space and time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learned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3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Arrays</a:t>
            </a:r>
          </a:p>
          <a:p>
            <a:r>
              <a:rPr lang="en-US" dirty="0" smtClean="0"/>
              <a:t>Vectors</a:t>
            </a:r>
          </a:p>
          <a:p>
            <a:r>
              <a:rPr lang="en-US" dirty="0" smtClean="0"/>
              <a:t>Linked Lists</a:t>
            </a:r>
          </a:p>
          <a:p>
            <a:pPr lvl="1"/>
            <a:r>
              <a:rPr lang="en-US" dirty="0" smtClean="0"/>
              <a:t>Singly, Doubly, Skip, XOR</a:t>
            </a:r>
          </a:p>
          <a:p>
            <a:r>
              <a:rPr lang="en-US" dirty="0" smtClean="0"/>
              <a:t>Stacks, Queues</a:t>
            </a:r>
            <a:endParaRPr lang="en-US" dirty="0"/>
          </a:p>
          <a:p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BT, BST, AVL, Red-Black, Splay, (2,4)-, </a:t>
            </a:r>
          </a:p>
          <a:p>
            <a:r>
              <a:rPr lang="en-US" dirty="0" smtClean="0"/>
              <a:t>Hash tables</a:t>
            </a:r>
          </a:p>
          <a:p>
            <a:pPr lvl="1"/>
            <a:r>
              <a:rPr lang="en-US" dirty="0" smtClean="0"/>
              <a:t>Lazy array, direct access, hash codes, compression functions</a:t>
            </a:r>
          </a:p>
          <a:p>
            <a:pPr lvl="1"/>
            <a:r>
              <a:rPr lang="en-US" dirty="0" smtClean="0"/>
              <a:t>Collision resolution: separate chaining, open addressing, cuckoo hashing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839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operating on Data Structures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06B019-C42D-FE44-BDC6-FCCADEEDE84F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Sorting on arrays &amp; vectors</a:t>
            </a:r>
          </a:p>
          <a:p>
            <a:endParaRPr lang="en-US" dirty="0" smtClean="0"/>
          </a:p>
          <a:p>
            <a:r>
              <a:rPr lang="en-US" dirty="0" smtClean="0"/>
              <a:t>Traversing, updating and searching 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inked lists</a:t>
            </a:r>
          </a:p>
          <a:p>
            <a:pPr lvl="1"/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7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Data Structures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96855F-6736-B34D-B583-D99BBE0F4070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CSE 250, Spring 2012, SUNY Buffalo, @Hung Q. Ngo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</a:p>
          <a:p>
            <a:r>
              <a:rPr lang="en-US" dirty="0" smtClean="0"/>
              <a:t>Amortized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7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Lessons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Randomization is extremely powerful!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Random BST</a:t>
            </a:r>
          </a:p>
          <a:p>
            <a:pPr lvl="1"/>
            <a:r>
              <a:rPr lang="en-US" dirty="0" smtClean="0"/>
              <a:t>Universal hash functions</a:t>
            </a:r>
          </a:p>
          <a:p>
            <a:pPr lvl="1"/>
            <a:r>
              <a:rPr lang="en-US" dirty="0" smtClean="0"/>
              <a:t>Splay trees</a:t>
            </a:r>
          </a:p>
          <a:p>
            <a:pPr lvl="1"/>
            <a:r>
              <a:rPr lang="en-US" dirty="0" smtClean="0"/>
              <a:t>Keep data structure simple yet efficient</a:t>
            </a:r>
          </a:p>
          <a:p>
            <a:r>
              <a:rPr lang="en-US" dirty="0" smtClean="0"/>
              <a:t>Programming is not cut-and-pasting</a:t>
            </a:r>
          </a:p>
          <a:p>
            <a:pPr lvl="1"/>
            <a:r>
              <a:rPr lang="en-US" dirty="0" smtClean="0"/>
              <a:t>Non-trivial even when we know the algorithm</a:t>
            </a:r>
          </a:p>
          <a:p>
            <a:pPr lvl="1"/>
            <a:r>
              <a:rPr lang="en-US" dirty="0" smtClean="0"/>
              <a:t>The best part is to come up with an algorithm ourselves</a:t>
            </a:r>
          </a:p>
          <a:p>
            <a:pPr lvl="1"/>
            <a:r>
              <a:rPr lang="en-US" dirty="0" smtClean="0"/>
              <a:t>Take CSE331, 431, 531 – need to analyze algorithms too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7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8051</TotalTime>
  <Words>447</Words>
  <Application>Microsoft Macintosh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Eplilogue</vt:lpstr>
      <vt:lpstr>Final exam</vt:lpstr>
      <vt:lpstr>Format</vt:lpstr>
      <vt:lpstr>Coverage </vt:lpstr>
      <vt:lpstr>What we have learned</vt:lpstr>
      <vt:lpstr>Data structures</vt:lpstr>
      <vt:lpstr>Algorithms operating on Data Structures</vt:lpstr>
      <vt:lpstr>Analyze Data Structures</vt:lpstr>
      <vt:lpstr>Some Key Lessons</vt:lpstr>
      <vt:lpstr>Some Key Lessons</vt:lpstr>
    </vt:vector>
  </TitlesOfParts>
  <Company>SUNY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250 – Data structures in C++</dc:title>
  <dc:creator>Hung Ngo</dc:creator>
  <cp:lastModifiedBy>Hung Ngo</cp:lastModifiedBy>
  <cp:revision>392</cp:revision>
  <dcterms:created xsi:type="dcterms:W3CDTF">2012-01-17T14:06:43Z</dcterms:created>
  <dcterms:modified xsi:type="dcterms:W3CDTF">2012-04-30T17:14:09Z</dcterms:modified>
</cp:coreProperties>
</file>