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7473" r:id="rId1"/>
  </p:sldMasterIdLst>
  <p:notesMasterIdLst>
    <p:notesMasterId r:id="rId39"/>
  </p:notesMasterIdLst>
  <p:handoutMasterIdLst>
    <p:handoutMasterId r:id="rId40"/>
  </p:handoutMasterIdLst>
  <p:sldIdLst>
    <p:sldId id="328" r:id="rId2"/>
    <p:sldId id="329" r:id="rId3"/>
    <p:sldId id="330" r:id="rId4"/>
    <p:sldId id="331" r:id="rId5"/>
    <p:sldId id="332" r:id="rId6"/>
    <p:sldId id="357" r:id="rId7"/>
    <p:sldId id="333" r:id="rId8"/>
    <p:sldId id="259" r:id="rId9"/>
    <p:sldId id="366" r:id="rId10"/>
    <p:sldId id="334" r:id="rId11"/>
    <p:sldId id="367" r:id="rId12"/>
    <p:sldId id="360" r:id="rId13"/>
    <p:sldId id="361" r:id="rId14"/>
    <p:sldId id="362" r:id="rId15"/>
    <p:sldId id="368" r:id="rId16"/>
    <p:sldId id="370" r:id="rId17"/>
    <p:sldId id="371" r:id="rId18"/>
    <p:sldId id="369" r:id="rId19"/>
    <p:sldId id="363" r:id="rId20"/>
    <p:sldId id="364" r:id="rId21"/>
    <p:sldId id="372" r:id="rId22"/>
    <p:sldId id="365" r:id="rId23"/>
    <p:sldId id="373" r:id="rId24"/>
    <p:sldId id="374" r:id="rId25"/>
    <p:sldId id="375" r:id="rId26"/>
    <p:sldId id="258" r:id="rId27"/>
    <p:sldId id="383" r:id="rId28"/>
    <p:sldId id="358" r:id="rId29"/>
    <p:sldId id="384" r:id="rId30"/>
    <p:sldId id="385" r:id="rId31"/>
    <p:sldId id="386" r:id="rId32"/>
    <p:sldId id="377" r:id="rId33"/>
    <p:sldId id="378" r:id="rId34"/>
    <p:sldId id="379" r:id="rId35"/>
    <p:sldId id="380" r:id="rId36"/>
    <p:sldId id="381" r:id="rId37"/>
    <p:sldId id="38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A3BC88-8FC9-6241-BC9F-F9DAA3A67B01}">
          <p14:sldIdLst>
            <p14:sldId id="328"/>
            <p14:sldId id="329"/>
            <p14:sldId id="330"/>
            <p14:sldId id="331"/>
            <p14:sldId id="332"/>
            <p14:sldId id="357"/>
            <p14:sldId id="333"/>
            <p14:sldId id="259"/>
            <p14:sldId id="366"/>
            <p14:sldId id="334"/>
            <p14:sldId id="367"/>
            <p14:sldId id="360"/>
            <p14:sldId id="361"/>
            <p14:sldId id="362"/>
            <p14:sldId id="368"/>
            <p14:sldId id="370"/>
            <p14:sldId id="371"/>
            <p14:sldId id="369"/>
            <p14:sldId id="363"/>
            <p14:sldId id="364"/>
            <p14:sldId id="372"/>
            <p14:sldId id="365"/>
            <p14:sldId id="373"/>
            <p14:sldId id="374"/>
            <p14:sldId id="375"/>
            <p14:sldId id="258"/>
            <p14:sldId id="383"/>
            <p14:sldId id="358"/>
            <p14:sldId id="384"/>
            <p14:sldId id="385"/>
            <p14:sldId id="386"/>
            <p14:sldId id="377"/>
            <p14:sldId id="378"/>
            <p14:sldId id="379"/>
            <p14:sldId id="380"/>
            <p14:sldId id="381"/>
            <p14:sldId id="3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5" d="100"/>
          <a:sy n="175" d="100"/>
        </p:scale>
        <p:origin x="-120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7FB-FF82-0E45-AB6C-D5CDA7138EFF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94B0-E825-B54C-9EA0-DD31D0BB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CDCC-348F-8144-89DD-11C4A8765DD3}" type="datetimeFigureOut">
              <a:rPr lang="en-US" smtClean="0"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5E3C-2A20-C449-A140-8CDC2A43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F6C38B-4F1D-7441-AB9E-85E6A8C71FB6}" type="datetime1">
              <a:rPr lang="en-US" smtClean="0"/>
              <a:t>2/27/12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7B28F92-1B9F-5541-82AD-2D530F9F45DF}" type="datetime1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20EF5ED-DA45-B142-AD9F-4716692D48BE}" type="datetime1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2/27/12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C06E63B4-1BAC-8F4C-B0E7-72AB64FA5868}" type="datetime1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3D51-EA09-4F47-8175-6AB021850246}" type="datetime1">
              <a:rPr lang="en-US" smtClean="0"/>
              <a:t>2/27/12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D861ABB-0AF1-534A-A128-AD9692524695}" type="datetime1">
              <a:rPr lang="en-US" smtClean="0"/>
              <a:t>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6D1E6211-AAC1-D748-AFA6-AB5852146F3C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E80F9628-8B36-CA4D-A13A-1DE062E0FE79}" type="datetime1">
              <a:rPr lang="en-US" sz="1400" smtClean="0">
                <a:solidFill>
                  <a:srgbClr val="FFFFFF"/>
                </a:solidFill>
              </a:rPr>
              <a:t>2/27/12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74" r:id="rId1"/>
    <p:sldLayoutId id="2147487475" r:id="rId2"/>
    <p:sldLayoutId id="2147487476" r:id="rId3"/>
    <p:sldLayoutId id="2147487477" r:id="rId4"/>
    <p:sldLayoutId id="2147487478" r:id="rId5"/>
    <p:sldLayoutId id="2147487479" r:id="rId6"/>
    <p:sldLayoutId id="2147487480" r:id="rId7"/>
    <p:sldLayoutId id="2147487481" r:id="rId8"/>
    <p:sldLayoutId id="2147487482" r:id="rId9"/>
    <p:sldLayoutId id="2147487483" r:id="rId10"/>
    <p:sldLayoutId id="2147487484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1" Type="http://schemas.microsoft.com/office/2007/relationships/media" Target="../media/media3.gif"/><Relationship Id="rId2" Type="http://schemas.openxmlformats.org/officeDocument/2006/relationships/video" Target="../media/media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9.png"/><Relationship Id="rId1" Type="http://schemas.microsoft.com/office/2007/relationships/media" Target="../media/media4.gif"/><Relationship Id="rId2" Type="http://schemas.openxmlformats.org/officeDocument/2006/relationships/video" Target="../media/media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and binary search</a:t>
            </a:r>
          </a:p>
          <a:p>
            <a:r>
              <a:rPr lang="en-US" dirty="0"/>
              <a:t>Solving Recurrence with a tree</a:t>
            </a:r>
          </a:p>
          <a:p>
            <a:r>
              <a:rPr lang="en-US" dirty="0"/>
              <a:t>Four sorting algorithms</a:t>
            </a:r>
          </a:p>
          <a:p>
            <a:r>
              <a:rPr lang="en-US" dirty="0"/>
              <a:t>Function template</a:t>
            </a:r>
          </a:p>
          <a:p>
            <a:r>
              <a:rPr lang="en-US" dirty="0"/>
              <a:t>Callback functions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355848"/>
            <a:ext cx="8646885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Basic Searching and Sorting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9</a:t>
            </a:fld>
            <a:endParaRPr lang="en-US"/>
          </a:p>
        </p:txBody>
      </p:sp>
      <p:pic>
        <p:nvPicPr>
          <p:cNvPr id="7" name="Selection-Sort-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4943" y="1392464"/>
            <a:ext cx="1270000" cy="4711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752" y="2136339"/>
            <a:ext cx="655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selection_sort(vector&lt;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&amp;vec) {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i, j, k;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i&lt;vec.size()-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i++)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j=i;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(k=i+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k&lt;vec.size(); k++)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(vec[k] &lt; vec[i]) j=k;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(j!=i) swap(vec[i], vec[j]);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78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Number of comparisons</a:t>
            </a:r>
          </a:p>
          <a:p>
            <a:pPr lvl="1"/>
            <a:r>
              <a:rPr lang="en-US"/>
              <a:t>Even when the input is already sorted</a:t>
            </a:r>
          </a:p>
          <a:p>
            <a:pPr lvl="1"/>
            <a:endParaRPr lang="en-US"/>
          </a:p>
          <a:p>
            <a:r>
              <a:rPr lang="en-US"/>
              <a:t>Number of data movements is </a:t>
            </a:r>
            <a:r>
              <a:rPr lang="en-US" i="1">
                <a:solidFill>
                  <a:srgbClr val="008000"/>
                </a:solidFill>
              </a:rPr>
              <a:t>always  </a:t>
            </a:r>
          </a:p>
          <a:p>
            <a:pPr lvl="1"/>
            <a:r>
              <a:rPr lang="en-US"/>
              <a:t>Important for some applications (relational database)</a:t>
            </a:r>
          </a:p>
          <a:p>
            <a:pPr lvl="1"/>
            <a:endParaRPr lang="en-US"/>
          </a:p>
          <a:p>
            <a:r>
              <a:rPr lang="en-US"/>
              <a:t>We do not always have to move data!</a:t>
            </a:r>
          </a:p>
          <a:p>
            <a:pPr lvl="1"/>
            <a:r>
              <a:rPr lang="en-US"/>
              <a:t>Sort pointers to data</a:t>
            </a: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21" y="1510393"/>
            <a:ext cx="1104900" cy="520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21" y="2856593"/>
            <a:ext cx="927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11</a:t>
            </a:fld>
            <a:endParaRPr lang="en-US"/>
          </a:p>
        </p:txBody>
      </p:sp>
      <p:pic>
        <p:nvPicPr>
          <p:cNvPr id="6" name="Merge-sort-example-300px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095" y="1988456"/>
            <a:ext cx="4476448" cy="26858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11107"/>
            <a:ext cx="731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86" y="1859340"/>
            <a:ext cx="8157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merge_sort(vector&lt;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&amp;vec) {</a:t>
            </a:r>
          </a:p>
          <a:p>
            <a:r>
              <a:rPr lang="it-IT">
                <a:solidFill>
                  <a:srgbClr val="000000"/>
                </a:solidFill>
                <a:latin typeface="Menlo-Regular"/>
              </a:rPr>
              <a:t>    size_t n = vec.size();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(n &lt;=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left(vec.begin(), vec.begin()+n/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right(vec.begin()+n/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vec.end());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merge_sort(left);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merge_sort(right);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merge(vec, left, right);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094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merge procedure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886" y="1502360"/>
            <a:ext cx="8382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merge(vector&lt;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&amp;target, </a:t>
            </a:r>
          </a:p>
          <a:p>
            <a:r>
              <a:rPr lang="es-ES_tradnl">
                <a:solidFill>
                  <a:srgbClr val="000000"/>
                </a:solidFill>
                <a:latin typeface="Menlo-Regular"/>
              </a:rPr>
              <a:t>           </a:t>
            </a:r>
            <a:r>
              <a:rPr lang="es-ES_tradnl">
                <a:solidFill>
                  <a:srgbClr val="AA0D91"/>
                </a:solidFill>
                <a:latin typeface="Menlo-Regular"/>
              </a:rPr>
              <a:t>const</a:t>
            </a:r>
            <a:r>
              <a:rPr lang="es-ES_tradnl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s-ES_tradnl">
                <a:solidFill>
                  <a:srgbClr val="AA0D91"/>
                </a:solidFill>
                <a:latin typeface="Menlo-Regular"/>
              </a:rPr>
              <a:t>int</a:t>
            </a:r>
            <a:r>
              <a:rPr lang="es-ES_tradnl">
                <a:solidFill>
                  <a:srgbClr val="000000"/>
                </a:solidFill>
                <a:latin typeface="Menlo-Regular"/>
              </a:rPr>
              <a:t>&gt; &amp;left,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&amp;right)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size_t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j=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k=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(i &lt; left.size() &amp;&amp; j &lt; right.size())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(left[i] &lt; right[j]) </a:t>
            </a:r>
          </a:p>
          <a:p>
            <a:r>
              <a:rPr lang="es-ES_tradnl">
                <a:solidFill>
                  <a:srgbClr val="000000"/>
                </a:solidFill>
                <a:latin typeface="Menlo-Regular"/>
              </a:rPr>
              <a:t>            target[k++] = left[i++];</a:t>
            </a:r>
          </a:p>
          <a:p>
            <a:r>
              <a:rPr lang="hu-HU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hu-HU">
                <a:solidFill>
                  <a:srgbClr val="AA0D91"/>
                </a:solidFill>
                <a:latin typeface="Menlo-Regular"/>
              </a:rPr>
              <a:t>else</a:t>
            </a:r>
            <a:endParaRPr lang="hu-HU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    target[k++] = right[j++];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(i &lt; left.size()) target[k++] = left[i++];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&lt; right.size()) target[k++] = right[j++];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07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recurrences with recurrence tree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merge-sort-recursion-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" y="1790699"/>
            <a:ext cx="8815289" cy="45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43" y="2110570"/>
            <a:ext cx="6531714" cy="429441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1" y="1448707"/>
            <a:ext cx="6642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Worst case run time                           is optimal among comparison-based sorting algorithms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Space complexity</a:t>
            </a:r>
          </a:p>
          <a:p>
            <a:pPr lvl="1"/>
            <a:r>
              <a:rPr lang="en-US"/>
              <a:t>Big problem!</a:t>
            </a:r>
          </a:p>
          <a:p>
            <a:endParaRPr lang="en-US"/>
          </a:p>
          <a:p>
            <a:r>
              <a:rPr lang="en-US"/>
              <a:t>Can be made in-place, but too complex</a:t>
            </a:r>
          </a:p>
          <a:p>
            <a:r>
              <a:rPr lang="en-US"/>
              <a:t>                         comparisons and item moves</a:t>
            </a:r>
          </a:p>
          <a:p>
            <a:r>
              <a:rPr lang="en-US"/>
              <a:t>Is stable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88" y="1586593"/>
            <a:ext cx="19558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5" y="2987221"/>
            <a:ext cx="4702629" cy="40277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1" y="4859565"/>
            <a:ext cx="1955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81200"/>
            <a:ext cx="830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18</a:t>
            </a:fld>
            <a:endParaRPr lang="en-US"/>
          </a:p>
        </p:txBody>
      </p:sp>
      <p:pic>
        <p:nvPicPr>
          <p:cNvPr id="6" name="Sorting_quicksort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471074"/>
            <a:ext cx="5910367" cy="45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1DE067-4F5A-CE4F-B953-6CE93642C79E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Linear and binary search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Insertion sort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Merge sort</a:t>
            </a:r>
          </a:p>
          <a:p>
            <a:endParaRPr lang="en-US" dirty="0"/>
          </a:p>
          <a:p>
            <a:r>
              <a:rPr lang="en-US" dirty="0"/>
              <a:t>Solving recurrences using a recurrence tree</a:t>
            </a:r>
          </a:p>
          <a:p>
            <a:r>
              <a:rPr lang="en-US" dirty="0"/>
              <a:t>Quick sort and randomized quick sort</a:t>
            </a:r>
          </a:p>
          <a:p>
            <a:r>
              <a:rPr lang="en-US" dirty="0"/>
              <a:t>Experimenting with the 5 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4081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Quick sort code (slightly different from anim)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457" y="1624656"/>
            <a:ext cx="8222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qs_with_range(vector&lt;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&amp;vec,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p,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q)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(p &gt;= q)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007400"/>
                </a:solidFill>
                <a:latin typeface="Menlo-Regular"/>
              </a:rPr>
              <a:t>// partition</a:t>
            </a:r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r=p-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for</a:t>
            </a:r>
            <a:r>
              <a:rPr lang="da-DK">
                <a:solidFill>
                  <a:srgbClr val="000000"/>
                </a:solidFill>
                <a:latin typeface="Menlo-Regular"/>
              </a:rPr>
              <a:t> (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j=p; j&lt;q; j++)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(vec[j] &lt; vec[q])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        swap(vec[++r], vec[j]);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swap(vec[++r], vec[q]);</a:t>
            </a:r>
          </a:p>
          <a:p>
            <a:endParaRPr lang="pl-PL">
              <a:solidFill>
                <a:srgbClr val="000000"/>
              </a:solidFill>
              <a:latin typeface="Menlo-Regular"/>
            </a:endParaRP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>
                <a:solidFill>
                  <a:srgbClr val="007400"/>
                </a:solidFill>
                <a:latin typeface="Menlo-Regular"/>
              </a:rPr>
              <a:t>// sort the left &amp; the right parts</a:t>
            </a:r>
            <a:endParaRPr lang="pl-PL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qs_with_range(vec, p, r-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qs_with_range(vec, r+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q);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009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Worst-case run time</a:t>
            </a:r>
          </a:p>
          <a:p>
            <a:pPr lvl="1"/>
            <a:r>
              <a:rPr lang="en-US"/>
              <a:t>Which sequence of pivots lead  to this?</a:t>
            </a:r>
          </a:p>
          <a:p>
            <a:pPr lvl="1"/>
            <a:endParaRPr lang="en-US"/>
          </a:p>
          <a:p>
            <a:r>
              <a:rPr lang="en-US"/>
              <a:t>On “average” should work well</a:t>
            </a:r>
          </a:p>
          <a:p>
            <a:endParaRPr lang="en-US"/>
          </a:p>
          <a:p>
            <a:r>
              <a:rPr lang="en-US"/>
              <a:t>We can make it more likely to work well by randomizing the pivot!!!</a:t>
            </a:r>
          </a:p>
          <a:p>
            <a:pPr lvl="1"/>
            <a:r>
              <a:rPr lang="en-US"/>
              <a:t>Las Vegas algorithm  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7048"/>
            <a:ext cx="1104900" cy="520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59" y="2813050"/>
            <a:ext cx="1955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85" y="1604287"/>
            <a:ext cx="82223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rqs_with_range(vector&lt;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&amp;vec,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p,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q)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(p &gt;= q)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007400"/>
                </a:solidFill>
                <a:latin typeface="Menlo-Regular"/>
              </a:rPr>
              <a:t>// pick a random pivot</a:t>
            </a:r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m = rand() % (q-p+</a:t>
            </a:r>
            <a:r>
              <a:rPr lang="da-DK">
                <a:solidFill>
                  <a:srgbClr val="1C00CF"/>
                </a:solidFill>
                <a:latin typeface="Menlo-Regular"/>
              </a:rPr>
              <a:t>1</a:t>
            </a:r>
            <a:r>
              <a:rPr lang="da-DK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swap(vec[q], vec[p+m]); 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>
                <a:solidFill>
                  <a:srgbClr val="007400"/>
                </a:solidFill>
                <a:latin typeface="Menlo-Regular"/>
              </a:rPr>
              <a:t>// partition</a:t>
            </a:r>
            <a:endParaRPr lang="pl-PL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r=p-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for</a:t>
            </a:r>
            <a:r>
              <a:rPr lang="da-DK">
                <a:solidFill>
                  <a:srgbClr val="000000"/>
                </a:solidFill>
                <a:latin typeface="Menlo-Regular"/>
              </a:rPr>
              <a:t> (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j=p; j&lt;q; j++)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(vec[j] &lt; vec[q])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        swap(vec[++r], vec[j]);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swap(vec[++r], vec[q]);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>
                <a:solidFill>
                  <a:srgbClr val="007400"/>
                </a:solidFill>
                <a:latin typeface="Menlo-Regular"/>
              </a:rPr>
              <a:t>// sort the left &amp; the right parts</a:t>
            </a:r>
            <a:endParaRPr lang="pl-PL">
              <a:solidFill>
                <a:srgbClr val="000000"/>
              </a:solidFill>
              <a:latin typeface="Menlo-Regular"/>
            </a:endParaRP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rqs_with_range(vec, p, r-</a:t>
            </a:r>
            <a:r>
              <a:rPr lang="pl-PL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    rqs_with_range(vec, r+</a:t>
            </a:r>
            <a:r>
              <a:rPr lang="pl-PL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>
                <a:solidFill>
                  <a:srgbClr val="000000"/>
                </a:solidFill>
                <a:latin typeface="Menlo-Regular"/>
              </a:rPr>
              <a:t>, q);</a:t>
            </a:r>
          </a:p>
          <a:p>
            <a:r>
              <a:rPr lang="pl-PL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839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Heap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max_he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57" y="1887764"/>
            <a:ext cx="6077756" cy="43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Heap as an Array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rray_max_he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10" y="1676400"/>
            <a:ext cx="5477875" cy="4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Heapify: turn a vector/array into a heap</a:t>
            </a:r>
          </a:p>
          <a:p>
            <a:endParaRPr lang="en-US"/>
          </a:p>
          <a:p>
            <a:r>
              <a:rPr lang="en-US"/>
              <a:t>Sink(i, n, array): make sub-tree rooted at i a heap</a:t>
            </a:r>
          </a:p>
          <a:p>
            <a:pPr lvl="1"/>
            <a:r>
              <a:rPr lang="en-US"/>
              <a:t>Assumes left &amp; right sub-trees are already max heap</a:t>
            </a:r>
          </a:p>
          <a:p>
            <a:pPr lvl="1"/>
            <a:r>
              <a:rPr lang="en-US"/>
              <a:t>Sink node i down to the right level</a:t>
            </a:r>
          </a:p>
        </p:txBody>
      </p:sp>
    </p:spTree>
    <p:extLst>
      <p:ext uri="{BB962C8B-B14F-4D97-AF65-F5344CB8AC3E}">
        <p14:creationId xmlns:p14="http://schemas.microsoft.com/office/powerpoint/2010/main" val="320530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1673225"/>
          </a:xfrm>
        </p:spPr>
        <p:txBody>
          <a:bodyPr/>
          <a:lstStyle/>
          <a:p>
            <a:r>
              <a:rPr lang="en-US" dirty="0" smtClean="0"/>
              <a:t>Random input</a:t>
            </a:r>
          </a:p>
          <a:p>
            <a:r>
              <a:rPr lang="en-US" dirty="0"/>
              <a:t>Sorted input</a:t>
            </a:r>
          </a:p>
          <a:p>
            <a:r>
              <a:rPr lang="en-US" dirty="0"/>
              <a:t>Inversedly sorted input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sorting</a:t>
            </a:r>
          </a:p>
        </p:txBody>
      </p:sp>
    </p:spTree>
    <p:extLst>
      <p:ext uri="{BB962C8B-B14F-4D97-AF65-F5344CB8AC3E}">
        <p14:creationId xmlns:p14="http://schemas.microsoft.com/office/powerpoint/2010/main" val="40076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Descending_In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28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8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1673225"/>
          </a:xfrm>
        </p:spPr>
        <p:txBody>
          <a:bodyPr/>
          <a:lstStyle/>
          <a:p>
            <a:r>
              <a:rPr lang="en-US" dirty="0"/>
              <a:t>Search for a key in a given vector/array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binary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29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7B2912-9FF6-4640-9BBE-6CCEAE249757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30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2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1673225"/>
          </a:xfrm>
        </p:spPr>
        <p:txBody>
          <a:bodyPr/>
          <a:lstStyle/>
          <a:p>
            <a:r>
              <a:rPr lang="en-US" dirty="0" smtClean="0"/>
              <a:t>Function templates</a:t>
            </a:r>
          </a:p>
          <a:p>
            <a:r>
              <a:rPr lang="en-US" dirty="0"/>
              <a:t>Call back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sorting routines</a:t>
            </a:r>
          </a:p>
        </p:txBody>
      </p:sp>
    </p:spTree>
    <p:extLst>
      <p:ext uri="{BB962C8B-B14F-4D97-AF65-F5344CB8AC3E}">
        <p14:creationId xmlns:p14="http://schemas.microsoft.com/office/powerpoint/2010/main" val="206621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1752" y="1489688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Item_Type&gt;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insertion_sort(std::vector&lt;Item_Type&gt; &amp;vec)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Item_Type temp,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cs-CZ">
                <a:solidFill>
                  <a:srgbClr val="007400"/>
                </a:solidFill>
                <a:latin typeface="Menlo-Regular"/>
              </a:rPr>
              <a:t>// assumes '&gt;' with Item_Type is meaningful</a:t>
            </a:r>
            <a:endParaRPr lang="cs-CZ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vec[j] &gt; temp)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302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With the above templates</a:t>
            </a:r>
          </a:p>
          <a:p>
            <a:pPr lvl="1"/>
            <a:r>
              <a:rPr lang="en-US"/>
              <a:t>Sorting doubles, long, etc. are OK</a:t>
            </a:r>
          </a:p>
          <a:p>
            <a:pPr lvl="1"/>
            <a:r>
              <a:rPr lang="en-US"/>
              <a:t>Since &lt;, &gt;, == are built-in with them</a:t>
            </a:r>
          </a:p>
          <a:p>
            <a:endParaRPr lang="en-US"/>
          </a:p>
          <a:p>
            <a:r>
              <a:rPr lang="en-US"/>
              <a:t>Can’t sort strings (say, sort by last name)</a:t>
            </a:r>
          </a:p>
          <a:p>
            <a:endParaRPr lang="en-US"/>
          </a:p>
          <a:p>
            <a:r>
              <a:rPr lang="en-US"/>
              <a:t>Can’t sort in some other order (say, reverse order)</a:t>
            </a:r>
          </a:p>
        </p:txBody>
      </p:sp>
    </p:spTree>
    <p:extLst>
      <p:ext uri="{BB962C8B-B14F-4D97-AF65-F5344CB8AC3E}">
        <p14:creationId xmlns:p14="http://schemas.microsoft.com/office/powerpoint/2010/main" val="82183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Callback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629" y="1501133"/>
            <a:ext cx="828765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Item_Type&gt;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insertion_sort(std::vector&lt;Item_Type&gt; &amp;vec, 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                    </a:t>
            </a:r>
            <a:r>
              <a:rPr lang="fr-FR">
                <a:solidFill>
                  <a:srgbClr val="AA0D91"/>
                </a:solidFill>
                <a:latin typeface="Menlo-Regular"/>
              </a:rPr>
              <a:t>int</a:t>
            </a:r>
            <a:r>
              <a:rPr lang="fr-FR">
                <a:solidFill>
                  <a:srgbClr val="000000"/>
                </a:solidFill>
                <a:latin typeface="Menlo-Regular"/>
              </a:rPr>
              <a:t> (*cmp)(Item_Type, Item_Type))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    Item_Type temp; 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    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cmp(vec[j],temp) &gt;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501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Problems, Still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Users always have to specify a callback function, even for primitive types</a:t>
            </a:r>
          </a:p>
        </p:txBody>
      </p:sp>
    </p:spTree>
    <p:extLst>
      <p:ext uri="{BB962C8B-B14F-4D97-AF65-F5344CB8AC3E}">
        <p14:creationId xmlns:p14="http://schemas.microsoft.com/office/powerpoint/2010/main" val="37728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default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857" y="1326670"/>
            <a:ext cx="853135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Item_Type&gt;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std::vector&lt;Item_Type&gt; &amp;vec, </a:t>
            </a:r>
          </a:p>
          <a:p>
            <a:r>
              <a:rPr lang="fr-FR">
                <a:solidFill>
                  <a:srgbClr val="AA0D91"/>
                </a:solidFill>
                <a:latin typeface="Menlo-Regular"/>
              </a:rPr>
              <a:t>    int</a:t>
            </a:r>
            <a:r>
              <a:rPr lang="fr-FR">
                <a:solidFill>
                  <a:srgbClr val="000000"/>
                </a:solidFill>
                <a:latin typeface="Menlo-Regular"/>
              </a:rPr>
              <a:t> (*cmp)(Item_Type, Item_Type) = default_cmp)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    Item_Type temp; 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cs-CZ">
                <a:solidFill>
                  <a:srgbClr val="007400"/>
                </a:solidFill>
                <a:latin typeface="Menlo-Regular"/>
              </a:rPr>
              <a:t>// uses 'cmp' to compare instead of '&gt;'</a:t>
            </a:r>
            <a:endParaRPr lang="cs-CZ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cmp(vec[j],temp) &gt;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16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295488B-7204-E240-AD9B-5A930F9D83A8}" type="datetime1">
              <a:rPr lang="en-US" smtClean="0"/>
              <a:t>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Spring 2012, SUNY Buffalo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6400" y="2184400"/>
            <a:ext cx="834571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>
                <a:solidFill>
                  <a:srgbClr val="000000"/>
                </a:solidFill>
                <a:latin typeface="Menlo-Regular"/>
              </a:rPr>
              <a:t> linear_search(vector&lt;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vec,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key)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(size_t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(key == vec[i])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true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false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79" y="4917621"/>
            <a:ext cx="2501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F6F79-C7F8-F44E-8B25-BCAEF70B088A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666972"/>
            <a:ext cx="8534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binary_search(vector&lt;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&gt; sorted_vec,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key, size_t left, size_t right) {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(left &lt;= right) {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>
                <a:solidFill>
                  <a:srgbClr val="007400"/>
                </a:solidFill>
                <a:latin typeface="Menlo-Regular"/>
              </a:rPr>
              <a:t>// the following will cause problems if you do</a:t>
            </a:r>
            <a:endParaRPr lang="en-US" sz="1400">
              <a:solidFill>
                <a:srgbClr val="000000"/>
              </a:solidFill>
              <a:latin typeface="Menlo-Regular"/>
            </a:endParaRP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>
                <a:solidFill>
                  <a:srgbClr val="007400"/>
                </a:solidFill>
                <a:latin typeface="Menlo-Regular"/>
              </a:rPr>
              <a:t>// mid = (left+right)/2, due to potential integer overflow</a:t>
            </a:r>
            <a:endParaRPr lang="en-US" sz="1400">
              <a:solidFill>
                <a:srgbClr val="000000"/>
              </a:solidFill>
              <a:latin typeface="Menlo-Regular"/>
            </a:endParaRP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size_t mid = left + (right - left)/</a:t>
            </a:r>
            <a:r>
              <a:rPr lang="en-US" sz="140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; 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(key &gt; sorted_vec[mid])</a:t>
            </a:r>
          </a:p>
          <a:p>
            <a:r>
              <a:rPr lang="nl-NL" sz="1400">
                <a:solidFill>
                  <a:srgbClr val="000000"/>
                </a:solidFill>
                <a:latin typeface="Menlo-Regular"/>
              </a:rPr>
              <a:t>            left = mid+</a:t>
            </a:r>
            <a:r>
              <a:rPr lang="nl-NL" sz="1400">
                <a:solidFill>
                  <a:srgbClr val="1C00CF"/>
                </a:solidFill>
                <a:latin typeface="Menlo-Regular"/>
              </a:rPr>
              <a:t>1</a:t>
            </a:r>
            <a:r>
              <a:rPr lang="nl-NL" sz="140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nl-NL" sz="140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nl-NL" sz="1400">
                <a:solidFill>
                  <a:srgbClr val="AA0D91"/>
                </a:solidFill>
                <a:latin typeface="Menlo-Regular"/>
              </a:rPr>
              <a:t>else</a:t>
            </a:r>
            <a:r>
              <a:rPr lang="nl-NL" sz="1400">
                <a:solidFill>
                  <a:srgbClr val="000000"/>
                </a:solidFill>
                <a:latin typeface="Menlo-Regular"/>
              </a:rPr>
              <a:t> </a:t>
            </a:r>
            <a:r>
              <a:rPr lang="nl-NL" sz="1400">
                <a:solidFill>
                  <a:srgbClr val="AA0D91"/>
                </a:solidFill>
                <a:latin typeface="Menlo-Regular"/>
              </a:rPr>
              <a:t>if</a:t>
            </a:r>
            <a:r>
              <a:rPr lang="nl-NL" sz="1400">
                <a:solidFill>
                  <a:srgbClr val="000000"/>
                </a:solidFill>
                <a:latin typeface="Menlo-Regular"/>
              </a:rPr>
              <a:t> (key &lt; sorted_vec[mid])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    right = mid-</a:t>
            </a:r>
            <a:r>
              <a:rPr lang="en-US" sz="140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else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true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>
                <a:solidFill>
                  <a:srgbClr val="AA0D91"/>
                </a:solidFill>
                <a:latin typeface="Menlo-Regular"/>
              </a:rPr>
              <a:t>false</a:t>
            </a:r>
            <a:r>
              <a:rPr lang="en-US" sz="140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sz="1400">
                <a:solidFill>
                  <a:srgbClr val="000000"/>
                </a:solidFill>
                <a:latin typeface="Menlo-Regular"/>
              </a:rPr>
              <a:t>}</a:t>
            </a:r>
            <a:endParaRPr lang="en-US" sz="140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3" y="5461907"/>
            <a:ext cx="3175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73063" y="2743200"/>
            <a:ext cx="8358187" cy="1673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Insertion sort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Merge sort</a:t>
            </a:r>
          </a:p>
          <a:p>
            <a:r>
              <a:rPr lang="en-US" dirty="0"/>
              <a:t>Quick sort</a:t>
            </a:r>
          </a:p>
          <a:p>
            <a:endParaRPr lang="en-US" dirty="0"/>
          </a:p>
          <a:p>
            <a:r>
              <a:rPr lang="en-US" dirty="0"/>
              <a:t>http://www.sorting-algorithms.com/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Spring 2012, SUNY Buffalo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27F0F41-BB72-2847-BCDD-58B42B271C01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180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</a:t>
            </a:fld>
            <a:endParaRPr lang="en-US"/>
          </a:p>
        </p:txBody>
      </p:sp>
      <p:pic>
        <p:nvPicPr>
          <p:cNvPr id="8" name="Insertion-sort-example-300px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741714"/>
            <a:ext cx="3810000" cy="2286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36" y="4737100"/>
            <a:ext cx="5016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1DE067-4F5A-CE4F-B953-6CE93642C79E}" type="datetime1">
              <a:rPr lang="en-US" smtClean="0"/>
              <a:t>2/27/12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720840"/>
            <a:ext cx="8531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&amp;vec) {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temp,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vec[j] &gt; temp)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214AB92-E33D-F54D-A78A-C437B25D9B80}" type="datetime1">
              <a:rPr lang="en-US" smtClean="0"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Spring 2012, SUNY Buffalo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83800"/>
          </a:xfrm>
        </p:spPr>
        <p:txBody>
          <a:bodyPr>
            <a:normAutofit/>
          </a:bodyPr>
          <a:lstStyle/>
          <a:p>
            <a:r>
              <a:rPr lang="en-US"/>
              <a:t>Worst case run time is</a:t>
            </a:r>
          </a:p>
          <a:p>
            <a:pPr lvl="1"/>
            <a:r>
              <a:rPr lang="en-US"/>
              <a:t>Worst case input: inversedly sorted vector</a:t>
            </a:r>
          </a:p>
          <a:p>
            <a:endParaRPr lang="en-US"/>
          </a:p>
          <a:p>
            <a:r>
              <a:rPr lang="en-US"/>
              <a:t>Sorting is </a:t>
            </a:r>
            <a:r>
              <a:rPr lang="en-US" i="1">
                <a:solidFill>
                  <a:srgbClr val="008000"/>
                </a:solidFill>
              </a:rPr>
              <a:t>in-place</a:t>
            </a:r>
            <a:r>
              <a:rPr lang="en-US"/>
              <a:t>, i.e. O(1)-extra storage needed </a:t>
            </a:r>
          </a:p>
          <a:p>
            <a:endParaRPr lang="en-US"/>
          </a:p>
          <a:p>
            <a:r>
              <a:rPr lang="en-US"/>
              <a:t>Number of comparisons                 in the worst case</a:t>
            </a:r>
          </a:p>
          <a:p>
            <a:endParaRPr lang="en-US"/>
          </a:p>
          <a:p>
            <a:r>
              <a:rPr lang="en-US"/>
              <a:t>Number of item moves is also                in at worst</a:t>
            </a:r>
          </a:p>
          <a:p>
            <a:endParaRPr lang="en-US"/>
          </a:p>
          <a:p>
            <a:r>
              <a:rPr lang="en-US"/>
              <a:t>It is a </a:t>
            </a:r>
            <a:r>
              <a:rPr lang="en-US" i="1">
                <a:solidFill>
                  <a:srgbClr val="008000"/>
                </a:solidFill>
              </a:rPr>
              <a:t>stable sort</a:t>
            </a:r>
            <a:r>
              <a:rPr lang="en-US"/>
              <a:t> algorithm</a:t>
            </a:r>
          </a:p>
          <a:p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57" y="1553936"/>
            <a:ext cx="1143000" cy="520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50" y="3854450"/>
            <a:ext cx="1104900" cy="520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07" y="4870450"/>
            <a:ext cx="1104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1484</TotalTime>
  <Words>2121</Words>
  <Application>Microsoft Macintosh PowerPoint</Application>
  <PresentationFormat>On-screen Show (4:3)</PresentationFormat>
  <Paragraphs>358</Paragraphs>
  <Slides>37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Basic Searching and Sorting</vt:lpstr>
      <vt:lpstr>Agenda</vt:lpstr>
      <vt:lpstr>Linear and binary search</vt:lpstr>
      <vt:lpstr>Linear search</vt:lpstr>
      <vt:lpstr>Binary search</vt:lpstr>
      <vt:lpstr>Sorting algorithms</vt:lpstr>
      <vt:lpstr>Insertion sort</vt:lpstr>
      <vt:lpstr>Insertion sort</vt:lpstr>
      <vt:lpstr>Properties</vt:lpstr>
      <vt:lpstr>Selection sort</vt:lpstr>
      <vt:lpstr>Properties</vt:lpstr>
      <vt:lpstr>Merge sort</vt:lpstr>
      <vt:lpstr>Merge sort</vt:lpstr>
      <vt:lpstr>The merge procedure</vt:lpstr>
      <vt:lpstr>Solving recurrences with recurrence tree</vt:lpstr>
      <vt:lpstr>Another example</vt:lpstr>
      <vt:lpstr>Properties</vt:lpstr>
      <vt:lpstr>Quick sort</vt:lpstr>
      <vt:lpstr>Quick sort</vt:lpstr>
      <vt:lpstr>Quick sort code (slightly different from anim)</vt:lpstr>
      <vt:lpstr>Properties</vt:lpstr>
      <vt:lpstr>Randomized Quick sort</vt:lpstr>
      <vt:lpstr>Max Heap</vt:lpstr>
      <vt:lpstr>Max Heap as an Array</vt:lpstr>
      <vt:lpstr>Heap sort</vt:lpstr>
      <vt:lpstr>Experiments with 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Generic sorting routines</vt:lpstr>
      <vt:lpstr>Function templates</vt:lpstr>
      <vt:lpstr>Problems </vt:lpstr>
      <vt:lpstr>Callback functions</vt:lpstr>
      <vt:lpstr>Problems, Still</vt:lpstr>
      <vt:lpstr>Solution: default function</vt:lpstr>
    </vt:vector>
  </TitlesOfParts>
  <Company>SUNY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250 – Data structures in C++</dc:title>
  <dc:creator>Hung Ngo</dc:creator>
  <cp:lastModifiedBy>Hung Ngo</cp:lastModifiedBy>
  <cp:revision>112</cp:revision>
  <dcterms:created xsi:type="dcterms:W3CDTF">2012-01-17T14:06:43Z</dcterms:created>
  <dcterms:modified xsi:type="dcterms:W3CDTF">2012-02-27T17:28:14Z</dcterms:modified>
</cp:coreProperties>
</file>