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9"/>
  </p:notesMasterIdLst>
  <p:handoutMasterIdLst>
    <p:handoutMasterId r:id="rId30"/>
  </p:handoutMasterIdLst>
  <p:sldIdLst>
    <p:sldId id="529" r:id="rId4"/>
    <p:sldId id="530" r:id="rId5"/>
    <p:sldId id="543" r:id="rId6"/>
    <p:sldId id="531" r:id="rId7"/>
    <p:sldId id="532" r:id="rId8"/>
    <p:sldId id="544" r:id="rId9"/>
    <p:sldId id="545" r:id="rId10"/>
    <p:sldId id="546" r:id="rId11"/>
    <p:sldId id="547" r:id="rId12"/>
    <p:sldId id="548" r:id="rId13"/>
    <p:sldId id="533" r:id="rId14"/>
    <p:sldId id="534" r:id="rId15"/>
    <p:sldId id="549" r:id="rId16"/>
    <p:sldId id="554" r:id="rId17"/>
    <p:sldId id="535" r:id="rId18"/>
    <p:sldId id="541" r:id="rId19"/>
    <p:sldId id="550" r:id="rId20"/>
    <p:sldId id="551" r:id="rId21"/>
    <p:sldId id="536" r:id="rId22"/>
    <p:sldId id="537" r:id="rId23"/>
    <p:sldId id="538" r:id="rId24"/>
    <p:sldId id="540" r:id="rId25"/>
    <p:sldId id="555" r:id="rId26"/>
    <p:sldId id="542" r:id="rId27"/>
    <p:sldId id="552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0000CC"/>
    <a:srgbClr val="C00000"/>
    <a:srgbClr val="FFFF00"/>
    <a:srgbClr val="DDDDD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68256" autoAdjust="0"/>
  </p:normalViewPr>
  <p:slideViewPr>
    <p:cSldViewPr snapToGrid="0">
      <p:cViewPr>
        <p:scale>
          <a:sx n="130" d="100"/>
          <a:sy n="130" d="100"/>
        </p:scale>
        <p:origin x="-1074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fld id="{B70CE348-27CA-4783-80D3-C37A58AAB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57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ED25A1-1C3A-414B-B6FB-32C73C7EA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6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26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22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40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6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137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01B01C38-6570-492F-A663-2CE81598A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FA2B245C-71FC-4CF0-8217-D14D52E24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9B0B95C9-42CC-42E8-88BD-8F6F655BF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80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DB36EC05-2C39-45B5-9ECC-D7363E300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4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58CC0EE6-6663-40BF-B242-F455C1AC3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1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E4E990D0-340E-40B7-8CCF-CD41BE502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8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3"/>
          <p:cNvCxnSpPr>
            <a:cxnSpLocks noChangeShapeType="1"/>
          </p:cNvCxnSpPr>
          <p:nvPr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CED44CE8-9A87-4E57-B1B3-3477962F5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83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69924EB5-6627-4050-9FB5-47BF67420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8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EF676A80-B35D-46DF-B337-7635A4904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30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69B4875E-D9BC-40A3-8F6A-A400D0F6B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1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C0A157AA-2F1F-49E0-89CC-D496C9064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9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F99D17A1-7582-401A-85B8-C7F6A42B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2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92CF90BA-2413-4E85-972B-180EAE8A8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8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A322D55B-61E5-4F9E-BAB5-BAF40CA0E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9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C3FB71C1-DFD9-4D2A-90F3-94B6CCDBB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3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4A0C8E78-B164-4EF2-BB7D-93E0824D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0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1CFE-8EFA-4BF9-8B83-3516BAC05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09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1E30-CC7E-4871-912D-0F0BCA65F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9838-8C0F-499F-8685-18605404B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30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892-6328-4EBE-B828-E2DDABCA8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835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B789-8939-47D7-82EE-5FD6ABB70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93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B2D4-2F61-4013-8AC4-37DE0FAE1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D77E86C5-46CB-48BD-B0B6-0FC4E9C4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14B9-92ED-45CA-8733-957EDCC5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72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7A94-2773-41D3-95B4-78642EFB7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62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AD0C-AB00-42C0-9627-8C97BDF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58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424C-D8FF-4B30-BAB4-7BDCEB4EB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9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A7F2-4159-43F0-9E40-A18CB98E3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57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BD626CDB-9E77-413C-9194-35DB83290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5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597626B9-815A-4164-A51D-7C2B302C8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8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408EC45F-F1A6-48F8-A3EC-F5198AA6F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7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1359021D-3B43-4782-B41E-DD63E7F72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3B1E4CAC-6699-41D1-A3BE-928DB57FA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0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6-</a:t>
            </a:r>
            <a:fld id="{8DFFB3A8-0B63-4C4C-B672-A17CCD40D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6-</a:t>
            </a:r>
            <a:fld id="{3B84712E-7A78-441A-B873-270FC581B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6-</a:t>
            </a:r>
            <a:fld id="{530BB2FE-41A2-4BC1-BAEA-F4F93DB37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2" descr="SC_COLO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2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Wireless and Mobile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C56568-2FE8-4DE5-90ED-1ABCEEF6B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CSE 489/589</a:t>
            </a:r>
            <a:b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Modern Networking Concepts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0" y="3943350"/>
            <a:ext cx="9144000" cy="26098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ko-KR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 Su</a:t>
            </a:r>
            <a:endParaRPr lang="en-US" altLang="en-US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Computer Science and Engineering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State University of New York at Buffalo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http://www.cse.buffalo.edu/~lusu/</a:t>
            </a:r>
            <a:endParaRPr lang="en-US" altLang="zh-CN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What </a:t>
            </a:r>
            <a:r>
              <a:rPr lang="en-US" sz="4000" dirty="0">
                <a:latin typeface="Gill Sans MT" charset="0"/>
                <a:ea typeface="ＭＳ Ｐゴシック" charset="0"/>
              </a:rPr>
              <a:t>you will not learn from this course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Calibri" pitchFamily="34" charset="0"/>
                <a:cs typeface="Calibri" pitchFamily="34" charset="0"/>
              </a:rPr>
              <a:t>A lot!!!</a:t>
            </a:r>
          </a:p>
          <a:p>
            <a:pPr eaLnBrk="1" hangingPunct="1"/>
            <a:endParaRPr lang="en-US" altLang="en-US" dirty="0"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dirty="0">
                <a:ea typeface="Calibri" pitchFamily="34" charset="0"/>
                <a:cs typeface="Calibri" pitchFamily="34" charset="0"/>
              </a:rPr>
              <a:t>Why?</a:t>
            </a:r>
          </a:p>
          <a:p>
            <a:pPr lvl="1" eaLnBrk="1" hangingPunct="1"/>
            <a:r>
              <a:rPr lang="en-US" altLang="en-US" dirty="0">
                <a:ea typeface="Calibri" pitchFamily="34" charset="0"/>
                <a:cs typeface="Calibri" pitchFamily="34" charset="0"/>
              </a:rPr>
              <a:t>There are many things I don’t know</a:t>
            </a:r>
          </a:p>
          <a:p>
            <a:pPr lvl="1" eaLnBrk="1" hangingPunct="1"/>
            <a:r>
              <a:rPr lang="en-US" altLang="en-US" dirty="0">
                <a:ea typeface="Calibri" pitchFamily="34" charset="0"/>
                <a:cs typeface="Calibri" pitchFamily="34" charset="0"/>
              </a:rPr>
              <a:t>The field is enormous </a:t>
            </a:r>
          </a:p>
          <a:p>
            <a:pPr lvl="1" eaLnBrk="1" hangingPunct="1"/>
            <a:r>
              <a:rPr lang="en-US" altLang="en-US" dirty="0">
                <a:ea typeface="Calibri" pitchFamily="34" charset="0"/>
                <a:cs typeface="Calibri" pitchFamily="34" charset="0"/>
              </a:rPr>
              <a:t>Technologies evolve super-fast</a:t>
            </a: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Prerequisites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Elementary calculus and probability</a:t>
            </a:r>
          </a:p>
          <a:p>
            <a:pPr eaLnBrk="1" hangingPunct="1">
              <a:defRPr/>
            </a:pPr>
            <a:r>
              <a:rPr lang="en-US" altLang="en-US" dirty="0" smtClean="0"/>
              <a:t>Elementary computer architecture, operating system, data structures and algorithms</a:t>
            </a:r>
          </a:p>
          <a:p>
            <a:pPr eaLnBrk="1" hangingPunct="1">
              <a:defRPr/>
            </a:pPr>
            <a:r>
              <a:rPr lang="en-US" altLang="en-US" dirty="0" smtClean="0"/>
              <a:t>Basic Communication Theory (helpful)</a:t>
            </a:r>
          </a:p>
          <a:p>
            <a:pPr eaLnBrk="1" hangingPunct="1">
              <a:defRPr/>
            </a:pPr>
            <a:r>
              <a:rPr lang="en-US" altLang="en-US" dirty="0" smtClean="0"/>
              <a:t>C / C++ programming in Unix/Linux</a:t>
            </a:r>
          </a:p>
          <a:p>
            <a:pPr lvl="1" eaLnBrk="1" hangingPunct="1">
              <a:defRPr/>
            </a:pPr>
            <a:r>
              <a:rPr lang="en-US" altLang="en-US" dirty="0" smtClean="0"/>
              <a:t>No other programming language will be allowed!</a:t>
            </a:r>
          </a:p>
          <a:p>
            <a:pPr lvl="1" eaLnBrk="1" hangingPunct="1">
              <a:defRPr/>
            </a:pPr>
            <a:r>
              <a:rPr lang="en-US" altLang="en-US" dirty="0" smtClean="0"/>
              <a:t>No other OS will be allowed!</a:t>
            </a: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>
                <a:latin typeface="Gill Sans MT" charset="0"/>
                <a:ea typeface="ＭＳ Ｐゴシック" charset="0"/>
              </a:rPr>
              <a:t>Course </a:t>
            </a:r>
            <a:r>
              <a:rPr lang="en-US" altLang="en-US" sz="4000" dirty="0">
                <a:latin typeface="Gill Sans MT" charset="0"/>
                <a:ea typeface="ＭＳ Ｐゴシック" charset="0"/>
              </a:rPr>
              <a:t>Material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79107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ea typeface="Calibri" pitchFamily="34" charset="0"/>
                <a:cs typeface="Calibri" pitchFamily="34" charset="0"/>
              </a:rPr>
              <a:t>Textbook</a:t>
            </a:r>
          </a:p>
          <a:p>
            <a:pPr lvl="1" algn="just">
              <a:defRPr/>
            </a:pPr>
            <a:r>
              <a:rPr lang="en-US" altLang="en-US" sz="1800" dirty="0"/>
              <a:t>James F. F. Kurose and Keith W. Ross, "</a:t>
            </a:r>
            <a:r>
              <a:rPr lang="en-US" altLang="en-US" sz="1800" b="1" i="1" dirty="0">
                <a:solidFill>
                  <a:srgbClr val="0000FF"/>
                </a:solidFill>
              </a:rPr>
              <a:t>Computer Networking: A Top-Down </a:t>
            </a:r>
            <a:r>
              <a:rPr lang="en-US" altLang="en-US" sz="1800" b="1" i="1" dirty="0" smtClean="0">
                <a:solidFill>
                  <a:srgbClr val="0000FF"/>
                </a:solidFill>
              </a:rPr>
              <a:t>Approach</a:t>
            </a:r>
            <a:r>
              <a:rPr lang="en-US" altLang="en-US" sz="1800" dirty="0" smtClean="0"/>
              <a:t>", </a:t>
            </a:r>
            <a:r>
              <a:rPr lang="en-US" altLang="en-US" sz="1800" dirty="0">
                <a:solidFill>
                  <a:srgbClr val="FF0000"/>
                </a:solidFill>
              </a:rPr>
              <a:t>7</a:t>
            </a:r>
            <a:r>
              <a:rPr lang="en-US" altLang="en-US" sz="1800" dirty="0" smtClean="0">
                <a:solidFill>
                  <a:srgbClr val="FF0000"/>
                </a:solidFill>
              </a:rPr>
              <a:t>th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edition</a:t>
            </a:r>
            <a:r>
              <a:rPr lang="en-US" altLang="en-US" sz="1800" dirty="0" smtClean="0"/>
              <a:t>.</a:t>
            </a:r>
          </a:p>
          <a:p>
            <a:pPr algn="just">
              <a:defRPr/>
            </a:pPr>
            <a:r>
              <a:rPr lang="en-US" altLang="en-US" sz="2400" dirty="0">
                <a:ea typeface="Calibri" pitchFamily="34" charset="0"/>
                <a:cs typeface="Calibri" pitchFamily="34" charset="0"/>
              </a:rPr>
              <a:t>R</a:t>
            </a:r>
            <a:r>
              <a:rPr lang="en-US" altLang="en-US" sz="2400" dirty="0" smtClean="0">
                <a:ea typeface="Calibri" pitchFamily="34" charset="0"/>
                <a:cs typeface="Calibri" pitchFamily="34" charset="0"/>
              </a:rPr>
              <a:t>ecommended </a:t>
            </a:r>
            <a:r>
              <a:rPr lang="en-US" altLang="en-US" sz="2400" dirty="0">
                <a:ea typeface="Calibri" pitchFamily="34" charset="0"/>
                <a:cs typeface="Calibri" pitchFamily="34" charset="0"/>
              </a:rPr>
              <a:t>reference</a:t>
            </a:r>
          </a:p>
          <a:p>
            <a:pPr lvl="1" algn="just">
              <a:defRPr/>
            </a:pPr>
            <a:r>
              <a:rPr lang="en-US" sz="1800" dirty="0"/>
              <a:t>Andrew S. </a:t>
            </a:r>
            <a:r>
              <a:rPr lang="en-US" sz="1800" dirty="0" smtClean="0"/>
              <a:t>Tanenbaum and</a:t>
            </a:r>
            <a:r>
              <a:rPr lang="en-US" sz="1800" dirty="0"/>
              <a:t> David J. </a:t>
            </a:r>
            <a:r>
              <a:rPr lang="en-US" sz="1800" dirty="0" err="1" smtClean="0"/>
              <a:t>Wetherall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altLang="en-US" sz="1800" dirty="0" smtClean="0"/>
              <a:t>"</a:t>
            </a:r>
            <a:r>
              <a:rPr lang="en-US" sz="1800" b="1" dirty="0">
                <a:solidFill>
                  <a:srgbClr val="0000FF"/>
                </a:solidFill>
              </a:rPr>
              <a:t>Computer </a:t>
            </a:r>
            <a:r>
              <a:rPr lang="en-US" sz="1800" b="1" dirty="0" smtClean="0">
                <a:solidFill>
                  <a:srgbClr val="0000FF"/>
                </a:solidFill>
              </a:rPr>
              <a:t>Networks</a:t>
            </a:r>
            <a:r>
              <a:rPr lang="en-US" altLang="en-US" sz="1800" dirty="0" smtClean="0"/>
              <a:t>“, </a:t>
            </a:r>
            <a:endParaRPr lang="en-US" altLang="en-US" sz="1800" dirty="0"/>
          </a:p>
          <a:p>
            <a:pPr lvl="1" algn="just">
              <a:defRPr/>
            </a:pPr>
            <a:r>
              <a:rPr lang="en-US" altLang="en-US" sz="1800" dirty="0" smtClean="0"/>
              <a:t>W. Richard </a:t>
            </a:r>
            <a:r>
              <a:rPr lang="en-US" altLang="en-US" sz="1800" dirty="0"/>
              <a:t>Stevens, "</a:t>
            </a:r>
            <a:r>
              <a:rPr lang="en-US" altLang="en-US" sz="1800" b="1" dirty="0">
                <a:solidFill>
                  <a:srgbClr val="0000FF"/>
                </a:solidFill>
              </a:rPr>
              <a:t>UNIX Network Programming : </a:t>
            </a:r>
            <a:r>
              <a:rPr lang="en-US" altLang="en-US" sz="1800" b="1" i="1" dirty="0">
                <a:solidFill>
                  <a:srgbClr val="0000FF"/>
                </a:solidFill>
              </a:rPr>
              <a:t>Networking APIs : Sockets and XTI : Volume 1, Second Edition</a:t>
            </a:r>
            <a:r>
              <a:rPr lang="en-US" altLang="en-US" sz="1800" dirty="0"/>
              <a:t>", Prentice Hall.</a:t>
            </a:r>
          </a:p>
          <a:p>
            <a:pPr marL="342900" lvl="1" indent="-342900" algn="just">
              <a:buSzPct val="75000"/>
              <a:buFont typeface="Wingdings" pitchFamily="2" charset="2"/>
              <a:buChar char="v"/>
              <a:defRPr/>
            </a:pPr>
            <a:r>
              <a:rPr lang="en-US" altLang="en-US" sz="2000" dirty="0">
                <a:ea typeface="Calibri" pitchFamily="34" charset="0"/>
                <a:cs typeface="Calibri" pitchFamily="34" charset="0"/>
              </a:rPr>
              <a:t>Other </a:t>
            </a: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references </a:t>
            </a:r>
            <a:r>
              <a:rPr lang="en-US" altLang="en-US" sz="2000" dirty="0">
                <a:ea typeface="Calibri" pitchFamily="34" charset="0"/>
                <a:cs typeface="Calibri" pitchFamily="34" charset="0"/>
              </a:rPr>
              <a:t>(including slides)</a:t>
            </a:r>
          </a:p>
          <a:p>
            <a:pPr lvl="1" algn="just">
              <a:buSzPct val="75000"/>
              <a:defRPr/>
            </a:pPr>
            <a:r>
              <a:rPr lang="en-US" altLang="en-US" sz="1800" dirty="0"/>
              <a:t>Course </a:t>
            </a:r>
            <a:r>
              <a:rPr lang="en-US" altLang="en-US" sz="1800" dirty="0" smtClean="0"/>
              <a:t>website</a:t>
            </a:r>
          </a:p>
          <a:p>
            <a:pPr lvl="1" algn="just">
              <a:buSzPct val="75000"/>
              <a:defRPr/>
            </a:pPr>
            <a:r>
              <a:rPr lang="en-US" altLang="en-US" sz="1800" dirty="0" smtClean="0"/>
              <a:t>Piazza</a:t>
            </a:r>
            <a:endParaRPr lang="en-US" altLang="en-US" sz="1800" dirty="0"/>
          </a:p>
        </p:txBody>
      </p:sp>
      <p:pic>
        <p:nvPicPr>
          <p:cNvPr id="1126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475038"/>
            <a:ext cx="2411412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kurose7e_cover_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39" y="253968"/>
            <a:ext cx="2406286" cy="297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Important URLs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71329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Course Website (announcements, assignments, projects, notes, readings)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/>
              <a:t>    </a:t>
            </a:r>
            <a:r>
              <a:rPr lang="en-US" altLang="en-US" dirty="0" smtClean="0">
                <a:solidFill>
                  <a:srgbClr val="3333FF"/>
                </a:solidFill>
              </a:rPr>
              <a:t>https://www.cse.buffalo.edu/~lusu/cse4589/</a:t>
            </a:r>
          </a:p>
          <a:p>
            <a:pPr eaLnBrk="1" hangingPunct="1">
              <a:defRPr/>
            </a:pPr>
            <a:r>
              <a:rPr lang="en-US" dirty="0" smtClean="0">
                <a:cs typeface="Calibri" pitchFamily="34" charset="0"/>
              </a:rPr>
              <a:t>Piazza </a:t>
            </a:r>
            <a:r>
              <a:rPr lang="en-US" dirty="0">
                <a:cs typeface="Calibri" pitchFamily="34" charset="0"/>
              </a:rPr>
              <a:t>(questions, discussions</a:t>
            </a:r>
            <a:r>
              <a:rPr lang="en-US" dirty="0" smtClean="0">
                <a:cs typeface="Calibri" pitchFamily="34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3333FF"/>
                </a:solidFill>
              </a:rPr>
              <a:t>piazza.com/buffalo/fall2020/cse489589/home</a:t>
            </a:r>
          </a:p>
          <a:p>
            <a:pPr lvl="1" eaLnBrk="1" hangingPunct="1">
              <a:defRPr/>
            </a:pPr>
            <a:r>
              <a:rPr lang="en-US" dirty="0"/>
              <a:t>Make sure you receive email notifications for every new post/comment</a:t>
            </a:r>
          </a:p>
          <a:p>
            <a:pPr lvl="1" eaLnBrk="1" hangingPunct="1">
              <a:defRPr/>
            </a:pPr>
            <a:r>
              <a:rPr lang="en-US" dirty="0"/>
              <a:t>Post in the right category</a:t>
            </a:r>
          </a:p>
          <a:p>
            <a:pPr lvl="1" eaLnBrk="1" hangingPunct="1">
              <a:defRPr/>
            </a:pPr>
            <a:r>
              <a:rPr lang="en-US" dirty="0"/>
              <a:t>Mark a questions as “Resolved” when it is </a:t>
            </a:r>
            <a:r>
              <a:rPr lang="en-US" dirty="0" smtClean="0"/>
              <a:t>resolved</a:t>
            </a:r>
            <a:endParaRPr lang="en-US" dirty="0"/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>
                <a:latin typeface="Gill Sans MT" charset="0"/>
                <a:ea typeface="ＭＳ Ｐゴシック" charset="0"/>
              </a:rPr>
              <a:t>Lectures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71329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Calibri" pitchFamily="34" charset="0"/>
              </a:rPr>
              <a:t>Will follow the </a:t>
            </a:r>
            <a:r>
              <a:rPr lang="en-US" dirty="0" smtClean="0">
                <a:cs typeface="Calibri" pitchFamily="34" charset="0"/>
              </a:rPr>
              <a:t>textbook</a:t>
            </a:r>
          </a:p>
          <a:p>
            <a:pPr lvl="1" eaLnBrk="1" hangingPunct="1">
              <a:defRPr/>
            </a:pPr>
            <a:r>
              <a:rPr lang="en-US" dirty="0" smtClean="0">
                <a:cs typeface="Calibri" pitchFamily="34" charset="0"/>
              </a:rPr>
              <a:t>Watch the lecture videos.</a:t>
            </a:r>
          </a:p>
          <a:p>
            <a:pPr lvl="1" eaLnBrk="1" hangingPunct="1">
              <a:defRPr/>
            </a:pPr>
            <a:r>
              <a:rPr lang="en-US" dirty="0" smtClean="0">
                <a:cs typeface="Calibri" pitchFamily="34" charset="0"/>
              </a:rPr>
              <a:t>Read the lecture notes.</a:t>
            </a:r>
          </a:p>
          <a:p>
            <a:pPr lvl="1" eaLnBrk="1" hangingPunct="1">
              <a:buSzPct val="75000"/>
              <a:defRPr/>
            </a:pPr>
            <a:r>
              <a:rPr lang="en-US" dirty="0">
                <a:cs typeface="Calibri" pitchFamily="34" charset="0"/>
              </a:rPr>
              <a:t>Read relevant chapters if needed</a:t>
            </a:r>
            <a:r>
              <a:rPr lang="en-US" dirty="0" smtClean="0">
                <a:cs typeface="Calibri" pitchFamily="34" charset="0"/>
              </a:rPr>
              <a:t>.</a:t>
            </a:r>
            <a:endParaRPr lang="en-US" dirty="0">
              <a:cs typeface="Calibri" pitchFamily="34" charset="0"/>
            </a:endParaRP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ea typeface="宋体" pitchFamily="2" charset="-122"/>
              </a:rPr>
              <a:t>Grading Policy (Tentative)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7520"/>
            <a:ext cx="8266786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dirty="0" smtClean="0">
                <a:ea typeface="宋体" pitchFamily="2" charset="-122"/>
              </a:rPr>
              <a:t>4 Homework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dirty="0" smtClean="0">
                <a:ea typeface="宋体" pitchFamily="2" charset="-122"/>
              </a:rPr>
              <a:t>Only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two</a:t>
            </a:r>
            <a:r>
              <a:rPr lang="en-US" altLang="zh-CN" dirty="0" smtClean="0">
                <a:ea typeface="宋体" pitchFamily="2" charset="-122"/>
              </a:rPr>
              <a:t> homework with highest scores will be counted in the final grade. 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altLang="zh-CN" sz="2800" dirty="0" smtClean="0">
                <a:ea typeface="宋体" pitchFamily="2" charset="-122"/>
                <a:cs typeface="+mn-cs"/>
              </a:rPr>
              <a:t>5 </a:t>
            </a:r>
            <a:r>
              <a:rPr lang="en-US" altLang="zh-CN" sz="2800" dirty="0">
                <a:ea typeface="宋体" pitchFamily="2" charset="-122"/>
                <a:cs typeface="+mn-cs"/>
              </a:rPr>
              <a:t>Wireshark </a:t>
            </a:r>
            <a:r>
              <a:rPr lang="en-US" altLang="zh-CN" sz="2800" dirty="0" smtClean="0">
                <a:ea typeface="宋体" pitchFamily="2" charset="-122"/>
                <a:cs typeface="+mn-cs"/>
              </a:rPr>
              <a:t>Labs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en-US" altLang="zh-CN" dirty="0">
                <a:ea typeface="宋体" pitchFamily="2" charset="-122"/>
              </a:rPr>
              <a:t>Only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three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labs with </a:t>
            </a:r>
            <a:r>
              <a:rPr lang="en-US" altLang="zh-CN" dirty="0">
                <a:ea typeface="宋体" pitchFamily="2" charset="-122"/>
              </a:rPr>
              <a:t>highest scores will be counted in the final grade. </a:t>
            </a:r>
            <a:endParaRPr lang="en-US" altLang="zh-CN" sz="2800" dirty="0" smtClean="0">
              <a:ea typeface="宋体" pitchFamily="2" charset="-122"/>
              <a:cs typeface="+mn-cs"/>
            </a:endParaRP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altLang="zh-CN" sz="2800" dirty="0">
                <a:ea typeface="宋体" pitchFamily="2" charset="-122"/>
                <a:cs typeface="+mn-cs"/>
              </a:rPr>
              <a:t>Done individually or in team of up to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  <a:cs typeface="+mn-cs"/>
              </a:rPr>
              <a:t>2</a:t>
            </a:r>
            <a:r>
              <a:rPr lang="en-US" altLang="zh-CN" sz="2800" dirty="0">
                <a:ea typeface="宋体" pitchFamily="2" charset="-122"/>
                <a:cs typeface="+mn-cs"/>
              </a:rPr>
              <a:t> students.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en-US" altLang="zh-CN" dirty="0">
                <a:ea typeface="宋体" pitchFamily="2" charset="-122"/>
              </a:rPr>
              <a:t>All team members get the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same</a:t>
            </a:r>
            <a:r>
              <a:rPr lang="en-US" altLang="zh-CN" dirty="0">
                <a:ea typeface="宋体" pitchFamily="2" charset="-122"/>
              </a:rPr>
              <a:t> grade.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altLang="zh-CN" sz="2800" dirty="0">
                <a:ea typeface="宋体" pitchFamily="2" charset="-122"/>
                <a:cs typeface="+mn-cs"/>
              </a:rPr>
              <a:t>Counts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  <a:cs typeface="+mn-cs"/>
              </a:rPr>
              <a:t>15% </a:t>
            </a:r>
            <a:r>
              <a:rPr lang="en-US" altLang="zh-CN" sz="2800" dirty="0">
                <a:ea typeface="宋体" pitchFamily="2" charset="-122"/>
                <a:cs typeface="+mn-cs"/>
              </a:rPr>
              <a:t>towards the final grade. </a:t>
            </a:r>
            <a:endParaRPr lang="en-US" altLang="zh-CN" sz="2800" dirty="0" smtClean="0">
              <a:ea typeface="宋体" pitchFamily="2" charset="-122"/>
              <a:cs typeface="+mn-cs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defRPr/>
            </a:pPr>
            <a:r>
              <a:rPr lang="en-US" altLang="zh-CN" dirty="0">
                <a:ea typeface="宋体" pitchFamily="2" charset="-122"/>
              </a:rPr>
              <a:t>Each homework/</a:t>
            </a:r>
            <a:r>
              <a:rPr lang="en-US" altLang="zh-CN" dirty="0" err="1">
                <a:ea typeface="宋体" pitchFamily="2" charset="-122"/>
              </a:rPr>
              <a:t>wireshark</a:t>
            </a:r>
            <a:r>
              <a:rPr lang="en-US" altLang="zh-CN" dirty="0">
                <a:ea typeface="宋体" pitchFamily="2" charset="-122"/>
              </a:rPr>
              <a:t> counts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3%</a:t>
            </a:r>
            <a:r>
              <a:rPr lang="en-US" altLang="zh-CN" dirty="0">
                <a:ea typeface="宋体" pitchFamily="2" charset="-122"/>
              </a:rPr>
              <a:t>.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altLang="en-US" sz="2800" dirty="0" smtClean="0">
                <a:ea typeface="宋体" pitchFamily="2" charset="-122"/>
                <a:cs typeface="+mn-cs"/>
              </a:rPr>
              <a:t>Submitted </a:t>
            </a:r>
            <a:r>
              <a:rPr lang="en-US" altLang="en-US" sz="2800" dirty="0" smtClean="0">
                <a:solidFill>
                  <a:srgbClr val="FF0000"/>
                </a:solidFill>
                <a:ea typeface="宋体" pitchFamily="2" charset="-122"/>
                <a:cs typeface="+mn-cs"/>
              </a:rPr>
              <a:t>electronically</a:t>
            </a:r>
            <a:r>
              <a:rPr lang="en-US" altLang="en-US" sz="2800" dirty="0" smtClean="0">
                <a:ea typeface="宋体" pitchFamily="2" charset="-122"/>
                <a:cs typeface="+mn-cs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ea typeface="宋体" pitchFamily="2" charset="-122"/>
                <a:cs typeface="+mn-cs"/>
              </a:rPr>
              <a:t>no late </a:t>
            </a:r>
            <a:r>
              <a:rPr lang="en-US" altLang="en-US" sz="2800" dirty="0">
                <a:ea typeface="宋体" pitchFamily="2" charset="-122"/>
                <a:cs typeface="+mn-cs"/>
              </a:rPr>
              <a:t>submissions are accepted.</a:t>
            </a:r>
          </a:p>
        </p:txBody>
      </p:sp>
      <p:pic>
        <p:nvPicPr>
          <p:cNvPr id="1229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 smtClean="0">
                <a:ea typeface="宋体" pitchFamily="2" charset="-122"/>
              </a:rPr>
              <a:t>More on Grading </a:t>
            </a:r>
            <a:r>
              <a:rPr lang="en-US" altLang="zh-CN" sz="4000" dirty="0">
                <a:ea typeface="宋体" pitchFamily="2" charset="-122"/>
              </a:rPr>
              <a:t>Policy (Tentative)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dirty="0" smtClean="0">
                <a:ea typeface="宋体" pitchFamily="2" charset="-122"/>
              </a:rPr>
              <a:t>Two Programming Projects (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each for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20%</a:t>
            </a:r>
            <a:r>
              <a:rPr lang="en-US" altLang="zh-CN" dirty="0" smtClean="0">
                <a:ea typeface="宋体" pitchFamily="2" charset="-122"/>
              </a:rPr>
              <a:t>):</a:t>
            </a:r>
            <a:endParaRPr lang="en-US" altLang="zh-CN" dirty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dirty="0">
                <a:ea typeface="Calibri" pitchFamily="34" charset="0"/>
                <a:cs typeface="Calibri" pitchFamily="34" charset="0"/>
              </a:rPr>
              <a:t>(1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) </a:t>
            </a:r>
            <a:r>
              <a:rPr lang="en-US" dirty="0">
                <a:ea typeface="Calibri" pitchFamily="34" charset="0"/>
                <a:cs typeface="Calibri" pitchFamily="34" charset="0"/>
              </a:rPr>
              <a:t>Text Chat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Application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dirty="0">
                <a:ea typeface="Calibri" pitchFamily="34" charset="0"/>
                <a:cs typeface="Calibri" pitchFamily="34" charset="0"/>
              </a:rPr>
              <a:t>(mid 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Sep. </a:t>
            </a:r>
            <a:r>
              <a:rPr lang="en-US" altLang="zh-CN" dirty="0">
                <a:ea typeface="Calibri" pitchFamily="34" charset="0"/>
                <a:cs typeface="Calibri" pitchFamily="34" charset="0"/>
              </a:rPr>
              <a:t>to 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late Oct.)</a:t>
            </a:r>
            <a:endParaRPr lang="en-US" altLang="zh-CN" dirty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dirty="0">
                <a:ea typeface="Calibri" pitchFamily="34" charset="0"/>
                <a:cs typeface="Calibri" pitchFamily="34" charset="0"/>
              </a:rPr>
              <a:t>(2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) </a:t>
            </a:r>
            <a:r>
              <a:rPr lang="en-US" dirty="0">
                <a:ea typeface="Calibri" pitchFamily="34" charset="0"/>
                <a:cs typeface="Calibri" pitchFamily="34" charset="0"/>
              </a:rPr>
              <a:t>Reliable Transport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Protocols </a:t>
            </a:r>
            <a:r>
              <a:rPr lang="en-US" altLang="zh-CN" dirty="0">
                <a:ea typeface="Calibri" pitchFamily="34" charset="0"/>
                <a:cs typeface="Calibri" pitchFamily="34" charset="0"/>
              </a:rPr>
              <a:t>(early Nov. to early Dec</a:t>
            </a: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dirty="0" smtClean="0">
                <a:ea typeface="Calibri" pitchFamily="34" charset="0"/>
                <a:cs typeface="Calibri" pitchFamily="34" charset="0"/>
              </a:rPr>
              <a:t>Projects </a:t>
            </a:r>
            <a:r>
              <a:rPr lang="en-US" altLang="zh-CN" dirty="0" smtClean="0">
                <a:ea typeface="宋体" pitchFamily="2" charset="-122"/>
              </a:rPr>
              <a:t>can be done either individually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or in team of up to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 students.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dirty="0" smtClean="0">
                <a:ea typeface="宋体" pitchFamily="2" charset="-122"/>
                <a:cs typeface="Calibri" pitchFamily="34" charset="0"/>
              </a:rPr>
              <a:t>Late submissions will receive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Calibri" pitchFamily="34" charset="0"/>
              </a:rPr>
              <a:t>penalties</a:t>
            </a:r>
            <a:r>
              <a:rPr lang="en-US" altLang="zh-CN" dirty="0" smtClean="0">
                <a:ea typeface="宋体" pitchFamily="2" charset="-122"/>
                <a:cs typeface="Calibri" pitchFamily="34" charset="0"/>
              </a:rPr>
              <a:t>.</a:t>
            </a:r>
          </a:p>
        </p:txBody>
      </p:sp>
      <p:pic>
        <p:nvPicPr>
          <p:cNvPr id="1229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ea typeface="宋体" pitchFamily="2" charset="-122"/>
              </a:rPr>
              <a:t>More on Grading Policy (Tentative)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Mid-term Exam (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20%</a:t>
            </a:r>
            <a:r>
              <a:rPr lang="en-US" altLang="zh-CN" dirty="0" smtClean="0">
                <a:ea typeface="宋体" pitchFamily="2" charset="-122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dirty="0">
                <a:ea typeface="宋体" pitchFamily="2" charset="-122"/>
              </a:rPr>
              <a:t>N</a:t>
            </a:r>
            <a:r>
              <a:rPr lang="en-US" altLang="zh-CN" dirty="0" smtClean="0">
                <a:ea typeface="宋体" pitchFamily="2" charset="-122"/>
              </a:rPr>
              <a:t>ear </a:t>
            </a:r>
            <a:r>
              <a:rPr lang="en-US" altLang="zh-CN" dirty="0">
                <a:ea typeface="宋体" pitchFamily="2" charset="-122"/>
              </a:rPr>
              <a:t>the end of October</a:t>
            </a:r>
            <a:endParaRPr lang="en-US" altLang="zh-CN" dirty="0" smtClean="0">
              <a:ea typeface="宋体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Final Exam (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25%</a:t>
            </a:r>
            <a:r>
              <a:rPr lang="en-US" altLang="zh-CN" dirty="0" smtClean="0">
                <a:ea typeface="宋体" pitchFamily="2" charset="-122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12/14/2020, Monday, 11:45AM </a:t>
            </a:r>
            <a:r>
              <a:rPr lang="en-US" dirty="0"/>
              <a:t>- </a:t>
            </a:r>
            <a:r>
              <a:rPr lang="en-US" dirty="0" smtClean="0"/>
              <a:t>2:45PM</a:t>
            </a:r>
            <a:endParaRPr lang="en-US" altLang="zh-CN" dirty="0" smtClean="0">
              <a:ea typeface="宋体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Both exams are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online</a:t>
            </a:r>
            <a:r>
              <a:rPr lang="en-US" altLang="zh-CN" dirty="0" smtClean="0">
                <a:ea typeface="宋体" pitchFamily="2" charset="-122"/>
              </a:rPr>
              <a:t> exams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No make up exam will be given without a </a:t>
            </a:r>
            <a:r>
              <a:rPr lang="en-US" altLang="en-US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valid excuse</a:t>
            </a:r>
          </a:p>
        </p:txBody>
      </p:sp>
      <p:pic>
        <p:nvPicPr>
          <p:cNvPr id="1229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5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>
                <a:cs typeface="Calibri" panose="020F0502020204030204" pitchFamily="34" charset="0"/>
              </a:rPr>
              <a:t>No handwritten work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486835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ea typeface="宋体" pitchFamily="2" charset="-122"/>
                <a:cs typeface="+mn-cs"/>
              </a:rPr>
              <a:t>All assignments and exams must be typed.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ea typeface="宋体" pitchFamily="2" charset="-122"/>
                <a:cs typeface="+mn-cs"/>
              </a:rPr>
              <a:t>Handwritten work is not allowed.</a:t>
            </a:r>
            <a:endParaRPr lang="en-US" altLang="en-US" sz="2800" dirty="0">
              <a:ea typeface="宋体" pitchFamily="2" charset="-122"/>
              <a:cs typeface="+mn-cs"/>
            </a:endParaRPr>
          </a:p>
        </p:txBody>
      </p:sp>
      <p:pic>
        <p:nvPicPr>
          <p:cNvPr id="1229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scrawled handwriting pa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55" y="2997013"/>
            <a:ext cx="3026784" cy="36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188029.com/Uploads/201710/59eddc9265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26" y="1210328"/>
            <a:ext cx="2594186" cy="1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pitchFamily="-105" charset="-128"/>
              </a:rPr>
              <a:t>Grade </a:t>
            </a:r>
            <a:r>
              <a:rPr lang="en-US" sz="4000" dirty="0">
                <a:ea typeface="ＭＳ Ｐゴシック" pitchFamily="-105" charset="-128"/>
              </a:rPr>
              <a:t>Expectation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宋体" pitchFamily="2" charset="-122"/>
              </a:rPr>
              <a:t>On the curve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5" charset="-128"/>
              </a:rPr>
              <a:t>Just for reference: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pitchFamily="-105" charset="-128"/>
              </a:rPr>
              <a:t>A</a:t>
            </a:r>
            <a:r>
              <a:rPr lang="en-US" dirty="0">
                <a:ea typeface="ＭＳ Ｐゴシック" pitchFamily="-105" charset="-128"/>
              </a:rPr>
              <a:t>: top 15-20%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pitchFamily="-105" charset="-128"/>
              </a:rPr>
              <a:t>A-</a:t>
            </a:r>
            <a:r>
              <a:rPr lang="en-US" dirty="0">
                <a:ea typeface="ＭＳ Ｐゴシック" pitchFamily="-105" charset="-128"/>
              </a:rPr>
              <a:t>: next 10-15%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pitchFamily="-105" charset="-128"/>
              </a:rPr>
              <a:t>B+, B, B-</a:t>
            </a:r>
            <a:r>
              <a:rPr lang="en-US" dirty="0">
                <a:ea typeface="ＭＳ Ｐゴシック" pitchFamily="-105" charset="-128"/>
              </a:rPr>
              <a:t>: next 25-40%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pitchFamily="-105" charset="-128"/>
              </a:rPr>
              <a:t>C+,C,C-</a:t>
            </a:r>
            <a:r>
              <a:rPr lang="en-US" dirty="0">
                <a:ea typeface="ＭＳ Ｐゴシック" pitchFamily="-105" charset="-128"/>
              </a:rPr>
              <a:t>: next 10-20%</a:t>
            </a:r>
          </a:p>
          <a:p>
            <a:pPr lvl="1" eaLnBrk="1" hangingPunct="1">
              <a:defRPr/>
            </a:pPr>
            <a:r>
              <a:rPr lang="en-US" b="1" dirty="0">
                <a:ea typeface="ＭＳ Ｐゴシック" pitchFamily="-105" charset="-128"/>
              </a:rPr>
              <a:t>D and below</a:t>
            </a:r>
            <a:r>
              <a:rPr lang="en-US" dirty="0">
                <a:ea typeface="ＭＳ Ｐゴシック" pitchFamily="-105" charset="-128"/>
              </a:rPr>
              <a:t>: you don’t want to know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5" charset="-128"/>
              </a:rPr>
              <a:t>I reserve the right to assign grades based on the overall performance.</a:t>
            </a:r>
          </a:p>
        </p:txBody>
      </p:sp>
      <p:pic>
        <p:nvPicPr>
          <p:cNvPr id="1331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Today’s </a:t>
            </a:r>
            <a:r>
              <a:rPr lang="en-US" sz="4000" dirty="0">
                <a:latin typeface="Gill Sans MT" charset="0"/>
                <a:ea typeface="ＭＳ Ｐゴシック" charset="0"/>
              </a:rPr>
              <a:t>Agenda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 </a:t>
            </a:r>
            <a:r>
              <a:rPr lang="en-US" sz="3600" dirty="0"/>
              <a:t>brief overview of the </a:t>
            </a:r>
            <a:r>
              <a:rPr lang="en-US" sz="3600" dirty="0" smtClean="0"/>
              <a:t>course</a:t>
            </a:r>
          </a:p>
          <a:p>
            <a:pPr lvl="1">
              <a:defRPr/>
            </a:pPr>
            <a:r>
              <a:rPr lang="en-US" sz="2800" dirty="0" smtClean="0"/>
              <a:t>Basic Information</a:t>
            </a:r>
          </a:p>
          <a:p>
            <a:pPr lvl="1">
              <a:defRPr/>
            </a:pPr>
            <a:r>
              <a:rPr lang="en-US" sz="2800" dirty="0" smtClean="0">
                <a:latin typeface="Gill Sans MT" charset="0"/>
                <a:ea typeface="ＭＳ Ｐゴシック" charset="0"/>
              </a:rPr>
              <a:t>Prerequisites</a:t>
            </a:r>
          </a:p>
          <a:p>
            <a:pPr lvl="1">
              <a:defRPr/>
            </a:pPr>
            <a:r>
              <a:rPr lang="en-US" sz="2800" dirty="0"/>
              <a:t>Grading </a:t>
            </a:r>
            <a:r>
              <a:rPr lang="en-US" sz="2800" dirty="0" smtClean="0"/>
              <a:t>Policies</a:t>
            </a:r>
          </a:p>
          <a:p>
            <a:pPr lvl="1">
              <a:defRPr/>
            </a:pPr>
            <a:r>
              <a:rPr lang="en-US" sz="2800" dirty="0"/>
              <a:t>Administrative </a:t>
            </a:r>
            <a:r>
              <a:rPr lang="en-US" sz="2800" dirty="0" smtClean="0"/>
              <a:t>aspects</a:t>
            </a:r>
            <a:endParaRPr lang="en-US" sz="2800" dirty="0"/>
          </a:p>
        </p:txBody>
      </p:sp>
      <p:pic>
        <p:nvPicPr>
          <p:cNvPr id="717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pitchFamily="-105" charset="-128"/>
              </a:rPr>
              <a:t>No </a:t>
            </a:r>
            <a:r>
              <a:rPr lang="en-US" sz="4000" dirty="0">
                <a:ea typeface="ＭＳ Ｐゴシック" pitchFamily="-105" charset="-128"/>
              </a:rPr>
              <a:t>lame excuses, please!!!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altLang="en-US" sz="2800" dirty="0" smtClean="0">
                <a:cs typeface="+mn-cs"/>
              </a:rPr>
              <a:t>I </a:t>
            </a:r>
            <a:r>
              <a:rPr lang="en-US" altLang="en-US" sz="2800" dirty="0">
                <a:cs typeface="+mn-cs"/>
              </a:rPr>
              <a:t>have to go home early, can I take the exam </a:t>
            </a:r>
            <a:r>
              <a:rPr lang="en-US" altLang="en-US" sz="2800" dirty="0" smtClean="0">
                <a:cs typeface="+mn-cs"/>
              </a:rPr>
              <a:t>on December 1st? (no long valid)</a:t>
            </a:r>
            <a:endParaRPr lang="en-US" altLang="en-US" sz="2800" dirty="0">
              <a:cs typeface="+mn-cs"/>
            </a:endParaRP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altLang="en-US" sz="2800" dirty="0">
                <a:cs typeface="+mn-cs"/>
              </a:rPr>
              <a:t>I had a fight with my </a:t>
            </a:r>
            <a:r>
              <a:rPr lang="en-US" altLang="en-US" sz="2800" dirty="0" smtClean="0">
                <a:cs typeface="+mn-cs"/>
              </a:rPr>
              <a:t>girlfriend/boyfriend.</a:t>
            </a: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sz="2800" dirty="0">
                <a:cs typeface="+mn-cs"/>
              </a:rPr>
              <a:t>I’ve studied very hard, I understood the stuff very well, but I got a </a:t>
            </a:r>
            <a:r>
              <a:rPr lang="en-US" sz="2800" dirty="0" smtClean="0">
                <a:cs typeface="+mn-cs"/>
              </a:rPr>
              <a:t>C- </a:t>
            </a:r>
            <a:r>
              <a:rPr lang="en-US" sz="2800" dirty="0">
                <a:cs typeface="+mn-cs"/>
              </a:rPr>
              <a:t>please consider giving an </a:t>
            </a:r>
            <a:r>
              <a:rPr lang="en-US" sz="2800" dirty="0" smtClean="0">
                <a:cs typeface="+mn-cs"/>
              </a:rPr>
              <a:t>A-.</a:t>
            </a:r>
            <a:endParaRPr lang="en-US" altLang="en-US" sz="2800" dirty="0">
              <a:cs typeface="+mn-cs"/>
            </a:endParaRP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cs typeface="+mn-cs"/>
              </a:rPr>
              <a:t>I </a:t>
            </a:r>
            <a:r>
              <a:rPr lang="en-US" sz="2800" dirty="0">
                <a:cs typeface="+mn-cs"/>
              </a:rPr>
              <a:t>will graduate this semester and won’t be able to graduate unless I get at least a B+</a:t>
            </a:r>
            <a:endParaRPr lang="en-US" altLang="en-US" sz="2800" dirty="0">
              <a:cs typeface="+mn-cs"/>
            </a:endParaRPr>
          </a:p>
        </p:txBody>
      </p:sp>
      <p:pic>
        <p:nvPicPr>
          <p:cNvPr id="1434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pitchFamily="-105" charset="-128"/>
              </a:rPr>
              <a:t>Academic </a:t>
            </a:r>
            <a:r>
              <a:rPr lang="en-US" sz="4000" dirty="0">
                <a:ea typeface="ＭＳ Ｐゴシック" pitchFamily="-105" charset="-128"/>
              </a:rPr>
              <a:t>Honesty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Zero </a:t>
            </a:r>
            <a:r>
              <a:rPr lang="en-US" sz="2400" b="1" dirty="0">
                <a:solidFill>
                  <a:srgbClr val="FF0000"/>
                </a:solidFill>
              </a:rPr>
              <a:t>tolerance</a:t>
            </a:r>
            <a:r>
              <a:rPr lang="en-US" sz="2400" b="1" dirty="0"/>
              <a:t> </a:t>
            </a:r>
            <a:r>
              <a:rPr lang="en-US" sz="2400" dirty="0"/>
              <a:t>on cheating/plagiarism: </a:t>
            </a:r>
          </a:p>
          <a:p>
            <a:pPr lvl="1" eaLnBrk="1" hangingPunct="1"/>
            <a:r>
              <a:rPr lang="en-US" sz="2000" dirty="0">
                <a:ea typeface="ＭＳ Ｐゴシック" pitchFamily="-105" charset="-128"/>
              </a:rPr>
              <a:t>Fail the course on any homework assignment/lab, project, or exam even </a:t>
            </a:r>
            <a:r>
              <a:rPr lang="en-US" sz="2000" dirty="0">
                <a:solidFill>
                  <a:srgbClr val="FF0000"/>
                </a:solidFill>
                <a:ea typeface="ＭＳ Ｐゴシック" pitchFamily="-105" charset="-128"/>
              </a:rPr>
              <a:t>for first attempt</a:t>
            </a:r>
            <a:r>
              <a:rPr lang="en-US" sz="2000" dirty="0">
                <a:ea typeface="ＭＳ Ｐゴシック" pitchFamily="-105" charset="-128"/>
              </a:rPr>
              <a:t>, &amp; report to the department</a:t>
            </a:r>
          </a:p>
          <a:p>
            <a:pPr lvl="1" eaLnBrk="1" hangingPunct="1"/>
            <a:r>
              <a:rPr lang="en-US" sz="2000" dirty="0">
                <a:ea typeface="ＭＳ Ｐゴシック" pitchFamily="-105" charset="-128"/>
              </a:rPr>
              <a:t>Consult the </a:t>
            </a:r>
            <a:r>
              <a:rPr lang="en-US" sz="2000" dirty="0">
                <a:solidFill>
                  <a:srgbClr val="3333FF"/>
                </a:solidFill>
                <a:ea typeface="ＭＳ Ｐゴシック" pitchFamily="-105" charset="-128"/>
              </a:rPr>
              <a:t>University Code of Conduct</a:t>
            </a:r>
            <a:r>
              <a:rPr lang="en-US" sz="2000" dirty="0">
                <a:ea typeface="ＭＳ Ｐゴシック" pitchFamily="-105" charset="-128"/>
              </a:rPr>
              <a:t> for details on other consequences of academic misconduct</a:t>
            </a:r>
          </a:p>
          <a:p>
            <a:pPr eaLnBrk="1" hangingPunct="1"/>
            <a:r>
              <a:rPr lang="en-US" sz="2400" dirty="0">
                <a:ea typeface="ＭＳ Ｐゴシック" pitchFamily="-105" charset="-128"/>
              </a:rPr>
              <a:t>Group study/discussion is encouraged, but the submission </a:t>
            </a:r>
            <a:r>
              <a:rPr lang="en-US" sz="2400" dirty="0">
                <a:solidFill>
                  <a:srgbClr val="FF0000"/>
                </a:solidFill>
                <a:ea typeface="ＭＳ Ｐゴシック" pitchFamily="-105" charset="-128"/>
              </a:rPr>
              <a:t>must be your own work. </a:t>
            </a:r>
            <a:endParaRPr lang="en-US" sz="2400" dirty="0" smtClean="0">
              <a:solidFill>
                <a:srgbClr val="FF0000"/>
              </a:solidFill>
              <a:ea typeface="ＭＳ Ｐゴシック" pitchFamily="-105" charset="-128"/>
            </a:endParaRPr>
          </a:p>
          <a:p>
            <a:pPr eaLnBrk="1" hangingPunct="1"/>
            <a:r>
              <a:rPr lang="en-US" altLang="en-US" sz="2400" dirty="0">
                <a:ea typeface="Calibri" pitchFamily="34" charset="0"/>
                <a:cs typeface="Calibri" pitchFamily="34" charset="0"/>
              </a:rPr>
              <a:t>Team members are </a:t>
            </a:r>
            <a:r>
              <a:rPr lang="en-US" altLang="en-US" sz="24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equally</a:t>
            </a:r>
            <a:r>
              <a:rPr lang="en-US" altLang="en-US" sz="2400" dirty="0">
                <a:ea typeface="Calibri" pitchFamily="34" charset="0"/>
                <a:cs typeface="Calibri" pitchFamily="34" charset="0"/>
              </a:rPr>
              <a:t> responsible!</a:t>
            </a:r>
            <a:endParaRPr lang="en-US" altLang="en-US" sz="1600" dirty="0"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sz="2400" dirty="0">
                <a:ea typeface="Calibri" pitchFamily="34" charset="0"/>
                <a:cs typeface="Calibri" pitchFamily="34" charset="0"/>
              </a:rPr>
              <a:t>Students who share the work with others are as responsible for academic dishonesty as those receiving the material</a:t>
            </a:r>
            <a:r>
              <a:rPr lang="en-US" altLang="en-US" sz="2400" dirty="0" smtClean="0">
                <a:ea typeface="Calibri" pitchFamily="34" charset="0"/>
                <a:cs typeface="Calibri" pitchFamily="34" charset="0"/>
              </a:rPr>
              <a:t>.</a:t>
            </a:r>
            <a:endParaRPr lang="en-US" altLang="en-US" sz="240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pitchFamily="-105" charset="-128"/>
              </a:rPr>
              <a:t>More on Academic </a:t>
            </a:r>
            <a:r>
              <a:rPr lang="en-US" sz="4000" dirty="0">
                <a:ea typeface="ＭＳ Ｐゴシック" pitchFamily="-105" charset="-128"/>
              </a:rPr>
              <a:t>Honesty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95375"/>
            <a:ext cx="7305675" cy="5181600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>
                <a:ea typeface="Calibri" pitchFamily="34" charset="0"/>
                <a:cs typeface="Calibri" pitchFamily="34" charset="0"/>
              </a:rPr>
              <a:t>Homeworks</a:t>
            </a:r>
            <a:endParaRPr lang="en-US" altLang="en-US" sz="2400" dirty="0"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altLang="en-US" sz="2000" dirty="0">
                <a:ea typeface="Calibri" pitchFamily="34" charset="0"/>
                <a:cs typeface="Calibri" pitchFamily="34" charset="0"/>
              </a:rPr>
              <a:t>No </a:t>
            </a: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collaboration across teams!</a:t>
            </a:r>
            <a:endParaRPr lang="en-US" altLang="en-US" sz="2000" dirty="0"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altLang="en-US" sz="2000" dirty="0">
                <a:ea typeface="Calibri" pitchFamily="34" charset="0"/>
                <a:cs typeface="Calibri" pitchFamily="34" charset="0"/>
              </a:rPr>
              <a:t>Use of reference material is allowed as long as you explicitly state the reference</a:t>
            </a:r>
          </a:p>
          <a:p>
            <a:pPr lvl="2" eaLnBrk="1" hangingPunct="1"/>
            <a:r>
              <a:rPr lang="en-US" altLang="en-US" sz="1800" dirty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Exception: </a:t>
            </a:r>
            <a:r>
              <a:rPr lang="en-US" altLang="en-US" sz="1800" dirty="0" err="1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hw</a:t>
            </a:r>
            <a:r>
              <a:rPr lang="en-US" altLang="en-US" sz="1800" dirty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/lab </a:t>
            </a:r>
            <a:r>
              <a:rPr lang="en-US" altLang="en-US" sz="1800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solutions </a:t>
            </a:r>
            <a:r>
              <a:rPr lang="en-US" altLang="en-US" sz="1800" dirty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from past </a:t>
            </a:r>
            <a:r>
              <a:rPr lang="en-US" altLang="en-US" sz="1800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years or Internet</a:t>
            </a:r>
            <a:endParaRPr lang="en-US" altLang="en-US" sz="1800" dirty="0">
              <a:latin typeface="Gill Sans MT" panose="020B0502020104020203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ea typeface="Calibri" pitchFamily="34" charset="0"/>
                <a:cs typeface="Calibri" pitchFamily="34" charset="0"/>
              </a:rPr>
              <a:t>Course Projects:</a:t>
            </a:r>
            <a:endParaRPr lang="en-US" altLang="en-US" sz="2400" dirty="0"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altLang="en-US" sz="2000" dirty="0">
                <a:ea typeface="Calibri" pitchFamily="34" charset="0"/>
                <a:cs typeface="Calibri" pitchFamily="34" charset="0"/>
              </a:rPr>
              <a:t>Discussion of ideas is welcome but </a:t>
            </a:r>
            <a:r>
              <a:rPr lang="en-US" altLang="en-US" sz="2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no sharing of code!</a:t>
            </a:r>
          </a:p>
          <a:p>
            <a:pPr lvl="1" eaLnBrk="1" hangingPunct="1"/>
            <a:r>
              <a:rPr lang="en-US" altLang="en-US" sz="2000" dirty="0">
                <a:ea typeface="Calibri" pitchFamily="34" charset="0"/>
                <a:cs typeface="Calibri" pitchFamily="34" charset="0"/>
              </a:rPr>
              <a:t>Use of code found online is allowed as long as you explicitly state the reference</a:t>
            </a:r>
          </a:p>
          <a:p>
            <a:pPr lvl="2" eaLnBrk="1" hangingPunct="1"/>
            <a:r>
              <a:rPr lang="en-US" altLang="en-US" sz="1800" dirty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Exception: code from past </a:t>
            </a:r>
            <a:r>
              <a:rPr lang="en-US" altLang="en-US" sz="1800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years</a:t>
            </a:r>
            <a:endParaRPr lang="en-US" altLang="en-US" sz="1800" dirty="0">
              <a:latin typeface="Gill Sans MT" panose="020B0502020104020203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000" dirty="0">
                <a:ea typeface="Calibri" pitchFamily="34" charset="0"/>
                <a:cs typeface="Calibri" pitchFamily="34" charset="0"/>
              </a:rPr>
              <a:t>We will use </a:t>
            </a:r>
            <a:r>
              <a:rPr lang="en-US" sz="2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MOSS</a:t>
            </a:r>
            <a:r>
              <a:rPr lang="en-US" sz="2000" dirty="0">
                <a:ea typeface="Calibri" pitchFamily="34" charset="0"/>
                <a:cs typeface="Calibri" pitchFamily="34" charset="0"/>
              </a:rPr>
              <a:t> to detect cheating</a:t>
            </a:r>
            <a:r>
              <a:rPr lang="en-US" sz="2000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ea typeface="Calibri" pitchFamily="34" charset="0"/>
                <a:cs typeface="Calibri" pitchFamily="34" charset="0"/>
              </a:rPr>
              <a:t>No lame excuses!</a:t>
            </a:r>
          </a:p>
          <a:p>
            <a:pPr lvl="1" eaLnBrk="1" hangingPunct="1">
              <a:buSzPct val="75000"/>
            </a:pPr>
            <a:r>
              <a:rPr lang="en-US" altLang="en-US" sz="2000" dirty="0">
                <a:ea typeface="Calibri" pitchFamily="34" charset="0"/>
                <a:cs typeface="Calibri" pitchFamily="34" charset="0"/>
              </a:rPr>
              <a:t>I did not know/I was not sure/I forgot</a:t>
            </a:r>
          </a:p>
          <a:p>
            <a:pPr lvl="1" eaLnBrk="1" hangingPunct="1"/>
            <a:endParaRPr lang="en-US" sz="200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>
                <a:ea typeface="ＭＳ Ｐゴシック" pitchFamily="-105" charset="-128"/>
              </a:rPr>
              <a:t>How </a:t>
            </a:r>
            <a:r>
              <a:rPr lang="en-US" altLang="en-US" sz="3600" dirty="0">
                <a:ea typeface="ＭＳ Ｐゴシック" pitchFamily="-105" charset="-128"/>
              </a:rPr>
              <a:t>to do </a:t>
            </a:r>
            <a:r>
              <a:rPr lang="en-US" altLang="en-US" sz="3600" dirty="0" smtClean="0">
                <a:ea typeface="ＭＳ Ｐゴシック" pitchFamily="-105" charset="-128"/>
              </a:rPr>
              <a:t>well?</a:t>
            </a:r>
            <a:endParaRPr lang="en-US" sz="3600" dirty="0">
              <a:ea typeface="ＭＳ Ｐゴシック" pitchFamily="-105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Calibri" panose="020F0502020204030204" pitchFamily="34" charset="0"/>
              </a:rPr>
              <a:t>Start </a:t>
            </a:r>
            <a:r>
              <a:rPr lang="en-US" altLang="en-US" dirty="0">
                <a:cs typeface="Calibri" panose="020F0502020204030204" pitchFamily="34" charset="0"/>
              </a:rPr>
              <a:t>early </a:t>
            </a:r>
            <a:r>
              <a:rPr lang="en-US" altLang="en-US" dirty="0" smtClean="0">
                <a:cs typeface="Calibri" panose="020F0502020204030204" pitchFamily="34" charset="0"/>
              </a:rPr>
              <a:t>on </a:t>
            </a:r>
            <a:r>
              <a:rPr lang="en-US" altLang="en-US" dirty="0" err="1" smtClean="0">
                <a:cs typeface="Calibri" panose="020F0502020204030204" pitchFamily="34" charset="0"/>
              </a:rPr>
              <a:t>homeworks</a:t>
            </a:r>
            <a:r>
              <a:rPr lang="en-US" altLang="en-US" dirty="0" smtClean="0">
                <a:cs typeface="Calibri" panose="020F0502020204030204" pitchFamily="34" charset="0"/>
              </a:rPr>
              <a:t>/labs/programming assignments</a:t>
            </a:r>
            <a:endParaRPr lang="en-US" altLang="en-US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cs typeface="Calibri" panose="020F0502020204030204" pitchFamily="34" charset="0"/>
              </a:rPr>
              <a:t>Make use of the TAs/Friends (and me) during office </a:t>
            </a:r>
            <a:r>
              <a:rPr lang="en-US" altLang="en-US" dirty="0" smtClean="0">
                <a:cs typeface="Calibri" panose="020F0502020204030204" pitchFamily="34" charset="0"/>
              </a:rPr>
              <a:t>hours</a:t>
            </a: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</a:pPr>
            <a:r>
              <a:rPr lang="en-US" altLang="en-US" sz="2800" dirty="0">
                <a:cs typeface="Calibri" panose="020F0502020204030204" pitchFamily="34" charset="0"/>
              </a:rPr>
              <a:t>Feel free to </a:t>
            </a:r>
            <a:r>
              <a:rPr lang="en-US" altLang="en-US" sz="2800" dirty="0" smtClean="0">
                <a:cs typeface="Calibri" panose="020F0502020204030204" pitchFamily="34" charset="0"/>
              </a:rPr>
              <a:t>ask questions and share ideas on </a:t>
            </a:r>
            <a:r>
              <a:rPr lang="en-US" altLang="en-US" sz="2800" dirty="0">
                <a:cs typeface="Calibri" panose="020F0502020204030204" pitchFamily="34" charset="0"/>
              </a:rPr>
              <a:t>piazza.</a:t>
            </a: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ea typeface="ＭＳ Ｐゴシック" pitchFamily="-105" charset="-128"/>
              </a:rPr>
              <a:t>Where Do I Ask Questions About</a:t>
            </a:r>
            <a:endParaRPr lang="en-US" sz="4000" dirty="0">
              <a:ea typeface="ＭＳ Ｐゴシック" pitchFamily="-105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Lectures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Piazza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Instructor (office </a:t>
            </a:r>
            <a:r>
              <a:rPr lang="en-US" altLang="en-US" sz="2000" dirty="0"/>
              <a:t>hours, email</a:t>
            </a:r>
            <a:r>
              <a:rPr lang="en-US" altLang="en-US" sz="2000" dirty="0" smtClean="0"/>
              <a:t>)</a:t>
            </a:r>
          </a:p>
          <a:p>
            <a:pPr eaLnBrk="1" hangingPunct="1">
              <a:defRPr/>
            </a:pPr>
            <a:r>
              <a:rPr lang="en-US" altLang="en-US" sz="2400" dirty="0" err="1" smtClean="0"/>
              <a:t>Homeworks</a:t>
            </a:r>
            <a:endParaRPr lang="en-US" altLang="en-US" sz="2400" dirty="0" smtClean="0"/>
          </a:p>
          <a:p>
            <a:pPr lvl="1" eaLnBrk="1" hangingPunct="1">
              <a:defRPr/>
            </a:pPr>
            <a:r>
              <a:rPr lang="en-US" altLang="en-US" sz="2000" dirty="0" smtClean="0"/>
              <a:t>Piazza </a:t>
            </a:r>
            <a:endParaRPr lang="en-US" altLang="en-US" sz="2000" dirty="0"/>
          </a:p>
          <a:p>
            <a:pPr lvl="1" eaLnBrk="1" hangingPunct="1">
              <a:defRPr/>
            </a:pPr>
            <a:r>
              <a:rPr lang="en-US" altLang="en-US" sz="2000" dirty="0"/>
              <a:t>Instructor </a:t>
            </a:r>
            <a:r>
              <a:rPr lang="en-US" altLang="en-US" sz="2000" dirty="0" smtClean="0"/>
              <a:t>(office </a:t>
            </a:r>
            <a:r>
              <a:rPr lang="en-US" altLang="en-US" sz="2000" dirty="0"/>
              <a:t>hours, email</a:t>
            </a:r>
            <a:r>
              <a:rPr lang="en-US" altLang="en-US" sz="2000" dirty="0" smtClean="0"/>
              <a:t>)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TAs (office </a:t>
            </a:r>
            <a:r>
              <a:rPr lang="en-US" altLang="en-US" sz="2000" dirty="0"/>
              <a:t>hours, email</a:t>
            </a:r>
            <a:r>
              <a:rPr lang="en-US" altLang="en-US" sz="2000" dirty="0" smtClean="0"/>
              <a:t>)</a:t>
            </a: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altLang="en-US" dirty="0">
                <a:cs typeface="+mn-cs"/>
              </a:rPr>
              <a:t>Programming Assignments</a:t>
            </a:r>
          </a:p>
          <a:p>
            <a:pPr lvl="1" eaLnBrk="1" hangingPunct="1">
              <a:buSzPct val="75000"/>
              <a:defRPr/>
            </a:pPr>
            <a:r>
              <a:rPr lang="en-US" altLang="en-US" sz="2000" dirty="0" smtClean="0"/>
              <a:t>Piazza</a:t>
            </a:r>
          </a:p>
          <a:p>
            <a:pPr lvl="1" eaLnBrk="1" hangingPunct="1">
              <a:buSzPct val="75000"/>
              <a:defRPr/>
            </a:pPr>
            <a:r>
              <a:rPr lang="en-US" altLang="en-US" sz="2000" dirty="0" smtClean="0"/>
              <a:t>TAs </a:t>
            </a:r>
            <a:r>
              <a:rPr lang="en-US" altLang="en-US" sz="2000" dirty="0"/>
              <a:t>(office hours, email)</a:t>
            </a:r>
          </a:p>
          <a:p>
            <a:pPr lvl="1" eaLnBrk="1" hangingPunct="1">
              <a:buSzPct val="75000"/>
              <a:defRPr/>
            </a:pPr>
            <a:r>
              <a:rPr lang="en-US" altLang="en-US" sz="2000" dirty="0" smtClean="0"/>
              <a:t>Friend </a:t>
            </a:r>
            <a:r>
              <a:rPr lang="en-US" altLang="en-US" sz="2000" dirty="0"/>
              <a:t>(office hours, email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Course format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Lectures</a:t>
            </a:r>
          </a:p>
          <a:p>
            <a:pPr lvl="1">
              <a:defRPr/>
            </a:pPr>
            <a:r>
              <a:rPr lang="de-DE" altLang="en-US" sz="2000" dirty="0"/>
              <a:t>P</a:t>
            </a:r>
            <a:r>
              <a:rPr lang="de-DE" altLang="en-US" sz="2000" dirty="0" smtClean="0"/>
              <a:t>re-recorded videos.</a:t>
            </a:r>
          </a:p>
          <a:p>
            <a:pPr lvl="1">
              <a:defRPr/>
            </a:pPr>
            <a:r>
              <a:rPr lang="de-DE" altLang="en-US" sz="2000" dirty="0" smtClean="0"/>
              <a:t>Accessible on Ublearns.</a:t>
            </a:r>
          </a:p>
          <a:p>
            <a:pPr lvl="1">
              <a:defRPr/>
            </a:pPr>
            <a:r>
              <a:rPr lang="de-DE" altLang="en-US" sz="2000" dirty="0" smtClean="0"/>
              <a:t>Uploaded on Mo </a:t>
            </a:r>
            <a:r>
              <a:rPr lang="de-DE" altLang="en-US" sz="2000" dirty="0"/>
              <a:t>We </a:t>
            </a:r>
            <a:r>
              <a:rPr lang="de-DE" altLang="en-US" sz="2000" dirty="0" smtClean="0"/>
              <a:t>Fr.</a:t>
            </a:r>
            <a:endParaRPr lang="en-US" altLang="en-US" sz="2000" dirty="0" smtClean="0"/>
          </a:p>
          <a:p>
            <a:pPr>
              <a:defRPr/>
            </a:pPr>
            <a:r>
              <a:rPr lang="en-US" altLang="en-US" sz="2400" dirty="0" smtClean="0"/>
              <a:t>Recitations</a:t>
            </a:r>
          </a:p>
          <a:p>
            <a:pPr lvl="1" eaLnBrk="1" hangingPunct="1">
              <a:defRPr/>
            </a:pPr>
            <a:r>
              <a:rPr lang="en-US" altLang="en-US" sz="2000" dirty="0"/>
              <a:t>Only for undergraduates taking CSE 489</a:t>
            </a:r>
            <a:r>
              <a:rPr lang="en-US" altLang="en-US" sz="2000" dirty="0" smtClean="0"/>
              <a:t>.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Online live.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Recitation Session 1: Wednesdays 11:30am – 12:20pm, led by </a:t>
            </a:r>
            <a:r>
              <a:rPr lang="en-US" sz="2000" dirty="0"/>
              <a:t>Michael Frank</a:t>
            </a:r>
            <a:endParaRPr lang="en-US" altLang="en-US" sz="2000" dirty="0" smtClean="0"/>
          </a:p>
          <a:p>
            <a:pPr lvl="1" eaLnBrk="1" hangingPunct="1">
              <a:defRPr/>
            </a:pPr>
            <a:r>
              <a:rPr lang="en-US" altLang="en-US" sz="2000" dirty="0" smtClean="0"/>
              <a:t>Recitation Session </a:t>
            </a:r>
            <a:r>
              <a:rPr lang="en-US" altLang="en-US" sz="2000" dirty="0"/>
              <a:t>2: </a:t>
            </a:r>
            <a:r>
              <a:rPr lang="en-US" altLang="en-US" sz="2000" dirty="0" smtClean="0"/>
              <a:t>Fridays </a:t>
            </a:r>
            <a:r>
              <a:rPr lang="en-US" altLang="en-US" sz="2000" dirty="0"/>
              <a:t>11:30am – </a:t>
            </a:r>
            <a:r>
              <a:rPr lang="en-US" altLang="en-US" sz="2000" dirty="0" smtClean="0"/>
              <a:t>12:20pm, led by </a:t>
            </a:r>
            <a:r>
              <a:rPr lang="en-US" sz="2000" dirty="0"/>
              <a:t>Matthew </a:t>
            </a:r>
            <a:r>
              <a:rPr lang="en-US" sz="2000" dirty="0" err="1" smtClean="0"/>
              <a:t>Wiewiorski</a:t>
            </a:r>
            <a:endParaRPr lang="en-US" sz="2000" dirty="0" smtClean="0"/>
          </a:p>
        </p:txBody>
      </p:sp>
      <p:pic>
        <p:nvPicPr>
          <p:cNvPr id="717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latin typeface="Gill Sans MT" charset="0"/>
                <a:ea typeface="ＭＳ Ｐゴシック" charset="0"/>
              </a:rPr>
              <a:t>Course Staff: Instructor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3820"/>
            <a:ext cx="7305675" cy="506577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Instructor: Lu Su</a:t>
            </a:r>
          </a:p>
          <a:p>
            <a:pPr eaLnBrk="1" hangingPunct="1">
              <a:defRPr/>
            </a:pPr>
            <a:r>
              <a:rPr lang="en-US" altLang="en-US" sz="2400" dirty="0" smtClean="0"/>
              <a:t>Associate Professor, Computer Science and Engineering</a:t>
            </a:r>
          </a:p>
          <a:p>
            <a:pPr eaLnBrk="1" hangingPunct="1">
              <a:defRPr/>
            </a:pPr>
            <a:r>
              <a:rPr lang="en-US" altLang="en-US" sz="2400" dirty="0" smtClean="0"/>
              <a:t>PhD in Computer Science, December 2013, UIUC</a:t>
            </a:r>
          </a:p>
          <a:p>
            <a:pPr eaLnBrk="1" hangingPunct="1">
              <a:defRPr/>
            </a:pPr>
            <a:r>
              <a:rPr lang="en-US" altLang="en-US" sz="2400" dirty="0" smtClean="0"/>
              <a:t>Research interests: Wireless Networks, Mobile Computing, Internet of Things, Cyber-Physical System</a:t>
            </a:r>
          </a:p>
          <a:p>
            <a:pPr eaLnBrk="1" hangingPunct="1">
              <a:defRPr/>
            </a:pPr>
            <a:r>
              <a:rPr lang="en-US" altLang="en-US" sz="2400" dirty="0" smtClean="0"/>
              <a:t>Office: 321 Davis Hall </a:t>
            </a:r>
          </a:p>
          <a:p>
            <a:pPr eaLnBrk="1" hangingPunct="1">
              <a:defRPr/>
            </a:pPr>
            <a:r>
              <a:rPr lang="en-US" altLang="en-US" sz="2400" dirty="0" smtClean="0"/>
              <a:t>Online Office hours: Friday 3:00-5:00 PM, or by appointment (use email)</a:t>
            </a:r>
          </a:p>
          <a:p>
            <a:pPr eaLnBrk="1" hangingPunct="1">
              <a:defRPr/>
            </a:pPr>
            <a:r>
              <a:rPr lang="en-US" altLang="en-US" sz="2400" dirty="0" smtClean="0"/>
              <a:t>Zoom room: https</a:t>
            </a:r>
            <a:r>
              <a:rPr lang="en-US" altLang="en-US" sz="2400" dirty="0"/>
              <a:t>://buffalo.zoom.us/my/lusuzoom</a:t>
            </a: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Email: </a:t>
            </a:r>
            <a:r>
              <a:rPr lang="en-US" altLang="en-US" sz="2400" dirty="0" smtClean="0">
                <a:solidFill>
                  <a:srgbClr val="0000FF"/>
                </a:solidFill>
              </a:rPr>
              <a:t>lusu@buffalo.edu</a:t>
            </a:r>
          </a:p>
          <a:p>
            <a:pPr eaLnBrk="1" hangingPunct="1">
              <a:defRPr/>
            </a:pPr>
            <a:r>
              <a:rPr lang="en-US" altLang="en-US" sz="2400" dirty="0" smtClean="0"/>
              <a:t>Website: www.cse.buffalo.edu/~lusu/</a:t>
            </a:r>
          </a:p>
        </p:txBody>
      </p:sp>
      <p:pic>
        <p:nvPicPr>
          <p:cNvPr id="819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latin typeface="Gill Sans MT" charset="0"/>
                <a:ea typeface="ＭＳ Ｐゴシック" charset="0"/>
              </a:rPr>
              <a:t>Course Staff: </a:t>
            </a:r>
            <a:r>
              <a:rPr lang="en-US" altLang="en-US" sz="4000" dirty="0" smtClean="0">
                <a:latin typeface="Gill Sans MT" charset="0"/>
                <a:ea typeface="ＭＳ Ｐゴシック" charset="0"/>
              </a:rPr>
              <a:t>TA and Friends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082" y="1371600"/>
            <a:ext cx="4618124" cy="370995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err="1" smtClean="0">
                <a:ea typeface="Calibri" pitchFamily="34" charset="0"/>
                <a:cs typeface="Calibri" pitchFamily="34" charset="0"/>
              </a:rPr>
              <a:t>Shiyang</a:t>
            </a:r>
            <a:r>
              <a:rPr lang="en-US" altLang="en-US" sz="2400" dirty="0" smtClean="0">
                <a:ea typeface="Calibri" pitchFamily="34" charset="0"/>
                <a:cs typeface="Calibri" pitchFamily="34" charset="0"/>
              </a:rPr>
              <a:t> Wang </a:t>
            </a:r>
            <a:r>
              <a:rPr lang="en-US" altLang="zh-CN" sz="2400" dirty="0" smtClean="0">
                <a:ea typeface="Calibri" pitchFamily="34" charset="0"/>
                <a:cs typeface="Calibri" pitchFamily="34" charset="0"/>
              </a:rPr>
              <a:t>(Grad TA)</a:t>
            </a:r>
            <a:endParaRPr lang="en-US" altLang="en-US" sz="2400" dirty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>
                <a:ea typeface="Calibri" pitchFamily="34" charset="0"/>
                <a:cs typeface="Calibri" pitchFamily="34" charset="0"/>
              </a:rPr>
              <a:t>Email: </a:t>
            </a:r>
            <a:r>
              <a:rPr lang="en-US" altLang="en-US" sz="2000" dirty="0" smtClean="0">
                <a:solidFill>
                  <a:srgbClr val="0000FF"/>
                </a:solidFill>
                <a:ea typeface="Calibri" pitchFamily="34" charset="0"/>
                <a:cs typeface="Calibri" pitchFamily="34" charset="0"/>
              </a:rPr>
              <a:t>shiyangw@buffalo.edu</a:t>
            </a:r>
            <a:endParaRPr lang="en-US" altLang="en-US" sz="2000" dirty="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Office hours: TBD</a:t>
            </a:r>
          </a:p>
          <a:p>
            <a:pPr eaLnBrk="1" hangingPunct="1">
              <a:defRPr/>
            </a:pPr>
            <a:r>
              <a:rPr lang="en-US" sz="2400" dirty="0" err="1" smtClean="0"/>
              <a:t>Moinak</a:t>
            </a:r>
            <a:r>
              <a:rPr lang="en-US" sz="2400" dirty="0" smtClean="0"/>
              <a:t> </a:t>
            </a:r>
            <a:r>
              <a:rPr lang="en-US" sz="2400" dirty="0" err="1" smtClean="0"/>
              <a:t>Ghoshal</a:t>
            </a:r>
            <a:r>
              <a:rPr lang="en-US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ea typeface="Calibri" pitchFamily="34" charset="0"/>
                <a:cs typeface="Calibri" pitchFamily="34" charset="0"/>
              </a:rPr>
              <a:t>(Grad TA)</a:t>
            </a:r>
            <a:endParaRPr lang="en-US" altLang="en-US" sz="24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Email</a:t>
            </a:r>
            <a:r>
              <a:rPr lang="en-US" altLang="en-US" sz="2000" dirty="0">
                <a:ea typeface="Calibri" pitchFamily="34" charset="0"/>
                <a:cs typeface="Calibri" pitchFamily="34" charset="0"/>
              </a:rPr>
              <a:t>: </a:t>
            </a:r>
            <a:r>
              <a:rPr lang="en-US" altLang="en-US" sz="2000" dirty="0" smtClean="0">
                <a:solidFill>
                  <a:srgbClr val="0000FF"/>
                </a:solidFill>
                <a:ea typeface="Calibri" pitchFamily="34" charset="0"/>
                <a:cs typeface="Calibri" pitchFamily="34" charset="0"/>
              </a:rPr>
              <a:t>moinakgh@buffalo.edu</a:t>
            </a:r>
            <a:endParaRPr lang="en-US" altLang="en-US" sz="2000" dirty="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>
                <a:ea typeface="Calibri" pitchFamily="34" charset="0"/>
                <a:cs typeface="Calibri" pitchFamily="34" charset="0"/>
              </a:rPr>
              <a:t>Office </a:t>
            </a: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hours: TBD</a:t>
            </a:r>
            <a:endParaRPr lang="en-US" altLang="en-US" sz="2000" dirty="0">
              <a:ea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/>
              <a:t>Zhe</a:t>
            </a:r>
            <a:r>
              <a:rPr lang="en-US" sz="2400" dirty="0" smtClean="0"/>
              <a:t> Zhang </a:t>
            </a:r>
            <a:r>
              <a:rPr lang="en-US" altLang="zh-CN" sz="2400" dirty="0">
                <a:ea typeface="Calibri" pitchFamily="34" charset="0"/>
                <a:cs typeface="Calibri" pitchFamily="34" charset="0"/>
              </a:rPr>
              <a:t>(Friend)</a:t>
            </a:r>
            <a:endParaRPr lang="en-US" altLang="en-US" sz="24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Email: </a:t>
            </a:r>
            <a:r>
              <a:rPr lang="en-US" altLang="en-US" sz="2000" dirty="0" smtClean="0">
                <a:solidFill>
                  <a:srgbClr val="0000FF"/>
                </a:solidFill>
                <a:ea typeface="Calibri" pitchFamily="34" charset="0"/>
                <a:cs typeface="Calibri" pitchFamily="34" charset="0"/>
              </a:rPr>
              <a:t>zzhang64@buffalo.edu</a:t>
            </a:r>
            <a:endParaRPr lang="en-US" altLang="en-US" sz="2000" dirty="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Office </a:t>
            </a:r>
            <a:r>
              <a:rPr lang="en-US" altLang="en-US" sz="2000" dirty="0">
                <a:ea typeface="Calibri" pitchFamily="34" charset="0"/>
                <a:cs typeface="Calibri" pitchFamily="34" charset="0"/>
              </a:rPr>
              <a:t>hours</a:t>
            </a: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: TBD</a:t>
            </a:r>
          </a:p>
        </p:txBody>
      </p:sp>
      <p:pic>
        <p:nvPicPr>
          <p:cNvPr id="922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00743" y="1371601"/>
            <a:ext cx="5177015" cy="36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/>
              <a:t>Michael </a:t>
            </a:r>
            <a:r>
              <a:rPr lang="en-US" sz="2400" dirty="0" smtClean="0"/>
              <a:t>Frank</a:t>
            </a:r>
            <a:r>
              <a:rPr lang="en-US" sz="2300" dirty="0" smtClean="0"/>
              <a:t> </a:t>
            </a:r>
            <a:r>
              <a:rPr lang="en-US" altLang="zh-CN" sz="2300" dirty="0" smtClean="0">
                <a:ea typeface="Calibri" pitchFamily="34" charset="0"/>
                <a:cs typeface="Calibri" pitchFamily="34" charset="0"/>
              </a:rPr>
              <a:t>(Under TA)</a:t>
            </a:r>
            <a:endParaRPr lang="en-US" altLang="en-US" sz="2300" kern="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kern="0" dirty="0" smtClean="0">
                <a:ea typeface="Calibri" pitchFamily="34" charset="0"/>
                <a:cs typeface="Calibri" pitchFamily="34" charset="0"/>
              </a:rPr>
              <a:t>Email: </a:t>
            </a:r>
            <a:r>
              <a:rPr lang="en-US" altLang="en-US" sz="2000" dirty="0" smtClean="0">
                <a:solidFill>
                  <a:srgbClr val="0000FF"/>
                </a:solidFill>
                <a:ea typeface="Calibri" pitchFamily="34" charset="0"/>
                <a:cs typeface="Calibri" pitchFamily="34" charset="0"/>
              </a:rPr>
              <a:t>mafrank@buffalo.edu</a:t>
            </a:r>
            <a:endParaRPr lang="en-US" altLang="en-US" sz="2000" dirty="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kern="0" dirty="0" smtClean="0">
                <a:ea typeface="Calibri" pitchFamily="34" charset="0"/>
                <a:cs typeface="Calibri" pitchFamily="34" charset="0"/>
              </a:rPr>
              <a:t>Office hours: TBD</a:t>
            </a:r>
          </a:p>
          <a:p>
            <a:pPr eaLnBrk="1" hangingPunct="1">
              <a:defRPr/>
            </a:pPr>
            <a:r>
              <a:rPr lang="en-US" sz="2400" dirty="0"/>
              <a:t>Matthew </a:t>
            </a:r>
            <a:r>
              <a:rPr lang="en-US" sz="2400" dirty="0" err="1"/>
              <a:t>Wiewiorski</a:t>
            </a:r>
            <a:r>
              <a:rPr lang="en-US" sz="2400" dirty="0"/>
              <a:t> </a:t>
            </a:r>
            <a:r>
              <a:rPr lang="en-US" altLang="zh-CN" sz="2400" dirty="0" smtClean="0"/>
              <a:t>(Under TA)</a:t>
            </a:r>
            <a:endParaRPr lang="en-US" altLang="en-US" sz="2400" dirty="0"/>
          </a:p>
          <a:p>
            <a:pPr lvl="1" eaLnBrk="1" hangingPunct="1">
              <a:defRPr/>
            </a:pPr>
            <a:r>
              <a:rPr lang="en-US" altLang="en-US" sz="2000" kern="0" dirty="0" smtClean="0">
                <a:ea typeface="Calibri" pitchFamily="34" charset="0"/>
                <a:cs typeface="Calibri" pitchFamily="34" charset="0"/>
              </a:rPr>
              <a:t>Email: </a:t>
            </a:r>
            <a:r>
              <a:rPr lang="en-US" altLang="en-US" sz="2000" dirty="0" smtClean="0">
                <a:solidFill>
                  <a:srgbClr val="0000FF"/>
                </a:solidFill>
                <a:ea typeface="Calibri" pitchFamily="34" charset="0"/>
                <a:cs typeface="Calibri" pitchFamily="34" charset="0"/>
              </a:rPr>
              <a:t>mwiewior@buffalo.edu</a:t>
            </a:r>
            <a:endParaRPr lang="en-US" altLang="en-US" sz="2000" dirty="0">
              <a:solidFill>
                <a:srgbClr val="0000FF"/>
              </a:solidFill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US" altLang="en-US" sz="2000" kern="0" dirty="0" smtClean="0">
                <a:ea typeface="Calibri" pitchFamily="34" charset="0"/>
                <a:cs typeface="Calibri" pitchFamily="34" charset="0"/>
              </a:rPr>
              <a:t>Office hours: TBD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8309" y="5290958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ill Sans MT" pitchFamily="34" charset="0"/>
              </a:rPr>
              <a:t>The office hours will be held online using Zoom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What is </a:t>
            </a:r>
            <a:r>
              <a:rPr lang="en-US" sz="4000" dirty="0">
                <a:latin typeface="Gill Sans MT" charset="0"/>
                <a:ea typeface="ＭＳ Ｐゴシック" charset="0"/>
              </a:rPr>
              <a:t>the course about?</a:t>
            </a:r>
            <a:r>
              <a:rPr lang="en-US" altLang="en-US" sz="4000" dirty="0">
                <a:latin typeface="Gill Sans MT" charset="0"/>
                <a:ea typeface="ＭＳ Ｐゴシック" charset="0"/>
              </a:rPr>
              <a:t> 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922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4" y="1313819"/>
            <a:ext cx="8265821" cy="519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4" descr="Image result for sca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99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What is </a:t>
            </a:r>
            <a:r>
              <a:rPr lang="en-US" sz="4000" dirty="0">
                <a:latin typeface="Gill Sans MT" charset="0"/>
                <a:ea typeface="ＭＳ Ｐゴシック" charset="0"/>
              </a:rPr>
              <a:t>the course about?</a:t>
            </a:r>
            <a:r>
              <a:rPr lang="en-US" altLang="en-US" sz="4000" dirty="0">
                <a:latin typeface="Gill Sans MT" charset="0"/>
                <a:ea typeface="ＭＳ Ｐゴシック" charset="0"/>
              </a:rPr>
              <a:t> 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922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4" name="Picture 2" descr="Image result for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8" y="1824322"/>
            <a:ext cx="2487611" cy="8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Image result for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3" y="3209553"/>
            <a:ext cx="2234405" cy="11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00" name="Picture 8" descr="Image result for ub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4" y="5090690"/>
            <a:ext cx="1958182" cy="13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google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Image result for google"/>
          <p:cNvSpPr>
            <a:spLocks noChangeAspect="1" noChangeArrowheads="1"/>
          </p:cNvSpPr>
          <p:nvPr/>
        </p:nvSpPr>
        <p:spPr bwMode="auto">
          <a:xfrm>
            <a:off x="312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8606" name="Picture 14" descr="Google User Should Know these important UR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6" y="1374915"/>
            <a:ext cx="2665413" cy="14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2" name="Picture 20" descr="Image result for linked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69485"/>
            <a:ext cx="2857500" cy="12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4" name="Picture 22" descr="Image result for amaz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0" y="4963120"/>
            <a:ext cx="2592386" cy="9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6" name="Picture 24" descr="Image result for snapcha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5299663"/>
            <a:ext cx="2253454" cy="11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8" name="Picture 26" descr="Image result for airbn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8" y="3384010"/>
            <a:ext cx="13874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8" descr="Image result for pinterest"/>
          <p:cNvSpPr>
            <a:spLocks noChangeAspect="1" noChangeArrowheads="1"/>
          </p:cNvSpPr>
          <p:nvPr/>
        </p:nvSpPr>
        <p:spPr bwMode="auto">
          <a:xfrm>
            <a:off x="465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0" descr="Image result for pinterest"/>
          <p:cNvSpPr>
            <a:spLocks noChangeAspect="1" noChangeArrowheads="1"/>
          </p:cNvSpPr>
          <p:nvPr/>
        </p:nvSpPr>
        <p:spPr bwMode="auto">
          <a:xfrm>
            <a:off x="617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8624" name="Picture 32" descr="Image result for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1594542"/>
            <a:ext cx="2006998" cy="13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What is </a:t>
            </a:r>
            <a:r>
              <a:rPr lang="en-US" sz="4000" dirty="0">
                <a:latin typeface="Gill Sans MT" charset="0"/>
                <a:ea typeface="ＭＳ Ｐゴシック" charset="0"/>
              </a:rPr>
              <a:t>the course about?</a:t>
            </a:r>
            <a:r>
              <a:rPr lang="en-US" altLang="en-US" sz="4000" dirty="0">
                <a:latin typeface="Gill Sans MT" charset="0"/>
                <a:ea typeface="ＭＳ Ｐゴシック" charset="0"/>
              </a:rPr>
              <a:t> </a:t>
            </a:r>
            <a:endParaRPr lang="en-US" sz="40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922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4" name="Picture 2" descr="Image result for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8" y="1824322"/>
            <a:ext cx="2487611" cy="8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Image result for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3" y="3209553"/>
            <a:ext cx="2234405" cy="11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00" name="Picture 8" descr="Image result for ub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4" y="5090690"/>
            <a:ext cx="1958182" cy="13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google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Image result for google"/>
          <p:cNvSpPr>
            <a:spLocks noChangeAspect="1" noChangeArrowheads="1"/>
          </p:cNvSpPr>
          <p:nvPr/>
        </p:nvSpPr>
        <p:spPr bwMode="auto">
          <a:xfrm>
            <a:off x="312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8606" name="Picture 14" descr="Google User Should Know these important UR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6" y="1374915"/>
            <a:ext cx="2665413" cy="14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2" name="Picture 20" descr="Image result for linked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69485"/>
            <a:ext cx="2857500" cy="12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4" name="Picture 22" descr="Image result for amaz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0" y="4963120"/>
            <a:ext cx="2592386" cy="9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6" name="Picture 24" descr="Image result for snapcha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5299663"/>
            <a:ext cx="2253454" cy="11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18" name="Picture 26" descr="Image result for airbn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8" y="3384010"/>
            <a:ext cx="13874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8" descr="Image result for pinterest"/>
          <p:cNvSpPr>
            <a:spLocks noChangeAspect="1" noChangeArrowheads="1"/>
          </p:cNvSpPr>
          <p:nvPr/>
        </p:nvSpPr>
        <p:spPr bwMode="auto">
          <a:xfrm>
            <a:off x="465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0" descr="Image result for pinterest"/>
          <p:cNvSpPr>
            <a:spLocks noChangeAspect="1" noChangeArrowheads="1"/>
          </p:cNvSpPr>
          <p:nvPr/>
        </p:nvSpPr>
        <p:spPr bwMode="auto">
          <a:xfrm>
            <a:off x="617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8624" name="Picture 32" descr="Image result for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1594542"/>
            <a:ext cx="2006998" cy="13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8" name="Picture 8" descr="https://2.bp.blogspot.com/-GTqvNiiPV1k/V53bGThxefI/AAAAAAAAABs/p85SyTuEOiAfVyPW-HtrAmY3gv8SyZHdgCLcB/s1600/interne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810"/>
            <a:ext cx="9153525" cy="68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ea typeface="ＭＳ Ｐゴシック" charset="0"/>
              </a:rPr>
              <a:t>What </a:t>
            </a:r>
            <a:r>
              <a:rPr lang="en-US" sz="4000" dirty="0">
                <a:latin typeface="Gill Sans MT" charset="0"/>
                <a:ea typeface="ＭＳ Ｐゴシック" charset="0"/>
              </a:rPr>
              <a:t>you’d achieve from this course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Learn the </a:t>
            </a:r>
            <a:r>
              <a:rPr lang="en-US" dirty="0">
                <a:solidFill>
                  <a:srgbClr val="FF0000"/>
                </a:solidFill>
              </a:rPr>
              <a:t>fundamentals</a:t>
            </a:r>
            <a:r>
              <a:rPr lang="en-US" dirty="0"/>
              <a:t> of I</a:t>
            </a:r>
            <a:r>
              <a:rPr lang="en-US" dirty="0" smtClean="0"/>
              <a:t>nternet and general computer networking concepts</a:t>
            </a:r>
            <a:endParaRPr lang="en-US" dirty="0"/>
          </a:p>
          <a:p>
            <a:pPr lvl="1" eaLnBrk="1" hangingPunct="1">
              <a:buSzPct val="75000"/>
              <a:defRPr/>
            </a:pPr>
            <a:r>
              <a:rPr lang="en-US" dirty="0"/>
              <a:t>The technologies that make networking </a:t>
            </a:r>
            <a:r>
              <a:rPr lang="en-US" dirty="0" smtClean="0"/>
              <a:t>possible.</a:t>
            </a:r>
            <a:endParaRPr lang="en-US" dirty="0"/>
          </a:p>
          <a:p>
            <a:pPr lvl="1" eaLnBrk="1" hangingPunct="1">
              <a:buSzPct val="75000"/>
              <a:defRPr/>
            </a:pPr>
            <a:r>
              <a:rPr lang="en-US" dirty="0"/>
              <a:t>Software architectures integrating the technologies to build a computer network, the Internet in </a:t>
            </a:r>
            <a:r>
              <a:rPr lang="en-US" dirty="0" smtClean="0"/>
              <a:t>particular.</a:t>
            </a:r>
            <a:endParaRPr lang="en-US" dirty="0"/>
          </a:p>
          <a:p>
            <a:pPr lvl="1" eaLnBrk="1" hangingPunct="1">
              <a:buSzPct val="75000"/>
              <a:defRPr/>
            </a:pPr>
            <a:r>
              <a:rPr lang="en-US" dirty="0"/>
              <a:t>Network </a:t>
            </a:r>
            <a:r>
              <a:rPr lang="en-US" dirty="0" smtClean="0"/>
              <a:t>programming.</a:t>
            </a:r>
            <a:endParaRPr lang="en-US" dirty="0"/>
          </a:p>
          <a:p>
            <a:pPr lvl="1" eaLnBrk="1" hangingPunct="1">
              <a:buSzPct val="75000"/>
              <a:defRPr/>
            </a:pPr>
            <a:r>
              <a:rPr lang="en-US" dirty="0"/>
              <a:t>Shortcomings and challenges of current Internet architecture (technologically, politically</a:t>
            </a:r>
            <a:r>
              <a:rPr lang="en-US" dirty="0" smtClean="0"/>
              <a:t>).</a:t>
            </a:r>
          </a:p>
          <a:p>
            <a:pPr marL="342900" lvl="1" indent="-342900" eaLnBrk="1" hangingPunct="1">
              <a:buSzPct val="75000"/>
              <a:buFont typeface="Wingdings" pitchFamily="2" charset="2"/>
              <a:buChar char="v"/>
              <a:defRPr/>
            </a:pPr>
            <a:r>
              <a:rPr lang="en-US" altLang="en-US" sz="2800" dirty="0">
                <a:cs typeface="+mn-cs"/>
              </a:rPr>
              <a:t>Have fun!</a:t>
            </a:r>
          </a:p>
        </p:txBody>
      </p:sp>
      <p:pic>
        <p:nvPicPr>
          <p:cNvPr id="10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20864</TotalTime>
  <Words>1092</Words>
  <Application>Microsoft Office PowerPoint</Application>
  <PresentationFormat>On-screen Show (4:3)</PresentationFormat>
  <Paragraphs>171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Theme1</vt:lpstr>
      <vt:lpstr>Office Theme</vt:lpstr>
      <vt:lpstr>CSE 489/589 Modern Networking Concepts</vt:lpstr>
      <vt:lpstr>Today’s Agenda</vt:lpstr>
      <vt:lpstr>Course format</vt:lpstr>
      <vt:lpstr>Course Staff: Instructor</vt:lpstr>
      <vt:lpstr>Course Staff: TA and Friends</vt:lpstr>
      <vt:lpstr>What is the course about? </vt:lpstr>
      <vt:lpstr>What is the course about? </vt:lpstr>
      <vt:lpstr>What is the course about? </vt:lpstr>
      <vt:lpstr>What you’d achieve from this course</vt:lpstr>
      <vt:lpstr>What you will not learn from this course</vt:lpstr>
      <vt:lpstr>Prerequisites</vt:lpstr>
      <vt:lpstr>Course Material</vt:lpstr>
      <vt:lpstr>Important URLs</vt:lpstr>
      <vt:lpstr>Lectures</vt:lpstr>
      <vt:lpstr>Grading Policy (Tentative)</vt:lpstr>
      <vt:lpstr>More on Grading Policy (Tentative)</vt:lpstr>
      <vt:lpstr>More on Grading Policy (Tentative)</vt:lpstr>
      <vt:lpstr>No handwritten work</vt:lpstr>
      <vt:lpstr>Grade Expectation</vt:lpstr>
      <vt:lpstr>No lame excuses, please!!!</vt:lpstr>
      <vt:lpstr>Academic Honesty</vt:lpstr>
      <vt:lpstr>More on Academic Honesty</vt:lpstr>
      <vt:lpstr>How to do well?</vt:lpstr>
      <vt:lpstr>Where Do I Ask Questions About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Jim Kurose and Keith Ross</dc:creator>
  <cp:lastModifiedBy>Lu Su</cp:lastModifiedBy>
  <cp:revision>422</cp:revision>
  <cp:lastPrinted>2011-11-16T01:40:55Z</cp:lastPrinted>
  <dcterms:created xsi:type="dcterms:W3CDTF">1999-10-08T19:08:27Z</dcterms:created>
  <dcterms:modified xsi:type="dcterms:W3CDTF">2020-09-05T21:20:06Z</dcterms:modified>
</cp:coreProperties>
</file>