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78" r:id="rId2"/>
    <p:sldId id="636" r:id="rId3"/>
    <p:sldId id="751" r:id="rId4"/>
    <p:sldId id="779" r:id="rId5"/>
    <p:sldId id="805" r:id="rId6"/>
    <p:sldId id="802" r:id="rId7"/>
    <p:sldId id="807" r:id="rId8"/>
    <p:sldId id="781" r:id="rId9"/>
    <p:sldId id="782" r:id="rId10"/>
    <p:sldId id="783" r:id="rId11"/>
    <p:sldId id="808" r:id="rId12"/>
    <p:sldId id="785" r:id="rId13"/>
    <p:sldId id="786" r:id="rId14"/>
    <p:sldId id="787" r:id="rId15"/>
    <p:sldId id="788" r:id="rId16"/>
    <p:sldId id="789" r:id="rId17"/>
    <p:sldId id="790" r:id="rId1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DDDDDD"/>
    <a:srgbClr val="FFCCFF"/>
    <a:srgbClr val="000099"/>
    <a:srgbClr val="FF0000"/>
    <a:srgbClr val="008000"/>
    <a:srgbClr val="66CC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257" autoAdjust="0"/>
  </p:normalViewPr>
  <p:slideViewPr>
    <p:cSldViewPr snapToGrid="0"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143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25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25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25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91292653-6D28-1A4E-9097-8CD0CA4FA9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16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ACCD5E27-021E-054B-84DE-C100B224ED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4115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CD5E27-021E-054B-84DE-C100B224ED6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233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b="0" dirty="0" smtClean="0">
              <a:latin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CD5E27-021E-054B-84DE-C100B224ED6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3158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CD5E27-021E-054B-84DE-C100B224ED6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5170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CD5E27-021E-054B-84DE-C100B224ED6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9423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>
              <a:latin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CD5E27-021E-054B-84DE-C100B224ED6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8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743F53F6-B523-C44E-B4C1-FCBC5EB649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26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38D61CF4-3907-BD48-A0AD-B97C00B711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915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4E5268B6-BFED-754B-A245-6D16E75F07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564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EC0F1923-A596-1A47-A249-877B26CCB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391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D498B073-F070-8F40-A264-45FE158B67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118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A5E2E980-7D79-7040-B5D8-18DB884801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521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F735F25A-B97A-024B-B408-E1A4C1DF4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987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DD8B96B1-2EDF-B64A-A4F1-BB54A74ACD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769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0DCF9BDD-CFA9-4940-A134-4E3EBF4AC9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871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7EFC9773-7379-5049-A6C9-0C8EEEC5C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134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A514D338-4107-944C-9C9F-B78F8039FA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806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5532438" y="6467475"/>
            <a:ext cx="28956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324850" y="6462713"/>
            <a:ext cx="676275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4-</a:t>
            </a:r>
            <a:fld id="{EFD97474-BCA4-8B48-AA21-40B47D81E8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726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100000"/>
        <a:buFont typeface="Wingdings" charset="2"/>
        <a:buChar char="§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Arial"/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omic Sans MS" pitchFamily="66" charset="0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4"/>
          <p:cNvSpPr>
            <a:spLocks noChangeArrowheads="1"/>
          </p:cNvSpPr>
          <p:nvPr/>
        </p:nvSpPr>
        <p:spPr bwMode="auto">
          <a:xfrm>
            <a:off x="5608638" y="3489325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ts val="3063"/>
              </a:lnSpc>
            </a:pPr>
            <a:r>
              <a:rPr lang="en-US" sz="2800" i="1" dirty="0">
                <a:solidFill>
                  <a:srgbClr val="008000"/>
                </a:solidFill>
                <a:cs typeface="Arial" charset="0"/>
              </a:rPr>
              <a:t>Computer Networking: A Top </a:t>
            </a:r>
            <a:r>
              <a:rPr lang="en-US" sz="2800" i="1">
                <a:solidFill>
                  <a:srgbClr val="008000"/>
                </a:solidFill>
                <a:cs typeface="Arial" charset="0"/>
              </a:rPr>
              <a:t>Down </a:t>
            </a:r>
            <a:r>
              <a:rPr lang="en-US" sz="2800" i="1" smtClean="0">
                <a:solidFill>
                  <a:srgbClr val="008000"/>
                </a:solidFill>
                <a:cs typeface="Arial" charset="0"/>
              </a:rPr>
              <a:t>Approach </a:t>
            </a:r>
            <a:r>
              <a:rPr lang="en-US" sz="2800" dirty="0">
                <a:solidFill>
                  <a:srgbClr val="008000"/>
                </a:solidFill>
                <a:cs typeface="Arial" charset="0"/>
              </a:rPr>
              <a:t/>
            </a:r>
            <a:br>
              <a:rPr lang="en-US" sz="2800" dirty="0">
                <a:solidFill>
                  <a:srgbClr val="008000"/>
                </a:solidFill>
                <a:cs typeface="Arial" charset="0"/>
              </a:rPr>
            </a:br>
            <a:endParaRPr lang="en-US" sz="2000" dirty="0">
              <a:solidFill>
                <a:srgbClr val="008000"/>
              </a:solidFill>
              <a:cs typeface="Arial" charset="0"/>
            </a:endParaRPr>
          </a:p>
        </p:txBody>
      </p:sp>
      <p:pic>
        <p:nvPicPr>
          <p:cNvPr id="40965" name="Picture 1" descr="kurose7e_cover_small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0238" y="325438"/>
            <a:ext cx="3087687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6" name="Rectangle 4"/>
          <p:cNvSpPr>
            <a:spLocks noChangeArrowheads="1"/>
          </p:cNvSpPr>
          <p:nvPr/>
        </p:nvSpPr>
        <p:spPr bwMode="auto">
          <a:xfrm>
            <a:off x="5634038" y="4510088"/>
            <a:ext cx="32607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>
                <a:solidFill>
                  <a:srgbClr val="008000"/>
                </a:solidFill>
                <a:cs typeface="Arial" charset="0"/>
              </a:rPr>
              <a:t>7</a:t>
            </a:r>
            <a:r>
              <a:rPr lang="en-US" baseline="30000">
                <a:solidFill>
                  <a:srgbClr val="008000"/>
                </a:solidFill>
                <a:cs typeface="Arial" charset="0"/>
              </a:rPr>
              <a:t>th</a:t>
            </a:r>
            <a:r>
              <a:rPr lang="en-US">
                <a:solidFill>
                  <a:srgbClr val="008000"/>
                </a:solidFill>
                <a:cs typeface="Arial" charset="0"/>
              </a:rPr>
              <a:t> edition </a:t>
            </a:r>
            <a:br>
              <a:rPr lang="en-US">
                <a:solidFill>
                  <a:srgbClr val="008000"/>
                </a:solidFill>
                <a:cs typeface="Arial" charset="0"/>
              </a:rPr>
            </a:br>
            <a:r>
              <a:rPr lang="en-US">
                <a:solidFill>
                  <a:srgbClr val="008000"/>
                </a:solidFill>
                <a:cs typeface="Arial" charset="0"/>
              </a:rPr>
              <a:t>Jim Kurose, Keith Ross</a:t>
            </a:r>
            <a:br>
              <a:rPr lang="en-US">
                <a:solidFill>
                  <a:srgbClr val="008000"/>
                </a:solidFill>
                <a:cs typeface="Arial" charset="0"/>
              </a:rPr>
            </a:br>
            <a:r>
              <a:rPr lang="en-US" sz="1400">
                <a:solidFill>
                  <a:srgbClr val="008000"/>
                </a:solidFill>
                <a:cs typeface="Arial" charset="0"/>
              </a:rPr>
              <a:t>Pearson/Addison Wesley</a:t>
            </a:r>
            <a:br>
              <a:rPr lang="en-US" sz="1400">
                <a:solidFill>
                  <a:srgbClr val="008000"/>
                </a:solidFill>
                <a:cs typeface="Arial" charset="0"/>
              </a:rPr>
            </a:br>
            <a:r>
              <a:rPr lang="en-US" sz="1400">
                <a:solidFill>
                  <a:srgbClr val="008000"/>
                </a:solidFill>
                <a:cs typeface="Arial" charset="0"/>
              </a:rPr>
              <a:t>April 2016</a:t>
            </a:r>
          </a:p>
        </p:txBody>
      </p:sp>
      <p:sp>
        <p:nvSpPr>
          <p:cNvPr id="40967" name="Rectangle 3"/>
          <p:cNvSpPr>
            <a:spLocks noChangeArrowheads="1"/>
          </p:cNvSpPr>
          <p:nvPr/>
        </p:nvSpPr>
        <p:spPr bwMode="auto">
          <a:xfrm>
            <a:off x="371475" y="715963"/>
            <a:ext cx="4487863" cy="172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>
              <a:lnSpc>
                <a:spcPct val="85000"/>
              </a:lnSpc>
            </a:pPr>
            <a:r>
              <a:rPr lang="en-US" sz="4400" dirty="0">
                <a:solidFill>
                  <a:srgbClr val="000099"/>
                </a:solidFill>
                <a:latin typeface="Gill Sans MT" charset="0"/>
                <a:cs typeface="Arial" charset="0"/>
              </a:rPr>
              <a:t>Chapter </a:t>
            </a: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5</a:t>
            </a:r>
            <a: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  <a:t/>
            </a:r>
            <a:b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</a:br>
            <a:r>
              <a:rPr lang="en-US" sz="4400" dirty="0">
                <a:solidFill>
                  <a:srgbClr val="000099"/>
                </a:solidFill>
                <a:latin typeface="Gill Sans MT" charset="0"/>
                <a:cs typeface="Arial" charset="0"/>
              </a:rPr>
              <a:t>Network Layer:</a:t>
            </a:r>
          </a:p>
          <a:p>
            <a:pPr eaLnBrk="1" hangingPunct="1">
              <a:lnSpc>
                <a:spcPct val="85000"/>
              </a:lnSpc>
            </a:pPr>
            <a:r>
              <a:rPr lang="en-US" sz="4400" dirty="0">
                <a:solidFill>
                  <a:srgbClr val="000099"/>
                </a:solidFill>
                <a:latin typeface="Gill Sans MT" charset="0"/>
                <a:cs typeface="Arial" charset="0"/>
              </a:rPr>
              <a:t>The </a:t>
            </a:r>
            <a:r>
              <a:rPr lang="en-US" sz="4400" dirty="0" smtClean="0">
                <a:solidFill>
                  <a:srgbClr val="000099"/>
                </a:solidFill>
                <a:latin typeface="Gill Sans MT" charset="0"/>
                <a:cs typeface="Arial" charset="0"/>
              </a:rPr>
              <a:t>Control Plane</a:t>
            </a:r>
            <a:endParaRPr lang="en-US" sz="4400" dirty="0">
              <a:solidFill>
                <a:srgbClr val="000099"/>
              </a:solidFill>
              <a:latin typeface="Gill Sans MT" charset="0"/>
              <a:cs typeface="Arial" charset="0"/>
            </a:endParaRPr>
          </a:p>
        </p:txBody>
      </p:sp>
      <p:pic>
        <p:nvPicPr>
          <p:cNvPr id="40968" name="Picture 9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2389188"/>
            <a:ext cx="3890962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</a:t>
            </a:fld>
            <a:endParaRPr lang="en-US" sz="1200" dirty="0">
              <a:latin typeface="Tahoma" charset="0"/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187325" y="2609850"/>
            <a:ext cx="5418138" cy="2971800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buSzPct val="65000"/>
              <a:buFont typeface="Wingdings" pitchFamily="2" charset="2"/>
              <a:buNone/>
              <a:defRPr/>
            </a:pPr>
            <a:endParaRPr lang="en-US" altLang="ko-KR" sz="2400" dirty="0" smtClean="0">
              <a:latin typeface="Comic Sans MS" pitchFamily="66" charset="0"/>
            </a:endParaRPr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ko-KR" sz="3200" dirty="0" smtClean="0">
                <a:solidFill>
                  <a:srgbClr val="FF0000"/>
                </a:solidFill>
              </a:rPr>
              <a:t>Lu Su</a:t>
            </a:r>
            <a:endParaRPr lang="en-US" alt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Associate Professor</a:t>
            </a: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Department of Computer Science and Engineering</a:t>
            </a:r>
          </a:p>
          <a:p>
            <a:pPr>
              <a:buSzPct val="65000"/>
              <a:buFont typeface="Wingdings" pitchFamily="2" charset="2"/>
              <a:buNone/>
              <a:defRPr/>
            </a:pPr>
            <a:endParaRPr lang="en-US" altLang="zh-CN" sz="2000" dirty="0" smtClean="0"/>
          </a:p>
          <a:p>
            <a:pPr>
              <a:buSzPct val="65000"/>
              <a:buFont typeface="Wingdings" pitchFamily="2" charset="2"/>
              <a:buNone/>
              <a:defRPr/>
            </a:pPr>
            <a:r>
              <a:rPr lang="en-US" altLang="zh-CN" sz="2000" dirty="0" smtClean="0"/>
              <a:t>State University of New York at Buffalo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371475" y="6219825"/>
            <a:ext cx="4835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  <a:cs typeface="MS PGothic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Gill Sans MT" pitchFamily="34" charset="0"/>
                <a:ea typeface="MS PGothic" pitchFamily="34" charset="-128"/>
                <a:cs typeface="Gill Sans MT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Gill Sans MT" pitchFamily="34" charset="0"/>
                <a:ea typeface="Gill Sans MT" pitchFamily="34" charset="0"/>
                <a:cs typeface="Gill Sans MT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Gill Sans MT" pitchFamily="34" charset="0"/>
                <a:cs typeface="Gill Sans MT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Adapted from the slides of the book’s authors</a:t>
            </a:r>
          </a:p>
        </p:txBody>
      </p:sp>
    </p:spTree>
    <p:extLst>
      <p:ext uri="{BB962C8B-B14F-4D97-AF65-F5344CB8AC3E}">
        <p14:creationId xmlns:p14="http://schemas.microsoft.com/office/powerpoint/2010/main" val="125401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83" name="Picture 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801688"/>
            <a:ext cx="6856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88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7463"/>
            <a:ext cx="7772400" cy="1143000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Routing algorithm classification</a:t>
            </a:r>
            <a:endParaRPr lang="en-US">
              <a:latin typeface="Gill Sans MT" charset="0"/>
            </a:endParaRPr>
          </a:p>
        </p:txBody>
      </p:sp>
      <p:sp>
        <p:nvSpPr>
          <p:cNvPr id="12288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22288" y="1371600"/>
            <a:ext cx="42164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Q: global or decentralized information?</a:t>
            </a:r>
          </a:p>
          <a:p>
            <a:pPr>
              <a:spcBef>
                <a:spcPct val="40000"/>
              </a:spcBef>
              <a:buFont typeface="Wingdings" charset="0"/>
              <a:buNone/>
            </a:pP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global:</a:t>
            </a:r>
          </a:p>
          <a:p>
            <a:r>
              <a:rPr lang="en-US" sz="2400">
                <a:latin typeface="Gill Sans MT" charset="0"/>
              </a:rPr>
              <a:t>all routers have complete topology, link cost info</a:t>
            </a:r>
          </a:p>
          <a:p>
            <a:r>
              <a:rPr lang="ja-JP" altLang="en-US" sz="2400">
                <a:solidFill>
                  <a:srgbClr val="000099"/>
                </a:solidFill>
                <a:latin typeface="Gill Sans MT" charset="0"/>
              </a:rPr>
              <a:t>“</a:t>
            </a:r>
            <a:r>
              <a:rPr lang="en-US" altLang="ja-JP" sz="2400">
                <a:solidFill>
                  <a:srgbClr val="000099"/>
                </a:solidFill>
                <a:latin typeface="Gill Sans MT" charset="0"/>
              </a:rPr>
              <a:t>link state</a:t>
            </a:r>
            <a:r>
              <a:rPr lang="ja-JP" altLang="en-US" sz="2400">
                <a:solidFill>
                  <a:srgbClr val="000099"/>
                </a:solidFill>
                <a:latin typeface="Gill Sans MT" charset="0"/>
              </a:rPr>
              <a:t>”</a:t>
            </a:r>
            <a:r>
              <a:rPr lang="en-US" altLang="ja-JP" sz="2400">
                <a:solidFill>
                  <a:srgbClr val="000099"/>
                </a:solidFill>
                <a:latin typeface="Gill Sans MT" charset="0"/>
              </a:rPr>
              <a:t> algorithms</a:t>
            </a:r>
          </a:p>
          <a:p>
            <a:pPr>
              <a:buFont typeface="Wingdings" charset="0"/>
              <a:buNone/>
            </a:pPr>
            <a:r>
              <a:rPr lang="en-US" sz="2400" i="1">
                <a:solidFill>
                  <a:srgbClr val="CC0000"/>
                </a:solidFill>
                <a:latin typeface="Gill Sans MT" charset="0"/>
              </a:rPr>
              <a:t>decentralized: </a:t>
            </a:r>
          </a:p>
          <a:p>
            <a:r>
              <a:rPr lang="en-US" sz="2400">
                <a:latin typeface="Gill Sans MT" charset="0"/>
              </a:rPr>
              <a:t>router knows physically-connected neighbors, link costs to neighbors</a:t>
            </a:r>
          </a:p>
          <a:p>
            <a:r>
              <a:rPr lang="en-US" sz="2400">
                <a:latin typeface="Gill Sans MT" charset="0"/>
              </a:rPr>
              <a:t>iterative process of computation, exchange of info with neighbors</a:t>
            </a:r>
          </a:p>
          <a:p>
            <a:r>
              <a:rPr lang="ja-JP" altLang="en-US" sz="2400">
                <a:solidFill>
                  <a:srgbClr val="000099"/>
                </a:solidFill>
                <a:latin typeface="Gill Sans MT" charset="0"/>
              </a:rPr>
              <a:t>“</a:t>
            </a:r>
            <a:r>
              <a:rPr lang="en-US" altLang="ja-JP" sz="2400">
                <a:solidFill>
                  <a:srgbClr val="000099"/>
                </a:solidFill>
                <a:latin typeface="Gill Sans MT" charset="0"/>
              </a:rPr>
              <a:t>distance vector</a:t>
            </a:r>
            <a:r>
              <a:rPr lang="ja-JP" altLang="en-US" sz="2400">
                <a:solidFill>
                  <a:srgbClr val="000099"/>
                </a:solidFill>
                <a:latin typeface="Gill Sans MT" charset="0"/>
              </a:rPr>
              <a:t>”</a:t>
            </a:r>
            <a:r>
              <a:rPr lang="en-US" altLang="ja-JP" sz="2400">
                <a:solidFill>
                  <a:srgbClr val="000099"/>
                </a:solidFill>
                <a:latin typeface="Gill Sans MT" charset="0"/>
              </a:rPr>
              <a:t> algorithms</a:t>
            </a:r>
            <a:endParaRPr lang="en-US" sz="2400">
              <a:solidFill>
                <a:srgbClr val="000099"/>
              </a:solidFill>
              <a:latin typeface="Gill Sans MT" charset="0"/>
            </a:endParaRPr>
          </a:p>
        </p:txBody>
      </p:sp>
      <p:sp>
        <p:nvSpPr>
          <p:cNvPr id="7783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38700" y="1347788"/>
            <a:ext cx="38100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cs typeface="+mn-cs"/>
              </a:rPr>
              <a:t>Q: static or dynamic</a:t>
            </a:r>
            <a:r>
              <a:rPr lang="en-US" i="1" dirty="0" smtClean="0">
                <a:solidFill>
                  <a:srgbClr val="CC0000"/>
                </a:solidFill>
                <a:cs typeface="+mn-cs"/>
              </a:rPr>
              <a:t>?</a:t>
            </a:r>
            <a:endParaRPr lang="en-US" sz="2400" i="1" dirty="0" smtClean="0">
              <a:solidFill>
                <a:srgbClr val="CC0000"/>
              </a:solidFill>
              <a:cs typeface="+mn-cs"/>
            </a:endParaRPr>
          </a:p>
          <a:p>
            <a:pPr>
              <a:spcBef>
                <a:spcPts val="1752"/>
              </a:spcBef>
              <a:buFont typeface="Wingdings" charset="0"/>
              <a:buNone/>
              <a:defRPr/>
            </a:pPr>
            <a:r>
              <a:rPr lang="en-US" sz="2400" i="1" dirty="0" smtClean="0">
                <a:solidFill>
                  <a:srgbClr val="CC0000"/>
                </a:solidFill>
                <a:cs typeface="+mn-cs"/>
              </a:rPr>
              <a:t>static</a:t>
            </a:r>
            <a:r>
              <a:rPr lang="en-US" sz="2400" i="1" dirty="0">
                <a:solidFill>
                  <a:srgbClr val="CC0000"/>
                </a:solidFill>
                <a:cs typeface="+mn-cs"/>
              </a:rPr>
              <a:t>:</a:t>
            </a:r>
            <a:r>
              <a:rPr lang="en-US" sz="2400" dirty="0">
                <a:cs typeface="+mn-cs"/>
              </a:rPr>
              <a:t> </a:t>
            </a:r>
          </a:p>
          <a:p>
            <a:pPr>
              <a:defRPr/>
            </a:pPr>
            <a:r>
              <a:rPr lang="en-US" sz="2400" dirty="0">
                <a:cs typeface="+mn-cs"/>
              </a:rPr>
              <a:t>routes change slowly over time</a:t>
            </a:r>
          </a:p>
          <a:p>
            <a:pPr>
              <a:buFont typeface="Wingdings" charset="0"/>
              <a:buNone/>
              <a:defRPr/>
            </a:pPr>
            <a:r>
              <a:rPr lang="en-US" sz="2400" i="1" dirty="0">
                <a:solidFill>
                  <a:srgbClr val="CC0000"/>
                </a:solidFill>
                <a:cs typeface="+mn-cs"/>
              </a:rPr>
              <a:t>dynamic: </a:t>
            </a:r>
          </a:p>
          <a:p>
            <a:pPr>
              <a:defRPr/>
            </a:pPr>
            <a:r>
              <a:rPr lang="en-US" sz="2400" dirty="0">
                <a:cs typeface="+mn-cs"/>
              </a:rPr>
              <a:t>routes change more quickly</a:t>
            </a:r>
          </a:p>
          <a:p>
            <a:pPr lvl="1">
              <a:defRPr/>
            </a:pPr>
            <a:r>
              <a:rPr lang="en-US" dirty="0"/>
              <a:t>periodic update</a:t>
            </a:r>
          </a:p>
          <a:p>
            <a:pPr lvl="1">
              <a:defRPr/>
            </a:pPr>
            <a:r>
              <a:rPr lang="en-US" dirty="0"/>
              <a:t>in response to link cost changes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10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67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1" name="Picture 2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1025525"/>
            <a:ext cx="4113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Wingdings" charset="0"/>
              <a:buNone/>
            </a:pPr>
            <a:r>
              <a:rPr lang="en-US" sz="2400" dirty="0" smtClean="0">
                <a:latin typeface="Gill Sans MT" charset="0"/>
              </a:rPr>
              <a:t>5.1 </a:t>
            </a:r>
            <a:r>
              <a:rPr lang="en-US" sz="2400" dirty="0">
                <a:latin typeface="Gill Sans MT" charset="0"/>
              </a:rPr>
              <a:t>introduction</a:t>
            </a:r>
          </a:p>
          <a:p>
            <a:pPr>
              <a:lnSpc>
                <a:spcPct val="100000"/>
              </a:lnSpc>
              <a:buFont typeface="Wingdings" charset="0"/>
              <a:buNone/>
            </a:pPr>
            <a:r>
              <a:rPr lang="en-US" sz="2400" dirty="0" smtClean="0">
                <a:solidFill>
                  <a:srgbClr val="CC0000"/>
                </a:solidFill>
                <a:latin typeface="Gill Sans MT" charset="0"/>
              </a:rPr>
              <a:t>5.2 routing protocols</a:t>
            </a:r>
          </a:p>
          <a:p>
            <a:pPr>
              <a:lnSpc>
                <a:spcPts val="2580"/>
              </a:lnSpc>
            </a:pPr>
            <a:r>
              <a:rPr lang="en-US" sz="2400" dirty="0" smtClean="0">
                <a:solidFill>
                  <a:srgbClr val="CC0000"/>
                </a:solidFill>
                <a:latin typeface="Gill Sans MT" charset="0"/>
              </a:rPr>
              <a:t>link state</a:t>
            </a:r>
          </a:p>
          <a:p>
            <a:pPr>
              <a:lnSpc>
                <a:spcPts val="2580"/>
              </a:lnSpc>
            </a:pPr>
            <a:r>
              <a:rPr lang="en-US" sz="2400" dirty="0" smtClean="0">
                <a:latin typeface="Gill Sans MT" charset="0"/>
              </a:rPr>
              <a:t>distance vector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 smtClean="0"/>
              <a:t>5.3 intra</a:t>
            </a:r>
            <a:r>
              <a:rPr lang="en-US" sz="2400" dirty="0"/>
              <a:t>-AS </a:t>
            </a:r>
            <a:r>
              <a:rPr lang="en-US" sz="2400" dirty="0" smtClean="0"/>
              <a:t>routing </a:t>
            </a:r>
            <a:r>
              <a:rPr lang="en-US" sz="2400" dirty="0"/>
              <a:t>in the Internet: </a:t>
            </a:r>
            <a:r>
              <a:rPr lang="en-US" sz="2400" dirty="0" smtClean="0"/>
              <a:t>OSPF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 smtClean="0"/>
              <a:t>5.4 routing among </a:t>
            </a:r>
            <a:r>
              <a:rPr lang="en-US" sz="2400" dirty="0"/>
              <a:t>the ISPs: B</a:t>
            </a:r>
            <a:r>
              <a:rPr lang="en-US" sz="2400" dirty="0" smtClean="0"/>
              <a:t>GP</a:t>
            </a:r>
            <a:endParaRPr lang="en-US" sz="2400" dirty="0">
              <a:latin typeface="Gill Sans MT" charset="0"/>
            </a:endParaRPr>
          </a:p>
        </p:txBody>
      </p:sp>
      <p:sp>
        <p:nvSpPr>
          <p:cNvPr id="43013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461963" indent="-461963">
              <a:lnSpc>
                <a:spcPct val="100000"/>
              </a:lnSpc>
              <a:buFont typeface="Wingdings" charset="0"/>
              <a:buNone/>
            </a:pPr>
            <a:r>
              <a:rPr lang="en-US" sz="2400" dirty="0" smtClean="0">
                <a:latin typeface="Gill Sans MT" charset="0"/>
              </a:rPr>
              <a:t>5.5 The SDN control plane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 smtClean="0"/>
              <a:t>5.6 </a:t>
            </a:r>
            <a:r>
              <a:rPr lang="en-US" sz="2400" dirty="0"/>
              <a:t>ICMP: The Internet Control Message Protocol 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/>
              <a:t>5.7 Network </a:t>
            </a:r>
            <a:r>
              <a:rPr lang="en-US" sz="2400" dirty="0" smtClean="0"/>
              <a:t>management </a:t>
            </a:r>
            <a:r>
              <a:rPr lang="en-US" sz="2400" dirty="0"/>
              <a:t>and SNMP</a:t>
            </a:r>
            <a:endParaRPr lang="en-US" sz="2400" dirty="0">
              <a:latin typeface="Gill Sans MT" charset="0"/>
            </a:endParaRPr>
          </a:p>
        </p:txBody>
      </p:sp>
      <p:sp>
        <p:nvSpPr>
          <p:cNvPr id="43014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4400" dirty="0">
                <a:solidFill>
                  <a:srgbClr val="000099"/>
                </a:solidFill>
                <a:latin typeface="Gill Sans MT" charset="0"/>
              </a:rPr>
              <a:t>Chapter </a:t>
            </a:r>
            <a:r>
              <a:rPr lang="en-US" sz="4400" dirty="0" smtClean="0">
                <a:solidFill>
                  <a:srgbClr val="000099"/>
                </a:solidFill>
                <a:latin typeface="Gill Sans MT" charset="0"/>
              </a:rPr>
              <a:t>5: </a:t>
            </a:r>
            <a:r>
              <a:rPr lang="en-US" sz="4400" dirty="0">
                <a:solidFill>
                  <a:srgbClr val="000099"/>
                </a:solidFill>
                <a:latin typeface="Gill Sans MT" charset="0"/>
              </a:rPr>
              <a:t>outline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11</a:t>
            </a:fld>
            <a:endParaRPr lang="en-US" sz="1200" dirty="0">
              <a:latin typeface="Tahoma" charset="0"/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84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931" name="Picture 6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325" y="1014413"/>
            <a:ext cx="6856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Gill Sans MT" charset="0"/>
              </a:rPr>
              <a:t>A </a:t>
            </a:r>
            <a:r>
              <a:rPr lang="en-US" sz="4000" dirty="0" smtClean="0">
                <a:latin typeface="Gill Sans MT" charset="0"/>
              </a:rPr>
              <a:t>link-state routing algorithm</a:t>
            </a:r>
            <a:endParaRPr lang="en-US" dirty="0">
              <a:latin typeface="Gill Sans MT" charset="0"/>
            </a:endParaRPr>
          </a:p>
        </p:txBody>
      </p:sp>
      <p:sp>
        <p:nvSpPr>
          <p:cNvPr id="12493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4513" y="1555750"/>
            <a:ext cx="3810000" cy="4903788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Dijkstra</a:t>
            </a:r>
            <a:r>
              <a:rPr lang="ja-JP" altLang="en-US" i="1">
                <a:solidFill>
                  <a:srgbClr val="CC0000"/>
                </a:solidFill>
                <a:latin typeface="Gill Sans MT" charset="0"/>
              </a:rPr>
              <a:t>’</a:t>
            </a:r>
            <a:r>
              <a:rPr lang="en-US" altLang="ja-JP" i="1">
                <a:solidFill>
                  <a:srgbClr val="CC0000"/>
                </a:solidFill>
                <a:latin typeface="Gill Sans MT" charset="0"/>
              </a:rPr>
              <a:t>s algorithm</a:t>
            </a:r>
          </a:p>
          <a:p>
            <a:r>
              <a:rPr lang="en-US" sz="2400">
                <a:latin typeface="Gill Sans MT" charset="0"/>
              </a:rPr>
              <a:t>net topology, link costs known to all nodes</a:t>
            </a:r>
          </a:p>
          <a:p>
            <a:pPr lvl="1"/>
            <a:r>
              <a:rPr lang="en-US" sz="2000">
                <a:latin typeface="Gill Sans MT" charset="0"/>
              </a:rPr>
              <a:t>accomplished via </a:t>
            </a:r>
            <a:r>
              <a:rPr lang="ja-JP" altLang="en-US" sz="2000">
                <a:latin typeface="Gill Sans MT" charset="0"/>
              </a:rPr>
              <a:t>“</a:t>
            </a:r>
            <a:r>
              <a:rPr lang="en-US" altLang="ja-JP" sz="2000">
                <a:latin typeface="Gill Sans MT" charset="0"/>
              </a:rPr>
              <a:t>link state broadcast</a:t>
            </a:r>
            <a:r>
              <a:rPr lang="ja-JP" altLang="en-US" sz="2000">
                <a:latin typeface="Gill Sans MT" charset="0"/>
              </a:rPr>
              <a:t>”</a:t>
            </a:r>
            <a:r>
              <a:rPr lang="en-US" altLang="ja-JP" sz="2000">
                <a:latin typeface="Gill Sans MT" charset="0"/>
              </a:rPr>
              <a:t> </a:t>
            </a:r>
          </a:p>
          <a:p>
            <a:pPr lvl="1"/>
            <a:r>
              <a:rPr lang="en-US" sz="2000">
                <a:latin typeface="Gill Sans MT" charset="0"/>
              </a:rPr>
              <a:t>all nodes have same info</a:t>
            </a:r>
          </a:p>
          <a:p>
            <a:r>
              <a:rPr lang="en-US" sz="2400">
                <a:latin typeface="Gill Sans MT" charset="0"/>
              </a:rPr>
              <a:t>computes least cost paths from one node (</a:t>
            </a:r>
            <a:r>
              <a:rPr lang="ja-JP" altLang="en-US" sz="2400">
                <a:latin typeface="Gill Sans MT" charset="0"/>
              </a:rPr>
              <a:t>‘</a:t>
            </a:r>
            <a:r>
              <a:rPr lang="en-US" altLang="ja-JP" sz="2400">
                <a:latin typeface="Gill Sans MT" charset="0"/>
              </a:rPr>
              <a:t>source</a:t>
            </a:r>
            <a:r>
              <a:rPr lang="ja-JP" altLang="en-US" sz="2400">
                <a:latin typeface="Gill Sans MT" charset="0"/>
              </a:rPr>
              <a:t>”</a:t>
            </a:r>
            <a:r>
              <a:rPr lang="en-US" altLang="ja-JP" sz="2400">
                <a:latin typeface="Gill Sans MT" charset="0"/>
              </a:rPr>
              <a:t>) to all other nodes</a:t>
            </a:r>
          </a:p>
          <a:p>
            <a:pPr lvl="1"/>
            <a:r>
              <a:rPr lang="en-US" sz="2000">
                <a:latin typeface="Gill Sans MT" charset="0"/>
              </a:rPr>
              <a:t>gives </a:t>
            </a:r>
            <a:r>
              <a:rPr lang="en-US" sz="2000" i="1">
                <a:solidFill>
                  <a:srgbClr val="000099"/>
                </a:solidFill>
                <a:latin typeface="Gill Sans MT" charset="0"/>
              </a:rPr>
              <a:t>forwarding table</a:t>
            </a:r>
            <a:r>
              <a:rPr lang="en-US" sz="2000">
                <a:latin typeface="Gill Sans MT" charset="0"/>
              </a:rPr>
              <a:t> for that node</a:t>
            </a:r>
          </a:p>
          <a:p>
            <a:r>
              <a:rPr lang="en-US" sz="2400">
                <a:latin typeface="Gill Sans MT" charset="0"/>
              </a:rPr>
              <a:t>iterative: after k iterations, know least cost path to k dest.</a:t>
            </a:r>
            <a:r>
              <a:rPr lang="ja-JP" altLang="en-US" sz="2400">
                <a:latin typeface="Gill Sans MT" charset="0"/>
              </a:rPr>
              <a:t>’</a:t>
            </a:r>
            <a:r>
              <a:rPr lang="en-US" altLang="ja-JP" sz="2400">
                <a:latin typeface="Gill Sans MT" charset="0"/>
              </a:rPr>
              <a:t>s</a:t>
            </a:r>
            <a:endParaRPr lang="en-US" sz="2400">
              <a:latin typeface="Gill Sans MT" charset="0"/>
            </a:endParaRPr>
          </a:p>
        </p:txBody>
      </p:sp>
      <p:sp>
        <p:nvSpPr>
          <p:cNvPr id="12493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75000"/>
              </a:lnSpc>
              <a:buFont typeface="Wingdings" charset="0"/>
              <a:buNone/>
            </a:pPr>
            <a:r>
              <a:rPr lang="en-US" i="1">
                <a:solidFill>
                  <a:srgbClr val="CC0000"/>
                </a:solidFill>
                <a:latin typeface="Gill Sans MT" charset="0"/>
              </a:rPr>
              <a:t>notation:</a:t>
            </a:r>
          </a:p>
          <a:p>
            <a:pPr>
              <a:lnSpc>
                <a:spcPct val="75000"/>
              </a:lnSpc>
            </a:pPr>
            <a:r>
              <a:rPr lang="en-US">
                <a:solidFill>
                  <a:srgbClr val="000099"/>
                </a:solidFill>
                <a:latin typeface="Arial" charset="0"/>
              </a:rPr>
              <a:t>c(x,y):</a:t>
            </a:r>
            <a:r>
              <a:rPr lang="en-US" sz="2400">
                <a:latin typeface="Gill Sans MT" charset="0"/>
              </a:rPr>
              <a:t> link cost from node x to y;  = ∞ if not direct neighbors</a:t>
            </a:r>
          </a:p>
          <a:p>
            <a:pPr>
              <a:lnSpc>
                <a:spcPct val="75000"/>
              </a:lnSpc>
            </a:pPr>
            <a:r>
              <a:rPr lang="en-US">
                <a:solidFill>
                  <a:srgbClr val="000099"/>
                </a:solidFill>
                <a:latin typeface="Arial" charset="0"/>
              </a:rPr>
              <a:t>D(v):</a:t>
            </a:r>
            <a:r>
              <a:rPr lang="en-US" sz="2400">
                <a:latin typeface="Gill Sans MT" charset="0"/>
              </a:rPr>
              <a:t> current value of cost of path from source to dest. v</a:t>
            </a:r>
          </a:p>
          <a:p>
            <a:pPr>
              <a:lnSpc>
                <a:spcPct val="75000"/>
              </a:lnSpc>
            </a:pPr>
            <a:r>
              <a:rPr lang="en-US">
                <a:solidFill>
                  <a:srgbClr val="000099"/>
                </a:solidFill>
                <a:latin typeface="Arial" charset="0"/>
              </a:rPr>
              <a:t>p(v):</a:t>
            </a:r>
            <a:r>
              <a:rPr lang="en-US" sz="2400">
                <a:latin typeface="Gill Sans MT" charset="0"/>
              </a:rPr>
              <a:t> predecessor node along path from source to v</a:t>
            </a:r>
          </a:p>
          <a:p>
            <a:pPr>
              <a:lnSpc>
                <a:spcPct val="75000"/>
              </a:lnSpc>
            </a:pPr>
            <a:r>
              <a:rPr lang="en-US">
                <a:solidFill>
                  <a:srgbClr val="000099"/>
                </a:solidFill>
                <a:latin typeface="Arial" charset="0"/>
              </a:rPr>
              <a:t>N</a:t>
            </a:r>
            <a:r>
              <a:rPr lang="en-US">
                <a:solidFill>
                  <a:srgbClr val="000099"/>
                </a:solidFill>
                <a:latin typeface="Arial" charset="0"/>
                <a:cs typeface="Arial" charset="0"/>
              </a:rPr>
              <a:t>'</a:t>
            </a:r>
            <a:r>
              <a:rPr lang="en-US">
                <a:solidFill>
                  <a:srgbClr val="000099"/>
                </a:solidFill>
                <a:latin typeface="Arial" charset="0"/>
              </a:rPr>
              <a:t>:</a:t>
            </a:r>
            <a:r>
              <a:rPr lang="en-US" sz="2400">
                <a:latin typeface="Gill Sans MT" charset="0"/>
              </a:rPr>
              <a:t> set of nodes whose least cost path definitively known</a:t>
            </a:r>
          </a:p>
          <a:p>
            <a:pPr>
              <a:lnSpc>
                <a:spcPct val="75000"/>
              </a:lnSpc>
            </a:pPr>
            <a:endParaRPr lang="en-US">
              <a:latin typeface="Gill Sans MT" charset="0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12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80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955" name="Picture 6" descr="underline_base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1014413"/>
            <a:ext cx="4570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59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>
                <a:latin typeface="Gill Sans MT" charset="0"/>
              </a:rPr>
              <a:t>Dijsktra</a:t>
            </a:r>
            <a:r>
              <a:rPr lang="ja-JP" altLang="en-US" sz="4000" dirty="0">
                <a:latin typeface="Gill Sans MT" charset="0"/>
              </a:rPr>
              <a:t>’</a:t>
            </a:r>
            <a:r>
              <a:rPr lang="en-US" altLang="ja-JP" sz="4000" dirty="0">
                <a:latin typeface="Gill Sans MT" charset="0"/>
              </a:rPr>
              <a:t>s </a:t>
            </a:r>
            <a:r>
              <a:rPr lang="en-US" altLang="ja-JP" sz="4000" dirty="0" smtClean="0">
                <a:latin typeface="Gill Sans MT" charset="0"/>
              </a:rPr>
              <a:t>algorithm</a:t>
            </a:r>
            <a:endParaRPr lang="en-US" dirty="0">
              <a:latin typeface="Gill Sans MT" charset="0"/>
            </a:endParaRPr>
          </a:p>
        </p:txBody>
      </p:sp>
      <p:sp>
        <p:nvSpPr>
          <p:cNvPr id="125957" name="Text Box 3"/>
          <p:cNvSpPr txBox="1">
            <a:spLocks noChangeArrowheads="1"/>
          </p:cNvSpPr>
          <p:nvPr/>
        </p:nvSpPr>
        <p:spPr bwMode="auto">
          <a:xfrm>
            <a:off x="1141413" y="1458913"/>
            <a:ext cx="6221412" cy="466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/>
              <a:t>1  </a:t>
            </a:r>
            <a:r>
              <a:rPr lang="en-US" sz="2000" b="1" i="1"/>
              <a:t>Initialization:</a:t>
            </a:r>
            <a:r>
              <a:rPr lang="en-US" sz="2000"/>
              <a:t> </a:t>
            </a:r>
          </a:p>
          <a:p>
            <a:r>
              <a:rPr lang="en-US" sz="2000"/>
              <a:t>2    N</a:t>
            </a:r>
            <a:r>
              <a:rPr lang="en-US" sz="2000">
                <a:cs typeface="Arial" charset="0"/>
              </a:rPr>
              <a:t>'</a:t>
            </a:r>
            <a:r>
              <a:rPr lang="en-US" sz="2000"/>
              <a:t> = {u} </a:t>
            </a:r>
          </a:p>
          <a:p>
            <a:r>
              <a:rPr lang="en-US" sz="2000"/>
              <a:t>3    for all nodes v </a:t>
            </a:r>
          </a:p>
          <a:p>
            <a:r>
              <a:rPr lang="en-US" sz="2000"/>
              <a:t>4      if v adjacent to u </a:t>
            </a:r>
          </a:p>
          <a:p>
            <a:r>
              <a:rPr lang="en-US" sz="2000"/>
              <a:t>5          then D(v) = c(u,v) </a:t>
            </a:r>
          </a:p>
          <a:p>
            <a:r>
              <a:rPr lang="en-US" sz="2000"/>
              <a:t>6      else D(v) = </a:t>
            </a:r>
            <a:r>
              <a:rPr lang="en-US" sz="2000">
                <a:cs typeface="Arial" charset="0"/>
              </a:rPr>
              <a:t>∞</a:t>
            </a:r>
            <a:r>
              <a:rPr lang="en-US" sz="2000"/>
              <a:t> </a:t>
            </a:r>
          </a:p>
          <a:p>
            <a:r>
              <a:rPr lang="en-US" sz="2000"/>
              <a:t>7 </a:t>
            </a:r>
          </a:p>
          <a:p>
            <a:r>
              <a:rPr lang="en-US" sz="2000"/>
              <a:t>8   </a:t>
            </a:r>
            <a:r>
              <a:rPr lang="en-US" sz="2000" b="1" i="1"/>
              <a:t>Loop</a:t>
            </a:r>
            <a:r>
              <a:rPr lang="en-US" sz="2000" i="1"/>
              <a:t> </a:t>
            </a:r>
            <a:endParaRPr lang="en-US" sz="2000"/>
          </a:p>
          <a:p>
            <a:r>
              <a:rPr lang="en-US" sz="2000"/>
              <a:t>9     find w not in N</a:t>
            </a:r>
            <a:r>
              <a:rPr lang="en-US" sz="2000">
                <a:cs typeface="Arial" charset="0"/>
              </a:rPr>
              <a:t>'</a:t>
            </a:r>
            <a:r>
              <a:rPr lang="en-US" sz="2000"/>
              <a:t> such that D(w) is a minimum </a:t>
            </a:r>
          </a:p>
          <a:p>
            <a:r>
              <a:rPr lang="en-US" sz="2000"/>
              <a:t>10    add w to N</a:t>
            </a:r>
            <a:r>
              <a:rPr lang="en-US" sz="2000">
                <a:cs typeface="Arial" charset="0"/>
              </a:rPr>
              <a:t>'</a:t>
            </a:r>
            <a:r>
              <a:rPr lang="en-US" sz="2000"/>
              <a:t> </a:t>
            </a:r>
          </a:p>
          <a:p>
            <a:r>
              <a:rPr lang="en-US" sz="2000"/>
              <a:t>11    update D(v) for all v adjacent to w and not in N</a:t>
            </a:r>
            <a:r>
              <a:rPr lang="en-US" sz="2000">
                <a:cs typeface="Arial" charset="0"/>
              </a:rPr>
              <a:t>'</a:t>
            </a:r>
            <a:r>
              <a:rPr lang="en-US" sz="2000"/>
              <a:t> : </a:t>
            </a:r>
          </a:p>
          <a:p>
            <a:r>
              <a:rPr lang="en-US" sz="2000"/>
              <a:t>12       </a:t>
            </a:r>
            <a:r>
              <a:rPr lang="en-US" sz="2000" b="1">
                <a:solidFill>
                  <a:srgbClr val="CC0000"/>
                </a:solidFill>
              </a:rPr>
              <a:t>D(v) = min( D(v), D(w) + c(w,v) ) </a:t>
            </a:r>
          </a:p>
          <a:p>
            <a:r>
              <a:rPr lang="en-US" sz="2000"/>
              <a:t>13    /* new cost to v is either old cost to v or known </a:t>
            </a:r>
          </a:p>
          <a:p>
            <a:r>
              <a:rPr lang="en-US" sz="2000"/>
              <a:t>14     shortest path cost to w plus cost from w to v */ </a:t>
            </a:r>
          </a:p>
          <a:p>
            <a:r>
              <a:rPr lang="en-US" sz="2000"/>
              <a:t>15  </a:t>
            </a:r>
            <a:r>
              <a:rPr lang="en-US" sz="2000" b="1" i="1"/>
              <a:t>until all nodes in N</a:t>
            </a:r>
            <a:r>
              <a:rPr lang="en-US" sz="2000" b="1" i="1">
                <a:cs typeface="Arial" charset="0"/>
              </a:rPr>
              <a:t>'</a:t>
            </a:r>
            <a:r>
              <a:rPr lang="en-US" sz="2000"/>
              <a:t> </a:t>
            </a:r>
          </a:p>
        </p:txBody>
      </p:sp>
      <p:sp>
        <p:nvSpPr>
          <p:cNvPr id="125958" name="Freeform 4"/>
          <p:cNvSpPr>
            <a:spLocks/>
          </p:cNvSpPr>
          <p:nvPr/>
        </p:nvSpPr>
        <p:spPr bwMode="auto">
          <a:xfrm>
            <a:off x="600075" y="3543300"/>
            <a:ext cx="800100" cy="2886075"/>
          </a:xfrm>
          <a:custGeom>
            <a:avLst/>
            <a:gdLst>
              <a:gd name="T0" fmla="*/ 2147483647 w 504"/>
              <a:gd name="T1" fmla="*/ 2147483647 h 1818"/>
              <a:gd name="T2" fmla="*/ 2147483647 w 504"/>
              <a:gd name="T3" fmla="*/ 2147483647 h 1818"/>
              <a:gd name="T4" fmla="*/ 2147483647 w 504"/>
              <a:gd name="T5" fmla="*/ 2147483647 h 1818"/>
              <a:gd name="T6" fmla="*/ 2147483647 w 504"/>
              <a:gd name="T7" fmla="*/ 2147483647 h 1818"/>
              <a:gd name="T8" fmla="*/ 0 60000 65536"/>
              <a:gd name="T9" fmla="*/ 0 60000 65536"/>
              <a:gd name="T10" fmla="*/ 0 60000 65536"/>
              <a:gd name="T11" fmla="*/ 0 60000 65536"/>
              <a:gd name="T12" fmla="*/ 0 w 504"/>
              <a:gd name="T13" fmla="*/ 0 h 1818"/>
              <a:gd name="T14" fmla="*/ 504 w 504"/>
              <a:gd name="T15" fmla="*/ 1818 h 181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04" h="1818">
                <a:moveTo>
                  <a:pt x="504" y="1596"/>
                </a:moveTo>
                <a:cubicBezTo>
                  <a:pt x="444" y="1728"/>
                  <a:pt x="240" y="1818"/>
                  <a:pt x="120" y="1602"/>
                </a:cubicBezTo>
                <a:cubicBezTo>
                  <a:pt x="0" y="1386"/>
                  <a:pt x="48" y="444"/>
                  <a:pt x="90" y="192"/>
                </a:cubicBezTo>
                <a:cubicBezTo>
                  <a:pt x="162" y="0"/>
                  <a:pt x="294" y="84"/>
                  <a:pt x="396" y="144"/>
                </a:cubicBez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13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313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979" name="Picture 133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688" y="787400"/>
            <a:ext cx="6399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6980" name="Group 2"/>
          <p:cNvGrpSpPr>
            <a:grpSpLocks/>
          </p:cNvGrpSpPr>
          <p:nvPr/>
        </p:nvGrpSpPr>
        <p:grpSpPr bwMode="auto">
          <a:xfrm>
            <a:off x="4640263" y="3021824"/>
            <a:ext cx="4217987" cy="3364357"/>
            <a:chOff x="415" y="856"/>
            <a:chExt cx="2910" cy="2258"/>
          </a:xfrm>
        </p:grpSpPr>
        <p:grpSp>
          <p:nvGrpSpPr>
            <p:cNvPr id="127041" name="Group 3"/>
            <p:cNvGrpSpPr>
              <a:grpSpLocks/>
            </p:cNvGrpSpPr>
            <p:nvPr/>
          </p:nvGrpSpPr>
          <p:grpSpPr bwMode="auto">
            <a:xfrm>
              <a:off x="1290" y="1997"/>
              <a:ext cx="316" cy="267"/>
              <a:chOff x="1613" y="2011"/>
              <a:chExt cx="316" cy="267"/>
            </a:xfrm>
          </p:grpSpPr>
          <p:sp>
            <p:nvSpPr>
              <p:cNvPr id="127103" name="Oval 4"/>
              <p:cNvSpPr>
                <a:spLocks noChangeArrowheads="1"/>
              </p:cNvSpPr>
              <p:nvPr/>
            </p:nvSpPr>
            <p:spPr bwMode="auto">
              <a:xfrm>
                <a:off x="1616" y="2138"/>
                <a:ext cx="311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104" name="Line 5"/>
              <p:cNvSpPr>
                <a:spLocks noChangeShapeType="1"/>
              </p:cNvSpPr>
              <p:nvPr/>
            </p:nvSpPr>
            <p:spPr bwMode="auto">
              <a:xfrm>
                <a:off x="1616" y="2129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105" name="Line 6"/>
              <p:cNvSpPr>
                <a:spLocks noChangeShapeType="1"/>
              </p:cNvSpPr>
              <p:nvPr/>
            </p:nvSpPr>
            <p:spPr bwMode="auto">
              <a:xfrm>
                <a:off x="1929" y="2129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106" name="Rectangle 7"/>
              <p:cNvSpPr>
                <a:spLocks noChangeArrowheads="1"/>
              </p:cNvSpPr>
              <p:nvPr/>
            </p:nvSpPr>
            <p:spPr bwMode="auto">
              <a:xfrm>
                <a:off x="1616" y="2129"/>
                <a:ext cx="308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27107" name="Oval 8"/>
              <p:cNvSpPr>
                <a:spLocks noChangeArrowheads="1"/>
              </p:cNvSpPr>
              <p:nvPr/>
            </p:nvSpPr>
            <p:spPr bwMode="auto">
              <a:xfrm>
                <a:off x="1613" y="2072"/>
                <a:ext cx="311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108" name="Rectangle 9"/>
              <p:cNvSpPr>
                <a:spLocks noChangeArrowheads="1"/>
              </p:cNvSpPr>
              <p:nvPr/>
            </p:nvSpPr>
            <p:spPr bwMode="auto">
              <a:xfrm>
                <a:off x="1686" y="2100"/>
                <a:ext cx="140" cy="105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109" name="Text Box 10"/>
              <p:cNvSpPr txBox="1">
                <a:spLocks noChangeArrowheads="1"/>
              </p:cNvSpPr>
              <p:nvPr/>
            </p:nvSpPr>
            <p:spPr bwMode="auto">
              <a:xfrm>
                <a:off x="1633" y="2011"/>
                <a:ext cx="254" cy="2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w</a:t>
                </a:r>
                <a:endParaRPr lang="en-US"/>
              </a:p>
            </p:txBody>
          </p:sp>
        </p:grpSp>
        <p:sp>
          <p:nvSpPr>
            <p:cNvPr id="127042" name="Text Box 11"/>
            <p:cNvSpPr txBox="1">
              <a:spLocks noChangeArrowheads="1"/>
            </p:cNvSpPr>
            <p:nvPr/>
          </p:nvSpPr>
          <p:spPr bwMode="auto">
            <a:xfrm>
              <a:off x="925" y="1959"/>
              <a:ext cx="215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3</a:t>
              </a:r>
              <a:endParaRPr lang="en-US"/>
            </a:p>
          </p:txBody>
        </p:sp>
        <p:sp>
          <p:nvSpPr>
            <p:cNvPr id="127043" name="Text Box 12"/>
            <p:cNvSpPr txBox="1">
              <a:spLocks noChangeArrowheads="1"/>
            </p:cNvSpPr>
            <p:nvPr/>
          </p:nvSpPr>
          <p:spPr bwMode="auto">
            <a:xfrm>
              <a:off x="1430" y="1478"/>
              <a:ext cx="215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4</a:t>
              </a:r>
              <a:endParaRPr lang="en-US"/>
            </a:p>
          </p:txBody>
        </p:sp>
        <p:grpSp>
          <p:nvGrpSpPr>
            <p:cNvPr id="127044" name="Group 13"/>
            <p:cNvGrpSpPr>
              <a:grpSpLocks/>
            </p:cNvGrpSpPr>
            <p:nvPr/>
          </p:nvGrpSpPr>
          <p:grpSpPr bwMode="auto">
            <a:xfrm>
              <a:off x="1299" y="2848"/>
              <a:ext cx="316" cy="266"/>
              <a:chOff x="1613" y="2011"/>
              <a:chExt cx="316" cy="266"/>
            </a:xfrm>
          </p:grpSpPr>
          <p:sp>
            <p:nvSpPr>
              <p:cNvPr id="127096" name="Oval 14"/>
              <p:cNvSpPr>
                <a:spLocks noChangeArrowheads="1"/>
              </p:cNvSpPr>
              <p:nvPr/>
            </p:nvSpPr>
            <p:spPr bwMode="auto">
              <a:xfrm>
                <a:off x="1616" y="213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97" name="Line 15"/>
              <p:cNvSpPr>
                <a:spLocks noChangeShapeType="1"/>
              </p:cNvSpPr>
              <p:nvPr/>
            </p:nvSpPr>
            <p:spPr bwMode="auto">
              <a:xfrm>
                <a:off x="1616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98" name="Line 16"/>
              <p:cNvSpPr>
                <a:spLocks noChangeShapeType="1"/>
              </p:cNvSpPr>
              <p:nvPr/>
            </p:nvSpPr>
            <p:spPr bwMode="auto">
              <a:xfrm>
                <a:off x="1929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99" name="Rectangle 17"/>
              <p:cNvSpPr>
                <a:spLocks noChangeArrowheads="1"/>
              </p:cNvSpPr>
              <p:nvPr/>
            </p:nvSpPr>
            <p:spPr bwMode="auto">
              <a:xfrm>
                <a:off x="1616" y="213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27100" name="Oval 18"/>
              <p:cNvSpPr>
                <a:spLocks noChangeArrowheads="1"/>
              </p:cNvSpPr>
              <p:nvPr/>
            </p:nvSpPr>
            <p:spPr bwMode="auto">
              <a:xfrm>
                <a:off x="1613" y="207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101" name="Rectangle 19"/>
              <p:cNvSpPr>
                <a:spLocks noChangeArrowheads="1"/>
              </p:cNvSpPr>
              <p:nvPr/>
            </p:nvSpPr>
            <p:spPr bwMode="auto">
              <a:xfrm>
                <a:off x="1687" y="2100"/>
                <a:ext cx="141" cy="105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102" name="Text Box 20"/>
              <p:cNvSpPr txBox="1">
                <a:spLocks noChangeArrowheads="1"/>
              </p:cNvSpPr>
              <p:nvPr/>
            </p:nvSpPr>
            <p:spPr bwMode="auto">
              <a:xfrm>
                <a:off x="1652" y="2011"/>
                <a:ext cx="215" cy="2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v</a:t>
                </a:r>
                <a:endParaRPr lang="en-US"/>
              </a:p>
            </p:txBody>
          </p:sp>
        </p:grpSp>
        <p:grpSp>
          <p:nvGrpSpPr>
            <p:cNvPr id="127045" name="Group 21"/>
            <p:cNvGrpSpPr>
              <a:grpSpLocks/>
            </p:cNvGrpSpPr>
            <p:nvPr/>
          </p:nvGrpSpPr>
          <p:grpSpPr bwMode="auto">
            <a:xfrm>
              <a:off x="1295" y="856"/>
              <a:ext cx="316" cy="266"/>
              <a:chOff x="1613" y="2011"/>
              <a:chExt cx="316" cy="266"/>
            </a:xfrm>
          </p:grpSpPr>
          <p:sp>
            <p:nvSpPr>
              <p:cNvPr id="127089" name="Oval 22"/>
              <p:cNvSpPr>
                <a:spLocks noChangeArrowheads="1"/>
              </p:cNvSpPr>
              <p:nvPr/>
            </p:nvSpPr>
            <p:spPr bwMode="auto">
              <a:xfrm>
                <a:off x="1616" y="213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90" name="Line 23"/>
              <p:cNvSpPr>
                <a:spLocks noChangeShapeType="1"/>
              </p:cNvSpPr>
              <p:nvPr/>
            </p:nvSpPr>
            <p:spPr bwMode="auto">
              <a:xfrm>
                <a:off x="1616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91" name="Line 24"/>
              <p:cNvSpPr>
                <a:spLocks noChangeShapeType="1"/>
              </p:cNvSpPr>
              <p:nvPr/>
            </p:nvSpPr>
            <p:spPr bwMode="auto">
              <a:xfrm>
                <a:off x="1929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92" name="Rectangle 25"/>
              <p:cNvSpPr>
                <a:spLocks noChangeArrowheads="1"/>
              </p:cNvSpPr>
              <p:nvPr/>
            </p:nvSpPr>
            <p:spPr bwMode="auto">
              <a:xfrm>
                <a:off x="1616" y="213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27093" name="Oval 26"/>
              <p:cNvSpPr>
                <a:spLocks noChangeArrowheads="1"/>
              </p:cNvSpPr>
              <p:nvPr/>
            </p:nvSpPr>
            <p:spPr bwMode="auto">
              <a:xfrm>
                <a:off x="1611" y="2072"/>
                <a:ext cx="313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94" name="Rectangle 27"/>
              <p:cNvSpPr>
                <a:spLocks noChangeArrowheads="1"/>
              </p:cNvSpPr>
              <p:nvPr/>
            </p:nvSpPr>
            <p:spPr bwMode="auto">
              <a:xfrm>
                <a:off x="1687" y="2100"/>
                <a:ext cx="141" cy="103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95" name="Text Box 28"/>
              <p:cNvSpPr txBox="1">
                <a:spLocks noChangeArrowheads="1"/>
              </p:cNvSpPr>
              <p:nvPr/>
            </p:nvSpPr>
            <p:spPr bwMode="auto">
              <a:xfrm>
                <a:off x="1652" y="2011"/>
                <a:ext cx="215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x</a:t>
                </a:r>
                <a:endParaRPr lang="en-US"/>
              </a:p>
            </p:txBody>
          </p:sp>
        </p:grpSp>
        <p:grpSp>
          <p:nvGrpSpPr>
            <p:cNvPr id="127046" name="Group 29"/>
            <p:cNvGrpSpPr>
              <a:grpSpLocks/>
            </p:cNvGrpSpPr>
            <p:nvPr/>
          </p:nvGrpSpPr>
          <p:grpSpPr bwMode="auto">
            <a:xfrm>
              <a:off x="415" y="2028"/>
              <a:ext cx="316" cy="267"/>
              <a:chOff x="1613" y="2011"/>
              <a:chExt cx="316" cy="267"/>
            </a:xfrm>
          </p:grpSpPr>
          <p:sp>
            <p:nvSpPr>
              <p:cNvPr id="127082" name="Oval 30"/>
              <p:cNvSpPr>
                <a:spLocks noChangeArrowheads="1"/>
              </p:cNvSpPr>
              <p:nvPr/>
            </p:nvSpPr>
            <p:spPr bwMode="auto">
              <a:xfrm>
                <a:off x="1616" y="2138"/>
                <a:ext cx="313" cy="82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83" name="Line 31"/>
              <p:cNvSpPr>
                <a:spLocks noChangeShapeType="1"/>
              </p:cNvSpPr>
              <p:nvPr/>
            </p:nvSpPr>
            <p:spPr bwMode="auto">
              <a:xfrm>
                <a:off x="1616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84" name="Line 32"/>
              <p:cNvSpPr>
                <a:spLocks noChangeShapeType="1"/>
              </p:cNvSpPr>
              <p:nvPr/>
            </p:nvSpPr>
            <p:spPr bwMode="auto">
              <a:xfrm>
                <a:off x="1931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85" name="Rectangle 33"/>
              <p:cNvSpPr>
                <a:spLocks noChangeArrowheads="1"/>
              </p:cNvSpPr>
              <p:nvPr/>
            </p:nvSpPr>
            <p:spPr bwMode="auto">
              <a:xfrm>
                <a:off x="1616" y="213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27086" name="Oval 34"/>
              <p:cNvSpPr>
                <a:spLocks noChangeArrowheads="1"/>
              </p:cNvSpPr>
              <p:nvPr/>
            </p:nvSpPr>
            <p:spPr bwMode="auto">
              <a:xfrm>
                <a:off x="1613" y="2072"/>
                <a:ext cx="313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87" name="Rectangle 35"/>
              <p:cNvSpPr>
                <a:spLocks noChangeArrowheads="1"/>
              </p:cNvSpPr>
              <p:nvPr/>
            </p:nvSpPr>
            <p:spPr bwMode="auto">
              <a:xfrm>
                <a:off x="1687" y="2102"/>
                <a:ext cx="141" cy="103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88" name="Text Box 36"/>
              <p:cNvSpPr txBox="1">
                <a:spLocks noChangeArrowheads="1"/>
              </p:cNvSpPr>
              <p:nvPr/>
            </p:nvSpPr>
            <p:spPr bwMode="auto">
              <a:xfrm>
                <a:off x="1648" y="2011"/>
                <a:ext cx="226" cy="2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u</a:t>
                </a:r>
                <a:endParaRPr lang="en-US"/>
              </a:p>
            </p:txBody>
          </p:sp>
        </p:grpSp>
        <p:sp>
          <p:nvSpPr>
            <p:cNvPr id="127047" name="Line 37"/>
            <p:cNvSpPr>
              <a:spLocks noChangeShapeType="1"/>
            </p:cNvSpPr>
            <p:nvPr/>
          </p:nvSpPr>
          <p:spPr bwMode="auto">
            <a:xfrm>
              <a:off x="738" y="2156"/>
              <a:ext cx="6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48" name="Line 38"/>
            <p:cNvSpPr>
              <a:spLocks noChangeShapeType="1"/>
            </p:cNvSpPr>
            <p:nvPr/>
          </p:nvSpPr>
          <p:spPr bwMode="auto">
            <a:xfrm>
              <a:off x="1440" y="1082"/>
              <a:ext cx="0" cy="9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49" name="Line 39"/>
            <p:cNvSpPr>
              <a:spLocks noChangeShapeType="1"/>
            </p:cNvSpPr>
            <p:nvPr/>
          </p:nvSpPr>
          <p:spPr bwMode="auto">
            <a:xfrm flipH="1">
              <a:off x="614" y="1021"/>
              <a:ext cx="674" cy="10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50" name="Text Box 40"/>
            <p:cNvSpPr txBox="1">
              <a:spLocks noChangeArrowheads="1"/>
            </p:cNvSpPr>
            <p:nvPr/>
          </p:nvSpPr>
          <p:spPr bwMode="auto">
            <a:xfrm>
              <a:off x="772" y="1368"/>
              <a:ext cx="215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5</a:t>
              </a:r>
              <a:endParaRPr lang="en-US"/>
            </a:p>
          </p:txBody>
        </p:sp>
        <p:sp>
          <p:nvSpPr>
            <p:cNvPr id="127051" name="Line 41"/>
            <p:cNvSpPr>
              <a:spLocks noChangeShapeType="1"/>
            </p:cNvSpPr>
            <p:nvPr/>
          </p:nvSpPr>
          <p:spPr bwMode="auto">
            <a:xfrm>
              <a:off x="1447" y="2206"/>
              <a:ext cx="9" cy="7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52" name="Text Box 42"/>
            <p:cNvSpPr txBox="1">
              <a:spLocks noChangeArrowheads="1"/>
            </p:cNvSpPr>
            <p:nvPr/>
          </p:nvSpPr>
          <p:spPr bwMode="auto">
            <a:xfrm>
              <a:off x="1454" y="2407"/>
              <a:ext cx="215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3</a:t>
              </a:r>
              <a:endParaRPr lang="en-US"/>
            </a:p>
          </p:txBody>
        </p:sp>
        <p:sp>
          <p:nvSpPr>
            <p:cNvPr id="127053" name="Freeform 43"/>
            <p:cNvSpPr>
              <a:spLocks/>
            </p:cNvSpPr>
            <p:nvPr/>
          </p:nvSpPr>
          <p:spPr bwMode="auto">
            <a:xfrm>
              <a:off x="601" y="2227"/>
              <a:ext cx="860" cy="799"/>
            </a:xfrm>
            <a:custGeom>
              <a:avLst/>
              <a:gdLst>
                <a:gd name="T0" fmla="*/ 0 w 857"/>
                <a:gd name="T1" fmla="*/ 0 h 1152"/>
                <a:gd name="T2" fmla="*/ 562 w 857"/>
                <a:gd name="T3" fmla="*/ 1152 h 1152"/>
                <a:gd name="T4" fmla="*/ 857 w 857"/>
                <a:gd name="T5" fmla="*/ 772 h 1152"/>
                <a:gd name="T6" fmla="*/ 0 60000 65536"/>
                <a:gd name="T7" fmla="*/ 0 60000 65536"/>
                <a:gd name="T8" fmla="*/ 0 60000 65536"/>
                <a:gd name="T9" fmla="*/ 0 w 857"/>
                <a:gd name="T10" fmla="*/ 0 h 1152"/>
                <a:gd name="T11" fmla="*/ 857 w 857"/>
                <a:gd name="T12" fmla="*/ 1152 h 1152"/>
                <a:gd name="connsiteX0" fmla="*/ 0 w 10000"/>
                <a:gd name="connsiteY0" fmla="*/ 0 h 6928"/>
                <a:gd name="connsiteX1" fmla="*/ 3770 w 10000"/>
                <a:gd name="connsiteY1" fmla="*/ 6300 h 6928"/>
                <a:gd name="connsiteX2" fmla="*/ 10000 w 10000"/>
                <a:gd name="connsiteY2" fmla="*/ 6701 h 6928"/>
                <a:gd name="connsiteX0" fmla="*/ 0 w 10000"/>
                <a:gd name="connsiteY0" fmla="*/ 0 h 9871"/>
                <a:gd name="connsiteX1" fmla="*/ 1802 w 10000"/>
                <a:gd name="connsiteY1" fmla="*/ 7634 h 9871"/>
                <a:gd name="connsiteX2" fmla="*/ 10000 w 10000"/>
                <a:gd name="connsiteY2" fmla="*/ 9672 h 9871"/>
                <a:gd name="connsiteX0" fmla="*/ 0 w 10000"/>
                <a:gd name="connsiteY0" fmla="*/ 0 h 10136"/>
                <a:gd name="connsiteX1" fmla="*/ 1802 w 10000"/>
                <a:gd name="connsiteY1" fmla="*/ 7734 h 10136"/>
                <a:gd name="connsiteX2" fmla="*/ 10000 w 10000"/>
                <a:gd name="connsiteY2" fmla="*/ 9798 h 10136"/>
                <a:gd name="connsiteX0" fmla="*/ 0 w 10000"/>
                <a:gd name="connsiteY0" fmla="*/ 0 h 10136"/>
                <a:gd name="connsiteX1" fmla="*/ 1802 w 10000"/>
                <a:gd name="connsiteY1" fmla="*/ 7734 h 10136"/>
                <a:gd name="connsiteX2" fmla="*/ 10000 w 10000"/>
                <a:gd name="connsiteY2" fmla="*/ 9798 h 10136"/>
                <a:gd name="connsiteX0" fmla="*/ 32 w 10032"/>
                <a:gd name="connsiteY0" fmla="*/ 0 h 10136"/>
                <a:gd name="connsiteX1" fmla="*/ 1834 w 10032"/>
                <a:gd name="connsiteY1" fmla="*/ 7734 h 10136"/>
                <a:gd name="connsiteX2" fmla="*/ 10032 w 10032"/>
                <a:gd name="connsiteY2" fmla="*/ 9798 h 10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32" h="10136">
                  <a:moveTo>
                    <a:pt x="32" y="0"/>
                  </a:moveTo>
                  <a:cubicBezTo>
                    <a:pt x="62" y="4573"/>
                    <a:pt x="-465" y="5047"/>
                    <a:pt x="1834" y="7734"/>
                  </a:cubicBezTo>
                  <a:cubicBezTo>
                    <a:pt x="4132" y="9414"/>
                    <a:pt x="9320" y="10802"/>
                    <a:pt x="10032" y="979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54" name="Text Box 44"/>
            <p:cNvSpPr txBox="1">
              <a:spLocks noChangeArrowheads="1"/>
            </p:cNvSpPr>
            <p:nvPr/>
          </p:nvSpPr>
          <p:spPr bwMode="auto">
            <a:xfrm>
              <a:off x="768" y="2582"/>
              <a:ext cx="216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7</a:t>
              </a:r>
              <a:endParaRPr lang="en-US"/>
            </a:p>
          </p:txBody>
        </p:sp>
        <p:sp>
          <p:nvSpPr>
            <p:cNvPr id="127055" name="Line 45"/>
            <p:cNvSpPr>
              <a:spLocks noChangeShapeType="1"/>
            </p:cNvSpPr>
            <p:nvPr/>
          </p:nvSpPr>
          <p:spPr bwMode="auto">
            <a:xfrm flipH="1">
              <a:off x="1450" y="2158"/>
              <a:ext cx="998" cy="8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56" name="Text Box 46"/>
            <p:cNvSpPr txBox="1">
              <a:spLocks noChangeArrowheads="1"/>
            </p:cNvSpPr>
            <p:nvPr/>
          </p:nvSpPr>
          <p:spPr bwMode="auto">
            <a:xfrm>
              <a:off x="1896" y="2569"/>
              <a:ext cx="216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4</a:t>
              </a:r>
              <a:endParaRPr lang="en-US"/>
            </a:p>
          </p:txBody>
        </p:sp>
        <p:sp>
          <p:nvSpPr>
            <p:cNvPr id="127057" name="Freeform 47"/>
            <p:cNvSpPr>
              <a:spLocks/>
            </p:cNvSpPr>
            <p:nvPr/>
          </p:nvSpPr>
          <p:spPr bwMode="auto">
            <a:xfrm>
              <a:off x="1477" y="1946"/>
              <a:ext cx="991" cy="484"/>
            </a:xfrm>
            <a:custGeom>
              <a:avLst/>
              <a:gdLst>
                <a:gd name="T0" fmla="*/ 0 w 991"/>
                <a:gd name="T1" fmla="*/ 168 h 484"/>
                <a:gd name="T2" fmla="*/ 204 w 991"/>
                <a:gd name="T3" fmla="*/ 484 h 484"/>
                <a:gd name="T4" fmla="*/ 302 w 991"/>
                <a:gd name="T5" fmla="*/ 7 h 484"/>
                <a:gd name="T6" fmla="*/ 379 w 991"/>
                <a:gd name="T7" fmla="*/ 442 h 484"/>
                <a:gd name="T8" fmla="*/ 534 w 991"/>
                <a:gd name="T9" fmla="*/ 21 h 484"/>
                <a:gd name="T10" fmla="*/ 611 w 991"/>
                <a:gd name="T11" fmla="*/ 351 h 484"/>
                <a:gd name="T12" fmla="*/ 660 w 991"/>
                <a:gd name="T13" fmla="*/ 77 h 484"/>
                <a:gd name="T14" fmla="*/ 991 w 991"/>
                <a:gd name="T15" fmla="*/ 218 h 48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91"/>
                <a:gd name="T25" fmla="*/ 0 h 484"/>
                <a:gd name="T26" fmla="*/ 991 w 991"/>
                <a:gd name="T27" fmla="*/ 484 h 48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91" h="484">
                  <a:moveTo>
                    <a:pt x="0" y="168"/>
                  </a:moveTo>
                  <a:cubicBezTo>
                    <a:pt x="0" y="168"/>
                    <a:pt x="145" y="484"/>
                    <a:pt x="204" y="484"/>
                  </a:cubicBezTo>
                  <a:cubicBezTo>
                    <a:pt x="263" y="484"/>
                    <a:pt x="253" y="6"/>
                    <a:pt x="302" y="7"/>
                  </a:cubicBezTo>
                  <a:cubicBezTo>
                    <a:pt x="331" y="0"/>
                    <a:pt x="313" y="444"/>
                    <a:pt x="379" y="442"/>
                  </a:cubicBezTo>
                  <a:cubicBezTo>
                    <a:pt x="418" y="444"/>
                    <a:pt x="475" y="24"/>
                    <a:pt x="534" y="21"/>
                  </a:cubicBezTo>
                  <a:cubicBezTo>
                    <a:pt x="573" y="6"/>
                    <a:pt x="575" y="360"/>
                    <a:pt x="611" y="351"/>
                  </a:cubicBezTo>
                  <a:cubicBezTo>
                    <a:pt x="647" y="342"/>
                    <a:pt x="577" y="80"/>
                    <a:pt x="660" y="77"/>
                  </a:cubicBezTo>
                  <a:cubicBezTo>
                    <a:pt x="743" y="74"/>
                    <a:pt x="922" y="189"/>
                    <a:pt x="991" y="21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7058" name="Group 48"/>
            <p:cNvGrpSpPr>
              <a:grpSpLocks/>
            </p:cNvGrpSpPr>
            <p:nvPr/>
          </p:nvGrpSpPr>
          <p:grpSpPr bwMode="auto">
            <a:xfrm>
              <a:off x="2332" y="2021"/>
              <a:ext cx="316" cy="266"/>
              <a:chOff x="1613" y="2011"/>
              <a:chExt cx="316" cy="266"/>
            </a:xfrm>
          </p:grpSpPr>
          <p:sp>
            <p:nvSpPr>
              <p:cNvPr id="127075" name="Oval 49"/>
              <p:cNvSpPr>
                <a:spLocks noChangeArrowheads="1"/>
              </p:cNvSpPr>
              <p:nvPr/>
            </p:nvSpPr>
            <p:spPr bwMode="auto">
              <a:xfrm>
                <a:off x="1616" y="2136"/>
                <a:ext cx="313" cy="82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76" name="Line 50"/>
              <p:cNvSpPr>
                <a:spLocks noChangeShapeType="1"/>
              </p:cNvSpPr>
              <p:nvPr/>
            </p:nvSpPr>
            <p:spPr bwMode="auto">
              <a:xfrm>
                <a:off x="1616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77" name="Line 51"/>
              <p:cNvSpPr>
                <a:spLocks noChangeShapeType="1"/>
              </p:cNvSpPr>
              <p:nvPr/>
            </p:nvSpPr>
            <p:spPr bwMode="auto">
              <a:xfrm>
                <a:off x="1929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78" name="Rectangle 52"/>
              <p:cNvSpPr>
                <a:spLocks noChangeArrowheads="1"/>
              </p:cNvSpPr>
              <p:nvPr/>
            </p:nvSpPr>
            <p:spPr bwMode="auto">
              <a:xfrm>
                <a:off x="1616" y="213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27079" name="Oval 53"/>
              <p:cNvSpPr>
                <a:spLocks noChangeArrowheads="1"/>
              </p:cNvSpPr>
              <p:nvPr/>
            </p:nvSpPr>
            <p:spPr bwMode="auto">
              <a:xfrm>
                <a:off x="1613" y="2070"/>
                <a:ext cx="313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80" name="Rectangle 54"/>
              <p:cNvSpPr>
                <a:spLocks noChangeArrowheads="1"/>
              </p:cNvSpPr>
              <p:nvPr/>
            </p:nvSpPr>
            <p:spPr bwMode="auto">
              <a:xfrm>
                <a:off x="1687" y="2100"/>
                <a:ext cx="141" cy="103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81" name="Text Box 55"/>
              <p:cNvSpPr txBox="1">
                <a:spLocks noChangeArrowheads="1"/>
              </p:cNvSpPr>
              <p:nvPr/>
            </p:nvSpPr>
            <p:spPr bwMode="auto">
              <a:xfrm>
                <a:off x="1652" y="2011"/>
                <a:ext cx="215" cy="2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y</a:t>
                </a:r>
                <a:endParaRPr lang="en-US"/>
              </a:p>
            </p:txBody>
          </p:sp>
        </p:grpSp>
        <p:sp>
          <p:nvSpPr>
            <p:cNvPr id="127059" name="Text Box 56"/>
            <p:cNvSpPr txBox="1">
              <a:spLocks noChangeArrowheads="1"/>
            </p:cNvSpPr>
            <p:nvPr/>
          </p:nvSpPr>
          <p:spPr bwMode="auto">
            <a:xfrm>
              <a:off x="1814" y="1721"/>
              <a:ext cx="216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8</a:t>
              </a:r>
              <a:endParaRPr lang="en-US"/>
            </a:p>
          </p:txBody>
        </p:sp>
        <p:grpSp>
          <p:nvGrpSpPr>
            <p:cNvPr id="127060" name="Group 57"/>
            <p:cNvGrpSpPr>
              <a:grpSpLocks/>
            </p:cNvGrpSpPr>
            <p:nvPr/>
          </p:nvGrpSpPr>
          <p:grpSpPr bwMode="auto">
            <a:xfrm>
              <a:off x="3009" y="2002"/>
              <a:ext cx="316" cy="266"/>
              <a:chOff x="1613" y="2011"/>
              <a:chExt cx="316" cy="266"/>
            </a:xfrm>
          </p:grpSpPr>
          <p:sp>
            <p:nvSpPr>
              <p:cNvPr id="127068" name="Oval 58"/>
              <p:cNvSpPr>
                <a:spLocks noChangeArrowheads="1"/>
              </p:cNvSpPr>
              <p:nvPr/>
            </p:nvSpPr>
            <p:spPr bwMode="auto">
              <a:xfrm>
                <a:off x="1616" y="213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69" name="Line 59"/>
              <p:cNvSpPr>
                <a:spLocks noChangeShapeType="1"/>
              </p:cNvSpPr>
              <p:nvPr/>
            </p:nvSpPr>
            <p:spPr bwMode="auto">
              <a:xfrm>
                <a:off x="1616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70" name="Line 60"/>
              <p:cNvSpPr>
                <a:spLocks noChangeShapeType="1"/>
              </p:cNvSpPr>
              <p:nvPr/>
            </p:nvSpPr>
            <p:spPr bwMode="auto">
              <a:xfrm>
                <a:off x="1929" y="213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71" name="Rectangle 61"/>
              <p:cNvSpPr>
                <a:spLocks noChangeArrowheads="1"/>
              </p:cNvSpPr>
              <p:nvPr/>
            </p:nvSpPr>
            <p:spPr bwMode="auto">
              <a:xfrm>
                <a:off x="1616" y="213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27072" name="Oval 62"/>
              <p:cNvSpPr>
                <a:spLocks noChangeArrowheads="1"/>
              </p:cNvSpPr>
              <p:nvPr/>
            </p:nvSpPr>
            <p:spPr bwMode="auto">
              <a:xfrm>
                <a:off x="1611" y="207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73" name="Rectangle 63"/>
              <p:cNvSpPr>
                <a:spLocks noChangeArrowheads="1"/>
              </p:cNvSpPr>
              <p:nvPr/>
            </p:nvSpPr>
            <p:spPr bwMode="auto">
              <a:xfrm>
                <a:off x="1687" y="2100"/>
                <a:ext cx="141" cy="105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074" name="Text Box 64"/>
              <p:cNvSpPr txBox="1">
                <a:spLocks noChangeArrowheads="1"/>
              </p:cNvSpPr>
              <p:nvPr/>
            </p:nvSpPr>
            <p:spPr bwMode="auto">
              <a:xfrm>
                <a:off x="1653" y="2011"/>
                <a:ext cx="215" cy="2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z</a:t>
                </a:r>
                <a:endParaRPr lang="en-US"/>
              </a:p>
            </p:txBody>
          </p:sp>
        </p:grpSp>
        <p:sp>
          <p:nvSpPr>
            <p:cNvPr id="127061" name="Line 65"/>
            <p:cNvSpPr>
              <a:spLocks noChangeShapeType="1"/>
            </p:cNvSpPr>
            <p:nvPr/>
          </p:nvSpPr>
          <p:spPr bwMode="auto">
            <a:xfrm>
              <a:off x="2640" y="2149"/>
              <a:ext cx="3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62" name="Text Box 66"/>
            <p:cNvSpPr txBox="1">
              <a:spLocks noChangeArrowheads="1"/>
            </p:cNvSpPr>
            <p:nvPr/>
          </p:nvSpPr>
          <p:spPr bwMode="auto">
            <a:xfrm>
              <a:off x="2706" y="2149"/>
              <a:ext cx="215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2</a:t>
              </a:r>
              <a:endParaRPr lang="en-US"/>
            </a:p>
          </p:txBody>
        </p:sp>
        <p:sp>
          <p:nvSpPr>
            <p:cNvPr id="127063" name="Line 67"/>
            <p:cNvSpPr>
              <a:spLocks noChangeShapeType="1"/>
            </p:cNvSpPr>
            <p:nvPr/>
          </p:nvSpPr>
          <p:spPr bwMode="auto">
            <a:xfrm>
              <a:off x="1503" y="990"/>
              <a:ext cx="965" cy="11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64" name="Text Box 68"/>
            <p:cNvSpPr txBox="1">
              <a:spLocks noChangeArrowheads="1"/>
            </p:cNvSpPr>
            <p:nvPr/>
          </p:nvSpPr>
          <p:spPr bwMode="auto">
            <a:xfrm>
              <a:off x="1919" y="1343"/>
              <a:ext cx="216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7</a:t>
              </a:r>
              <a:endParaRPr lang="en-US"/>
            </a:p>
          </p:txBody>
        </p:sp>
        <p:sp>
          <p:nvSpPr>
            <p:cNvPr id="127065" name="Freeform 69"/>
            <p:cNvSpPr>
              <a:spLocks/>
            </p:cNvSpPr>
            <p:nvPr/>
          </p:nvSpPr>
          <p:spPr bwMode="auto">
            <a:xfrm>
              <a:off x="1489" y="976"/>
              <a:ext cx="28" cy="14"/>
            </a:xfrm>
            <a:custGeom>
              <a:avLst/>
              <a:gdLst>
                <a:gd name="T0" fmla="*/ 0 w 28"/>
                <a:gd name="T1" fmla="*/ 14 h 14"/>
                <a:gd name="T2" fmla="*/ 28 w 28"/>
                <a:gd name="T3" fmla="*/ 0 h 14"/>
                <a:gd name="T4" fmla="*/ 0 w 28"/>
                <a:gd name="T5" fmla="*/ 14 h 14"/>
                <a:gd name="T6" fmla="*/ 0 60000 65536"/>
                <a:gd name="T7" fmla="*/ 0 60000 65536"/>
                <a:gd name="T8" fmla="*/ 0 60000 65536"/>
                <a:gd name="T9" fmla="*/ 0 w 28"/>
                <a:gd name="T10" fmla="*/ 0 h 14"/>
                <a:gd name="T11" fmla="*/ 28 w 28"/>
                <a:gd name="T12" fmla="*/ 14 h 1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" h="14">
                  <a:moveTo>
                    <a:pt x="0" y="14"/>
                  </a:moveTo>
                  <a:cubicBezTo>
                    <a:pt x="9" y="9"/>
                    <a:pt x="28" y="0"/>
                    <a:pt x="28" y="0"/>
                  </a:cubicBezTo>
                  <a:cubicBezTo>
                    <a:pt x="28" y="0"/>
                    <a:pt x="9" y="9"/>
                    <a:pt x="0" y="14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7066" name="Freeform 70"/>
            <p:cNvSpPr>
              <a:spLocks/>
            </p:cNvSpPr>
            <p:nvPr/>
          </p:nvSpPr>
          <p:spPr bwMode="auto">
            <a:xfrm>
              <a:off x="1623" y="999"/>
              <a:ext cx="1510" cy="1052"/>
            </a:xfrm>
            <a:custGeom>
              <a:avLst/>
              <a:gdLst>
                <a:gd name="T0" fmla="*/ 0 w 1510"/>
                <a:gd name="T1" fmla="*/ 5 h 1052"/>
                <a:gd name="T2" fmla="*/ 1102 w 1510"/>
                <a:gd name="T3" fmla="*/ 174 h 1052"/>
                <a:gd name="T4" fmla="*/ 1510 w 1510"/>
                <a:gd name="T5" fmla="*/ 1052 h 1052"/>
                <a:gd name="T6" fmla="*/ 0 60000 65536"/>
                <a:gd name="T7" fmla="*/ 0 60000 65536"/>
                <a:gd name="T8" fmla="*/ 0 60000 65536"/>
                <a:gd name="T9" fmla="*/ 0 w 1510"/>
                <a:gd name="T10" fmla="*/ 0 h 1052"/>
                <a:gd name="T11" fmla="*/ 1510 w 1510"/>
                <a:gd name="T12" fmla="*/ 1052 h 10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10" h="1052">
                  <a:moveTo>
                    <a:pt x="0" y="5"/>
                  </a:moveTo>
                  <a:cubicBezTo>
                    <a:pt x="184" y="33"/>
                    <a:pt x="851" y="0"/>
                    <a:pt x="1102" y="174"/>
                  </a:cubicBezTo>
                  <a:cubicBezTo>
                    <a:pt x="1353" y="348"/>
                    <a:pt x="1425" y="869"/>
                    <a:pt x="1510" y="105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67" name="Text Box 71"/>
            <p:cNvSpPr txBox="1">
              <a:spLocks noChangeArrowheads="1"/>
            </p:cNvSpPr>
            <p:nvPr/>
          </p:nvSpPr>
          <p:spPr bwMode="auto">
            <a:xfrm>
              <a:off x="2680" y="1008"/>
              <a:ext cx="215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9</a:t>
              </a:r>
              <a:endParaRPr lang="en-US"/>
            </a:p>
          </p:txBody>
        </p:sp>
      </p:grpSp>
      <p:sp>
        <p:nvSpPr>
          <p:cNvPr id="126981" name="Rectangle 72"/>
          <p:cNvSpPr>
            <a:spLocks noChangeArrowheads="1"/>
          </p:cNvSpPr>
          <p:nvPr/>
        </p:nvSpPr>
        <p:spPr bwMode="auto">
          <a:xfrm>
            <a:off x="487363" y="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4000">
                <a:solidFill>
                  <a:srgbClr val="000099"/>
                </a:solidFill>
                <a:latin typeface="Gill Sans MT" charset="0"/>
              </a:rPr>
              <a:t>Dijkstra</a:t>
            </a:r>
            <a:r>
              <a:rPr lang="ja-JP" altLang="en-US" sz="4000">
                <a:solidFill>
                  <a:srgbClr val="000099"/>
                </a:solidFill>
                <a:latin typeface="Gill Sans MT" charset="0"/>
              </a:rPr>
              <a:t>’</a:t>
            </a:r>
            <a:r>
              <a:rPr lang="en-US" altLang="ja-JP" sz="4000">
                <a:solidFill>
                  <a:srgbClr val="000099"/>
                </a:solidFill>
                <a:latin typeface="Gill Sans MT" charset="0"/>
              </a:rPr>
              <a:t>s algorithm: example</a:t>
            </a:r>
            <a:endParaRPr lang="en-US" sz="4400">
              <a:solidFill>
                <a:srgbClr val="000099"/>
              </a:solidFill>
              <a:latin typeface="Gill Sans MT" charset="0"/>
            </a:endParaRPr>
          </a:p>
        </p:txBody>
      </p:sp>
      <p:sp>
        <p:nvSpPr>
          <p:cNvPr id="126982" name="Text Box 73"/>
          <p:cNvSpPr txBox="1">
            <a:spLocks noChangeArrowheads="1"/>
          </p:cNvSpPr>
          <p:nvPr/>
        </p:nvSpPr>
        <p:spPr bwMode="auto">
          <a:xfrm>
            <a:off x="474663" y="1277938"/>
            <a:ext cx="7064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2000"/>
              <a:t>Step</a:t>
            </a:r>
          </a:p>
          <a:p>
            <a:pPr algn="r"/>
            <a:endParaRPr lang="en-US" sz="2000"/>
          </a:p>
        </p:txBody>
      </p:sp>
      <p:sp>
        <p:nvSpPr>
          <p:cNvPr id="126983" name="Text Box 74"/>
          <p:cNvSpPr txBox="1">
            <a:spLocks noChangeArrowheads="1"/>
          </p:cNvSpPr>
          <p:nvPr/>
        </p:nvSpPr>
        <p:spPr bwMode="auto">
          <a:xfrm>
            <a:off x="1458913" y="1284288"/>
            <a:ext cx="4175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2000"/>
              <a:t>N</a:t>
            </a:r>
            <a:r>
              <a:rPr lang="en-US" sz="2000">
                <a:cs typeface="Arial" charset="0"/>
              </a:rPr>
              <a:t>'</a:t>
            </a:r>
          </a:p>
        </p:txBody>
      </p:sp>
      <p:sp>
        <p:nvSpPr>
          <p:cNvPr id="126984" name="Text Box 75"/>
          <p:cNvSpPr txBox="1">
            <a:spLocks noChangeArrowheads="1"/>
          </p:cNvSpPr>
          <p:nvPr/>
        </p:nvSpPr>
        <p:spPr bwMode="auto">
          <a:xfrm>
            <a:off x="2043113" y="1009650"/>
            <a:ext cx="6778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2000"/>
              <a:t>D(</a:t>
            </a:r>
            <a:r>
              <a:rPr lang="en-US" sz="2000" b="1">
                <a:solidFill>
                  <a:srgbClr val="FF0000"/>
                </a:solidFill>
              </a:rPr>
              <a:t>v</a:t>
            </a:r>
            <a:r>
              <a:rPr lang="en-US" sz="2000"/>
              <a:t>)</a:t>
            </a:r>
          </a:p>
          <a:p>
            <a:pPr algn="r"/>
            <a:r>
              <a:rPr lang="en-US" sz="1600"/>
              <a:t>p(v)</a:t>
            </a:r>
          </a:p>
        </p:txBody>
      </p:sp>
      <p:sp>
        <p:nvSpPr>
          <p:cNvPr id="126985" name="Text Box 76"/>
          <p:cNvSpPr txBox="1">
            <a:spLocks noChangeArrowheads="1"/>
          </p:cNvSpPr>
          <p:nvPr/>
        </p:nvSpPr>
        <p:spPr bwMode="auto">
          <a:xfrm>
            <a:off x="511175" y="161766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800"/>
              <a:t>0</a:t>
            </a:r>
          </a:p>
        </p:txBody>
      </p:sp>
      <p:sp>
        <p:nvSpPr>
          <p:cNvPr id="126986" name="Text Box 77"/>
          <p:cNvSpPr txBox="1">
            <a:spLocks noChangeArrowheads="1"/>
          </p:cNvSpPr>
          <p:nvPr/>
        </p:nvSpPr>
        <p:spPr bwMode="auto">
          <a:xfrm>
            <a:off x="515938" y="191452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800"/>
              <a:t>1</a:t>
            </a:r>
          </a:p>
        </p:txBody>
      </p:sp>
      <p:sp>
        <p:nvSpPr>
          <p:cNvPr id="126987" name="Text Box 78"/>
          <p:cNvSpPr txBox="1">
            <a:spLocks noChangeArrowheads="1"/>
          </p:cNvSpPr>
          <p:nvPr/>
        </p:nvSpPr>
        <p:spPr bwMode="auto">
          <a:xfrm>
            <a:off x="517525" y="22225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800"/>
              <a:t>2</a:t>
            </a:r>
          </a:p>
        </p:txBody>
      </p:sp>
      <p:sp>
        <p:nvSpPr>
          <p:cNvPr id="126988" name="Text Box 79"/>
          <p:cNvSpPr txBox="1">
            <a:spLocks noChangeArrowheads="1"/>
          </p:cNvSpPr>
          <p:nvPr/>
        </p:nvSpPr>
        <p:spPr bwMode="auto">
          <a:xfrm>
            <a:off x="511175" y="252412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800"/>
              <a:t>3</a:t>
            </a:r>
          </a:p>
        </p:txBody>
      </p:sp>
      <p:sp>
        <p:nvSpPr>
          <p:cNvPr id="126989" name="Text Box 80"/>
          <p:cNvSpPr txBox="1">
            <a:spLocks noChangeArrowheads="1"/>
          </p:cNvSpPr>
          <p:nvPr/>
        </p:nvSpPr>
        <p:spPr bwMode="auto">
          <a:xfrm>
            <a:off x="509588" y="282733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800"/>
              <a:t>4</a:t>
            </a:r>
          </a:p>
        </p:txBody>
      </p:sp>
      <p:sp>
        <p:nvSpPr>
          <p:cNvPr id="126990" name="Text Box 81"/>
          <p:cNvSpPr txBox="1">
            <a:spLocks noChangeArrowheads="1"/>
          </p:cNvSpPr>
          <p:nvPr/>
        </p:nvSpPr>
        <p:spPr bwMode="auto">
          <a:xfrm>
            <a:off x="514350" y="313213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800"/>
              <a:t>5</a:t>
            </a:r>
          </a:p>
        </p:txBody>
      </p:sp>
      <p:sp>
        <p:nvSpPr>
          <p:cNvPr id="126991" name="Text Box 82"/>
          <p:cNvSpPr txBox="1">
            <a:spLocks noChangeArrowheads="1"/>
          </p:cNvSpPr>
          <p:nvPr/>
        </p:nvSpPr>
        <p:spPr bwMode="auto">
          <a:xfrm>
            <a:off x="2630488" y="1017588"/>
            <a:ext cx="7334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2000"/>
              <a:t>D(</a:t>
            </a:r>
            <a:r>
              <a:rPr lang="en-US" sz="2000" b="1">
                <a:solidFill>
                  <a:srgbClr val="FF0000"/>
                </a:solidFill>
              </a:rPr>
              <a:t>w</a:t>
            </a:r>
            <a:r>
              <a:rPr lang="en-US" sz="2000"/>
              <a:t>)</a:t>
            </a:r>
          </a:p>
          <a:p>
            <a:pPr algn="r"/>
            <a:r>
              <a:rPr lang="en-US" sz="1600"/>
              <a:t>p(w)</a:t>
            </a:r>
          </a:p>
        </p:txBody>
      </p:sp>
      <p:sp>
        <p:nvSpPr>
          <p:cNvPr id="126992" name="Text Box 83"/>
          <p:cNvSpPr txBox="1">
            <a:spLocks noChangeArrowheads="1"/>
          </p:cNvSpPr>
          <p:nvPr/>
        </p:nvSpPr>
        <p:spPr bwMode="auto">
          <a:xfrm>
            <a:off x="3306763" y="1017588"/>
            <a:ext cx="6778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2000"/>
              <a:t>D(</a:t>
            </a:r>
            <a:r>
              <a:rPr lang="en-US" sz="2000" b="1">
                <a:solidFill>
                  <a:srgbClr val="FF0000"/>
                </a:solidFill>
              </a:rPr>
              <a:t>x</a:t>
            </a:r>
            <a:r>
              <a:rPr lang="en-US" sz="2000"/>
              <a:t>)</a:t>
            </a:r>
          </a:p>
          <a:p>
            <a:pPr algn="r"/>
            <a:r>
              <a:rPr lang="en-US" sz="1600"/>
              <a:t>p(x)</a:t>
            </a:r>
          </a:p>
        </p:txBody>
      </p:sp>
      <p:sp>
        <p:nvSpPr>
          <p:cNvPr id="126993" name="Text Box 84"/>
          <p:cNvSpPr txBox="1">
            <a:spLocks noChangeArrowheads="1"/>
          </p:cNvSpPr>
          <p:nvPr/>
        </p:nvSpPr>
        <p:spPr bwMode="auto">
          <a:xfrm>
            <a:off x="3946525" y="1017588"/>
            <a:ext cx="6778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2000"/>
              <a:t>D(</a:t>
            </a:r>
            <a:r>
              <a:rPr lang="en-US" sz="2000" b="1">
                <a:solidFill>
                  <a:srgbClr val="FF0000"/>
                </a:solidFill>
              </a:rPr>
              <a:t>y</a:t>
            </a:r>
            <a:r>
              <a:rPr lang="en-US" sz="2000"/>
              <a:t>)</a:t>
            </a:r>
          </a:p>
          <a:p>
            <a:pPr algn="r"/>
            <a:r>
              <a:rPr lang="en-US" sz="1600"/>
              <a:t>p(y)</a:t>
            </a:r>
          </a:p>
        </p:txBody>
      </p:sp>
      <p:sp>
        <p:nvSpPr>
          <p:cNvPr id="126994" name="Text Box 85"/>
          <p:cNvSpPr txBox="1">
            <a:spLocks noChangeArrowheads="1"/>
          </p:cNvSpPr>
          <p:nvPr/>
        </p:nvSpPr>
        <p:spPr bwMode="auto">
          <a:xfrm>
            <a:off x="4578350" y="1022350"/>
            <a:ext cx="6635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2000"/>
              <a:t>D(</a:t>
            </a:r>
            <a:r>
              <a:rPr lang="en-US" sz="2000" b="1">
                <a:solidFill>
                  <a:srgbClr val="FF0000"/>
                </a:solidFill>
              </a:rPr>
              <a:t>z</a:t>
            </a:r>
            <a:r>
              <a:rPr lang="en-US" sz="2000"/>
              <a:t>)</a:t>
            </a:r>
          </a:p>
          <a:p>
            <a:pPr algn="r"/>
            <a:r>
              <a:rPr lang="en-US" sz="1600"/>
              <a:t>p(z)</a:t>
            </a:r>
          </a:p>
        </p:txBody>
      </p:sp>
      <p:sp>
        <p:nvSpPr>
          <p:cNvPr id="126995" name="Line 86"/>
          <p:cNvSpPr>
            <a:spLocks noChangeShapeType="1"/>
          </p:cNvSpPr>
          <p:nvPr/>
        </p:nvSpPr>
        <p:spPr bwMode="auto">
          <a:xfrm>
            <a:off x="600075" y="1638300"/>
            <a:ext cx="462915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6996" name="Line 87"/>
          <p:cNvSpPr>
            <a:spLocks noChangeShapeType="1"/>
          </p:cNvSpPr>
          <p:nvPr/>
        </p:nvSpPr>
        <p:spPr bwMode="auto">
          <a:xfrm>
            <a:off x="581025" y="1952625"/>
            <a:ext cx="4629150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6997" name="Text Box 88"/>
          <p:cNvSpPr txBox="1">
            <a:spLocks noChangeArrowheads="1"/>
          </p:cNvSpPr>
          <p:nvPr/>
        </p:nvSpPr>
        <p:spPr bwMode="auto">
          <a:xfrm>
            <a:off x="1492250" y="160813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800"/>
              <a:t>u</a:t>
            </a:r>
          </a:p>
        </p:txBody>
      </p:sp>
      <p:sp>
        <p:nvSpPr>
          <p:cNvPr id="126998" name="Line 89"/>
          <p:cNvSpPr>
            <a:spLocks noChangeShapeType="1"/>
          </p:cNvSpPr>
          <p:nvPr/>
        </p:nvSpPr>
        <p:spPr bwMode="auto">
          <a:xfrm>
            <a:off x="581025" y="2247900"/>
            <a:ext cx="4629150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6999" name="Line 90"/>
          <p:cNvSpPr>
            <a:spLocks noChangeShapeType="1"/>
          </p:cNvSpPr>
          <p:nvPr/>
        </p:nvSpPr>
        <p:spPr bwMode="auto">
          <a:xfrm>
            <a:off x="581025" y="2562225"/>
            <a:ext cx="4629150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7000" name="Line 91"/>
          <p:cNvSpPr>
            <a:spLocks noChangeShapeType="1"/>
          </p:cNvSpPr>
          <p:nvPr/>
        </p:nvSpPr>
        <p:spPr bwMode="auto">
          <a:xfrm>
            <a:off x="565150" y="2865438"/>
            <a:ext cx="4629150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7001" name="Line 92"/>
          <p:cNvSpPr>
            <a:spLocks noChangeShapeType="1"/>
          </p:cNvSpPr>
          <p:nvPr/>
        </p:nvSpPr>
        <p:spPr bwMode="auto">
          <a:xfrm>
            <a:off x="576263" y="3171825"/>
            <a:ext cx="4629150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27002" name="Line 93"/>
          <p:cNvSpPr>
            <a:spLocks noChangeShapeType="1"/>
          </p:cNvSpPr>
          <p:nvPr/>
        </p:nvSpPr>
        <p:spPr bwMode="auto">
          <a:xfrm>
            <a:off x="581025" y="3467100"/>
            <a:ext cx="4629150" cy="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9" name="Group 94"/>
          <p:cNvGrpSpPr>
            <a:grpSpLocks/>
          </p:cNvGrpSpPr>
          <p:nvPr/>
        </p:nvGrpSpPr>
        <p:grpSpPr bwMode="auto">
          <a:xfrm>
            <a:off x="2190750" y="1609725"/>
            <a:ext cx="3084513" cy="371475"/>
            <a:chOff x="1380" y="1014"/>
            <a:chExt cx="1943" cy="234"/>
          </a:xfrm>
        </p:grpSpPr>
        <p:sp>
          <p:nvSpPr>
            <p:cNvPr id="127036" name="Text Box 95"/>
            <p:cNvSpPr txBox="1">
              <a:spLocks noChangeArrowheads="1"/>
            </p:cNvSpPr>
            <p:nvPr/>
          </p:nvSpPr>
          <p:spPr bwMode="auto">
            <a:xfrm>
              <a:off x="3043" y="1014"/>
              <a:ext cx="2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/>
              <a:r>
                <a:rPr lang="en-US" sz="1800">
                  <a:latin typeface="Comic Sans MS" charset="0"/>
                </a:rPr>
                <a:t>∞ </a:t>
              </a:r>
              <a:endParaRPr lang="en-US" sz="2000"/>
            </a:p>
          </p:txBody>
        </p:sp>
        <p:sp>
          <p:nvSpPr>
            <p:cNvPr id="127037" name="Text Box 96"/>
            <p:cNvSpPr txBox="1">
              <a:spLocks noChangeArrowheads="1"/>
            </p:cNvSpPr>
            <p:nvPr/>
          </p:nvSpPr>
          <p:spPr bwMode="auto">
            <a:xfrm>
              <a:off x="2647" y="1014"/>
              <a:ext cx="2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/>
              <a:r>
                <a:rPr lang="en-US" sz="1800">
                  <a:latin typeface="Comic Sans MS" charset="0"/>
                </a:rPr>
                <a:t>∞ </a:t>
              </a:r>
              <a:endParaRPr lang="en-US" sz="2000"/>
            </a:p>
          </p:txBody>
        </p:sp>
        <p:sp>
          <p:nvSpPr>
            <p:cNvPr id="127038" name="Text Box 97"/>
            <p:cNvSpPr txBox="1">
              <a:spLocks noChangeArrowheads="1"/>
            </p:cNvSpPr>
            <p:nvPr/>
          </p:nvSpPr>
          <p:spPr bwMode="auto">
            <a:xfrm>
              <a:off x="1380" y="1017"/>
              <a:ext cx="3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/>
              <a:r>
                <a:rPr lang="en-US" sz="1800"/>
                <a:t>7,u</a:t>
              </a:r>
            </a:p>
          </p:txBody>
        </p:sp>
        <p:sp>
          <p:nvSpPr>
            <p:cNvPr id="127039" name="Text Box 98"/>
            <p:cNvSpPr txBox="1">
              <a:spLocks noChangeArrowheads="1"/>
            </p:cNvSpPr>
            <p:nvPr/>
          </p:nvSpPr>
          <p:spPr bwMode="auto">
            <a:xfrm>
              <a:off x="1787" y="1015"/>
              <a:ext cx="3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/>
              <a:r>
                <a:rPr lang="en-US" sz="1800"/>
                <a:t>3,u</a:t>
              </a:r>
            </a:p>
          </p:txBody>
        </p:sp>
        <p:sp>
          <p:nvSpPr>
            <p:cNvPr id="127040" name="Text Box 99"/>
            <p:cNvSpPr txBox="1">
              <a:spLocks noChangeArrowheads="1"/>
            </p:cNvSpPr>
            <p:nvPr/>
          </p:nvSpPr>
          <p:spPr bwMode="auto">
            <a:xfrm>
              <a:off x="2190" y="1016"/>
              <a:ext cx="3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/>
              <a:r>
                <a:rPr lang="en-US" sz="1800"/>
                <a:t>5,u</a:t>
              </a:r>
            </a:p>
          </p:txBody>
        </p:sp>
      </p:grpSp>
      <p:sp>
        <p:nvSpPr>
          <p:cNvPr id="717924" name="Text Box 100"/>
          <p:cNvSpPr txBox="1">
            <a:spLocks noChangeArrowheads="1"/>
          </p:cNvSpPr>
          <p:nvPr/>
        </p:nvSpPr>
        <p:spPr bwMode="auto">
          <a:xfrm>
            <a:off x="1346200" y="19050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800"/>
              <a:t>uw</a:t>
            </a:r>
          </a:p>
        </p:txBody>
      </p:sp>
      <p:grpSp>
        <p:nvGrpSpPr>
          <p:cNvPr id="10" name="Group 101"/>
          <p:cNvGrpSpPr>
            <a:grpSpLocks/>
          </p:cNvGrpSpPr>
          <p:nvPr/>
        </p:nvGrpSpPr>
        <p:grpSpPr bwMode="auto">
          <a:xfrm>
            <a:off x="2163763" y="1916113"/>
            <a:ext cx="3122612" cy="371475"/>
            <a:chOff x="1356" y="1014"/>
            <a:chExt cx="1967" cy="234"/>
          </a:xfrm>
        </p:grpSpPr>
        <p:sp>
          <p:nvSpPr>
            <p:cNvPr id="127031" name="Text Box 102"/>
            <p:cNvSpPr txBox="1">
              <a:spLocks noChangeArrowheads="1"/>
            </p:cNvSpPr>
            <p:nvPr/>
          </p:nvSpPr>
          <p:spPr bwMode="auto">
            <a:xfrm>
              <a:off x="3043" y="1014"/>
              <a:ext cx="2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/>
              <a:r>
                <a:rPr lang="en-US" sz="1800">
                  <a:latin typeface="Comic Sans MS" charset="0"/>
                </a:rPr>
                <a:t>∞ </a:t>
              </a:r>
              <a:endParaRPr lang="en-US" sz="2000"/>
            </a:p>
          </p:txBody>
        </p:sp>
        <p:sp>
          <p:nvSpPr>
            <p:cNvPr id="127032" name="Text Box 103"/>
            <p:cNvSpPr txBox="1">
              <a:spLocks noChangeArrowheads="1"/>
            </p:cNvSpPr>
            <p:nvPr/>
          </p:nvSpPr>
          <p:spPr bwMode="auto">
            <a:xfrm>
              <a:off x="2482" y="1014"/>
              <a:ext cx="44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/>
              <a:r>
                <a:rPr lang="en-US" sz="1600"/>
                <a:t>11</a:t>
              </a:r>
              <a:r>
                <a:rPr lang="en-US" sz="1800"/>
                <a:t>,w</a:t>
              </a:r>
              <a:r>
                <a:rPr lang="en-US" sz="1800">
                  <a:latin typeface="Comic Sans MS" charset="0"/>
                </a:rPr>
                <a:t> </a:t>
              </a:r>
              <a:endParaRPr lang="en-US" sz="2000"/>
            </a:p>
          </p:txBody>
        </p:sp>
        <p:sp>
          <p:nvSpPr>
            <p:cNvPr id="127033" name="Text Box 104"/>
            <p:cNvSpPr txBox="1">
              <a:spLocks noChangeArrowheads="1"/>
            </p:cNvSpPr>
            <p:nvPr/>
          </p:nvSpPr>
          <p:spPr bwMode="auto">
            <a:xfrm>
              <a:off x="1356" y="1017"/>
              <a:ext cx="3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/>
              <a:r>
                <a:rPr lang="en-US" sz="1800"/>
                <a:t>6,w</a:t>
              </a:r>
            </a:p>
          </p:txBody>
        </p:sp>
        <p:sp>
          <p:nvSpPr>
            <p:cNvPr id="127034" name="Text Box 105"/>
            <p:cNvSpPr txBox="1">
              <a:spLocks noChangeArrowheads="1"/>
            </p:cNvSpPr>
            <p:nvPr/>
          </p:nvSpPr>
          <p:spPr bwMode="auto">
            <a:xfrm>
              <a:off x="1987" y="1015"/>
              <a:ext cx="1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/>
              <a:endParaRPr lang="en-US" sz="1800"/>
            </a:p>
          </p:txBody>
        </p:sp>
        <p:sp>
          <p:nvSpPr>
            <p:cNvPr id="127035" name="Text Box 106"/>
            <p:cNvSpPr txBox="1">
              <a:spLocks noChangeArrowheads="1"/>
            </p:cNvSpPr>
            <p:nvPr/>
          </p:nvSpPr>
          <p:spPr bwMode="auto">
            <a:xfrm>
              <a:off x="2190" y="1016"/>
              <a:ext cx="3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/>
              <a:r>
                <a:rPr lang="en-US" sz="1800"/>
                <a:t>5,u</a:t>
              </a:r>
            </a:p>
          </p:txBody>
        </p:sp>
      </p:grpSp>
      <p:grpSp>
        <p:nvGrpSpPr>
          <p:cNvPr id="11" name="Group 107"/>
          <p:cNvGrpSpPr>
            <a:grpSpLocks/>
          </p:cNvGrpSpPr>
          <p:nvPr/>
        </p:nvGrpSpPr>
        <p:grpSpPr bwMode="auto">
          <a:xfrm>
            <a:off x="2162175" y="2214563"/>
            <a:ext cx="3122613" cy="376237"/>
            <a:chOff x="1356" y="1011"/>
            <a:chExt cx="1967" cy="237"/>
          </a:xfrm>
        </p:grpSpPr>
        <p:sp>
          <p:nvSpPr>
            <p:cNvPr id="127026" name="Text Box 108"/>
            <p:cNvSpPr txBox="1">
              <a:spLocks noChangeArrowheads="1"/>
            </p:cNvSpPr>
            <p:nvPr/>
          </p:nvSpPr>
          <p:spPr bwMode="auto">
            <a:xfrm>
              <a:off x="2913" y="1011"/>
              <a:ext cx="41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/>
              <a:r>
                <a:rPr lang="en-US" sz="1600"/>
                <a:t>14</a:t>
              </a:r>
              <a:r>
                <a:rPr lang="en-US" sz="1800"/>
                <a:t>,x </a:t>
              </a:r>
            </a:p>
          </p:txBody>
        </p:sp>
        <p:sp>
          <p:nvSpPr>
            <p:cNvPr id="127027" name="Text Box 109"/>
            <p:cNvSpPr txBox="1">
              <a:spLocks noChangeArrowheads="1"/>
            </p:cNvSpPr>
            <p:nvPr/>
          </p:nvSpPr>
          <p:spPr bwMode="auto">
            <a:xfrm>
              <a:off x="2489" y="1011"/>
              <a:ext cx="43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/>
              <a:r>
                <a:rPr lang="en-US" sz="1600"/>
                <a:t>11,</a:t>
              </a:r>
              <a:r>
                <a:rPr lang="en-US" sz="1800"/>
                <a:t>w </a:t>
              </a:r>
              <a:endParaRPr lang="en-US" sz="2000"/>
            </a:p>
          </p:txBody>
        </p:sp>
        <p:sp>
          <p:nvSpPr>
            <p:cNvPr id="127028" name="Text Box 110"/>
            <p:cNvSpPr txBox="1">
              <a:spLocks noChangeArrowheads="1"/>
            </p:cNvSpPr>
            <p:nvPr/>
          </p:nvSpPr>
          <p:spPr bwMode="auto">
            <a:xfrm>
              <a:off x="1356" y="1017"/>
              <a:ext cx="3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/>
              <a:r>
                <a:rPr lang="en-US" sz="1800"/>
                <a:t>6,w</a:t>
              </a:r>
            </a:p>
          </p:txBody>
        </p:sp>
        <p:sp>
          <p:nvSpPr>
            <p:cNvPr id="127029" name="Text Box 111"/>
            <p:cNvSpPr txBox="1">
              <a:spLocks noChangeArrowheads="1"/>
            </p:cNvSpPr>
            <p:nvPr/>
          </p:nvSpPr>
          <p:spPr bwMode="auto">
            <a:xfrm>
              <a:off x="1987" y="1015"/>
              <a:ext cx="1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/>
              <a:endParaRPr lang="en-US" sz="1800"/>
            </a:p>
          </p:txBody>
        </p:sp>
        <p:sp>
          <p:nvSpPr>
            <p:cNvPr id="127030" name="Text Box 112"/>
            <p:cNvSpPr txBox="1">
              <a:spLocks noChangeArrowheads="1"/>
            </p:cNvSpPr>
            <p:nvPr/>
          </p:nvSpPr>
          <p:spPr bwMode="auto">
            <a:xfrm>
              <a:off x="2390" y="1016"/>
              <a:ext cx="1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/>
              <a:endParaRPr lang="en-US" sz="1800"/>
            </a:p>
          </p:txBody>
        </p:sp>
      </p:grpSp>
      <p:sp>
        <p:nvSpPr>
          <p:cNvPr id="717937" name="Oval 113"/>
          <p:cNvSpPr>
            <a:spLocks noChangeArrowheads="1"/>
          </p:cNvSpPr>
          <p:nvPr/>
        </p:nvSpPr>
        <p:spPr bwMode="auto">
          <a:xfrm>
            <a:off x="2828925" y="1666875"/>
            <a:ext cx="528638" cy="27622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latin typeface="Comic Sans MS" charset="0"/>
            </a:endParaRPr>
          </a:p>
        </p:txBody>
      </p:sp>
      <p:sp>
        <p:nvSpPr>
          <p:cNvPr id="717938" name="Oval 114"/>
          <p:cNvSpPr>
            <a:spLocks noChangeArrowheads="1"/>
          </p:cNvSpPr>
          <p:nvPr/>
        </p:nvSpPr>
        <p:spPr bwMode="auto">
          <a:xfrm>
            <a:off x="3482975" y="1952625"/>
            <a:ext cx="528638" cy="27622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latin typeface="Comic Sans MS" charset="0"/>
            </a:endParaRPr>
          </a:p>
        </p:txBody>
      </p:sp>
      <p:sp>
        <p:nvSpPr>
          <p:cNvPr id="717939" name="Text Box 115"/>
          <p:cNvSpPr txBox="1">
            <a:spLocks noChangeArrowheads="1"/>
          </p:cNvSpPr>
          <p:nvPr/>
        </p:nvSpPr>
        <p:spPr bwMode="auto">
          <a:xfrm>
            <a:off x="1239838" y="2214563"/>
            <a:ext cx="590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800"/>
              <a:t>uwx</a:t>
            </a:r>
          </a:p>
        </p:txBody>
      </p:sp>
      <p:sp>
        <p:nvSpPr>
          <p:cNvPr id="717940" name="Oval 116"/>
          <p:cNvSpPr>
            <a:spLocks noChangeArrowheads="1"/>
          </p:cNvSpPr>
          <p:nvPr/>
        </p:nvSpPr>
        <p:spPr bwMode="auto">
          <a:xfrm>
            <a:off x="2174875" y="2271713"/>
            <a:ext cx="528638" cy="27622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latin typeface="Comic Sans MS" charset="0"/>
            </a:endParaRPr>
          </a:p>
        </p:txBody>
      </p:sp>
      <p:sp>
        <p:nvSpPr>
          <p:cNvPr id="717941" name="Text Box 117"/>
          <p:cNvSpPr txBox="1">
            <a:spLocks noChangeArrowheads="1"/>
          </p:cNvSpPr>
          <p:nvPr/>
        </p:nvSpPr>
        <p:spPr bwMode="auto">
          <a:xfrm>
            <a:off x="1144588" y="2500313"/>
            <a:ext cx="704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800"/>
              <a:t>uwxv</a:t>
            </a:r>
          </a:p>
        </p:txBody>
      </p:sp>
      <p:grpSp>
        <p:nvGrpSpPr>
          <p:cNvPr id="12" name="Group 118"/>
          <p:cNvGrpSpPr>
            <a:grpSpLocks/>
          </p:cNvGrpSpPr>
          <p:nvPr/>
        </p:nvGrpSpPr>
        <p:grpSpPr bwMode="auto">
          <a:xfrm>
            <a:off x="4008438" y="2511425"/>
            <a:ext cx="1273175" cy="366713"/>
            <a:chOff x="1492" y="2777"/>
            <a:chExt cx="802" cy="231"/>
          </a:xfrm>
        </p:grpSpPr>
        <p:sp>
          <p:nvSpPr>
            <p:cNvPr id="127024" name="Text Box 119"/>
            <p:cNvSpPr txBox="1">
              <a:spLocks noChangeArrowheads="1"/>
            </p:cNvSpPr>
            <p:nvPr/>
          </p:nvSpPr>
          <p:spPr bwMode="auto">
            <a:xfrm>
              <a:off x="1884" y="2777"/>
              <a:ext cx="41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/>
              <a:r>
                <a:rPr lang="en-US" sz="1600"/>
                <a:t>14</a:t>
              </a:r>
              <a:r>
                <a:rPr lang="en-US" sz="1800"/>
                <a:t>,x </a:t>
              </a:r>
            </a:p>
          </p:txBody>
        </p:sp>
        <p:sp>
          <p:nvSpPr>
            <p:cNvPr id="127025" name="Text Box 120"/>
            <p:cNvSpPr txBox="1">
              <a:spLocks noChangeArrowheads="1"/>
            </p:cNvSpPr>
            <p:nvPr/>
          </p:nvSpPr>
          <p:spPr bwMode="auto">
            <a:xfrm>
              <a:off x="1492" y="2777"/>
              <a:ext cx="40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/>
              <a:r>
                <a:rPr lang="en-US" sz="1600"/>
                <a:t>10,</a:t>
              </a:r>
              <a:r>
                <a:rPr lang="en-US" sz="1800"/>
                <a:t>v </a:t>
              </a:r>
              <a:endParaRPr lang="en-US" sz="2000"/>
            </a:p>
          </p:txBody>
        </p:sp>
      </p:grpSp>
      <p:sp>
        <p:nvSpPr>
          <p:cNvPr id="717945" name="Oval 121"/>
          <p:cNvSpPr>
            <a:spLocks noChangeArrowheads="1"/>
          </p:cNvSpPr>
          <p:nvPr/>
        </p:nvSpPr>
        <p:spPr bwMode="auto">
          <a:xfrm>
            <a:off x="4011613" y="2570163"/>
            <a:ext cx="528637" cy="27622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latin typeface="Comic Sans MS" charset="0"/>
            </a:endParaRPr>
          </a:p>
        </p:txBody>
      </p:sp>
      <p:sp>
        <p:nvSpPr>
          <p:cNvPr id="717946" name="Text Box 122"/>
          <p:cNvSpPr txBox="1">
            <a:spLocks noChangeArrowheads="1"/>
          </p:cNvSpPr>
          <p:nvPr/>
        </p:nvSpPr>
        <p:spPr bwMode="auto">
          <a:xfrm>
            <a:off x="1060450" y="2819400"/>
            <a:ext cx="819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800"/>
              <a:t>uwxvy</a:t>
            </a:r>
          </a:p>
        </p:txBody>
      </p:sp>
      <p:sp>
        <p:nvSpPr>
          <p:cNvPr id="717947" name="Text Box 123"/>
          <p:cNvSpPr txBox="1">
            <a:spLocks noChangeArrowheads="1"/>
          </p:cNvSpPr>
          <p:nvPr/>
        </p:nvSpPr>
        <p:spPr bwMode="auto">
          <a:xfrm>
            <a:off x="4638675" y="2830513"/>
            <a:ext cx="650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600"/>
              <a:t>12</a:t>
            </a:r>
            <a:r>
              <a:rPr lang="en-US" sz="1800"/>
              <a:t>,y </a:t>
            </a:r>
          </a:p>
        </p:txBody>
      </p:sp>
      <p:sp>
        <p:nvSpPr>
          <p:cNvPr id="717948" name="Oval 124"/>
          <p:cNvSpPr>
            <a:spLocks noChangeArrowheads="1"/>
          </p:cNvSpPr>
          <p:nvPr/>
        </p:nvSpPr>
        <p:spPr bwMode="auto">
          <a:xfrm>
            <a:off x="4676775" y="2887663"/>
            <a:ext cx="528638" cy="27622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latin typeface="Comic Sans MS" charset="0"/>
            </a:endParaRPr>
          </a:p>
        </p:txBody>
      </p:sp>
      <p:sp>
        <p:nvSpPr>
          <p:cNvPr id="717949" name="Rectangle 125"/>
          <p:cNvSpPr>
            <a:spLocks noChangeArrowheads="1"/>
          </p:cNvSpPr>
          <p:nvPr/>
        </p:nvSpPr>
        <p:spPr bwMode="auto">
          <a:xfrm>
            <a:off x="538163" y="3775075"/>
            <a:ext cx="3810000" cy="239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</a:pPr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notes: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000">
                <a:latin typeface="Gill Sans MT" charset="0"/>
              </a:rPr>
              <a:t>construct shortest path tree by tracing predecessor nodes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000">
                <a:latin typeface="Gill Sans MT" charset="0"/>
              </a:rPr>
              <a:t>ties can exist (can be broken arbitrarily)</a:t>
            </a:r>
          </a:p>
        </p:txBody>
      </p:sp>
      <p:sp>
        <p:nvSpPr>
          <p:cNvPr id="717950" name="Line 126"/>
          <p:cNvSpPr>
            <a:spLocks noChangeShapeType="1"/>
          </p:cNvSpPr>
          <p:nvPr/>
        </p:nvSpPr>
        <p:spPr bwMode="auto">
          <a:xfrm>
            <a:off x="7874000" y="4995863"/>
            <a:ext cx="5905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7951" name="Line 127"/>
          <p:cNvSpPr>
            <a:spLocks noChangeShapeType="1"/>
          </p:cNvSpPr>
          <p:nvPr/>
        </p:nvSpPr>
        <p:spPr bwMode="auto">
          <a:xfrm flipV="1">
            <a:off x="6124575" y="4995863"/>
            <a:ext cx="1463675" cy="120491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7952" name="Line 128"/>
          <p:cNvSpPr>
            <a:spLocks noChangeShapeType="1"/>
          </p:cNvSpPr>
          <p:nvPr/>
        </p:nvSpPr>
        <p:spPr bwMode="auto">
          <a:xfrm>
            <a:off x="6115050" y="5110163"/>
            <a:ext cx="9525" cy="10477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7953" name="Line 129"/>
          <p:cNvSpPr>
            <a:spLocks noChangeShapeType="1"/>
          </p:cNvSpPr>
          <p:nvPr/>
        </p:nvSpPr>
        <p:spPr bwMode="auto">
          <a:xfrm flipV="1">
            <a:off x="4906963" y="3252788"/>
            <a:ext cx="1012825" cy="16287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7954" name="Line 130"/>
          <p:cNvSpPr>
            <a:spLocks noChangeShapeType="1"/>
          </p:cNvSpPr>
          <p:nvPr/>
        </p:nvSpPr>
        <p:spPr bwMode="auto">
          <a:xfrm flipV="1">
            <a:off x="5008563" y="4999038"/>
            <a:ext cx="944562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7955" name="Text Box 131"/>
          <p:cNvSpPr txBox="1">
            <a:spLocks noChangeArrowheads="1"/>
          </p:cNvSpPr>
          <p:nvPr/>
        </p:nvSpPr>
        <p:spPr bwMode="auto">
          <a:xfrm>
            <a:off x="931863" y="3117850"/>
            <a:ext cx="933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800"/>
              <a:t>uwxvyz</a:t>
            </a:r>
          </a:p>
        </p:txBody>
      </p:sp>
      <p:sp>
        <p:nvSpPr>
          <p:cNvPr id="13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14</a:t>
            </a:fld>
            <a:endParaRPr lang="en-US" sz="1200" dirty="0">
              <a:latin typeface="Tahoma" charset="0"/>
            </a:endParaRPr>
          </a:p>
        </p:txBody>
      </p:sp>
      <p:sp>
        <p:nvSpPr>
          <p:cNvPr id="13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74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17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17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17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717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71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717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717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717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717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717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717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1000"/>
                                        <p:tgtEl>
                                          <p:spTgt spid="717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1000"/>
                                        <p:tgtEl>
                                          <p:spTgt spid="717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1000"/>
                                        <p:tgtEl>
                                          <p:spTgt spid="717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1000"/>
                                        <p:tgtEl>
                                          <p:spTgt spid="717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1000"/>
                                        <p:tgtEl>
                                          <p:spTgt spid="717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24" grpId="0"/>
      <p:bldP spid="717937" grpId="0" animBg="1"/>
      <p:bldP spid="717938" grpId="0" animBg="1"/>
      <p:bldP spid="717939" grpId="0"/>
      <p:bldP spid="717940" grpId="0" animBg="1"/>
      <p:bldP spid="717941" grpId="0"/>
      <p:bldP spid="717945" grpId="0" animBg="1"/>
      <p:bldP spid="717946" grpId="0"/>
      <p:bldP spid="717947" grpId="0"/>
      <p:bldP spid="717948" grpId="0" animBg="1"/>
      <p:bldP spid="717949" grpId="0"/>
      <p:bldP spid="717950" grpId="0" animBg="1"/>
      <p:bldP spid="717951" grpId="0" animBg="1"/>
      <p:bldP spid="717952" grpId="0" animBg="1"/>
      <p:bldP spid="717953" grpId="0" animBg="1"/>
      <p:bldP spid="717954" grpId="0" animBg="1"/>
      <p:bldP spid="71795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003" name="Picture 91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138" y="833438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8004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130175"/>
            <a:ext cx="8364537" cy="963613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Dijkstra</a:t>
            </a:r>
            <a:r>
              <a:rPr lang="ja-JP" altLang="en-US" sz="4000">
                <a:latin typeface="Gill Sans MT" charset="0"/>
              </a:rPr>
              <a:t>’</a:t>
            </a:r>
            <a:r>
              <a:rPr lang="en-US" altLang="ja-JP" sz="4000">
                <a:latin typeface="Gill Sans MT" charset="0"/>
              </a:rPr>
              <a:t>s algorithm: another example</a:t>
            </a:r>
            <a:endParaRPr lang="en-US">
              <a:latin typeface="Gill Sans MT" charset="0"/>
            </a:endParaRPr>
          </a:p>
        </p:txBody>
      </p:sp>
      <p:sp>
        <p:nvSpPr>
          <p:cNvPr id="128005" name="Text Box 3"/>
          <p:cNvSpPr txBox="1">
            <a:spLocks noChangeArrowheads="1"/>
          </p:cNvSpPr>
          <p:nvPr/>
        </p:nvSpPr>
        <p:spPr bwMode="auto">
          <a:xfrm>
            <a:off x="239713" y="1506538"/>
            <a:ext cx="706437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2000"/>
              <a:t>Step</a:t>
            </a:r>
          </a:p>
          <a:p>
            <a:pPr algn="r"/>
            <a:r>
              <a:rPr lang="en-US" sz="2000"/>
              <a:t>0</a:t>
            </a:r>
          </a:p>
          <a:p>
            <a:pPr algn="r"/>
            <a:r>
              <a:rPr lang="en-US" sz="2000"/>
              <a:t>1</a:t>
            </a:r>
          </a:p>
          <a:p>
            <a:pPr algn="r"/>
            <a:r>
              <a:rPr lang="en-US" sz="2000"/>
              <a:t>2</a:t>
            </a:r>
          </a:p>
          <a:p>
            <a:pPr algn="r"/>
            <a:r>
              <a:rPr lang="en-US" sz="2000"/>
              <a:t>3</a:t>
            </a:r>
          </a:p>
          <a:p>
            <a:pPr algn="r"/>
            <a:r>
              <a:rPr lang="en-US" sz="2000"/>
              <a:t>4</a:t>
            </a:r>
          </a:p>
          <a:p>
            <a:pPr algn="r"/>
            <a:r>
              <a:rPr lang="en-US" sz="2000"/>
              <a:t>5</a:t>
            </a:r>
          </a:p>
        </p:txBody>
      </p:sp>
      <p:sp>
        <p:nvSpPr>
          <p:cNvPr id="128006" name="Text Box 4"/>
          <p:cNvSpPr txBox="1">
            <a:spLocks noChangeArrowheads="1"/>
          </p:cNvSpPr>
          <p:nvPr/>
        </p:nvSpPr>
        <p:spPr bwMode="auto">
          <a:xfrm>
            <a:off x="1252538" y="1516063"/>
            <a:ext cx="1017587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2000"/>
              <a:t>N</a:t>
            </a:r>
            <a:r>
              <a:rPr lang="en-US" sz="2000">
                <a:cs typeface="Arial" charset="0"/>
              </a:rPr>
              <a:t>'</a:t>
            </a:r>
          </a:p>
          <a:p>
            <a:pPr algn="r"/>
            <a:r>
              <a:rPr lang="en-US" sz="2000"/>
              <a:t>u</a:t>
            </a:r>
          </a:p>
          <a:p>
            <a:pPr algn="r"/>
            <a:r>
              <a:rPr lang="en-US" sz="2000"/>
              <a:t>ux</a:t>
            </a:r>
          </a:p>
          <a:p>
            <a:pPr algn="r"/>
            <a:r>
              <a:rPr lang="en-US" sz="2000"/>
              <a:t>uxy</a:t>
            </a:r>
          </a:p>
          <a:p>
            <a:pPr algn="r"/>
            <a:r>
              <a:rPr lang="en-US" sz="2000"/>
              <a:t>uxyv</a:t>
            </a:r>
          </a:p>
          <a:p>
            <a:pPr algn="r"/>
            <a:r>
              <a:rPr lang="en-US" sz="2000"/>
              <a:t>uxyvw</a:t>
            </a:r>
          </a:p>
          <a:p>
            <a:pPr algn="r"/>
            <a:r>
              <a:rPr lang="en-US" sz="2000"/>
              <a:t>uxyvwz</a:t>
            </a:r>
          </a:p>
        </p:txBody>
      </p:sp>
      <p:sp>
        <p:nvSpPr>
          <p:cNvPr id="128007" name="Text Box 5"/>
          <p:cNvSpPr txBox="1">
            <a:spLocks noChangeArrowheads="1"/>
          </p:cNvSpPr>
          <p:nvPr/>
        </p:nvSpPr>
        <p:spPr bwMode="auto">
          <a:xfrm>
            <a:off x="2500313" y="1497013"/>
            <a:ext cx="1169987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2000"/>
              <a:t>D(v),p(v)</a:t>
            </a:r>
          </a:p>
          <a:p>
            <a:pPr algn="r"/>
            <a:r>
              <a:rPr lang="en-US" sz="2000"/>
              <a:t>2,u</a:t>
            </a:r>
          </a:p>
          <a:p>
            <a:pPr algn="r"/>
            <a:r>
              <a:rPr lang="en-US" sz="2000"/>
              <a:t>2,u</a:t>
            </a:r>
          </a:p>
          <a:p>
            <a:pPr algn="r"/>
            <a:r>
              <a:rPr lang="en-US" sz="2000"/>
              <a:t>2,u</a:t>
            </a:r>
          </a:p>
        </p:txBody>
      </p:sp>
      <p:sp>
        <p:nvSpPr>
          <p:cNvPr id="128008" name="Text Box 6"/>
          <p:cNvSpPr txBox="1">
            <a:spLocks noChangeArrowheads="1"/>
          </p:cNvSpPr>
          <p:nvPr/>
        </p:nvSpPr>
        <p:spPr bwMode="auto">
          <a:xfrm>
            <a:off x="3667125" y="1501775"/>
            <a:ext cx="128428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2000"/>
              <a:t>D(w),p(w)</a:t>
            </a:r>
          </a:p>
          <a:p>
            <a:pPr algn="r"/>
            <a:r>
              <a:rPr lang="en-US" sz="2000"/>
              <a:t>5,u</a:t>
            </a:r>
          </a:p>
          <a:p>
            <a:pPr algn="r"/>
            <a:r>
              <a:rPr lang="en-US" sz="2000"/>
              <a:t>4,x</a:t>
            </a:r>
          </a:p>
          <a:p>
            <a:pPr algn="r"/>
            <a:r>
              <a:rPr lang="en-US" sz="2000"/>
              <a:t>3,y</a:t>
            </a:r>
          </a:p>
          <a:p>
            <a:pPr algn="r"/>
            <a:r>
              <a:rPr lang="en-US" sz="2000"/>
              <a:t>3,y</a:t>
            </a:r>
          </a:p>
        </p:txBody>
      </p:sp>
      <p:sp>
        <p:nvSpPr>
          <p:cNvPr id="128009" name="Text Box 7"/>
          <p:cNvSpPr txBox="1">
            <a:spLocks noChangeArrowheads="1"/>
          </p:cNvSpPr>
          <p:nvPr/>
        </p:nvSpPr>
        <p:spPr bwMode="auto">
          <a:xfrm>
            <a:off x="5057775" y="1497013"/>
            <a:ext cx="11699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2000"/>
              <a:t>D(x),p(x)</a:t>
            </a:r>
          </a:p>
          <a:p>
            <a:pPr algn="r"/>
            <a:r>
              <a:rPr lang="en-US" sz="2000"/>
              <a:t>1,u</a:t>
            </a:r>
          </a:p>
        </p:txBody>
      </p:sp>
      <p:sp>
        <p:nvSpPr>
          <p:cNvPr id="128010" name="Text Box 8"/>
          <p:cNvSpPr txBox="1">
            <a:spLocks noChangeArrowheads="1"/>
          </p:cNvSpPr>
          <p:nvPr/>
        </p:nvSpPr>
        <p:spPr bwMode="auto">
          <a:xfrm>
            <a:off x="6353175" y="1501775"/>
            <a:ext cx="116998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2000"/>
              <a:t>D(y),p(y)</a:t>
            </a:r>
          </a:p>
          <a:p>
            <a:pPr algn="r"/>
            <a:r>
              <a:rPr lang="en-US" sz="2000">
                <a:latin typeface="Comic Sans MS" charset="0"/>
                <a:cs typeface="Arial" charset="0"/>
              </a:rPr>
              <a:t>∞</a:t>
            </a:r>
          </a:p>
          <a:p>
            <a:pPr algn="r"/>
            <a:r>
              <a:rPr lang="en-US" sz="2000"/>
              <a:t>2,x</a:t>
            </a:r>
          </a:p>
        </p:txBody>
      </p:sp>
      <p:sp>
        <p:nvSpPr>
          <p:cNvPr id="128011" name="Text Box 9"/>
          <p:cNvSpPr txBox="1">
            <a:spLocks noChangeArrowheads="1"/>
          </p:cNvSpPr>
          <p:nvPr/>
        </p:nvSpPr>
        <p:spPr bwMode="auto">
          <a:xfrm>
            <a:off x="7605713" y="1516063"/>
            <a:ext cx="1169987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2000"/>
              <a:t>D(z),p(z)</a:t>
            </a:r>
          </a:p>
          <a:p>
            <a:pPr algn="r"/>
            <a:r>
              <a:rPr lang="en-US" sz="1800">
                <a:latin typeface="Comic Sans MS" charset="0"/>
              </a:rPr>
              <a:t>∞ </a:t>
            </a:r>
            <a:endParaRPr lang="en-US" sz="2000"/>
          </a:p>
          <a:p>
            <a:pPr algn="r"/>
            <a:r>
              <a:rPr lang="en-US" sz="1800">
                <a:latin typeface="Comic Sans MS" charset="0"/>
              </a:rPr>
              <a:t>∞ </a:t>
            </a:r>
            <a:endParaRPr lang="en-US" sz="2000"/>
          </a:p>
          <a:p>
            <a:pPr algn="r"/>
            <a:r>
              <a:rPr lang="en-US" sz="2000"/>
              <a:t>4,y</a:t>
            </a:r>
          </a:p>
          <a:p>
            <a:pPr algn="r"/>
            <a:r>
              <a:rPr lang="en-US" sz="2000"/>
              <a:t>4,y</a:t>
            </a:r>
          </a:p>
          <a:p>
            <a:pPr algn="r"/>
            <a:r>
              <a:rPr lang="en-US" sz="2000"/>
              <a:t>4,y</a:t>
            </a:r>
          </a:p>
        </p:txBody>
      </p:sp>
      <p:sp>
        <p:nvSpPr>
          <p:cNvPr id="128012" name="Line 10"/>
          <p:cNvSpPr>
            <a:spLocks noChangeShapeType="1"/>
          </p:cNvSpPr>
          <p:nvPr/>
        </p:nvSpPr>
        <p:spPr bwMode="auto">
          <a:xfrm>
            <a:off x="361950" y="1857375"/>
            <a:ext cx="8505825" cy="95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8013" name="Line 11"/>
          <p:cNvSpPr>
            <a:spLocks noChangeShapeType="1"/>
          </p:cNvSpPr>
          <p:nvPr/>
        </p:nvSpPr>
        <p:spPr bwMode="auto">
          <a:xfrm>
            <a:off x="519113" y="2162175"/>
            <a:ext cx="829627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8014" name="Line 12"/>
          <p:cNvSpPr>
            <a:spLocks noChangeShapeType="1"/>
          </p:cNvSpPr>
          <p:nvPr/>
        </p:nvSpPr>
        <p:spPr bwMode="auto">
          <a:xfrm>
            <a:off x="538163" y="2457450"/>
            <a:ext cx="8267700" cy="4763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8015" name="Line 13"/>
          <p:cNvSpPr>
            <a:spLocks noChangeShapeType="1"/>
          </p:cNvSpPr>
          <p:nvPr/>
        </p:nvSpPr>
        <p:spPr bwMode="auto">
          <a:xfrm>
            <a:off x="547688" y="2767013"/>
            <a:ext cx="8253412" cy="952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8016" name="Line 14"/>
          <p:cNvSpPr>
            <a:spLocks noChangeShapeType="1"/>
          </p:cNvSpPr>
          <p:nvPr/>
        </p:nvSpPr>
        <p:spPr bwMode="auto">
          <a:xfrm>
            <a:off x="557213" y="3071813"/>
            <a:ext cx="8267700" cy="952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8017" name="Line 15"/>
          <p:cNvSpPr>
            <a:spLocks noChangeShapeType="1"/>
          </p:cNvSpPr>
          <p:nvPr/>
        </p:nvSpPr>
        <p:spPr bwMode="auto">
          <a:xfrm>
            <a:off x="571500" y="3386138"/>
            <a:ext cx="8262938" cy="4762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8018" name="Group 16"/>
          <p:cNvGrpSpPr>
            <a:grpSpLocks/>
          </p:cNvGrpSpPr>
          <p:nvPr/>
        </p:nvGrpSpPr>
        <p:grpSpPr bwMode="auto">
          <a:xfrm>
            <a:off x="3645396" y="3771160"/>
            <a:ext cx="3571875" cy="2236787"/>
            <a:chOff x="3162" y="1071"/>
            <a:chExt cx="2250" cy="1409"/>
          </a:xfrm>
        </p:grpSpPr>
        <p:sp>
          <p:nvSpPr>
            <p:cNvPr id="128024" name="Freeform 17"/>
            <p:cNvSpPr>
              <a:spLocks/>
            </p:cNvSpPr>
            <p:nvPr/>
          </p:nvSpPr>
          <p:spPr bwMode="auto">
            <a:xfrm>
              <a:off x="3162" y="1071"/>
              <a:ext cx="2250" cy="1409"/>
            </a:xfrm>
            <a:custGeom>
              <a:avLst/>
              <a:gdLst>
                <a:gd name="T0" fmla="*/ 0 w 2250"/>
                <a:gd name="T1" fmla="*/ 624 h 1409"/>
                <a:gd name="T2" fmla="*/ 219 w 2250"/>
                <a:gd name="T3" fmla="*/ 321 h 1409"/>
                <a:gd name="T4" fmla="*/ 529 w 2250"/>
                <a:gd name="T5" fmla="*/ 35 h 1409"/>
                <a:gd name="T6" fmla="*/ 1551 w 2250"/>
                <a:gd name="T7" fmla="*/ 111 h 1409"/>
                <a:gd name="T8" fmla="*/ 1968 w 2250"/>
                <a:gd name="T9" fmla="*/ 483 h 1409"/>
                <a:gd name="T10" fmla="*/ 2199 w 2250"/>
                <a:gd name="T11" fmla="*/ 906 h 1409"/>
                <a:gd name="T12" fmla="*/ 1659 w 2250"/>
                <a:gd name="T13" fmla="*/ 1314 h 1409"/>
                <a:gd name="T14" fmla="*/ 993 w 2250"/>
                <a:gd name="T15" fmla="*/ 1386 h 1409"/>
                <a:gd name="T16" fmla="*/ 465 w 2250"/>
                <a:gd name="T17" fmla="*/ 1356 h 1409"/>
                <a:gd name="T18" fmla="*/ 102 w 2250"/>
                <a:gd name="T19" fmla="*/ 1068 h 1409"/>
                <a:gd name="T20" fmla="*/ 0 w 2250"/>
                <a:gd name="T21" fmla="*/ 624 h 140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50"/>
                <a:gd name="T34" fmla="*/ 0 h 1409"/>
                <a:gd name="T35" fmla="*/ 2250 w 2250"/>
                <a:gd name="T36" fmla="*/ 1409 h 140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50" h="1409">
                  <a:moveTo>
                    <a:pt x="0" y="624"/>
                  </a:moveTo>
                  <a:cubicBezTo>
                    <a:pt x="5" y="506"/>
                    <a:pt x="131" y="419"/>
                    <a:pt x="219" y="321"/>
                  </a:cubicBezTo>
                  <a:cubicBezTo>
                    <a:pt x="307" y="223"/>
                    <a:pt x="307" y="70"/>
                    <a:pt x="529" y="35"/>
                  </a:cubicBezTo>
                  <a:cubicBezTo>
                    <a:pt x="751" y="0"/>
                    <a:pt x="1311" y="36"/>
                    <a:pt x="1551" y="111"/>
                  </a:cubicBezTo>
                  <a:cubicBezTo>
                    <a:pt x="1791" y="186"/>
                    <a:pt x="1860" y="351"/>
                    <a:pt x="1968" y="483"/>
                  </a:cubicBezTo>
                  <a:cubicBezTo>
                    <a:pt x="2076" y="615"/>
                    <a:pt x="2250" y="767"/>
                    <a:pt x="2199" y="906"/>
                  </a:cubicBezTo>
                  <a:cubicBezTo>
                    <a:pt x="2148" y="1045"/>
                    <a:pt x="1860" y="1234"/>
                    <a:pt x="1659" y="1314"/>
                  </a:cubicBezTo>
                  <a:cubicBezTo>
                    <a:pt x="1458" y="1394"/>
                    <a:pt x="1192" y="1379"/>
                    <a:pt x="993" y="1386"/>
                  </a:cubicBezTo>
                  <a:cubicBezTo>
                    <a:pt x="794" y="1393"/>
                    <a:pt x="613" y="1409"/>
                    <a:pt x="465" y="1356"/>
                  </a:cubicBezTo>
                  <a:cubicBezTo>
                    <a:pt x="317" y="1303"/>
                    <a:pt x="180" y="1190"/>
                    <a:pt x="102" y="1068"/>
                  </a:cubicBezTo>
                  <a:cubicBezTo>
                    <a:pt x="24" y="946"/>
                    <a:pt x="21" y="716"/>
                    <a:pt x="0" y="624"/>
                  </a:cubicBezTo>
                  <a:close/>
                </a:path>
              </a:pathLst>
            </a:cu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25" name="Freeform 18"/>
            <p:cNvSpPr>
              <a:spLocks/>
            </p:cNvSpPr>
            <p:nvPr/>
          </p:nvSpPr>
          <p:spPr bwMode="auto">
            <a:xfrm>
              <a:off x="3498" y="1620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26" name="Oval 19"/>
            <p:cNvSpPr>
              <a:spLocks noChangeArrowheads="1"/>
            </p:cNvSpPr>
            <p:nvPr/>
          </p:nvSpPr>
          <p:spPr bwMode="auto">
            <a:xfrm>
              <a:off x="3238" y="186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27" name="Line 20"/>
            <p:cNvSpPr>
              <a:spLocks noChangeShapeType="1"/>
            </p:cNvSpPr>
            <p:nvPr/>
          </p:nvSpPr>
          <p:spPr bwMode="auto">
            <a:xfrm>
              <a:off x="3238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28" name="Line 21"/>
            <p:cNvSpPr>
              <a:spLocks noChangeShapeType="1"/>
            </p:cNvSpPr>
            <p:nvPr/>
          </p:nvSpPr>
          <p:spPr bwMode="auto">
            <a:xfrm>
              <a:off x="3551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29" name="Rectangle 22"/>
            <p:cNvSpPr>
              <a:spLocks noChangeArrowheads="1"/>
            </p:cNvSpPr>
            <p:nvPr/>
          </p:nvSpPr>
          <p:spPr bwMode="auto">
            <a:xfrm>
              <a:off x="3238" y="1855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28030" name="Oval 23"/>
            <p:cNvSpPr>
              <a:spLocks noChangeArrowheads="1"/>
            </p:cNvSpPr>
            <p:nvPr/>
          </p:nvSpPr>
          <p:spPr bwMode="auto">
            <a:xfrm>
              <a:off x="3235" y="179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31" name="Oval 24"/>
            <p:cNvSpPr>
              <a:spLocks noChangeArrowheads="1"/>
            </p:cNvSpPr>
            <p:nvPr/>
          </p:nvSpPr>
          <p:spPr bwMode="auto">
            <a:xfrm>
              <a:off x="3712" y="224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32" name="Line 25"/>
            <p:cNvSpPr>
              <a:spLocks noChangeShapeType="1"/>
            </p:cNvSpPr>
            <p:nvPr/>
          </p:nvSpPr>
          <p:spPr bwMode="auto">
            <a:xfrm>
              <a:off x="3712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33" name="Line 26"/>
            <p:cNvSpPr>
              <a:spLocks noChangeShapeType="1"/>
            </p:cNvSpPr>
            <p:nvPr/>
          </p:nvSpPr>
          <p:spPr bwMode="auto">
            <a:xfrm>
              <a:off x="4025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34" name="Rectangle 27"/>
            <p:cNvSpPr>
              <a:spLocks noChangeArrowheads="1"/>
            </p:cNvSpPr>
            <p:nvPr/>
          </p:nvSpPr>
          <p:spPr bwMode="auto">
            <a:xfrm>
              <a:off x="3712" y="224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28035" name="Oval 28"/>
            <p:cNvSpPr>
              <a:spLocks noChangeArrowheads="1"/>
            </p:cNvSpPr>
            <p:nvPr/>
          </p:nvSpPr>
          <p:spPr bwMode="auto">
            <a:xfrm>
              <a:off x="3709" y="218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36" name="Oval 29"/>
            <p:cNvSpPr>
              <a:spLocks noChangeArrowheads="1"/>
            </p:cNvSpPr>
            <p:nvPr/>
          </p:nvSpPr>
          <p:spPr bwMode="auto">
            <a:xfrm>
              <a:off x="3708" y="155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37" name="Line 30"/>
            <p:cNvSpPr>
              <a:spLocks noChangeShapeType="1"/>
            </p:cNvSpPr>
            <p:nvPr/>
          </p:nvSpPr>
          <p:spPr bwMode="auto">
            <a:xfrm>
              <a:off x="3708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38" name="Line 31"/>
            <p:cNvSpPr>
              <a:spLocks noChangeShapeType="1"/>
            </p:cNvSpPr>
            <p:nvPr/>
          </p:nvSpPr>
          <p:spPr bwMode="auto">
            <a:xfrm>
              <a:off x="4021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39" name="Rectangle 32"/>
            <p:cNvSpPr>
              <a:spLocks noChangeArrowheads="1"/>
            </p:cNvSpPr>
            <p:nvPr/>
          </p:nvSpPr>
          <p:spPr bwMode="auto">
            <a:xfrm>
              <a:off x="3708" y="155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28040" name="Oval 33"/>
            <p:cNvSpPr>
              <a:spLocks noChangeArrowheads="1"/>
            </p:cNvSpPr>
            <p:nvPr/>
          </p:nvSpPr>
          <p:spPr bwMode="auto">
            <a:xfrm>
              <a:off x="3705" y="149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41" name="Oval 34"/>
            <p:cNvSpPr>
              <a:spLocks noChangeArrowheads="1"/>
            </p:cNvSpPr>
            <p:nvPr/>
          </p:nvSpPr>
          <p:spPr bwMode="auto">
            <a:xfrm>
              <a:off x="4391" y="1555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42" name="Line 35"/>
            <p:cNvSpPr>
              <a:spLocks noChangeShapeType="1"/>
            </p:cNvSpPr>
            <p:nvPr/>
          </p:nvSpPr>
          <p:spPr bwMode="auto">
            <a:xfrm>
              <a:off x="4391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43" name="Line 36"/>
            <p:cNvSpPr>
              <a:spLocks noChangeShapeType="1"/>
            </p:cNvSpPr>
            <p:nvPr/>
          </p:nvSpPr>
          <p:spPr bwMode="auto">
            <a:xfrm>
              <a:off x="4703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44" name="Rectangle 37"/>
            <p:cNvSpPr>
              <a:spLocks noChangeArrowheads="1"/>
            </p:cNvSpPr>
            <p:nvPr/>
          </p:nvSpPr>
          <p:spPr bwMode="auto">
            <a:xfrm>
              <a:off x="4391" y="1548"/>
              <a:ext cx="309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28045" name="Oval 38"/>
            <p:cNvSpPr>
              <a:spLocks noChangeArrowheads="1"/>
            </p:cNvSpPr>
            <p:nvPr/>
          </p:nvSpPr>
          <p:spPr bwMode="auto">
            <a:xfrm>
              <a:off x="4394" y="1492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46" name="Oval 39"/>
            <p:cNvSpPr>
              <a:spLocks noChangeArrowheads="1"/>
            </p:cNvSpPr>
            <p:nvPr/>
          </p:nvSpPr>
          <p:spPr bwMode="auto">
            <a:xfrm>
              <a:off x="4401" y="224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47" name="Line 40"/>
            <p:cNvSpPr>
              <a:spLocks noChangeShapeType="1"/>
            </p:cNvSpPr>
            <p:nvPr/>
          </p:nvSpPr>
          <p:spPr bwMode="auto">
            <a:xfrm>
              <a:off x="4401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48" name="Line 41"/>
            <p:cNvSpPr>
              <a:spLocks noChangeShapeType="1"/>
            </p:cNvSpPr>
            <p:nvPr/>
          </p:nvSpPr>
          <p:spPr bwMode="auto">
            <a:xfrm>
              <a:off x="4714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49" name="Rectangle 42"/>
            <p:cNvSpPr>
              <a:spLocks noChangeArrowheads="1"/>
            </p:cNvSpPr>
            <p:nvPr/>
          </p:nvSpPr>
          <p:spPr bwMode="auto">
            <a:xfrm>
              <a:off x="4401" y="2239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28050" name="Oval 43"/>
            <p:cNvSpPr>
              <a:spLocks noChangeArrowheads="1"/>
            </p:cNvSpPr>
            <p:nvPr/>
          </p:nvSpPr>
          <p:spPr bwMode="auto">
            <a:xfrm>
              <a:off x="4398" y="218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51" name="Oval 44"/>
            <p:cNvSpPr>
              <a:spLocks noChangeArrowheads="1"/>
            </p:cNvSpPr>
            <p:nvPr/>
          </p:nvSpPr>
          <p:spPr bwMode="auto">
            <a:xfrm>
              <a:off x="4966" y="19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52" name="Line 45"/>
            <p:cNvSpPr>
              <a:spLocks noChangeShapeType="1"/>
            </p:cNvSpPr>
            <p:nvPr/>
          </p:nvSpPr>
          <p:spPr bwMode="auto">
            <a:xfrm>
              <a:off x="4966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53" name="Line 46"/>
            <p:cNvSpPr>
              <a:spLocks noChangeShapeType="1"/>
            </p:cNvSpPr>
            <p:nvPr/>
          </p:nvSpPr>
          <p:spPr bwMode="auto">
            <a:xfrm>
              <a:off x="5279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54" name="Rectangle 47"/>
            <p:cNvSpPr>
              <a:spLocks noChangeArrowheads="1"/>
            </p:cNvSpPr>
            <p:nvPr/>
          </p:nvSpPr>
          <p:spPr bwMode="auto">
            <a:xfrm>
              <a:off x="4966" y="189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28055" name="Oval 48"/>
            <p:cNvSpPr>
              <a:spLocks noChangeArrowheads="1"/>
            </p:cNvSpPr>
            <p:nvPr/>
          </p:nvSpPr>
          <p:spPr bwMode="auto">
            <a:xfrm>
              <a:off x="4963" y="18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56" name="Freeform 49"/>
            <p:cNvSpPr>
              <a:spLocks/>
            </p:cNvSpPr>
            <p:nvPr/>
          </p:nvSpPr>
          <p:spPr bwMode="auto">
            <a:xfrm>
              <a:off x="4557" y="1647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57" name="Freeform 50"/>
            <p:cNvSpPr>
              <a:spLocks/>
            </p:cNvSpPr>
            <p:nvPr/>
          </p:nvSpPr>
          <p:spPr bwMode="auto">
            <a:xfrm>
              <a:off x="3864" y="1653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  <a:gd name="T4" fmla="*/ 0 60000 65536"/>
                <a:gd name="T5" fmla="*/ 0 60000 65536"/>
                <a:gd name="T6" fmla="*/ 0 w 1"/>
                <a:gd name="T7" fmla="*/ 0 h 537"/>
                <a:gd name="T8" fmla="*/ 1 w 1"/>
                <a:gd name="T9" fmla="*/ 537 h 5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58" name="Freeform 51"/>
            <p:cNvSpPr>
              <a:spLocks/>
            </p:cNvSpPr>
            <p:nvPr/>
          </p:nvSpPr>
          <p:spPr bwMode="auto">
            <a:xfrm>
              <a:off x="4029" y="1638"/>
              <a:ext cx="504" cy="600"/>
            </a:xfrm>
            <a:custGeom>
              <a:avLst/>
              <a:gdLst>
                <a:gd name="T0" fmla="*/ 0 w 378"/>
                <a:gd name="T1" fmla="*/ 11993521 h 174"/>
                <a:gd name="T2" fmla="*/ 5035 w 378"/>
                <a:gd name="T3" fmla="*/ 0 h 174"/>
                <a:gd name="T4" fmla="*/ 0 60000 65536"/>
                <a:gd name="T5" fmla="*/ 0 60000 65536"/>
                <a:gd name="T6" fmla="*/ 0 w 378"/>
                <a:gd name="T7" fmla="*/ 0 h 174"/>
                <a:gd name="T8" fmla="*/ 378 w 378"/>
                <a:gd name="T9" fmla="*/ 174 h 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59" name="Freeform 52"/>
            <p:cNvSpPr>
              <a:spLocks/>
            </p:cNvSpPr>
            <p:nvPr/>
          </p:nvSpPr>
          <p:spPr bwMode="auto">
            <a:xfrm>
              <a:off x="4716" y="1986"/>
              <a:ext cx="366" cy="270"/>
            </a:xfrm>
            <a:custGeom>
              <a:avLst/>
              <a:gdLst>
                <a:gd name="T0" fmla="*/ 0 w 366"/>
                <a:gd name="T1" fmla="*/ 270 h 270"/>
                <a:gd name="T2" fmla="*/ 366 w 366"/>
                <a:gd name="T3" fmla="*/ 0 h 270"/>
                <a:gd name="T4" fmla="*/ 0 60000 65536"/>
                <a:gd name="T5" fmla="*/ 0 60000 65536"/>
                <a:gd name="T6" fmla="*/ 0 w 366"/>
                <a:gd name="T7" fmla="*/ 0 h 270"/>
                <a:gd name="T8" fmla="*/ 366 w 366"/>
                <a:gd name="T9" fmla="*/ 270 h 27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270">
                  <a:moveTo>
                    <a:pt x="0" y="270"/>
                  </a:moveTo>
                  <a:lnTo>
                    <a:pt x="366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60" name="Freeform 53"/>
            <p:cNvSpPr>
              <a:spLocks/>
            </p:cNvSpPr>
            <p:nvPr/>
          </p:nvSpPr>
          <p:spPr bwMode="auto">
            <a:xfrm>
              <a:off x="4035" y="226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61" name="Freeform 54"/>
            <p:cNvSpPr>
              <a:spLocks/>
            </p:cNvSpPr>
            <p:nvPr/>
          </p:nvSpPr>
          <p:spPr bwMode="auto">
            <a:xfrm>
              <a:off x="3444" y="1944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  <a:gd name="T4" fmla="*/ 0 60000 65536"/>
                <a:gd name="T5" fmla="*/ 0 60000 65536"/>
                <a:gd name="T6" fmla="*/ 0 w 276"/>
                <a:gd name="T7" fmla="*/ 0 h 264"/>
                <a:gd name="T8" fmla="*/ 276 w 276"/>
                <a:gd name="T9" fmla="*/ 264 h 2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62" name="Freeform 55"/>
            <p:cNvSpPr>
              <a:spLocks/>
            </p:cNvSpPr>
            <p:nvPr/>
          </p:nvSpPr>
          <p:spPr bwMode="auto">
            <a:xfrm>
              <a:off x="4029" y="157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63" name="Freeform 56"/>
            <p:cNvSpPr>
              <a:spLocks/>
            </p:cNvSpPr>
            <p:nvPr/>
          </p:nvSpPr>
          <p:spPr bwMode="auto">
            <a:xfrm>
              <a:off x="4704" y="1575"/>
              <a:ext cx="396" cy="267"/>
            </a:xfrm>
            <a:custGeom>
              <a:avLst/>
              <a:gdLst>
                <a:gd name="T0" fmla="*/ 396 w 396"/>
                <a:gd name="T1" fmla="*/ 267 h 267"/>
                <a:gd name="T2" fmla="*/ 0 w 396"/>
                <a:gd name="T3" fmla="*/ 0 h 267"/>
                <a:gd name="T4" fmla="*/ 0 60000 65536"/>
                <a:gd name="T5" fmla="*/ 0 60000 65536"/>
                <a:gd name="T6" fmla="*/ 0 w 396"/>
                <a:gd name="T7" fmla="*/ 0 h 267"/>
                <a:gd name="T8" fmla="*/ 396 w 396"/>
                <a:gd name="T9" fmla="*/ 267 h 26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6" h="267">
                  <a:moveTo>
                    <a:pt x="396" y="267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64" name="Freeform 57"/>
            <p:cNvSpPr>
              <a:spLocks/>
            </p:cNvSpPr>
            <p:nvPr/>
          </p:nvSpPr>
          <p:spPr bwMode="auto">
            <a:xfrm>
              <a:off x="3387" y="1146"/>
              <a:ext cx="1110" cy="645"/>
            </a:xfrm>
            <a:custGeom>
              <a:avLst/>
              <a:gdLst>
                <a:gd name="T0" fmla="*/ 1110 w 1110"/>
                <a:gd name="T1" fmla="*/ 342 h 645"/>
                <a:gd name="T2" fmla="*/ 0 w 1110"/>
                <a:gd name="T3" fmla="*/ 645 h 645"/>
                <a:gd name="T4" fmla="*/ 0 60000 65536"/>
                <a:gd name="T5" fmla="*/ 0 60000 65536"/>
                <a:gd name="T6" fmla="*/ 0 w 1110"/>
                <a:gd name="T7" fmla="*/ 0 h 645"/>
                <a:gd name="T8" fmla="*/ 1110 w 1110"/>
                <a:gd name="T9" fmla="*/ 645 h 6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10" h="645">
                  <a:moveTo>
                    <a:pt x="1110" y="342"/>
                  </a:moveTo>
                  <a:cubicBezTo>
                    <a:pt x="1104" y="0"/>
                    <a:pt x="21" y="63"/>
                    <a:pt x="0" y="645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8065" name="Group 58"/>
            <p:cNvGrpSpPr>
              <a:grpSpLocks/>
            </p:cNvGrpSpPr>
            <p:nvPr/>
          </p:nvGrpSpPr>
          <p:grpSpPr bwMode="auto">
            <a:xfrm>
              <a:off x="3287" y="1744"/>
              <a:ext cx="205" cy="250"/>
              <a:chOff x="2954" y="2425"/>
              <a:chExt cx="208" cy="250"/>
            </a:xfrm>
          </p:grpSpPr>
          <p:sp>
            <p:nvSpPr>
              <p:cNvPr id="128091" name="Rectangle 5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092" name="Text Box 60"/>
              <p:cNvSpPr txBox="1">
                <a:spLocks noChangeArrowheads="1"/>
              </p:cNvSpPr>
              <p:nvPr/>
            </p:nvSpPr>
            <p:spPr bwMode="auto">
              <a:xfrm>
                <a:off x="2954" y="2425"/>
                <a:ext cx="20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u</a:t>
                </a:r>
                <a:endParaRPr lang="en-US"/>
              </a:p>
            </p:txBody>
          </p:sp>
        </p:grpSp>
        <p:grpSp>
          <p:nvGrpSpPr>
            <p:cNvPr id="128066" name="Group 61"/>
            <p:cNvGrpSpPr>
              <a:grpSpLocks/>
            </p:cNvGrpSpPr>
            <p:nvPr/>
          </p:nvGrpSpPr>
          <p:grpSpPr bwMode="auto">
            <a:xfrm>
              <a:off x="4461" y="2128"/>
              <a:ext cx="196" cy="250"/>
              <a:chOff x="2958" y="2425"/>
              <a:chExt cx="199" cy="250"/>
            </a:xfrm>
          </p:grpSpPr>
          <p:sp>
            <p:nvSpPr>
              <p:cNvPr id="128089" name="Rectangle 62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090" name="Text Box 63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y</a:t>
                </a:r>
                <a:endParaRPr lang="en-US"/>
              </a:p>
            </p:txBody>
          </p:sp>
        </p:grpSp>
        <p:grpSp>
          <p:nvGrpSpPr>
            <p:cNvPr id="128067" name="Group 64"/>
            <p:cNvGrpSpPr>
              <a:grpSpLocks/>
            </p:cNvGrpSpPr>
            <p:nvPr/>
          </p:nvGrpSpPr>
          <p:grpSpPr bwMode="auto">
            <a:xfrm>
              <a:off x="3772" y="2095"/>
              <a:ext cx="212" cy="288"/>
              <a:chOff x="2951" y="2395"/>
              <a:chExt cx="213" cy="288"/>
            </a:xfrm>
          </p:grpSpPr>
          <p:sp>
            <p:nvSpPr>
              <p:cNvPr id="128087" name="Rectangle 6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088" name="Text Box 66"/>
              <p:cNvSpPr txBox="1">
                <a:spLocks noChangeArrowheads="1"/>
              </p:cNvSpPr>
              <p:nvPr/>
            </p:nvSpPr>
            <p:spPr bwMode="auto">
              <a:xfrm>
                <a:off x="2951" y="2395"/>
                <a:ext cx="21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/>
                  <a:t>x</a:t>
                </a:r>
              </a:p>
            </p:txBody>
          </p:sp>
        </p:grpSp>
        <p:grpSp>
          <p:nvGrpSpPr>
            <p:cNvPr id="128068" name="Group 67"/>
            <p:cNvGrpSpPr>
              <a:grpSpLocks/>
            </p:cNvGrpSpPr>
            <p:nvPr/>
          </p:nvGrpSpPr>
          <p:grpSpPr bwMode="auto">
            <a:xfrm>
              <a:off x="4438" y="1438"/>
              <a:ext cx="232" cy="250"/>
              <a:chOff x="2941" y="2425"/>
              <a:chExt cx="235" cy="250"/>
            </a:xfrm>
          </p:grpSpPr>
          <p:sp>
            <p:nvSpPr>
              <p:cNvPr id="128085" name="Rectangle 6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6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086" name="Text Box 69"/>
              <p:cNvSpPr txBox="1">
                <a:spLocks noChangeArrowheads="1"/>
              </p:cNvSpPr>
              <p:nvPr/>
            </p:nvSpPr>
            <p:spPr bwMode="auto">
              <a:xfrm>
                <a:off x="2941" y="2425"/>
                <a:ext cx="23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w</a:t>
                </a:r>
                <a:endParaRPr lang="en-US"/>
              </a:p>
            </p:txBody>
          </p:sp>
        </p:grpSp>
        <p:grpSp>
          <p:nvGrpSpPr>
            <p:cNvPr id="128069" name="Group 70"/>
            <p:cNvGrpSpPr>
              <a:grpSpLocks/>
            </p:cNvGrpSpPr>
            <p:nvPr/>
          </p:nvGrpSpPr>
          <p:grpSpPr bwMode="auto">
            <a:xfrm>
              <a:off x="3771" y="1438"/>
              <a:ext cx="196" cy="250"/>
              <a:chOff x="2958" y="2425"/>
              <a:chExt cx="199" cy="250"/>
            </a:xfrm>
          </p:grpSpPr>
          <p:sp>
            <p:nvSpPr>
              <p:cNvPr id="128083" name="Rectangle 7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084" name="Text Box 72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v</a:t>
                </a:r>
                <a:endParaRPr lang="en-US"/>
              </a:p>
            </p:txBody>
          </p:sp>
        </p:grpSp>
        <p:grpSp>
          <p:nvGrpSpPr>
            <p:cNvPr id="128070" name="Group 73"/>
            <p:cNvGrpSpPr>
              <a:grpSpLocks/>
            </p:cNvGrpSpPr>
            <p:nvPr/>
          </p:nvGrpSpPr>
          <p:grpSpPr bwMode="auto">
            <a:xfrm>
              <a:off x="5025" y="1756"/>
              <a:ext cx="212" cy="288"/>
              <a:chOff x="2949" y="2395"/>
              <a:chExt cx="214" cy="288"/>
            </a:xfrm>
          </p:grpSpPr>
          <p:sp>
            <p:nvSpPr>
              <p:cNvPr id="128081" name="Rectangle 74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082" name="Text Box 75"/>
              <p:cNvSpPr txBox="1">
                <a:spLocks noChangeArrowheads="1"/>
              </p:cNvSpPr>
              <p:nvPr/>
            </p:nvSpPr>
            <p:spPr bwMode="auto">
              <a:xfrm>
                <a:off x="2949" y="2395"/>
                <a:ext cx="21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/>
                  <a:t>z</a:t>
                </a:r>
              </a:p>
            </p:txBody>
          </p:sp>
        </p:grpSp>
        <p:sp>
          <p:nvSpPr>
            <p:cNvPr id="128071" name="Text Box 76"/>
            <p:cNvSpPr txBox="1">
              <a:spLocks noChangeArrowheads="1"/>
            </p:cNvSpPr>
            <p:nvPr/>
          </p:nvSpPr>
          <p:spPr bwMode="auto">
            <a:xfrm>
              <a:off x="3493" y="1568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2</a:t>
              </a:r>
              <a:endParaRPr lang="en-US"/>
            </a:p>
          </p:txBody>
        </p:sp>
        <p:sp>
          <p:nvSpPr>
            <p:cNvPr id="128072" name="Text Box 77"/>
            <p:cNvSpPr txBox="1">
              <a:spLocks noChangeArrowheads="1"/>
            </p:cNvSpPr>
            <p:nvPr/>
          </p:nvSpPr>
          <p:spPr bwMode="auto">
            <a:xfrm>
              <a:off x="3841" y="1787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2</a:t>
              </a:r>
              <a:endParaRPr lang="en-US"/>
            </a:p>
          </p:txBody>
        </p:sp>
        <p:sp>
          <p:nvSpPr>
            <p:cNvPr id="128073" name="Text Box 78"/>
            <p:cNvSpPr txBox="1">
              <a:spLocks noChangeArrowheads="1"/>
            </p:cNvSpPr>
            <p:nvPr/>
          </p:nvSpPr>
          <p:spPr bwMode="auto">
            <a:xfrm>
              <a:off x="3406" y="2000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1</a:t>
              </a:r>
              <a:endParaRPr lang="en-US"/>
            </a:p>
          </p:txBody>
        </p:sp>
        <p:sp>
          <p:nvSpPr>
            <p:cNvPr id="128074" name="Text Box 79"/>
            <p:cNvSpPr txBox="1">
              <a:spLocks noChangeArrowheads="1"/>
            </p:cNvSpPr>
            <p:nvPr/>
          </p:nvSpPr>
          <p:spPr bwMode="auto">
            <a:xfrm>
              <a:off x="4225" y="1880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3</a:t>
              </a:r>
              <a:endParaRPr lang="en-US"/>
            </a:p>
          </p:txBody>
        </p:sp>
        <p:sp>
          <p:nvSpPr>
            <p:cNvPr id="128075" name="Text Box 80"/>
            <p:cNvSpPr txBox="1">
              <a:spLocks noChangeArrowheads="1"/>
            </p:cNvSpPr>
            <p:nvPr/>
          </p:nvSpPr>
          <p:spPr bwMode="auto">
            <a:xfrm>
              <a:off x="4162" y="2234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1</a:t>
              </a:r>
              <a:endParaRPr lang="en-US"/>
            </a:p>
          </p:txBody>
        </p:sp>
        <p:sp>
          <p:nvSpPr>
            <p:cNvPr id="128076" name="Text Box 81"/>
            <p:cNvSpPr txBox="1">
              <a:spLocks noChangeArrowheads="1"/>
            </p:cNvSpPr>
            <p:nvPr/>
          </p:nvSpPr>
          <p:spPr bwMode="auto">
            <a:xfrm>
              <a:off x="4522" y="1805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1</a:t>
              </a:r>
              <a:endParaRPr lang="en-US"/>
            </a:p>
          </p:txBody>
        </p:sp>
        <p:sp>
          <p:nvSpPr>
            <p:cNvPr id="128077" name="Text Box 82"/>
            <p:cNvSpPr txBox="1">
              <a:spLocks noChangeArrowheads="1"/>
            </p:cNvSpPr>
            <p:nvPr/>
          </p:nvSpPr>
          <p:spPr bwMode="auto">
            <a:xfrm>
              <a:off x="4882" y="2069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2</a:t>
              </a:r>
              <a:endParaRPr lang="en-US"/>
            </a:p>
          </p:txBody>
        </p:sp>
        <p:sp>
          <p:nvSpPr>
            <p:cNvPr id="128078" name="Text Box 83"/>
            <p:cNvSpPr txBox="1">
              <a:spLocks noChangeArrowheads="1"/>
            </p:cNvSpPr>
            <p:nvPr/>
          </p:nvSpPr>
          <p:spPr bwMode="auto">
            <a:xfrm>
              <a:off x="4855" y="1532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5</a:t>
              </a:r>
              <a:endParaRPr lang="en-US"/>
            </a:p>
          </p:txBody>
        </p:sp>
        <p:sp>
          <p:nvSpPr>
            <p:cNvPr id="128079" name="Text Box 84"/>
            <p:cNvSpPr txBox="1">
              <a:spLocks noChangeArrowheads="1"/>
            </p:cNvSpPr>
            <p:nvPr/>
          </p:nvSpPr>
          <p:spPr bwMode="auto">
            <a:xfrm>
              <a:off x="4120" y="1382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3</a:t>
              </a:r>
              <a:endParaRPr lang="en-US"/>
            </a:p>
          </p:txBody>
        </p:sp>
        <p:sp>
          <p:nvSpPr>
            <p:cNvPr id="128080" name="Text Box 85"/>
            <p:cNvSpPr txBox="1">
              <a:spLocks noChangeArrowheads="1"/>
            </p:cNvSpPr>
            <p:nvPr/>
          </p:nvSpPr>
          <p:spPr bwMode="auto">
            <a:xfrm>
              <a:off x="3769" y="1115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5</a:t>
              </a:r>
              <a:endParaRPr lang="en-US"/>
            </a:p>
          </p:txBody>
        </p:sp>
      </p:grpSp>
      <p:sp>
        <p:nvSpPr>
          <p:cNvPr id="718934" name="Line 86"/>
          <p:cNvSpPr>
            <a:spLocks noChangeShapeType="1"/>
          </p:cNvSpPr>
          <p:nvPr/>
        </p:nvSpPr>
        <p:spPr bwMode="auto">
          <a:xfrm flipH="1">
            <a:off x="2241550" y="2035175"/>
            <a:ext cx="3514725" cy="3095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8935" name="Line 87"/>
          <p:cNvSpPr>
            <a:spLocks noChangeShapeType="1"/>
          </p:cNvSpPr>
          <p:nvPr/>
        </p:nvSpPr>
        <p:spPr bwMode="auto">
          <a:xfrm flipH="1">
            <a:off x="2163763" y="2330450"/>
            <a:ext cx="4894262" cy="3349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8936" name="Line 88"/>
          <p:cNvSpPr>
            <a:spLocks noChangeShapeType="1"/>
          </p:cNvSpPr>
          <p:nvPr/>
        </p:nvSpPr>
        <p:spPr bwMode="auto">
          <a:xfrm flipH="1">
            <a:off x="2227263" y="2692400"/>
            <a:ext cx="914400" cy="2571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8937" name="Line 89"/>
          <p:cNvSpPr>
            <a:spLocks noChangeShapeType="1"/>
          </p:cNvSpPr>
          <p:nvPr/>
        </p:nvSpPr>
        <p:spPr bwMode="auto">
          <a:xfrm flipH="1">
            <a:off x="2241550" y="2949575"/>
            <a:ext cx="2239963" cy="3095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8938" name="Line 90"/>
          <p:cNvSpPr>
            <a:spLocks noChangeShapeType="1"/>
          </p:cNvSpPr>
          <p:nvPr/>
        </p:nvSpPr>
        <p:spPr bwMode="auto">
          <a:xfrm flipH="1">
            <a:off x="2254250" y="3206750"/>
            <a:ext cx="5975350" cy="3349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15</a:t>
            </a:fld>
            <a:endParaRPr lang="en-US" sz="1200" dirty="0">
              <a:latin typeface="Tahoma" charset="0"/>
            </a:endParaRPr>
          </a:p>
        </p:txBody>
      </p:sp>
      <p:sp>
        <p:nvSpPr>
          <p:cNvPr id="9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96" name="TextBox 1"/>
          <p:cNvSpPr txBox="1">
            <a:spLocks noChangeArrowheads="1"/>
          </p:cNvSpPr>
          <p:nvPr/>
        </p:nvSpPr>
        <p:spPr bwMode="auto">
          <a:xfrm>
            <a:off x="339826" y="6198762"/>
            <a:ext cx="45071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dirty="0" smtClean="0"/>
              <a:t>* Check </a:t>
            </a:r>
            <a:r>
              <a:rPr lang="en-US" sz="1400" dirty="0"/>
              <a:t>out the online interactive exercises for more </a:t>
            </a:r>
            <a:r>
              <a:rPr lang="en-US" sz="1400" dirty="0" smtClean="0"/>
              <a:t>examples: h</a:t>
            </a:r>
            <a:r>
              <a:rPr lang="en-US" sz="1200" dirty="0" smtClean="0"/>
              <a:t>ttp</a:t>
            </a:r>
            <a:r>
              <a:rPr lang="en-US" sz="1200" dirty="0"/>
              <a:t>://gaia.cs.umass.edu/kurose_ross/interactive/</a:t>
            </a:r>
          </a:p>
        </p:txBody>
      </p:sp>
    </p:spTree>
    <p:extLst>
      <p:ext uri="{BB962C8B-B14F-4D97-AF65-F5344CB8AC3E}">
        <p14:creationId xmlns:p14="http://schemas.microsoft.com/office/powerpoint/2010/main" val="1457685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934" grpId="0" animBg="1"/>
      <p:bldP spid="718935" grpId="0" animBg="1"/>
      <p:bldP spid="718936" grpId="0" animBg="1"/>
      <p:bldP spid="718937" grpId="0" animBg="1"/>
      <p:bldP spid="71893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852488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Dijkstra</a:t>
            </a:r>
            <a:r>
              <a:rPr lang="ja-JP" altLang="en-US" sz="4000">
                <a:latin typeface="Gill Sans MT" charset="0"/>
              </a:rPr>
              <a:t>’</a:t>
            </a:r>
            <a:r>
              <a:rPr lang="en-US" altLang="ja-JP" sz="4000">
                <a:latin typeface="Gill Sans MT" charset="0"/>
              </a:rPr>
              <a:t>s algorithm: example (2) </a:t>
            </a:r>
            <a:endParaRPr lang="en-US" sz="4000">
              <a:latin typeface="Gill Sans MT" charset="0"/>
            </a:endParaRPr>
          </a:p>
        </p:txBody>
      </p:sp>
      <p:grpSp>
        <p:nvGrpSpPr>
          <p:cNvPr id="129028" name="Group 3"/>
          <p:cNvGrpSpPr>
            <a:grpSpLocks/>
          </p:cNvGrpSpPr>
          <p:nvPr/>
        </p:nvGrpSpPr>
        <p:grpSpPr bwMode="auto">
          <a:xfrm>
            <a:off x="2198688" y="2036763"/>
            <a:ext cx="3244850" cy="1500187"/>
            <a:chOff x="1385" y="1283"/>
            <a:chExt cx="2044" cy="945"/>
          </a:xfrm>
        </p:grpSpPr>
        <p:sp>
          <p:nvSpPr>
            <p:cNvPr id="129047" name="Freeform 4"/>
            <p:cNvSpPr>
              <a:spLocks/>
            </p:cNvSpPr>
            <p:nvPr/>
          </p:nvSpPr>
          <p:spPr bwMode="auto">
            <a:xfrm>
              <a:off x="1648" y="1465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48" name="Oval 5"/>
            <p:cNvSpPr>
              <a:spLocks noChangeArrowheads="1"/>
            </p:cNvSpPr>
            <p:nvPr/>
          </p:nvSpPr>
          <p:spPr bwMode="auto">
            <a:xfrm>
              <a:off x="1388" y="1707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49" name="Line 6"/>
            <p:cNvSpPr>
              <a:spLocks noChangeShapeType="1"/>
            </p:cNvSpPr>
            <p:nvPr/>
          </p:nvSpPr>
          <p:spPr bwMode="auto">
            <a:xfrm>
              <a:off x="1388" y="1700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50" name="Line 7"/>
            <p:cNvSpPr>
              <a:spLocks noChangeShapeType="1"/>
            </p:cNvSpPr>
            <p:nvPr/>
          </p:nvSpPr>
          <p:spPr bwMode="auto">
            <a:xfrm>
              <a:off x="1701" y="1700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51" name="Rectangle 8"/>
            <p:cNvSpPr>
              <a:spLocks noChangeArrowheads="1"/>
            </p:cNvSpPr>
            <p:nvPr/>
          </p:nvSpPr>
          <p:spPr bwMode="auto">
            <a:xfrm>
              <a:off x="1388" y="1700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29052" name="Oval 9"/>
            <p:cNvSpPr>
              <a:spLocks noChangeArrowheads="1"/>
            </p:cNvSpPr>
            <p:nvPr/>
          </p:nvSpPr>
          <p:spPr bwMode="auto">
            <a:xfrm>
              <a:off x="1385" y="1641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53" name="Oval 10"/>
            <p:cNvSpPr>
              <a:spLocks noChangeArrowheads="1"/>
            </p:cNvSpPr>
            <p:nvPr/>
          </p:nvSpPr>
          <p:spPr bwMode="auto">
            <a:xfrm>
              <a:off x="1862" y="2094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54" name="Line 11"/>
            <p:cNvSpPr>
              <a:spLocks noChangeShapeType="1"/>
            </p:cNvSpPr>
            <p:nvPr/>
          </p:nvSpPr>
          <p:spPr bwMode="auto">
            <a:xfrm>
              <a:off x="1862" y="208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55" name="Line 12"/>
            <p:cNvSpPr>
              <a:spLocks noChangeShapeType="1"/>
            </p:cNvSpPr>
            <p:nvPr/>
          </p:nvSpPr>
          <p:spPr bwMode="auto">
            <a:xfrm>
              <a:off x="2175" y="208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56" name="Rectangle 13"/>
            <p:cNvSpPr>
              <a:spLocks noChangeArrowheads="1"/>
            </p:cNvSpPr>
            <p:nvPr/>
          </p:nvSpPr>
          <p:spPr bwMode="auto">
            <a:xfrm>
              <a:off x="1862" y="2087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29057" name="Oval 14"/>
            <p:cNvSpPr>
              <a:spLocks noChangeArrowheads="1"/>
            </p:cNvSpPr>
            <p:nvPr/>
          </p:nvSpPr>
          <p:spPr bwMode="auto">
            <a:xfrm>
              <a:off x="1859" y="2028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58" name="Oval 15"/>
            <p:cNvSpPr>
              <a:spLocks noChangeArrowheads="1"/>
            </p:cNvSpPr>
            <p:nvPr/>
          </p:nvSpPr>
          <p:spPr bwMode="auto">
            <a:xfrm>
              <a:off x="1858" y="1404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59" name="Line 16"/>
            <p:cNvSpPr>
              <a:spLocks noChangeShapeType="1"/>
            </p:cNvSpPr>
            <p:nvPr/>
          </p:nvSpPr>
          <p:spPr bwMode="auto">
            <a:xfrm>
              <a:off x="1858" y="139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60" name="Line 17"/>
            <p:cNvSpPr>
              <a:spLocks noChangeShapeType="1"/>
            </p:cNvSpPr>
            <p:nvPr/>
          </p:nvSpPr>
          <p:spPr bwMode="auto">
            <a:xfrm>
              <a:off x="2171" y="139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61" name="Rectangle 18"/>
            <p:cNvSpPr>
              <a:spLocks noChangeArrowheads="1"/>
            </p:cNvSpPr>
            <p:nvPr/>
          </p:nvSpPr>
          <p:spPr bwMode="auto">
            <a:xfrm>
              <a:off x="1858" y="1397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29062" name="Oval 19"/>
            <p:cNvSpPr>
              <a:spLocks noChangeArrowheads="1"/>
            </p:cNvSpPr>
            <p:nvPr/>
          </p:nvSpPr>
          <p:spPr bwMode="auto">
            <a:xfrm>
              <a:off x="1855" y="1338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63" name="Oval 20"/>
            <p:cNvSpPr>
              <a:spLocks noChangeArrowheads="1"/>
            </p:cNvSpPr>
            <p:nvPr/>
          </p:nvSpPr>
          <p:spPr bwMode="auto">
            <a:xfrm>
              <a:off x="2541" y="1400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64" name="Line 21"/>
            <p:cNvSpPr>
              <a:spLocks noChangeShapeType="1"/>
            </p:cNvSpPr>
            <p:nvPr/>
          </p:nvSpPr>
          <p:spPr bwMode="auto">
            <a:xfrm>
              <a:off x="2541" y="139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65" name="Line 22"/>
            <p:cNvSpPr>
              <a:spLocks noChangeShapeType="1"/>
            </p:cNvSpPr>
            <p:nvPr/>
          </p:nvSpPr>
          <p:spPr bwMode="auto">
            <a:xfrm>
              <a:off x="2853" y="139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66" name="Rectangle 23"/>
            <p:cNvSpPr>
              <a:spLocks noChangeArrowheads="1"/>
            </p:cNvSpPr>
            <p:nvPr/>
          </p:nvSpPr>
          <p:spPr bwMode="auto">
            <a:xfrm>
              <a:off x="2541" y="1393"/>
              <a:ext cx="309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29067" name="Oval 24"/>
            <p:cNvSpPr>
              <a:spLocks noChangeArrowheads="1"/>
            </p:cNvSpPr>
            <p:nvPr/>
          </p:nvSpPr>
          <p:spPr bwMode="auto">
            <a:xfrm>
              <a:off x="2544" y="1337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68" name="Oval 25"/>
            <p:cNvSpPr>
              <a:spLocks noChangeArrowheads="1"/>
            </p:cNvSpPr>
            <p:nvPr/>
          </p:nvSpPr>
          <p:spPr bwMode="auto">
            <a:xfrm>
              <a:off x="2551" y="2091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69" name="Line 26"/>
            <p:cNvSpPr>
              <a:spLocks noChangeShapeType="1"/>
            </p:cNvSpPr>
            <p:nvPr/>
          </p:nvSpPr>
          <p:spPr bwMode="auto">
            <a:xfrm>
              <a:off x="2551" y="208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70" name="Line 27"/>
            <p:cNvSpPr>
              <a:spLocks noChangeShapeType="1"/>
            </p:cNvSpPr>
            <p:nvPr/>
          </p:nvSpPr>
          <p:spPr bwMode="auto">
            <a:xfrm>
              <a:off x="2864" y="208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71" name="Rectangle 28"/>
            <p:cNvSpPr>
              <a:spLocks noChangeArrowheads="1"/>
            </p:cNvSpPr>
            <p:nvPr/>
          </p:nvSpPr>
          <p:spPr bwMode="auto">
            <a:xfrm>
              <a:off x="2551" y="2084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29072" name="Oval 29"/>
            <p:cNvSpPr>
              <a:spLocks noChangeArrowheads="1"/>
            </p:cNvSpPr>
            <p:nvPr/>
          </p:nvSpPr>
          <p:spPr bwMode="auto">
            <a:xfrm>
              <a:off x="2548" y="2025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73" name="Oval 30"/>
            <p:cNvSpPr>
              <a:spLocks noChangeArrowheads="1"/>
            </p:cNvSpPr>
            <p:nvPr/>
          </p:nvSpPr>
          <p:spPr bwMode="auto">
            <a:xfrm>
              <a:off x="3116" y="175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74" name="Line 31"/>
            <p:cNvSpPr>
              <a:spLocks noChangeShapeType="1"/>
            </p:cNvSpPr>
            <p:nvPr/>
          </p:nvSpPr>
          <p:spPr bwMode="auto">
            <a:xfrm>
              <a:off x="3116" y="174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75" name="Line 32"/>
            <p:cNvSpPr>
              <a:spLocks noChangeShapeType="1"/>
            </p:cNvSpPr>
            <p:nvPr/>
          </p:nvSpPr>
          <p:spPr bwMode="auto">
            <a:xfrm>
              <a:off x="3429" y="174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76" name="Rectangle 33"/>
            <p:cNvSpPr>
              <a:spLocks noChangeArrowheads="1"/>
            </p:cNvSpPr>
            <p:nvPr/>
          </p:nvSpPr>
          <p:spPr bwMode="auto">
            <a:xfrm>
              <a:off x="3116" y="174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29077" name="Oval 34"/>
            <p:cNvSpPr>
              <a:spLocks noChangeArrowheads="1"/>
            </p:cNvSpPr>
            <p:nvPr/>
          </p:nvSpPr>
          <p:spPr bwMode="auto">
            <a:xfrm>
              <a:off x="3113" y="168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78" name="Freeform 35"/>
            <p:cNvSpPr>
              <a:spLocks/>
            </p:cNvSpPr>
            <p:nvPr/>
          </p:nvSpPr>
          <p:spPr bwMode="auto">
            <a:xfrm>
              <a:off x="2707" y="1492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79" name="Freeform 36"/>
            <p:cNvSpPr>
              <a:spLocks/>
            </p:cNvSpPr>
            <p:nvPr/>
          </p:nvSpPr>
          <p:spPr bwMode="auto">
            <a:xfrm>
              <a:off x="2866" y="1831"/>
              <a:ext cx="366" cy="270"/>
            </a:xfrm>
            <a:custGeom>
              <a:avLst/>
              <a:gdLst>
                <a:gd name="T0" fmla="*/ 0 w 366"/>
                <a:gd name="T1" fmla="*/ 270 h 270"/>
                <a:gd name="T2" fmla="*/ 366 w 366"/>
                <a:gd name="T3" fmla="*/ 0 h 270"/>
                <a:gd name="T4" fmla="*/ 0 60000 65536"/>
                <a:gd name="T5" fmla="*/ 0 60000 65536"/>
                <a:gd name="T6" fmla="*/ 0 w 366"/>
                <a:gd name="T7" fmla="*/ 0 h 270"/>
                <a:gd name="T8" fmla="*/ 366 w 366"/>
                <a:gd name="T9" fmla="*/ 270 h 27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270">
                  <a:moveTo>
                    <a:pt x="0" y="270"/>
                  </a:moveTo>
                  <a:lnTo>
                    <a:pt x="366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80" name="Freeform 37"/>
            <p:cNvSpPr>
              <a:spLocks/>
            </p:cNvSpPr>
            <p:nvPr/>
          </p:nvSpPr>
          <p:spPr bwMode="auto">
            <a:xfrm>
              <a:off x="2185" y="2113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081" name="Freeform 38"/>
            <p:cNvSpPr>
              <a:spLocks/>
            </p:cNvSpPr>
            <p:nvPr/>
          </p:nvSpPr>
          <p:spPr bwMode="auto">
            <a:xfrm>
              <a:off x="1594" y="1789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  <a:gd name="T4" fmla="*/ 0 60000 65536"/>
                <a:gd name="T5" fmla="*/ 0 60000 65536"/>
                <a:gd name="T6" fmla="*/ 0 w 276"/>
                <a:gd name="T7" fmla="*/ 0 h 264"/>
                <a:gd name="T8" fmla="*/ 276 w 276"/>
                <a:gd name="T9" fmla="*/ 264 h 2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9082" name="Group 39"/>
            <p:cNvGrpSpPr>
              <a:grpSpLocks/>
            </p:cNvGrpSpPr>
            <p:nvPr/>
          </p:nvGrpSpPr>
          <p:grpSpPr bwMode="auto">
            <a:xfrm>
              <a:off x="1437" y="1589"/>
              <a:ext cx="205" cy="250"/>
              <a:chOff x="2954" y="2425"/>
              <a:chExt cx="208" cy="250"/>
            </a:xfrm>
          </p:grpSpPr>
          <p:sp>
            <p:nvSpPr>
              <p:cNvPr id="129098" name="Rectangle 40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099" name="Text Box 41"/>
              <p:cNvSpPr txBox="1">
                <a:spLocks noChangeArrowheads="1"/>
              </p:cNvSpPr>
              <p:nvPr/>
            </p:nvSpPr>
            <p:spPr bwMode="auto">
              <a:xfrm>
                <a:off x="2954" y="2425"/>
                <a:ext cx="20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u</a:t>
                </a:r>
                <a:endParaRPr lang="en-US"/>
              </a:p>
            </p:txBody>
          </p:sp>
        </p:grpSp>
        <p:grpSp>
          <p:nvGrpSpPr>
            <p:cNvPr id="129083" name="Group 42"/>
            <p:cNvGrpSpPr>
              <a:grpSpLocks/>
            </p:cNvGrpSpPr>
            <p:nvPr/>
          </p:nvGrpSpPr>
          <p:grpSpPr bwMode="auto">
            <a:xfrm>
              <a:off x="2611" y="1973"/>
              <a:ext cx="196" cy="250"/>
              <a:chOff x="2958" y="2425"/>
              <a:chExt cx="199" cy="250"/>
            </a:xfrm>
          </p:grpSpPr>
          <p:sp>
            <p:nvSpPr>
              <p:cNvPr id="129096" name="Rectangle 43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097" name="Text Box 44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y</a:t>
                </a:r>
                <a:endParaRPr lang="en-US"/>
              </a:p>
            </p:txBody>
          </p:sp>
        </p:grpSp>
        <p:grpSp>
          <p:nvGrpSpPr>
            <p:cNvPr id="129084" name="Group 45"/>
            <p:cNvGrpSpPr>
              <a:grpSpLocks/>
            </p:cNvGrpSpPr>
            <p:nvPr/>
          </p:nvGrpSpPr>
          <p:grpSpPr bwMode="auto">
            <a:xfrm>
              <a:off x="1922" y="1940"/>
              <a:ext cx="212" cy="288"/>
              <a:chOff x="2951" y="2395"/>
              <a:chExt cx="213" cy="288"/>
            </a:xfrm>
          </p:grpSpPr>
          <p:sp>
            <p:nvSpPr>
              <p:cNvPr id="129094" name="Rectangle 46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095" name="Text Box 47"/>
              <p:cNvSpPr txBox="1">
                <a:spLocks noChangeArrowheads="1"/>
              </p:cNvSpPr>
              <p:nvPr/>
            </p:nvSpPr>
            <p:spPr bwMode="auto">
              <a:xfrm>
                <a:off x="2951" y="2395"/>
                <a:ext cx="21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/>
                  <a:t>x</a:t>
                </a:r>
              </a:p>
            </p:txBody>
          </p:sp>
        </p:grpSp>
        <p:grpSp>
          <p:nvGrpSpPr>
            <p:cNvPr id="129085" name="Group 48"/>
            <p:cNvGrpSpPr>
              <a:grpSpLocks/>
            </p:cNvGrpSpPr>
            <p:nvPr/>
          </p:nvGrpSpPr>
          <p:grpSpPr bwMode="auto">
            <a:xfrm>
              <a:off x="2588" y="1283"/>
              <a:ext cx="232" cy="250"/>
              <a:chOff x="2941" y="2425"/>
              <a:chExt cx="235" cy="250"/>
            </a:xfrm>
          </p:grpSpPr>
          <p:sp>
            <p:nvSpPr>
              <p:cNvPr id="129092" name="Rectangle 4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6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093" name="Text Box 50"/>
              <p:cNvSpPr txBox="1">
                <a:spLocks noChangeArrowheads="1"/>
              </p:cNvSpPr>
              <p:nvPr/>
            </p:nvSpPr>
            <p:spPr bwMode="auto">
              <a:xfrm>
                <a:off x="2941" y="2425"/>
                <a:ext cx="23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w</a:t>
                </a:r>
                <a:endParaRPr lang="en-US"/>
              </a:p>
            </p:txBody>
          </p:sp>
        </p:grpSp>
        <p:grpSp>
          <p:nvGrpSpPr>
            <p:cNvPr id="129086" name="Group 51"/>
            <p:cNvGrpSpPr>
              <a:grpSpLocks/>
            </p:cNvGrpSpPr>
            <p:nvPr/>
          </p:nvGrpSpPr>
          <p:grpSpPr bwMode="auto">
            <a:xfrm>
              <a:off x="1921" y="1283"/>
              <a:ext cx="196" cy="250"/>
              <a:chOff x="2958" y="2425"/>
              <a:chExt cx="199" cy="250"/>
            </a:xfrm>
          </p:grpSpPr>
          <p:sp>
            <p:nvSpPr>
              <p:cNvPr id="129090" name="Rectangle 52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091" name="Text Box 53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v</a:t>
                </a:r>
                <a:endParaRPr lang="en-US"/>
              </a:p>
            </p:txBody>
          </p:sp>
        </p:grpSp>
        <p:grpSp>
          <p:nvGrpSpPr>
            <p:cNvPr id="129087" name="Group 54"/>
            <p:cNvGrpSpPr>
              <a:grpSpLocks/>
            </p:cNvGrpSpPr>
            <p:nvPr/>
          </p:nvGrpSpPr>
          <p:grpSpPr bwMode="auto">
            <a:xfrm>
              <a:off x="3175" y="1601"/>
              <a:ext cx="212" cy="288"/>
              <a:chOff x="2949" y="2395"/>
              <a:chExt cx="214" cy="288"/>
            </a:xfrm>
          </p:grpSpPr>
          <p:sp>
            <p:nvSpPr>
              <p:cNvPr id="129088" name="Rectangle 5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089" name="Text Box 56"/>
              <p:cNvSpPr txBox="1">
                <a:spLocks noChangeArrowheads="1"/>
              </p:cNvSpPr>
              <p:nvPr/>
            </p:nvSpPr>
            <p:spPr bwMode="auto">
              <a:xfrm>
                <a:off x="2949" y="2395"/>
                <a:ext cx="21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/>
                  <a:t>z</a:t>
                </a:r>
              </a:p>
            </p:txBody>
          </p:sp>
        </p:grpSp>
      </p:grpSp>
      <p:sp>
        <p:nvSpPr>
          <p:cNvPr id="129029" name="Text Box 57"/>
          <p:cNvSpPr txBox="1">
            <a:spLocks noChangeArrowheads="1"/>
          </p:cNvSpPr>
          <p:nvPr/>
        </p:nvSpPr>
        <p:spPr bwMode="auto">
          <a:xfrm>
            <a:off x="577850" y="1220788"/>
            <a:ext cx="4568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Gill Sans MT" charset="0"/>
              </a:rPr>
              <a:t>resulting shortest-path tree from u:</a:t>
            </a:r>
          </a:p>
        </p:txBody>
      </p:sp>
      <p:grpSp>
        <p:nvGrpSpPr>
          <p:cNvPr id="129030" name="Group 58"/>
          <p:cNvGrpSpPr>
            <a:grpSpLocks/>
          </p:cNvGrpSpPr>
          <p:nvPr/>
        </p:nvGrpSpPr>
        <p:grpSpPr bwMode="auto">
          <a:xfrm>
            <a:off x="2268538" y="4224338"/>
            <a:ext cx="2319337" cy="2276475"/>
            <a:chOff x="259" y="2768"/>
            <a:chExt cx="1461" cy="1434"/>
          </a:xfrm>
        </p:grpSpPr>
        <p:sp>
          <p:nvSpPr>
            <p:cNvPr id="129033" name="Line 59"/>
            <p:cNvSpPr>
              <a:spLocks noChangeShapeType="1"/>
            </p:cNvSpPr>
            <p:nvPr/>
          </p:nvSpPr>
          <p:spPr bwMode="auto">
            <a:xfrm>
              <a:off x="1152" y="2880"/>
              <a:ext cx="8" cy="13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29034" name="Line 60"/>
            <p:cNvSpPr>
              <a:spLocks noChangeShapeType="1"/>
            </p:cNvSpPr>
            <p:nvPr/>
          </p:nvSpPr>
          <p:spPr bwMode="auto">
            <a:xfrm>
              <a:off x="357" y="3058"/>
              <a:ext cx="13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29035" name="Text Box 61"/>
            <p:cNvSpPr txBox="1">
              <a:spLocks noChangeArrowheads="1"/>
            </p:cNvSpPr>
            <p:nvPr/>
          </p:nvSpPr>
          <p:spPr bwMode="auto">
            <a:xfrm>
              <a:off x="883" y="3060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/>
                <a:t>v</a:t>
              </a:r>
            </a:p>
          </p:txBody>
        </p:sp>
        <p:sp>
          <p:nvSpPr>
            <p:cNvPr id="129036" name="Text Box 62"/>
            <p:cNvSpPr txBox="1">
              <a:spLocks noChangeArrowheads="1"/>
            </p:cNvSpPr>
            <p:nvPr/>
          </p:nvSpPr>
          <p:spPr bwMode="auto">
            <a:xfrm>
              <a:off x="876" y="3247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/>
                <a:t>x</a:t>
              </a:r>
            </a:p>
          </p:txBody>
        </p:sp>
        <p:sp>
          <p:nvSpPr>
            <p:cNvPr id="129037" name="Text Box 63"/>
            <p:cNvSpPr txBox="1">
              <a:spLocks noChangeArrowheads="1"/>
            </p:cNvSpPr>
            <p:nvPr/>
          </p:nvSpPr>
          <p:spPr bwMode="auto">
            <a:xfrm>
              <a:off x="890" y="3482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/>
                <a:t>y</a:t>
              </a:r>
            </a:p>
          </p:txBody>
        </p:sp>
        <p:sp>
          <p:nvSpPr>
            <p:cNvPr id="129038" name="Text Box 64"/>
            <p:cNvSpPr txBox="1">
              <a:spLocks noChangeArrowheads="1"/>
            </p:cNvSpPr>
            <p:nvPr/>
          </p:nvSpPr>
          <p:spPr bwMode="auto">
            <a:xfrm>
              <a:off x="875" y="3717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/>
                <a:t>w</a:t>
              </a:r>
            </a:p>
          </p:txBody>
        </p:sp>
        <p:sp>
          <p:nvSpPr>
            <p:cNvPr id="129039" name="Text Box 65"/>
            <p:cNvSpPr txBox="1">
              <a:spLocks noChangeArrowheads="1"/>
            </p:cNvSpPr>
            <p:nvPr/>
          </p:nvSpPr>
          <p:spPr bwMode="auto">
            <a:xfrm>
              <a:off x="884" y="3943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/>
                <a:t>z</a:t>
              </a:r>
            </a:p>
          </p:txBody>
        </p:sp>
        <p:sp>
          <p:nvSpPr>
            <p:cNvPr id="129040" name="Text Box 66"/>
            <p:cNvSpPr txBox="1">
              <a:spLocks noChangeArrowheads="1"/>
            </p:cNvSpPr>
            <p:nvPr/>
          </p:nvSpPr>
          <p:spPr bwMode="auto">
            <a:xfrm>
              <a:off x="1248" y="3044"/>
              <a:ext cx="4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/>
                <a:t>(u,v)</a:t>
              </a:r>
            </a:p>
          </p:txBody>
        </p:sp>
        <p:sp>
          <p:nvSpPr>
            <p:cNvPr id="129041" name="Text Box 67"/>
            <p:cNvSpPr txBox="1">
              <a:spLocks noChangeArrowheads="1"/>
            </p:cNvSpPr>
            <p:nvPr/>
          </p:nvSpPr>
          <p:spPr bwMode="auto">
            <a:xfrm>
              <a:off x="1249" y="3246"/>
              <a:ext cx="4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/>
                <a:t>(u,x)</a:t>
              </a:r>
            </a:p>
          </p:txBody>
        </p:sp>
        <p:sp>
          <p:nvSpPr>
            <p:cNvPr id="129042" name="Text Box 68"/>
            <p:cNvSpPr txBox="1">
              <a:spLocks noChangeArrowheads="1"/>
            </p:cNvSpPr>
            <p:nvPr/>
          </p:nvSpPr>
          <p:spPr bwMode="auto">
            <a:xfrm>
              <a:off x="1248" y="3497"/>
              <a:ext cx="4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/>
                <a:t>(u,x)</a:t>
              </a:r>
            </a:p>
          </p:txBody>
        </p:sp>
        <p:sp>
          <p:nvSpPr>
            <p:cNvPr id="129043" name="Text Box 69"/>
            <p:cNvSpPr txBox="1">
              <a:spLocks noChangeArrowheads="1"/>
            </p:cNvSpPr>
            <p:nvPr/>
          </p:nvSpPr>
          <p:spPr bwMode="auto">
            <a:xfrm>
              <a:off x="1264" y="3715"/>
              <a:ext cx="4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/>
                <a:t>(u,x)</a:t>
              </a:r>
            </a:p>
          </p:txBody>
        </p:sp>
        <p:sp>
          <p:nvSpPr>
            <p:cNvPr id="129044" name="Text Box 70"/>
            <p:cNvSpPr txBox="1">
              <a:spLocks noChangeArrowheads="1"/>
            </p:cNvSpPr>
            <p:nvPr/>
          </p:nvSpPr>
          <p:spPr bwMode="auto">
            <a:xfrm>
              <a:off x="1254" y="3949"/>
              <a:ext cx="4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/>
                <a:t>(u,x)</a:t>
              </a:r>
            </a:p>
          </p:txBody>
        </p:sp>
        <p:sp>
          <p:nvSpPr>
            <p:cNvPr id="129045" name="Text Box 71"/>
            <p:cNvSpPr txBox="1">
              <a:spLocks noChangeArrowheads="1"/>
            </p:cNvSpPr>
            <p:nvPr/>
          </p:nvSpPr>
          <p:spPr bwMode="auto">
            <a:xfrm>
              <a:off x="259" y="2768"/>
              <a:ext cx="8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/>
                <a:t>destination</a:t>
              </a:r>
            </a:p>
          </p:txBody>
        </p:sp>
        <p:sp>
          <p:nvSpPr>
            <p:cNvPr id="129046" name="Text Box 72"/>
            <p:cNvSpPr txBox="1">
              <a:spLocks noChangeArrowheads="1"/>
            </p:cNvSpPr>
            <p:nvPr/>
          </p:nvSpPr>
          <p:spPr bwMode="auto">
            <a:xfrm>
              <a:off x="1232" y="2791"/>
              <a:ext cx="3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/>
                <a:t>link</a:t>
              </a:r>
            </a:p>
          </p:txBody>
        </p:sp>
      </p:grpSp>
      <p:sp>
        <p:nvSpPr>
          <p:cNvPr id="129031" name="Text Box 73"/>
          <p:cNvSpPr txBox="1">
            <a:spLocks noChangeArrowheads="1"/>
          </p:cNvSpPr>
          <p:nvPr/>
        </p:nvSpPr>
        <p:spPr bwMode="auto">
          <a:xfrm>
            <a:off x="525463" y="3743325"/>
            <a:ext cx="3949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Gill Sans MT" charset="0"/>
              </a:rPr>
              <a:t>resulting forwarding table in u:</a:t>
            </a:r>
          </a:p>
        </p:txBody>
      </p:sp>
      <p:pic>
        <p:nvPicPr>
          <p:cNvPr id="129032" name="Picture 7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" y="860425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16</a:t>
            </a:fld>
            <a:endParaRPr lang="en-US" sz="1200" dirty="0">
              <a:latin typeface="Tahoma" charset="0"/>
            </a:endParaRPr>
          </a:p>
        </p:txBody>
      </p:sp>
      <p:sp>
        <p:nvSpPr>
          <p:cNvPr id="7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2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051" name="Picture 224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325" y="836613"/>
            <a:ext cx="6856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005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52413"/>
            <a:ext cx="7772400" cy="685800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Dijkstra</a:t>
            </a:r>
            <a:r>
              <a:rPr lang="ja-JP" altLang="en-US" sz="4000">
                <a:latin typeface="Gill Sans MT" charset="0"/>
              </a:rPr>
              <a:t>’</a:t>
            </a:r>
            <a:r>
              <a:rPr lang="en-US" altLang="ja-JP" sz="4000">
                <a:latin typeface="Gill Sans MT" charset="0"/>
              </a:rPr>
              <a:t>s algorithm, discussion</a:t>
            </a:r>
            <a:endParaRPr lang="en-US">
              <a:latin typeface="Gill Sans MT" charset="0"/>
            </a:endParaRPr>
          </a:p>
        </p:txBody>
      </p:sp>
      <p:sp>
        <p:nvSpPr>
          <p:cNvPr id="8499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68338" y="1190625"/>
            <a:ext cx="7353300" cy="2651125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0"/>
              <a:buNone/>
              <a:defRPr/>
            </a:pPr>
            <a:r>
              <a:rPr lang="en-US" i="1">
                <a:solidFill>
                  <a:srgbClr val="CC0000"/>
                </a:solidFill>
                <a:cs typeface="+mn-cs"/>
              </a:rPr>
              <a:t>algorithm complexity:</a:t>
            </a:r>
            <a:r>
              <a:rPr lang="en-US">
                <a:solidFill>
                  <a:srgbClr val="FF0000"/>
                </a:solidFill>
                <a:cs typeface="+mn-cs"/>
              </a:rPr>
              <a:t> </a:t>
            </a:r>
            <a:r>
              <a:rPr lang="en-US">
                <a:cs typeface="+mn-cs"/>
              </a:rPr>
              <a:t>n nodes</a:t>
            </a:r>
          </a:p>
          <a:p>
            <a:pPr>
              <a:lnSpc>
                <a:spcPct val="90000"/>
              </a:lnSpc>
              <a:defRPr/>
            </a:pPr>
            <a:r>
              <a:rPr lang="en-US" sz="2400">
                <a:cs typeface="+mn-cs"/>
              </a:rPr>
              <a:t>each iteration: need to check all nodes, w, not in N</a:t>
            </a:r>
          </a:p>
          <a:p>
            <a:pPr>
              <a:lnSpc>
                <a:spcPct val="90000"/>
              </a:lnSpc>
              <a:defRPr/>
            </a:pPr>
            <a:r>
              <a:rPr lang="en-US" sz="2400">
                <a:cs typeface="+mn-cs"/>
              </a:rPr>
              <a:t>n(n+1)/2 comparisons: O(n</a:t>
            </a:r>
            <a:r>
              <a:rPr lang="en-US" sz="2400" baseline="30000">
                <a:cs typeface="+mn-cs"/>
              </a:rPr>
              <a:t>2</a:t>
            </a:r>
            <a:r>
              <a:rPr lang="en-US" sz="2400">
                <a:cs typeface="+mn-cs"/>
              </a:rPr>
              <a:t>)</a:t>
            </a:r>
          </a:p>
          <a:p>
            <a:pPr>
              <a:lnSpc>
                <a:spcPct val="90000"/>
              </a:lnSpc>
              <a:defRPr/>
            </a:pPr>
            <a:r>
              <a:rPr lang="en-US" sz="2400">
                <a:cs typeface="+mn-cs"/>
              </a:rPr>
              <a:t>more efficient implementations possible: O(nlogn)</a:t>
            </a:r>
          </a:p>
          <a:p>
            <a:pPr>
              <a:lnSpc>
                <a:spcPct val="90000"/>
              </a:lnSpc>
              <a:spcBef>
                <a:spcPct val="40000"/>
              </a:spcBef>
              <a:buFont typeface="Wingdings" charset="0"/>
              <a:buNone/>
              <a:defRPr/>
            </a:pPr>
            <a:r>
              <a:rPr lang="en-US" i="1">
                <a:solidFill>
                  <a:srgbClr val="CC0000"/>
                </a:solidFill>
                <a:cs typeface="+mn-cs"/>
              </a:rPr>
              <a:t>oscillations possible:</a:t>
            </a:r>
          </a:p>
          <a:p>
            <a:pPr>
              <a:lnSpc>
                <a:spcPct val="90000"/>
              </a:lnSpc>
              <a:defRPr/>
            </a:pPr>
            <a:r>
              <a:rPr lang="en-US" sz="2400">
                <a:cs typeface="+mn-cs"/>
              </a:rPr>
              <a:t>e.g., support link cost equals amount of carried traffic:</a:t>
            </a:r>
          </a:p>
        </p:txBody>
      </p:sp>
      <p:sp>
        <p:nvSpPr>
          <p:cNvPr id="130054" name="Freeform 5"/>
          <p:cNvSpPr>
            <a:spLocks/>
          </p:cNvSpPr>
          <p:nvPr/>
        </p:nvSpPr>
        <p:spPr bwMode="auto">
          <a:xfrm>
            <a:off x="395288" y="4141788"/>
            <a:ext cx="1971675" cy="1355725"/>
          </a:xfrm>
          <a:custGeom>
            <a:avLst/>
            <a:gdLst>
              <a:gd name="T0" fmla="*/ 2147483647 w 1242"/>
              <a:gd name="T1" fmla="*/ 2147483647 h 854"/>
              <a:gd name="T2" fmla="*/ 2147483647 w 1242"/>
              <a:gd name="T3" fmla="*/ 2147483647 h 854"/>
              <a:gd name="T4" fmla="*/ 2147483647 w 1242"/>
              <a:gd name="T5" fmla="*/ 2147483647 h 854"/>
              <a:gd name="T6" fmla="*/ 2147483647 w 1242"/>
              <a:gd name="T7" fmla="*/ 2147483647 h 854"/>
              <a:gd name="T8" fmla="*/ 2147483647 w 1242"/>
              <a:gd name="T9" fmla="*/ 2147483647 h 854"/>
              <a:gd name="T10" fmla="*/ 2147483647 w 1242"/>
              <a:gd name="T11" fmla="*/ 2147483647 h 854"/>
              <a:gd name="T12" fmla="*/ 2147483647 w 1242"/>
              <a:gd name="T13" fmla="*/ 2147483647 h 854"/>
              <a:gd name="T14" fmla="*/ 2147483647 w 1242"/>
              <a:gd name="T15" fmla="*/ 2147483647 h 854"/>
              <a:gd name="T16" fmla="*/ 2147483647 w 1242"/>
              <a:gd name="T17" fmla="*/ 2147483647 h 854"/>
              <a:gd name="T18" fmla="*/ 2147483647 w 1242"/>
              <a:gd name="T19" fmla="*/ 2147483647 h 85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42"/>
              <a:gd name="T31" fmla="*/ 0 h 854"/>
              <a:gd name="T32" fmla="*/ 1242 w 1242"/>
              <a:gd name="T33" fmla="*/ 854 h 85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42" h="854">
                <a:moveTo>
                  <a:pt x="1" y="381"/>
                </a:moveTo>
                <a:cubicBezTo>
                  <a:pt x="0" y="296"/>
                  <a:pt x="88" y="222"/>
                  <a:pt x="169" y="162"/>
                </a:cubicBezTo>
                <a:cubicBezTo>
                  <a:pt x="250" y="102"/>
                  <a:pt x="378" y="40"/>
                  <a:pt x="487" y="18"/>
                </a:cubicBezTo>
                <a:cubicBezTo>
                  <a:pt x="616" y="6"/>
                  <a:pt x="685" y="0"/>
                  <a:pt x="823" y="30"/>
                </a:cubicBezTo>
                <a:cubicBezTo>
                  <a:pt x="961" y="60"/>
                  <a:pt x="1121" y="165"/>
                  <a:pt x="1183" y="261"/>
                </a:cubicBezTo>
                <a:cubicBezTo>
                  <a:pt x="1242" y="357"/>
                  <a:pt x="1219" y="523"/>
                  <a:pt x="1177" y="609"/>
                </a:cubicBezTo>
                <a:cubicBezTo>
                  <a:pt x="1135" y="695"/>
                  <a:pt x="1049" y="742"/>
                  <a:pt x="928" y="780"/>
                </a:cubicBezTo>
                <a:cubicBezTo>
                  <a:pt x="807" y="818"/>
                  <a:pt x="573" y="854"/>
                  <a:pt x="448" y="837"/>
                </a:cubicBezTo>
                <a:cubicBezTo>
                  <a:pt x="323" y="820"/>
                  <a:pt x="252" y="751"/>
                  <a:pt x="178" y="675"/>
                </a:cubicBezTo>
                <a:cubicBezTo>
                  <a:pt x="104" y="599"/>
                  <a:pt x="2" y="466"/>
                  <a:pt x="1" y="38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55" name="Freeform 6"/>
          <p:cNvSpPr>
            <a:spLocks/>
          </p:cNvSpPr>
          <p:nvPr/>
        </p:nvSpPr>
        <p:spPr bwMode="auto">
          <a:xfrm>
            <a:off x="796925" y="4479925"/>
            <a:ext cx="390525" cy="20955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0056" name="Group 7"/>
          <p:cNvGrpSpPr>
            <a:grpSpLocks/>
          </p:cNvGrpSpPr>
          <p:nvPr/>
        </p:nvGrpSpPr>
        <p:grpSpPr bwMode="auto">
          <a:xfrm>
            <a:off x="1103313" y="4162425"/>
            <a:ext cx="501650" cy="396875"/>
            <a:chOff x="1747" y="3190"/>
            <a:chExt cx="316" cy="250"/>
          </a:xfrm>
        </p:grpSpPr>
        <p:sp>
          <p:nvSpPr>
            <p:cNvPr id="130276" name="Oval 8"/>
            <p:cNvSpPr>
              <a:spLocks noChangeArrowheads="1"/>
            </p:cNvSpPr>
            <p:nvPr/>
          </p:nvSpPr>
          <p:spPr bwMode="auto">
            <a:xfrm>
              <a:off x="1750" y="330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277" name="Line 9"/>
            <p:cNvSpPr>
              <a:spLocks noChangeShapeType="1"/>
            </p:cNvSpPr>
            <p:nvPr/>
          </p:nvSpPr>
          <p:spPr bwMode="auto">
            <a:xfrm>
              <a:off x="1750" y="330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278" name="Line 10"/>
            <p:cNvSpPr>
              <a:spLocks noChangeShapeType="1"/>
            </p:cNvSpPr>
            <p:nvPr/>
          </p:nvSpPr>
          <p:spPr bwMode="auto">
            <a:xfrm>
              <a:off x="2063" y="330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279" name="Rectangle 11"/>
            <p:cNvSpPr>
              <a:spLocks noChangeArrowheads="1"/>
            </p:cNvSpPr>
            <p:nvPr/>
          </p:nvSpPr>
          <p:spPr bwMode="auto">
            <a:xfrm>
              <a:off x="1750" y="3301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30280" name="Oval 12"/>
            <p:cNvSpPr>
              <a:spLocks noChangeArrowheads="1"/>
            </p:cNvSpPr>
            <p:nvPr/>
          </p:nvSpPr>
          <p:spPr bwMode="auto">
            <a:xfrm>
              <a:off x="1747" y="324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0281" name="Group 13"/>
            <p:cNvGrpSpPr>
              <a:grpSpLocks/>
            </p:cNvGrpSpPr>
            <p:nvPr/>
          </p:nvGrpSpPr>
          <p:grpSpPr bwMode="auto">
            <a:xfrm>
              <a:off x="1790" y="3190"/>
              <a:ext cx="223" cy="250"/>
              <a:chOff x="2945" y="2425"/>
              <a:chExt cx="226" cy="250"/>
            </a:xfrm>
          </p:grpSpPr>
          <p:sp>
            <p:nvSpPr>
              <p:cNvPr id="130282" name="Rectangle 14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283" name="Text Box 15"/>
              <p:cNvSpPr txBox="1">
                <a:spLocks noChangeArrowheads="1"/>
              </p:cNvSpPr>
              <p:nvPr/>
            </p:nvSpPr>
            <p:spPr bwMode="auto">
              <a:xfrm>
                <a:off x="2945" y="2425"/>
                <a:ext cx="22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A</a:t>
                </a:r>
                <a:endParaRPr lang="en-US"/>
              </a:p>
            </p:txBody>
          </p:sp>
        </p:grpSp>
      </p:grpSp>
      <p:grpSp>
        <p:nvGrpSpPr>
          <p:cNvPr id="130057" name="Group 16"/>
          <p:cNvGrpSpPr>
            <a:grpSpLocks/>
          </p:cNvGrpSpPr>
          <p:nvPr/>
        </p:nvGrpSpPr>
        <p:grpSpPr bwMode="auto">
          <a:xfrm>
            <a:off x="455613" y="4567238"/>
            <a:ext cx="501650" cy="396875"/>
            <a:chOff x="2221" y="3571"/>
            <a:chExt cx="316" cy="250"/>
          </a:xfrm>
        </p:grpSpPr>
        <p:sp>
          <p:nvSpPr>
            <p:cNvPr id="130268" name="Oval 17"/>
            <p:cNvSpPr>
              <a:spLocks noChangeArrowheads="1"/>
            </p:cNvSpPr>
            <p:nvPr/>
          </p:nvSpPr>
          <p:spPr bwMode="auto">
            <a:xfrm>
              <a:off x="2224" y="369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269" name="Line 18"/>
            <p:cNvSpPr>
              <a:spLocks noChangeShapeType="1"/>
            </p:cNvSpPr>
            <p:nvPr/>
          </p:nvSpPr>
          <p:spPr bwMode="auto">
            <a:xfrm>
              <a:off x="2224" y="368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270" name="Line 19"/>
            <p:cNvSpPr>
              <a:spLocks noChangeShapeType="1"/>
            </p:cNvSpPr>
            <p:nvPr/>
          </p:nvSpPr>
          <p:spPr bwMode="auto">
            <a:xfrm>
              <a:off x="2537" y="368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271" name="Rectangle 20"/>
            <p:cNvSpPr>
              <a:spLocks noChangeArrowheads="1"/>
            </p:cNvSpPr>
            <p:nvPr/>
          </p:nvSpPr>
          <p:spPr bwMode="auto">
            <a:xfrm>
              <a:off x="2224" y="368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30272" name="Oval 21"/>
            <p:cNvSpPr>
              <a:spLocks noChangeArrowheads="1"/>
            </p:cNvSpPr>
            <p:nvPr/>
          </p:nvSpPr>
          <p:spPr bwMode="auto">
            <a:xfrm>
              <a:off x="2221" y="362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0273" name="Group 22"/>
            <p:cNvGrpSpPr>
              <a:grpSpLocks/>
            </p:cNvGrpSpPr>
            <p:nvPr/>
          </p:nvGrpSpPr>
          <p:grpSpPr bwMode="auto">
            <a:xfrm>
              <a:off x="2275" y="3571"/>
              <a:ext cx="232" cy="250"/>
              <a:chOff x="2941" y="2425"/>
              <a:chExt cx="235" cy="250"/>
            </a:xfrm>
          </p:grpSpPr>
          <p:sp>
            <p:nvSpPr>
              <p:cNvPr id="130274" name="Rectangle 23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6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275" name="Text Box 24"/>
              <p:cNvSpPr txBox="1">
                <a:spLocks noChangeArrowheads="1"/>
              </p:cNvSpPr>
              <p:nvPr/>
            </p:nvSpPr>
            <p:spPr bwMode="auto">
              <a:xfrm>
                <a:off x="2941" y="2425"/>
                <a:ext cx="23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D</a:t>
                </a:r>
                <a:endParaRPr lang="en-US"/>
              </a:p>
            </p:txBody>
          </p:sp>
        </p:grpSp>
      </p:grpSp>
      <p:grpSp>
        <p:nvGrpSpPr>
          <p:cNvPr id="130058" name="Group 25"/>
          <p:cNvGrpSpPr>
            <a:grpSpLocks/>
          </p:cNvGrpSpPr>
          <p:nvPr/>
        </p:nvGrpSpPr>
        <p:grpSpPr bwMode="auto">
          <a:xfrm>
            <a:off x="1090613" y="5029200"/>
            <a:ext cx="500062" cy="396875"/>
            <a:chOff x="2903" y="2884"/>
            <a:chExt cx="315" cy="250"/>
          </a:xfrm>
        </p:grpSpPr>
        <p:grpSp>
          <p:nvGrpSpPr>
            <p:cNvPr id="130259" name="Group 26"/>
            <p:cNvGrpSpPr>
              <a:grpSpLocks/>
            </p:cNvGrpSpPr>
            <p:nvPr/>
          </p:nvGrpSpPr>
          <p:grpSpPr bwMode="auto">
            <a:xfrm>
              <a:off x="2903" y="2938"/>
              <a:ext cx="315" cy="144"/>
              <a:chOff x="2903" y="2938"/>
              <a:chExt cx="315" cy="144"/>
            </a:xfrm>
          </p:grpSpPr>
          <p:sp>
            <p:nvSpPr>
              <p:cNvPr id="130263" name="Oval 27"/>
              <p:cNvSpPr>
                <a:spLocks noChangeArrowheads="1"/>
              </p:cNvSpPr>
              <p:nvPr/>
            </p:nvSpPr>
            <p:spPr bwMode="auto">
              <a:xfrm>
                <a:off x="2903" y="3001"/>
                <a:ext cx="312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264" name="Line 28"/>
              <p:cNvSpPr>
                <a:spLocks noChangeShapeType="1"/>
              </p:cNvSpPr>
              <p:nvPr/>
            </p:nvSpPr>
            <p:spPr bwMode="auto">
              <a:xfrm>
                <a:off x="2903" y="299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265" name="Line 29"/>
              <p:cNvSpPr>
                <a:spLocks noChangeShapeType="1"/>
              </p:cNvSpPr>
              <p:nvPr/>
            </p:nvSpPr>
            <p:spPr bwMode="auto">
              <a:xfrm>
                <a:off x="3215" y="299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266" name="Rectangle 30"/>
              <p:cNvSpPr>
                <a:spLocks noChangeArrowheads="1"/>
              </p:cNvSpPr>
              <p:nvPr/>
            </p:nvSpPr>
            <p:spPr bwMode="auto">
              <a:xfrm>
                <a:off x="2903" y="2994"/>
                <a:ext cx="309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30267" name="Oval 31"/>
              <p:cNvSpPr>
                <a:spLocks noChangeArrowheads="1"/>
              </p:cNvSpPr>
              <p:nvPr/>
            </p:nvSpPr>
            <p:spPr bwMode="auto">
              <a:xfrm>
                <a:off x="2906" y="2938"/>
                <a:ext cx="312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0260" name="Group 32"/>
            <p:cNvGrpSpPr>
              <a:grpSpLocks/>
            </p:cNvGrpSpPr>
            <p:nvPr/>
          </p:nvGrpSpPr>
          <p:grpSpPr bwMode="auto">
            <a:xfrm>
              <a:off x="2949" y="2884"/>
              <a:ext cx="232" cy="250"/>
              <a:chOff x="2940" y="2425"/>
              <a:chExt cx="235" cy="250"/>
            </a:xfrm>
          </p:grpSpPr>
          <p:sp>
            <p:nvSpPr>
              <p:cNvPr id="130261" name="Rectangle 33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6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262" name="Text Box 34"/>
              <p:cNvSpPr txBox="1">
                <a:spLocks noChangeArrowheads="1"/>
              </p:cNvSpPr>
              <p:nvPr/>
            </p:nvSpPr>
            <p:spPr bwMode="auto">
              <a:xfrm>
                <a:off x="2940" y="2425"/>
                <a:ext cx="23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C</a:t>
                </a:r>
                <a:endParaRPr lang="en-US"/>
              </a:p>
            </p:txBody>
          </p:sp>
        </p:grpSp>
      </p:grpSp>
      <p:grpSp>
        <p:nvGrpSpPr>
          <p:cNvPr id="130059" name="Group 35"/>
          <p:cNvGrpSpPr>
            <a:grpSpLocks/>
          </p:cNvGrpSpPr>
          <p:nvPr/>
        </p:nvGrpSpPr>
        <p:grpSpPr bwMode="auto">
          <a:xfrm>
            <a:off x="1744663" y="4581525"/>
            <a:ext cx="501650" cy="396875"/>
            <a:chOff x="2217" y="2884"/>
            <a:chExt cx="316" cy="250"/>
          </a:xfrm>
        </p:grpSpPr>
        <p:sp>
          <p:nvSpPr>
            <p:cNvPr id="130251" name="Oval 36"/>
            <p:cNvSpPr>
              <a:spLocks noChangeArrowheads="1"/>
            </p:cNvSpPr>
            <p:nvPr/>
          </p:nvSpPr>
          <p:spPr bwMode="auto">
            <a:xfrm>
              <a:off x="2220" y="30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252" name="Line 37"/>
            <p:cNvSpPr>
              <a:spLocks noChangeShapeType="1"/>
            </p:cNvSpPr>
            <p:nvPr/>
          </p:nvSpPr>
          <p:spPr bwMode="auto">
            <a:xfrm>
              <a:off x="2220" y="29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253" name="Line 38"/>
            <p:cNvSpPr>
              <a:spLocks noChangeShapeType="1"/>
            </p:cNvSpPr>
            <p:nvPr/>
          </p:nvSpPr>
          <p:spPr bwMode="auto">
            <a:xfrm>
              <a:off x="2533" y="29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254" name="Rectangle 39"/>
            <p:cNvSpPr>
              <a:spLocks noChangeArrowheads="1"/>
            </p:cNvSpPr>
            <p:nvPr/>
          </p:nvSpPr>
          <p:spPr bwMode="auto">
            <a:xfrm>
              <a:off x="2220" y="299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30255" name="Oval 40"/>
            <p:cNvSpPr>
              <a:spLocks noChangeArrowheads="1"/>
            </p:cNvSpPr>
            <p:nvPr/>
          </p:nvSpPr>
          <p:spPr bwMode="auto">
            <a:xfrm>
              <a:off x="2217" y="29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0256" name="Group 41"/>
            <p:cNvGrpSpPr>
              <a:grpSpLocks/>
            </p:cNvGrpSpPr>
            <p:nvPr/>
          </p:nvGrpSpPr>
          <p:grpSpPr bwMode="auto">
            <a:xfrm>
              <a:off x="2270" y="2884"/>
              <a:ext cx="223" cy="250"/>
              <a:chOff x="2945" y="2425"/>
              <a:chExt cx="226" cy="250"/>
            </a:xfrm>
          </p:grpSpPr>
          <p:sp>
            <p:nvSpPr>
              <p:cNvPr id="130257" name="Rectangle 42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258" name="Text Box 43"/>
              <p:cNvSpPr txBox="1">
                <a:spLocks noChangeArrowheads="1"/>
              </p:cNvSpPr>
              <p:nvPr/>
            </p:nvSpPr>
            <p:spPr bwMode="auto">
              <a:xfrm>
                <a:off x="2945" y="2425"/>
                <a:ext cx="22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B</a:t>
                </a:r>
                <a:endParaRPr lang="en-US"/>
              </a:p>
            </p:txBody>
          </p:sp>
        </p:grpSp>
      </p:grpSp>
      <p:sp>
        <p:nvSpPr>
          <p:cNvPr id="130060" name="Text Box 44"/>
          <p:cNvSpPr txBox="1">
            <a:spLocks noChangeArrowheads="1"/>
          </p:cNvSpPr>
          <p:nvPr/>
        </p:nvSpPr>
        <p:spPr bwMode="auto">
          <a:xfrm>
            <a:off x="798513" y="4333875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400"/>
              <a:t>1</a:t>
            </a:r>
          </a:p>
        </p:txBody>
      </p:sp>
      <p:sp>
        <p:nvSpPr>
          <p:cNvPr id="130061" name="Freeform 45"/>
          <p:cNvSpPr>
            <a:spLocks/>
          </p:cNvSpPr>
          <p:nvPr/>
        </p:nvSpPr>
        <p:spPr bwMode="auto">
          <a:xfrm flipH="1">
            <a:off x="1482725" y="4479925"/>
            <a:ext cx="338138" cy="204788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62" name="Freeform 46"/>
          <p:cNvSpPr>
            <a:spLocks/>
          </p:cNvSpPr>
          <p:nvPr/>
        </p:nvSpPr>
        <p:spPr bwMode="auto">
          <a:xfrm flipH="1" flipV="1">
            <a:off x="1497013" y="4894263"/>
            <a:ext cx="314325" cy="22860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63" name="Freeform 47"/>
          <p:cNvSpPr>
            <a:spLocks/>
          </p:cNvSpPr>
          <p:nvPr/>
        </p:nvSpPr>
        <p:spPr bwMode="auto">
          <a:xfrm flipV="1">
            <a:off x="858838" y="4884738"/>
            <a:ext cx="323850" cy="24765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64" name="Text Box 48"/>
          <p:cNvSpPr txBox="1">
            <a:spLocks noChangeArrowheads="1"/>
          </p:cNvSpPr>
          <p:nvPr/>
        </p:nvSpPr>
        <p:spPr bwMode="auto">
          <a:xfrm>
            <a:off x="1627188" y="4343400"/>
            <a:ext cx="484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400"/>
              <a:t>1+e</a:t>
            </a:r>
          </a:p>
        </p:txBody>
      </p:sp>
      <p:sp>
        <p:nvSpPr>
          <p:cNvPr id="130065" name="Text Box 49"/>
          <p:cNvSpPr txBox="1">
            <a:spLocks noChangeArrowheads="1"/>
          </p:cNvSpPr>
          <p:nvPr/>
        </p:nvSpPr>
        <p:spPr bwMode="auto">
          <a:xfrm>
            <a:off x="1633538" y="493395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400"/>
              <a:t>e</a:t>
            </a:r>
          </a:p>
        </p:txBody>
      </p:sp>
      <p:sp>
        <p:nvSpPr>
          <p:cNvPr id="130066" name="Text Box 50"/>
          <p:cNvSpPr txBox="1">
            <a:spLocks noChangeArrowheads="1"/>
          </p:cNvSpPr>
          <p:nvPr/>
        </p:nvSpPr>
        <p:spPr bwMode="auto">
          <a:xfrm>
            <a:off x="762000" y="4957763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400"/>
              <a:t>0</a:t>
            </a:r>
          </a:p>
        </p:txBody>
      </p:sp>
      <p:sp>
        <p:nvSpPr>
          <p:cNvPr id="130067" name="Line 51"/>
          <p:cNvSpPr>
            <a:spLocks noChangeShapeType="1"/>
          </p:cNvSpPr>
          <p:nvPr/>
        </p:nvSpPr>
        <p:spPr bwMode="auto">
          <a:xfrm flipV="1">
            <a:off x="1330325" y="5351463"/>
            <a:ext cx="0" cy="4000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68" name="Text Box 52"/>
          <p:cNvSpPr txBox="1">
            <a:spLocks noChangeArrowheads="1"/>
          </p:cNvSpPr>
          <p:nvPr/>
        </p:nvSpPr>
        <p:spPr bwMode="auto">
          <a:xfrm>
            <a:off x="1085850" y="555942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solidFill>
                  <a:srgbClr val="FF0000"/>
                </a:solidFill>
              </a:rPr>
              <a:t>e</a:t>
            </a:r>
            <a:endParaRPr lang="en-US"/>
          </a:p>
        </p:txBody>
      </p:sp>
      <p:sp>
        <p:nvSpPr>
          <p:cNvPr id="130069" name="Line 53"/>
          <p:cNvSpPr>
            <a:spLocks noChangeShapeType="1"/>
          </p:cNvSpPr>
          <p:nvPr/>
        </p:nvSpPr>
        <p:spPr bwMode="auto">
          <a:xfrm flipH="1" flipV="1">
            <a:off x="511175" y="4884738"/>
            <a:ext cx="4763" cy="33813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70" name="Text Box 54"/>
          <p:cNvSpPr txBox="1">
            <a:spLocks noChangeArrowheads="1"/>
          </p:cNvSpPr>
          <p:nvPr/>
        </p:nvSpPr>
        <p:spPr bwMode="auto">
          <a:xfrm>
            <a:off x="338138" y="517366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solidFill>
                  <a:srgbClr val="FF0000"/>
                </a:solidFill>
              </a:rPr>
              <a:t>1</a:t>
            </a:r>
            <a:endParaRPr lang="en-US"/>
          </a:p>
        </p:txBody>
      </p:sp>
      <p:sp>
        <p:nvSpPr>
          <p:cNvPr id="130071" name="Line 55"/>
          <p:cNvSpPr>
            <a:spLocks noChangeShapeType="1"/>
          </p:cNvSpPr>
          <p:nvPr/>
        </p:nvSpPr>
        <p:spPr bwMode="auto">
          <a:xfrm flipV="1">
            <a:off x="2030413" y="4918075"/>
            <a:ext cx="0" cy="4286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72" name="Text Box 56"/>
          <p:cNvSpPr txBox="1">
            <a:spLocks noChangeArrowheads="1"/>
          </p:cNvSpPr>
          <p:nvPr/>
        </p:nvSpPr>
        <p:spPr bwMode="auto">
          <a:xfrm>
            <a:off x="1871663" y="527843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solidFill>
                  <a:srgbClr val="FF0000"/>
                </a:solidFill>
              </a:rPr>
              <a:t>1</a:t>
            </a:r>
            <a:endParaRPr lang="en-US"/>
          </a:p>
        </p:txBody>
      </p:sp>
      <p:sp>
        <p:nvSpPr>
          <p:cNvPr id="130073" name="Freeform 57"/>
          <p:cNvSpPr>
            <a:spLocks/>
          </p:cNvSpPr>
          <p:nvPr/>
        </p:nvSpPr>
        <p:spPr bwMode="auto">
          <a:xfrm flipH="1" flipV="1">
            <a:off x="1401763" y="4851400"/>
            <a:ext cx="314325" cy="22860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74" name="Freeform 58"/>
          <p:cNvSpPr>
            <a:spLocks/>
          </p:cNvSpPr>
          <p:nvPr/>
        </p:nvSpPr>
        <p:spPr bwMode="auto">
          <a:xfrm flipH="1">
            <a:off x="949325" y="4860925"/>
            <a:ext cx="304800" cy="219075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75" name="Text Box 59"/>
          <p:cNvSpPr txBox="1">
            <a:spLocks noChangeArrowheads="1"/>
          </p:cNvSpPr>
          <p:nvPr/>
        </p:nvSpPr>
        <p:spPr bwMode="auto">
          <a:xfrm>
            <a:off x="1047750" y="4738688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400"/>
              <a:t>0</a:t>
            </a:r>
          </a:p>
        </p:txBody>
      </p:sp>
      <p:sp>
        <p:nvSpPr>
          <p:cNvPr id="130076" name="Text Box 60"/>
          <p:cNvSpPr txBox="1">
            <a:spLocks noChangeArrowheads="1"/>
          </p:cNvSpPr>
          <p:nvPr/>
        </p:nvSpPr>
        <p:spPr bwMode="auto">
          <a:xfrm>
            <a:off x="1390650" y="473075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400"/>
              <a:t>0</a:t>
            </a:r>
          </a:p>
        </p:txBody>
      </p:sp>
      <p:sp>
        <p:nvSpPr>
          <p:cNvPr id="130077" name="Text Box 211"/>
          <p:cNvSpPr txBox="1">
            <a:spLocks noChangeArrowheads="1"/>
          </p:cNvSpPr>
          <p:nvPr/>
        </p:nvSpPr>
        <p:spPr bwMode="auto">
          <a:xfrm>
            <a:off x="908050" y="5824538"/>
            <a:ext cx="949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99"/>
                </a:solidFill>
              </a:rPr>
              <a:t>initially</a:t>
            </a:r>
            <a:endParaRPr lang="en-US" dirty="0">
              <a:solidFill>
                <a:srgbClr val="000099"/>
              </a:solidFill>
            </a:endParaRPr>
          </a:p>
        </p:txBody>
      </p:sp>
      <p:grpSp>
        <p:nvGrpSpPr>
          <p:cNvPr id="11" name="Group 298"/>
          <p:cNvGrpSpPr>
            <a:grpSpLocks/>
          </p:cNvGrpSpPr>
          <p:nvPr/>
        </p:nvGrpSpPr>
        <p:grpSpPr bwMode="auto">
          <a:xfrm>
            <a:off x="2544763" y="4189413"/>
            <a:ext cx="2195512" cy="2293937"/>
            <a:chOff x="1729" y="2639"/>
            <a:chExt cx="1383" cy="1445"/>
          </a:xfrm>
        </p:grpSpPr>
        <p:sp>
          <p:nvSpPr>
            <p:cNvPr id="130203" name="Freeform 61"/>
            <p:cNvSpPr>
              <a:spLocks/>
            </p:cNvSpPr>
            <p:nvPr/>
          </p:nvSpPr>
          <p:spPr bwMode="auto">
            <a:xfrm>
              <a:off x="1752" y="2639"/>
              <a:ext cx="1225" cy="854"/>
            </a:xfrm>
            <a:custGeom>
              <a:avLst/>
              <a:gdLst>
                <a:gd name="T0" fmla="*/ 0 w 1225"/>
                <a:gd name="T1" fmla="*/ 387 h 854"/>
                <a:gd name="T2" fmla="*/ 168 w 1225"/>
                <a:gd name="T3" fmla="*/ 162 h 854"/>
                <a:gd name="T4" fmla="*/ 486 w 1225"/>
                <a:gd name="T5" fmla="*/ 18 h 854"/>
                <a:gd name="T6" fmla="*/ 822 w 1225"/>
                <a:gd name="T7" fmla="*/ 30 h 854"/>
                <a:gd name="T8" fmla="*/ 1152 w 1225"/>
                <a:gd name="T9" fmla="*/ 267 h 854"/>
                <a:gd name="T10" fmla="*/ 1188 w 1225"/>
                <a:gd name="T11" fmla="*/ 537 h 854"/>
                <a:gd name="T12" fmla="*/ 927 w 1225"/>
                <a:gd name="T13" fmla="*/ 780 h 854"/>
                <a:gd name="T14" fmla="*/ 447 w 1225"/>
                <a:gd name="T15" fmla="*/ 837 h 854"/>
                <a:gd name="T16" fmla="*/ 177 w 1225"/>
                <a:gd name="T17" fmla="*/ 675 h 854"/>
                <a:gd name="T18" fmla="*/ 0 w 1225"/>
                <a:gd name="T19" fmla="*/ 387 h 85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25"/>
                <a:gd name="T31" fmla="*/ 0 h 854"/>
                <a:gd name="T32" fmla="*/ 1225 w 1225"/>
                <a:gd name="T33" fmla="*/ 854 h 85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25" h="854">
                  <a:moveTo>
                    <a:pt x="0" y="387"/>
                  </a:moveTo>
                  <a:cubicBezTo>
                    <a:pt x="0" y="243"/>
                    <a:pt x="87" y="223"/>
                    <a:pt x="168" y="162"/>
                  </a:cubicBezTo>
                  <a:cubicBezTo>
                    <a:pt x="249" y="101"/>
                    <a:pt x="377" y="40"/>
                    <a:pt x="486" y="18"/>
                  </a:cubicBezTo>
                  <a:cubicBezTo>
                    <a:pt x="615" y="6"/>
                    <a:pt x="684" y="0"/>
                    <a:pt x="822" y="30"/>
                  </a:cubicBezTo>
                  <a:cubicBezTo>
                    <a:pt x="960" y="60"/>
                    <a:pt x="1099" y="169"/>
                    <a:pt x="1152" y="267"/>
                  </a:cubicBezTo>
                  <a:cubicBezTo>
                    <a:pt x="1213" y="351"/>
                    <a:pt x="1225" y="452"/>
                    <a:pt x="1188" y="537"/>
                  </a:cubicBezTo>
                  <a:cubicBezTo>
                    <a:pt x="1151" y="622"/>
                    <a:pt x="1050" y="730"/>
                    <a:pt x="927" y="780"/>
                  </a:cubicBezTo>
                  <a:cubicBezTo>
                    <a:pt x="804" y="830"/>
                    <a:pt x="572" y="854"/>
                    <a:pt x="447" y="837"/>
                  </a:cubicBezTo>
                  <a:cubicBezTo>
                    <a:pt x="322" y="820"/>
                    <a:pt x="251" y="750"/>
                    <a:pt x="177" y="675"/>
                  </a:cubicBezTo>
                  <a:cubicBezTo>
                    <a:pt x="103" y="600"/>
                    <a:pt x="0" y="531"/>
                    <a:pt x="0" y="387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204" name="Freeform 62"/>
            <p:cNvSpPr>
              <a:spLocks/>
            </p:cNvSpPr>
            <p:nvPr/>
          </p:nvSpPr>
          <p:spPr bwMode="auto">
            <a:xfrm>
              <a:off x="2010" y="2852"/>
              <a:ext cx="246" cy="132"/>
            </a:xfrm>
            <a:custGeom>
              <a:avLst/>
              <a:gdLst>
                <a:gd name="T0" fmla="*/ 0 w 342"/>
                <a:gd name="T1" fmla="*/ 9 h 186"/>
                <a:gd name="T2" fmla="*/ 17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0205" name="Group 63"/>
            <p:cNvGrpSpPr>
              <a:grpSpLocks/>
            </p:cNvGrpSpPr>
            <p:nvPr/>
          </p:nvGrpSpPr>
          <p:grpSpPr bwMode="auto">
            <a:xfrm>
              <a:off x="2203" y="2652"/>
              <a:ext cx="316" cy="250"/>
              <a:chOff x="1747" y="3190"/>
              <a:chExt cx="316" cy="250"/>
            </a:xfrm>
          </p:grpSpPr>
          <p:sp>
            <p:nvSpPr>
              <p:cNvPr id="130243" name="Oval 64"/>
              <p:cNvSpPr>
                <a:spLocks noChangeArrowheads="1"/>
              </p:cNvSpPr>
              <p:nvPr/>
            </p:nvSpPr>
            <p:spPr bwMode="auto">
              <a:xfrm>
                <a:off x="1750" y="330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244" name="Line 65"/>
              <p:cNvSpPr>
                <a:spLocks noChangeShapeType="1"/>
              </p:cNvSpPr>
              <p:nvPr/>
            </p:nvSpPr>
            <p:spPr bwMode="auto">
              <a:xfrm>
                <a:off x="1750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245" name="Line 66"/>
              <p:cNvSpPr>
                <a:spLocks noChangeShapeType="1"/>
              </p:cNvSpPr>
              <p:nvPr/>
            </p:nvSpPr>
            <p:spPr bwMode="auto">
              <a:xfrm>
                <a:off x="2063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246" name="Rectangle 67"/>
              <p:cNvSpPr>
                <a:spLocks noChangeArrowheads="1"/>
              </p:cNvSpPr>
              <p:nvPr/>
            </p:nvSpPr>
            <p:spPr bwMode="auto">
              <a:xfrm>
                <a:off x="1750" y="330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30247" name="Oval 68"/>
              <p:cNvSpPr>
                <a:spLocks noChangeArrowheads="1"/>
              </p:cNvSpPr>
              <p:nvPr/>
            </p:nvSpPr>
            <p:spPr bwMode="auto">
              <a:xfrm>
                <a:off x="1747" y="324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0248" name="Group 69"/>
              <p:cNvGrpSpPr>
                <a:grpSpLocks/>
              </p:cNvGrpSpPr>
              <p:nvPr/>
            </p:nvGrpSpPr>
            <p:grpSpPr bwMode="auto">
              <a:xfrm>
                <a:off x="1790" y="3190"/>
                <a:ext cx="223" cy="250"/>
                <a:chOff x="2945" y="2425"/>
                <a:chExt cx="226" cy="250"/>
              </a:xfrm>
            </p:grpSpPr>
            <p:sp>
              <p:nvSpPr>
                <p:cNvPr id="130249" name="Rectangle 70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250" name="Text Box 71"/>
                <p:cNvSpPr txBox="1">
                  <a:spLocks noChangeArrowheads="1"/>
                </p:cNvSpPr>
                <p:nvPr/>
              </p:nvSpPr>
              <p:spPr bwMode="auto">
                <a:xfrm>
                  <a:off x="2945" y="2425"/>
                  <a:ext cx="22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/>
                    <a:t>A</a:t>
                  </a:r>
                  <a:endParaRPr lang="en-US"/>
                </a:p>
              </p:txBody>
            </p:sp>
          </p:grpSp>
        </p:grpSp>
        <p:grpSp>
          <p:nvGrpSpPr>
            <p:cNvPr id="130206" name="Group 72"/>
            <p:cNvGrpSpPr>
              <a:grpSpLocks/>
            </p:cNvGrpSpPr>
            <p:nvPr/>
          </p:nvGrpSpPr>
          <p:grpSpPr bwMode="auto">
            <a:xfrm>
              <a:off x="1795" y="2907"/>
              <a:ext cx="316" cy="250"/>
              <a:chOff x="2221" y="3571"/>
              <a:chExt cx="316" cy="250"/>
            </a:xfrm>
          </p:grpSpPr>
          <p:sp>
            <p:nvSpPr>
              <p:cNvPr id="130235" name="Oval 73"/>
              <p:cNvSpPr>
                <a:spLocks noChangeArrowheads="1"/>
              </p:cNvSpPr>
              <p:nvPr/>
            </p:nvSpPr>
            <p:spPr bwMode="auto">
              <a:xfrm>
                <a:off x="2224" y="369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236" name="Line 74"/>
              <p:cNvSpPr>
                <a:spLocks noChangeShapeType="1"/>
              </p:cNvSpPr>
              <p:nvPr/>
            </p:nvSpPr>
            <p:spPr bwMode="auto">
              <a:xfrm>
                <a:off x="2224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237" name="Line 75"/>
              <p:cNvSpPr>
                <a:spLocks noChangeShapeType="1"/>
              </p:cNvSpPr>
              <p:nvPr/>
            </p:nvSpPr>
            <p:spPr bwMode="auto">
              <a:xfrm>
                <a:off x="2537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238" name="Rectangle 76"/>
              <p:cNvSpPr>
                <a:spLocks noChangeArrowheads="1"/>
              </p:cNvSpPr>
              <p:nvPr/>
            </p:nvSpPr>
            <p:spPr bwMode="auto">
              <a:xfrm>
                <a:off x="2224" y="368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30239" name="Oval 77"/>
              <p:cNvSpPr>
                <a:spLocks noChangeArrowheads="1"/>
              </p:cNvSpPr>
              <p:nvPr/>
            </p:nvSpPr>
            <p:spPr bwMode="auto">
              <a:xfrm>
                <a:off x="2221" y="362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0240" name="Group 78"/>
              <p:cNvGrpSpPr>
                <a:grpSpLocks/>
              </p:cNvGrpSpPr>
              <p:nvPr/>
            </p:nvGrpSpPr>
            <p:grpSpPr bwMode="auto">
              <a:xfrm>
                <a:off x="2275" y="3571"/>
                <a:ext cx="232" cy="250"/>
                <a:chOff x="2941" y="2425"/>
                <a:chExt cx="235" cy="250"/>
              </a:xfrm>
            </p:grpSpPr>
            <p:sp>
              <p:nvSpPr>
                <p:cNvPr id="130241" name="Rectangle 79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6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242" name="Text Box 80"/>
                <p:cNvSpPr txBox="1">
                  <a:spLocks noChangeArrowheads="1"/>
                </p:cNvSpPr>
                <p:nvPr/>
              </p:nvSpPr>
              <p:spPr bwMode="auto">
                <a:xfrm>
                  <a:off x="2941" y="2425"/>
                  <a:ext cx="235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/>
                    <a:t>D</a:t>
                  </a:r>
                  <a:endParaRPr lang="en-US"/>
                </a:p>
              </p:txBody>
            </p:sp>
          </p:grpSp>
        </p:grpSp>
        <p:grpSp>
          <p:nvGrpSpPr>
            <p:cNvPr id="130207" name="Group 81"/>
            <p:cNvGrpSpPr>
              <a:grpSpLocks/>
            </p:cNvGrpSpPr>
            <p:nvPr/>
          </p:nvGrpSpPr>
          <p:grpSpPr bwMode="auto">
            <a:xfrm>
              <a:off x="2195" y="3198"/>
              <a:ext cx="315" cy="250"/>
              <a:chOff x="2903" y="2884"/>
              <a:chExt cx="315" cy="250"/>
            </a:xfrm>
          </p:grpSpPr>
          <p:grpSp>
            <p:nvGrpSpPr>
              <p:cNvPr id="130226" name="Group 82"/>
              <p:cNvGrpSpPr>
                <a:grpSpLocks/>
              </p:cNvGrpSpPr>
              <p:nvPr/>
            </p:nvGrpSpPr>
            <p:grpSpPr bwMode="auto">
              <a:xfrm>
                <a:off x="2903" y="2938"/>
                <a:ext cx="315" cy="144"/>
                <a:chOff x="2903" y="2938"/>
                <a:chExt cx="315" cy="144"/>
              </a:xfrm>
            </p:grpSpPr>
            <p:sp>
              <p:nvSpPr>
                <p:cNvPr id="130230" name="Oval 83"/>
                <p:cNvSpPr>
                  <a:spLocks noChangeArrowheads="1"/>
                </p:cNvSpPr>
                <p:nvPr/>
              </p:nvSpPr>
              <p:spPr bwMode="auto">
                <a:xfrm>
                  <a:off x="2903" y="3001"/>
                  <a:ext cx="312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231" name="Line 84"/>
                <p:cNvSpPr>
                  <a:spLocks noChangeShapeType="1"/>
                </p:cNvSpPr>
                <p:nvPr/>
              </p:nvSpPr>
              <p:spPr bwMode="auto">
                <a:xfrm>
                  <a:off x="2903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232" name="Line 85"/>
                <p:cNvSpPr>
                  <a:spLocks noChangeShapeType="1"/>
                </p:cNvSpPr>
                <p:nvPr/>
              </p:nvSpPr>
              <p:spPr bwMode="auto">
                <a:xfrm>
                  <a:off x="3215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233" name="Rectangle 86"/>
                <p:cNvSpPr>
                  <a:spLocks noChangeArrowheads="1"/>
                </p:cNvSpPr>
                <p:nvPr/>
              </p:nvSpPr>
              <p:spPr bwMode="auto">
                <a:xfrm>
                  <a:off x="2903" y="2994"/>
                  <a:ext cx="309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30234" name="Oval 87"/>
                <p:cNvSpPr>
                  <a:spLocks noChangeArrowheads="1"/>
                </p:cNvSpPr>
                <p:nvPr/>
              </p:nvSpPr>
              <p:spPr bwMode="auto">
                <a:xfrm>
                  <a:off x="2906" y="2938"/>
                  <a:ext cx="312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30227" name="Group 88"/>
              <p:cNvGrpSpPr>
                <a:grpSpLocks/>
              </p:cNvGrpSpPr>
              <p:nvPr/>
            </p:nvGrpSpPr>
            <p:grpSpPr bwMode="auto">
              <a:xfrm>
                <a:off x="2949" y="2884"/>
                <a:ext cx="232" cy="250"/>
                <a:chOff x="2940" y="2425"/>
                <a:chExt cx="235" cy="250"/>
              </a:xfrm>
            </p:grpSpPr>
            <p:sp>
              <p:nvSpPr>
                <p:cNvPr id="130228" name="Rectangle 89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6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229" name="Text Box 90"/>
                <p:cNvSpPr txBox="1">
                  <a:spLocks noChangeArrowheads="1"/>
                </p:cNvSpPr>
                <p:nvPr/>
              </p:nvSpPr>
              <p:spPr bwMode="auto">
                <a:xfrm>
                  <a:off x="2940" y="2425"/>
                  <a:ext cx="235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/>
                    <a:t>C</a:t>
                  </a:r>
                  <a:endParaRPr lang="en-US"/>
                </a:p>
              </p:txBody>
            </p:sp>
          </p:grpSp>
        </p:grpSp>
        <p:grpSp>
          <p:nvGrpSpPr>
            <p:cNvPr id="130208" name="Group 91"/>
            <p:cNvGrpSpPr>
              <a:grpSpLocks/>
            </p:cNvGrpSpPr>
            <p:nvPr/>
          </p:nvGrpSpPr>
          <p:grpSpPr bwMode="auto">
            <a:xfrm>
              <a:off x="2607" y="2916"/>
              <a:ext cx="316" cy="250"/>
              <a:chOff x="2217" y="2884"/>
              <a:chExt cx="316" cy="250"/>
            </a:xfrm>
          </p:grpSpPr>
          <p:sp>
            <p:nvSpPr>
              <p:cNvPr id="130218" name="Oval 92"/>
              <p:cNvSpPr>
                <a:spLocks noChangeArrowheads="1"/>
              </p:cNvSpPr>
              <p:nvPr/>
            </p:nvSpPr>
            <p:spPr bwMode="auto">
              <a:xfrm>
                <a:off x="2220" y="300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219" name="Line 93"/>
              <p:cNvSpPr>
                <a:spLocks noChangeShapeType="1"/>
              </p:cNvSpPr>
              <p:nvPr/>
            </p:nvSpPr>
            <p:spPr bwMode="auto">
              <a:xfrm>
                <a:off x="2220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220" name="Line 94"/>
              <p:cNvSpPr>
                <a:spLocks noChangeShapeType="1"/>
              </p:cNvSpPr>
              <p:nvPr/>
            </p:nvSpPr>
            <p:spPr bwMode="auto">
              <a:xfrm>
                <a:off x="2533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221" name="Rectangle 95"/>
              <p:cNvSpPr>
                <a:spLocks noChangeArrowheads="1"/>
              </p:cNvSpPr>
              <p:nvPr/>
            </p:nvSpPr>
            <p:spPr bwMode="auto">
              <a:xfrm>
                <a:off x="2220" y="299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30222" name="Oval 96"/>
              <p:cNvSpPr>
                <a:spLocks noChangeArrowheads="1"/>
              </p:cNvSpPr>
              <p:nvPr/>
            </p:nvSpPr>
            <p:spPr bwMode="auto">
              <a:xfrm>
                <a:off x="2217" y="293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0223" name="Group 97"/>
              <p:cNvGrpSpPr>
                <a:grpSpLocks/>
              </p:cNvGrpSpPr>
              <p:nvPr/>
            </p:nvGrpSpPr>
            <p:grpSpPr bwMode="auto">
              <a:xfrm>
                <a:off x="2270" y="2884"/>
                <a:ext cx="223" cy="250"/>
                <a:chOff x="2945" y="2425"/>
                <a:chExt cx="226" cy="250"/>
              </a:xfrm>
            </p:grpSpPr>
            <p:sp>
              <p:nvSpPr>
                <p:cNvPr id="130224" name="Rectangle 98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225" name="Text Box 99"/>
                <p:cNvSpPr txBox="1">
                  <a:spLocks noChangeArrowheads="1"/>
                </p:cNvSpPr>
                <p:nvPr/>
              </p:nvSpPr>
              <p:spPr bwMode="auto">
                <a:xfrm>
                  <a:off x="2945" y="2425"/>
                  <a:ext cx="22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/>
                    <a:t>B</a:t>
                  </a:r>
                  <a:endParaRPr lang="en-US"/>
                </a:p>
              </p:txBody>
            </p:sp>
          </p:grpSp>
        </p:grpSp>
        <p:sp>
          <p:nvSpPr>
            <p:cNvPr id="130209" name="Freeform 101"/>
            <p:cNvSpPr>
              <a:spLocks/>
            </p:cNvSpPr>
            <p:nvPr/>
          </p:nvSpPr>
          <p:spPr bwMode="auto">
            <a:xfrm flipH="1">
              <a:off x="2505" y="2819"/>
              <a:ext cx="198" cy="156"/>
            </a:xfrm>
            <a:custGeom>
              <a:avLst/>
              <a:gdLst>
                <a:gd name="T0" fmla="*/ 0 w 342"/>
                <a:gd name="T1" fmla="*/ 39 h 186"/>
                <a:gd name="T2" fmla="*/ 3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210" name="Freeform 102"/>
            <p:cNvSpPr>
              <a:spLocks/>
            </p:cNvSpPr>
            <p:nvPr/>
          </p:nvSpPr>
          <p:spPr bwMode="auto">
            <a:xfrm flipH="1" flipV="1">
              <a:off x="2484" y="3125"/>
              <a:ext cx="180" cy="141"/>
            </a:xfrm>
            <a:custGeom>
              <a:avLst/>
              <a:gdLst>
                <a:gd name="T0" fmla="*/ 0 w 342"/>
                <a:gd name="T1" fmla="*/ 15 h 186"/>
                <a:gd name="T2" fmla="*/ 1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triangl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211" name="Freeform 103"/>
            <p:cNvSpPr>
              <a:spLocks/>
            </p:cNvSpPr>
            <p:nvPr/>
          </p:nvSpPr>
          <p:spPr bwMode="auto">
            <a:xfrm flipV="1">
              <a:off x="2031" y="3107"/>
              <a:ext cx="204" cy="156"/>
            </a:xfrm>
            <a:custGeom>
              <a:avLst/>
              <a:gdLst>
                <a:gd name="T0" fmla="*/ 0 w 342"/>
                <a:gd name="T1" fmla="*/ 39 h 186"/>
                <a:gd name="T2" fmla="*/ 4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212" name="Freeform 107"/>
            <p:cNvSpPr>
              <a:spLocks/>
            </p:cNvSpPr>
            <p:nvPr/>
          </p:nvSpPr>
          <p:spPr bwMode="auto">
            <a:xfrm flipH="1" flipV="1">
              <a:off x="2400" y="3086"/>
              <a:ext cx="189" cy="153"/>
            </a:xfrm>
            <a:custGeom>
              <a:avLst/>
              <a:gdLst>
                <a:gd name="T0" fmla="*/ 0 w 342"/>
                <a:gd name="T1" fmla="*/ 32 h 186"/>
                <a:gd name="T2" fmla="*/ 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213" name="Freeform 108"/>
            <p:cNvSpPr>
              <a:spLocks/>
            </p:cNvSpPr>
            <p:nvPr/>
          </p:nvSpPr>
          <p:spPr bwMode="auto">
            <a:xfrm flipH="1">
              <a:off x="2124" y="3083"/>
              <a:ext cx="174" cy="147"/>
            </a:xfrm>
            <a:custGeom>
              <a:avLst/>
              <a:gdLst>
                <a:gd name="T0" fmla="*/ 0 w 342"/>
                <a:gd name="T1" fmla="*/ 22 h 186"/>
                <a:gd name="T2" fmla="*/ 1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214" name="Text Box 212"/>
            <p:cNvSpPr txBox="1">
              <a:spLocks noChangeArrowheads="1"/>
            </p:cNvSpPr>
            <p:nvPr/>
          </p:nvSpPr>
          <p:spPr bwMode="auto">
            <a:xfrm>
              <a:off x="1729" y="3612"/>
              <a:ext cx="1383" cy="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sz="1800">
                  <a:solidFill>
                    <a:srgbClr val="000099"/>
                  </a:solidFill>
                  <a:latin typeface="Gill Sans MT" charset="0"/>
                </a:rPr>
                <a:t>given these costs,</a:t>
              </a:r>
            </a:p>
            <a:p>
              <a:pPr algn="ctr">
                <a:lnSpc>
                  <a:spcPct val="80000"/>
                </a:lnSpc>
              </a:pPr>
              <a:r>
                <a:rPr lang="en-US" sz="1800">
                  <a:solidFill>
                    <a:srgbClr val="000099"/>
                  </a:solidFill>
                  <a:latin typeface="Gill Sans MT" charset="0"/>
                </a:rPr>
                <a:t>find new routing….</a:t>
              </a:r>
            </a:p>
            <a:p>
              <a:pPr algn="ctr">
                <a:lnSpc>
                  <a:spcPct val="80000"/>
                </a:lnSpc>
              </a:pPr>
              <a:r>
                <a:rPr lang="en-US" sz="1800">
                  <a:solidFill>
                    <a:srgbClr val="000099"/>
                  </a:solidFill>
                  <a:latin typeface="Gill Sans MT" charset="0"/>
                </a:rPr>
                <a:t>resulting in new costs</a:t>
              </a:r>
            </a:p>
          </p:txBody>
        </p:sp>
        <p:sp>
          <p:nvSpPr>
            <p:cNvPr id="130215" name="Line 215"/>
            <p:cNvSpPr>
              <a:spLocks noChangeShapeType="1"/>
            </p:cNvSpPr>
            <p:nvPr/>
          </p:nvSpPr>
          <p:spPr bwMode="auto">
            <a:xfrm flipV="1">
              <a:off x="2358" y="3407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216" name="Line 216"/>
            <p:cNvSpPr>
              <a:spLocks noChangeShapeType="1"/>
            </p:cNvSpPr>
            <p:nvPr/>
          </p:nvSpPr>
          <p:spPr bwMode="auto">
            <a:xfrm flipV="1">
              <a:off x="1938" y="3119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217" name="Line 217"/>
            <p:cNvSpPr>
              <a:spLocks noChangeShapeType="1"/>
            </p:cNvSpPr>
            <p:nvPr/>
          </p:nvSpPr>
          <p:spPr bwMode="auto">
            <a:xfrm flipV="1">
              <a:off x="2778" y="3122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0079" name="Freeform 288"/>
          <p:cNvSpPr>
            <a:spLocks/>
          </p:cNvSpPr>
          <p:nvPr/>
        </p:nvSpPr>
        <p:spPr bwMode="auto">
          <a:xfrm>
            <a:off x="1358900" y="4338638"/>
            <a:ext cx="609600" cy="828675"/>
          </a:xfrm>
          <a:custGeom>
            <a:avLst/>
            <a:gdLst>
              <a:gd name="T0" fmla="*/ 0 w 384"/>
              <a:gd name="T1" fmla="*/ 2147483647 h 522"/>
              <a:gd name="T2" fmla="*/ 2147483647 w 384"/>
              <a:gd name="T3" fmla="*/ 2147483647 h 522"/>
              <a:gd name="T4" fmla="*/ 2147483647 w 384"/>
              <a:gd name="T5" fmla="*/ 0 h 522"/>
              <a:gd name="T6" fmla="*/ 0 60000 65536"/>
              <a:gd name="T7" fmla="*/ 0 60000 65536"/>
              <a:gd name="T8" fmla="*/ 0 60000 65536"/>
              <a:gd name="T9" fmla="*/ 0 w 384"/>
              <a:gd name="T10" fmla="*/ 0 h 522"/>
              <a:gd name="T11" fmla="*/ 384 w 384"/>
              <a:gd name="T12" fmla="*/ 522 h 52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4" h="522">
                <a:moveTo>
                  <a:pt x="0" y="522"/>
                </a:moveTo>
                <a:lnTo>
                  <a:pt x="384" y="249"/>
                </a:lnTo>
                <a:lnTo>
                  <a:pt x="12" y="0"/>
                </a:lnTo>
              </a:path>
            </a:pathLst>
          </a:custGeom>
          <a:noFill/>
          <a:ln w="57150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30080" name="Line 289"/>
          <p:cNvSpPr>
            <a:spLocks noChangeShapeType="1"/>
          </p:cNvSpPr>
          <p:nvPr/>
        </p:nvSpPr>
        <p:spPr bwMode="auto">
          <a:xfrm flipV="1">
            <a:off x="720725" y="4419600"/>
            <a:ext cx="447675" cy="242888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1186" name="Freeform 290"/>
          <p:cNvSpPr>
            <a:spLocks/>
          </p:cNvSpPr>
          <p:nvPr/>
        </p:nvSpPr>
        <p:spPr bwMode="auto">
          <a:xfrm>
            <a:off x="2943225" y="4391025"/>
            <a:ext cx="1193800" cy="866775"/>
          </a:xfrm>
          <a:custGeom>
            <a:avLst/>
            <a:gdLst>
              <a:gd name="T0" fmla="*/ 2147483647 w 752"/>
              <a:gd name="T1" fmla="*/ 2147483647 h 546"/>
              <a:gd name="T2" fmla="*/ 2147483647 w 752"/>
              <a:gd name="T3" fmla="*/ 2147483647 h 546"/>
              <a:gd name="T4" fmla="*/ 0 w 752"/>
              <a:gd name="T5" fmla="*/ 2147483647 h 546"/>
              <a:gd name="T6" fmla="*/ 2147483647 w 752"/>
              <a:gd name="T7" fmla="*/ 0 h 546"/>
              <a:gd name="T8" fmla="*/ 0 60000 65536"/>
              <a:gd name="T9" fmla="*/ 0 60000 65536"/>
              <a:gd name="T10" fmla="*/ 0 60000 65536"/>
              <a:gd name="T11" fmla="*/ 0 60000 65536"/>
              <a:gd name="T12" fmla="*/ 0 w 752"/>
              <a:gd name="T13" fmla="*/ 0 h 546"/>
              <a:gd name="T14" fmla="*/ 752 w 752"/>
              <a:gd name="T15" fmla="*/ 546 h 5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52" h="546">
                <a:moveTo>
                  <a:pt x="752" y="264"/>
                </a:moveTo>
                <a:lnTo>
                  <a:pt x="383" y="546"/>
                </a:lnTo>
                <a:lnTo>
                  <a:pt x="0" y="248"/>
                </a:lnTo>
                <a:lnTo>
                  <a:pt x="383" y="0"/>
                </a:lnTo>
              </a:path>
            </a:pathLst>
          </a:custGeom>
          <a:noFill/>
          <a:ln w="57150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21" name="Group 291"/>
          <p:cNvGrpSpPr>
            <a:grpSpLocks/>
          </p:cNvGrpSpPr>
          <p:nvPr/>
        </p:nvGrpSpPr>
        <p:grpSpPr bwMode="auto">
          <a:xfrm>
            <a:off x="2768600" y="4376738"/>
            <a:ext cx="1430338" cy="966787"/>
            <a:chOff x="1870" y="2772"/>
            <a:chExt cx="901" cy="609"/>
          </a:xfrm>
        </p:grpSpPr>
        <p:sp>
          <p:nvSpPr>
            <p:cNvPr id="130197" name="Text Box 292"/>
            <p:cNvSpPr txBox="1">
              <a:spLocks noChangeArrowheads="1"/>
            </p:cNvSpPr>
            <p:nvPr/>
          </p:nvSpPr>
          <p:spPr bwMode="auto">
            <a:xfrm>
              <a:off x="1870" y="2772"/>
              <a:ext cx="30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/>
                <a:t>2+e</a:t>
              </a:r>
            </a:p>
          </p:txBody>
        </p:sp>
        <p:sp>
          <p:nvSpPr>
            <p:cNvPr id="130198" name="Text Box 293"/>
            <p:cNvSpPr txBox="1">
              <a:spLocks noChangeArrowheads="1"/>
            </p:cNvSpPr>
            <p:nvPr/>
          </p:nvSpPr>
          <p:spPr bwMode="auto">
            <a:xfrm>
              <a:off x="2593" y="2793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/>
                <a:t>0</a:t>
              </a:r>
            </a:p>
          </p:txBody>
        </p:sp>
        <p:sp>
          <p:nvSpPr>
            <p:cNvPr id="130199" name="Text Box 294"/>
            <p:cNvSpPr txBox="1">
              <a:spLocks noChangeArrowheads="1"/>
            </p:cNvSpPr>
            <p:nvPr/>
          </p:nvSpPr>
          <p:spPr bwMode="auto">
            <a:xfrm>
              <a:off x="2501" y="3189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/>
                <a:t>0</a:t>
              </a:r>
            </a:p>
          </p:txBody>
        </p:sp>
        <p:sp>
          <p:nvSpPr>
            <p:cNvPr id="130200" name="Text Box 295"/>
            <p:cNvSpPr txBox="1">
              <a:spLocks noChangeArrowheads="1"/>
            </p:cNvSpPr>
            <p:nvPr/>
          </p:nvSpPr>
          <p:spPr bwMode="auto">
            <a:xfrm>
              <a:off x="1987" y="3153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/>
                <a:t>0</a:t>
              </a:r>
            </a:p>
          </p:txBody>
        </p:sp>
        <p:sp>
          <p:nvSpPr>
            <p:cNvPr id="130201" name="Text Box 296"/>
            <p:cNvSpPr txBox="1">
              <a:spLocks noChangeArrowheads="1"/>
            </p:cNvSpPr>
            <p:nvPr/>
          </p:nvSpPr>
          <p:spPr bwMode="auto">
            <a:xfrm>
              <a:off x="2135" y="3009"/>
              <a:ext cx="30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/>
                <a:t>1+e</a:t>
              </a:r>
            </a:p>
          </p:txBody>
        </p:sp>
        <p:sp>
          <p:nvSpPr>
            <p:cNvPr id="130202" name="Text Box 297"/>
            <p:cNvSpPr txBox="1">
              <a:spLocks noChangeArrowheads="1"/>
            </p:cNvSpPr>
            <p:nvPr/>
          </p:nvSpPr>
          <p:spPr bwMode="auto">
            <a:xfrm>
              <a:off x="2380" y="3003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/>
                <a:t>1</a:t>
              </a:r>
            </a:p>
          </p:txBody>
        </p:sp>
      </p:grpSp>
      <p:grpSp>
        <p:nvGrpSpPr>
          <p:cNvPr id="22" name="Group 299"/>
          <p:cNvGrpSpPr>
            <a:grpSpLocks/>
          </p:cNvGrpSpPr>
          <p:nvPr/>
        </p:nvGrpSpPr>
        <p:grpSpPr bwMode="auto">
          <a:xfrm>
            <a:off x="4814888" y="4197350"/>
            <a:ext cx="2195512" cy="2293938"/>
            <a:chOff x="1729" y="2639"/>
            <a:chExt cx="1383" cy="1445"/>
          </a:xfrm>
        </p:grpSpPr>
        <p:sp>
          <p:nvSpPr>
            <p:cNvPr id="130149" name="Freeform 300"/>
            <p:cNvSpPr>
              <a:spLocks/>
            </p:cNvSpPr>
            <p:nvPr/>
          </p:nvSpPr>
          <p:spPr bwMode="auto">
            <a:xfrm>
              <a:off x="1752" y="2639"/>
              <a:ext cx="1225" cy="854"/>
            </a:xfrm>
            <a:custGeom>
              <a:avLst/>
              <a:gdLst>
                <a:gd name="T0" fmla="*/ 0 w 1225"/>
                <a:gd name="T1" fmla="*/ 387 h 854"/>
                <a:gd name="T2" fmla="*/ 168 w 1225"/>
                <a:gd name="T3" fmla="*/ 162 h 854"/>
                <a:gd name="T4" fmla="*/ 486 w 1225"/>
                <a:gd name="T5" fmla="*/ 18 h 854"/>
                <a:gd name="T6" fmla="*/ 822 w 1225"/>
                <a:gd name="T7" fmla="*/ 30 h 854"/>
                <a:gd name="T8" fmla="*/ 1152 w 1225"/>
                <a:gd name="T9" fmla="*/ 267 h 854"/>
                <a:gd name="T10" fmla="*/ 1188 w 1225"/>
                <a:gd name="T11" fmla="*/ 537 h 854"/>
                <a:gd name="T12" fmla="*/ 927 w 1225"/>
                <a:gd name="T13" fmla="*/ 780 h 854"/>
                <a:gd name="T14" fmla="*/ 447 w 1225"/>
                <a:gd name="T15" fmla="*/ 837 h 854"/>
                <a:gd name="T16" fmla="*/ 177 w 1225"/>
                <a:gd name="T17" fmla="*/ 675 h 854"/>
                <a:gd name="T18" fmla="*/ 0 w 1225"/>
                <a:gd name="T19" fmla="*/ 387 h 85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25"/>
                <a:gd name="T31" fmla="*/ 0 h 854"/>
                <a:gd name="T32" fmla="*/ 1225 w 1225"/>
                <a:gd name="T33" fmla="*/ 854 h 85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25" h="854">
                  <a:moveTo>
                    <a:pt x="0" y="387"/>
                  </a:moveTo>
                  <a:cubicBezTo>
                    <a:pt x="0" y="243"/>
                    <a:pt x="87" y="223"/>
                    <a:pt x="168" y="162"/>
                  </a:cubicBezTo>
                  <a:cubicBezTo>
                    <a:pt x="249" y="101"/>
                    <a:pt x="377" y="40"/>
                    <a:pt x="486" y="18"/>
                  </a:cubicBezTo>
                  <a:cubicBezTo>
                    <a:pt x="615" y="6"/>
                    <a:pt x="684" y="0"/>
                    <a:pt x="822" y="30"/>
                  </a:cubicBezTo>
                  <a:cubicBezTo>
                    <a:pt x="960" y="60"/>
                    <a:pt x="1099" y="169"/>
                    <a:pt x="1152" y="267"/>
                  </a:cubicBezTo>
                  <a:cubicBezTo>
                    <a:pt x="1213" y="351"/>
                    <a:pt x="1225" y="452"/>
                    <a:pt x="1188" y="537"/>
                  </a:cubicBezTo>
                  <a:cubicBezTo>
                    <a:pt x="1151" y="622"/>
                    <a:pt x="1050" y="730"/>
                    <a:pt x="927" y="780"/>
                  </a:cubicBezTo>
                  <a:cubicBezTo>
                    <a:pt x="804" y="830"/>
                    <a:pt x="572" y="854"/>
                    <a:pt x="447" y="837"/>
                  </a:cubicBezTo>
                  <a:cubicBezTo>
                    <a:pt x="322" y="820"/>
                    <a:pt x="251" y="750"/>
                    <a:pt x="177" y="675"/>
                  </a:cubicBezTo>
                  <a:cubicBezTo>
                    <a:pt x="103" y="600"/>
                    <a:pt x="0" y="531"/>
                    <a:pt x="0" y="387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150" name="Freeform 301"/>
            <p:cNvSpPr>
              <a:spLocks/>
            </p:cNvSpPr>
            <p:nvPr/>
          </p:nvSpPr>
          <p:spPr bwMode="auto">
            <a:xfrm>
              <a:off x="2010" y="2852"/>
              <a:ext cx="246" cy="132"/>
            </a:xfrm>
            <a:custGeom>
              <a:avLst/>
              <a:gdLst>
                <a:gd name="T0" fmla="*/ 0 w 342"/>
                <a:gd name="T1" fmla="*/ 9 h 186"/>
                <a:gd name="T2" fmla="*/ 17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0151" name="Group 302"/>
            <p:cNvGrpSpPr>
              <a:grpSpLocks/>
            </p:cNvGrpSpPr>
            <p:nvPr/>
          </p:nvGrpSpPr>
          <p:grpSpPr bwMode="auto">
            <a:xfrm>
              <a:off x="2203" y="2652"/>
              <a:ext cx="316" cy="250"/>
              <a:chOff x="1747" y="3190"/>
              <a:chExt cx="316" cy="250"/>
            </a:xfrm>
          </p:grpSpPr>
          <p:sp>
            <p:nvSpPr>
              <p:cNvPr id="130189" name="Oval 303"/>
              <p:cNvSpPr>
                <a:spLocks noChangeArrowheads="1"/>
              </p:cNvSpPr>
              <p:nvPr/>
            </p:nvSpPr>
            <p:spPr bwMode="auto">
              <a:xfrm>
                <a:off x="1750" y="330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190" name="Line 304"/>
              <p:cNvSpPr>
                <a:spLocks noChangeShapeType="1"/>
              </p:cNvSpPr>
              <p:nvPr/>
            </p:nvSpPr>
            <p:spPr bwMode="auto">
              <a:xfrm>
                <a:off x="1750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191" name="Line 305"/>
              <p:cNvSpPr>
                <a:spLocks noChangeShapeType="1"/>
              </p:cNvSpPr>
              <p:nvPr/>
            </p:nvSpPr>
            <p:spPr bwMode="auto">
              <a:xfrm>
                <a:off x="2063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192" name="Rectangle 306"/>
              <p:cNvSpPr>
                <a:spLocks noChangeArrowheads="1"/>
              </p:cNvSpPr>
              <p:nvPr/>
            </p:nvSpPr>
            <p:spPr bwMode="auto">
              <a:xfrm>
                <a:off x="1750" y="330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30193" name="Oval 307"/>
              <p:cNvSpPr>
                <a:spLocks noChangeArrowheads="1"/>
              </p:cNvSpPr>
              <p:nvPr/>
            </p:nvSpPr>
            <p:spPr bwMode="auto">
              <a:xfrm>
                <a:off x="1747" y="324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0194" name="Group 308"/>
              <p:cNvGrpSpPr>
                <a:grpSpLocks/>
              </p:cNvGrpSpPr>
              <p:nvPr/>
            </p:nvGrpSpPr>
            <p:grpSpPr bwMode="auto">
              <a:xfrm>
                <a:off x="1790" y="3190"/>
                <a:ext cx="223" cy="250"/>
                <a:chOff x="2945" y="2425"/>
                <a:chExt cx="226" cy="250"/>
              </a:xfrm>
            </p:grpSpPr>
            <p:sp>
              <p:nvSpPr>
                <p:cNvPr id="130195" name="Rectangle 309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196" name="Text Box 310"/>
                <p:cNvSpPr txBox="1">
                  <a:spLocks noChangeArrowheads="1"/>
                </p:cNvSpPr>
                <p:nvPr/>
              </p:nvSpPr>
              <p:spPr bwMode="auto">
                <a:xfrm>
                  <a:off x="2945" y="2425"/>
                  <a:ext cx="22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/>
                    <a:t>A</a:t>
                  </a:r>
                  <a:endParaRPr lang="en-US"/>
                </a:p>
              </p:txBody>
            </p:sp>
          </p:grpSp>
        </p:grpSp>
        <p:grpSp>
          <p:nvGrpSpPr>
            <p:cNvPr id="130152" name="Group 311"/>
            <p:cNvGrpSpPr>
              <a:grpSpLocks/>
            </p:cNvGrpSpPr>
            <p:nvPr/>
          </p:nvGrpSpPr>
          <p:grpSpPr bwMode="auto">
            <a:xfrm>
              <a:off x="1795" y="2907"/>
              <a:ext cx="316" cy="250"/>
              <a:chOff x="2221" y="3571"/>
              <a:chExt cx="316" cy="250"/>
            </a:xfrm>
          </p:grpSpPr>
          <p:sp>
            <p:nvSpPr>
              <p:cNvPr id="130181" name="Oval 312"/>
              <p:cNvSpPr>
                <a:spLocks noChangeArrowheads="1"/>
              </p:cNvSpPr>
              <p:nvPr/>
            </p:nvSpPr>
            <p:spPr bwMode="auto">
              <a:xfrm>
                <a:off x="2224" y="369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182" name="Line 313"/>
              <p:cNvSpPr>
                <a:spLocks noChangeShapeType="1"/>
              </p:cNvSpPr>
              <p:nvPr/>
            </p:nvSpPr>
            <p:spPr bwMode="auto">
              <a:xfrm>
                <a:off x="2224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183" name="Line 314"/>
              <p:cNvSpPr>
                <a:spLocks noChangeShapeType="1"/>
              </p:cNvSpPr>
              <p:nvPr/>
            </p:nvSpPr>
            <p:spPr bwMode="auto">
              <a:xfrm>
                <a:off x="2537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184" name="Rectangle 315"/>
              <p:cNvSpPr>
                <a:spLocks noChangeArrowheads="1"/>
              </p:cNvSpPr>
              <p:nvPr/>
            </p:nvSpPr>
            <p:spPr bwMode="auto">
              <a:xfrm>
                <a:off x="2224" y="368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30185" name="Oval 316"/>
              <p:cNvSpPr>
                <a:spLocks noChangeArrowheads="1"/>
              </p:cNvSpPr>
              <p:nvPr/>
            </p:nvSpPr>
            <p:spPr bwMode="auto">
              <a:xfrm>
                <a:off x="2221" y="362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0186" name="Group 317"/>
              <p:cNvGrpSpPr>
                <a:grpSpLocks/>
              </p:cNvGrpSpPr>
              <p:nvPr/>
            </p:nvGrpSpPr>
            <p:grpSpPr bwMode="auto">
              <a:xfrm>
                <a:off x="2275" y="3571"/>
                <a:ext cx="232" cy="250"/>
                <a:chOff x="2941" y="2425"/>
                <a:chExt cx="235" cy="250"/>
              </a:xfrm>
            </p:grpSpPr>
            <p:sp>
              <p:nvSpPr>
                <p:cNvPr id="130187" name="Rectangle 318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6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188" name="Text Box 319"/>
                <p:cNvSpPr txBox="1">
                  <a:spLocks noChangeArrowheads="1"/>
                </p:cNvSpPr>
                <p:nvPr/>
              </p:nvSpPr>
              <p:spPr bwMode="auto">
                <a:xfrm>
                  <a:off x="2941" y="2425"/>
                  <a:ext cx="235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/>
                    <a:t>D</a:t>
                  </a:r>
                  <a:endParaRPr lang="en-US"/>
                </a:p>
              </p:txBody>
            </p:sp>
          </p:grpSp>
        </p:grpSp>
        <p:grpSp>
          <p:nvGrpSpPr>
            <p:cNvPr id="130153" name="Group 320"/>
            <p:cNvGrpSpPr>
              <a:grpSpLocks/>
            </p:cNvGrpSpPr>
            <p:nvPr/>
          </p:nvGrpSpPr>
          <p:grpSpPr bwMode="auto">
            <a:xfrm>
              <a:off x="2195" y="3198"/>
              <a:ext cx="315" cy="250"/>
              <a:chOff x="2903" y="2884"/>
              <a:chExt cx="315" cy="250"/>
            </a:xfrm>
          </p:grpSpPr>
          <p:grpSp>
            <p:nvGrpSpPr>
              <p:cNvPr id="130172" name="Group 321"/>
              <p:cNvGrpSpPr>
                <a:grpSpLocks/>
              </p:cNvGrpSpPr>
              <p:nvPr/>
            </p:nvGrpSpPr>
            <p:grpSpPr bwMode="auto">
              <a:xfrm>
                <a:off x="2903" y="2938"/>
                <a:ext cx="315" cy="144"/>
                <a:chOff x="2903" y="2938"/>
                <a:chExt cx="315" cy="144"/>
              </a:xfrm>
            </p:grpSpPr>
            <p:sp>
              <p:nvSpPr>
                <p:cNvPr id="130176" name="Oval 322"/>
                <p:cNvSpPr>
                  <a:spLocks noChangeArrowheads="1"/>
                </p:cNvSpPr>
                <p:nvPr/>
              </p:nvSpPr>
              <p:spPr bwMode="auto">
                <a:xfrm>
                  <a:off x="2903" y="3001"/>
                  <a:ext cx="312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177" name="Line 323"/>
                <p:cNvSpPr>
                  <a:spLocks noChangeShapeType="1"/>
                </p:cNvSpPr>
                <p:nvPr/>
              </p:nvSpPr>
              <p:spPr bwMode="auto">
                <a:xfrm>
                  <a:off x="2903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178" name="Line 324"/>
                <p:cNvSpPr>
                  <a:spLocks noChangeShapeType="1"/>
                </p:cNvSpPr>
                <p:nvPr/>
              </p:nvSpPr>
              <p:spPr bwMode="auto">
                <a:xfrm>
                  <a:off x="3215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179" name="Rectangle 325"/>
                <p:cNvSpPr>
                  <a:spLocks noChangeArrowheads="1"/>
                </p:cNvSpPr>
                <p:nvPr/>
              </p:nvSpPr>
              <p:spPr bwMode="auto">
                <a:xfrm>
                  <a:off x="2903" y="2994"/>
                  <a:ext cx="309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30180" name="Oval 326"/>
                <p:cNvSpPr>
                  <a:spLocks noChangeArrowheads="1"/>
                </p:cNvSpPr>
                <p:nvPr/>
              </p:nvSpPr>
              <p:spPr bwMode="auto">
                <a:xfrm>
                  <a:off x="2906" y="2938"/>
                  <a:ext cx="312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30173" name="Group 327"/>
              <p:cNvGrpSpPr>
                <a:grpSpLocks/>
              </p:cNvGrpSpPr>
              <p:nvPr/>
            </p:nvGrpSpPr>
            <p:grpSpPr bwMode="auto">
              <a:xfrm>
                <a:off x="2949" y="2884"/>
                <a:ext cx="232" cy="250"/>
                <a:chOff x="2940" y="2425"/>
                <a:chExt cx="235" cy="250"/>
              </a:xfrm>
            </p:grpSpPr>
            <p:sp>
              <p:nvSpPr>
                <p:cNvPr id="130174" name="Rectangle 328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6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175" name="Text Box 329"/>
                <p:cNvSpPr txBox="1">
                  <a:spLocks noChangeArrowheads="1"/>
                </p:cNvSpPr>
                <p:nvPr/>
              </p:nvSpPr>
              <p:spPr bwMode="auto">
                <a:xfrm>
                  <a:off x="2940" y="2425"/>
                  <a:ext cx="235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/>
                    <a:t>C</a:t>
                  </a:r>
                  <a:endParaRPr lang="en-US"/>
                </a:p>
              </p:txBody>
            </p:sp>
          </p:grpSp>
        </p:grpSp>
        <p:grpSp>
          <p:nvGrpSpPr>
            <p:cNvPr id="130154" name="Group 330"/>
            <p:cNvGrpSpPr>
              <a:grpSpLocks/>
            </p:cNvGrpSpPr>
            <p:nvPr/>
          </p:nvGrpSpPr>
          <p:grpSpPr bwMode="auto">
            <a:xfrm>
              <a:off x="2607" y="2916"/>
              <a:ext cx="316" cy="250"/>
              <a:chOff x="2217" y="2884"/>
              <a:chExt cx="316" cy="250"/>
            </a:xfrm>
          </p:grpSpPr>
          <p:sp>
            <p:nvSpPr>
              <p:cNvPr id="130164" name="Oval 331"/>
              <p:cNvSpPr>
                <a:spLocks noChangeArrowheads="1"/>
              </p:cNvSpPr>
              <p:nvPr/>
            </p:nvSpPr>
            <p:spPr bwMode="auto">
              <a:xfrm>
                <a:off x="2220" y="300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165" name="Line 332"/>
              <p:cNvSpPr>
                <a:spLocks noChangeShapeType="1"/>
              </p:cNvSpPr>
              <p:nvPr/>
            </p:nvSpPr>
            <p:spPr bwMode="auto">
              <a:xfrm>
                <a:off x="2220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166" name="Line 333"/>
              <p:cNvSpPr>
                <a:spLocks noChangeShapeType="1"/>
              </p:cNvSpPr>
              <p:nvPr/>
            </p:nvSpPr>
            <p:spPr bwMode="auto">
              <a:xfrm>
                <a:off x="2533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167" name="Rectangle 334"/>
              <p:cNvSpPr>
                <a:spLocks noChangeArrowheads="1"/>
              </p:cNvSpPr>
              <p:nvPr/>
            </p:nvSpPr>
            <p:spPr bwMode="auto">
              <a:xfrm>
                <a:off x="2220" y="299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30168" name="Oval 335"/>
              <p:cNvSpPr>
                <a:spLocks noChangeArrowheads="1"/>
              </p:cNvSpPr>
              <p:nvPr/>
            </p:nvSpPr>
            <p:spPr bwMode="auto">
              <a:xfrm>
                <a:off x="2217" y="293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0169" name="Group 336"/>
              <p:cNvGrpSpPr>
                <a:grpSpLocks/>
              </p:cNvGrpSpPr>
              <p:nvPr/>
            </p:nvGrpSpPr>
            <p:grpSpPr bwMode="auto">
              <a:xfrm>
                <a:off x="2270" y="2884"/>
                <a:ext cx="223" cy="250"/>
                <a:chOff x="2945" y="2425"/>
                <a:chExt cx="226" cy="250"/>
              </a:xfrm>
            </p:grpSpPr>
            <p:sp>
              <p:nvSpPr>
                <p:cNvPr id="130170" name="Rectangle 337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171" name="Text Box 338"/>
                <p:cNvSpPr txBox="1">
                  <a:spLocks noChangeArrowheads="1"/>
                </p:cNvSpPr>
                <p:nvPr/>
              </p:nvSpPr>
              <p:spPr bwMode="auto">
                <a:xfrm>
                  <a:off x="2945" y="2425"/>
                  <a:ext cx="22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/>
                    <a:t>B</a:t>
                  </a:r>
                  <a:endParaRPr lang="en-US"/>
                </a:p>
              </p:txBody>
            </p:sp>
          </p:grpSp>
        </p:grpSp>
        <p:sp>
          <p:nvSpPr>
            <p:cNvPr id="130155" name="Freeform 339"/>
            <p:cNvSpPr>
              <a:spLocks/>
            </p:cNvSpPr>
            <p:nvPr/>
          </p:nvSpPr>
          <p:spPr bwMode="auto">
            <a:xfrm flipH="1">
              <a:off x="2505" y="2819"/>
              <a:ext cx="198" cy="156"/>
            </a:xfrm>
            <a:custGeom>
              <a:avLst/>
              <a:gdLst>
                <a:gd name="T0" fmla="*/ 0 w 342"/>
                <a:gd name="T1" fmla="*/ 39 h 186"/>
                <a:gd name="T2" fmla="*/ 3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156" name="Freeform 340"/>
            <p:cNvSpPr>
              <a:spLocks/>
            </p:cNvSpPr>
            <p:nvPr/>
          </p:nvSpPr>
          <p:spPr bwMode="auto">
            <a:xfrm flipH="1" flipV="1">
              <a:off x="2484" y="3125"/>
              <a:ext cx="180" cy="141"/>
            </a:xfrm>
            <a:custGeom>
              <a:avLst/>
              <a:gdLst>
                <a:gd name="T0" fmla="*/ 0 w 342"/>
                <a:gd name="T1" fmla="*/ 15 h 186"/>
                <a:gd name="T2" fmla="*/ 1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triangl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157" name="Freeform 341"/>
            <p:cNvSpPr>
              <a:spLocks/>
            </p:cNvSpPr>
            <p:nvPr/>
          </p:nvSpPr>
          <p:spPr bwMode="auto">
            <a:xfrm flipV="1">
              <a:off x="2031" y="3107"/>
              <a:ext cx="204" cy="156"/>
            </a:xfrm>
            <a:custGeom>
              <a:avLst/>
              <a:gdLst>
                <a:gd name="T0" fmla="*/ 0 w 342"/>
                <a:gd name="T1" fmla="*/ 39 h 186"/>
                <a:gd name="T2" fmla="*/ 4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158" name="Freeform 342"/>
            <p:cNvSpPr>
              <a:spLocks/>
            </p:cNvSpPr>
            <p:nvPr/>
          </p:nvSpPr>
          <p:spPr bwMode="auto">
            <a:xfrm flipH="1" flipV="1">
              <a:off x="2400" y="3086"/>
              <a:ext cx="189" cy="153"/>
            </a:xfrm>
            <a:custGeom>
              <a:avLst/>
              <a:gdLst>
                <a:gd name="T0" fmla="*/ 0 w 342"/>
                <a:gd name="T1" fmla="*/ 32 h 186"/>
                <a:gd name="T2" fmla="*/ 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159" name="Freeform 343"/>
            <p:cNvSpPr>
              <a:spLocks/>
            </p:cNvSpPr>
            <p:nvPr/>
          </p:nvSpPr>
          <p:spPr bwMode="auto">
            <a:xfrm flipH="1">
              <a:off x="2124" y="3083"/>
              <a:ext cx="174" cy="147"/>
            </a:xfrm>
            <a:custGeom>
              <a:avLst/>
              <a:gdLst>
                <a:gd name="T0" fmla="*/ 0 w 342"/>
                <a:gd name="T1" fmla="*/ 22 h 186"/>
                <a:gd name="T2" fmla="*/ 1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160" name="Text Box 344"/>
            <p:cNvSpPr txBox="1">
              <a:spLocks noChangeArrowheads="1"/>
            </p:cNvSpPr>
            <p:nvPr/>
          </p:nvSpPr>
          <p:spPr bwMode="auto">
            <a:xfrm>
              <a:off x="1729" y="3612"/>
              <a:ext cx="1383" cy="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sz="1800">
                  <a:solidFill>
                    <a:srgbClr val="000099"/>
                  </a:solidFill>
                  <a:latin typeface="Gill Sans MT" charset="0"/>
                </a:rPr>
                <a:t>given these costs,</a:t>
              </a:r>
            </a:p>
            <a:p>
              <a:pPr algn="ctr">
                <a:lnSpc>
                  <a:spcPct val="80000"/>
                </a:lnSpc>
              </a:pPr>
              <a:r>
                <a:rPr lang="en-US" sz="1800">
                  <a:solidFill>
                    <a:srgbClr val="000099"/>
                  </a:solidFill>
                  <a:latin typeface="Gill Sans MT" charset="0"/>
                </a:rPr>
                <a:t>find new routing….</a:t>
              </a:r>
            </a:p>
            <a:p>
              <a:pPr algn="ctr">
                <a:lnSpc>
                  <a:spcPct val="80000"/>
                </a:lnSpc>
              </a:pPr>
              <a:r>
                <a:rPr lang="en-US" sz="1800">
                  <a:solidFill>
                    <a:srgbClr val="000099"/>
                  </a:solidFill>
                  <a:latin typeface="Gill Sans MT" charset="0"/>
                </a:rPr>
                <a:t>resulting in new costs</a:t>
              </a:r>
            </a:p>
          </p:txBody>
        </p:sp>
        <p:sp>
          <p:nvSpPr>
            <p:cNvPr id="130161" name="Line 345"/>
            <p:cNvSpPr>
              <a:spLocks noChangeShapeType="1"/>
            </p:cNvSpPr>
            <p:nvPr/>
          </p:nvSpPr>
          <p:spPr bwMode="auto">
            <a:xfrm flipV="1">
              <a:off x="2358" y="3407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162" name="Line 346"/>
            <p:cNvSpPr>
              <a:spLocks noChangeShapeType="1"/>
            </p:cNvSpPr>
            <p:nvPr/>
          </p:nvSpPr>
          <p:spPr bwMode="auto">
            <a:xfrm flipV="1">
              <a:off x="1938" y="3119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163" name="Line 347"/>
            <p:cNvSpPr>
              <a:spLocks noChangeShapeType="1"/>
            </p:cNvSpPr>
            <p:nvPr/>
          </p:nvSpPr>
          <p:spPr bwMode="auto">
            <a:xfrm flipV="1">
              <a:off x="2778" y="3122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21124" name="Freeform 228"/>
          <p:cNvSpPr>
            <a:spLocks/>
          </p:cNvSpPr>
          <p:nvPr/>
        </p:nvSpPr>
        <p:spPr bwMode="auto">
          <a:xfrm>
            <a:off x="5219700" y="4332288"/>
            <a:ext cx="1181100" cy="952500"/>
          </a:xfrm>
          <a:custGeom>
            <a:avLst/>
            <a:gdLst>
              <a:gd name="T0" fmla="*/ 0 w 744"/>
              <a:gd name="T1" fmla="*/ 2147483647 h 600"/>
              <a:gd name="T2" fmla="*/ 2147483647 w 744"/>
              <a:gd name="T3" fmla="*/ 2147483647 h 600"/>
              <a:gd name="T4" fmla="*/ 2147483647 w 744"/>
              <a:gd name="T5" fmla="*/ 2147483647 h 600"/>
              <a:gd name="T6" fmla="*/ 2147483647 w 744"/>
              <a:gd name="T7" fmla="*/ 2147483647 h 600"/>
              <a:gd name="T8" fmla="*/ 2147483647 w 744"/>
              <a:gd name="T9" fmla="*/ 0 h 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44"/>
              <a:gd name="T16" fmla="*/ 0 h 600"/>
              <a:gd name="T17" fmla="*/ 744 w 744"/>
              <a:gd name="T18" fmla="*/ 600 h 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44" h="600">
                <a:moveTo>
                  <a:pt x="0" y="294"/>
                </a:moveTo>
                <a:lnTo>
                  <a:pt x="387" y="600"/>
                </a:lnTo>
                <a:lnTo>
                  <a:pt x="744" y="304"/>
                </a:lnTo>
                <a:lnTo>
                  <a:pt x="429" y="66"/>
                </a:lnTo>
                <a:lnTo>
                  <a:pt x="354" y="0"/>
                </a:lnTo>
              </a:path>
            </a:pathLst>
          </a:custGeom>
          <a:noFill/>
          <a:ln w="57150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721280" name="Group 348"/>
          <p:cNvGrpSpPr>
            <a:grpSpLocks/>
          </p:cNvGrpSpPr>
          <p:nvPr/>
        </p:nvGrpSpPr>
        <p:grpSpPr bwMode="auto">
          <a:xfrm>
            <a:off x="5137150" y="4410075"/>
            <a:ext cx="1493838" cy="990600"/>
            <a:chOff x="-186" y="1184"/>
            <a:chExt cx="941" cy="624"/>
          </a:xfrm>
        </p:grpSpPr>
        <p:sp>
          <p:nvSpPr>
            <p:cNvPr id="130143" name="Text Box 270"/>
            <p:cNvSpPr txBox="1">
              <a:spLocks noChangeArrowheads="1"/>
            </p:cNvSpPr>
            <p:nvPr/>
          </p:nvSpPr>
          <p:spPr bwMode="auto">
            <a:xfrm>
              <a:off x="-186" y="1199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/>
                <a:t>0</a:t>
              </a:r>
            </a:p>
          </p:txBody>
        </p:sp>
        <p:sp>
          <p:nvSpPr>
            <p:cNvPr id="130144" name="Text Box 274"/>
            <p:cNvSpPr txBox="1">
              <a:spLocks noChangeArrowheads="1"/>
            </p:cNvSpPr>
            <p:nvPr/>
          </p:nvSpPr>
          <p:spPr bwMode="auto">
            <a:xfrm>
              <a:off x="450" y="1184"/>
              <a:ext cx="30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/>
                <a:t>2+e</a:t>
              </a:r>
            </a:p>
          </p:txBody>
        </p:sp>
        <p:sp>
          <p:nvSpPr>
            <p:cNvPr id="130145" name="Text Box 275"/>
            <p:cNvSpPr txBox="1">
              <a:spLocks noChangeArrowheads="1"/>
            </p:cNvSpPr>
            <p:nvPr/>
          </p:nvSpPr>
          <p:spPr bwMode="auto">
            <a:xfrm>
              <a:off x="340" y="1616"/>
              <a:ext cx="30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/>
                <a:t>1+e</a:t>
              </a:r>
            </a:p>
          </p:txBody>
        </p:sp>
        <p:sp>
          <p:nvSpPr>
            <p:cNvPr id="130146" name="Text Box 276"/>
            <p:cNvSpPr txBox="1">
              <a:spLocks noChangeArrowheads="1"/>
            </p:cNvSpPr>
            <p:nvPr/>
          </p:nvSpPr>
          <p:spPr bwMode="auto">
            <a:xfrm>
              <a:off x="-132" y="1580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/>
                <a:t>1</a:t>
              </a:r>
            </a:p>
          </p:txBody>
        </p:sp>
        <p:sp>
          <p:nvSpPr>
            <p:cNvPr id="130147" name="Text Box 279"/>
            <p:cNvSpPr txBox="1">
              <a:spLocks noChangeArrowheads="1"/>
            </p:cNvSpPr>
            <p:nvPr/>
          </p:nvSpPr>
          <p:spPr bwMode="auto">
            <a:xfrm>
              <a:off x="79" y="1436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/>
                <a:t>0</a:t>
              </a:r>
            </a:p>
          </p:txBody>
        </p:sp>
        <p:sp>
          <p:nvSpPr>
            <p:cNvPr id="130148" name="Text Box 280"/>
            <p:cNvSpPr txBox="1">
              <a:spLocks noChangeArrowheads="1"/>
            </p:cNvSpPr>
            <p:nvPr/>
          </p:nvSpPr>
          <p:spPr bwMode="auto">
            <a:xfrm>
              <a:off x="261" y="1430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/>
                <a:t>0</a:t>
              </a:r>
            </a:p>
          </p:txBody>
        </p:sp>
      </p:grpSp>
      <p:grpSp>
        <p:nvGrpSpPr>
          <p:cNvPr id="721281" name="Group 349"/>
          <p:cNvGrpSpPr>
            <a:grpSpLocks/>
          </p:cNvGrpSpPr>
          <p:nvPr/>
        </p:nvGrpSpPr>
        <p:grpSpPr bwMode="auto">
          <a:xfrm>
            <a:off x="6967538" y="4195763"/>
            <a:ext cx="2195512" cy="2293937"/>
            <a:chOff x="1729" y="2639"/>
            <a:chExt cx="1383" cy="1445"/>
          </a:xfrm>
        </p:grpSpPr>
        <p:sp>
          <p:nvSpPr>
            <p:cNvPr id="130095" name="Freeform 350"/>
            <p:cNvSpPr>
              <a:spLocks/>
            </p:cNvSpPr>
            <p:nvPr/>
          </p:nvSpPr>
          <p:spPr bwMode="auto">
            <a:xfrm>
              <a:off x="1752" y="2639"/>
              <a:ext cx="1225" cy="854"/>
            </a:xfrm>
            <a:custGeom>
              <a:avLst/>
              <a:gdLst>
                <a:gd name="T0" fmla="*/ 0 w 1225"/>
                <a:gd name="T1" fmla="*/ 387 h 854"/>
                <a:gd name="T2" fmla="*/ 168 w 1225"/>
                <a:gd name="T3" fmla="*/ 162 h 854"/>
                <a:gd name="T4" fmla="*/ 486 w 1225"/>
                <a:gd name="T5" fmla="*/ 18 h 854"/>
                <a:gd name="T6" fmla="*/ 822 w 1225"/>
                <a:gd name="T7" fmla="*/ 30 h 854"/>
                <a:gd name="T8" fmla="*/ 1152 w 1225"/>
                <a:gd name="T9" fmla="*/ 267 h 854"/>
                <a:gd name="T10" fmla="*/ 1188 w 1225"/>
                <a:gd name="T11" fmla="*/ 537 h 854"/>
                <a:gd name="T12" fmla="*/ 927 w 1225"/>
                <a:gd name="T13" fmla="*/ 780 h 854"/>
                <a:gd name="T14" fmla="*/ 447 w 1225"/>
                <a:gd name="T15" fmla="*/ 837 h 854"/>
                <a:gd name="T16" fmla="*/ 177 w 1225"/>
                <a:gd name="T17" fmla="*/ 675 h 854"/>
                <a:gd name="T18" fmla="*/ 0 w 1225"/>
                <a:gd name="T19" fmla="*/ 387 h 85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25"/>
                <a:gd name="T31" fmla="*/ 0 h 854"/>
                <a:gd name="T32" fmla="*/ 1225 w 1225"/>
                <a:gd name="T33" fmla="*/ 854 h 85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25" h="854">
                  <a:moveTo>
                    <a:pt x="0" y="387"/>
                  </a:moveTo>
                  <a:cubicBezTo>
                    <a:pt x="0" y="243"/>
                    <a:pt x="87" y="223"/>
                    <a:pt x="168" y="162"/>
                  </a:cubicBezTo>
                  <a:cubicBezTo>
                    <a:pt x="249" y="101"/>
                    <a:pt x="377" y="40"/>
                    <a:pt x="486" y="18"/>
                  </a:cubicBezTo>
                  <a:cubicBezTo>
                    <a:pt x="615" y="6"/>
                    <a:pt x="684" y="0"/>
                    <a:pt x="822" y="30"/>
                  </a:cubicBezTo>
                  <a:cubicBezTo>
                    <a:pt x="960" y="60"/>
                    <a:pt x="1099" y="169"/>
                    <a:pt x="1152" y="267"/>
                  </a:cubicBezTo>
                  <a:cubicBezTo>
                    <a:pt x="1213" y="351"/>
                    <a:pt x="1225" y="452"/>
                    <a:pt x="1188" y="537"/>
                  </a:cubicBezTo>
                  <a:cubicBezTo>
                    <a:pt x="1151" y="622"/>
                    <a:pt x="1050" y="730"/>
                    <a:pt x="927" y="780"/>
                  </a:cubicBezTo>
                  <a:cubicBezTo>
                    <a:pt x="804" y="830"/>
                    <a:pt x="572" y="854"/>
                    <a:pt x="447" y="837"/>
                  </a:cubicBezTo>
                  <a:cubicBezTo>
                    <a:pt x="322" y="820"/>
                    <a:pt x="251" y="750"/>
                    <a:pt x="177" y="675"/>
                  </a:cubicBezTo>
                  <a:cubicBezTo>
                    <a:pt x="103" y="600"/>
                    <a:pt x="0" y="531"/>
                    <a:pt x="0" y="387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96" name="Freeform 351"/>
            <p:cNvSpPr>
              <a:spLocks/>
            </p:cNvSpPr>
            <p:nvPr/>
          </p:nvSpPr>
          <p:spPr bwMode="auto">
            <a:xfrm>
              <a:off x="2010" y="2852"/>
              <a:ext cx="246" cy="132"/>
            </a:xfrm>
            <a:custGeom>
              <a:avLst/>
              <a:gdLst>
                <a:gd name="T0" fmla="*/ 0 w 342"/>
                <a:gd name="T1" fmla="*/ 9 h 186"/>
                <a:gd name="T2" fmla="*/ 17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0097" name="Group 352"/>
            <p:cNvGrpSpPr>
              <a:grpSpLocks/>
            </p:cNvGrpSpPr>
            <p:nvPr/>
          </p:nvGrpSpPr>
          <p:grpSpPr bwMode="auto">
            <a:xfrm>
              <a:off x="2203" y="2652"/>
              <a:ext cx="316" cy="250"/>
              <a:chOff x="1747" y="3190"/>
              <a:chExt cx="316" cy="250"/>
            </a:xfrm>
          </p:grpSpPr>
          <p:sp>
            <p:nvSpPr>
              <p:cNvPr id="130135" name="Oval 353"/>
              <p:cNvSpPr>
                <a:spLocks noChangeArrowheads="1"/>
              </p:cNvSpPr>
              <p:nvPr/>
            </p:nvSpPr>
            <p:spPr bwMode="auto">
              <a:xfrm>
                <a:off x="1750" y="330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136" name="Line 354"/>
              <p:cNvSpPr>
                <a:spLocks noChangeShapeType="1"/>
              </p:cNvSpPr>
              <p:nvPr/>
            </p:nvSpPr>
            <p:spPr bwMode="auto">
              <a:xfrm>
                <a:off x="1750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137" name="Line 355"/>
              <p:cNvSpPr>
                <a:spLocks noChangeShapeType="1"/>
              </p:cNvSpPr>
              <p:nvPr/>
            </p:nvSpPr>
            <p:spPr bwMode="auto">
              <a:xfrm>
                <a:off x="2063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138" name="Rectangle 356"/>
              <p:cNvSpPr>
                <a:spLocks noChangeArrowheads="1"/>
              </p:cNvSpPr>
              <p:nvPr/>
            </p:nvSpPr>
            <p:spPr bwMode="auto">
              <a:xfrm>
                <a:off x="1750" y="330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30139" name="Oval 357"/>
              <p:cNvSpPr>
                <a:spLocks noChangeArrowheads="1"/>
              </p:cNvSpPr>
              <p:nvPr/>
            </p:nvSpPr>
            <p:spPr bwMode="auto">
              <a:xfrm>
                <a:off x="1747" y="324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0140" name="Group 358"/>
              <p:cNvGrpSpPr>
                <a:grpSpLocks/>
              </p:cNvGrpSpPr>
              <p:nvPr/>
            </p:nvGrpSpPr>
            <p:grpSpPr bwMode="auto">
              <a:xfrm>
                <a:off x="1790" y="3190"/>
                <a:ext cx="223" cy="250"/>
                <a:chOff x="2945" y="2425"/>
                <a:chExt cx="226" cy="250"/>
              </a:xfrm>
            </p:grpSpPr>
            <p:sp>
              <p:nvSpPr>
                <p:cNvPr id="130141" name="Rectangle 359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142" name="Text Box 360"/>
                <p:cNvSpPr txBox="1">
                  <a:spLocks noChangeArrowheads="1"/>
                </p:cNvSpPr>
                <p:nvPr/>
              </p:nvSpPr>
              <p:spPr bwMode="auto">
                <a:xfrm>
                  <a:off x="2945" y="2425"/>
                  <a:ext cx="22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/>
                    <a:t>A</a:t>
                  </a:r>
                  <a:endParaRPr lang="en-US"/>
                </a:p>
              </p:txBody>
            </p:sp>
          </p:grpSp>
        </p:grpSp>
        <p:grpSp>
          <p:nvGrpSpPr>
            <p:cNvPr id="130098" name="Group 361"/>
            <p:cNvGrpSpPr>
              <a:grpSpLocks/>
            </p:cNvGrpSpPr>
            <p:nvPr/>
          </p:nvGrpSpPr>
          <p:grpSpPr bwMode="auto">
            <a:xfrm>
              <a:off x="1795" y="2907"/>
              <a:ext cx="316" cy="250"/>
              <a:chOff x="2221" y="3571"/>
              <a:chExt cx="316" cy="250"/>
            </a:xfrm>
          </p:grpSpPr>
          <p:sp>
            <p:nvSpPr>
              <p:cNvPr id="130127" name="Oval 362"/>
              <p:cNvSpPr>
                <a:spLocks noChangeArrowheads="1"/>
              </p:cNvSpPr>
              <p:nvPr/>
            </p:nvSpPr>
            <p:spPr bwMode="auto">
              <a:xfrm>
                <a:off x="2224" y="369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128" name="Line 363"/>
              <p:cNvSpPr>
                <a:spLocks noChangeShapeType="1"/>
              </p:cNvSpPr>
              <p:nvPr/>
            </p:nvSpPr>
            <p:spPr bwMode="auto">
              <a:xfrm>
                <a:off x="2224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129" name="Line 364"/>
              <p:cNvSpPr>
                <a:spLocks noChangeShapeType="1"/>
              </p:cNvSpPr>
              <p:nvPr/>
            </p:nvSpPr>
            <p:spPr bwMode="auto">
              <a:xfrm>
                <a:off x="2537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130" name="Rectangle 365"/>
              <p:cNvSpPr>
                <a:spLocks noChangeArrowheads="1"/>
              </p:cNvSpPr>
              <p:nvPr/>
            </p:nvSpPr>
            <p:spPr bwMode="auto">
              <a:xfrm>
                <a:off x="2224" y="368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30131" name="Oval 366"/>
              <p:cNvSpPr>
                <a:spLocks noChangeArrowheads="1"/>
              </p:cNvSpPr>
              <p:nvPr/>
            </p:nvSpPr>
            <p:spPr bwMode="auto">
              <a:xfrm>
                <a:off x="2221" y="362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0132" name="Group 367"/>
              <p:cNvGrpSpPr>
                <a:grpSpLocks/>
              </p:cNvGrpSpPr>
              <p:nvPr/>
            </p:nvGrpSpPr>
            <p:grpSpPr bwMode="auto">
              <a:xfrm>
                <a:off x="2275" y="3571"/>
                <a:ext cx="232" cy="250"/>
                <a:chOff x="2941" y="2425"/>
                <a:chExt cx="235" cy="250"/>
              </a:xfrm>
            </p:grpSpPr>
            <p:sp>
              <p:nvSpPr>
                <p:cNvPr id="130133" name="Rectangle 368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6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134" name="Text Box 369"/>
                <p:cNvSpPr txBox="1">
                  <a:spLocks noChangeArrowheads="1"/>
                </p:cNvSpPr>
                <p:nvPr/>
              </p:nvSpPr>
              <p:spPr bwMode="auto">
                <a:xfrm>
                  <a:off x="2941" y="2425"/>
                  <a:ext cx="235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/>
                    <a:t>D</a:t>
                  </a:r>
                  <a:endParaRPr lang="en-US"/>
                </a:p>
              </p:txBody>
            </p:sp>
          </p:grpSp>
        </p:grpSp>
        <p:grpSp>
          <p:nvGrpSpPr>
            <p:cNvPr id="130099" name="Group 370"/>
            <p:cNvGrpSpPr>
              <a:grpSpLocks/>
            </p:cNvGrpSpPr>
            <p:nvPr/>
          </p:nvGrpSpPr>
          <p:grpSpPr bwMode="auto">
            <a:xfrm>
              <a:off x="2195" y="3198"/>
              <a:ext cx="315" cy="250"/>
              <a:chOff x="2903" y="2884"/>
              <a:chExt cx="315" cy="250"/>
            </a:xfrm>
          </p:grpSpPr>
          <p:grpSp>
            <p:nvGrpSpPr>
              <p:cNvPr id="130118" name="Group 371"/>
              <p:cNvGrpSpPr>
                <a:grpSpLocks/>
              </p:cNvGrpSpPr>
              <p:nvPr/>
            </p:nvGrpSpPr>
            <p:grpSpPr bwMode="auto">
              <a:xfrm>
                <a:off x="2903" y="2938"/>
                <a:ext cx="315" cy="144"/>
                <a:chOff x="2903" y="2938"/>
                <a:chExt cx="315" cy="144"/>
              </a:xfrm>
            </p:grpSpPr>
            <p:sp>
              <p:nvSpPr>
                <p:cNvPr id="130122" name="Oval 372"/>
                <p:cNvSpPr>
                  <a:spLocks noChangeArrowheads="1"/>
                </p:cNvSpPr>
                <p:nvPr/>
              </p:nvSpPr>
              <p:spPr bwMode="auto">
                <a:xfrm>
                  <a:off x="2903" y="3001"/>
                  <a:ext cx="312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123" name="Line 373"/>
                <p:cNvSpPr>
                  <a:spLocks noChangeShapeType="1"/>
                </p:cNvSpPr>
                <p:nvPr/>
              </p:nvSpPr>
              <p:spPr bwMode="auto">
                <a:xfrm>
                  <a:off x="2903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124" name="Line 374"/>
                <p:cNvSpPr>
                  <a:spLocks noChangeShapeType="1"/>
                </p:cNvSpPr>
                <p:nvPr/>
              </p:nvSpPr>
              <p:spPr bwMode="auto">
                <a:xfrm>
                  <a:off x="3215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125" name="Rectangle 375"/>
                <p:cNvSpPr>
                  <a:spLocks noChangeArrowheads="1"/>
                </p:cNvSpPr>
                <p:nvPr/>
              </p:nvSpPr>
              <p:spPr bwMode="auto">
                <a:xfrm>
                  <a:off x="2903" y="2994"/>
                  <a:ext cx="309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/>
                </a:p>
              </p:txBody>
            </p:sp>
            <p:sp>
              <p:nvSpPr>
                <p:cNvPr id="130126" name="Oval 376"/>
                <p:cNvSpPr>
                  <a:spLocks noChangeArrowheads="1"/>
                </p:cNvSpPr>
                <p:nvPr/>
              </p:nvSpPr>
              <p:spPr bwMode="auto">
                <a:xfrm>
                  <a:off x="2906" y="2938"/>
                  <a:ext cx="312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30119" name="Group 377"/>
              <p:cNvGrpSpPr>
                <a:grpSpLocks/>
              </p:cNvGrpSpPr>
              <p:nvPr/>
            </p:nvGrpSpPr>
            <p:grpSpPr bwMode="auto">
              <a:xfrm>
                <a:off x="2949" y="2884"/>
                <a:ext cx="232" cy="250"/>
                <a:chOff x="2940" y="2425"/>
                <a:chExt cx="235" cy="250"/>
              </a:xfrm>
            </p:grpSpPr>
            <p:sp>
              <p:nvSpPr>
                <p:cNvPr id="130120" name="Rectangle 378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6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121" name="Text Box 379"/>
                <p:cNvSpPr txBox="1">
                  <a:spLocks noChangeArrowheads="1"/>
                </p:cNvSpPr>
                <p:nvPr/>
              </p:nvSpPr>
              <p:spPr bwMode="auto">
                <a:xfrm>
                  <a:off x="2940" y="2425"/>
                  <a:ext cx="235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/>
                    <a:t>C</a:t>
                  </a:r>
                  <a:endParaRPr lang="en-US"/>
                </a:p>
              </p:txBody>
            </p:sp>
          </p:grpSp>
        </p:grpSp>
        <p:grpSp>
          <p:nvGrpSpPr>
            <p:cNvPr id="130100" name="Group 380"/>
            <p:cNvGrpSpPr>
              <a:grpSpLocks/>
            </p:cNvGrpSpPr>
            <p:nvPr/>
          </p:nvGrpSpPr>
          <p:grpSpPr bwMode="auto">
            <a:xfrm>
              <a:off x="2607" y="2916"/>
              <a:ext cx="316" cy="250"/>
              <a:chOff x="2217" y="2884"/>
              <a:chExt cx="316" cy="250"/>
            </a:xfrm>
          </p:grpSpPr>
          <p:sp>
            <p:nvSpPr>
              <p:cNvPr id="130110" name="Oval 381"/>
              <p:cNvSpPr>
                <a:spLocks noChangeArrowheads="1"/>
              </p:cNvSpPr>
              <p:nvPr/>
            </p:nvSpPr>
            <p:spPr bwMode="auto">
              <a:xfrm>
                <a:off x="2220" y="300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111" name="Line 382"/>
              <p:cNvSpPr>
                <a:spLocks noChangeShapeType="1"/>
              </p:cNvSpPr>
              <p:nvPr/>
            </p:nvSpPr>
            <p:spPr bwMode="auto">
              <a:xfrm>
                <a:off x="2220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112" name="Line 383"/>
              <p:cNvSpPr>
                <a:spLocks noChangeShapeType="1"/>
              </p:cNvSpPr>
              <p:nvPr/>
            </p:nvSpPr>
            <p:spPr bwMode="auto">
              <a:xfrm>
                <a:off x="2533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113" name="Rectangle 384"/>
              <p:cNvSpPr>
                <a:spLocks noChangeArrowheads="1"/>
              </p:cNvSpPr>
              <p:nvPr/>
            </p:nvSpPr>
            <p:spPr bwMode="auto">
              <a:xfrm>
                <a:off x="2220" y="299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30114" name="Oval 385"/>
              <p:cNvSpPr>
                <a:spLocks noChangeArrowheads="1"/>
              </p:cNvSpPr>
              <p:nvPr/>
            </p:nvSpPr>
            <p:spPr bwMode="auto">
              <a:xfrm>
                <a:off x="2217" y="293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30115" name="Group 386"/>
              <p:cNvGrpSpPr>
                <a:grpSpLocks/>
              </p:cNvGrpSpPr>
              <p:nvPr/>
            </p:nvGrpSpPr>
            <p:grpSpPr bwMode="auto">
              <a:xfrm>
                <a:off x="2270" y="2884"/>
                <a:ext cx="223" cy="250"/>
                <a:chOff x="2945" y="2425"/>
                <a:chExt cx="226" cy="250"/>
              </a:xfrm>
            </p:grpSpPr>
            <p:sp>
              <p:nvSpPr>
                <p:cNvPr id="130116" name="Rectangle 387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117" name="Text Box 388"/>
                <p:cNvSpPr txBox="1">
                  <a:spLocks noChangeArrowheads="1"/>
                </p:cNvSpPr>
                <p:nvPr/>
              </p:nvSpPr>
              <p:spPr bwMode="auto">
                <a:xfrm>
                  <a:off x="2945" y="2425"/>
                  <a:ext cx="22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/>
                    <a:t>B</a:t>
                  </a:r>
                  <a:endParaRPr lang="en-US"/>
                </a:p>
              </p:txBody>
            </p:sp>
          </p:grpSp>
        </p:grpSp>
        <p:sp>
          <p:nvSpPr>
            <p:cNvPr id="130101" name="Freeform 389"/>
            <p:cNvSpPr>
              <a:spLocks/>
            </p:cNvSpPr>
            <p:nvPr/>
          </p:nvSpPr>
          <p:spPr bwMode="auto">
            <a:xfrm flipH="1">
              <a:off x="2505" y="2819"/>
              <a:ext cx="198" cy="156"/>
            </a:xfrm>
            <a:custGeom>
              <a:avLst/>
              <a:gdLst>
                <a:gd name="T0" fmla="*/ 0 w 342"/>
                <a:gd name="T1" fmla="*/ 39 h 186"/>
                <a:gd name="T2" fmla="*/ 3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102" name="Freeform 390"/>
            <p:cNvSpPr>
              <a:spLocks/>
            </p:cNvSpPr>
            <p:nvPr/>
          </p:nvSpPr>
          <p:spPr bwMode="auto">
            <a:xfrm flipH="1" flipV="1">
              <a:off x="2484" y="3125"/>
              <a:ext cx="180" cy="141"/>
            </a:xfrm>
            <a:custGeom>
              <a:avLst/>
              <a:gdLst>
                <a:gd name="T0" fmla="*/ 0 w 342"/>
                <a:gd name="T1" fmla="*/ 15 h 186"/>
                <a:gd name="T2" fmla="*/ 1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triangl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103" name="Freeform 391"/>
            <p:cNvSpPr>
              <a:spLocks/>
            </p:cNvSpPr>
            <p:nvPr/>
          </p:nvSpPr>
          <p:spPr bwMode="auto">
            <a:xfrm flipV="1">
              <a:off x="2031" y="3107"/>
              <a:ext cx="204" cy="156"/>
            </a:xfrm>
            <a:custGeom>
              <a:avLst/>
              <a:gdLst>
                <a:gd name="T0" fmla="*/ 0 w 342"/>
                <a:gd name="T1" fmla="*/ 39 h 186"/>
                <a:gd name="T2" fmla="*/ 4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104" name="Freeform 392"/>
            <p:cNvSpPr>
              <a:spLocks/>
            </p:cNvSpPr>
            <p:nvPr/>
          </p:nvSpPr>
          <p:spPr bwMode="auto">
            <a:xfrm flipH="1" flipV="1">
              <a:off x="2400" y="3086"/>
              <a:ext cx="189" cy="153"/>
            </a:xfrm>
            <a:custGeom>
              <a:avLst/>
              <a:gdLst>
                <a:gd name="T0" fmla="*/ 0 w 342"/>
                <a:gd name="T1" fmla="*/ 32 h 186"/>
                <a:gd name="T2" fmla="*/ 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105" name="Freeform 393"/>
            <p:cNvSpPr>
              <a:spLocks/>
            </p:cNvSpPr>
            <p:nvPr/>
          </p:nvSpPr>
          <p:spPr bwMode="auto">
            <a:xfrm flipH="1">
              <a:off x="2124" y="3083"/>
              <a:ext cx="174" cy="147"/>
            </a:xfrm>
            <a:custGeom>
              <a:avLst/>
              <a:gdLst>
                <a:gd name="T0" fmla="*/ 0 w 342"/>
                <a:gd name="T1" fmla="*/ 22 h 186"/>
                <a:gd name="T2" fmla="*/ 1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106" name="Text Box 394"/>
            <p:cNvSpPr txBox="1">
              <a:spLocks noChangeArrowheads="1"/>
            </p:cNvSpPr>
            <p:nvPr/>
          </p:nvSpPr>
          <p:spPr bwMode="auto">
            <a:xfrm>
              <a:off x="1729" y="3612"/>
              <a:ext cx="1383" cy="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sz="1800">
                  <a:solidFill>
                    <a:srgbClr val="000099"/>
                  </a:solidFill>
                  <a:latin typeface="Gill Sans MT" charset="0"/>
                </a:rPr>
                <a:t>given these costs,</a:t>
              </a:r>
            </a:p>
            <a:p>
              <a:pPr algn="ctr">
                <a:lnSpc>
                  <a:spcPct val="80000"/>
                </a:lnSpc>
              </a:pPr>
              <a:r>
                <a:rPr lang="en-US" sz="1800">
                  <a:solidFill>
                    <a:srgbClr val="000099"/>
                  </a:solidFill>
                  <a:latin typeface="Gill Sans MT" charset="0"/>
                </a:rPr>
                <a:t>find new routing….</a:t>
              </a:r>
            </a:p>
            <a:p>
              <a:pPr algn="ctr">
                <a:lnSpc>
                  <a:spcPct val="80000"/>
                </a:lnSpc>
              </a:pPr>
              <a:r>
                <a:rPr lang="en-US" sz="1800">
                  <a:solidFill>
                    <a:srgbClr val="000099"/>
                  </a:solidFill>
                  <a:latin typeface="Gill Sans MT" charset="0"/>
                </a:rPr>
                <a:t>resulting in new costs</a:t>
              </a:r>
            </a:p>
          </p:txBody>
        </p:sp>
        <p:sp>
          <p:nvSpPr>
            <p:cNvPr id="130107" name="Line 395"/>
            <p:cNvSpPr>
              <a:spLocks noChangeShapeType="1"/>
            </p:cNvSpPr>
            <p:nvPr/>
          </p:nvSpPr>
          <p:spPr bwMode="auto">
            <a:xfrm flipV="1">
              <a:off x="2358" y="3407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108" name="Line 396"/>
            <p:cNvSpPr>
              <a:spLocks noChangeShapeType="1"/>
            </p:cNvSpPr>
            <p:nvPr/>
          </p:nvSpPr>
          <p:spPr bwMode="auto">
            <a:xfrm flipV="1">
              <a:off x="1938" y="3119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109" name="Line 397"/>
            <p:cNvSpPr>
              <a:spLocks noChangeShapeType="1"/>
            </p:cNvSpPr>
            <p:nvPr/>
          </p:nvSpPr>
          <p:spPr bwMode="auto">
            <a:xfrm flipV="1">
              <a:off x="2778" y="3122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21294" name="Freeform 398"/>
          <p:cNvSpPr>
            <a:spLocks/>
          </p:cNvSpPr>
          <p:nvPr/>
        </p:nvSpPr>
        <p:spPr bwMode="auto">
          <a:xfrm>
            <a:off x="7366000" y="4397375"/>
            <a:ext cx="1193800" cy="866775"/>
          </a:xfrm>
          <a:custGeom>
            <a:avLst/>
            <a:gdLst>
              <a:gd name="T0" fmla="*/ 2147483647 w 752"/>
              <a:gd name="T1" fmla="*/ 2147483647 h 546"/>
              <a:gd name="T2" fmla="*/ 2147483647 w 752"/>
              <a:gd name="T3" fmla="*/ 2147483647 h 546"/>
              <a:gd name="T4" fmla="*/ 0 w 752"/>
              <a:gd name="T5" fmla="*/ 2147483647 h 546"/>
              <a:gd name="T6" fmla="*/ 2147483647 w 752"/>
              <a:gd name="T7" fmla="*/ 0 h 546"/>
              <a:gd name="T8" fmla="*/ 0 60000 65536"/>
              <a:gd name="T9" fmla="*/ 0 60000 65536"/>
              <a:gd name="T10" fmla="*/ 0 60000 65536"/>
              <a:gd name="T11" fmla="*/ 0 60000 65536"/>
              <a:gd name="T12" fmla="*/ 0 w 752"/>
              <a:gd name="T13" fmla="*/ 0 h 546"/>
              <a:gd name="T14" fmla="*/ 752 w 752"/>
              <a:gd name="T15" fmla="*/ 546 h 5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52" h="546">
                <a:moveTo>
                  <a:pt x="752" y="264"/>
                </a:moveTo>
                <a:lnTo>
                  <a:pt x="383" y="546"/>
                </a:lnTo>
                <a:lnTo>
                  <a:pt x="0" y="248"/>
                </a:lnTo>
                <a:lnTo>
                  <a:pt x="383" y="0"/>
                </a:lnTo>
              </a:path>
            </a:pathLst>
          </a:custGeom>
          <a:noFill/>
          <a:ln w="57150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721291" name="Group 399"/>
          <p:cNvGrpSpPr>
            <a:grpSpLocks/>
          </p:cNvGrpSpPr>
          <p:nvPr/>
        </p:nvGrpSpPr>
        <p:grpSpPr bwMode="auto">
          <a:xfrm>
            <a:off x="7191375" y="4383088"/>
            <a:ext cx="1430338" cy="966787"/>
            <a:chOff x="1870" y="2772"/>
            <a:chExt cx="901" cy="609"/>
          </a:xfrm>
        </p:grpSpPr>
        <p:sp>
          <p:nvSpPr>
            <p:cNvPr id="130089" name="Text Box 400"/>
            <p:cNvSpPr txBox="1">
              <a:spLocks noChangeArrowheads="1"/>
            </p:cNvSpPr>
            <p:nvPr/>
          </p:nvSpPr>
          <p:spPr bwMode="auto">
            <a:xfrm>
              <a:off x="1870" y="2772"/>
              <a:ext cx="30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/>
                <a:t>2+e</a:t>
              </a:r>
            </a:p>
          </p:txBody>
        </p:sp>
        <p:sp>
          <p:nvSpPr>
            <p:cNvPr id="130090" name="Text Box 401"/>
            <p:cNvSpPr txBox="1">
              <a:spLocks noChangeArrowheads="1"/>
            </p:cNvSpPr>
            <p:nvPr/>
          </p:nvSpPr>
          <p:spPr bwMode="auto">
            <a:xfrm>
              <a:off x="2593" y="2793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/>
                <a:t>0</a:t>
              </a:r>
            </a:p>
          </p:txBody>
        </p:sp>
        <p:sp>
          <p:nvSpPr>
            <p:cNvPr id="130091" name="Text Box 402"/>
            <p:cNvSpPr txBox="1">
              <a:spLocks noChangeArrowheads="1"/>
            </p:cNvSpPr>
            <p:nvPr/>
          </p:nvSpPr>
          <p:spPr bwMode="auto">
            <a:xfrm>
              <a:off x="2501" y="3189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/>
                <a:t>0</a:t>
              </a:r>
            </a:p>
          </p:txBody>
        </p:sp>
        <p:sp>
          <p:nvSpPr>
            <p:cNvPr id="130092" name="Text Box 403"/>
            <p:cNvSpPr txBox="1">
              <a:spLocks noChangeArrowheads="1"/>
            </p:cNvSpPr>
            <p:nvPr/>
          </p:nvSpPr>
          <p:spPr bwMode="auto">
            <a:xfrm>
              <a:off x="1987" y="3153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/>
                <a:t>0</a:t>
              </a:r>
            </a:p>
          </p:txBody>
        </p:sp>
        <p:sp>
          <p:nvSpPr>
            <p:cNvPr id="130093" name="Text Box 404"/>
            <p:cNvSpPr txBox="1">
              <a:spLocks noChangeArrowheads="1"/>
            </p:cNvSpPr>
            <p:nvPr/>
          </p:nvSpPr>
          <p:spPr bwMode="auto">
            <a:xfrm>
              <a:off x="2135" y="3009"/>
              <a:ext cx="30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/>
                <a:t>1+e</a:t>
              </a:r>
            </a:p>
          </p:txBody>
        </p:sp>
        <p:sp>
          <p:nvSpPr>
            <p:cNvPr id="130094" name="Text Box 405"/>
            <p:cNvSpPr txBox="1">
              <a:spLocks noChangeArrowheads="1"/>
            </p:cNvSpPr>
            <p:nvPr/>
          </p:nvSpPr>
          <p:spPr bwMode="auto">
            <a:xfrm>
              <a:off x="2380" y="3003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/>
                <a:t>1</a:t>
              </a:r>
            </a:p>
          </p:txBody>
        </p:sp>
      </p:grpSp>
      <p:sp>
        <p:nvSpPr>
          <p:cNvPr id="23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533627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17</a:t>
            </a:fld>
            <a:endParaRPr lang="en-US" sz="1200" dirty="0">
              <a:latin typeface="Tahoma" charset="0"/>
            </a:endParaRPr>
          </a:p>
        </p:txBody>
      </p:sp>
      <p:sp>
        <p:nvSpPr>
          <p:cNvPr id="23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532813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817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21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21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2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2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721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72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1186" grpId="0" animBg="1"/>
      <p:bldP spid="721124" grpId="0" animBg="1"/>
      <p:bldP spid="72129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7" name="Picture 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00" y="1027113"/>
            <a:ext cx="7324366" cy="229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>
                <a:cs typeface="+mj-cs"/>
              </a:rPr>
              <a:t>Chapter </a:t>
            </a:r>
            <a:r>
              <a:rPr lang="en-US" sz="4000" dirty="0" smtClean="0">
                <a:cs typeface="+mj-cs"/>
              </a:rPr>
              <a:t>5: </a:t>
            </a:r>
            <a:r>
              <a:rPr lang="en-US" sz="3600" dirty="0">
                <a:cs typeface="+mj-cs"/>
              </a:rPr>
              <a:t>network </a:t>
            </a:r>
            <a:r>
              <a:rPr lang="en-US" sz="3600" dirty="0" smtClean="0">
                <a:cs typeface="+mj-cs"/>
              </a:rPr>
              <a:t>layer control plane</a:t>
            </a:r>
            <a:endParaRPr lang="en-US" sz="3600" dirty="0">
              <a:cs typeface="+mj-cs"/>
            </a:endParaRPr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0645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3200" i="1" dirty="0">
                <a:solidFill>
                  <a:srgbClr val="CC0000"/>
                </a:solidFill>
                <a:cs typeface="+mn-cs"/>
              </a:rPr>
              <a:t>chapter goals:</a:t>
            </a:r>
            <a:r>
              <a:rPr lang="en-US" sz="3200" dirty="0">
                <a:solidFill>
                  <a:srgbClr val="CC0000"/>
                </a:solidFill>
                <a:cs typeface="+mn-cs"/>
              </a:rPr>
              <a:t> </a:t>
            </a:r>
            <a:r>
              <a:rPr lang="en-US" sz="3200" dirty="0" smtClean="0">
                <a:solidFill>
                  <a:srgbClr val="CC0000"/>
                </a:solidFill>
                <a:cs typeface="+mn-cs"/>
              </a:rPr>
              <a:t> </a:t>
            </a:r>
            <a:r>
              <a:rPr lang="en-US" dirty="0" smtClean="0">
                <a:cs typeface="+mn-cs"/>
              </a:rPr>
              <a:t>understand </a:t>
            </a:r>
            <a:r>
              <a:rPr lang="en-US" dirty="0">
                <a:cs typeface="+mn-cs"/>
              </a:rPr>
              <a:t>principles behind network </a:t>
            </a:r>
            <a:r>
              <a:rPr lang="en-US" dirty="0" smtClean="0">
                <a:cs typeface="+mn-cs"/>
              </a:rPr>
              <a:t>control plane</a:t>
            </a:r>
            <a:endParaRPr lang="en-US" dirty="0">
              <a:cs typeface="+mn-cs"/>
            </a:endParaRPr>
          </a:p>
          <a:p>
            <a:pPr>
              <a:defRPr/>
            </a:pPr>
            <a:r>
              <a:rPr lang="en-US" dirty="0" smtClean="0">
                <a:cs typeface="+mn-cs"/>
              </a:rPr>
              <a:t>traditional routing algorithms</a:t>
            </a:r>
          </a:p>
          <a:p>
            <a:pPr>
              <a:defRPr/>
            </a:pPr>
            <a:r>
              <a:rPr lang="en-US" dirty="0" smtClean="0">
                <a:cs typeface="+mn-cs"/>
              </a:rPr>
              <a:t>SDN </a:t>
            </a:r>
            <a:r>
              <a:rPr lang="en-US" dirty="0" err="1" smtClean="0">
                <a:cs typeface="+mn-cs"/>
              </a:rPr>
              <a:t>controlllers</a:t>
            </a:r>
            <a:endParaRPr lang="en-US" dirty="0" smtClean="0">
              <a:cs typeface="+mn-cs"/>
            </a:endParaRPr>
          </a:p>
          <a:p>
            <a:pPr>
              <a:defRPr/>
            </a:pPr>
            <a:r>
              <a:rPr lang="en-US" dirty="0"/>
              <a:t>Internet Control Message </a:t>
            </a:r>
            <a:r>
              <a:rPr lang="en-US" dirty="0" smtClean="0"/>
              <a:t>Protocol</a:t>
            </a:r>
            <a:endParaRPr lang="en-US" dirty="0">
              <a:cs typeface="+mn-cs"/>
            </a:endParaRPr>
          </a:p>
          <a:p>
            <a:pPr>
              <a:defRPr/>
            </a:pPr>
            <a:r>
              <a:rPr lang="en-US" dirty="0" smtClean="0">
                <a:cs typeface="+mn-cs"/>
              </a:rPr>
              <a:t>network management</a:t>
            </a:r>
          </a:p>
          <a:p>
            <a:pPr marL="0" indent="0">
              <a:buNone/>
              <a:defRPr/>
            </a:pPr>
            <a:endParaRPr lang="en-US" dirty="0">
              <a:cs typeface="+mn-cs"/>
            </a:endParaRPr>
          </a:p>
          <a:p>
            <a:pPr marL="0" indent="0">
              <a:buNone/>
              <a:defRPr/>
            </a:pPr>
            <a:r>
              <a:rPr lang="en-US" dirty="0" smtClean="0">
                <a:cs typeface="+mn-cs"/>
              </a:rPr>
              <a:t>and their instantiation</a:t>
            </a:r>
            <a:r>
              <a:rPr lang="en-US" dirty="0">
                <a:cs typeface="+mn-cs"/>
              </a:rPr>
              <a:t>, implementation in the </a:t>
            </a:r>
            <a:r>
              <a:rPr lang="en-US" dirty="0" smtClean="0">
                <a:cs typeface="+mn-cs"/>
              </a:rPr>
              <a:t>Internet:</a:t>
            </a:r>
          </a:p>
          <a:p>
            <a:pPr>
              <a:defRPr/>
            </a:pPr>
            <a:r>
              <a:rPr lang="en-US" dirty="0" smtClean="0">
                <a:cs typeface="+mn-cs"/>
              </a:rPr>
              <a:t>OSPF, BGP, OpenFlow, ODL and ONOS controllers, ICMP, SNMP</a:t>
            </a:r>
            <a:endParaRPr lang="en-US" dirty="0"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5" y="6475895"/>
            <a:ext cx="458808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2</a:t>
            </a:fld>
            <a:endParaRPr lang="en-US" sz="1200" dirty="0">
              <a:latin typeface="Tahoma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1" name="Picture 2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1025525"/>
            <a:ext cx="4113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Wingdings" charset="0"/>
              <a:buNone/>
            </a:pPr>
            <a:r>
              <a:rPr lang="en-US" sz="2400" dirty="0" smtClean="0">
                <a:solidFill>
                  <a:srgbClr val="CC0000"/>
                </a:solidFill>
                <a:latin typeface="Gill Sans MT" charset="0"/>
              </a:rPr>
              <a:t>5.1 </a:t>
            </a:r>
            <a:r>
              <a:rPr lang="en-US" sz="2400" dirty="0">
                <a:solidFill>
                  <a:srgbClr val="CC0000"/>
                </a:solidFill>
                <a:latin typeface="Gill Sans MT" charset="0"/>
              </a:rPr>
              <a:t>introduction</a:t>
            </a:r>
          </a:p>
          <a:p>
            <a:pPr>
              <a:lnSpc>
                <a:spcPct val="100000"/>
              </a:lnSpc>
              <a:buFont typeface="Wingdings" charset="0"/>
              <a:buNone/>
            </a:pPr>
            <a:r>
              <a:rPr lang="en-US" sz="2400" dirty="0" smtClean="0">
                <a:latin typeface="Gill Sans MT" charset="0"/>
              </a:rPr>
              <a:t>5.2 routing protocols</a:t>
            </a:r>
          </a:p>
          <a:p>
            <a:pPr>
              <a:lnSpc>
                <a:spcPct val="100000"/>
              </a:lnSpc>
            </a:pPr>
            <a:r>
              <a:rPr lang="en-US" sz="2400" dirty="0" smtClean="0">
                <a:latin typeface="Gill Sans MT" charset="0"/>
              </a:rPr>
              <a:t>link state</a:t>
            </a:r>
          </a:p>
          <a:p>
            <a:pPr>
              <a:lnSpc>
                <a:spcPct val="100000"/>
              </a:lnSpc>
            </a:pPr>
            <a:r>
              <a:rPr lang="en-US" sz="2400" dirty="0" smtClean="0">
                <a:latin typeface="Gill Sans MT" charset="0"/>
              </a:rPr>
              <a:t>distance vector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 smtClean="0"/>
              <a:t>5.3 intra</a:t>
            </a:r>
            <a:r>
              <a:rPr lang="en-US" sz="2400" dirty="0"/>
              <a:t>-AS </a:t>
            </a:r>
            <a:r>
              <a:rPr lang="en-US" sz="2400" dirty="0" smtClean="0"/>
              <a:t>routing </a:t>
            </a:r>
            <a:r>
              <a:rPr lang="en-US" sz="2400" dirty="0"/>
              <a:t>in the Internet: </a:t>
            </a:r>
            <a:r>
              <a:rPr lang="en-US" sz="2400" dirty="0" smtClean="0"/>
              <a:t>OSPF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 smtClean="0"/>
              <a:t>5.4 routing among </a:t>
            </a:r>
            <a:r>
              <a:rPr lang="en-US" sz="2400" dirty="0"/>
              <a:t>the ISPs: B</a:t>
            </a:r>
            <a:r>
              <a:rPr lang="en-US" sz="2400" dirty="0" smtClean="0"/>
              <a:t>GP</a:t>
            </a:r>
            <a:endParaRPr lang="en-US" sz="2400" dirty="0">
              <a:latin typeface="Gill Sans MT" charset="0"/>
            </a:endParaRPr>
          </a:p>
        </p:txBody>
      </p:sp>
      <p:sp>
        <p:nvSpPr>
          <p:cNvPr id="43013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461963" indent="-461963">
              <a:lnSpc>
                <a:spcPct val="100000"/>
              </a:lnSpc>
              <a:buFont typeface="Wingdings" charset="0"/>
              <a:buNone/>
            </a:pPr>
            <a:r>
              <a:rPr lang="en-US" sz="2400" dirty="0" smtClean="0">
                <a:latin typeface="Gill Sans MT" charset="0"/>
              </a:rPr>
              <a:t>5.5 The SDN control plane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 smtClean="0"/>
              <a:t>5.6 </a:t>
            </a:r>
            <a:r>
              <a:rPr lang="en-US" sz="2400" dirty="0"/>
              <a:t>ICMP: The Internet Control Message Protocol 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/>
              <a:t>5.7 Network </a:t>
            </a:r>
            <a:r>
              <a:rPr lang="en-US" sz="2400" dirty="0" smtClean="0"/>
              <a:t>management </a:t>
            </a:r>
            <a:r>
              <a:rPr lang="en-US" sz="2400" dirty="0"/>
              <a:t>and SNMP</a:t>
            </a:r>
            <a:endParaRPr lang="en-US" sz="2400" dirty="0">
              <a:latin typeface="Gill Sans MT" charset="0"/>
            </a:endParaRPr>
          </a:p>
        </p:txBody>
      </p:sp>
      <p:sp>
        <p:nvSpPr>
          <p:cNvPr id="43014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4400" dirty="0">
                <a:solidFill>
                  <a:srgbClr val="000099"/>
                </a:solidFill>
                <a:latin typeface="Gill Sans MT" charset="0"/>
              </a:rPr>
              <a:t>Chapter </a:t>
            </a:r>
            <a:r>
              <a:rPr lang="en-US" sz="4400" dirty="0" smtClean="0">
                <a:solidFill>
                  <a:srgbClr val="000099"/>
                </a:solidFill>
                <a:latin typeface="Gill Sans MT" charset="0"/>
              </a:rPr>
              <a:t>5: </a:t>
            </a:r>
            <a:r>
              <a:rPr lang="en-US" sz="4400" dirty="0">
                <a:solidFill>
                  <a:srgbClr val="000099"/>
                </a:solidFill>
                <a:latin typeface="Gill Sans MT" charset="0"/>
              </a:rPr>
              <a:t>outline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5" y="6475895"/>
            <a:ext cx="458808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3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9" name="Picture 6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826" y="1035050"/>
            <a:ext cx="5659786" cy="1773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cs typeface="+mj-cs"/>
              </a:rPr>
              <a:t>N</a:t>
            </a:r>
            <a:r>
              <a:rPr lang="en-US" dirty="0" smtClean="0">
                <a:cs typeface="+mj-cs"/>
              </a:rPr>
              <a:t>etwork</a:t>
            </a:r>
            <a:r>
              <a:rPr lang="en-US" dirty="0">
                <a:cs typeface="+mj-cs"/>
              </a:rPr>
              <a:t>-layer functions</a:t>
            </a:r>
          </a:p>
        </p:txBody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5474" y="2001352"/>
            <a:ext cx="4184626" cy="1308577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1200"/>
              </a:spcBef>
              <a:defRPr/>
            </a:pPr>
            <a:r>
              <a:rPr lang="en-US" sz="2400" i="1" dirty="0" smtClean="0">
                <a:solidFill>
                  <a:srgbClr val="000099"/>
                </a:solidFill>
                <a:latin typeface="Gill Sans MT" charset="0"/>
              </a:rPr>
              <a:t>forwarding</a:t>
            </a:r>
            <a:r>
              <a:rPr lang="en-US" sz="2400" i="1" dirty="0">
                <a:solidFill>
                  <a:srgbClr val="000099"/>
                </a:solidFill>
                <a:latin typeface="Gill Sans MT" charset="0"/>
              </a:rPr>
              <a:t>:</a:t>
            </a:r>
            <a:r>
              <a:rPr lang="en-US" sz="2400" dirty="0">
                <a:latin typeface="Gill Sans MT" charset="0"/>
              </a:rPr>
              <a:t> move packets from router</a:t>
            </a:r>
            <a:r>
              <a:rPr lang="ja-JP" altLang="en-US" sz="2400" dirty="0">
                <a:latin typeface="Gill Sans MT" charset="0"/>
              </a:rPr>
              <a:t>’</a:t>
            </a:r>
            <a:r>
              <a:rPr lang="en-US" altLang="ja-JP" sz="2400" dirty="0">
                <a:latin typeface="Gill Sans MT" charset="0"/>
              </a:rPr>
              <a:t>s input to appropriate router </a:t>
            </a:r>
            <a:r>
              <a:rPr lang="en-US" altLang="ja-JP" sz="2400" dirty="0" smtClean="0">
                <a:latin typeface="Gill Sans MT" charset="0"/>
              </a:rPr>
              <a:t>output</a:t>
            </a:r>
            <a:endParaRPr lang="en-US" altLang="ja-JP" sz="2400" dirty="0">
              <a:latin typeface="Gill Sans MT" charset="0"/>
            </a:endParaRPr>
          </a:p>
          <a:p>
            <a:pPr>
              <a:buFont typeface="Wingdings" charset="0"/>
              <a:buNone/>
              <a:defRPr/>
            </a:pPr>
            <a:endParaRPr lang="en-US" dirty="0">
              <a:latin typeface="Gill Sans MT" charset="0"/>
            </a:endParaRPr>
          </a:p>
        </p:txBody>
      </p:sp>
      <p:sp>
        <p:nvSpPr>
          <p:cNvPr id="45062" name="Rectangle 4"/>
          <p:cNvSpPr>
            <a:spLocks noChangeArrowheads="1"/>
          </p:cNvSpPr>
          <p:nvPr/>
        </p:nvSpPr>
        <p:spPr bwMode="auto">
          <a:xfrm>
            <a:off x="4904354" y="2211504"/>
            <a:ext cx="2888003" cy="694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ts val="6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3600" i="1" dirty="0" smtClean="0">
                <a:solidFill>
                  <a:srgbClr val="000090"/>
                </a:solidFill>
                <a:latin typeface="Gill Sans MT" charset="0"/>
              </a:rPr>
              <a:t>data plane</a:t>
            </a:r>
          </a:p>
          <a:p>
            <a:pPr marL="342900" indent="-342900">
              <a:lnSpc>
                <a:spcPct val="85000"/>
              </a:lnSpc>
              <a:spcBef>
                <a:spcPts val="6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endParaRPr lang="en-US" sz="2800" dirty="0">
              <a:latin typeface="Gill Sans MT" charset="0"/>
            </a:endParaRP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sz="2800" dirty="0">
              <a:latin typeface="Gill Sans MT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4941818" y="3342607"/>
            <a:ext cx="3293068" cy="814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5000"/>
              </a:lnSpc>
              <a:spcBef>
                <a:spcPts val="600"/>
              </a:spcBef>
              <a:buClr>
                <a:srgbClr val="000099"/>
              </a:buClr>
              <a:buSzPct val="100000"/>
              <a:defRPr/>
            </a:pPr>
            <a:r>
              <a:rPr lang="en-US" sz="3600" i="1" dirty="0" smtClean="0">
                <a:solidFill>
                  <a:srgbClr val="000099"/>
                </a:solidFill>
                <a:latin typeface="Gill Sans MT" charset="0"/>
              </a:rPr>
              <a:t>control</a:t>
            </a:r>
            <a:r>
              <a:rPr lang="en-US" sz="3600" b="1" i="1" dirty="0" smtClean="0">
                <a:solidFill>
                  <a:srgbClr val="000099"/>
                </a:solidFill>
                <a:latin typeface="Gill Sans MT" charset="0"/>
              </a:rPr>
              <a:t> </a:t>
            </a:r>
            <a:r>
              <a:rPr lang="en-US" sz="3600" i="1" dirty="0" smtClean="0">
                <a:solidFill>
                  <a:srgbClr val="000099"/>
                </a:solidFill>
                <a:latin typeface="Gill Sans MT" charset="0"/>
              </a:rPr>
              <a:t>plane</a:t>
            </a:r>
            <a:endParaRPr lang="en-US" sz="3600" i="1" dirty="0">
              <a:latin typeface="Gill Sans MT" charset="0"/>
            </a:endParaRPr>
          </a:p>
          <a:p>
            <a:pPr marL="342900" indent="-342900">
              <a:lnSpc>
                <a:spcPct val="85000"/>
              </a:lnSpc>
              <a:spcBef>
                <a:spcPct val="7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sz="2800" dirty="0">
              <a:latin typeface="Gill Sans MT" charset="0"/>
            </a:endParaRPr>
          </a:p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defRPr/>
            </a:pPr>
            <a:endParaRPr lang="en-US" sz="2800" dirty="0">
              <a:latin typeface="Gill Sans MT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96449" y="4426071"/>
            <a:ext cx="7725192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CC0000"/>
                </a:solidFill>
                <a:latin typeface="Gill Sans MT"/>
                <a:cs typeface="Gill Sans MT"/>
              </a:rPr>
              <a:t>Two approaches to structuring network control plane:</a:t>
            </a:r>
          </a:p>
          <a:p>
            <a:pPr marL="346075" indent="-346075">
              <a:buClr>
                <a:srgbClr val="000090"/>
              </a:buClr>
              <a:buFont typeface="Wingdings" charset="2"/>
              <a:buChar char="§"/>
            </a:pPr>
            <a:r>
              <a:rPr lang="en-US" sz="2400" dirty="0" smtClean="0">
                <a:latin typeface="Gill Sans MT"/>
                <a:cs typeface="Gill Sans MT"/>
              </a:rPr>
              <a:t>per-router control (traditional)</a:t>
            </a:r>
          </a:p>
          <a:p>
            <a:pPr marL="346075" indent="-346075">
              <a:buClr>
                <a:srgbClr val="000090"/>
              </a:buClr>
              <a:buFont typeface="Wingdings" charset="2"/>
              <a:buChar char="§"/>
            </a:pPr>
            <a:r>
              <a:rPr lang="en-US" sz="2400" dirty="0" smtClean="0">
                <a:latin typeface="Gill Sans MT"/>
                <a:cs typeface="Gill Sans MT"/>
              </a:rPr>
              <a:t>logically centralized control (software defined networking)</a:t>
            </a:r>
            <a:endParaRPr lang="en-US" sz="2400" dirty="0">
              <a:latin typeface="Gill Sans MT"/>
              <a:cs typeface="Gill Sans MT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681672" y="1480083"/>
            <a:ext cx="5783102" cy="579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0" indent="0">
              <a:spcBef>
                <a:spcPts val="600"/>
              </a:spcBef>
              <a:buFont typeface="Wingdings" charset="0"/>
              <a:buNone/>
              <a:defRPr/>
            </a:pPr>
            <a:r>
              <a:rPr lang="en-US" i="1" dirty="0" smtClean="0">
                <a:solidFill>
                  <a:srgbClr val="CC0000"/>
                </a:solidFill>
                <a:latin typeface="Gill Sans MT" charset="0"/>
              </a:rPr>
              <a:t>Recall: two network-layer functions:</a:t>
            </a:r>
            <a:endParaRPr lang="en-US" dirty="0">
              <a:latin typeface="Gill Sans MT" charset="0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5" y="6475895"/>
            <a:ext cx="458808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4</a:t>
            </a:fld>
            <a:endParaRPr lang="en-US" sz="1200" dirty="0">
              <a:latin typeface="Tahoma" charset="0"/>
            </a:endParaRP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623952" y="3135187"/>
            <a:ext cx="4184626" cy="1329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>
              <a:lnSpc>
                <a:spcPct val="90000"/>
              </a:lnSpc>
              <a:spcBef>
                <a:spcPts val="1200"/>
              </a:spcBef>
              <a:defRPr/>
            </a:pPr>
            <a:r>
              <a:rPr lang="en-US" sz="2400" i="1" dirty="0" smtClean="0">
                <a:solidFill>
                  <a:srgbClr val="000099"/>
                </a:solidFill>
                <a:latin typeface="Gill Sans MT" charset="0"/>
              </a:rPr>
              <a:t>routing:</a:t>
            </a:r>
            <a:r>
              <a:rPr lang="en-US" sz="2400" dirty="0" smtClean="0">
                <a:latin typeface="Gill Sans MT" charset="0"/>
              </a:rPr>
              <a:t> determine route taken by packets from source to destination</a:t>
            </a:r>
          </a:p>
          <a:p>
            <a:pPr>
              <a:buFont typeface="Wingdings" charset="0"/>
              <a:buNone/>
              <a:defRPr/>
            </a:pPr>
            <a:endParaRPr lang="en-US" dirty="0">
              <a:latin typeface="Gill Sans M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581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45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 build="p"/>
      <p:bldP spid="45062" grpId="0"/>
      <p:bldP spid="2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43" name="Picture 5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63" y="819150"/>
            <a:ext cx="4727928" cy="181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5" name="Freeform 2"/>
          <p:cNvSpPr>
            <a:spLocks/>
          </p:cNvSpPr>
          <p:nvPr/>
        </p:nvSpPr>
        <p:spPr bwMode="auto">
          <a:xfrm>
            <a:off x="2592388" y="5766426"/>
            <a:ext cx="4027487" cy="939800"/>
          </a:xfrm>
          <a:custGeom>
            <a:avLst/>
            <a:gdLst>
              <a:gd name="T0" fmla="*/ 648763 w 10001"/>
              <a:gd name="T1" fmla="*/ 34777612 h 10125"/>
              <a:gd name="T2" fmla="*/ 115976403 w 10001"/>
              <a:gd name="T3" fmla="*/ 13733703 h 10125"/>
              <a:gd name="T4" fmla="*/ 507700960 w 10001"/>
              <a:gd name="T5" fmla="*/ 8662125 h 10125"/>
              <a:gd name="T6" fmla="*/ 810212713 w 10001"/>
              <a:gd name="T7" fmla="*/ 0 h 10125"/>
              <a:gd name="T8" fmla="*/ 1090015738 w 10001"/>
              <a:gd name="T9" fmla="*/ 8687929 h 10125"/>
              <a:gd name="T10" fmla="*/ 1310938763 w 10001"/>
              <a:gd name="T11" fmla="*/ 4279362 h 10125"/>
              <a:gd name="T12" fmla="*/ 1620263134 w 10001"/>
              <a:gd name="T13" fmla="*/ 25736690 h 10125"/>
              <a:gd name="T14" fmla="*/ 1394798364 w 10001"/>
              <a:gd name="T15" fmla="*/ 58525268 h 10125"/>
              <a:gd name="T16" fmla="*/ 1134622140 w 10001"/>
              <a:gd name="T17" fmla="*/ 80266624 h 10125"/>
              <a:gd name="T18" fmla="*/ 860820276 w 10001"/>
              <a:gd name="T19" fmla="*/ 76142271 h 10125"/>
              <a:gd name="T20" fmla="*/ 708996782 w 10001"/>
              <a:gd name="T21" fmla="*/ 85346835 h 10125"/>
              <a:gd name="T22" fmla="*/ 509322667 w 10001"/>
              <a:gd name="T23" fmla="*/ 86268164 h 10125"/>
              <a:gd name="T24" fmla="*/ 353443899 w 10001"/>
              <a:gd name="T25" fmla="*/ 67979516 h 10125"/>
              <a:gd name="T26" fmla="*/ 192536914 w 10001"/>
              <a:gd name="T27" fmla="*/ 64535347 h 10125"/>
              <a:gd name="T28" fmla="*/ 648763 w 10001"/>
              <a:gd name="T29" fmla="*/ 34777612 h 1012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0001" h="10125">
                <a:moveTo>
                  <a:pt x="4" y="4039"/>
                </a:moveTo>
                <a:cubicBezTo>
                  <a:pt x="-29" y="2271"/>
                  <a:pt x="194" y="2100"/>
                  <a:pt x="715" y="1595"/>
                </a:cubicBezTo>
                <a:cubicBezTo>
                  <a:pt x="1236" y="1089"/>
                  <a:pt x="2417" y="1272"/>
                  <a:pt x="3130" y="1006"/>
                </a:cubicBezTo>
                <a:cubicBezTo>
                  <a:pt x="3843" y="740"/>
                  <a:pt x="4397" y="0"/>
                  <a:pt x="4995" y="0"/>
                </a:cubicBezTo>
                <a:cubicBezTo>
                  <a:pt x="5593" y="1"/>
                  <a:pt x="6206" y="926"/>
                  <a:pt x="6720" y="1009"/>
                </a:cubicBezTo>
                <a:cubicBezTo>
                  <a:pt x="7234" y="1092"/>
                  <a:pt x="7536" y="241"/>
                  <a:pt x="8082" y="497"/>
                </a:cubicBezTo>
                <a:cubicBezTo>
                  <a:pt x="8628" y="756"/>
                  <a:pt x="9854" y="442"/>
                  <a:pt x="9989" y="2989"/>
                </a:cubicBezTo>
                <a:cubicBezTo>
                  <a:pt x="10124" y="5536"/>
                  <a:pt x="9098" y="5742"/>
                  <a:pt x="8599" y="6797"/>
                </a:cubicBezTo>
                <a:cubicBezTo>
                  <a:pt x="8100" y="7852"/>
                  <a:pt x="7544" y="8981"/>
                  <a:pt x="6995" y="9322"/>
                </a:cubicBezTo>
                <a:cubicBezTo>
                  <a:pt x="6446" y="9663"/>
                  <a:pt x="5793" y="8957"/>
                  <a:pt x="5307" y="8843"/>
                </a:cubicBezTo>
                <a:cubicBezTo>
                  <a:pt x="4819" y="8726"/>
                  <a:pt x="4628" y="10048"/>
                  <a:pt x="4371" y="9912"/>
                </a:cubicBezTo>
                <a:cubicBezTo>
                  <a:pt x="4114" y="9775"/>
                  <a:pt x="3505" y="10355"/>
                  <a:pt x="3140" y="10019"/>
                </a:cubicBezTo>
                <a:cubicBezTo>
                  <a:pt x="2774" y="9683"/>
                  <a:pt x="2820" y="8138"/>
                  <a:pt x="2179" y="7895"/>
                </a:cubicBezTo>
                <a:cubicBezTo>
                  <a:pt x="1586" y="6800"/>
                  <a:pt x="1549" y="8137"/>
                  <a:pt x="1187" y="7495"/>
                </a:cubicBezTo>
                <a:cubicBezTo>
                  <a:pt x="825" y="6852"/>
                  <a:pt x="-7" y="6157"/>
                  <a:pt x="4" y="4039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48" name="Straight Connector 147"/>
          <p:cNvCxnSpPr/>
          <p:nvPr/>
        </p:nvCxnSpPr>
        <p:spPr>
          <a:xfrm flipV="1">
            <a:off x="3222625" y="5918826"/>
            <a:ext cx="1316038" cy="131762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>
            <a:off x="3111500" y="6104563"/>
            <a:ext cx="2259013" cy="30003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>
            <a:off x="3124200" y="6210926"/>
            <a:ext cx="714375" cy="274637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/>
          <p:nvPr/>
        </p:nvCxnSpPr>
        <p:spPr>
          <a:xfrm flipV="1">
            <a:off x="4141788" y="6404601"/>
            <a:ext cx="1247775" cy="80962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>
            <a:off x="4802188" y="5950576"/>
            <a:ext cx="1057275" cy="123825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 flipV="1">
            <a:off x="4086225" y="6104563"/>
            <a:ext cx="1790700" cy="30003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/>
          <p:nvPr/>
        </p:nvCxnSpPr>
        <p:spPr>
          <a:xfrm flipV="1">
            <a:off x="5413375" y="6133138"/>
            <a:ext cx="588963" cy="271463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>
          <a:xfrm>
            <a:off x="4556125" y="5918826"/>
            <a:ext cx="814388" cy="40005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7128" name="Group 7"/>
          <p:cNvGrpSpPr>
            <a:grpSpLocks/>
          </p:cNvGrpSpPr>
          <p:nvPr/>
        </p:nvGrpSpPr>
        <p:grpSpPr bwMode="auto">
          <a:xfrm>
            <a:off x="3681413" y="6344276"/>
            <a:ext cx="563562" cy="293687"/>
            <a:chOff x="1871277" y="1576300"/>
            <a:chExt cx="1128371" cy="437861"/>
          </a:xfrm>
        </p:grpSpPr>
        <p:sp>
          <p:nvSpPr>
            <p:cNvPr id="318" name="Oval 317"/>
            <p:cNvSpPr/>
            <p:nvPr/>
          </p:nvSpPr>
          <p:spPr bwMode="auto">
            <a:xfrm flipV="1">
              <a:off x="1874455" y="1694641"/>
              <a:ext cx="1125193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19" name="Rectangle 318"/>
            <p:cNvSpPr/>
            <p:nvPr/>
          </p:nvSpPr>
          <p:spPr bwMode="auto">
            <a:xfrm>
              <a:off x="1871277" y="1739610"/>
              <a:ext cx="1128371" cy="115975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0" name="Oval 319"/>
            <p:cNvSpPr/>
            <p:nvPr/>
          </p:nvSpPr>
          <p:spPr bwMode="auto">
            <a:xfrm flipV="1">
              <a:off x="1871277" y="1576300"/>
              <a:ext cx="1125193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24" name="Freeform 323"/>
            <p:cNvSpPr/>
            <p:nvPr/>
          </p:nvSpPr>
          <p:spPr bwMode="auto">
            <a:xfrm>
              <a:off x="2160521" y="1673339"/>
              <a:ext cx="546704" cy="160944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5" name="Freeform 324"/>
            <p:cNvSpPr/>
            <p:nvPr/>
          </p:nvSpPr>
          <p:spPr bwMode="auto">
            <a:xfrm>
              <a:off x="2103307" y="1633104"/>
              <a:ext cx="661131" cy="111240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6" name="Freeform 325"/>
            <p:cNvSpPr/>
            <p:nvPr/>
          </p:nvSpPr>
          <p:spPr bwMode="auto">
            <a:xfrm>
              <a:off x="2538765" y="1727776"/>
              <a:ext cx="241567" cy="97039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7" name="Freeform 326"/>
            <p:cNvSpPr/>
            <p:nvPr/>
          </p:nvSpPr>
          <p:spPr bwMode="auto">
            <a:xfrm>
              <a:off x="2090593" y="1730143"/>
              <a:ext cx="238389" cy="97040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22" name="Straight Connector 321"/>
            <p:cNvCxnSpPr>
              <a:endCxn id="320" idx="2"/>
            </p:cNvCxnSpPr>
            <p:nvPr/>
          </p:nvCxnSpPr>
          <p:spPr bwMode="auto">
            <a:xfrm flipH="1" flipV="1">
              <a:off x="1871277" y="1737244"/>
              <a:ext cx="3178" cy="123075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3" name="Straight Connector 322"/>
            <p:cNvCxnSpPr/>
            <p:nvPr/>
          </p:nvCxnSpPr>
          <p:spPr bwMode="auto">
            <a:xfrm flipH="1" flipV="1">
              <a:off x="2996470" y="1734876"/>
              <a:ext cx="3178" cy="123075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129" name="Group 327"/>
          <p:cNvGrpSpPr>
            <a:grpSpLocks/>
          </p:cNvGrpSpPr>
          <p:nvPr/>
        </p:nvGrpSpPr>
        <p:grpSpPr bwMode="auto">
          <a:xfrm>
            <a:off x="4376738" y="5802938"/>
            <a:ext cx="565150" cy="292100"/>
            <a:chOff x="1871277" y="1576300"/>
            <a:chExt cx="1128371" cy="437861"/>
          </a:xfrm>
        </p:grpSpPr>
        <p:sp>
          <p:nvSpPr>
            <p:cNvPr id="329" name="Oval 328"/>
            <p:cNvSpPr/>
            <p:nvPr/>
          </p:nvSpPr>
          <p:spPr bwMode="auto">
            <a:xfrm flipV="1">
              <a:off x="1874446" y="1692905"/>
              <a:ext cx="1125202" cy="32125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30" name="Rectangle 329"/>
            <p:cNvSpPr/>
            <p:nvPr/>
          </p:nvSpPr>
          <p:spPr bwMode="auto">
            <a:xfrm>
              <a:off x="1871277" y="1740499"/>
              <a:ext cx="1128371" cy="114225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31" name="Oval 330"/>
            <p:cNvSpPr/>
            <p:nvPr/>
          </p:nvSpPr>
          <p:spPr bwMode="auto">
            <a:xfrm flipV="1">
              <a:off x="1871277" y="1576300"/>
              <a:ext cx="1125200" cy="321257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32" name="Freeform 331"/>
            <p:cNvSpPr/>
            <p:nvPr/>
          </p:nvSpPr>
          <p:spPr bwMode="auto">
            <a:xfrm>
              <a:off x="2159708" y="1673868"/>
              <a:ext cx="548339" cy="159438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33" name="Freeform 332"/>
            <p:cNvSpPr/>
            <p:nvPr/>
          </p:nvSpPr>
          <p:spPr bwMode="auto">
            <a:xfrm>
              <a:off x="2102655" y="1633412"/>
              <a:ext cx="662444" cy="111846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34" name="Freeform 333"/>
            <p:cNvSpPr/>
            <p:nvPr/>
          </p:nvSpPr>
          <p:spPr bwMode="auto">
            <a:xfrm>
              <a:off x="2536889" y="1728599"/>
              <a:ext cx="244057" cy="97568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35" name="Freeform 334"/>
            <p:cNvSpPr/>
            <p:nvPr/>
          </p:nvSpPr>
          <p:spPr bwMode="auto">
            <a:xfrm>
              <a:off x="2089977" y="1730980"/>
              <a:ext cx="240888" cy="95187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36" name="Straight Connector 335"/>
            <p:cNvCxnSpPr>
              <a:endCxn id="331" idx="2"/>
            </p:cNvCxnSpPr>
            <p:nvPr/>
          </p:nvCxnSpPr>
          <p:spPr bwMode="auto">
            <a:xfrm flipH="1" flipV="1">
              <a:off x="1871277" y="1735739"/>
              <a:ext cx="3169" cy="123743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Straight Connector 336"/>
            <p:cNvCxnSpPr/>
            <p:nvPr/>
          </p:nvCxnSpPr>
          <p:spPr bwMode="auto">
            <a:xfrm flipH="1" flipV="1">
              <a:off x="2996477" y="1733359"/>
              <a:ext cx="3171" cy="123743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130" name="Group 337"/>
          <p:cNvGrpSpPr>
            <a:grpSpLocks/>
          </p:cNvGrpSpPr>
          <p:nvPr/>
        </p:nvGrpSpPr>
        <p:grpSpPr bwMode="auto">
          <a:xfrm>
            <a:off x="5019675" y="6256963"/>
            <a:ext cx="563563" cy="293688"/>
            <a:chOff x="1871277" y="1576300"/>
            <a:chExt cx="1128371" cy="437861"/>
          </a:xfrm>
        </p:grpSpPr>
        <p:sp>
          <p:nvSpPr>
            <p:cNvPr id="339" name="Oval 338"/>
            <p:cNvSpPr/>
            <p:nvPr/>
          </p:nvSpPr>
          <p:spPr bwMode="auto">
            <a:xfrm flipV="1">
              <a:off x="1874457" y="1694641"/>
              <a:ext cx="1125191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40" name="Rectangle 339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1" name="Oval 340"/>
            <p:cNvSpPr/>
            <p:nvPr/>
          </p:nvSpPr>
          <p:spPr bwMode="auto">
            <a:xfrm flipV="1">
              <a:off x="1871277" y="1576300"/>
              <a:ext cx="1125191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42" name="Freeform 341"/>
            <p:cNvSpPr/>
            <p:nvPr/>
          </p:nvSpPr>
          <p:spPr bwMode="auto">
            <a:xfrm>
              <a:off x="2160522" y="1673340"/>
              <a:ext cx="546703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3" name="Freeform 342"/>
            <p:cNvSpPr/>
            <p:nvPr/>
          </p:nvSpPr>
          <p:spPr bwMode="auto">
            <a:xfrm>
              <a:off x="2103309" y="1633103"/>
              <a:ext cx="661129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4" name="Freeform 343"/>
            <p:cNvSpPr/>
            <p:nvPr/>
          </p:nvSpPr>
          <p:spPr bwMode="auto">
            <a:xfrm>
              <a:off x="2538763" y="1727776"/>
              <a:ext cx="24156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5" name="Freeform 344"/>
            <p:cNvSpPr/>
            <p:nvPr/>
          </p:nvSpPr>
          <p:spPr bwMode="auto">
            <a:xfrm>
              <a:off x="2090595" y="1730144"/>
              <a:ext cx="238387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46" name="Straight Connector 345"/>
            <p:cNvCxnSpPr>
              <a:endCxn id="341" idx="2"/>
            </p:cNvCxnSpPr>
            <p:nvPr/>
          </p:nvCxnSpPr>
          <p:spPr bwMode="auto">
            <a:xfrm flipH="1" flipV="1">
              <a:off x="1871277" y="1737243"/>
              <a:ext cx="3180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7" name="Straight Connector 346"/>
            <p:cNvCxnSpPr/>
            <p:nvPr/>
          </p:nvCxnSpPr>
          <p:spPr bwMode="auto">
            <a:xfrm flipH="1" flipV="1">
              <a:off x="2996468" y="1734877"/>
              <a:ext cx="3180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131" name="Group 347"/>
          <p:cNvGrpSpPr>
            <a:grpSpLocks/>
          </p:cNvGrpSpPr>
          <p:nvPr/>
        </p:nvGrpSpPr>
        <p:grpSpPr bwMode="auto">
          <a:xfrm>
            <a:off x="5741988" y="5942638"/>
            <a:ext cx="565150" cy="293688"/>
            <a:chOff x="1871277" y="1576300"/>
            <a:chExt cx="1128371" cy="437861"/>
          </a:xfrm>
        </p:grpSpPr>
        <p:sp>
          <p:nvSpPr>
            <p:cNvPr id="349" name="Oval 348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50" name="Rectangle 349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51" name="Oval 350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52" name="Freeform 351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53" name="Freeform 352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54" name="Freeform 353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55" name="Freeform 354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56" name="Straight Connector 355"/>
            <p:cNvCxnSpPr>
              <a:endCxn id="351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7" name="Straight Connector 356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132" name="Group 357"/>
          <p:cNvGrpSpPr>
            <a:grpSpLocks/>
          </p:cNvGrpSpPr>
          <p:nvPr/>
        </p:nvGrpSpPr>
        <p:grpSpPr bwMode="auto">
          <a:xfrm>
            <a:off x="2714625" y="5988676"/>
            <a:ext cx="565150" cy="293687"/>
            <a:chOff x="1871277" y="1576300"/>
            <a:chExt cx="1128371" cy="437861"/>
          </a:xfrm>
        </p:grpSpPr>
        <p:sp>
          <p:nvSpPr>
            <p:cNvPr id="359" name="Oval 358"/>
            <p:cNvSpPr/>
            <p:nvPr/>
          </p:nvSpPr>
          <p:spPr bwMode="auto">
            <a:xfrm flipV="1">
              <a:off x="1874448" y="1694641"/>
              <a:ext cx="1125200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60" name="Rectangle 359"/>
            <p:cNvSpPr/>
            <p:nvPr/>
          </p:nvSpPr>
          <p:spPr bwMode="auto">
            <a:xfrm>
              <a:off x="1871277" y="1739610"/>
              <a:ext cx="1128371" cy="115975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1" name="Oval 360"/>
            <p:cNvSpPr/>
            <p:nvPr/>
          </p:nvSpPr>
          <p:spPr bwMode="auto">
            <a:xfrm flipV="1">
              <a:off x="1871277" y="1576300"/>
              <a:ext cx="1125202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62" name="Freeform 361"/>
            <p:cNvSpPr/>
            <p:nvPr/>
          </p:nvSpPr>
          <p:spPr bwMode="auto">
            <a:xfrm>
              <a:off x="2159710" y="1673339"/>
              <a:ext cx="548337" cy="160944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3" name="Freeform 362"/>
            <p:cNvSpPr/>
            <p:nvPr/>
          </p:nvSpPr>
          <p:spPr bwMode="auto">
            <a:xfrm>
              <a:off x="2102657" y="1633104"/>
              <a:ext cx="662442" cy="111240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4" name="Freeform 363"/>
            <p:cNvSpPr/>
            <p:nvPr/>
          </p:nvSpPr>
          <p:spPr bwMode="auto">
            <a:xfrm>
              <a:off x="2536889" y="1727776"/>
              <a:ext cx="244059" cy="97039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5" name="Freeform 364"/>
            <p:cNvSpPr/>
            <p:nvPr/>
          </p:nvSpPr>
          <p:spPr bwMode="auto">
            <a:xfrm>
              <a:off x="2089979" y="1730143"/>
              <a:ext cx="240888" cy="97040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66" name="Straight Connector 365"/>
            <p:cNvCxnSpPr>
              <a:endCxn id="361" idx="2"/>
            </p:cNvCxnSpPr>
            <p:nvPr/>
          </p:nvCxnSpPr>
          <p:spPr bwMode="auto">
            <a:xfrm flipH="1" flipV="1">
              <a:off x="1871277" y="1737244"/>
              <a:ext cx="3171" cy="123075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Straight Connector 366"/>
            <p:cNvCxnSpPr/>
            <p:nvPr/>
          </p:nvCxnSpPr>
          <p:spPr bwMode="auto">
            <a:xfrm flipH="1" flipV="1">
              <a:off x="2996479" y="1734876"/>
              <a:ext cx="3169" cy="123075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1757805" y="2660292"/>
            <a:ext cx="5270058" cy="3804634"/>
            <a:chOff x="1757805" y="2331054"/>
            <a:chExt cx="5270058" cy="3804634"/>
          </a:xfrm>
        </p:grpSpPr>
        <p:sp>
          <p:nvSpPr>
            <p:cNvPr id="268" name="Freeform 267"/>
            <p:cNvSpPr/>
            <p:nvPr/>
          </p:nvSpPr>
          <p:spPr>
            <a:xfrm>
              <a:off x="1776413" y="4829175"/>
              <a:ext cx="1220787" cy="920750"/>
            </a:xfrm>
            <a:custGeom>
              <a:avLst/>
              <a:gdLst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418712 w 1040633"/>
                <a:gd name="connsiteY4" fmla="*/ 1189324 h 1219697"/>
                <a:gd name="connsiteX5" fmla="*/ 139870 w 1040633"/>
                <a:gd name="connsiteY5" fmla="*/ 1191723 h 1219697"/>
                <a:gd name="connsiteX0" fmla="*/ 139870 w 1040633"/>
                <a:gd name="connsiteY0" fmla="*/ 1191723 h 1355926"/>
                <a:gd name="connsiteX1" fmla="*/ 0 w 1040633"/>
                <a:gd name="connsiteY1" fmla="*/ 0 h 1355926"/>
                <a:gd name="connsiteX2" fmla="*/ 1040633 w 1040633"/>
                <a:gd name="connsiteY2" fmla="*/ 16785 h 1355926"/>
                <a:gd name="connsiteX3" fmla="*/ 833625 w 1040633"/>
                <a:gd name="connsiteY3" fmla="*/ 1219697 h 1355926"/>
                <a:gd name="connsiteX4" fmla="*/ 139870 w 1040633"/>
                <a:gd name="connsiteY4" fmla="*/ 1191723 h 1355926"/>
                <a:gd name="connsiteX0" fmla="*/ 139870 w 1040633"/>
                <a:gd name="connsiteY0" fmla="*/ 1191723 h 1289901"/>
                <a:gd name="connsiteX1" fmla="*/ 0 w 1040633"/>
                <a:gd name="connsiteY1" fmla="*/ 0 h 1289901"/>
                <a:gd name="connsiteX2" fmla="*/ 1040633 w 1040633"/>
                <a:gd name="connsiteY2" fmla="*/ 16785 h 1289901"/>
                <a:gd name="connsiteX3" fmla="*/ 833625 w 1040633"/>
                <a:gd name="connsiteY3" fmla="*/ 1219697 h 1289901"/>
                <a:gd name="connsiteX4" fmla="*/ 139870 w 1040633"/>
                <a:gd name="connsiteY4" fmla="*/ 1191723 h 1289901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191723"/>
                <a:gd name="connsiteX1" fmla="*/ 0 w 1040633"/>
                <a:gd name="connsiteY1" fmla="*/ 0 h 1191723"/>
                <a:gd name="connsiteX2" fmla="*/ 1040633 w 1040633"/>
                <a:gd name="connsiteY2" fmla="*/ 16785 h 1191723"/>
                <a:gd name="connsiteX3" fmla="*/ 671988 w 1040633"/>
                <a:gd name="connsiteY3" fmla="*/ 1158121 h 1191723"/>
                <a:gd name="connsiteX4" fmla="*/ 139870 w 1040633"/>
                <a:gd name="connsiteY4" fmla="*/ 1191723 h 1191723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363082 w 1040633"/>
                <a:gd name="connsiteY4" fmla="*/ 1160935 h 1160935"/>
                <a:gd name="connsiteX0" fmla="*/ 448507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448507 w 1040633"/>
                <a:gd name="connsiteY4" fmla="*/ 1160935 h 1160935"/>
                <a:gd name="connsiteX0" fmla="*/ 448507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448507 w 1040633"/>
                <a:gd name="connsiteY4" fmla="*/ 1160935 h 1160935"/>
                <a:gd name="connsiteX0" fmla="*/ 448507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448507 w 1040633"/>
                <a:gd name="connsiteY4" fmla="*/ 1160935 h 1160935"/>
                <a:gd name="connsiteX0" fmla="*/ 448507 w 1325315"/>
                <a:gd name="connsiteY0" fmla="*/ 1160935 h 1160935"/>
                <a:gd name="connsiteX1" fmla="*/ 0 w 1325315"/>
                <a:gd name="connsiteY1" fmla="*/ 0 h 1160935"/>
                <a:gd name="connsiteX2" fmla="*/ 1040633 w 1325315"/>
                <a:gd name="connsiteY2" fmla="*/ 16785 h 1160935"/>
                <a:gd name="connsiteX3" fmla="*/ 1214315 w 1325315"/>
                <a:gd name="connsiteY3" fmla="*/ 1064597 h 1160935"/>
                <a:gd name="connsiteX4" fmla="*/ 448507 w 1325315"/>
                <a:gd name="connsiteY4" fmla="*/ 1160935 h 1160935"/>
                <a:gd name="connsiteX0" fmla="*/ 448507 w 1214315"/>
                <a:gd name="connsiteY0" fmla="*/ 1160935 h 1160935"/>
                <a:gd name="connsiteX1" fmla="*/ 0 w 1214315"/>
                <a:gd name="connsiteY1" fmla="*/ 0 h 1160935"/>
                <a:gd name="connsiteX2" fmla="*/ 1040633 w 1214315"/>
                <a:gd name="connsiteY2" fmla="*/ 16785 h 1160935"/>
                <a:gd name="connsiteX3" fmla="*/ 1214315 w 1214315"/>
                <a:gd name="connsiteY3" fmla="*/ 1064597 h 1160935"/>
                <a:gd name="connsiteX4" fmla="*/ 448507 w 1214315"/>
                <a:gd name="connsiteY4" fmla="*/ 1160935 h 1160935"/>
                <a:gd name="connsiteX0" fmla="*/ 448507 w 1214315"/>
                <a:gd name="connsiteY0" fmla="*/ 1160935 h 1160935"/>
                <a:gd name="connsiteX1" fmla="*/ 0 w 1214315"/>
                <a:gd name="connsiteY1" fmla="*/ 0 h 1160935"/>
                <a:gd name="connsiteX2" fmla="*/ 1040633 w 1214315"/>
                <a:gd name="connsiteY2" fmla="*/ 16785 h 1160935"/>
                <a:gd name="connsiteX3" fmla="*/ 1214315 w 1214315"/>
                <a:gd name="connsiteY3" fmla="*/ 1064597 h 1160935"/>
                <a:gd name="connsiteX4" fmla="*/ 448507 w 1214315"/>
                <a:gd name="connsiteY4" fmla="*/ 1160935 h 1160935"/>
                <a:gd name="connsiteX0" fmla="*/ 1053964 w 1214315"/>
                <a:gd name="connsiteY0" fmla="*/ 1136323 h 1136323"/>
                <a:gd name="connsiteX1" fmla="*/ 0 w 1214315"/>
                <a:gd name="connsiteY1" fmla="*/ 0 h 1136323"/>
                <a:gd name="connsiteX2" fmla="*/ 1040633 w 1214315"/>
                <a:gd name="connsiteY2" fmla="*/ 16785 h 1136323"/>
                <a:gd name="connsiteX3" fmla="*/ 1214315 w 1214315"/>
                <a:gd name="connsiteY3" fmla="*/ 1064597 h 1136323"/>
                <a:gd name="connsiteX4" fmla="*/ 1053964 w 1214315"/>
                <a:gd name="connsiteY4" fmla="*/ 1136323 h 1136323"/>
                <a:gd name="connsiteX0" fmla="*/ 1053964 w 1214315"/>
                <a:gd name="connsiteY0" fmla="*/ 1136323 h 1136323"/>
                <a:gd name="connsiteX1" fmla="*/ 0 w 1214315"/>
                <a:gd name="connsiteY1" fmla="*/ 0 h 1136323"/>
                <a:gd name="connsiteX2" fmla="*/ 1040633 w 1214315"/>
                <a:gd name="connsiteY2" fmla="*/ 16785 h 1136323"/>
                <a:gd name="connsiteX3" fmla="*/ 1214315 w 1214315"/>
                <a:gd name="connsiteY3" fmla="*/ 1064597 h 1136323"/>
                <a:gd name="connsiteX4" fmla="*/ 1053964 w 1214315"/>
                <a:gd name="connsiteY4" fmla="*/ 1136323 h 1136323"/>
                <a:gd name="connsiteX0" fmla="*/ 1053964 w 1214315"/>
                <a:gd name="connsiteY0" fmla="*/ 1136323 h 1136323"/>
                <a:gd name="connsiteX1" fmla="*/ 0 w 1214315"/>
                <a:gd name="connsiteY1" fmla="*/ 0 h 1136323"/>
                <a:gd name="connsiteX2" fmla="*/ 1040633 w 1214315"/>
                <a:gd name="connsiteY2" fmla="*/ 16785 h 1136323"/>
                <a:gd name="connsiteX3" fmla="*/ 1214315 w 1214315"/>
                <a:gd name="connsiteY3" fmla="*/ 1064597 h 1136323"/>
                <a:gd name="connsiteX4" fmla="*/ 1053964 w 1214315"/>
                <a:gd name="connsiteY4" fmla="*/ 1136323 h 1136323"/>
                <a:gd name="connsiteX0" fmla="*/ 1060159 w 1220510"/>
                <a:gd name="connsiteY0" fmla="*/ 1119627 h 1119627"/>
                <a:gd name="connsiteX1" fmla="*/ 0 w 1220510"/>
                <a:gd name="connsiteY1" fmla="*/ 249694 h 1119627"/>
                <a:gd name="connsiteX2" fmla="*/ 1046828 w 1220510"/>
                <a:gd name="connsiteY2" fmla="*/ 89 h 1119627"/>
                <a:gd name="connsiteX3" fmla="*/ 1220510 w 1220510"/>
                <a:gd name="connsiteY3" fmla="*/ 1047901 h 1119627"/>
                <a:gd name="connsiteX4" fmla="*/ 1060159 w 1220510"/>
                <a:gd name="connsiteY4" fmla="*/ 1119627 h 1119627"/>
                <a:gd name="connsiteX0" fmla="*/ 1060159 w 1220510"/>
                <a:gd name="connsiteY0" fmla="*/ 1119627 h 1119627"/>
                <a:gd name="connsiteX1" fmla="*/ 0 w 1220510"/>
                <a:gd name="connsiteY1" fmla="*/ 249694 h 1119627"/>
                <a:gd name="connsiteX2" fmla="*/ 1046828 w 1220510"/>
                <a:gd name="connsiteY2" fmla="*/ 89 h 1119627"/>
                <a:gd name="connsiteX3" fmla="*/ 1220510 w 1220510"/>
                <a:gd name="connsiteY3" fmla="*/ 1047901 h 1119627"/>
                <a:gd name="connsiteX4" fmla="*/ 1060159 w 1220510"/>
                <a:gd name="connsiteY4" fmla="*/ 1119627 h 1119627"/>
                <a:gd name="connsiteX0" fmla="*/ 1060159 w 1220510"/>
                <a:gd name="connsiteY0" fmla="*/ 1119627 h 1119627"/>
                <a:gd name="connsiteX1" fmla="*/ 0 w 1220510"/>
                <a:gd name="connsiteY1" fmla="*/ 249694 h 1119627"/>
                <a:gd name="connsiteX2" fmla="*/ 1046828 w 1220510"/>
                <a:gd name="connsiteY2" fmla="*/ 89 h 1119627"/>
                <a:gd name="connsiteX3" fmla="*/ 1220510 w 1220510"/>
                <a:gd name="connsiteY3" fmla="*/ 1047901 h 1119627"/>
                <a:gd name="connsiteX4" fmla="*/ 1060159 w 1220510"/>
                <a:gd name="connsiteY4" fmla="*/ 1119627 h 1119627"/>
                <a:gd name="connsiteX0" fmla="*/ 1060159 w 1220510"/>
                <a:gd name="connsiteY0" fmla="*/ 921649 h 921649"/>
                <a:gd name="connsiteX1" fmla="*/ 0 w 1220510"/>
                <a:gd name="connsiteY1" fmla="*/ 51716 h 921649"/>
                <a:gd name="connsiteX2" fmla="*/ 1059218 w 1220510"/>
                <a:gd name="connsiteY2" fmla="*/ 355 h 921649"/>
                <a:gd name="connsiteX3" fmla="*/ 1220510 w 1220510"/>
                <a:gd name="connsiteY3" fmla="*/ 849923 h 921649"/>
                <a:gd name="connsiteX4" fmla="*/ 1060159 w 1220510"/>
                <a:gd name="connsiteY4" fmla="*/ 921649 h 921649"/>
                <a:gd name="connsiteX0" fmla="*/ 1060159 w 1220510"/>
                <a:gd name="connsiteY0" fmla="*/ 921649 h 921649"/>
                <a:gd name="connsiteX1" fmla="*/ 0 w 1220510"/>
                <a:gd name="connsiteY1" fmla="*/ 51716 h 921649"/>
                <a:gd name="connsiteX2" fmla="*/ 1059218 w 1220510"/>
                <a:gd name="connsiteY2" fmla="*/ 355 h 921649"/>
                <a:gd name="connsiteX3" fmla="*/ 1220510 w 1220510"/>
                <a:gd name="connsiteY3" fmla="*/ 849923 h 921649"/>
                <a:gd name="connsiteX4" fmla="*/ 1060159 w 1220510"/>
                <a:gd name="connsiteY4" fmla="*/ 921649 h 921649"/>
                <a:gd name="connsiteX0" fmla="*/ 1060159 w 1220510"/>
                <a:gd name="connsiteY0" fmla="*/ 921649 h 921649"/>
                <a:gd name="connsiteX1" fmla="*/ 0 w 1220510"/>
                <a:gd name="connsiteY1" fmla="*/ 51716 h 921649"/>
                <a:gd name="connsiteX2" fmla="*/ 1059218 w 1220510"/>
                <a:gd name="connsiteY2" fmla="*/ 355 h 921649"/>
                <a:gd name="connsiteX3" fmla="*/ 1220510 w 1220510"/>
                <a:gd name="connsiteY3" fmla="*/ 849923 h 921649"/>
                <a:gd name="connsiteX4" fmla="*/ 1060159 w 1220510"/>
                <a:gd name="connsiteY4" fmla="*/ 921649 h 9216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0510" h="921649">
                  <a:moveTo>
                    <a:pt x="1060159" y="921649"/>
                  </a:moveTo>
                  <a:cubicBezTo>
                    <a:pt x="166591" y="183345"/>
                    <a:pt x="908943" y="790884"/>
                    <a:pt x="0" y="51716"/>
                  </a:cubicBezTo>
                  <a:cubicBezTo>
                    <a:pt x="346878" y="57311"/>
                    <a:pt x="712340" y="-5240"/>
                    <a:pt x="1059218" y="355"/>
                  </a:cubicBezTo>
                  <a:cubicBezTo>
                    <a:pt x="1192967" y="751903"/>
                    <a:pt x="1090859" y="157699"/>
                    <a:pt x="1220510" y="849923"/>
                  </a:cubicBezTo>
                  <a:cubicBezTo>
                    <a:pt x="1126090" y="855456"/>
                    <a:pt x="1222187" y="863235"/>
                    <a:pt x="1060159" y="921649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</a:gra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2" name="Freeform 271"/>
            <p:cNvSpPr/>
            <p:nvPr/>
          </p:nvSpPr>
          <p:spPr>
            <a:xfrm>
              <a:off x="6102350" y="4916488"/>
              <a:ext cx="925513" cy="757237"/>
            </a:xfrm>
            <a:custGeom>
              <a:avLst/>
              <a:gdLst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418712 w 1040633"/>
                <a:gd name="connsiteY4" fmla="*/ 1189324 h 1219697"/>
                <a:gd name="connsiteX5" fmla="*/ 139870 w 1040633"/>
                <a:gd name="connsiteY5" fmla="*/ 1191723 h 1219697"/>
                <a:gd name="connsiteX0" fmla="*/ 139870 w 1040633"/>
                <a:gd name="connsiteY0" fmla="*/ 1191723 h 1355926"/>
                <a:gd name="connsiteX1" fmla="*/ 0 w 1040633"/>
                <a:gd name="connsiteY1" fmla="*/ 0 h 1355926"/>
                <a:gd name="connsiteX2" fmla="*/ 1040633 w 1040633"/>
                <a:gd name="connsiteY2" fmla="*/ 16785 h 1355926"/>
                <a:gd name="connsiteX3" fmla="*/ 833625 w 1040633"/>
                <a:gd name="connsiteY3" fmla="*/ 1219697 h 1355926"/>
                <a:gd name="connsiteX4" fmla="*/ 139870 w 1040633"/>
                <a:gd name="connsiteY4" fmla="*/ 1191723 h 1355926"/>
                <a:gd name="connsiteX0" fmla="*/ 139870 w 1040633"/>
                <a:gd name="connsiteY0" fmla="*/ 1191723 h 1289901"/>
                <a:gd name="connsiteX1" fmla="*/ 0 w 1040633"/>
                <a:gd name="connsiteY1" fmla="*/ 0 h 1289901"/>
                <a:gd name="connsiteX2" fmla="*/ 1040633 w 1040633"/>
                <a:gd name="connsiteY2" fmla="*/ 16785 h 1289901"/>
                <a:gd name="connsiteX3" fmla="*/ 833625 w 1040633"/>
                <a:gd name="connsiteY3" fmla="*/ 1219697 h 1289901"/>
                <a:gd name="connsiteX4" fmla="*/ 139870 w 1040633"/>
                <a:gd name="connsiteY4" fmla="*/ 1191723 h 1289901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191723"/>
                <a:gd name="connsiteX1" fmla="*/ 0 w 1040633"/>
                <a:gd name="connsiteY1" fmla="*/ 0 h 1191723"/>
                <a:gd name="connsiteX2" fmla="*/ 1040633 w 1040633"/>
                <a:gd name="connsiteY2" fmla="*/ 16785 h 1191723"/>
                <a:gd name="connsiteX3" fmla="*/ 671988 w 1040633"/>
                <a:gd name="connsiteY3" fmla="*/ 1158121 h 1191723"/>
                <a:gd name="connsiteX4" fmla="*/ 139870 w 1040633"/>
                <a:gd name="connsiteY4" fmla="*/ 1191723 h 1191723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71988 w 778664"/>
                <a:gd name="connsiteY3" fmla="*/ 1158121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23004 w 954755"/>
                <a:gd name="connsiteY0" fmla="*/ 943771 h 976186"/>
                <a:gd name="connsiteX1" fmla="*/ 455145 w 954755"/>
                <a:gd name="connsiteY1" fmla="*/ 11688 h 976186"/>
                <a:gd name="connsiteX2" fmla="*/ 954755 w 954755"/>
                <a:gd name="connsiteY2" fmla="*/ 0 h 976186"/>
                <a:gd name="connsiteX3" fmla="*/ 728484 w 954755"/>
                <a:gd name="connsiteY3" fmla="*/ 976186 h 976186"/>
                <a:gd name="connsiteX4" fmla="*/ 23004 w 954755"/>
                <a:gd name="connsiteY4" fmla="*/ 943771 h 976186"/>
                <a:gd name="connsiteX0" fmla="*/ 0 w 931751"/>
                <a:gd name="connsiteY0" fmla="*/ 943771 h 976186"/>
                <a:gd name="connsiteX1" fmla="*/ 432141 w 931751"/>
                <a:gd name="connsiteY1" fmla="*/ 11688 h 976186"/>
                <a:gd name="connsiteX2" fmla="*/ 931751 w 931751"/>
                <a:gd name="connsiteY2" fmla="*/ 0 h 976186"/>
                <a:gd name="connsiteX3" fmla="*/ 705480 w 931751"/>
                <a:gd name="connsiteY3" fmla="*/ 976186 h 976186"/>
                <a:gd name="connsiteX4" fmla="*/ 0 w 931751"/>
                <a:gd name="connsiteY4" fmla="*/ 943771 h 976186"/>
                <a:gd name="connsiteX0" fmla="*/ 0 w 931751"/>
                <a:gd name="connsiteY0" fmla="*/ 943771 h 976186"/>
                <a:gd name="connsiteX1" fmla="*/ 432141 w 931751"/>
                <a:gd name="connsiteY1" fmla="*/ 11688 h 976186"/>
                <a:gd name="connsiteX2" fmla="*/ 931751 w 931751"/>
                <a:gd name="connsiteY2" fmla="*/ 0 h 976186"/>
                <a:gd name="connsiteX3" fmla="*/ 705480 w 931751"/>
                <a:gd name="connsiteY3" fmla="*/ 976186 h 976186"/>
                <a:gd name="connsiteX4" fmla="*/ 0 w 931751"/>
                <a:gd name="connsiteY4" fmla="*/ 943771 h 976186"/>
                <a:gd name="connsiteX0" fmla="*/ 0 w 931751"/>
                <a:gd name="connsiteY0" fmla="*/ 943771 h 976186"/>
                <a:gd name="connsiteX1" fmla="*/ 432141 w 931751"/>
                <a:gd name="connsiteY1" fmla="*/ 11688 h 976186"/>
                <a:gd name="connsiteX2" fmla="*/ 931751 w 931751"/>
                <a:gd name="connsiteY2" fmla="*/ 0 h 976186"/>
                <a:gd name="connsiteX3" fmla="*/ 705480 w 931751"/>
                <a:gd name="connsiteY3" fmla="*/ 976186 h 976186"/>
                <a:gd name="connsiteX4" fmla="*/ 0 w 931751"/>
                <a:gd name="connsiteY4" fmla="*/ 943771 h 976186"/>
                <a:gd name="connsiteX0" fmla="*/ 0 w 931751"/>
                <a:gd name="connsiteY0" fmla="*/ 943771 h 966342"/>
                <a:gd name="connsiteX1" fmla="*/ 432141 w 931751"/>
                <a:gd name="connsiteY1" fmla="*/ 11688 h 966342"/>
                <a:gd name="connsiteX2" fmla="*/ 931751 w 931751"/>
                <a:gd name="connsiteY2" fmla="*/ 0 h 966342"/>
                <a:gd name="connsiteX3" fmla="*/ 183705 w 931751"/>
                <a:gd name="connsiteY3" fmla="*/ 966342 h 966342"/>
                <a:gd name="connsiteX4" fmla="*/ 0 w 931751"/>
                <a:gd name="connsiteY4" fmla="*/ 943771 h 966342"/>
                <a:gd name="connsiteX0" fmla="*/ 0 w 931751"/>
                <a:gd name="connsiteY0" fmla="*/ 943771 h 966342"/>
                <a:gd name="connsiteX1" fmla="*/ 432141 w 931751"/>
                <a:gd name="connsiteY1" fmla="*/ 11688 h 966342"/>
                <a:gd name="connsiteX2" fmla="*/ 931751 w 931751"/>
                <a:gd name="connsiteY2" fmla="*/ 0 h 966342"/>
                <a:gd name="connsiteX3" fmla="*/ 183705 w 931751"/>
                <a:gd name="connsiteY3" fmla="*/ 966342 h 966342"/>
                <a:gd name="connsiteX4" fmla="*/ 0 w 931751"/>
                <a:gd name="connsiteY4" fmla="*/ 943771 h 966342"/>
                <a:gd name="connsiteX0" fmla="*/ 0 w 931751"/>
                <a:gd name="connsiteY0" fmla="*/ 943771 h 966342"/>
                <a:gd name="connsiteX1" fmla="*/ 432141 w 931751"/>
                <a:gd name="connsiteY1" fmla="*/ 11688 h 966342"/>
                <a:gd name="connsiteX2" fmla="*/ 931751 w 931751"/>
                <a:gd name="connsiteY2" fmla="*/ 0 h 966342"/>
                <a:gd name="connsiteX3" fmla="*/ 183705 w 931751"/>
                <a:gd name="connsiteY3" fmla="*/ 966342 h 966342"/>
                <a:gd name="connsiteX4" fmla="*/ 0 w 931751"/>
                <a:gd name="connsiteY4" fmla="*/ 943771 h 966342"/>
                <a:gd name="connsiteX0" fmla="*/ 0 w 956363"/>
                <a:gd name="connsiteY0" fmla="*/ 932083 h 954654"/>
                <a:gd name="connsiteX1" fmla="*/ 432141 w 956363"/>
                <a:gd name="connsiteY1" fmla="*/ 0 h 954654"/>
                <a:gd name="connsiteX2" fmla="*/ 956363 w 956363"/>
                <a:gd name="connsiteY2" fmla="*/ 12924 h 954654"/>
                <a:gd name="connsiteX3" fmla="*/ 183705 w 956363"/>
                <a:gd name="connsiteY3" fmla="*/ 954654 h 954654"/>
                <a:gd name="connsiteX4" fmla="*/ 0 w 956363"/>
                <a:gd name="connsiteY4" fmla="*/ 932083 h 954654"/>
                <a:gd name="connsiteX0" fmla="*/ 0 w 956363"/>
                <a:gd name="connsiteY0" fmla="*/ 919226 h 941797"/>
                <a:gd name="connsiteX1" fmla="*/ 405840 w 956363"/>
                <a:gd name="connsiteY1" fmla="*/ 197551 h 941797"/>
                <a:gd name="connsiteX2" fmla="*/ 956363 w 956363"/>
                <a:gd name="connsiteY2" fmla="*/ 67 h 941797"/>
                <a:gd name="connsiteX3" fmla="*/ 183705 w 956363"/>
                <a:gd name="connsiteY3" fmla="*/ 941797 h 941797"/>
                <a:gd name="connsiteX4" fmla="*/ 0 w 956363"/>
                <a:gd name="connsiteY4" fmla="*/ 919226 h 941797"/>
                <a:gd name="connsiteX0" fmla="*/ 0 w 956363"/>
                <a:gd name="connsiteY0" fmla="*/ 919226 h 941797"/>
                <a:gd name="connsiteX1" fmla="*/ 405840 w 956363"/>
                <a:gd name="connsiteY1" fmla="*/ 197551 h 941797"/>
                <a:gd name="connsiteX2" fmla="*/ 956363 w 956363"/>
                <a:gd name="connsiteY2" fmla="*/ 67 h 941797"/>
                <a:gd name="connsiteX3" fmla="*/ 183705 w 956363"/>
                <a:gd name="connsiteY3" fmla="*/ 941797 h 941797"/>
                <a:gd name="connsiteX4" fmla="*/ 0 w 956363"/>
                <a:gd name="connsiteY4" fmla="*/ 919226 h 941797"/>
                <a:gd name="connsiteX0" fmla="*/ 0 w 956363"/>
                <a:gd name="connsiteY0" fmla="*/ 919226 h 941797"/>
                <a:gd name="connsiteX1" fmla="*/ 405840 w 956363"/>
                <a:gd name="connsiteY1" fmla="*/ 197551 h 941797"/>
                <a:gd name="connsiteX2" fmla="*/ 956363 w 956363"/>
                <a:gd name="connsiteY2" fmla="*/ 67 h 941797"/>
                <a:gd name="connsiteX3" fmla="*/ 183705 w 956363"/>
                <a:gd name="connsiteY3" fmla="*/ 941797 h 941797"/>
                <a:gd name="connsiteX4" fmla="*/ 0 w 956363"/>
                <a:gd name="connsiteY4" fmla="*/ 919226 h 941797"/>
                <a:gd name="connsiteX0" fmla="*/ 0 w 926304"/>
                <a:gd name="connsiteY0" fmla="*/ 735614 h 758185"/>
                <a:gd name="connsiteX1" fmla="*/ 405840 w 926304"/>
                <a:gd name="connsiteY1" fmla="*/ 13939 h 758185"/>
                <a:gd name="connsiteX2" fmla="*/ 926304 w 926304"/>
                <a:gd name="connsiteY2" fmla="*/ 563 h 758185"/>
                <a:gd name="connsiteX3" fmla="*/ 183705 w 926304"/>
                <a:gd name="connsiteY3" fmla="*/ 758185 h 758185"/>
                <a:gd name="connsiteX4" fmla="*/ 0 w 926304"/>
                <a:gd name="connsiteY4" fmla="*/ 735614 h 758185"/>
                <a:gd name="connsiteX0" fmla="*/ 0 w 926304"/>
                <a:gd name="connsiteY0" fmla="*/ 735614 h 758185"/>
                <a:gd name="connsiteX1" fmla="*/ 405840 w 926304"/>
                <a:gd name="connsiteY1" fmla="*/ 13939 h 758185"/>
                <a:gd name="connsiteX2" fmla="*/ 926304 w 926304"/>
                <a:gd name="connsiteY2" fmla="*/ 563 h 758185"/>
                <a:gd name="connsiteX3" fmla="*/ 183705 w 926304"/>
                <a:gd name="connsiteY3" fmla="*/ 758185 h 758185"/>
                <a:gd name="connsiteX4" fmla="*/ 0 w 926304"/>
                <a:gd name="connsiteY4" fmla="*/ 735614 h 758185"/>
                <a:gd name="connsiteX0" fmla="*/ 0 w 926304"/>
                <a:gd name="connsiteY0" fmla="*/ 735614 h 758185"/>
                <a:gd name="connsiteX1" fmla="*/ 405840 w 926304"/>
                <a:gd name="connsiteY1" fmla="*/ 13939 h 758185"/>
                <a:gd name="connsiteX2" fmla="*/ 926304 w 926304"/>
                <a:gd name="connsiteY2" fmla="*/ 563 h 758185"/>
                <a:gd name="connsiteX3" fmla="*/ 183705 w 926304"/>
                <a:gd name="connsiteY3" fmla="*/ 758185 h 758185"/>
                <a:gd name="connsiteX4" fmla="*/ 0 w 926304"/>
                <a:gd name="connsiteY4" fmla="*/ 735614 h 758185"/>
                <a:gd name="connsiteX0" fmla="*/ 0 w 926304"/>
                <a:gd name="connsiteY0" fmla="*/ 735614 h 758185"/>
                <a:gd name="connsiteX1" fmla="*/ 405840 w 926304"/>
                <a:gd name="connsiteY1" fmla="*/ 13939 h 758185"/>
                <a:gd name="connsiteX2" fmla="*/ 926304 w 926304"/>
                <a:gd name="connsiteY2" fmla="*/ 563 h 758185"/>
                <a:gd name="connsiteX3" fmla="*/ 183705 w 926304"/>
                <a:gd name="connsiteY3" fmla="*/ 758185 h 758185"/>
                <a:gd name="connsiteX4" fmla="*/ 0 w 926304"/>
                <a:gd name="connsiteY4" fmla="*/ 735614 h 758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6304" h="758185">
                  <a:moveTo>
                    <a:pt x="0" y="735614"/>
                  </a:moveTo>
                  <a:cubicBezTo>
                    <a:pt x="309918" y="169731"/>
                    <a:pt x="59088" y="622691"/>
                    <a:pt x="405840" y="13939"/>
                  </a:cubicBezTo>
                  <a:cubicBezTo>
                    <a:pt x="580581" y="18247"/>
                    <a:pt x="751563" y="-3745"/>
                    <a:pt x="926304" y="563"/>
                  </a:cubicBezTo>
                  <a:cubicBezTo>
                    <a:pt x="312762" y="607705"/>
                    <a:pt x="474902" y="459041"/>
                    <a:pt x="183705" y="758185"/>
                  </a:cubicBezTo>
                  <a:cubicBezTo>
                    <a:pt x="49420" y="729549"/>
                    <a:pt x="196198" y="734148"/>
                    <a:pt x="0" y="735614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  <a:alpha val="5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</a:gra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3" name="Freeform 272"/>
            <p:cNvSpPr/>
            <p:nvPr/>
          </p:nvSpPr>
          <p:spPr>
            <a:xfrm>
              <a:off x="5287963" y="4937125"/>
              <a:ext cx="725487" cy="1100138"/>
            </a:xfrm>
            <a:custGeom>
              <a:avLst/>
              <a:gdLst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418712 w 1040633"/>
                <a:gd name="connsiteY4" fmla="*/ 1189324 h 1219697"/>
                <a:gd name="connsiteX5" fmla="*/ 139870 w 1040633"/>
                <a:gd name="connsiteY5" fmla="*/ 1191723 h 1219697"/>
                <a:gd name="connsiteX0" fmla="*/ 139870 w 1040633"/>
                <a:gd name="connsiteY0" fmla="*/ 1191723 h 1355926"/>
                <a:gd name="connsiteX1" fmla="*/ 0 w 1040633"/>
                <a:gd name="connsiteY1" fmla="*/ 0 h 1355926"/>
                <a:gd name="connsiteX2" fmla="*/ 1040633 w 1040633"/>
                <a:gd name="connsiteY2" fmla="*/ 16785 h 1355926"/>
                <a:gd name="connsiteX3" fmla="*/ 833625 w 1040633"/>
                <a:gd name="connsiteY3" fmla="*/ 1219697 h 1355926"/>
                <a:gd name="connsiteX4" fmla="*/ 139870 w 1040633"/>
                <a:gd name="connsiteY4" fmla="*/ 1191723 h 1355926"/>
                <a:gd name="connsiteX0" fmla="*/ 139870 w 1040633"/>
                <a:gd name="connsiteY0" fmla="*/ 1191723 h 1289901"/>
                <a:gd name="connsiteX1" fmla="*/ 0 w 1040633"/>
                <a:gd name="connsiteY1" fmla="*/ 0 h 1289901"/>
                <a:gd name="connsiteX2" fmla="*/ 1040633 w 1040633"/>
                <a:gd name="connsiteY2" fmla="*/ 16785 h 1289901"/>
                <a:gd name="connsiteX3" fmla="*/ 833625 w 1040633"/>
                <a:gd name="connsiteY3" fmla="*/ 1219697 h 1289901"/>
                <a:gd name="connsiteX4" fmla="*/ 139870 w 1040633"/>
                <a:gd name="connsiteY4" fmla="*/ 1191723 h 1289901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191723"/>
                <a:gd name="connsiteX1" fmla="*/ 0 w 1040633"/>
                <a:gd name="connsiteY1" fmla="*/ 0 h 1191723"/>
                <a:gd name="connsiteX2" fmla="*/ 1040633 w 1040633"/>
                <a:gd name="connsiteY2" fmla="*/ 16785 h 1191723"/>
                <a:gd name="connsiteX3" fmla="*/ 671988 w 1040633"/>
                <a:gd name="connsiteY3" fmla="*/ 1158121 h 1191723"/>
                <a:gd name="connsiteX4" fmla="*/ 139870 w 1040633"/>
                <a:gd name="connsiteY4" fmla="*/ 1191723 h 1191723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71988 w 778664"/>
                <a:gd name="connsiteY3" fmla="*/ 1158121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27977 w 802211"/>
                <a:gd name="connsiteY0" fmla="*/ 815791 h 976186"/>
                <a:gd name="connsiteX1" fmla="*/ 302601 w 802211"/>
                <a:gd name="connsiteY1" fmla="*/ 11688 h 976186"/>
                <a:gd name="connsiteX2" fmla="*/ 802211 w 802211"/>
                <a:gd name="connsiteY2" fmla="*/ 0 h 976186"/>
                <a:gd name="connsiteX3" fmla="*/ 575940 w 802211"/>
                <a:gd name="connsiteY3" fmla="*/ 976186 h 976186"/>
                <a:gd name="connsiteX4" fmla="*/ 27977 w 802211"/>
                <a:gd name="connsiteY4" fmla="*/ 815791 h 976186"/>
                <a:gd name="connsiteX0" fmla="*/ 27977 w 802211"/>
                <a:gd name="connsiteY0" fmla="*/ 815791 h 815791"/>
                <a:gd name="connsiteX1" fmla="*/ 302601 w 802211"/>
                <a:gd name="connsiteY1" fmla="*/ 11688 h 815791"/>
                <a:gd name="connsiteX2" fmla="*/ 802211 w 802211"/>
                <a:gd name="connsiteY2" fmla="*/ 0 h 815791"/>
                <a:gd name="connsiteX3" fmla="*/ 236294 w 802211"/>
                <a:gd name="connsiteY3" fmla="*/ 808828 h 815791"/>
                <a:gd name="connsiteX4" fmla="*/ 27977 w 802211"/>
                <a:gd name="connsiteY4" fmla="*/ 815791 h 815791"/>
                <a:gd name="connsiteX0" fmla="*/ 27977 w 802211"/>
                <a:gd name="connsiteY0" fmla="*/ 815791 h 815791"/>
                <a:gd name="connsiteX1" fmla="*/ 302601 w 802211"/>
                <a:gd name="connsiteY1" fmla="*/ 11688 h 815791"/>
                <a:gd name="connsiteX2" fmla="*/ 802211 w 802211"/>
                <a:gd name="connsiteY2" fmla="*/ 0 h 815791"/>
                <a:gd name="connsiteX3" fmla="*/ 236294 w 802211"/>
                <a:gd name="connsiteY3" fmla="*/ 808828 h 815791"/>
                <a:gd name="connsiteX4" fmla="*/ 27977 w 802211"/>
                <a:gd name="connsiteY4" fmla="*/ 815791 h 815791"/>
                <a:gd name="connsiteX0" fmla="*/ 27977 w 802211"/>
                <a:gd name="connsiteY0" fmla="*/ 815791 h 815791"/>
                <a:gd name="connsiteX1" fmla="*/ 302601 w 802211"/>
                <a:gd name="connsiteY1" fmla="*/ 11688 h 815791"/>
                <a:gd name="connsiteX2" fmla="*/ 802211 w 802211"/>
                <a:gd name="connsiteY2" fmla="*/ 0 h 815791"/>
                <a:gd name="connsiteX3" fmla="*/ 236294 w 802211"/>
                <a:gd name="connsiteY3" fmla="*/ 808828 h 815791"/>
                <a:gd name="connsiteX4" fmla="*/ 27977 w 802211"/>
                <a:gd name="connsiteY4" fmla="*/ 815791 h 815791"/>
                <a:gd name="connsiteX0" fmla="*/ 27977 w 802211"/>
                <a:gd name="connsiteY0" fmla="*/ 828714 h 828714"/>
                <a:gd name="connsiteX1" fmla="*/ 302601 w 802211"/>
                <a:gd name="connsiteY1" fmla="*/ 0 h 828714"/>
                <a:gd name="connsiteX2" fmla="*/ 802211 w 802211"/>
                <a:gd name="connsiteY2" fmla="*/ 12923 h 828714"/>
                <a:gd name="connsiteX3" fmla="*/ 236294 w 802211"/>
                <a:gd name="connsiteY3" fmla="*/ 821751 h 828714"/>
                <a:gd name="connsiteX4" fmla="*/ 27977 w 802211"/>
                <a:gd name="connsiteY4" fmla="*/ 828714 h 828714"/>
                <a:gd name="connsiteX0" fmla="*/ 56213 w 830447"/>
                <a:gd name="connsiteY0" fmla="*/ 828714 h 828714"/>
                <a:gd name="connsiteX1" fmla="*/ 330837 w 830447"/>
                <a:gd name="connsiteY1" fmla="*/ 0 h 828714"/>
                <a:gd name="connsiteX2" fmla="*/ 830447 w 830447"/>
                <a:gd name="connsiteY2" fmla="*/ 12923 h 828714"/>
                <a:gd name="connsiteX3" fmla="*/ 264530 w 830447"/>
                <a:gd name="connsiteY3" fmla="*/ 821751 h 828714"/>
                <a:gd name="connsiteX4" fmla="*/ 56213 w 830447"/>
                <a:gd name="connsiteY4" fmla="*/ 828714 h 828714"/>
                <a:gd name="connsiteX0" fmla="*/ 64130 w 789139"/>
                <a:gd name="connsiteY0" fmla="*/ 794258 h 821751"/>
                <a:gd name="connsiteX1" fmla="*/ 289529 w 789139"/>
                <a:gd name="connsiteY1" fmla="*/ 0 h 821751"/>
                <a:gd name="connsiteX2" fmla="*/ 789139 w 789139"/>
                <a:gd name="connsiteY2" fmla="*/ 12923 h 821751"/>
                <a:gd name="connsiteX3" fmla="*/ 223222 w 789139"/>
                <a:gd name="connsiteY3" fmla="*/ 821751 h 821751"/>
                <a:gd name="connsiteX4" fmla="*/ 64130 w 789139"/>
                <a:gd name="connsiteY4" fmla="*/ 794258 h 821751"/>
                <a:gd name="connsiteX0" fmla="*/ 0 w 725009"/>
                <a:gd name="connsiteY0" fmla="*/ 794258 h 821751"/>
                <a:gd name="connsiteX1" fmla="*/ 225399 w 725009"/>
                <a:gd name="connsiteY1" fmla="*/ 0 h 821751"/>
                <a:gd name="connsiteX2" fmla="*/ 725009 w 725009"/>
                <a:gd name="connsiteY2" fmla="*/ 12923 h 821751"/>
                <a:gd name="connsiteX3" fmla="*/ 159092 w 725009"/>
                <a:gd name="connsiteY3" fmla="*/ 821751 h 821751"/>
                <a:gd name="connsiteX4" fmla="*/ 0 w 725009"/>
                <a:gd name="connsiteY4" fmla="*/ 794258 h 821751"/>
                <a:gd name="connsiteX0" fmla="*/ 0 w 725009"/>
                <a:gd name="connsiteY0" fmla="*/ 1203768 h 1231261"/>
                <a:gd name="connsiteX1" fmla="*/ 225399 w 725009"/>
                <a:gd name="connsiteY1" fmla="*/ 0 h 1231261"/>
                <a:gd name="connsiteX2" fmla="*/ 725009 w 725009"/>
                <a:gd name="connsiteY2" fmla="*/ 422433 h 1231261"/>
                <a:gd name="connsiteX3" fmla="*/ 159092 w 725009"/>
                <a:gd name="connsiteY3" fmla="*/ 1231261 h 1231261"/>
                <a:gd name="connsiteX4" fmla="*/ 0 w 725009"/>
                <a:gd name="connsiteY4" fmla="*/ 1203768 h 1231261"/>
                <a:gd name="connsiteX0" fmla="*/ 0 w 725009"/>
                <a:gd name="connsiteY0" fmla="*/ 1217334 h 1244827"/>
                <a:gd name="connsiteX1" fmla="*/ 225399 w 725009"/>
                <a:gd name="connsiteY1" fmla="*/ 13566 h 1244827"/>
                <a:gd name="connsiteX2" fmla="*/ 725009 w 725009"/>
                <a:gd name="connsiteY2" fmla="*/ 571 h 1244827"/>
                <a:gd name="connsiteX3" fmla="*/ 159092 w 725009"/>
                <a:gd name="connsiteY3" fmla="*/ 1244827 h 1244827"/>
                <a:gd name="connsiteX4" fmla="*/ 0 w 725009"/>
                <a:gd name="connsiteY4" fmla="*/ 1217334 h 1244827"/>
                <a:gd name="connsiteX0" fmla="*/ 0 w 725009"/>
                <a:gd name="connsiteY0" fmla="*/ 1217334 h 1244827"/>
                <a:gd name="connsiteX1" fmla="*/ 225399 w 725009"/>
                <a:gd name="connsiteY1" fmla="*/ 13566 h 1244827"/>
                <a:gd name="connsiteX2" fmla="*/ 725009 w 725009"/>
                <a:gd name="connsiteY2" fmla="*/ 571 h 1244827"/>
                <a:gd name="connsiteX3" fmla="*/ 159092 w 725009"/>
                <a:gd name="connsiteY3" fmla="*/ 1244827 h 1244827"/>
                <a:gd name="connsiteX4" fmla="*/ 0 w 725009"/>
                <a:gd name="connsiteY4" fmla="*/ 1217334 h 1244827"/>
                <a:gd name="connsiteX0" fmla="*/ 0 w 725009"/>
                <a:gd name="connsiteY0" fmla="*/ 1217334 h 1244827"/>
                <a:gd name="connsiteX1" fmla="*/ 225399 w 725009"/>
                <a:gd name="connsiteY1" fmla="*/ 13566 h 1244827"/>
                <a:gd name="connsiteX2" fmla="*/ 725009 w 725009"/>
                <a:gd name="connsiteY2" fmla="*/ 571 h 1244827"/>
                <a:gd name="connsiteX3" fmla="*/ 159092 w 725009"/>
                <a:gd name="connsiteY3" fmla="*/ 1244827 h 1244827"/>
                <a:gd name="connsiteX4" fmla="*/ 0 w 725009"/>
                <a:gd name="connsiteY4" fmla="*/ 1217334 h 1244827"/>
                <a:gd name="connsiteX0" fmla="*/ 0 w 725009"/>
                <a:gd name="connsiteY0" fmla="*/ 1217334 h 1244827"/>
                <a:gd name="connsiteX1" fmla="*/ 225399 w 725009"/>
                <a:gd name="connsiteY1" fmla="*/ 13566 h 1244827"/>
                <a:gd name="connsiteX2" fmla="*/ 725009 w 725009"/>
                <a:gd name="connsiteY2" fmla="*/ 571 h 1244827"/>
                <a:gd name="connsiteX3" fmla="*/ 159092 w 725009"/>
                <a:gd name="connsiteY3" fmla="*/ 1244827 h 1244827"/>
                <a:gd name="connsiteX4" fmla="*/ 0 w 725009"/>
                <a:gd name="connsiteY4" fmla="*/ 1217334 h 1244827"/>
                <a:gd name="connsiteX0" fmla="*/ 0 w 725009"/>
                <a:gd name="connsiteY0" fmla="*/ 1217334 h 1244827"/>
                <a:gd name="connsiteX1" fmla="*/ 225399 w 725009"/>
                <a:gd name="connsiteY1" fmla="*/ 13566 h 1244827"/>
                <a:gd name="connsiteX2" fmla="*/ 725009 w 725009"/>
                <a:gd name="connsiteY2" fmla="*/ 571 h 1244827"/>
                <a:gd name="connsiteX3" fmla="*/ 159092 w 725009"/>
                <a:gd name="connsiteY3" fmla="*/ 1244827 h 1244827"/>
                <a:gd name="connsiteX4" fmla="*/ 0 w 725009"/>
                <a:gd name="connsiteY4" fmla="*/ 1217334 h 1244827"/>
                <a:gd name="connsiteX0" fmla="*/ 0 w 725009"/>
                <a:gd name="connsiteY0" fmla="*/ 1217334 h 1244827"/>
                <a:gd name="connsiteX1" fmla="*/ 225399 w 725009"/>
                <a:gd name="connsiteY1" fmla="*/ 13566 h 1244827"/>
                <a:gd name="connsiteX2" fmla="*/ 725009 w 725009"/>
                <a:gd name="connsiteY2" fmla="*/ 571 h 1244827"/>
                <a:gd name="connsiteX3" fmla="*/ 159092 w 725009"/>
                <a:gd name="connsiteY3" fmla="*/ 1244827 h 1244827"/>
                <a:gd name="connsiteX4" fmla="*/ 0 w 725009"/>
                <a:gd name="connsiteY4" fmla="*/ 1217334 h 1244827"/>
                <a:gd name="connsiteX0" fmla="*/ 0 w 725009"/>
                <a:gd name="connsiteY0" fmla="*/ 1203768 h 1231261"/>
                <a:gd name="connsiteX1" fmla="*/ 225399 w 725009"/>
                <a:gd name="connsiteY1" fmla="*/ 0 h 1231261"/>
                <a:gd name="connsiteX2" fmla="*/ 725009 w 725009"/>
                <a:gd name="connsiteY2" fmla="*/ 129782 h 1231261"/>
                <a:gd name="connsiteX3" fmla="*/ 159092 w 725009"/>
                <a:gd name="connsiteY3" fmla="*/ 1231261 h 1231261"/>
                <a:gd name="connsiteX4" fmla="*/ 0 w 725009"/>
                <a:gd name="connsiteY4" fmla="*/ 1203768 h 1231261"/>
                <a:gd name="connsiteX0" fmla="*/ 0 w 725009"/>
                <a:gd name="connsiteY0" fmla="*/ 1203768 h 1231261"/>
                <a:gd name="connsiteX1" fmla="*/ 225399 w 725009"/>
                <a:gd name="connsiteY1" fmla="*/ 0 h 1231261"/>
                <a:gd name="connsiteX2" fmla="*/ 725009 w 725009"/>
                <a:gd name="connsiteY2" fmla="*/ 129782 h 1231261"/>
                <a:gd name="connsiteX3" fmla="*/ 159092 w 725009"/>
                <a:gd name="connsiteY3" fmla="*/ 1231261 h 1231261"/>
                <a:gd name="connsiteX4" fmla="*/ 0 w 725009"/>
                <a:gd name="connsiteY4" fmla="*/ 1203768 h 1231261"/>
                <a:gd name="connsiteX0" fmla="*/ 0 w 725009"/>
                <a:gd name="connsiteY0" fmla="*/ 1203768 h 1231261"/>
                <a:gd name="connsiteX1" fmla="*/ 225399 w 725009"/>
                <a:gd name="connsiteY1" fmla="*/ 0 h 1231261"/>
                <a:gd name="connsiteX2" fmla="*/ 725009 w 725009"/>
                <a:gd name="connsiteY2" fmla="*/ 129782 h 1231261"/>
                <a:gd name="connsiteX3" fmla="*/ 159092 w 725009"/>
                <a:gd name="connsiteY3" fmla="*/ 1231261 h 1231261"/>
                <a:gd name="connsiteX4" fmla="*/ 0 w 725009"/>
                <a:gd name="connsiteY4" fmla="*/ 1203768 h 1231261"/>
                <a:gd name="connsiteX0" fmla="*/ 0 w 725497"/>
                <a:gd name="connsiteY0" fmla="*/ 1279028 h 1306521"/>
                <a:gd name="connsiteX1" fmla="*/ 225399 w 725497"/>
                <a:gd name="connsiteY1" fmla="*/ 75260 h 1306521"/>
                <a:gd name="connsiteX2" fmla="*/ 396193 w 725497"/>
                <a:gd name="connsiteY2" fmla="*/ 156799 h 1306521"/>
                <a:gd name="connsiteX3" fmla="*/ 725009 w 725497"/>
                <a:gd name="connsiteY3" fmla="*/ 205042 h 1306521"/>
                <a:gd name="connsiteX4" fmla="*/ 159092 w 725497"/>
                <a:gd name="connsiteY4" fmla="*/ 1306521 h 1306521"/>
                <a:gd name="connsiteX5" fmla="*/ 0 w 725497"/>
                <a:gd name="connsiteY5" fmla="*/ 1279028 h 1306521"/>
                <a:gd name="connsiteX0" fmla="*/ 0 w 725239"/>
                <a:gd name="connsiteY0" fmla="*/ 1295668 h 1323161"/>
                <a:gd name="connsiteX1" fmla="*/ 225399 w 725239"/>
                <a:gd name="connsiteY1" fmla="*/ 91900 h 1323161"/>
                <a:gd name="connsiteX2" fmla="*/ 725009 w 725239"/>
                <a:gd name="connsiteY2" fmla="*/ 221682 h 1323161"/>
                <a:gd name="connsiteX3" fmla="*/ 159092 w 725239"/>
                <a:gd name="connsiteY3" fmla="*/ 1323161 h 1323161"/>
                <a:gd name="connsiteX4" fmla="*/ 0 w 725239"/>
                <a:gd name="connsiteY4" fmla="*/ 1295668 h 1323161"/>
                <a:gd name="connsiteX0" fmla="*/ 0 w 725221"/>
                <a:gd name="connsiteY0" fmla="*/ 1210552 h 1238045"/>
                <a:gd name="connsiteX1" fmla="*/ 191583 w 725221"/>
                <a:gd name="connsiteY1" fmla="*/ 153319 h 1238045"/>
                <a:gd name="connsiteX2" fmla="*/ 725009 w 725221"/>
                <a:gd name="connsiteY2" fmla="*/ 136566 h 1238045"/>
                <a:gd name="connsiteX3" fmla="*/ 159092 w 725221"/>
                <a:gd name="connsiteY3" fmla="*/ 1238045 h 1238045"/>
                <a:gd name="connsiteX4" fmla="*/ 0 w 725221"/>
                <a:gd name="connsiteY4" fmla="*/ 1210552 h 1238045"/>
                <a:gd name="connsiteX0" fmla="*/ 0 w 725305"/>
                <a:gd name="connsiteY0" fmla="*/ 1158512 h 1186005"/>
                <a:gd name="connsiteX1" fmla="*/ 191583 w 725305"/>
                <a:gd name="connsiteY1" fmla="*/ 101279 h 1186005"/>
                <a:gd name="connsiteX2" fmla="*/ 725009 w 725305"/>
                <a:gd name="connsiteY2" fmla="*/ 84526 h 1186005"/>
                <a:gd name="connsiteX3" fmla="*/ 159092 w 725305"/>
                <a:gd name="connsiteY3" fmla="*/ 1186005 h 1186005"/>
                <a:gd name="connsiteX4" fmla="*/ 0 w 725305"/>
                <a:gd name="connsiteY4" fmla="*/ 1158512 h 1186005"/>
                <a:gd name="connsiteX0" fmla="*/ 0 w 725009"/>
                <a:gd name="connsiteY0" fmla="*/ 1073986 h 1101479"/>
                <a:gd name="connsiteX1" fmla="*/ 191583 w 725009"/>
                <a:gd name="connsiteY1" fmla="*/ 16753 h 1101479"/>
                <a:gd name="connsiteX2" fmla="*/ 725009 w 725009"/>
                <a:gd name="connsiteY2" fmla="*/ 0 h 1101479"/>
                <a:gd name="connsiteX3" fmla="*/ 159092 w 725009"/>
                <a:gd name="connsiteY3" fmla="*/ 1101479 h 1101479"/>
                <a:gd name="connsiteX4" fmla="*/ 0 w 725009"/>
                <a:gd name="connsiteY4" fmla="*/ 1073986 h 1101479"/>
                <a:gd name="connsiteX0" fmla="*/ 0 w 725009"/>
                <a:gd name="connsiteY0" fmla="*/ 1073986 h 1101479"/>
                <a:gd name="connsiteX1" fmla="*/ 206612 w 725009"/>
                <a:gd name="connsiteY1" fmla="*/ 1724 h 1101479"/>
                <a:gd name="connsiteX2" fmla="*/ 725009 w 725009"/>
                <a:gd name="connsiteY2" fmla="*/ 0 h 1101479"/>
                <a:gd name="connsiteX3" fmla="*/ 159092 w 725009"/>
                <a:gd name="connsiteY3" fmla="*/ 1101479 h 1101479"/>
                <a:gd name="connsiteX4" fmla="*/ 0 w 725009"/>
                <a:gd name="connsiteY4" fmla="*/ 1073986 h 1101479"/>
                <a:gd name="connsiteX0" fmla="*/ 0 w 725009"/>
                <a:gd name="connsiteY0" fmla="*/ 1073986 h 1101479"/>
                <a:gd name="connsiteX1" fmla="*/ 206612 w 725009"/>
                <a:gd name="connsiteY1" fmla="*/ 1724 h 1101479"/>
                <a:gd name="connsiteX2" fmla="*/ 725009 w 725009"/>
                <a:gd name="connsiteY2" fmla="*/ 0 h 1101479"/>
                <a:gd name="connsiteX3" fmla="*/ 159092 w 725009"/>
                <a:gd name="connsiteY3" fmla="*/ 1101479 h 1101479"/>
                <a:gd name="connsiteX4" fmla="*/ 0 w 725009"/>
                <a:gd name="connsiteY4" fmla="*/ 1073986 h 1101479"/>
                <a:gd name="connsiteX0" fmla="*/ 0 w 725009"/>
                <a:gd name="connsiteY0" fmla="*/ 1073986 h 1101479"/>
                <a:gd name="connsiteX1" fmla="*/ 206612 w 725009"/>
                <a:gd name="connsiteY1" fmla="*/ 1724 h 1101479"/>
                <a:gd name="connsiteX2" fmla="*/ 725009 w 725009"/>
                <a:gd name="connsiteY2" fmla="*/ 0 h 1101479"/>
                <a:gd name="connsiteX3" fmla="*/ 159092 w 725009"/>
                <a:gd name="connsiteY3" fmla="*/ 1101479 h 1101479"/>
                <a:gd name="connsiteX4" fmla="*/ 0 w 725009"/>
                <a:gd name="connsiteY4" fmla="*/ 1073986 h 1101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5009" h="1101479">
                  <a:moveTo>
                    <a:pt x="0" y="1073986"/>
                  </a:moveTo>
                  <a:cubicBezTo>
                    <a:pt x="95638" y="589814"/>
                    <a:pt x="96800" y="618448"/>
                    <a:pt x="206612" y="1724"/>
                  </a:cubicBezTo>
                  <a:cubicBezTo>
                    <a:pt x="451440" y="14348"/>
                    <a:pt x="499346" y="35256"/>
                    <a:pt x="725009" y="0"/>
                  </a:cubicBezTo>
                  <a:cubicBezTo>
                    <a:pt x="326141" y="749497"/>
                    <a:pt x="642687" y="159790"/>
                    <a:pt x="159092" y="1101479"/>
                  </a:cubicBezTo>
                  <a:cubicBezTo>
                    <a:pt x="24807" y="1072843"/>
                    <a:pt x="92525" y="1088071"/>
                    <a:pt x="0" y="1073986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  <a:alpha val="5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</a:gra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4" name="Freeform 273"/>
            <p:cNvSpPr/>
            <p:nvPr/>
          </p:nvSpPr>
          <p:spPr>
            <a:xfrm>
              <a:off x="4300538" y="4956175"/>
              <a:ext cx="514350" cy="577850"/>
            </a:xfrm>
            <a:custGeom>
              <a:avLst/>
              <a:gdLst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418712 w 1040633"/>
                <a:gd name="connsiteY4" fmla="*/ 1189324 h 1219697"/>
                <a:gd name="connsiteX5" fmla="*/ 139870 w 1040633"/>
                <a:gd name="connsiteY5" fmla="*/ 1191723 h 1219697"/>
                <a:gd name="connsiteX0" fmla="*/ 139870 w 1040633"/>
                <a:gd name="connsiteY0" fmla="*/ 1191723 h 1355926"/>
                <a:gd name="connsiteX1" fmla="*/ 0 w 1040633"/>
                <a:gd name="connsiteY1" fmla="*/ 0 h 1355926"/>
                <a:gd name="connsiteX2" fmla="*/ 1040633 w 1040633"/>
                <a:gd name="connsiteY2" fmla="*/ 16785 h 1355926"/>
                <a:gd name="connsiteX3" fmla="*/ 833625 w 1040633"/>
                <a:gd name="connsiteY3" fmla="*/ 1219697 h 1355926"/>
                <a:gd name="connsiteX4" fmla="*/ 139870 w 1040633"/>
                <a:gd name="connsiteY4" fmla="*/ 1191723 h 1355926"/>
                <a:gd name="connsiteX0" fmla="*/ 139870 w 1040633"/>
                <a:gd name="connsiteY0" fmla="*/ 1191723 h 1289901"/>
                <a:gd name="connsiteX1" fmla="*/ 0 w 1040633"/>
                <a:gd name="connsiteY1" fmla="*/ 0 h 1289901"/>
                <a:gd name="connsiteX2" fmla="*/ 1040633 w 1040633"/>
                <a:gd name="connsiteY2" fmla="*/ 16785 h 1289901"/>
                <a:gd name="connsiteX3" fmla="*/ 833625 w 1040633"/>
                <a:gd name="connsiteY3" fmla="*/ 1219697 h 1289901"/>
                <a:gd name="connsiteX4" fmla="*/ 139870 w 1040633"/>
                <a:gd name="connsiteY4" fmla="*/ 1191723 h 1289901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191723"/>
                <a:gd name="connsiteX1" fmla="*/ 0 w 1040633"/>
                <a:gd name="connsiteY1" fmla="*/ 0 h 1191723"/>
                <a:gd name="connsiteX2" fmla="*/ 1040633 w 1040633"/>
                <a:gd name="connsiteY2" fmla="*/ 16785 h 1191723"/>
                <a:gd name="connsiteX3" fmla="*/ 671988 w 1040633"/>
                <a:gd name="connsiteY3" fmla="*/ 1158121 h 1191723"/>
                <a:gd name="connsiteX4" fmla="*/ 139870 w 1040633"/>
                <a:gd name="connsiteY4" fmla="*/ 1191723 h 1191723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71988 w 778664"/>
                <a:gd name="connsiteY3" fmla="*/ 1158121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503138"/>
                <a:gd name="connsiteY0" fmla="*/ 961687 h 964568"/>
                <a:gd name="connsiteX1" fmla="*/ 0 w 503138"/>
                <a:gd name="connsiteY1" fmla="*/ 70 h 964568"/>
                <a:gd name="connsiteX2" fmla="*/ 503138 w 503138"/>
                <a:gd name="connsiteY2" fmla="*/ 154187 h 964568"/>
                <a:gd name="connsiteX3" fmla="*/ 273339 w 503138"/>
                <a:gd name="connsiteY3" fmla="*/ 964568 h 964568"/>
                <a:gd name="connsiteX4" fmla="*/ 197928 w 503138"/>
                <a:gd name="connsiteY4" fmla="*/ 961687 h 964568"/>
                <a:gd name="connsiteX0" fmla="*/ 201456 w 506666"/>
                <a:gd name="connsiteY0" fmla="*/ 807500 h 810381"/>
                <a:gd name="connsiteX1" fmla="*/ 0 w 506666"/>
                <a:gd name="connsiteY1" fmla="*/ 15216 h 810381"/>
                <a:gd name="connsiteX2" fmla="*/ 506666 w 506666"/>
                <a:gd name="connsiteY2" fmla="*/ 0 h 810381"/>
                <a:gd name="connsiteX3" fmla="*/ 276867 w 506666"/>
                <a:gd name="connsiteY3" fmla="*/ 810381 h 810381"/>
                <a:gd name="connsiteX4" fmla="*/ 201456 w 506666"/>
                <a:gd name="connsiteY4" fmla="*/ 807500 h 810381"/>
                <a:gd name="connsiteX0" fmla="*/ 201456 w 506666"/>
                <a:gd name="connsiteY0" fmla="*/ 807500 h 811593"/>
                <a:gd name="connsiteX1" fmla="*/ 0 w 506666"/>
                <a:gd name="connsiteY1" fmla="*/ 15216 h 811593"/>
                <a:gd name="connsiteX2" fmla="*/ 506666 w 506666"/>
                <a:gd name="connsiteY2" fmla="*/ 0 h 811593"/>
                <a:gd name="connsiteX3" fmla="*/ 276867 w 506666"/>
                <a:gd name="connsiteY3" fmla="*/ 810381 h 811593"/>
                <a:gd name="connsiteX4" fmla="*/ 201456 w 506666"/>
                <a:gd name="connsiteY4" fmla="*/ 807500 h 811593"/>
                <a:gd name="connsiteX0" fmla="*/ 135576 w 506666"/>
                <a:gd name="connsiteY0" fmla="*/ 818480 h 818480"/>
                <a:gd name="connsiteX1" fmla="*/ 0 w 506666"/>
                <a:gd name="connsiteY1" fmla="*/ 15216 h 818480"/>
                <a:gd name="connsiteX2" fmla="*/ 506666 w 506666"/>
                <a:gd name="connsiteY2" fmla="*/ 0 h 818480"/>
                <a:gd name="connsiteX3" fmla="*/ 276867 w 506666"/>
                <a:gd name="connsiteY3" fmla="*/ 810381 h 818480"/>
                <a:gd name="connsiteX4" fmla="*/ 135576 w 506666"/>
                <a:gd name="connsiteY4" fmla="*/ 818480 h 818480"/>
                <a:gd name="connsiteX0" fmla="*/ 135576 w 506666"/>
                <a:gd name="connsiteY0" fmla="*/ 818480 h 818480"/>
                <a:gd name="connsiteX1" fmla="*/ 0 w 506666"/>
                <a:gd name="connsiteY1" fmla="*/ 15216 h 818480"/>
                <a:gd name="connsiteX2" fmla="*/ 506666 w 506666"/>
                <a:gd name="connsiteY2" fmla="*/ 0 h 818480"/>
                <a:gd name="connsiteX3" fmla="*/ 331766 w 506666"/>
                <a:gd name="connsiteY3" fmla="*/ 803061 h 818480"/>
                <a:gd name="connsiteX4" fmla="*/ 135576 w 506666"/>
                <a:gd name="connsiteY4" fmla="*/ 818480 h 818480"/>
                <a:gd name="connsiteX0" fmla="*/ 135576 w 506666"/>
                <a:gd name="connsiteY0" fmla="*/ 818480 h 818480"/>
                <a:gd name="connsiteX1" fmla="*/ 0 w 506666"/>
                <a:gd name="connsiteY1" fmla="*/ 15216 h 818480"/>
                <a:gd name="connsiteX2" fmla="*/ 506666 w 506666"/>
                <a:gd name="connsiteY2" fmla="*/ 0 h 818480"/>
                <a:gd name="connsiteX3" fmla="*/ 331766 w 506666"/>
                <a:gd name="connsiteY3" fmla="*/ 803061 h 818480"/>
                <a:gd name="connsiteX4" fmla="*/ 135576 w 506666"/>
                <a:gd name="connsiteY4" fmla="*/ 818480 h 818480"/>
                <a:gd name="connsiteX0" fmla="*/ 135576 w 506666"/>
                <a:gd name="connsiteY0" fmla="*/ 818480 h 818480"/>
                <a:gd name="connsiteX1" fmla="*/ 0 w 506666"/>
                <a:gd name="connsiteY1" fmla="*/ 15216 h 818480"/>
                <a:gd name="connsiteX2" fmla="*/ 506666 w 506666"/>
                <a:gd name="connsiteY2" fmla="*/ 0 h 818480"/>
                <a:gd name="connsiteX3" fmla="*/ 331766 w 506666"/>
                <a:gd name="connsiteY3" fmla="*/ 803061 h 818480"/>
                <a:gd name="connsiteX4" fmla="*/ 135576 w 506666"/>
                <a:gd name="connsiteY4" fmla="*/ 818480 h 818480"/>
                <a:gd name="connsiteX0" fmla="*/ 135576 w 506666"/>
                <a:gd name="connsiteY0" fmla="*/ 818480 h 818480"/>
                <a:gd name="connsiteX1" fmla="*/ 0 w 506666"/>
                <a:gd name="connsiteY1" fmla="*/ 7896 h 818480"/>
                <a:gd name="connsiteX2" fmla="*/ 506666 w 506666"/>
                <a:gd name="connsiteY2" fmla="*/ 0 h 818480"/>
                <a:gd name="connsiteX3" fmla="*/ 331766 w 506666"/>
                <a:gd name="connsiteY3" fmla="*/ 803061 h 818480"/>
                <a:gd name="connsiteX4" fmla="*/ 135576 w 506666"/>
                <a:gd name="connsiteY4" fmla="*/ 818480 h 818480"/>
                <a:gd name="connsiteX0" fmla="*/ 135576 w 506666"/>
                <a:gd name="connsiteY0" fmla="*/ 818480 h 818480"/>
                <a:gd name="connsiteX1" fmla="*/ 0 w 506666"/>
                <a:gd name="connsiteY1" fmla="*/ 7896 h 818480"/>
                <a:gd name="connsiteX2" fmla="*/ 506666 w 506666"/>
                <a:gd name="connsiteY2" fmla="*/ 0 h 818480"/>
                <a:gd name="connsiteX3" fmla="*/ 331766 w 506666"/>
                <a:gd name="connsiteY3" fmla="*/ 803061 h 818480"/>
                <a:gd name="connsiteX4" fmla="*/ 135576 w 506666"/>
                <a:gd name="connsiteY4" fmla="*/ 818480 h 818480"/>
                <a:gd name="connsiteX0" fmla="*/ 45472 w 559302"/>
                <a:gd name="connsiteY0" fmla="*/ 807500 h 807500"/>
                <a:gd name="connsiteX1" fmla="*/ 52636 w 559302"/>
                <a:gd name="connsiteY1" fmla="*/ 7896 h 807500"/>
                <a:gd name="connsiteX2" fmla="*/ 559302 w 559302"/>
                <a:gd name="connsiteY2" fmla="*/ 0 h 807500"/>
                <a:gd name="connsiteX3" fmla="*/ 384402 w 559302"/>
                <a:gd name="connsiteY3" fmla="*/ 803061 h 807500"/>
                <a:gd name="connsiteX4" fmla="*/ 45472 w 559302"/>
                <a:gd name="connsiteY4" fmla="*/ 807500 h 807500"/>
                <a:gd name="connsiteX0" fmla="*/ 21974 w 535804"/>
                <a:gd name="connsiteY0" fmla="*/ 807500 h 807500"/>
                <a:gd name="connsiteX1" fmla="*/ 29138 w 535804"/>
                <a:gd name="connsiteY1" fmla="*/ 7896 h 807500"/>
                <a:gd name="connsiteX2" fmla="*/ 535804 w 535804"/>
                <a:gd name="connsiteY2" fmla="*/ 0 h 807500"/>
                <a:gd name="connsiteX3" fmla="*/ 360904 w 535804"/>
                <a:gd name="connsiteY3" fmla="*/ 803061 h 807500"/>
                <a:gd name="connsiteX4" fmla="*/ 21974 w 535804"/>
                <a:gd name="connsiteY4" fmla="*/ 807500 h 807500"/>
                <a:gd name="connsiteX0" fmla="*/ 128256 w 506666"/>
                <a:gd name="connsiteY0" fmla="*/ 829461 h 829461"/>
                <a:gd name="connsiteX1" fmla="*/ 0 w 506666"/>
                <a:gd name="connsiteY1" fmla="*/ 7896 h 829461"/>
                <a:gd name="connsiteX2" fmla="*/ 506666 w 506666"/>
                <a:gd name="connsiteY2" fmla="*/ 0 h 829461"/>
                <a:gd name="connsiteX3" fmla="*/ 331766 w 506666"/>
                <a:gd name="connsiteY3" fmla="*/ 803061 h 829461"/>
                <a:gd name="connsiteX4" fmla="*/ 128256 w 506666"/>
                <a:gd name="connsiteY4" fmla="*/ 829461 h 829461"/>
                <a:gd name="connsiteX0" fmla="*/ 128256 w 506666"/>
                <a:gd name="connsiteY0" fmla="*/ 829461 h 829461"/>
                <a:gd name="connsiteX1" fmla="*/ 0 w 506666"/>
                <a:gd name="connsiteY1" fmla="*/ 7896 h 829461"/>
                <a:gd name="connsiteX2" fmla="*/ 506666 w 506666"/>
                <a:gd name="connsiteY2" fmla="*/ 0 h 829461"/>
                <a:gd name="connsiteX3" fmla="*/ 331766 w 506666"/>
                <a:gd name="connsiteY3" fmla="*/ 803061 h 829461"/>
                <a:gd name="connsiteX4" fmla="*/ 128256 w 506666"/>
                <a:gd name="connsiteY4" fmla="*/ 829461 h 829461"/>
                <a:gd name="connsiteX0" fmla="*/ 128256 w 506666"/>
                <a:gd name="connsiteY0" fmla="*/ 829461 h 829461"/>
                <a:gd name="connsiteX1" fmla="*/ 0 w 506666"/>
                <a:gd name="connsiteY1" fmla="*/ 7896 h 829461"/>
                <a:gd name="connsiteX2" fmla="*/ 506666 w 506666"/>
                <a:gd name="connsiteY2" fmla="*/ 0 h 829461"/>
                <a:gd name="connsiteX3" fmla="*/ 331766 w 506666"/>
                <a:gd name="connsiteY3" fmla="*/ 803061 h 829461"/>
                <a:gd name="connsiteX4" fmla="*/ 128256 w 506666"/>
                <a:gd name="connsiteY4" fmla="*/ 829461 h 829461"/>
                <a:gd name="connsiteX0" fmla="*/ 128256 w 506666"/>
                <a:gd name="connsiteY0" fmla="*/ 829461 h 830473"/>
                <a:gd name="connsiteX1" fmla="*/ 0 w 506666"/>
                <a:gd name="connsiteY1" fmla="*/ 7896 h 830473"/>
                <a:gd name="connsiteX2" fmla="*/ 506666 w 506666"/>
                <a:gd name="connsiteY2" fmla="*/ 0 h 830473"/>
                <a:gd name="connsiteX3" fmla="*/ 331766 w 506666"/>
                <a:gd name="connsiteY3" fmla="*/ 828681 h 830473"/>
                <a:gd name="connsiteX4" fmla="*/ 128256 w 506666"/>
                <a:gd name="connsiteY4" fmla="*/ 829461 h 830473"/>
                <a:gd name="connsiteX0" fmla="*/ 128256 w 506666"/>
                <a:gd name="connsiteY0" fmla="*/ 829461 h 830473"/>
                <a:gd name="connsiteX1" fmla="*/ 0 w 506666"/>
                <a:gd name="connsiteY1" fmla="*/ 7896 h 830473"/>
                <a:gd name="connsiteX2" fmla="*/ 506666 w 506666"/>
                <a:gd name="connsiteY2" fmla="*/ 0 h 830473"/>
                <a:gd name="connsiteX3" fmla="*/ 331766 w 506666"/>
                <a:gd name="connsiteY3" fmla="*/ 828681 h 830473"/>
                <a:gd name="connsiteX4" fmla="*/ 128256 w 506666"/>
                <a:gd name="connsiteY4" fmla="*/ 829461 h 830473"/>
                <a:gd name="connsiteX0" fmla="*/ 128256 w 506666"/>
                <a:gd name="connsiteY0" fmla="*/ 821565 h 822577"/>
                <a:gd name="connsiteX1" fmla="*/ 0 w 506666"/>
                <a:gd name="connsiteY1" fmla="*/ 0 h 822577"/>
                <a:gd name="connsiteX2" fmla="*/ 506666 w 506666"/>
                <a:gd name="connsiteY2" fmla="*/ 255115 h 822577"/>
                <a:gd name="connsiteX3" fmla="*/ 331766 w 506666"/>
                <a:gd name="connsiteY3" fmla="*/ 820785 h 822577"/>
                <a:gd name="connsiteX4" fmla="*/ 128256 w 506666"/>
                <a:gd name="connsiteY4" fmla="*/ 821565 h 822577"/>
                <a:gd name="connsiteX0" fmla="*/ 128256 w 506666"/>
                <a:gd name="connsiteY0" fmla="*/ 821565 h 822577"/>
                <a:gd name="connsiteX1" fmla="*/ 0 w 506666"/>
                <a:gd name="connsiteY1" fmla="*/ 0 h 822577"/>
                <a:gd name="connsiteX2" fmla="*/ 506666 w 506666"/>
                <a:gd name="connsiteY2" fmla="*/ 255115 h 822577"/>
                <a:gd name="connsiteX3" fmla="*/ 331766 w 506666"/>
                <a:gd name="connsiteY3" fmla="*/ 820785 h 822577"/>
                <a:gd name="connsiteX4" fmla="*/ 128256 w 506666"/>
                <a:gd name="connsiteY4" fmla="*/ 821565 h 822577"/>
                <a:gd name="connsiteX0" fmla="*/ 128256 w 506666"/>
                <a:gd name="connsiteY0" fmla="*/ 821565 h 822577"/>
                <a:gd name="connsiteX1" fmla="*/ 0 w 506666"/>
                <a:gd name="connsiteY1" fmla="*/ 0 h 822577"/>
                <a:gd name="connsiteX2" fmla="*/ 506666 w 506666"/>
                <a:gd name="connsiteY2" fmla="*/ 255115 h 822577"/>
                <a:gd name="connsiteX3" fmla="*/ 331766 w 506666"/>
                <a:gd name="connsiteY3" fmla="*/ 820785 h 822577"/>
                <a:gd name="connsiteX4" fmla="*/ 128256 w 506666"/>
                <a:gd name="connsiteY4" fmla="*/ 821565 h 822577"/>
                <a:gd name="connsiteX0" fmla="*/ 135770 w 514180"/>
                <a:gd name="connsiteY0" fmla="*/ 577341 h 578353"/>
                <a:gd name="connsiteX1" fmla="*/ 0 w 514180"/>
                <a:gd name="connsiteY1" fmla="*/ 0 h 578353"/>
                <a:gd name="connsiteX2" fmla="*/ 514180 w 514180"/>
                <a:gd name="connsiteY2" fmla="*/ 10891 h 578353"/>
                <a:gd name="connsiteX3" fmla="*/ 339280 w 514180"/>
                <a:gd name="connsiteY3" fmla="*/ 576561 h 578353"/>
                <a:gd name="connsiteX4" fmla="*/ 135770 w 514180"/>
                <a:gd name="connsiteY4" fmla="*/ 577341 h 578353"/>
                <a:gd name="connsiteX0" fmla="*/ 135770 w 514180"/>
                <a:gd name="connsiteY0" fmla="*/ 577341 h 578353"/>
                <a:gd name="connsiteX1" fmla="*/ 0 w 514180"/>
                <a:gd name="connsiteY1" fmla="*/ 0 h 578353"/>
                <a:gd name="connsiteX2" fmla="*/ 514180 w 514180"/>
                <a:gd name="connsiteY2" fmla="*/ 10891 h 578353"/>
                <a:gd name="connsiteX3" fmla="*/ 339280 w 514180"/>
                <a:gd name="connsiteY3" fmla="*/ 576561 h 578353"/>
                <a:gd name="connsiteX4" fmla="*/ 135770 w 514180"/>
                <a:gd name="connsiteY4" fmla="*/ 577341 h 578353"/>
                <a:gd name="connsiteX0" fmla="*/ 135770 w 514180"/>
                <a:gd name="connsiteY0" fmla="*/ 577341 h 578353"/>
                <a:gd name="connsiteX1" fmla="*/ 0 w 514180"/>
                <a:gd name="connsiteY1" fmla="*/ 0 h 578353"/>
                <a:gd name="connsiteX2" fmla="*/ 514180 w 514180"/>
                <a:gd name="connsiteY2" fmla="*/ 10891 h 578353"/>
                <a:gd name="connsiteX3" fmla="*/ 339280 w 514180"/>
                <a:gd name="connsiteY3" fmla="*/ 576561 h 578353"/>
                <a:gd name="connsiteX4" fmla="*/ 135770 w 514180"/>
                <a:gd name="connsiteY4" fmla="*/ 577341 h 578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180" h="578353">
                  <a:moveTo>
                    <a:pt x="135770" y="577341"/>
                  </a:moveTo>
                  <a:cubicBezTo>
                    <a:pt x="50587" y="214237"/>
                    <a:pt x="96631" y="442038"/>
                    <a:pt x="0" y="0"/>
                  </a:cubicBezTo>
                  <a:lnTo>
                    <a:pt x="514180" y="10891"/>
                  </a:lnTo>
                  <a:cubicBezTo>
                    <a:pt x="417353" y="348331"/>
                    <a:pt x="426658" y="280104"/>
                    <a:pt x="339280" y="576561"/>
                  </a:cubicBezTo>
                  <a:cubicBezTo>
                    <a:pt x="292835" y="580865"/>
                    <a:pt x="203869" y="575875"/>
                    <a:pt x="135770" y="577341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  <a:alpha val="5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</a:gra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5" name="Freeform 274"/>
            <p:cNvSpPr/>
            <p:nvPr/>
          </p:nvSpPr>
          <p:spPr>
            <a:xfrm>
              <a:off x="3521075" y="4919663"/>
              <a:ext cx="593725" cy="1216025"/>
            </a:xfrm>
            <a:custGeom>
              <a:avLst/>
              <a:gdLst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418712 w 1040633"/>
                <a:gd name="connsiteY4" fmla="*/ 1189324 h 1219697"/>
                <a:gd name="connsiteX5" fmla="*/ 139870 w 1040633"/>
                <a:gd name="connsiteY5" fmla="*/ 1191723 h 1219697"/>
                <a:gd name="connsiteX0" fmla="*/ 139870 w 1040633"/>
                <a:gd name="connsiteY0" fmla="*/ 1191723 h 1355926"/>
                <a:gd name="connsiteX1" fmla="*/ 0 w 1040633"/>
                <a:gd name="connsiteY1" fmla="*/ 0 h 1355926"/>
                <a:gd name="connsiteX2" fmla="*/ 1040633 w 1040633"/>
                <a:gd name="connsiteY2" fmla="*/ 16785 h 1355926"/>
                <a:gd name="connsiteX3" fmla="*/ 833625 w 1040633"/>
                <a:gd name="connsiteY3" fmla="*/ 1219697 h 1355926"/>
                <a:gd name="connsiteX4" fmla="*/ 139870 w 1040633"/>
                <a:gd name="connsiteY4" fmla="*/ 1191723 h 1355926"/>
                <a:gd name="connsiteX0" fmla="*/ 139870 w 1040633"/>
                <a:gd name="connsiteY0" fmla="*/ 1191723 h 1289901"/>
                <a:gd name="connsiteX1" fmla="*/ 0 w 1040633"/>
                <a:gd name="connsiteY1" fmla="*/ 0 h 1289901"/>
                <a:gd name="connsiteX2" fmla="*/ 1040633 w 1040633"/>
                <a:gd name="connsiteY2" fmla="*/ 16785 h 1289901"/>
                <a:gd name="connsiteX3" fmla="*/ 833625 w 1040633"/>
                <a:gd name="connsiteY3" fmla="*/ 1219697 h 1289901"/>
                <a:gd name="connsiteX4" fmla="*/ 139870 w 1040633"/>
                <a:gd name="connsiteY4" fmla="*/ 1191723 h 1289901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191723"/>
                <a:gd name="connsiteX1" fmla="*/ 0 w 1040633"/>
                <a:gd name="connsiteY1" fmla="*/ 0 h 1191723"/>
                <a:gd name="connsiteX2" fmla="*/ 1040633 w 1040633"/>
                <a:gd name="connsiteY2" fmla="*/ 16785 h 1191723"/>
                <a:gd name="connsiteX3" fmla="*/ 671988 w 1040633"/>
                <a:gd name="connsiteY3" fmla="*/ 1158121 h 1191723"/>
                <a:gd name="connsiteX4" fmla="*/ 139870 w 1040633"/>
                <a:gd name="connsiteY4" fmla="*/ 1191723 h 1191723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71988 w 778664"/>
                <a:gd name="connsiteY3" fmla="*/ 1158121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621064"/>
                <a:gd name="connsiteY0" fmla="*/ 973305 h 973305"/>
                <a:gd name="connsiteX1" fmla="*/ 0 w 621064"/>
                <a:gd name="connsiteY1" fmla="*/ 11688 h 973305"/>
                <a:gd name="connsiteX2" fmla="*/ 499610 w 621064"/>
                <a:gd name="connsiteY2" fmla="*/ 0 h 973305"/>
                <a:gd name="connsiteX3" fmla="*/ 558839 w 621064"/>
                <a:gd name="connsiteY3" fmla="*/ 754682 h 973305"/>
                <a:gd name="connsiteX4" fmla="*/ 197928 w 621064"/>
                <a:gd name="connsiteY4" fmla="*/ 973305 h 973305"/>
                <a:gd name="connsiteX0" fmla="*/ 197928 w 558839"/>
                <a:gd name="connsiteY0" fmla="*/ 973305 h 973305"/>
                <a:gd name="connsiteX1" fmla="*/ 0 w 558839"/>
                <a:gd name="connsiteY1" fmla="*/ 11688 h 973305"/>
                <a:gd name="connsiteX2" fmla="*/ 499610 w 558839"/>
                <a:gd name="connsiteY2" fmla="*/ 0 h 973305"/>
                <a:gd name="connsiteX3" fmla="*/ 558839 w 558839"/>
                <a:gd name="connsiteY3" fmla="*/ 754682 h 973305"/>
                <a:gd name="connsiteX4" fmla="*/ 197928 w 558839"/>
                <a:gd name="connsiteY4" fmla="*/ 973305 h 973305"/>
                <a:gd name="connsiteX0" fmla="*/ 197928 w 558839"/>
                <a:gd name="connsiteY0" fmla="*/ 973305 h 973305"/>
                <a:gd name="connsiteX1" fmla="*/ 0 w 558839"/>
                <a:gd name="connsiteY1" fmla="*/ 11688 h 973305"/>
                <a:gd name="connsiteX2" fmla="*/ 499610 w 558839"/>
                <a:gd name="connsiteY2" fmla="*/ 0 h 973305"/>
                <a:gd name="connsiteX3" fmla="*/ 558839 w 558839"/>
                <a:gd name="connsiteY3" fmla="*/ 754682 h 973305"/>
                <a:gd name="connsiteX4" fmla="*/ 197928 w 558839"/>
                <a:gd name="connsiteY4" fmla="*/ 973305 h 973305"/>
                <a:gd name="connsiteX0" fmla="*/ 370213 w 558839"/>
                <a:gd name="connsiteY0" fmla="*/ 796102 h 796102"/>
                <a:gd name="connsiteX1" fmla="*/ 0 w 558839"/>
                <a:gd name="connsiteY1" fmla="*/ 11688 h 796102"/>
                <a:gd name="connsiteX2" fmla="*/ 499610 w 558839"/>
                <a:gd name="connsiteY2" fmla="*/ 0 h 796102"/>
                <a:gd name="connsiteX3" fmla="*/ 558839 w 558839"/>
                <a:gd name="connsiteY3" fmla="*/ 754682 h 796102"/>
                <a:gd name="connsiteX4" fmla="*/ 370213 w 558839"/>
                <a:gd name="connsiteY4" fmla="*/ 796102 h 796102"/>
                <a:gd name="connsiteX0" fmla="*/ 370213 w 558839"/>
                <a:gd name="connsiteY0" fmla="*/ 796102 h 796102"/>
                <a:gd name="connsiteX1" fmla="*/ 0 w 558839"/>
                <a:gd name="connsiteY1" fmla="*/ 11688 h 796102"/>
                <a:gd name="connsiteX2" fmla="*/ 499610 w 558839"/>
                <a:gd name="connsiteY2" fmla="*/ 0 h 796102"/>
                <a:gd name="connsiteX3" fmla="*/ 558839 w 558839"/>
                <a:gd name="connsiteY3" fmla="*/ 754682 h 796102"/>
                <a:gd name="connsiteX4" fmla="*/ 370213 w 558839"/>
                <a:gd name="connsiteY4" fmla="*/ 796102 h 796102"/>
                <a:gd name="connsiteX0" fmla="*/ 370213 w 558839"/>
                <a:gd name="connsiteY0" fmla="*/ 796102 h 796102"/>
                <a:gd name="connsiteX1" fmla="*/ 0 w 558839"/>
                <a:gd name="connsiteY1" fmla="*/ 11688 h 796102"/>
                <a:gd name="connsiteX2" fmla="*/ 499610 w 558839"/>
                <a:gd name="connsiteY2" fmla="*/ 0 h 796102"/>
                <a:gd name="connsiteX3" fmla="*/ 558839 w 558839"/>
                <a:gd name="connsiteY3" fmla="*/ 754682 h 796102"/>
                <a:gd name="connsiteX4" fmla="*/ 370213 w 558839"/>
                <a:gd name="connsiteY4" fmla="*/ 796102 h 796102"/>
                <a:gd name="connsiteX0" fmla="*/ 370213 w 558839"/>
                <a:gd name="connsiteY0" fmla="*/ 1315828 h 1315828"/>
                <a:gd name="connsiteX1" fmla="*/ 0 w 558839"/>
                <a:gd name="connsiteY1" fmla="*/ 531414 h 1315828"/>
                <a:gd name="connsiteX2" fmla="*/ 506930 w 558839"/>
                <a:gd name="connsiteY2" fmla="*/ 0 h 1315828"/>
                <a:gd name="connsiteX3" fmla="*/ 558839 w 558839"/>
                <a:gd name="connsiteY3" fmla="*/ 1274408 h 1315828"/>
                <a:gd name="connsiteX4" fmla="*/ 370213 w 558839"/>
                <a:gd name="connsiteY4" fmla="*/ 1315828 h 1315828"/>
                <a:gd name="connsiteX0" fmla="*/ 384853 w 573479"/>
                <a:gd name="connsiteY0" fmla="*/ 1326654 h 1326654"/>
                <a:gd name="connsiteX1" fmla="*/ 0 w 573479"/>
                <a:gd name="connsiteY1" fmla="*/ 554 h 1326654"/>
                <a:gd name="connsiteX2" fmla="*/ 521570 w 573479"/>
                <a:gd name="connsiteY2" fmla="*/ 10826 h 1326654"/>
                <a:gd name="connsiteX3" fmla="*/ 573479 w 573479"/>
                <a:gd name="connsiteY3" fmla="*/ 1285234 h 1326654"/>
                <a:gd name="connsiteX4" fmla="*/ 384853 w 573479"/>
                <a:gd name="connsiteY4" fmla="*/ 1326654 h 1326654"/>
                <a:gd name="connsiteX0" fmla="*/ 384853 w 573479"/>
                <a:gd name="connsiteY0" fmla="*/ 1326654 h 1326654"/>
                <a:gd name="connsiteX1" fmla="*/ 0 w 573479"/>
                <a:gd name="connsiteY1" fmla="*/ 554 h 1326654"/>
                <a:gd name="connsiteX2" fmla="*/ 521570 w 573479"/>
                <a:gd name="connsiteY2" fmla="*/ 10826 h 1326654"/>
                <a:gd name="connsiteX3" fmla="*/ 573479 w 573479"/>
                <a:gd name="connsiteY3" fmla="*/ 1285234 h 1326654"/>
                <a:gd name="connsiteX4" fmla="*/ 384853 w 573479"/>
                <a:gd name="connsiteY4" fmla="*/ 1326654 h 1326654"/>
                <a:gd name="connsiteX0" fmla="*/ 384853 w 573479"/>
                <a:gd name="connsiteY0" fmla="*/ 1326654 h 1326654"/>
                <a:gd name="connsiteX1" fmla="*/ 0 w 573479"/>
                <a:gd name="connsiteY1" fmla="*/ 554 h 1326654"/>
                <a:gd name="connsiteX2" fmla="*/ 521570 w 573479"/>
                <a:gd name="connsiteY2" fmla="*/ 10826 h 1326654"/>
                <a:gd name="connsiteX3" fmla="*/ 573479 w 573479"/>
                <a:gd name="connsiteY3" fmla="*/ 1285234 h 1326654"/>
                <a:gd name="connsiteX4" fmla="*/ 384853 w 573479"/>
                <a:gd name="connsiteY4" fmla="*/ 1326654 h 1326654"/>
                <a:gd name="connsiteX0" fmla="*/ 384853 w 573479"/>
                <a:gd name="connsiteY0" fmla="*/ 1326654 h 1326654"/>
                <a:gd name="connsiteX1" fmla="*/ 0 w 573479"/>
                <a:gd name="connsiteY1" fmla="*/ 554 h 1326654"/>
                <a:gd name="connsiteX2" fmla="*/ 521570 w 573479"/>
                <a:gd name="connsiteY2" fmla="*/ 10826 h 1326654"/>
                <a:gd name="connsiteX3" fmla="*/ 573479 w 573479"/>
                <a:gd name="connsiteY3" fmla="*/ 1285234 h 1326654"/>
                <a:gd name="connsiteX4" fmla="*/ 384853 w 573479"/>
                <a:gd name="connsiteY4" fmla="*/ 1326654 h 1326654"/>
                <a:gd name="connsiteX0" fmla="*/ 384853 w 573479"/>
                <a:gd name="connsiteY0" fmla="*/ 1326654 h 1326654"/>
                <a:gd name="connsiteX1" fmla="*/ 0 w 573479"/>
                <a:gd name="connsiteY1" fmla="*/ 554 h 1326654"/>
                <a:gd name="connsiteX2" fmla="*/ 521570 w 573479"/>
                <a:gd name="connsiteY2" fmla="*/ 10826 h 1326654"/>
                <a:gd name="connsiteX3" fmla="*/ 573479 w 573479"/>
                <a:gd name="connsiteY3" fmla="*/ 1285234 h 1326654"/>
                <a:gd name="connsiteX4" fmla="*/ 384853 w 573479"/>
                <a:gd name="connsiteY4" fmla="*/ 1326654 h 1326654"/>
                <a:gd name="connsiteX0" fmla="*/ 384853 w 573479"/>
                <a:gd name="connsiteY0" fmla="*/ 1326654 h 1326654"/>
                <a:gd name="connsiteX1" fmla="*/ 0 w 573479"/>
                <a:gd name="connsiteY1" fmla="*/ 554 h 1326654"/>
                <a:gd name="connsiteX2" fmla="*/ 521570 w 573479"/>
                <a:gd name="connsiteY2" fmla="*/ 10826 h 1326654"/>
                <a:gd name="connsiteX3" fmla="*/ 573479 w 573479"/>
                <a:gd name="connsiteY3" fmla="*/ 1285234 h 1326654"/>
                <a:gd name="connsiteX4" fmla="*/ 384853 w 573479"/>
                <a:gd name="connsiteY4" fmla="*/ 1326654 h 1326654"/>
                <a:gd name="connsiteX0" fmla="*/ 384853 w 588119"/>
                <a:gd name="connsiteY0" fmla="*/ 1326654 h 1326654"/>
                <a:gd name="connsiteX1" fmla="*/ 0 w 588119"/>
                <a:gd name="connsiteY1" fmla="*/ 554 h 1326654"/>
                <a:gd name="connsiteX2" fmla="*/ 521570 w 588119"/>
                <a:gd name="connsiteY2" fmla="*/ 10826 h 1326654"/>
                <a:gd name="connsiteX3" fmla="*/ 588119 w 588119"/>
                <a:gd name="connsiteY3" fmla="*/ 1321835 h 1326654"/>
                <a:gd name="connsiteX4" fmla="*/ 384853 w 588119"/>
                <a:gd name="connsiteY4" fmla="*/ 1326654 h 1326654"/>
                <a:gd name="connsiteX0" fmla="*/ 384853 w 588119"/>
                <a:gd name="connsiteY0" fmla="*/ 1326654 h 1326654"/>
                <a:gd name="connsiteX1" fmla="*/ 0 w 588119"/>
                <a:gd name="connsiteY1" fmla="*/ 554 h 1326654"/>
                <a:gd name="connsiteX2" fmla="*/ 521570 w 588119"/>
                <a:gd name="connsiteY2" fmla="*/ 10826 h 1326654"/>
                <a:gd name="connsiteX3" fmla="*/ 588119 w 588119"/>
                <a:gd name="connsiteY3" fmla="*/ 1321835 h 1326654"/>
                <a:gd name="connsiteX4" fmla="*/ 384853 w 588119"/>
                <a:gd name="connsiteY4" fmla="*/ 1326654 h 1326654"/>
                <a:gd name="connsiteX0" fmla="*/ 384853 w 588119"/>
                <a:gd name="connsiteY0" fmla="*/ 1326148 h 1326148"/>
                <a:gd name="connsiteX1" fmla="*/ 0 w 588119"/>
                <a:gd name="connsiteY1" fmla="*/ 48 h 1326148"/>
                <a:gd name="connsiteX2" fmla="*/ 521570 w 588119"/>
                <a:gd name="connsiteY2" fmla="*/ 228243 h 1326148"/>
                <a:gd name="connsiteX3" fmla="*/ 588119 w 588119"/>
                <a:gd name="connsiteY3" fmla="*/ 1321329 h 1326148"/>
                <a:gd name="connsiteX4" fmla="*/ 384853 w 588119"/>
                <a:gd name="connsiteY4" fmla="*/ 1326148 h 1326148"/>
                <a:gd name="connsiteX0" fmla="*/ 384853 w 588119"/>
                <a:gd name="connsiteY0" fmla="*/ 1326148 h 1326148"/>
                <a:gd name="connsiteX1" fmla="*/ 0 w 588119"/>
                <a:gd name="connsiteY1" fmla="*/ 48 h 1326148"/>
                <a:gd name="connsiteX2" fmla="*/ 521570 w 588119"/>
                <a:gd name="connsiteY2" fmla="*/ 228243 h 1326148"/>
                <a:gd name="connsiteX3" fmla="*/ 588119 w 588119"/>
                <a:gd name="connsiteY3" fmla="*/ 1321329 h 1326148"/>
                <a:gd name="connsiteX4" fmla="*/ 384853 w 588119"/>
                <a:gd name="connsiteY4" fmla="*/ 1326148 h 1326148"/>
                <a:gd name="connsiteX0" fmla="*/ 384853 w 588119"/>
                <a:gd name="connsiteY0" fmla="*/ 1326148 h 1326148"/>
                <a:gd name="connsiteX1" fmla="*/ 0 w 588119"/>
                <a:gd name="connsiteY1" fmla="*/ 48 h 1326148"/>
                <a:gd name="connsiteX2" fmla="*/ 521570 w 588119"/>
                <a:gd name="connsiteY2" fmla="*/ 228243 h 1326148"/>
                <a:gd name="connsiteX3" fmla="*/ 588119 w 588119"/>
                <a:gd name="connsiteY3" fmla="*/ 1321329 h 1326148"/>
                <a:gd name="connsiteX4" fmla="*/ 384853 w 588119"/>
                <a:gd name="connsiteY4" fmla="*/ 1326148 h 1326148"/>
                <a:gd name="connsiteX0" fmla="*/ 366066 w 569332"/>
                <a:gd name="connsiteY0" fmla="*/ 1097905 h 1097905"/>
                <a:gd name="connsiteX1" fmla="*/ 0 w 569332"/>
                <a:gd name="connsiteY1" fmla="*/ 4757 h 1097905"/>
                <a:gd name="connsiteX2" fmla="*/ 502783 w 569332"/>
                <a:gd name="connsiteY2" fmla="*/ 0 h 1097905"/>
                <a:gd name="connsiteX3" fmla="*/ 569332 w 569332"/>
                <a:gd name="connsiteY3" fmla="*/ 1093086 h 1097905"/>
                <a:gd name="connsiteX4" fmla="*/ 366066 w 569332"/>
                <a:gd name="connsiteY4" fmla="*/ 1097905 h 1097905"/>
                <a:gd name="connsiteX0" fmla="*/ 366066 w 569332"/>
                <a:gd name="connsiteY0" fmla="*/ 1097905 h 1097905"/>
                <a:gd name="connsiteX1" fmla="*/ 0 w 569332"/>
                <a:gd name="connsiteY1" fmla="*/ 4757 h 1097905"/>
                <a:gd name="connsiteX2" fmla="*/ 502783 w 569332"/>
                <a:gd name="connsiteY2" fmla="*/ 0 h 1097905"/>
                <a:gd name="connsiteX3" fmla="*/ 569332 w 569332"/>
                <a:gd name="connsiteY3" fmla="*/ 1093086 h 1097905"/>
                <a:gd name="connsiteX4" fmla="*/ 366066 w 569332"/>
                <a:gd name="connsiteY4" fmla="*/ 1097905 h 1097905"/>
                <a:gd name="connsiteX0" fmla="*/ 366066 w 569332"/>
                <a:gd name="connsiteY0" fmla="*/ 1097905 h 1097905"/>
                <a:gd name="connsiteX1" fmla="*/ 0 w 569332"/>
                <a:gd name="connsiteY1" fmla="*/ 4757 h 1097905"/>
                <a:gd name="connsiteX2" fmla="*/ 502783 w 569332"/>
                <a:gd name="connsiteY2" fmla="*/ 0 h 1097905"/>
                <a:gd name="connsiteX3" fmla="*/ 569332 w 569332"/>
                <a:gd name="connsiteY3" fmla="*/ 1093086 h 1097905"/>
                <a:gd name="connsiteX4" fmla="*/ 366066 w 569332"/>
                <a:gd name="connsiteY4" fmla="*/ 1097905 h 1097905"/>
                <a:gd name="connsiteX0" fmla="*/ 366066 w 594113"/>
                <a:gd name="connsiteY0" fmla="*/ 1097905 h 1179971"/>
                <a:gd name="connsiteX1" fmla="*/ 0 w 594113"/>
                <a:gd name="connsiteY1" fmla="*/ 4757 h 1179971"/>
                <a:gd name="connsiteX2" fmla="*/ 502783 w 594113"/>
                <a:gd name="connsiteY2" fmla="*/ 0 h 1179971"/>
                <a:gd name="connsiteX3" fmla="*/ 594113 w 594113"/>
                <a:gd name="connsiteY3" fmla="*/ 1179818 h 1179971"/>
                <a:gd name="connsiteX4" fmla="*/ 366066 w 594113"/>
                <a:gd name="connsiteY4" fmla="*/ 1097905 h 1179971"/>
                <a:gd name="connsiteX0" fmla="*/ 403236 w 594113"/>
                <a:gd name="connsiteY0" fmla="*/ 1215612 h 1215612"/>
                <a:gd name="connsiteX1" fmla="*/ 0 w 594113"/>
                <a:gd name="connsiteY1" fmla="*/ 4757 h 1215612"/>
                <a:gd name="connsiteX2" fmla="*/ 502783 w 594113"/>
                <a:gd name="connsiteY2" fmla="*/ 0 h 1215612"/>
                <a:gd name="connsiteX3" fmla="*/ 594113 w 594113"/>
                <a:gd name="connsiteY3" fmla="*/ 1179818 h 1215612"/>
                <a:gd name="connsiteX4" fmla="*/ 403236 w 594113"/>
                <a:gd name="connsiteY4" fmla="*/ 1215612 h 1215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4113" h="1215612">
                  <a:moveTo>
                    <a:pt x="403236" y="1215612"/>
                  </a:moveTo>
                  <a:cubicBezTo>
                    <a:pt x="223947" y="663007"/>
                    <a:pt x="295574" y="908506"/>
                    <a:pt x="0" y="4757"/>
                  </a:cubicBezTo>
                  <a:cubicBezTo>
                    <a:pt x="166537" y="861"/>
                    <a:pt x="336246" y="3896"/>
                    <a:pt x="502783" y="0"/>
                  </a:cubicBezTo>
                  <a:cubicBezTo>
                    <a:pt x="555943" y="995541"/>
                    <a:pt x="557486" y="515061"/>
                    <a:pt x="594113" y="1179818"/>
                  </a:cubicBezTo>
                  <a:cubicBezTo>
                    <a:pt x="496428" y="1184123"/>
                    <a:pt x="599434" y="1214146"/>
                    <a:pt x="403236" y="1215612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  <a:alpha val="5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</a:gra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1757805" y="2331054"/>
              <a:ext cx="1079500" cy="2674334"/>
              <a:chOff x="1757805" y="2331054"/>
              <a:chExt cx="1079500" cy="2674334"/>
            </a:xfrm>
          </p:grpSpPr>
          <p:sp>
            <p:nvSpPr>
              <p:cNvPr id="108" name="Rectangle 107"/>
              <p:cNvSpPr/>
              <p:nvPr/>
            </p:nvSpPr>
            <p:spPr bwMode="auto">
              <a:xfrm rot="10800000">
                <a:off x="1789113" y="2580876"/>
                <a:ext cx="1027112" cy="1083074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grpSp>
            <p:nvGrpSpPr>
              <p:cNvPr id="47266" name="Group 104"/>
              <p:cNvGrpSpPr>
                <a:grpSpLocks/>
              </p:cNvGrpSpPr>
              <p:nvPr/>
            </p:nvGrpSpPr>
            <p:grpSpPr bwMode="auto">
              <a:xfrm>
                <a:off x="1782739" y="4616206"/>
                <a:ext cx="1034710" cy="389182"/>
                <a:chOff x="4128636" y="3606589"/>
                <a:chExt cx="568145" cy="338667"/>
              </a:xfrm>
            </p:grpSpPr>
            <p:sp>
              <p:nvSpPr>
                <p:cNvPr id="119" name="Oval 118"/>
                <p:cNvSpPr/>
                <p:nvPr/>
              </p:nvSpPr>
              <p:spPr>
                <a:xfrm>
                  <a:off x="4128649" y="3720080"/>
                  <a:ext cx="568332" cy="2251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 w="63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20" name="Rectangle 119"/>
                <p:cNvSpPr/>
                <p:nvPr/>
              </p:nvSpPr>
              <p:spPr>
                <a:xfrm>
                  <a:off x="4128649" y="3720080"/>
                  <a:ext cx="568332" cy="111898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21" name="Oval 120"/>
                <p:cNvSpPr/>
                <p:nvPr/>
              </p:nvSpPr>
              <p:spPr>
                <a:xfrm>
                  <a:off x="4128649" y="3606801"/>
                  <a:ext cx="568332" cy="225176"/>
                </a:xfrm>
                <a:prstGeom prst="ellipse">
                  <a:avLst/>
                </a:prstGeom>
                <a:solidFill>
                  <a:schemeClr val="accent2">
                    <a:lumMod val="60000"/>
                    <a:lumOff val="40000"/>
                    <a:alpha val="7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22" name="Straight Connector 121"/>
                <p:cNvCxnSpPr/>
                <p:nvPr/>
              </p:nvCxnSpPr>
              <p:spPr>
                <a:xfrm>
                  <a:off x="4696981" y="3720080"/>
                  <a:ext cx="0" cy="111898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/>
                <p:cNvCxnSpPr/>
                <p:nvPr/>
              </p:nvCxnSpPr>
              <p:spPr>
                <a:xfrm>
                  <a:off x="4128649" y="3720080"/>
                  <a:ext cx="0" cy="111898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7" name="Rectangle 146"/>
              <p:cNvSpPr/>
              <p:nvPr/>
            </p:nvSpPr>
            <p:spPr bwMode="auto">
              <a:xfrm>
                <a:off x="1801813" y="3602038"/>
                <a:ext cx="1027112" cy="1163637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60000"/>
                      <a:lumOff val="40000"/>
                      <a:alpha val="62000"/>
                    </a:schemeClr>
                  </a:gs>
                  <a:gs pos="54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113" name="Straight Connector 112"/>
              <p:cNvCxnSpPr/>
              <p:nvPr/>
            </p:nvCxnSpPr>
            <p:spPr bwMode="auto">
              <a:xfrm>
                <a:off x="1781175" y="2805113"/>
                <a:ext cx="20638" cy="2020887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 bwMode="auto">
              <a:xfrm flipH="1">
                <a:off x="2817813" y="2805113"/>
                <a:ext cx="4762" cy="1976437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272" name="Group 9"/>
              <p:cNvGrpSpPr>
                <a:grpSpLocks/>
              </p:cNvGrpSpPr>
              <p:nvPr/>
            </p:nvGrpSpPr>
            <p:grpSpPr bwMode="auto">
              <a:xfrm>
                <a:off x="1757805" y="2331054"/>
                <a:ext cx="1079500" cy="430213"/>
                <a:chOff x="2183302" y="1574638"/>
                <a:chExt cx="1200154" cy="430181"/>
              </a:xfrm>
            </p:grpSpPr>
            <p:sp>
              <p:nvSpPr>
                <p:cNvPr id="369" name="Oval 368"/>
                <p:cNvSpPr/>
                <p:nvPr/>
              </p:nvSpPr>
              <p:spPr bwMode="auto">
                <a:xfrm flipV="1">
                  <a:off x="2186832" y="1690517"/>
                  <a:ext cx="1194859" cy="31430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31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20000"/>
                        <a:lumOff val="80000"/>
                      </a:schemeClr>
                    </a:gs>
                  </a:gsLst>
                  <a:lin ang="16200000" scaled="0"/>
                  <a:tileRect/>
                </a:gradFill>
                <a:ln w="6350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70" name="Rectangle 369"/>
                <p:cNvSpPr/>
                <p:nvPr/>
              </p:nvSpPr>
              <p:spPr bwMode="auto">
                <a:xfrm>
                  <a:off x="2183302" y="1734964"/>
                  <a:ext cx="1198389" cy="112704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40000"/>
                        <a:lumOff val="60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62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1" name="Oval 370"/>
                <p:cNvSpPr/>
                <p:nvPr/>
              </p:nvSpPr>
              <p:spPr bwMode="auto">
                <a:xfrm flipV="1">
                  <a:off x="2183302" y="1574638"/>
                  <a:ext cx="1196624" cy="314302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72" name="Freeform 371"/>
                <p:cNvSpPr/>
                <p:nvPr/>
              </p:nvSpPr>
              <p:spPr bwMode="auto">
                <a:xfrm>
                  <a:off x="2490400" y="1671469"/>
                  <a:ext cx="582428" cy="157150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3" name="Freeform 372"/>
                <p:cNvSpPr/>
                <p:nvPr/>
              </p:nvSpPr>
              <p:spPr bwMode="auto">
                <a:xfrm>
                  <a:off x="2430393" y="1630197"/>
                  <a:ext cx="702443" cy="109529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4" name="Freeform 373"/>
                <p:cNvSpPr/>
                <p:nvPr/>
              </p:nvSpPr>
              <p:spPr bwMode="auto">
                <a:xfrm>
                  <a:off x="2892805" y="1723852"/>
                  <a:ext cx="257680" cy="95243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5" name="Freeform 374"/>
                <p:cNvSpPr/>
                <p:nvPr/>
              </p:nvSpPr>
              <p:spPr bwMode="auto">
                <a:xfrm>
                  <a:off x="2418037" y="1725440"/>
                  <a:ext cx="254150" cy="95243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76" name="Straight Connector 375"/>
                <p:cNvCxnSpPr>
                  <a:endCxn id="371" idx="2"/>
                </p:cNvCxnSpPr>
                <p:nvPr/>
              </p:nvCxnSpPr>
              <p:spPr bwMode="auto">
                <a:xfrm flipH="1" flipV="1">
                  <a:off x="2183302" y="1731787"/>
                  <a:ext cx="3530" cy="122228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7" name="Straight Connector 376"/>
                <p:cNvCxnSpPr/>
                <p:nvPr/>
              </p:nvCxnSpPr>
              <p:spPr bwMode="auto">
                <a:xfrm flipH="1" flipV="1">
                  <a:off x="3379926" y="1728615"/>
                  <a:ext cx="3530" cy="122228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9" name="Group 18"/>
            <p:cNvGrpSpPr/>
            <p:nvPr/>
          </p:nvGrpSpPr>
          <p:grpSpPr>
            <a:xfrm>
              <a:off x="3500438" y="3174091"/>
              <a:ext cx="522287" cy="1831297"/>
              <a:chOff x="3500438" y="3174091"/>
              <a:chExt cx="522287" cy="1831297"/>
            </a:xfrm>
          </p:grpSpPr>
          <p:sp>
            <p:nvSpPr>
              <p:cNvPr id="171" name="Rectangle 170"/>
              <p:cNvSpPr/>
              <p:nvPr/>
            </p:nvSpPr>
            <p:spPr bwMode="auto">
              <a:xfrm rot="10800000">
                <a:off x="3507320" y="3287221"/>
                <a:ext cx="498349" cy="306623"/>
              </a:xfrm>
              <a:prstGeom prst="rect">
                <a:avLst/>
              </a:prstGeom>
              <a:gradFill>
                <a:gsLst>
                  <a:gs pos="100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90" name="Straight Connector 89"/>
              <p:cNvCxnSpPr/>
              <p:nvPr/>
            </p:nvCxnSpPr>
            <p:spPr bwMode="auto">
              <a:xfrm flipH="1">
                <a:off x="4019550" y="3321180"/>
                <a:ext cx="1059" cy="1536570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47247" name="Picture 86" descr="router_top.png"/>
              <p:cNvPicPr>
                <a:picLocks noChangeAspect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00438" y="3194292"/>
                <a:ext cx="522287" cy="220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47249" name="Group 82"/>
              <p:cNvGrpSpPr>
                <a:grpSpLocks/>
              </p:cNvGrpSpPr>
              <p:nvPr/>
            </p:nvGrpSpPr>
            <p:grpSpPr bwMode="auto">
              <a:xfrm>
                <a:off x="3511442" y="4783543"/>
                <a:ext cx="507858" cy="221845"/>
                <a:chOff x="4128636" y="3606589"/>
                <a:chExt cx="568145" cy="338667"/>
              </a:xfrm>
            </p:grpSpPr>
            <p:sp>
              <p:nvSpPr>
                <p:cNvPr id="97" name="Oval 96"/>
                <p:cNvSpPr/>
                <p:nvPr/>
              </p:nvSpPr>
              <p:spPr>
                <a:xfrm>
                  <a:off x="4128757" y="3719873"/>
                  <a:ext cx="568304" cy="225383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 w="63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98" name="Rectangle 97"/>
                <p:cNvSpPr/>
                <p:nvPr/>
              </p:nvSpPr>
              <p:spPr>
                <a:xfrm>
                  <a:off x="4128757" y="3719873"/>
                  <a:ext cx="568304" cy="111479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99" name="Oval 98"/>
                <p:cNvSpPr/>
                <p:nvPr/>
              </p:nvSpPr>
              <p:spPr>
                <a:xfrm>
                  <a:off x="4128757" y="3605971"/>
                  <a:ext cx="568304" cy="225382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  <a:alpha val="5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00" name="Straight Connector 99"/>
                <p:cNvCxnSpPr/>
                <p:nvPr/>
              </p:nvCxnSpPr>
              <p:spPr>
                <a:xfrm>
                  <a:off x="4697061" y="3719873"/>
                  <a:ext cx="0" cy="111479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/>
                <p:cNvCxnSpPr/>
                <p:nvPr/>
              </p:nvCxnSpPr>
              <p:spPr>
                <a:xfrm>
                  <a:off x="4128757" y="3719873"/>
                  <a:ext cx="0" cy="111479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5" name="Rectangle 154"/>
              <p:cNvSpPr/>
              <p:nvPr/>
            </p:nvSpPr>
            <p:spPr bwMode="auto">
              <a:xfrm>
                <a:off x="3516313" y="3697288"/>
                <a:ext cx="498475" cy="1163637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174" name="Straight Connector 173"/>
              <p:cNvCxnSpPr>
                <a:stCxn id="381" idx="2"/>
              </p:cNvCxnSpPr>
              <p:nvPr/>
            </p:nvCxnSpPr>
            <p:spPr bwMode="auto">
              <a:xfrm flipH="1">
                <a:off x="3506788" y="3262991"/>
                <a:ext cx="4762" cy="1688422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233" name="Group 377"/>
              <p:cNvGrpSpPr>
                <a:grpSpLocks/>
              </p:cNvGrpSpPr>
              <p:nvPr/>
            </p:nvGrpSpPr>
            <p:grpSpPr bwMode="auto">
              <a:xfrm>
                <a:off x="3511057" y="3174091"/>
                <a:ext cx="504096" cy="242719"/>
                <a:chOff x="2183302" y="1574638"/>
                <a:chExt cx="1200154" cy="430218"/>
              </a:xfrm>
            </p:grpSpPr>
            <p:sp>
              <p:nvSpPr>
                <p:cNvPr id="379" name="Oval 378"/>
                <p:cNvSpPr/>
                <p:nvPr/>
              </p:nvSpPr>
              <p:spPr bwMode="auto">
                <a:xfrm flipV="1">
                  <a:off x="2188256" y="1690004"/>
                  <a:ext cx="1194331" cy="31514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31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  <a:lin ang="16200000" scaled="0"/>
                  <a:tileRect/>
                </a:gradFill>
                <a:ln w="6350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80" name="Rectangle 379"/>
                <p:cNvSpPr/>
                <p:nvPr/>
              </p:nvSpPr>
              <p:spPr bwMode="auto">
                <a:xfrm>
                  <a:off x="2184476" y="1735026"/>
                  <a:ext cx="1198111" cy="112553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40000"/>
                        <a:lumOff val="60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62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1" name="Oval 380"/>
                <p:cNvSpPr/>
                <p:nvPr/>
              </p:nvSpPr>
              <p:spPr bwMode="auto">
                <a:xfrm flipV="1">
                  <a:off x="2184476" y="1574638"/>
                  <a:ext cx="1194331" cy="31514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82" name="Freeform 381"/>
                <p:cNvSpPr/>
                <p:nvPr/>
              </p:nvSpPr>
              <p:spPr bwMode="auto">
                <a:xfrm>
                  <a:off x="2490619" y="1670308"/>
                  <a:ext cx="582047" cy="157575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3" name="Freeform 382"/>
                <p:cNvSpPr/>
                <p:nvPr/>
              </p:nvSpPr>
              <p:spPr bwMode="auto">
                <a:xfrm>
                  <a:off x="2430146" y="1630915"/>
                  <a:ext cx="702992" cy="109739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4" name="Freeform 383"/>
                <p:cNvSpPr/>
                <p:nvPr/>
              </p:nvSpPr>
              <p:spPr bwMode="auto">
                <a:xfrm>
                  <a:off x="2891248" y="1723770"/>
                  <a:ext cx="260786" cy="95670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5" name="Freeform 384"/>
                <p:cNvSpPr/>
                <p:nvPr/>
              </p:nvSpPr>
              <p:spPr bwMode="auto">
                <a:xfrm>
                  <a:off x="2418806" y="1726585"/>
                  <a:ext cx="253230" cy="92856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86" name="Straight Connector 385"/>
                <p:cNvCxnSpPr>
                  <a:endCxn id="381" idx="2"/>
                </p:cNvCxnSpPr>
                <p:nvPr/>
              </p:nvCxnSpPr>
              <p:spPr bwMode="auto">
                <a:xfrm flipH="1" flipV="1">
                  <a:off x="2184476" y="1732213"/>
                  <a:ext cx="3781" cy="120994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7" name="Straight Connector 386"/>
                <p:cNvCxnSpPr/>
                <p:nvPr/>
              </p:nvCxnSpPr>
              <p:spPr bwMode="auto">
                <a:xfrm flipH="1" flipV="1">
                  <a:off x="3378806" y="1729398"/>
                  <a:ext cx="3781" cy="120996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" name="Group 19"/>
            <p:cNvGrpSpPr/>
            <p:nvPr/>
          </p:nvGrpSpPr>
          <p:grpSpPr>
            <a:xfrm>
              <a:off x="4299212" y="2486508"/>
              <a:ext cx="528376" cy="2517292"/>
              <a:chOff x="4299212" y="2486508"/>
              <a:chExt cx="528376" cy="2517292"/>
            </a:xfrm>
          </p:grpSpPr>
          <p:sp>
            <p:nvSpPr>
              <p:cNvPr id="439" name="Rectangle 438"/>
              <p:cNvSpPr/>
              <p:nvPr/>
            </p:nvSpPr>
            <p:spPr bwMode="auto">
              <a:xfrm rot="10800000">
                <a:off x="4315358" y="2675960"/>
                <a:ext cx="498350" cy="916575"/>
              </a:xfrm>
              <a:prstGeom prst="rect">
                <a:avLst/>
              </a:prstGeom>
              <a:gradFill>
                <a:gsLst>
                  <a:gs pos="100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440" name="Straight Connector 439"/>
              <p:cNvCxnSpPr/>
              <p:nvPr/>
            </p:nvCxnSpPr>
            <p:spPr bwMode="auto">
              <a:xfrm>
                <a:off x="4822015" y="2642002"/>
                <a:ext cx="5573" cy="2214161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218" name="Group 442"/>
              <p:cNvGrpSpPr>
                <a:grpSpLocks/>
              </p:cNvGrpSpPr>
              <p:nvPr/>
            </p:nvGrpSpPr>
            <p:grpSpPr bwMode="auto">
              <a:xfrm>
                <a:off x="4319479" y="4781999"/>
                <a:ext cx="507859" cy="221801"/>
                <a:chOff x="4128636" y="3606589"/>
                <a:chExt cx="568145" cy="338667"/>
              </a:xfrm>
            </p:grpSpPr>
            <p:sp>
              <p:nvSpPr>
                <p:cNvPr id="452" name="Oval 451"/>
                <p:cNvSpPr/>
                <p:nvPr/>
              </p:nvSpPr>
              <p:spPr>
                <a:xfrm>
                  <a:off x="4128758" y="3719830"/>
                  <a:ext cx="568303" cy="22542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 w="63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53" name="Rectangle 452"/>
                <p:cNvSpPr/>
                <p:nvPr/>
              </p:nvSpPr>
              <p:spPr>
                <a:xfrm>
                  <a:off x="4128758" y="3719830"/>
                  <a:ext cx="568303" cy="1115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54" name="Oval 453"/>
                <p:cNvSpPr/>
                <p:nvPr/>
              </p:nvSpPr>
              <p:spPr>
                <a:xfrm>
                  <a:off x="4128758" y="3605903"/>
                  <a:ext cx="568303" cy="225428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  <a:alpha val="5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55" name="Straight Connector 454"/>
                <p:cNvCxnSpPr/>
                <p:nvPr/>
              </p:nvCxnSpPr>
              <p:spPr>
                <a:xfrm>
                  <a:off x="4697061" y="3719830"/>
                  <a:ext cx="0" cy="111502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6" name="Straight Connector 455"/>
                <p:cNvCxnSpPr/>
                <p:nvPr/>
              </p:nvCxnSpPr>
              <p:spPr>
                <a:xfrm>
                  <a:off x="4128758" y="3719830"/>
                  <a:ext cx="0" cy="111502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44" name="Rectangle 443"/>
              <p:cNvSpPr/>
              <p:nvPr/>
            </p:nvSpPr>
            <p:spPr bwMode="auto">
              <a:xfrm>
                <a:off x="4324350" y="3695700"/>
                <a:ext cx="498475" cy="1163638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447" name="Straight Connector 446"/>
              <p:cNvCxnSpPr>
                <a:stCxn id="458" idx="2"/>
              </p:cNvCxnSpPr>
              <p:nvPr/>
            </p:nvCxnSpPr>
            <p:spPr bwMode="auto">
              <a:xfrm>
                <a:off x="4300799" y="2640496"/>
                <a:ext cx="14026" cy="2309329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137" name="Group 456"/>
              <p:cNvGrpSpPr>
                <a:grpSpLocks/>
              </p:cNvGrpSpPr>
              <p:nvPr/>
            </p:nvGrpSpPr>
            <p:grpSpPr bwMode="auto">
              <a:xfrm>
                <a:off x="4299212" y="2486508"/>
                <a:ext cx="504825" cy="242888"/>
                <a:chOff x="2183302" y="1574638"/>
                <a:chExt cx="1200154" cy="430218"/>
              </a:xfrm>
            </p:grpSpPr>
            <p:sp>
              <p:nvSpPr>
                <p:cNvPr id="458" name="Oval 457"/>
                <p:cNvSpPr/>
                <p:nvPr/>
              </p:nvSpPr>
              <p:spPr bwMode="auto">
                <a:xfrm flipV="1">
                  <a:off x="2187075" y="1689926"/>
                  <a:ext cx="1196381" cy="31493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31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  <a:lin ang="16200000" scaled="0"/>
                  <a:tileRect/>
                </a:gradFill>
                <a:ln w="6350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459" name="Rectangle 458"/>
                <p:cNvSpPr/>
                <p:nvPr/>
              </p:nvSpPr>
              <p:spPr bwMode="auto">
                <a:xfrm>
                  <a:off x="2183302" y="1734916"/>
                  <a:ext cx="1200154" cy="11247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40000"/>
                        <a:lumOff val="60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62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60" name="Oval 459"/>
                <p:cNvSpPr/>
                <p:nvPr/>
              </p:nvSpPr>
              <p:spPr bwMode="auto">
                <a:xfrm flipV="1">
                  <a:off x="2183302" y="1574638"/>
                  <a:ext cx="1196379" cy="31493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461" name="Freeform 460"/>
                <p:cNvSpPr/>
                <p:nvPr/>
              </p:nvSpPr>
              <p:spPr bwMode="auto">
                <a:xfrm>
                  <a:off x="2489000" y="1670242"/>
                  <a:ext cx="584982" cy="157465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62" name="Freeform 461"/>
                <p:cNvSpPr/>
                <p:nvPr/>
              </p:nvSpPr>
              <p:spPr bwMode="auto">
                <a:xfrm>
                  <a:off x="2428615" y="1630876"/>
                  <a:ext cx="705752" cy="109664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63" name="Freeform 462"/>
                <p:cNvSpPr/>
                <p:nvPr/>
              </p:nvSpPr>
              <p:spPr bwMode="auto">
                <a:xfrm>
                  <a:off x="2892827" y="1723668"/>
                  <a:ext cx="256637" cy="95604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64" name="Freeform 463"/>
                <p:cNvSpPr/>
                <p:nvPr/>
              </p:nvSpPr>
              <p:spPr bwMode="auto">
                <a:xfrm>
                  <a:off x="2417294" y="1726479"/>
                  <a:ext cx="252861" cy="92793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65" name="Straight Connector 464"/>
                <p:cNvCxnSpPr>
                  <a:endCxn id="460" idx="2"/>
                </p:cNvCxnSpPr>
                <p:nvPr/>
              </p:nvCxnSpPr>
              <p:spPr bwMode="auto">
                <a:xfrm flipH="1" flipV="1">
                  <a:off x="2183302" y="1732103"/>
                  <a:ext cx="3773" cy="120912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6" name="Straight Connector 465"/>
                <p:cNvCxnSpPr/>
                <p:nvPr/>
              </p:nvCxnSpPr>
              <p:spPr bwMode="auto">
                <a:xfrm flipH="1" flipV="1">
                  <a:off x="3379681" y="1729292"/>
                  <a:ext cx="3775" cy="120910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1" name="Group 20"/>
            <p:cNvGrpSpPr/>
            <p:nvPr/>
          </p:nvGrpSpPr>
          <p:grpSpPr>
            <a:xfrm>
              <a:off x="5491163" y="3179295"/>
              <a:ext cx="522287" cy="1824505"/>
              <a:chOff x="5491163" y="3179295"/>
              <a:chExt cx="522287" cy="1824505"/>
            </a:xfrm>
          </p:grpSpPr>
          <p:sp>
            <p:nvSpPr>
              <p:cNvPr id="468" name="Rectangle 467"/>
              <p:cNvSpPr/>
              <p:nvPr/>
            </p:nvSpPr>
            <p:spPr bwMode="auto">
              <a:xfrm rot="10800000">
                <a:off x="5498044" y="3266845"/>
                <a:ext cx="498349" cy="325689"/>
              </a:xfrm>
              <a:prstGeom prst="rect">
                <a:avLst/>
              </a:prstGeom>
              <a:gradFill>
                <a:gsLst>
                  <a:gs pos="100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469" name="Straight Connector 468"/>
              <p:cNvCxnSpPr>
                <a:stCxn id="489" idx="6"/>
              </p:cNvCxnSpPr>
              <p:nvPr/>
            </p:nvCxnSpPr>
            <p:spPr bwMode="auto">
              <a:xfrm>
                <a:off x="6003925" y="3268195"/>
                <a:ext cx="6350" cy="1581176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47187" name="Picture 469" descr="router_top.png"/>
              <p:cNvPicPr>
                <a:picLocks noChangeAspect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91163" y="3206725"/>
                <a:ext cx="522287" cy="2204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47189" name="Group 471"/>
              <p:cNvGrpSpPr>
                <a:grpSpLocks/>
              </p:cNvGrpSpPr>
              <p:nvPr/>
            </p:nvGrpSpPr>
            <p:grpSpPr bwMode="auto">
              <a:xfrm>
                <a:off x="5502167" y="4781999"/>
                <a:ext cx="507858" cy="221801"/>
                <a:chOff x="4128636" y="3606589"/>
                <a:chExt cx="568145" cy="338667"/>
              </a:xfrm>
            </p:grpSpPr>
            <p:sp>
              <p:nvSpPr>
                <p:cNvPr id="481" name="Oval 480"/>
                <p:cNvSpPr/>
                <p:nvPr/>
              </p:nvSpPr>
              <p:spPr>
                <a:xfrm>
                  <a:off x="4128757" y="3719830"/>
                  <a:ext cx="568304" cy="22542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 w="63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82" name="Rectangle 481"/>
                <p:cNvSpPr/>
                <p:nvPr/>
              </p:nvSpPr>
              <p:spPr>
                <a:xfrm>
                  <a:off x="4128757" y="3719830"/>
                  <a:ext cx="568304" cy="1115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83" name="Oval 482"/>
                <p:cNvSpPr/>
                <p:nvPr/>
              </p:nvSpPr>
              <p:spPr>
                <a:xfrm>
                  <a:off x="4128757" y="3605903"/>
                  <a:ext cx="568304" cy="225428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  <a:alpha val="5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84" name="Straight Connector 483"/>
                <p:cNvCxnSpPr/>
                <p:nvPr/>
              </p:nvCxnSpPr>
              <p:spPr>
                <a:xfrm>
                  <a:off x="4697061" y="3719830"/>
                  <a:ext cx="0" cy="111502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5" name="Straight Connector 484"/>
                <p:cNvCxnSpPr/>
                <p:nvPr/>
              </p:nvCxnSpPr>
              <p:spPr>
                <a:xfrm>
                  <a:off x="4128757" y="3719830"/>
                  <a:ext cx="0" cy="111502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73" name="Rectangle 472"/>
              <p:cNvSpPr/>
              <p:nvPr/>
            </p:nvSpPr>
            <p:spPr bwMode="auto">
              <a:xfrm>
                <a:off x="5507038" y="3695700"/>
                <a:ext cx="498475" cy="1163638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476" name="Straight Connector 475"/>
              <p:cNvCxnSpPr>
                <a:stCxn id="47187" idx="1"/>
              </p:cNvCxnSpPr>
              <p:nvPr/>
            </p:nvCxnSpPr>
            <p:spPr bwMode="auto">
              <a:xfrm>
                <a:off x="5491163" y="3316941"/>
                <a:ext cx="6350" cy="1632884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139" name="Group 485"/>
              <p:cNvGrpSpPr>
                <a:grpSpLocks/>
              </p:cNvGrpSpPr>
              <p:nvPr/>
            </p:nvGrpSpPr>
            <p:grpSpPr bwMode="auto">
              <a:xfrm>
                <a:off x="5500688" y="3179295"/>
                <a:ext cx="504825" cy="242888"/>
                <a:chOff x="2183302" y="1574638"/>
                <a:chExt cx="1200154" cy="430218"/>
              </a:xfrm>
            </p:grpSpPr>
            <p:sp>
              <p:nvSpPr>
                <p:cNvPr id="487" name="Oval 486"/>
                <p:cNvSpPr/>
                <p:nvPr/>
              </p:nvSpPr>
              <p:spPr bwMode="auto">
                <a:xfrm flipV="1">
                  <a:off x="2187075" y="1689926"/>
                  <a:ext cx="1196381" cy="31493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31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  <a:lin ang="16200000" scaled="0"/>
                  <a:tileRect/>
                </a:gradFill>
                <a:ln w="6350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488" name="Rectangle 487"/>
                <p:cNvSpPr/>
                <p:nvPr/>
              </p:nvSpPr>
              <p:spPr bwMode="auto">
                <a:xfrm>
                  <a:off x="2183302" y="1734916"/>
                  <a:ext cx="1200154" cy="11247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40000"/>
                        <a:lumOff val="60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62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89" name="Oval 488"/>
                <p:cNvSpPr/>
                <p:nvPr/>
              </p:nvSpPr>
              <p:spPr bwMode="auto">
                <a:xfrm flipV="1">
                  <a:off x="2183302" y="1574638"/>
                  <a:ext cx="1196379" cy="31493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490" name="Freeform 489"/>
                <p:cNvSpPr/>
                <p:nvPr/>
              </p:nvSpPr>
              <p:spPr bwMode="auto">
                <a:xfrm>
                  <a:off x="2489000" y="1670242"/>
                  <a:ext cx="584982" cy="157465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91" name="Freeform 490"/>
                <p:cNvSpPr/>
                <p:nvPr/>
              </p:nvSpPr>
              <p:spPr bwMode="auto">
                <a:xfrm>
                  <a:off x="2428615" y="1630876"/>
                  <a:ext cx="705752" cy="109664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92" name="Freeform 491"/>
                <p:cNvSpPr/>
                <p:nvPr/>
              </p:nvSpPr>
              <p:spPr bwMode="auto">
                <a:xfrm>
                  <a:off x="2892827" y="1723668"/>
                  <a:ext cx="256637" cy="95604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93" name="Freeform 492"/>
                <p:cNvSpPr/>
                <p:nvPr/>
              </p:nvSpPr>
              <p:spPr bwMode="auto">
                <a:xfrm>
                  <a:off x="2417294" y="1726479"/>
                  <a:ext cx="252861" cy="92793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94" name="Straight Connector 493"/>
                <p:cNvCxnSpPr>
                  <a:endCxn id="489" idx="2"/>
                </p:cNvCxnSpPr>
                <p:nvPr/>
              </p:nvCxnSpPr>
              <p:spPr bwMode="auto">
                <a:xfrm flipH="1" flipV="1">
                  <a:off x="2183302" y="1732103"/>
                  <a:ext cx="3773" cy="120912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5" name="Straight Connector 494"/>
                <p:cNvCxnSpPr/>
                <p:nvPr/>
              </p:nvCxnSpPr>
              <p:spPr bwMode="auto">
                <a:xfrm flipH="1" flipV="1">
                  <a:off x="3379681" y="1729292"/>
                  <a:ext cx="3775" cy="120910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2" name="Group 21"/>
            <p:cNvGrpSpPr/>
            <p:nvPr/>
          </p:nvGrpSpPr>
          <p:grpSpPr>
            <a:xfrm>
              <a:off x="6472366" y="2647932"/>
              <a:ext cx="522159" cy="2354282"/>
              <a:chOff x="6472366" y="2647932"/>
              <a:chExt cx="522159" cy="2354282"/>
            </a:xfrm>
          </p:grpSpPr>
          <p:sp>
            <p:nvSpPr>
              <p:cNvPr id="497" name="Rectangle 496"/>
              <p:cNvSpPr/>
              <p:nvPr/>
            </p:nvSpPr>
            <p:spPr bwMode="auto">
              <a:xfrm rot="10800000">
                <a:off x="6482296" y="2777838"/>
                <a:ext cx="498349" cy="722037"/>
              </a:xfrm>
              <a:prstGeom prst="rect">
                <a:avLst/>
              </a:prstGeom>
              <a:gradFill>
                <a:gsLst>
                  <a:gs pos="100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498" name="Straight Connector 497"/>
              <p:cNvCxnSpPr/>
              <p:nvPr/>
            </p:nvCxnSpPr>
            <p:spPr bwMode="auto">
              <a:xfrm>
                <a:off x="6994525" y="2845840"/>
                <a:ext cx="0" cy="1999208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160" name="Group 500"/>
              <p:cNvGrpSpPr>
                <a:grpSpLocks/>
              </p:cNvGrpSpPr>
              <p:nvPr/>
            </p:nvGrpSpPr>
            <p:grpSpPr bwMode="auto">
              <a:xfrm>
                <a:off x="6486417" y="4766099"/>
                <a:ext cx="507858" cy="236115"/>
                <a:chOff x="4128636" y="3606589"/>
                <a:chExt cx="568145" cy="338667"/>
              </a:xfrm>
            </p:grpSpPr>
            <p:sp>
              <p:nvSpPr>
                <p:cNvPr id="510" name="Oval 509"/>
                <p:cNvSpPr/>
                <p:nvPr/>
              </p:nvSpPr>
              <p:spPr>
                <a:xfrm>
                  <a:off x="4128757" y="3719828"/>
                  <a:ext cx="568304" cy="225428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 w="63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11" name="Rectangle 510"/>
                <p:cNvSpPr/>
                <p:nvPr/>
              </p:nvSpPr>
              <p:spPr>
                <a:xfrm>
                  <a:off x="4128757" y="3719828"/>
                  <a:ext cx="568304" cy="1115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12" name="Oval 511"/>
                <p:cNvSpPr/>
                <p:nvPr/>
              </p:nvSpPr>
              <p:spPr>
                <a:xfrm>
                  <a:off x="4128757" y="3605903"/>
                  <a:ext cx="568304" cy="225426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  <a:alpha val="5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513" name="Straight Connector 512"/>
                <p:cNvCxnSpPr/>
                <p:nvPr/>
              </p:nvCxnSpPr>
              <p:spPr>
                <a:xfrm>
                  <a:off x="4697061" y="3719828"/>
                  <a:ext cx="0" cy="111502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4" name="Straight Connector 513"/>
                <p:cNvCxnSpPr/>
                <p:nvPr/>
              </p:nvCxnSpPr>
              <p:spPr>
                <a:xfrm>
                  <a:off x="4128757" y="3719828"/>
                  <a:ext cx="0" cy="111502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02" name="Rectangle 501"/>
              <p:cNvSpPr/>
              <p:nvPr/>
            </p:nvSpPr>
            <p:spPr bwMode="auto">
              <a:xfrm>
                <a:off x="6491288" y="3609696"/>
                <a:ext cx="498475" cy="1238732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505" name="Straight Connector 504"/>
              <p:cNvCxnSpPr/>
              <p:nvPr/>
            </p:nvCxnSpPr>
            <p:spPr bwMode="auto">
              <a:xfrm>
                <a:off x="6472366" y="2818589"/>
                <a:ext cx="9397" cy="2126166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141" name="Group 514"/>
              <p:cNvGrpSpPr>
                <a:grpSpLocks/>
              </p:cNvGrpSpPr>
              <p:nvPr/>
            </p:nvGrpSpPr>
            <p:grpSpPr bwMode="auto">
              <a:xfrm>
                <a:off x="6478146" y="2647932"/>
                <a:ext cx="504825" cy="242887"/>
                <a:chOff x="2183302" y="1574638"/>
                <a:chExt cx="1200154" cy="430218"/>
              </a:xfrm>
            </p:grpSpPr>
            <p:sp>
              <p:nvSpPr>
                <p:cNvPr id="516" name="Oval 515"/>
                <p:cNvSpPr/>
                <p:nvPr/>
              </p:nvSpPr>
              <p:spPr bwMode="auto">
                <a:xfrm flipV="1">
                  <a:off x="2187075" y="1689925"/>
                  <a:ext cx="1196381" cy="31493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31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  <a:lin ang="16200000" scaled="0"/>
                  <a:tileRect/>
                </a:gradFill>
                <a:ln w="6350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517" name="Rectangle 516"/>
                <p:cNvSpPr/>
                <p:nvPr/>
              </p:nvSpPr>
              <p:spPr bwMode="auto">
                <a:xfrm>
                  <a:off x="2183302" y="1734915"/>
                  <a:ext cx="1200154" cy="112476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40000"/>
                        <a:lumOff val="60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62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18" name="Oval 517"/>
                <p:cNvSpPr/>
                <p:nvPr/>
              </p:nvSpPr>
              <p:spPr bwMode="auto">
                <a:xfrm flipV="1">
                  <a:off x="2183302" y="1574638"/>
                  <a:ext cx="1196379" cy="314931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519" name="Freeform 518"/>
                <p:cNvSpPr/>
                <p:nvPr/>
              </p:nvSpPr>
              <p:spPr bwMode="auto">
                <a:xfrm>
                  <a:off x="2489000" y="1670242"/>
                  <a:ext cx="584982" cy="157466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20" name="Freeform 519"/>
                <p:cNvSpPr/>
                <p:nvPr/>
              </p:nvSpPr>
              <p:spPr bwMode="auto">
                <a:xfrm>
                  <a:off x="2428615" y="1630876"/>
                  <a:ext cx="705752" cy="109663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21" name="Freeform 520"/>
                <p:cNvSpPr/>
                <p:nvPr/>
              </p:nvSpPr>
              <p:spPr bwMode="auto">
                <a:xfrm>
                  <a:off x="2892827" y="1723667"/>
                  <a:ext cx="256637" cy="95604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22" name="Freeform 521"/>
                <p:cNvSpPr/>
                <p:nvPr/>
              </p:nvSpPr>
              <p:spPr bwMode="auto">
                <a:xfrm>
                  <a:off x="2417294" y="1726480"/>
                  <a:ext cx="252861" cy="92791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523" name="Straight Connector 522"/>
                <p:cNvCxnSpPr>
                  <a:endCxn id="518" idx="2"/>
                </p:cNvCxnSpPr>
                <p:nvPr/>
              </p:nvCxnSpPr>
              <p:spPr bwMode="auto">
                <a:xfrm flipH="1" flipV="1">
                  <a:off x="2183302" y="1732104"/>
                  <a:ext cx="3773" cy="120910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4" name="Straight Connector 523"/>
                <p:cNvCxnSpPr/>
                <p:nvPr/>
              </p:nvCxnSpPr>
              <p:spPr bwMode="auto">
                <a:xfrm flipH="1" flipV="1">
                  <a:off x="3379681" y="1729291"/>
                  <a:ext cx="3775" cy="120912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47142" name="Text Box 167"/>
          <p:cNvSpPr txBox="1">
            <a:spLocks noChangeArrowheads="1"/>
          </p:cNvSpPr>
          <p:nvPr/>
        </p:nvSpPr>
        <p:spPr bwMode="auto">
          <a:xfrm>
            <a:off x="563563" y="277813"/>
            <a:ext cx="47456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600" dirty="0">
                <a:solidFill>
                  <a:srgbClr val="000099"/>
                </a:solidFill>
                <a:latin typeface="Gill Sans MT" charset="0"/>
              </a:rPr>
              <a:t>P</a:t>
            </a:r>
            <a:r>
              <a:rPr lang="en-US" sz="3600" dirty="0" smtClean="0">
                <a:solidFill>
                  <a:srgbClr val="000099"/>
                </a:solidFill>
                <a:latin typeface="Gill Sans MT" charset="0"/>
              </a:rPr>
              <a:t>er</a:t>
            </a:r>
            <a:r>
              <a:rPr lang="en-US" sz="3600" dirty="0">
                <a:solidFill>
                  <a:srgbClr val="000099"/>
                </a:solidFill>
                <a:latin typeface="Gill Sans MT" charset="0"/>
              </a:rPr>
              <a:t>-router </a:t>
            </a:r>
            <a:r>
              <a:rPr lang="en-US" sz="3600" dirty="0" smtClean="0">
                <a:solidFill>
                  <a:srgbClr val="000099"/>
                </a:solidFill>
                <a:latin typeface="Gill Sans MT" charset="0"/>
              </a:rPr>
              <a:t>control plane</a:t>
            </a:r>
            <a:endParaRPr lang="en-US" sz="3600" dirty="0">
              <a:solidFill>
                <a:srgbClr val="000099"/>
              </a:solidFill>
              <a:latin typeface="Gill Sans MT" charset="0"/>
            </a:endParaRPr>
          </a:p>
        </p:txBody>
      </p:sp>
      <p:grpSp>
        <p:nvGrpSpPr>
          <p:cNvPr id="229" name="Group 228"/>
          <p:cNvGrpSpPr/>
          <p:nvPr/>
        </p:nvGrpSpPr>
        <p:grpSpPr>
          <a:xfrm>
            <a:off x="1828233" y="3016011"/>
            <a:ext cx="5112820" cy="879389"/>
            <a:chOff x="1866825" y="707349"/>
            <a:chExt cx="5112820" cy="879389"/>
          </a:xfrm>
        </p:grpSpPr>
        <p:sp>
          <p:nvSpPr>
            <p:cNvPr id="233" name="Oval 232"/>
            <p:cNvSpPr/>
            <p:nvPr/>
          </p:nvSpPr>
          <p:spPr>
            <a:xfrm>
              <a:off x="1866825" y="785347"/>
              <a:ext cx="954705" cy="491476"/>
            </a:xfrm>
            <a:prstGeom prst="ellipse">
              <a:avLst/>
            </a:prstGeom>
            <a:solidFill>
              <a:srgbClr val="CC0000">
                <a:alpha val="28000"/>
              </a:srgbClr>
            </a:solidFill>
            <a:ln w="3175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TextBox 233"/>
            <p:cNvSpPr txBox="1"/>
            <p:nvPr/>
          </p:nvSpPr>
          <p:spPr>
            <a:xfrm>
              <a:off x="1891781" y="783191"/>
              <a:ext cx="910613" cy="4761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1480"/>
                </a:lnSpc>
              </a:pPr>
              <a:r>
                <a:rPr lang="en-US" sz="1400" dirty="0" smtClean="0"/>
                <a:t>Routing</a:t>
              </a:r>
            </a:p>
            <a:p>
              <a:pPr algn="ctr">
                <a:lnSpc>
                  <a:spcPts val="1480"/>
                </a:lnSpc>
              </a:pPr>
              <a:r>
                <a:rPr lang="en-US" sz="1400" dirty="0" smtClean="0"/>
                <a:t>Algorithm</a:t>
              </a:r>
              <a:endParaRPr lang="en-US" sz="1400" dirty="0"/>
            </a:p>
          </p:txBody>
        </p:sp>
        <p:cxnSp>
          <p:nvCxnSpPr>
            <p:cNvPr id="235" name="Straight Arrow Connector 234"/>
            <p:cNvCxnSpPr/>
            <p:nvPr/>
          </p:nvCxnSpPr>
          <p:spPr>
            <a:xfrm flipV="1">
              <a:off x="2833714" y="807908"/>
              <a:ext cx="1517851" cy="213379"/>
            </a:xfrm>
            <a:prstGeom prst="straightConnector1">
              <a:avLst/>
            </a:prstGeom>
            <a:ln w="2540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Arrow Connector 235"/>
            <p:cNvCxnSpPr/>
            <p:nvPr/>
          </p:nvCxnSpPr>
          <p:spPr>
            <a:xfrm>
              <a:off x="2750618" y="1201670"/>
              <a:ext cx="797027" cy="279264"/>
            </a:xfrm>
            <a:prstGeom prst="straightConnector1">
              <a:avLst/>
            </a:prstGeom>
            <a:ln w="2540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Arrow Connector 236"/>
            <p:cNvCxnSpPr/>
            <p:nvPr/>
          </p:nvCxnSpPr>
          <p:spPr>
            <a:xfrm>
              <a:off x="4684666" y="894080"/>
              <a:ext cx="893541" cy="510629"/>
            </a:xfrm>
            <a:prstGeom prst="straightConnector1">
              <a:avLst/>
            </a:prstGeom>
            <a:ln w="2540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Arrow Connector 237"/>
            <p:cNvCxnSpPr/>
            <p:nvPr/>
          </p:nvCxnSpPr>
          <p:spPr>
            <a:xfrm>
              <a:off x="4800837" y="800746"/>
              <a:ext cx="1695897" cy="130795"/>
            </a:xfrm>
            <a:prstGeom prst="straightConnector1">
              <a:avLst/>
            </a:prstGeom>
            <a:ln w="2540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9" name="Oval 238"/>
            <p:cNvSpPr/>
            <p:nvPr/>
          </p:nvSpPr>
          <p:spPr>
            <a:xfrm>
              <a:off x="6558622" y="894080"/>
              <a:ext cx="421023" cy="182029"/>
            </a:xfrm>
            <a:prstGeom prst="ellipse">
              <a:avLst/>
            </a:prstGeom>
            <a:solidFill>
              <a:srgbClr val="CC0000">
                <a:alpha val="28000"/>
              </a:srgbClr>
            </a:solidFill>
            <a:ln w="3175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/>
            <p:cNvSpPr/>
            <p:nvPr/>
          </p:nvSpPr>
          <p:spPr>
            <a:xfrm>
              <a:off x="5572329" y="1404709"/>
              <a:ext cx="421023" cy="182029"/>
            </a:xfrm>
            <a:prstGeom prst="ellipse">
              <a:avLst/>
            </a:prstGeom>
            <a:solidFill>
              <a:srgbClr val="CC0000">
                <a:alpha val="28000"/>
              </a:srgbClr>
            </a:solidFill>
            <a:ln w="3175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/>
            <p:cNvSpPr/>
            <p:nvPr/>
          </p:nvSpPr>
          <p:spPr>
            <a:xfrm>
              <a:off x="4367082" y="707349"/>
              <a:ext cx="421023" cy="182029"/>
            </a:xfrm>
            <a:prstGeom prst="ellipse">
              <a:avLst/>
            </a:prstGeom>
            <a:solidFill>
              <a:srgbClr val="CC0000">
                <a:alpha val="28000"/>
              </a:srgbClr>
            </a:solidFill>
            <a:ln w="3175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/>
            <p:nvPr/>
          </p:nvSpPr>
          <p:spPr>
            <a:xfrm>
              <a:off x="3571953" y="1402071"/>
              <a:ext cx="421023" cy="182029"/>
            </a:xfrm>
            <a:prstGeom prst="ellipse">
              <a:avLst/>
            </a:prstGeom>
            <a:solidFill>
              <a:srgbClr val="CC0000">
                <a:alpha val="28000"/>
              </a:srgbClr>
            </a:solidFill>
            <a:ln w="3175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3" name="Straight Arrow Connector 242"/>
            <p:cNvCxnSpPr/>
            <p:nvPr/>
          </p:nvCxnSpPr>
          <p:spPr>
            <a:xfrm>
              <a:off x="2821560" y="1106261"/>
              <a:ext cx="2738615" cy="338776"/>
            </a:xfrm>
            <a:prstGeom prst="straightConnector1">
              <a:avLst/>
            </a:prstGeom>
            <a:ln w="2540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Arrow Connector 243"/>
            <p:cNvCxnSpPr>
              <a:endCxn id="239" idx="2"/>
            </p:cNvCxnSpPr>
            <p:nvPr/>
          </p:nvCxnSpPr>
          <p:spPr>
            <a:xfrm flipV="1">
              <a:off x="3997124" y="985095"/>
              <a:ext cx="2561498" cy="469120"/>
            </a:xfrm>
            <a:prstGeom prst="straightConnector1">
              <a:avLst/>
            </a:prstGeom>
            <a:ln w="2540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Arrow Connector 244"/>
            <p:cNvCxnSpPr/>
            <p:nvPr/>
          </p:nvCxnSpPr>
          <p:spPr>
            <a:xfrm flipV="1">
              <a:off x="3992124" y="1509221"/>
              <a:ext cx="1580205" cy="2"/>
            </a:xfrm>
            <a:prstGeom prst="straightConnector1">
              <a:avLst/>
            </a:prstGeom>
            <a:ln w="2540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Arrow Connector 245"/>
            <p:cNvCxnSpPr/>
            <p:nvPr/>
          </p:nvCxnSpPr>
          <p:spPr>
            <a:xfrm flipV="1">
              <a:off x="5997500" y="1083737"/>
              <a:ext cx="751103" cy="397197"/>
            </a:xfrm>
            <a:prstGeom prst="straightConnector1">
              <a:avLst/>
            </a:prstGeom>
            <a:ln w="2540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8" name="TextBox 257"/>
          <p:cNvSpPr txBox="1"/>
          <p:nvPr/>
        </p:nvSpPr>
        <p:spPr>
          <a:xfrm>
            <a:off x="517479" y="1154626"/>
            <a:ext cx="820901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Individual </a:t>
            </a:r>
            <a:r>
              <a:rPr lang="en-US" sz="2400" dirty="0"/>
              <a:t>routing algorithm </a:t>
            </a:r>
            <a:r>
              <a:rPr lang="en-US" sz="2400" dirty="0" smtClean="0"/>
              <a:t>components </a:t>
            </a:r>
            <a:r>
              <a:rPr lang="en-US" sz="2400" i="1" dirty="0" smtClean="0">
                <a:solidFill>
                  <a:srgbClr val="000090"/>
                </a:solidFill>
              </a:rPr>
              <a:t>in each and every router </a:t>
            </a:r>
            <a:r>
              <a:rPr lang="en-US" sz="2400" dirty="0" smtClean="0"/>
              <a:t>interact with each other in control plane to compute forwarding tables</a:t>
            </a:r>
            <a:endParaRPr lang="en-US" sz="2400" dirty="0"/>
          </a:p>
        </p:txBody>
      </p:sp>
      <p:grpSp>
        <p:nvGrpSpPr>
          <p:cNvPr id="23" name="Group 22"/>
          <p:cNvGrpSpPr/>
          <p:nvPr/>
        </p:nvGrpSpPr>
        <p:grpSpPr>
          <a:xfrm>
            <a:off x="1557338" y="3404226"/>
            <a:ext cx="6375400" cy="1047750"/>
            <a:chOff x="1557338" y="3074988"/>
            <a:chExt cx="6375400" cy="1047750"/>
          </a:xfrm>
        </p:grpSpPr>
        <p:sp>
          <p:nvSpPr>
            <p:cNvPr id="47115" name="TextBox 232"/>
            <p:cNvSpPr txBox="1">
              <a:spLocks noChangeArrowheads="1"/>
            </p:cNvSpPr>
            <p:nvPr/>
          </p:nvSpPr>
          <p:spPr bwMode="auto">
            <a:xfrm>
              <a:off x="7292975" y="3651250"/>
              <a:ext cx="595313" cy="471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ts val="1463"/>
                </a:lnSpc>
              </a:pPr>
              <a:r>
                <a:rPr lang="en-US" sz="1400"/>
                <a:t>data</a:t>
              </a:r>
            </a:p>
            <a:p>
              <a:pPr algn="ctr">
                <a:lnSpc>
                  <a:spcPts val="1463"/>
                </a:lnSpc>
              </a:pPr>
              <a:r>
                <a:rPr lang="en-US" sz="1400"/>
                <a:t>plane</a:t>
              </a:r>
            </a:p>
          </p:txBody>
        </p:sp>
        <p:sp>
          <p:nvSpPr>
            <p:cNvPr id="47116" name="TextBox 233"/>
            <p:cNvSpPr txBox="1">
              <a:spLocks noChangeArrowheads="1"/>
            </p:cNvSpPr>
            <p:nvPr/>
          </p:nvSpPr>
          <p:spPr bwMode="auto">
            <a:xfrm>
              <a:off x="7224713" y="3074988"/>
              <a:ext cx="708025" cy="471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ts val="1463"/>
                </a:lnSpc>
              </a:pPr>
              <a:r>
                <a:rPr lang="en-US" sz="1400"/>
                <a:t>control</a:t>
              </a:r>
            </a:p>
            <a:p>
              <a:pPr algn="ctr">
                <a:lnSpc>
                  <a:spcPts val="1463"/>
                </a:lnSpc>
              </a:pPr>
              <a:r>
                <a:rPr lang="en-US" sz="1400"/>
                <a:t>plane</a:t>
              </a:r>
            </a:p>
          </p:txBody>
        </p:sp>
        <p:cxnSp>
          <p:nvCxnSpPr>
            <p:cNvPr id="232" name="Straight Connector 231"/>
            <p:cNvCxnSpPr/>
            <p:nvPr/>
          </p:nvCxnSpPr>
          <p:spPr>
            <a:xfrm>
              <a:off x="1557338" y="3613150"/>
              <a:ext cx="6207125" cy="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1829356" y="4031984"/>
            <a:ext cx="5126173" cy="1120753"/>
            <a:chOff x="-4746102" y="4471477"/>
            <a:chExt cx="5126173" cy="1120753"/>
          </a:xfrm>
        </p:grpSpPr>
        <p:pic>
          <p:nvPicPr>
            <p:cNvPr id="47268" name="Picture 10" descr="fig42_table.pdf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746102" y="4471477"/>
              <a:ext cx="966463" cy="966962"/>
            </a:xfrm>
            <a:prstGeom prst="rect">
              <a:avLst/>
            </a:prstGeom>
            <a:noFill/>
            <a:ln w="9525">
              <a:solidFill>
                <a:srgbClr val="CC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6" name="Group 25"/>
            <p:cNvGrpSpPr/>
            <p:nvPr/>
          </p:nvGrpSpPr>
          <p:grpSpPr>
            <a:xfrm>
              <a:off x="-3025264" y="5228984"/>
              <a:ext cx="3405335" cy="363246"/>
              <a:chOff x="-3025264" y="5228984"/>
              <a:chExt cx="3405335" cy="363246"/>
            </a:xfrm>
          </p:grpSpPr>
          <p:grpSp>
            <p:nvGrpSpPr>
              <p:cNvPr id="47251" name="Group 241"/>
              <p:cNvGrpSpPr>
                <a:grpSpLocks/>
              </p:cNvGrpSpPr>
              <p:nvPr/>
            </p:nvGrpSpPr>
            <p:grpSpPr bwMode="auto">
              <a:xfrm>
                <a:off x="-3025264" y="5262858"/>
                <a:ext cx="430360" cy="329372"/>
                <a:chOff x="2931664" y="3912603"/>
                <a:chExt cx="430450" cy="329314"/>
              </a:xfrm>
            </p:grpSpPr>
            <p:sp>
              <p:nvSpPr>
                <p:cNvPr id="92" name="Rectangle 91"/>
                <p:cNvSpPr/>
                <p:nvPr/>
              </p:nvSpPr>
              <p:spPr>
                <a:xfrm>
                  <a:off x="2935837" y="3912034"/>
                  <a:ext cx="425539" cy="330142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93" name="Straight Connector 92"/>
                <p:cNvCxnSpPr/>
                <p:nvPr/>
              </p:nvCxnSpPr>
              <p:spPr>
                <a:xfrm>
                  <a:off x="2931074" y="4004093"/>
                  <a:ext cx="425539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/>
                <p:cNvCxnSpPr/>
                <p:nvPr/>
              </p:nvCxnSpPr>
              <p:spPr>
                <a:xfrm>
                  <a:off x="2931074" y="4067582"/>
                  <a:ext cx="425539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Connector 95"/>
                <p:cNvCxnSpPr>
                  <a:stCxn id="92" idx="2"/>
                </p:cNvCxnSpPr>
                <p:nvPr/>
              </p:nvCxnSpPr>
              <p:spPr>
                <a:xfrm flipH="1" flipV="1">
                  <a:off x="3147019" y="4004093"/>
                  <a:ext cx="1587" cy="238083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220" name="Group 444"/>
              <p:cNvGrpSpPr>
                <a:grpSpLocks/>
              </p:cNvGrpSpPr>
              <p:nvPr/>
            </p:nvGrpSpPr>
            <p:grpSpPr bwMode="auto">
              <a:xfrm>
                <a:off x="-2217227" y="5261364"/>
                <a:ext cx="430361" cy="329307"/>
                <a:chOff x="2931664" y="3912603"/>
                <a:chExt cx="430450" cy="329314"/>
              </a:xfrm>
            </p:grpSpPr>
            <p:sp>
              <p:nvSpPr>
                <p:cNvPr id="448" name="Rectangle 447"/>
                <p:cNvSpPr/>
                <p:nvPr/>
              </p:nvSpPr>
              <p:spPr>
                <a:xfrm>
                  <a:off x="2935838" y="3911941"/>
                  <a:ext cx="425538" cy="33020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49" name="Straight Connector 448"/>
                <p:cNvCxnSpPr/>
                <p:nvPr/>
              </p:nvCxnSpPr>
              <p:spPr>
                <a:xfrm>
                  <a:off x="2931074" y="4004018"/>
                  <a:ext cx="425538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0" name="Straight Connector 449"/>
                <p:cNvCxnSpPr/>
                <p:nvPr/>
              </p:nvCxnSpPr>
              <p:spPr>
                <a:xfrm>
                  <a:off x="2931074" y="4067519"/>
                  <a:ext cx="425538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1" name="Straight Connector 450"/>
                <p:cNvCxnSpPr>
                  <a:stCxn id="448" idx="2"/>
                </p:cNvCxnSpPr>
                <p:nvPr/>
              </p:nvCxnSpPr>
              <p:spPr>
                <a:xfrm flipH="1" flipV="1">
                  <a:off x="3147019" y="4004018"/>
                  <a:ext cx="1588" cy="23813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191" name="Group 473"/>
              <p:cNvGrpSpPr>
                <a:grpSpLocks/>
              </p:cNvGrpSpPr>
              <p:nvPr/>
            </p:nvGrpSpPr>
            <p:grpSpPr bwMode="auto">
              <a:xfrm>
                <a:off x="-1034539" y="5261364"/>
                <a:ext cx="430360" cy="329307"/>
                <a:chOff x="2931664" y="3912603"/>
                <a:chExt cx="430450" cy="329314"/>
              </a:xfrm>
            </p:grpSpPr>
            <p:sp>
              <p:nvSpPr>
                <p:cNvPr id="477" name="Rectangle 476"/>
                <p:cNvSpPr/>
                <p:nvPr/>
              </p:nvSpPr>
              <p:spPr>
                <a:xfrm>
                  <a:off x="2935837" y="3911941"/>
                  <a:ext cx="425539" cy="33020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78" name="Straight Connector 477"/>
                <p:cNvCxnSpPr/>
                <p:nvPr/>
              </p:nvCxnSpPr>
              <p:spPr>
                <a:xfrm>
                  <a:off x="2931074" y="4004018"/>
                  <a:ext cx="425539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9" name="Straight Connector 478"/>
                <p:cNvCxnSpPr/>
                <p:nvPr/>
              </p:nvCxnSpPr>
              <p:spPr>
                <a:xfrm>
                  <a:off x="2931074" y="4067519"/>
                  <a:ext cx="425539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0" name="Straight Connector 479"/>
                <p:cNvCxnSpPr>
                  <a:stCxn id="477" idx="2"/>
                </p:cNvCxnSpPr>
                <p:nvPr/>
              </p:nvCxnSpPr>
              <p:spPr>
                <a:xfrm flipH="1" flipV="1">
                  <a:off x="3147019" y="4004018"/>
                  <a:ext cx="1587" cy="23813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162" name="Group 502"/>
              <p:cNvGrpSpPr>
                <a:grpSpLocks/>
              </p:cNvGrpSpPr>
              <p:nvPr/>
            </p:nvGrpSpPr>
            <p:grpSpPr bwMode="auto">
              <a:xfrm>
                <a:off x="-50289" y="5228984"/>
                <a:ext cx="430360" cy="350559"/>
                <a:chOff x="2931664" y="3912603"/>
                <a:chExt cx="430450" cy="329314"/>
              </a:xfrm>
            </p:grpSpPr>
            <p:sp>
              <p:nvSpPr>
                <p:cNvPr id="506" name="Rectangle 505"/>
                <p:cNvSpPr/>
                <p:nvPr/>
              </p:nvSpPr>
              <p:spPr>
                <a:xfrm>
                  <a:off x="2935837" y="3911940"/>
                  <a:ext cx="425539" cy="33020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507" name="Straight Connector 506"/>
                <p:cNvCxnSpPr/>
                <p:nvPr/>
              </p:nvCxnSpPr>
              <p:spPr>
                <a:xfrm>
                  <a:off x="2931074" y="4004017"/>
                  <a:ext cx="425539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8" name="Straight Connector 507"/>
                <p:cNvCxnSpPr/>
                <p:nvPr/>
              </p:nvCxnSpPr>
              <p:spPr>
                <a:xfrm>
                  <a:off x="2931074" y="4067518"/>
                  <a:ext cx="425539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9" name="Straight Connector 508"/>
                <p:cNvCxnSpPr>
                  <a:stCxn id="506" idx="2"/>
                </p:cNvCxnSpPr>
                <p:nvPr/>
              </p:nvCxnSpPr>
              <p:spPr>
                <a:xfrm flipH="1" flipV="1">
                  <a:off x="3147019" y="4004017"/>
                  <a:ext cx="1587" cy="23813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25" name="Group 24"/>
          <p:cNvGrpSpPr/>
          <p:nvPr/>
        </p:nvGrpSpPr>
        <p:grpSpPr>
          <a:xfrm>
            <a:off x="2282487" y="3212142"/>
            <a:ext cx="4437063" cy="1906161"/>
            <a:chOff x="-4267279" y="3655204"/>
            <a:chExt cx="4437063" cy="1906161"/>
          </a:xfrm>
        </p:grpSpPr>
        <p:cxnSp>
          <p:nvCxnSpPr>
            <p:cNvPr id="111" name="Straight Arrow Connector 110"/>
            <p:cNvCxnSpPr/>
            <p:nvPr/>
          </p:nvCxnSpPr>
          <p:spPr bwMode="auto">
            <a:xfrm>
              <a:off x="-4267279" y="4046968"/>
              <a:ext cx="0" cy="422275"/>
            </a:xfrm>
            <a:prstGeom prst="straightConnector1">
              <a:avLst/>
            </a:prstGeom>
            <a:ln w="12700">
              <a:solidFill>
                <a:srgbClr val="CC0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/>
            <p:nvPr/>
          </p:nvCxnSpPr>
          <p:spPr bwMode="auto">
            <a:xfrm flipH="1">
              <a:off x="-2808366" y="4361550"/>
              <a:ext cx="154" cy="872164"/>
            </a:xfrm>
            <a:prstGeom prst="straightConnector1">
              <a:avLst/>
            </a:prstGeom>
            <a:ln w="6350">
              <a:solidFill>
                <a:srgbClr val="CC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6" name="Straight Arrow Connector 445"/>
            <p:cNvCxnSpPr/>
            <p:nvPr/>
          </p:nvCxnSpPr>
          <p:spPr bwMode="auto">
            <a:xfrm>
              <a:off x="-2006807" y="3655204"/>
              <a:ext cx="6479" cy="1576923"/>
            </a:xfrm>
            <a:prstGeom prst="straightConnector1">
              <a:avLst/>
            </a:prstGeom>
            <a:ln w="6350">
              <a:solidFill>
                <a:srgbClr val="CC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5" name="Straight Arrow Connector 474"/>
            <p:cNvCxnSpPr>
              <a:stCxn id="468" idx="0"/>
            </p:cNvCxnSpPr>
            <p:nvPr/>
          </p:nvCxnSpPr>
          <p:spPr bwMode="auto">
            <a:xfrm>
              <a:off x="-823524" y="4656511"/>
              <a:ext cx="5883" cy="904854"/>
            </a:xfrm>
            <a:prstGeom prst="straightConnector1">
              <a:avLst/>
            </a:prstGeom>
            <a:ln w="6350">
              <a:solidFill>
                <a:srgbClr val="CC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4" name="Straight Arrow Connector 503"/>
            <p:cNvCxnSpPr/>
            <p:nvPr/>
          </p:nvCxnSpPr>
          <p:spPr bwMode="auto">
            <a:xfrm flipH="1">
              <a:off x="166609" y="3798581"/>
              <a:ext cx="3175" cy="1399277"/>
            </a:xfrm>
            <a:prstGeom prst="straightConnector1">
              <a:avLst/>
            </a:prstGeom>
            <a:ln w="6350">
              <a:solidFill>
                <a:srgbClr val="CC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5" y="6475895"/>
            <a:ext cx="458808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5</a:t>
            </a:fld>
            <a:endParaRPr lang="en-US" sz="1200" dirty="0">
              <a:latin typeface="Tahoma" charset="0"/>
            </a:endParaRPr>
          </a:p>
        </p:txBody>
      </p:sp>
      <p:sp>
        <p:nvSpPr>
          <p:cNvPr id="27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971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1" name="Picture 2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1025525"/>
            <a:ext cx="4113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Wingdings" charset="0"/>
              <a:buNone/>
            </a:pPr>
            <a:r>
              <a:rPr lang="en-US" sz="2400" dirty="0" smtClean="0">
                <a:latin typeface="Gill Sans MT" charset="0"/>
              </a:rPr>
              <a:t>5.1 </a:t>
            </a:r>
            <a:r>
              <a:rPr lang="en-US" sz="2400" dirty="0">
                <a:latin typeface="Gill Sans MT" charset="0"/>
              </a:rPr>
              <a:t>introduction</a:t>
            </a:r>
          </a:p>
          <a:p>
            <a:pPr>
              <a:lnSpc>
                <a:spcPct val="100000"/>
              </a:lnSpc>
              <a:buFont typeface="Wingdings" charset="0"/>
              <a:buNone/>
            </a:pPr>
            <a:r>
              <a:rPr lang="en-US" sz="2400" dirty="0" smtClean="0">
                <a:solidFill>
                  <a:srgbClr val="CC0000"/>
                </a:solidFill>
                <a:latin typeface="Gill Sans MT" charset="0"/>
              </a:rPr>
              <a:t>5.2 routing protocols</a:t>
            </a:r>
          </a:p>
          <a:p>
            <a:pPr>
              <a:lnSpc>
                <a:spcPts val="2580"/>
              </a:lnSpc>
            </a:pPr>
            <a:r>
              <a:rPr lang="en-US" sz="2400" dirty="0" smtClean="0">
                <a:solidFill>
                  <a:srgbClr val="CC0000"/>
                </a:solidFill>
                <a:latin typeface="Gill Sans MT" charset="0"/>
              </a:rPr>
              <a:t>link state</a:t>
            </a:r>
          </a:p>
          <a:p>
            <a:pPr>
              <a:lnSpc>
                <a:spcPts val="2580"/>
              </a:lnSpc>
            </a:pPr>
            <a:r>
              <a:rPr lang="en-US" sz="2400" dirty="0" smtClean="0">
                <a:solidFill>
                  <a:srgbClr val="CC0000"/>
                </a:solidFill>
                <a:latin typeface="Gill Sans MT" charset="0"/>
              </a:rPr>
              <a:t>distance vector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 smtClean="0"/>
              <a:t>5.3 intra</a:t>
            </a:r>
            <a:r>
              <a:rPr lang="en-US" sz="2400" dirty="0"/>
              <a:t>-AS </a:t>
            </a:r>
            <a:r>
              <a:rPr lang="en-US" sz="2400" dirty="0" smtClean="0"/>
              <a:t>routing </a:t>
            </a:r>
            <a:r>
              <a:rPr lang="en-US" sz="2400" dirty="0"/>
              <a:t>in the Internet: </a:t>
            </a:r>
            <a:r>
              <a:rPr lang="en-US" sz="2400" dirty="0" smtClean="0"/>
              <a:t>OSPF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 smtClean="0"/>
              <a:t>5.4 routing among </a:t>
            </a:r>
            <a:r>
              <a:rPr lang="en-US" sz="2400" dirty="0"/>
              <a:t>the ISPs: B</a:t>
            </a:r>
            <a:r>
              <a:rPr lang="en-US" sz="2400" dirty="0" smtClean="0"/>
              <a:t>GP</a:t>
            </a:r>
            <a:endParaRPr lang="en-US" sz="2400" dirty="0">
              <a:latin typeface="Gill Sans MT" charset="0"/>
            </a:endParaRPr>
          </a:p>
        </p:txBody>
      </p:sp>
      <p:sp>
        <p:nvSpPr>
          <p:cNvPr id="43013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461963" indent="-461963">
              <a:lnSpc>
                <a:spcPct val="100000"/>
              </a:lnSpc>
              <a:buFont typeface="Wingdings" charset="0"/>
              <a:buNone/>
            </a:pPr>
            <a:r>
              <a:rPr lang="en-US" sz="2400" dirty="0" smtClean="0">
                <a:latin typeface="Gill Sans MT" charset="0"/>
              </a:rPr>
              <a:t>5.5 The SDN control plane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 smtClean="0"/>
              <a:t>5.6 </a:t>
            </a:r>
            <a:r>
              <a:rPr lang="en-US" sz="2400" dirty="0"/>
              <a:t>ICMP: The Internet Control Message Protocol 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sz="2400" dirty="0"/>
              <a:t>5.7 Network </a:t>
            </a:r>
            <a:r>
              <a:rPr lang="en-US" sz="2400" dirty="0" smtClean="0"/>
              <a:t>management </a:t>
            </a:r>
            <a:r>
              <a:rPr lang="en-US" sz="2400" dirty="0"/>
              <a:t>and SNMP</a:t>
            </a:r>
            <a:endParaRPr lang="en-US" sz="2400" dirty="0">
              <a:latin typeface="Gill Sans MT" charset="0"/>
            </a:endParaRPr>
          </a:p>
        </p:txBody>
      </p:sp>
      <p:sp>
        <p:nvSpPr>
          <p:cNvPr id="43014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4400" dirty="0">
                <a:solidFill>
                  <a:srgbClr val="000099"/>
                </a:solidFill>
                <a:latin typeface="Gill Sans MT" charset="0"/>
              </a:rPr>
              <a:t>Chapter </a:t>
            </a:r>
            <a:r>
              <a:rPr lang="en-US" sz="4400" dirty="0" smtClean="0">
                <a:solidFill>
                  <a:srgbClr val="000099"/>
                </a:solidFill>
                <a:latin typeface="Gill Sans MT" charset="0"/>
              </a:rPr>
              <a:t>5: </a:t>
            </a:r>
            <a:r>
              <a:rPr lang="en-US" sz="4400" dirty="0">
                <a:solidFill>
                  <a:srgbClr val="000099"/>
                </a:solidFill>
                <a:latin typeface="Gill Sans MT" charset="0"/>
              </a:rPr>
              <a:t>outline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5" y="6475895"/>
            <a:ext cx="458808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6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9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051" name="Picture 224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325" y="836613"/>
            <a:ext cx="3972409" cy="183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005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52413"/>
            <a:ext cx="7772400" cy="685800"/>
          </a:xfrm>
        </p:spPr>
        <p:txBody>
          <a:bodyPr/>
          <a:lstStyle/>
          <a:p>
            <a:r>
              <a:rPr lang="en-US" sz="4000" dirty="0" smtClean="0">
                <a:latin typeface="Gill Sans MT" charset="0"/>
              </a:rPr>
              <a:t>Routing</a:t>
            </a:r>
            <a:r>
              <a:rPr lang="en-US" altLang="ja-JP" sz="4000" dirty="0" smtClean="0">
                <a:latin typeface="Gill Sans MT" charset="0"/>
              </a:rPr>
              <a:t> protocols</a:t>
            </a:r>
            <a:endParaRPr lang="en-US" dirty="0">
              <a:latin typeface="Gill Sans MT" charset="0"/>
            </a:endParaRPr>
          </a:p>
        </p:txBody>
      </p:sp>
      <p:sp>
        <p:nvSpPr>
          <p:cNvPr id="8499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22261" y="1363819"/>
            <a:ext cx="7353300" cy="4274607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sz="3200" i="1" dirty="0" smtClean="0">
                <a:solidFill>
                  <a:srgbClr val="CC0000"/>
                </a:solidFill>
                <a:cs typeface="+mn-cs"/>
              </a:rPr>
              <a:t>Routing </a:t>
            </a:r>
            <a:r>
              <a:rPr lang="en-US" sz="3200" i="1" dirty="0">
                <a:solidFill>
                  <a:srgbClr val="CC0000"/>
                </a:solidFill>
                <a:cs typeface="+mn-cs"/>
              </a:rPr>
              <a:t>p</a:t>
            </a:r>
            <a:r>
              <a:rPr lang="en-US" sz="3200" i="1" dirty="0" smtClean="0">
                <a:solidFill>
                  <a:srgbClr val="CC0000"/>
                </a:solidFill>
                <a:cs typeface="+mn-cs"/>
              </a:rPr>
              <a:t>rotocol goal:</a:t>
            </a:r>
            <a:r>
              <a:rPr lang="en-US" sz="3200" dirty="0"/>
              <a:t> </a:t>
            </a:r>
            <a:r>
              <a:rPr lang="en-US" dirty="0"/>
              <a:t>determine </a:t>
            </a:r>
            <a:r>
              <a:rPr lang="en-US" dirty="0" smtClean="0"/>
              <a:t>“good” paths </a:t>
            </a:r>
            <a:r>
              <a:rPr lang="en-US" dirty="0"/>
              <a:t>(equivalently, routes), from </a:t>
            </a:r>
            <a:r>
              <a:rPr lang="en-US" dirty="0" smtClean="0"/>
              <a:t>sending hosts </a:t>
            </a:r>
            <a:r>
              <a:rPr lang="en-US" dirty="0"/>
              <a:t>to </a:t>
            </a:r>
            <a:r>
              <a:rPr lang="en-US" dirty="0" smtClean="0"/>
              <a:t>receiving host, </a:t>
            </a:r>
            <a:r>
              <a:rPr lang="en-US" dirty="0"/>
              <a:t>through </a:t>
            </a:r>
            <a:r>
              <a:rPr lang="en-US" dirty="0" smtClean="0"/>
              <a:t>network of routers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dirty="0" smtClean="0">
                <a:cs typeface="+mn-cs"/>
              </a:rPr>
              <a:t>path: sequence of routers packets will traverse in going from given initial source host to given final destination host</a:t>
            </a:r>
            <a:endParaRPr lang="en-US" dirty="0">
              <a:cs typeface="+mn-cs"/>
            </a:endParaRPr>
          </a:p>
          <a:p>
            <a:pPr>
              <a:lnSpc>
                <a:spcPct val="100000"/>
              </a:lnSpc>
              <a:defRPr/>
            </a:pPr>
            <a:r>
              <a:rPr lang="en-US" dirty="0" smtClean="0">
                <a:cs typeface="+mn-cs"/>
              </a:rPr>
              <a:t>“good”: least “cost”, “fastest”, “least congested”</a:t>
            </a:r>
            <a:endParaRPr lang="en-US" sz="2400" dirty="0" smtClean="0">
              <a:cs typeface="+mn-cs"/>
            </a:endParaRPr>
          </a:p>
          <a:p>
            <a:pPr>
              <a:lnSpc>
                <a:spcPct val="100000"/>
              </a:lnSpc>
              <a:defRPr/>
            </a:pPr>
            <a:r>
              <a:rPr lang="en-US" dirty="0" smtClean="0">
                <a:cs typeface="+mn-cs"/>
              </a:rPr>
              <a:t>routing: a “top-10” networking challenge!</a:t>
            </a:r>
            <a:endParaRPr lang="en-US" sz="3200" dirty="0">
              <a:cs typeface="+mn-cs"/>
            </a:endParaRPr>
          </a:p>
        </p:txBody>
      </p:sp>
      <p:sp>
        <p:nvSpPr>
          <p:cNvPr id="23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7</a:t>
            </a:fld>
            <a:endParaRPr lang="en-US" sz="1200" dirty="0">
              <a:latin typeface="Tahoma" charset="0"/>
            </a:endParaRPr>
          </a:p>
        </p:txBody>
      </p:sp>
      <p:sp>
        <p:nvSpPr>
          <p:cNvPr id="23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31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835" name="Picture 7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88" y="847724"/>
            <a:ext cx="6924508" cy="210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0836" name="Group 2"/>
          <p:cNvGrpSpPr>
            <a:grpSpLocks/>
          </p:cNvGrpSpPr>
          <p:nvPr/>
        </p:nvGrpSpPr>
        <p:grpSpPr bwMode="auto">
          <a:xfrm>
            <a:off x="3200400" y="1406525"/>
            <a:ext cx="3571875" cy="2236788"/>
            <a:chOff x="3162" y="1071"/>
            <a:chExt cx="2250" cy="1409"/>
          </a:xfrm>
        </p:grpSpPr>
        <p:sp>
          <p:nvSpPr>
            <p:cNvPr id="120840" name="Freeform 3"/>
            <p:cNvSpPr>
              <a:spLocks/>
            </p:cNvSpPr>
            <p:nvPr/>
          </p:nvSpPr>
          <p:spPr bwMode="auto">
            <a:xfrm>
              <a:off x="3162" y="1071"/>
              <a:ext cx="2250" cy="1409"/>
            </a:xfrm>
            <a:custGeom>
              <a:avLst/>
              <a:gdLst>
                <a:gd name="T0" fmla="*/ 0 w 2250"/>
                <a:gd name="T1" fmla="*/ 624 h 1409"/>
                <a:gd name="T2" fmla="*/ 219 w 2250"/>
                <a:gd name="T3" fmla="*/ 321 h 1409"/>
                <a:gd name="T4" fmla="*/ 529 w 2250"/>
                <a:gd name="T5" fmla="*/ 35 h 1409"/>
                <a:gd name="T6" fmla="*/ 1551 w 2250"/>
                <a:gd name="T7" fmla="*/ 111 h 1409"/>
                <a:gd name="T8" fmla="*/ 1968 w 2250"/>
                <a:gd name="T9" fmla="*/ 483 h 1409"/>
                <a:gd name="T10" fmla="*/ 2199 w 2250"/>
                <a:gd name="T11" fmla="*/ 906 h 1409"/>
                <a:gd name="T12" fmla="*/ 1659 w 2250"/>
                <a:gd name="T13" fmla="*/ 1314 h 1409"/>
                <a:gd name="T14" fmla="*/ 993 w 2250"/>
                <a:gd name="T15" fmla="*/ 1386 h 1409"/>
                <a:gd name="T16" fmla="*/ 465 w 2250"/>
                <a:gd name="T17" fmla="*/ 1356 h 1409"/>
                <a:gd name="T18" fmla="*/ 102 w 2250"/>
                <a:gd name="T19" fmla="*/ 1068 h 1409"/>
                <a:gd name="T20" fmla="*/ 0 w 2250"/>
                <a:gd name="T21" fmla="*/ 624 h 140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50"/>
                <a:gd name="T34" fmla="*/ 0 h 1409"/>
                <a:gd name="T35" fmla="*/ 2250 w 2250"/>
                <a:gd name="T36" fmla="*/ 1409 h 140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50" h="1409">
                  <a:moveTo>
                    <a:pt x="0" y="624"/>
                  </a:moveTo>
                  <a:cubicBezTo>
                    <a:pt x="5" y="506"/>
                    <a:pt x="131" y="419"/>
                    <a:pt x="219" y="321"/>
                  </a:cubicBezTo>
                  <a:cubicBezTo>
                    <a:pt x="307" y="223"/>
                    <a:pt x="307" y="70"/>
                    <a:pt x="529" y="35"/>
                  </a:cubicBezTo>
                  <a:cubicBezTo>
                    <a:pt x="751" y="0"/>
                    <a:pt x="1311" y="36"/>
                    <a:pt x="1551" y="111"/>
                  </a:cubicBezTo>
                  <a:cubicBezTo>
                    <a:pt x="1791" y="186"/>
                    <a:pt x="1860" y="351"/>
                    <a:pt x="1968" y="483"/>
                  </a:cubicBezTo>
                  <a:cubicBezTo>
                    <a:pt x="2076" y="615"/>
                    <a:pt x="2250" y="767"/>
                    <a:pt x="2199" y="906"/>
                  </a:cubicBezTo>
                  <a:cubicBezTo>
                    <a:pt x="2148" y="1045"/>
                    <a:pt x="1860" y="1234"/>
                    <a:pt x="1659" y="1314"/>
                  </a:cubicBezTo>
                  <a:cubicBezTo>
                    <a:pt x="1458" y="1394"/>
                    <a:pt x="1192" y="1379"/>
                    <a:pt x="993" y="1386"/>
                  </a:cubicBezTo>
                  <a:cubicBezTo>
                    <a:pt x="794" y="1393"/>
                    <a:pt x="613" y="1409"/>
                    <a:pt x="465" y="1356"/>
                  </a:cubicBezTo>
                  <a:cubicBezTo>
                    <a:pt x="317" y="1303"/>
                    <a:pt x="180" y="1190"/>
                    <a:pt x="102" y="1068"/>
                  </a:cubicBezTo>
                  <a:cubicBezTo>
                    <a:pt x="24" y="946"/>
                    <a:pt x="21" y="716"/>
                    <a:pt x="0" y="624"/>
                  </a:cubicBezTo>
                  <a:close/>
                </a:path>
              </a:pathLst>
            </a:cu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1" name="Freeform 4"/>
            <p:cNvSpPr>
              <a:spLocks/>
            </p:cNvSpPr>
            <p:nvPr/>
          </p:nvSpPr>
          <p:spPr bwMode="auto">
            <a:xfrm>
              <a:off x="3498" y="1620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2" name="Oval 5"/>
            <p:cNvSpPr>
              <a:spLocks noChangeArrowheads="1"/>
            </p:cNvSpPr>
            <p:nvPr/>
          </p:nvSpPr>
          <p:spPr bwMode="auto">
            <a:xfrm>
              <a:off x="3238" y="186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3" name="Line 6"/>
            <p:cNvSpPr>
              <a:spLocks noChangeShapeType="1"/>
            </p:cNvSpPr>
            <p:nvPr/>
          </p:nvSpPr>
          <p:spPr bwMode="auto">
            <a:xfrm>
              <a:off x="3238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4" name="Line 7"/>
            <p:cNvSpPr>
              <a:spLocks noChangeShapeType="1"/>
            </p:cNvSpPr>
            <p:nvPr/>
          </p:nvSpPr>
          <p:spPr bwMode="auto">
            <a:xfrm>
              <a:off x="3551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5" name="Rectangle 8"/>
            <p:cNvSpPr>
              <a:spLocks noChangeArrowheads="1"/>
            </p:cNvSpPr>
            <p:nvPr/>
          </p:nvSpPr>
          <p:spPr bwMode="auto">
            <a:xfrm>
              <a:off x="3238" y="1855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20846" name="Oval 9"/>
            <p:cNvSpPr>
              <a:spLocks noChangeArrowheads="1"/>
            </p:cNvSpPr>
            <p:nvPr/>
          </p:nvSpPr>
          <p:spPr bwMode="auto">
            <a:xfrm>
              <a:off x="3235" y="179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7" name="Oval 10"/>
            <p:cNvSpPr>
              <a:spLocks noChangeArrowheads="1"/>
            </p:cNvSpPr>
            <p:nvPr/>
          </p:nvSpPr>
          <p:spPr bwMode="auto">
            <a:xfrm>
              <a:off x="3712" y="224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8" name="Line 11"/>
            <p:cNvSpPr>
              <a:spLocks noChangeShapeType="1"/>
            </p:cNvSpPr>
            <p:nvPr/>
          </p:nvSpPr>
          <p:spPr bwMode="auto">
            <a:xfrm>
              <a:off x="3712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9" name="Line 12"/>
            <p:cNvSpPr>
              <a:spLocks noChangeShapeType="1"/>
            </p:cNvSpPr>
            <p:nvPr/>
          </p:nvSpPr>
          <p:spPr bwMode="auto">
            <a:xfrm>
              <a:off x="4025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0" name="Rectangle 13"/>
            <p:cNvSpPr>
              <a:spLocks noChangeArrowheads="1"/>
            </p:cNvSpPr>
            <p:nvPr/>
          </p:nvSpPr>
          <p:spPr bwMode="auto">
            <a:xfrm>
              <a:off x="3712" y="224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20851" name="Oval 14"/>
            <p:cNvSpPr>
              <a:spLocks noChangeArrowheads="1"/>
            </p:cNvSpPr>
            <p:nvPr/>
          </p:nvSpPr>
          <p:spPr bwMode="auto">
            <a:xfrm>
              <a:off x="3709" y="218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2" name="Oval 15"/>
            <p:cNvSpPr>
              <a:spLocks noChangeArrowheads="1"/>
            </p:cNvSpPr>
            <p:nvPr/>
          </p:nvSpPr>
          <p:spPr bwMode="auto">
            <a:xfrm>
              <a:off x="3708" y="155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3" name="Line 16"/>
            <p:cNvSpPr>
              <a:spLocks noChangeShapeType="1"/>
            </p:cNvSpPr>
            <p:nvPr/>
          </p:nvSpPr>
          <p:spPr bwMode="auto">
            <a:xfrm>
              <a:off x="3708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4" name="Line 17"/>
            <p:cNvSpPr>
              <a:spLocks noChangeShapeType="1"/>
            </p:cNvSpPr>
            <p:nvPr/>
          </p:nvSpPr>
          <p:spPr bwMode="auto">
            <a:xfrm>
              <a:off x="4021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5" name="Rectangle 18"/>
            <p:cNvSpPr>
              <a:spLocks noChangeArrowheads="1"/>
            </p:cNvSpPr>
            <p:nvPr/>
          </p:nvSpPr>
          <p:spPr bwMode="auto">
            <a:xfrm>
              <a:off x="3708" y="155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20856" name="Oval 19"/>
            <p:cNvSpPr>
              <a:spLocks noChangeArrowheads="1"/>
            </p:cNvSpPr>
            <p:nvPr/>
          </p:nvSpPr>
          <p:spPr bwMode="auto">
            <a:xfrm>
              <a:off x="3705" y="149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7" name="Oval 20"/>
            <p:cNvSpPr>
              <a:spLocks noChangeArrowheads="1"/>
            </p:cNvSpPr>
            <p:nvPr/>
          </p:nvSpPr>
          <p:spPr bwMode="auto">
            <a:xfrm>
              <a:off x="4391" y="1555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8" name="Line 21"/>
            <p:cNvSpPr>
              <a:spLocks noChangeShapeType="1"/>
            </p:cNvSpPr>
            <p:nvPr/>
          </p:nvSpPr>
          <p:spPr bwMode="auto">
            <a:xfrm>
              <a:off x="4391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9" name="Line 22"/>
            <p:cNvSpPr>
              <a:spLocks noChangeShapeType="1"/>
            </p:cNvSpPr>
            <p:nvPr/>
          </p:nvSpPr>
          <p:spPr bwMode="auto">
            <a:xfrm>
              <a:off x="4703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0" name="Rectangle 23"/>
            <p:cNvSpPr>
              <a:spLocks noChangeArrowheads="1"/>
            </p:cNvSpPr>
            <p:nvPr/>
          </p:nvSpPr>
          <p:spPr bwMode="auto">
            <a:xfrm>
              <a:off x="4391" y="1548"/>
              <a:ext cx="309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20861" name="Oval 24"/>
            <p:cNvSpPr>
              <a:spLocks noChangeArrowheads="1"/>
            </p:cNvSpPr>
            <p:nvPr/>
          </p:nvSpPr>
          <p:spPr bwMode="auto">
            <a:xfrm>
              <a:off x="4394" y="1492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2" name="Oval 25"/>
            <p:cNvSpPr>
              <a:spLocks noChangeArrowheads="1"/>
            </p:cNvSpPr>
            <p:nvPr/>
          </p:nvSpPr>
          <p:spPr bwMode="auto">
            <a:xfrm>
              <a:off x="4401" y="224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3" name="Line 26"/>
            <p:cNvSpPr>
              <a:spLocks noChangeShapeType="1"/>
            </p:cNvSpPr>
            <p:nvPr/>
          </p:nvSpPr>
          <p:spPr bwMode="auto">
            <a:xfrm>
              <a:off x="4401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4" name="Line 27"/>
            <p:cNvSpPr>
              <a:spLocks noChangeShapeType="1"/>
            </p:cNvSpPr>
            <p:nvPr/>
          </p:nvSpPr>
          <p:spPr bwMode="auto">
            <a:xfrm>
              <a:off x="4714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5" name="Rectangle 28"/>
            <p:cNvSpPr>
              <a:spLocks noChangeArrowheads="1"/>
            </p:cNvSpPr>
            <p:nvPr/>
          </p:nvSpPr>
          <p:spPr bwMode="auto">
            <a:xfrm>
              <a:off x="4401" y="2239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20866" name="Oval 29"/>
            <p:cNvSpPr>
              <a:spLocks noChangeArrowheads="1"/>
            </p:cNvSpPr>
            <p:nvPr/>
          </p:nvSpPr>
          <p:spPr bwMode="auto">
            <a:xfrm>
              <a:off x="4398" y="218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7" name="Oval 30"/>
            <p:cNvSpPr>
              <a:spLocks noChangeArrowheads="1"/>
            </p:cNvSpPr>
            <p:nvPr/>
          </p:nvSpPr>
          <p:spPr bwMode="auto">
            <a:xfrm>
              <a:off x="4966" y="19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8" name="Line 31"/>
            <p:cNvSpPr>
              <a:spLocks noChangeShapeType="1"/>
            </p:cNvSpPr>
            <p:nvPr/>
          </p:nvSpPr>
          <p:spPr bwMode="auto">
            <a:xfrm>
              <a:off x="4966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9" name="Line 32"/>
            <p:cNvSpPr>
              <a:spLocks noChangeShapeType="1"/>
            </p:cNvSpPr>
            <p:nvPr/>
          </p:nvSpPr>
          <p:spPr bwMode="auto">
            <a:xfrm>
              <a:off x="5279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0" name="Rectangle 33"/>
            <p:cNvSpPr>
              <a:spLocks noChangeArrowheads="1"/>
            </p:cNvSpPr>
            <p:nvPr/>
          </p:nvSpPr>
          <p:spPr bwMode="auto">
            <a:xfrm>
              <a:off x="4966" y="189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20871" name="Oval 34"/>
            <p:cNvSpPr>
              <a:spLocks noChangeArrowheads="1"/>
            </p:cNvSpPr>
            <p:nvPr/>
          </p:nvSpPr>
          <p:spPr bwMode="auto">
            <a:xfrm>
              <a:off x="4963" y="18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2" name="Freeform 35"/>
            <p:cNvSpPr>
              <a:spLocks/>
            </p:cNvSpPr>
            <p:nvPr/>
          </p:nvSpPr>
          <p:spPr bwMode="auto">
            <a:xfrm>
              <a:off x="4557" y="1647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3" name="Freeform 36"/>
            <p:cNvSpPr>
              <a:spLocks/>
            </p:cNvSpPr>
            <p:nvPr/>
          </p:nvSpPr>
          <p:spPr bwMode="auto">
            <a:xfrm>
              <a:off x="3864" y="1653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  <a:gd name="T4" fmla="*/ 0 60000 65536"/>
                <a:gd name="T5" fmla="*/ 0 60000 65536"/>
                <a:gd name="T6" fmla="*/ 0 w 1"/>
                <a:gd name="T7" fmla="*/ 0 h 537"/>
                <a:gd name="T8" fmla="*/ 1 w 1"/>
                <a:gd name="T9" fmla="*/ 537 h 5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4" name="Freeform 37"/>
            <p:cNvSpPr>
              <a:spLocks/>
            </p:cNvSpPr>
            <p:nvPr/>
          </p:nvSpPr>
          <p:spPr bwMode="auto">
            <a:xfrm>
              <a:off x="4029" y="1638"/>
              <a:ext cx="504" cy="600"/>
            </a:xfrm>
            <a:custGeom>
              <a:avLst/>
              <a:gdLst>
                <a:gd name="T0" fmla="*/ 0 w 378"/>
                <a:gd name="T1" fmla="*/ 11993521 h 174"/>
                <a:gd name="T2" fmla="*/ 5035 w 378"/>
                <a:gd name="T3" fmla="*/ 0 h 174"/>
                <a:gd name="T4" fmla="*/ 0 60000 65536"/>
                <a:gd name="T5" fmla="*/ 0 60000 65536"/>
                <a:gd name="T6" fmla="*/ 0 w 378"/>
                <a:gd name="T7" fmla="*/ 0 h 174"/>
                <a:gd name="T8" fmla="*/ 378 w 378"/>
                <a:gd name="T9" fmla="*/ 174 h 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5" name="Freeform 38"/>
            <p:cNvSpPr>
              <a:spLocks/>
            </p:cNvSpPr>
            <p:nvPr/>
          </p:nvSpPr>
          <p:spPr bwMode="auto">
            <a:xfrm>
              <a:off x="4716" y="1986"/>
              <a:ext cx="366" cy="270"/>
            </a:xfrm>
            <a:custGeom>
              <a:avLst/>
              <a:gdLst>
                <a:gd name="T0" fmla="*/ 0 w 366"/>
                <a:gd name="T1" fmla="*/ 270 h 270"/>
                <a:gd name="T2" fmla="*/ 366 w 366"/>
                <a:gd name="T3" fmla="*/ 0 h 270"/>
                <a:gd name="T4" fmla="*/ 0 60000 65536"/>
                <a:gd name="T5" fmla="*/ 0 60000 65536"/>
                <a:gd name="T6" fmla="*/ 0 w 366"/>
                <a:gd name="T7" fmla="*/ 0 h 270"/>
                <a:gd name="T8" fmla="*/ 366 w 366"/>
                <a:gd name="T9" fmla="*/ 270 h 27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270">
                  <a:moveTo>
                    <a:pt x="0" y="270"/>
                  </a:moveTo>
                  <a:lnTo>
                    <a:pt x="366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6" name="Freeform 39"/>
            <p:cNvSpPr>
              <a:spLocks/>
            </p:cNvSpPr>
            <p:nvPr/>
          </p:nvSpPr>
          <p:spPr bwMode="auto">
            <a:xfrm>
              <a:off x="4035" y="226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7" name="Freeform 40"/>
            <p:cNvSpPr>
              <a:spLocks/>
            </p:cNvSpPr>
            <p:nvPr/>
          </p:nvSpPr>
          <p:spPr bwMode="auto">
            <a:xfrm>
              <a:off x="3444" y="1944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  <a:gd name="T4" fmla="*/ 0 60000 65536"/>
                <a:gd name="T5" fmla="*/ 0 60000 65536"/>
                <a:gd name="T6" fmla="*/ 0 w 276"/>
                <a:gd name="T7" fmla="*/ 0 h 264"/>
                <a:gd name="T8" fmla="*/ 276 w 276"/>
                <a:gd name="T9" fmla="*/ 264 h 2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8" name="Freeform 41"/>
            <p:cNvSpPr>
              <a:spLocks/>
            </p:cNvSpPr>
            <p:nvPr/>
          </p:nvSpPr>
          <p:spPr bwMode="auto">
            <a:xfrm>
              <a:off x="4029" y="157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9" name="Freeform 42"/>
            <p:cNvSpPr>
              <a:spLocks/>
            </p:cNvSpPr>
            <p:nvPr/>
          </p:nvSpPr>
          <p:spPr bwMode="auto">
            <a:xfrm>
              <a:off x="4704" y="1575"/>
              <a:ext cx="396" cy="267"/>
            </a:xfrm>
            <a:custGeom>
              <a:avLst/>
              <a:gdLst>
                <a:gd name="T0" fmla="*/ 396 w 396"/>
                <a:gd name="T1" fmla="*/ 267 h 267"/>
                <a:gd name="T2" fmla="*/ 0 w 396"/>
                <a:gd name="T3" fmla="*/ 0 h 267"/>
                <a:gd name="T4" fmla="*/ 0 60000 65536"/>
                <a:gd name="T5" fmla="*/ 0 60000 65536"/>
                <a:gd name="T6" fmla="*/ 0 w 396"/>
                <a:gd name="T7" fmla="*/ 0 h 267"/>
                <a:gd name="T8" fmla="*/ 396 w 396"/>
                <a:gd name="T9" fmla="*/ 267 h 26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6" h="267">
                  <a:moveTo>
                    <a:pt x="396" y="267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80" name="Freeform 43"/>
            <p:cNvSpPr>
              <a:spLocks/>
            </p:cNvSpPr>
            <p:nvPr/>
          </p:nvSpPr>
          <p:spPr bwMode="auto">
            <a:xfrm>
              <a:off x="3387" y="1146"/>
              <a:ext cx="1110" cy="645"/>
            </a:xfrm>
            <a:custGeom>
              <a:avLst/>
              <a:gdLst>
                <a:gd name="T0" fmla="*/ 1110 w 1110"/>
                <a:gd name="T1" fmla="*/ 342 h 645"/>
                <a:gd name="T2" fmla="*/ 0 w 1110"/>
                <a:gd name="T3" fmla="*/ 645 h 645"/>
                <a:gd name="T4" fmla="*/ 0 60000 65536"/>
                <a:gd name="T5" fmla="*/ 0 60000 65536"/>
                <a:gd name="T6" fmla="*/ 0 w 1110"/>
                <a:gd name="T7" fmla="*/ 0 h 645"/>
                <a:gd name="T8" fmla="*/ 1110 w 1110"/>
                <a:gd name="T9" fmla="*/ 645 h 6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10" h="645">
                  <a:moveTo>
                    <a:pt x="1110" y="342"/>
                  </a:moveTo>
                  <a:cubicBezTo>
                    <a:pt x="1104" y="0"/>
                    <a:pt x="21" y="63"/>
                    <a:pt x="0" y="645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0881" name="Group 44"/>
            <p:cNvGrpSpPr>
              <a:grpSpLocks/>
            </p:cNvGrpSpPr>
            <p:nvPr/>
          </p:nvGrpSpPr>
          <p:grpSpPr bwMode="auto">
            <a:xfrm>
              <a:off x="3287" y="1744"/>
              <a:ext cx="205" cy="250"/>
              <a:chOff x="2954" y="2425"/>
              <a:chExt cx="208" cy="250"/>
            </a:xfrm>
          </p:grpSpPr>
          <p:sp>
            <p:nvSpPr>
              <p:cNvPr id="120907" name="Rectangle 4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08" name="Text Box 46"/>
              <p:cNvSpPr txBox="1">
                <a:spLocks noChangeArrowheads="1"/>
              </p:cNvSpPr>
              <p:nvPr/>
            </p:nvSpPr>
            <p:spPr bwMode="auto">
              <a:xfrm>
                <a:off x="2954" y="2425"/>
                <a:ext cx="20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u</a:t>
                </a:r>
                <a:endParaRPr lang="en-US"/>
              </a:p>
            </p:txBody>
          </p:sp>
        </p:grpSp>
        <p:grpSp>
          <p:nvGrpSpPr>
            <p:cNvPr id="120882" name="Group 47"/>
            <p:cNvGrpSpPr>
              <a:grpSpLocks/>
            </p:cNvGrpSpPr>
            <p:nvPr/>
          </p:nvGrpSpPr>
          <p:grpSpPr bwMode="auto">
            <a:xfrm>
              <a:off x="4461" y="2128"/>
              <a:ext cx="196" cy="250"/>
              <a:chOff x="2958" y="2425"/>
              <a:chExt cx="199" cy="250"/>
            </a:xfrm>
          </p:grpSpPr>
          <p:sp>
            <p:nvSpPr>
              <p:cNvPr id="120905" name="Rectangle 4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06" name="Text Box 49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y</a:t>
                </a:r>
                <a:endParaRPr lang="en-US"/>
              </a:p>
            </p:txBody>
          </p:sp>
        </p:grpSp>
        <p:grpSp>
          <p:nvGrpSpPr>
            <p:cNvPr id="120883" name="Group 50"/>
            <p:cNvGrpSpPr>
              <a:grpSpLocks/>
            </p:cNvGrpSpPr>
            <p:nvPr/>
          </p:nvGrpSpPr>
          <p:grpSpPr bwMode="auto">
            <a:xfrm>
              <a:off x="3772" y="2095"/>
              <a:ext cx="212" cy="288"/>
              <a:chOff x="2951" y="2395"/>
              <a:chExt cx="213" cy="288"/>
            </a:xfrm>
          </p:grpSpPr>
          <p:sp>
            <p:nvSpPr>
              <p:cNvPr id="120903" name="Rectangle 5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04" name="Text Box 52"/>
              <p:cNvSpPr txBox="1">
                <a:spLocks noChangeArrowheads="1"/>
              </p:cNvSpPr>
              <p:nvPr/>
            </p:nvSpPr>
            <p:spPr bwMode="auto">
              <a:xfrm>
                <a:off x="2951" y="2395"/>
                <a:ext cx="21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/>
                  <a:t>x</a:t>
                </a:r>
              </a:p>
            </p:txBody>
          </p:sp>
        </p:grpSp>
        <p:grpSp>
          <p:nvGrpSpPr>
            <p:cNvPr id="120884" name="Group 53"/>
            <p:cNvGrpSpPr>
              <a:grpSpLocks/>
            </p:cNvGrpSpPr>
            <p:nvPr/>
          </p:nvGrpSpPr>
          <p:grpSpPr bwMode="auto">
            <a:xfrm>
              <a:off x="4438" y="1438"/>
              <a:ext cx="232" cy="250"/>
              <a:chOff x="2941" y="2425"/>
              <a:chExt cx="235" cy="250"/>
            </a:xfrm>
          </p:grpSpPr>
          <p:sp>
            <p:nvSpPr>
              <p:cNvPr id="120901" name="Rectangle 54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6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02" name="Text Box 55"/>
              <p:cNvSpPr txBox="1">
                <a:spLocks noChangeArrowheads="1"/>
              </p:cNvSpPr>
              <p:nvPr/>
            </p:nvSpPr>
            <p:spPr bwMode="auto">
              <a:xfrm>
                <a:off x="2941" y="2425"/>
                <a:ext cx="23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w</a:t>
                </a:r>
                <a:endParaRPr lang="en-US"/>
              </a:p>
            </p:txBody>
          </p:sp>
        </p:grpSp>
        <p:grpSp>
          <p:nvGrpSpPr>
            <p:cNvPr id="120885" name="Group 56"/>
            <p:cNvGrpSpPr>
              <a:grpSpLocks/>
            </p:cNvGrpSpPr>
            <p:nvPr/>
          </p:nvGrpSpPr>
          <p:grpSpPr bwMode="auto">
            <a:xfrm>
              <a:off x="3771" y="1438"/>
              <a:ext cx="196" cy="250"/>
              <a:chOff x="2958" y="2425"/>
              <a:chExt cx="199" cy="250"/>
            </a:xfrm>
          </p:grpSpPr>
          <p:sp>
            <p:nvSpPr>
              <p:cNvPr id="120899" name="Rectangle 57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900" name="Text Box 58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v</a:t>
                </a:r>
                <a:endParaRPr lang="en-US"/>
              </a:p>
            </p:txBody>
          </p:sp>
        </p:grpSp>
        <p:grpSp>
          <p:nvGrpSpPr>
            <p:cNvPr id="120886" name="Group 59"/>
            <p:cNvGrpSpPr>
              <a:grpSpLocks/>
            </p:cNvGrpSpPr>
            <p:nvPr/>
          </p:nvGrpSpPr>
          <p:grpSpPr bwMode="auto">
            <a:xfrm>
              <a:off x="5025" y="1756"/>
              <a:ext cx="212" cy="288"/>
              <a:chOff x="2949" y="2395"/>
              <a:chExt cx="214" cy="288"/>
            </a:xfrm>
          </p:grpSpPr>
          <p:sp>
            <p:nvSpPr>
              <p:cNvPr id="120897" name="Rectangle 60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898" name="Text Box 61"/>
              <p:cNvSpPr txBox="1">
                <a:spLocks noChangeArrowheads="1"/>
              </p:cNvSpPr>
              <p:nvPr/>
            </p:nvSpPr>
            <p:spPr bwMode="auto">
              <a:xfrm>
                <a:off x="2949" y="2395"/>
                <a:ext cx="21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/>
                  <a:t>z</a:t>
                </a:r>
              </a:p>
            </p:txBody>
          </p:sp>
        </p:grpSp>
        <p:sp>
          <p:nvSpPr>
            <p:cNvPr id="120887" name="Text Box 62"/>
            <p:cNvSpPr txBox="1">
              <a:spLocks noChangeArrowheads="1"/>
            </p:cNvSpPr>
            <p:nvPr/>
          </p:nvSpPr>
          <p:spPr bwMode="auto">
            <a:xfrm>
              <a:off x="3493" y="1568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2</a:t>
              </a:r>
              <a:endParaRPr lang="en-US"/>
            </a:p>
          </p:txBody>
        </p:sp>
        <p:sp>
          <p:nvSpPr>
            <p:cNvPr id="120888" name="Text Box 63"/>
            <p:cNvSpPr txBox="1">
              <a:spLocks noChangeArrowheads="1"/>
            </p:cNvSpPr>
            <p:nvPr/>
          </p:nvSpPr>
          <p:spPr bwMode="auto">
            <a:xfrm>
              <a:off x="3841" y="1787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2</a:t>
              </a:r>
              <a:endParaRPr lang="en-US"/>
            </a:p>
          </p:txBody>
        </p:sp>
        <p:sp>
          <p:nvSpPr>
            <p:cNvPr id="120889" name="Text Box 64"/>
            <p:cNvSpPr txBox="1">
              <a:spLocks noChangeArrowheads="1"/>
            </p:cNvSpPr>
            <p:nvPr/>
          </p:nvSpPr>
          <p:spPr bwMode="auto">
            <a:xfrm>
              <a:off x="3406" y="2000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1</a:t>
              </a:r>
              <a:endParaRPr lang="en-US"/>
            </a:p>
          </p:txBody>
        </p:sp>
        <p:sp>
          <p:nvSpPr>
            <p:cNvPr id="120890" name="Text Box 65"/>
            <p:cNvSpPr txBox="1">
              <a:spLocks noChangeArrowheads="1"/>
            </p:cNvSpPr>
            <p:nvPr/>
          </p:nvSpPr>
          <p:spPr bwMode="auto">
            <a:xfrm>
              <a:off x="4225" y="1880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3</a:t>
              </a:r>
              <a:endParaRPr lang="en-US"/>
            </a:p>
          </p:txBody>
        </p:sp>
        <p:sp>
          <p:nvSpPr>
            <p:cNvPr id="120891" name="Text Box 66"/>
            <p:cNvSpPr txBox="1">
              <a:spLocks noChangeArrowheads="1"/>
            </p:cNvSpPr>
            <p:nvPr/>
          </p:nvSpPr>
          <p:spPr bwMode="auto">
            <a:xfrm>
              <a:off x="4162" y="2234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1</a:t>
              </a:r>
              <a:endParaRPr lang="en-US"/>
            </a:p>
          </p:txBody>
        </p:sp>
        <p:sp>
          <p:nvSpPr>
            <p:cNvPr id="120892" name="Text Box 67"/>
            <p:cNvSpPr txBox="1">
              <a:spLocks noChangeArrowheads="1"/>
            </p:cNvSpPr>
            <p:nvPr/>
          </p:nvSpPr>
          <p:spPr bwMode="auto">
            <a:xfrm>
              <a:off x="4522" y="1805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1</a:t>
              </a:r>
              <a:endParaRPr lang="en-US"/>
            </a:p>
          </p:txBody>
        </p:sp>
        <p:sp>
          <p:nvSpPr>
            <p:cNvPr id="120893" name="Text Box 68"/>
            <p:cNvSpPr txBox="1">
              <a:spLocks noChangeArrowheads="1"/>
            </p:cNvSpPr>
            <p:nvPr/>
          </p:nvSpPr>
          <p:spPr bwMode="auto">
            <a:xfrm>
              <a:off x="4882" y="2069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2</a:t>
              </a:r>
              <a:endParaRPr lang="en-US"/>
            </a:p>
          </p:txBody>
        </p:sp>
        <p:sp>
          <p:nvSpPr>
            <p:cNvPr id="120894" name="Text Box 69"/>
            <p:cNvSpPr txBox="1">
              <a:spLocks noChangeArrowheads="1"/>
            </p:cNvSpPr>
            <p:nvPr/>
          </p:nvSpPr>
          <p:spPr bwMode="auto">
            <a:xfrm>
              <a:off x="4855" y="1532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5</a:t>
              </a:r>
              <a:endParaRPr lang="en-US"/>
            </a:p>
          </p:txBody>
        </p:sp>
        <p:sp>
          <p:nvSpPr>
            <p:cNvPr id="120895" name="Text Box 70"/>
            <p:cNvSpPr txBox="1">
              <a:spLocks noChangeArrowheads="1"/>
            </p:cNvSpPr>
            <p:nvPr/>
          </p:nvSpPr>
          <p:spPr bwMode="auto">
            <a:xfrm>
              <a:off x="4120" y="1382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3</a:t>
              </a:r>
              <a:endParaRPr lang="en-US"/>
            </a:p>
          </p:txBody>
        </p:sp>
        <p:sp>
          <p:nvSpPr>
            <p:cNvPr id="120896" name="Text Box 71"/>
            <p:cNvSpPr txBox="1">
              <a:spLocks noChangeArrowheads="1"/>
            </p:cNvSpPr>
            <p:nvPr/>
          </p:nvSpPr>
          <p:spPr bwMode="auto">
            <a:xfrm>
              <a:off x="3769" y="1115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5</a:t>
              </a:r>
              <a:endParaRPr lang="en-US"/>
            </a:p>
          </p:txBody>
        </p:sp>
      </p:grpSp>
      <p:sp>
        <p:nvSpPr>
          <p:cNvPr id="120837" name="Text Box 72"/>
          <p:cNvSpPr txBox="1">
            <a:spLocks noChangeArrowheads="1"/>
          </p:cNvSpPr>
          <p:nvPr/>
        </p:nvSpPr>
        <p:spPr bwMode="auto">
          <a:xfrm>
            <a:off x="939800" y="3263900"/>
            <a:ext cx="739775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graph: G = (N,E)</a:t>
            </a:r>
          </a:p>
          <a:p>
            <a:pPr eaLnBrk="1" hangingPunct="1"/>
            <a:endParaRPr lang="en-US" sz="1800"/>
          </a:p>
          <a:p>
            <a:pPr eaLnBrk="1" hangingPunct="1"/>
            <a:r>
              <a:rPr lang="en-US" sz="1800"/>
              <a:t>N = set of routers = { u, v, w, x, y, z }</a:t>
            </a:r>
          </a:p>
          <a:p>
            <a:pPr eaLnBrk="1" hangingPunct="1"/>
            <a:endParaRPr lang="en-US" sz="1800"/>
          </a:p>
          <a:p>
            <a:pPr eaLnBrk="1" hangingPunct="1"/>
            <a:r>
              <a:rPr lang="en-US" sz="1800"/>
              <a:t>E = set of links ={ (u,v), (u,x), (v,x), (v,w), (x,w), (x,y), (w,y), (w,z), (y,z) }</a:t>
            </a:r>
          </a:p>
        </p:txBody>
      </p:sp>
      <p:sp>
        <p:nvSpPr>
          <p:cNvPr id="75783" name="Rectangle 73"/>
          <p:cNvSpPr>
            <a:spLocks noGrp="1" noChangeArrowheads="1"/>
          </p:cNvSpPr>
          <p:nvPr>
            <p:ph type="title"/>
          </p:nvPr>
        </p:nvSpPr>
        <p:spPr>
          <a:xfrm>
            <a:off x="533400" y="207963"/>
            <a:ext cx="7772400" cy="796925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cs typeface="+mj-cs"/>
              </a:rPr>
              <a:t>Graph abstraction of the network</a:t>
            </a:r>
            <a:endParaRPr lang="en-US" sz="4000" dirty="0">
              <a:cs typeface="+mj-cs"/>
            </a:endParaRPr>
          </a:p>
        </p:txBody>
      </p:sp>
      <p:sp>
        <p:nvSpPr>
          <p:cNvPr id="120839" name="Text Box 74"/>
          <p:cNvSpPr txBox="1">
            <a:spLocks noChangeArrowheads="1"/>
          </p:cNvSpPr>
          <p:nvPr/>
        </p:nvSpPr>
        <p:spPr bwMode="auto">
          <a:xfrm>
            <a:off x="1150938" y="5157788"/>
            <a:ext cx="6762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90513" indent="-290513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 i="1" dirty="0"/>
              <a:t>aside:</a:t>
            </a:r>
            <a:r>
              <a:rPr lang="en-US" sz="1800" dirty="0"/>
              <a:t> graph abstraction is useful in other network contexts, e.g., </a:t>
            </a:r>
          </a:p>
          <a:p>
            <a:r>
              <a:rPr lang="en-US" sz="1800" dirty="0"/>
              <a:t>P2P, where </a:t>
            </a:r>
            <a:r>
              <a:rPr lang="en-US" sz="1800" i="1" dirty="0"/>
              <a:t>N</a:t>
            </a:r>
            <a:r>
              <a:rPr lang="en-US" sz="1800" dirty="0"/>
              <a:t> is set of peers and </a:t>
            </a:r>
            <a:r>
              <a:rPr lang="en-US" sz="1800" i="1" dirty="0"/>
              <a:t>E</a:t>
            </a:r>
            <a:r>
              <a:rPr lang="en-US" sz="1800" dirty="0"/>
              <a:t> is set of TCP connections</a:t>
            </a:r>
          </a:p>
        </p:txBody>
      </p:sp>
      <p:sp>
        <p:nvSpPr>
          <p:cNvPr id="7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8</a:t>
            </a:fld>
            <a:endParaRPr lang="en-US" sz="1200" dirty="0">
              <a:latin typeface="Tahoma" charset="0"/>
            </a:endParaRPr>
          </a:p>
        </p:txBody>
      </p:sp>
      <p:sp>
        <p:nvSpPr>
          <p:cNvPr id="7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011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859" name="Picture 77" descr="underline_base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38" y="893763"/>
            <a:ext cx="5942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0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19075"/>
            <a:ext cx="7772400" cy="908050"/>
          </a:xfrm>
        </p:spPr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Graph abstraction: costs</a:t>
            </a:r>
          </a:p>
        </p:txBody>
      </p:sp>
      <p:grpSp>
        <p:nvGrpSpPr>
          <p:cNvPr id="121861" name="Group 3"/>
          <p:cNvGrpSpPr>
            <a:grpSpLocks/>
          </p:cNvGrpSpPr>
          <p:nvPr/>
        </p:nvGrpSpPr>
        <p:grpSpPr bwMode="auto">
          <a:xfrm>
            <a:off x="920750" y="1495425"/>
            <a:ext cx="3571875" cy="2236788"/>
            <a:chOff x="3162" y="1071"/>
            <a:chExt cx="2250" cy="1409"/>
          </a:xfrm>
        </p:grpSpPr>
        <p:sp>
          <p:nvSpPr>
            <p:cNvPr id="121865" name="Freeform 4"/>
            <p:cNvSpPr>
              <a:spLocks/>
            </p:cNvSpPr>
            <p:nvPr/>
          </p:nvSpPr>
          <p:spPr bwMode="auto">
            <a:xfrm>
              <a:off x="3162" y="1071"/>
              <a:ext cx="2250" cy="1409"/>
            </a:xfrm>
            <a:custGeom>
              <a:avLst/>
              <a:gdLst>
                <a:gd name="T0" fmla="*/ 0 w 2250"/>
                <a:gd name="T1" fmla="*/ 624 h 1409"/>
                <a:gd name="T2" fmla="*/ 219 w 2250"/>
                <a:gd name="T3" fmla="*/ 321 h 1409"/>
                <a:gd name="T4" fmla="*/ 529 w 2250"/>
                <a:gd name="T5" fmla="*/ 35 h 1409"/>
                <a:gd name="T6" fmla="*/ 1551 w 2250"/>
                <a:gd name="T7" fmla="*/ 111 h 1409"/>
                <a:gd name="T8" fmla="*/ 1968 w 2250"/>
                <a:gd name="T9" fmla="*/ 483 h 1409"/>
                <a:gd name="T10" fmla="*/ 2199 w 2250"/>
                <a:gd name="T11" fmla="*/ 906 h 1409"/>
                <a:gd name="T12" fmla="*/ 1659 w 2250"/>
                <a:gd name="T13" fmla="*/ 1314 h 1409"/>
                <a:gd name="T14" fmla="*/ 993 w 2250"/>
                <a:gd name="T15" fmla="*/ 1386 h 1409"/>
                <a:gd name="T16" fmla="*/ 465 w 2250"/>
                <a:gd name="T17" fmla="*/ 1356 h 1409"/>
                <a:gd name="T18" fmla="*/ 102 w 2250"/>
                <a:gd name="T19" fmla="*/ 1068 h 1409"/>
                <a:gd name="T20" fmla="*/ 0 w 2250"/>
                <a:gd name="T21" fmla="*/ 624 h 140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50"/>
                <a:gd name="T34" fmla="*/ 0 h 1409"/>
                <a:gd name="T35" fmla="*/ 2250 w 2250"/>
                <a:gd name="T36" fmla="*/ 1409 h 140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50" h="1409">
                  <a:moveTo>
                    <a:pt x="0" y="624"/>
                  </a:moveTo>
                  <a:cubicBezTo>
                    <a:pt x="5" y="506"/>
                    <a:pt x="131" y="419"/>
                    <a:pt x="219" y="321"/>
                  </a:cubicBezTo>
                  <a:cubicBezTo>
                    <a:pt x="307" y="223"/>
                    <a:pt x="307" y="70"/>
                    <a:pt x="529" y="35"/>
                  </a:cubicBezTo>
                  <a:cubicBezTo>
                    <a:pt x="751" y="0"/>
                    <a:pt x="1311" y="36"/>
                    <a:pt x="1551" y="111"/>
                  </a:cubicBezTo>
                  <a:cubicBezTo>
                    <a:pt x="1791" y="186"/>
                    <a:pt x="1860" y="351"/>
                    <a:pt x="1968" y="483"/>
                  </a:cubicBezTo>
                  <a:cubicBezTo>
                    <a:pt x="2076" y="615"/>
                    <a:pt x="2250" y="767"/>
                    <a:pt x="2199" y="906"/>
                  </a:cubicBezTo>
                  <a:cubicBezTo>
                    <a:pt x="2148" y="1045"/>
                    <a:pt x="1860" y="1234"/>
                    <a:pt x="1659" y="1314"/>
                  </a:cubicBezTo>
                  <a:cubicBezTo>
                    <a:pt x="1458" y="1394"/>
                    <a:pt x="1192" y="1379"/>
                    <a:pt x="993" y="1386"/>
                  </a:cubicBezTo>
                  <a:cubicBezTo>
                    <a:pt x="794" y="1393"/>
                    <a:pt x="613" y="1409"/>
                    <a:pt x="465" y="1356"/>
                  </a:cubicBezTo>
                  <a:cubicBezTo>
                    <a:pt x="317" y="1303"/>
                    <a:pt x="180" y="1190"/>
                    <a:pt x="102" y="1068"/>
                  </a:cubicBezTo>
                  <a:cubicBezTo>
                    <a:pt x="24" y="946"/>
                    <a:pt x="21" y="716"/>
                    <a:pt x="0" y="624"/>
                  </a:cubicBezTo>
                  <a:close/>
                </a:path>
              </a:pathLst>
            </a:cu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66" name="Freeform 5"/>
            <p:cNvSpPr>
              <a:spLocks/>
            </p:cNvSpPr>
            <p:nvPr/>
          </p:nvSpPr>
          <p:spPr bwMode="auto">
            <a:xfrm>
              <a:off x="3498" y="1620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67" name="Oval 6"/>
            <p:cNvSpPr>
              <a:spLocks noChangeArrowheads="1"/>
            </p:cNvSpPr>
            <p:nvPr/>
          </p:nvSpPr>
          <p:spPr bwMode="auto">
            <a:xfrm>
              <a:off x="3238" y="186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68" name="Line 7"/>
            <p:cNvSpPr>
              <a:spLocks noChangeShapeType="1"/>
            </p:cNvSpPr>
            <p:nvPr/>
          </p:nvSpPr>
          <p:spPr bwMode="auto">
            <a:xfrm>
              <a:off x="3238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69" name="Line 8"/>
            <p:cNvSpPr>
              <a:spLocks noChangeShapeType="1"/>
            </p:cNvSpPr>
            <p:nvPr/>
          </p:nvSpPr>
          <p:spPr bwMode="auto">
            <a:xfrm>
              <a:off x="3551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70" name="Rectangle 9"/>
            <p:cNvSpPr>
              <a:spLocks noChangeArrowheads="1"/>
            </p:cNvSpPr>
            <p:nvPr/>
          </p:nvSpPr>
          <p:spPr bwMode="auto">
            <a:xfrm>
              <a:off x="3238" y="1855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21871" name="Oval 10"/>
            <p:cNvSpPr>
              <a:spLocks noChangeArrowheads="1"/>
            </p:cNvSpPr>
            <p:nvPr/>
          </p:nvSpPr>
          <p:spPr bwMode="auto">
            <a:xfrm>
              <a:off x="3235" y="179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72" name="Oval 11"/>
            <p:cNvSpPr>
              <a:spLocks noChangeArrowheads="1"/>
            </p:cNvSpPr>
            <p:nvPr/>
          </p:nvSpPr>
          <p:spPr bwMode="auto">
            <a:xfrm>
              <a:off x="3712" y="224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73" name="Line 12"/>
            <p:cNvSpPr>
              <a:spLocks noChangeShapeType="1"/>
            </p:cNvSpPr>
            <p:nvPr/>
          </p:nvSpPr>
          <p:spPr bwMode="auto">
            <a:xfrm>
              <a:off x="3712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74" name="Line 13"/>
            <p:cNvSpPr>
              <a:spLocks noChangeShapeType="1"/>
            </p:cNvSpPr>
            <p:nvPr/>
          </p:nvSpPr>
          <p:spPr bwMode="auto">
            <a:xfrm>
              <a:off x="4025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75" name="Rectangle 14"/>
            <p:cNvSpPr>
              <a:spLocks noChangeArrowheads="1"/>
            </p:cNvSpPr>
            <p:nvPr/>
          </p:nvSpPr>
          <p:spPr bwMode="auto">
            <a:xfrm>
              <a:off x="3712" y="224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21876" name="Oval 15"/>
            <p:cNvSpPr>
              <a:spLocks noChangeArrowheads="1"/>
            </p:cNvSpPr>
            <p:nvPr/>
          </p:nvSpPr>
          <p:spPr bwMode="auto">
            <a:xfrm>
              <a:off x="3709" y="218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77" name="Oval 16"/>
            <p:cNvSpPr>
              <a:spLocks noChangeArrowheads="1"/>
            </p:cNvSpPr>
            <p:nvPr/>
          </p:nvSpPr>
          <p:spPr bwMode="auto">
            <a:xfrm>
              <a:off x="3708" y="155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78" name="Line 17"/>
            <p:cNvSpPr>
              <a:spLocks noChangeShapeType="1"/>
            </p:cNvSpPr>
            <p:nvPr/>
          </p:nvSpPr>
          <p:spPr bwMode="auto">
            <a:xfrm>
              <a:off x="3708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79" name="Line 18"/>
            <p:cNvSpPr>
              <a:spLocks noChangeShapeType="1"/>
            </p:cNvSpPr>
            <p:nvPr/>
          </p:nvSpPr>
          <p:spPr bwMode="auto">
            <a:xfrm>
              <a:off x="4021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80" name="Rectangle 19"/>
            <p:cNvSpPr>
              <a:spLocks noChangeArrowheads="1"/>
            </p:cNvSpPr>
            <p:nvPr/>
          </p:nvSpPr>
          <p:spPr bwMode="auto">
            <a:xfrm>
              <a:off x="3708" y="155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21881" name="Oval 20"/>
            <p:cNvSpPr>
              <a:spLocks noChangeArrowheads="1"/>
            </p:cNvSpPr>
            <p:nvPr/>
          </p:nvSpPr>
          <p:spPr bwMode="auto">
            <a:xfrm>
              <a:off x="3705" y="149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82" name="Oval 21"/>
            <p:cNvSpPr>
              <a:spLocks noChangeArrowheads="1"/>
            </p:cNvSpPr>
            <p:nvPr/>
          </p:nvSpPr>
          <p:spPr bwMode="auto">
            <a:xfrm>
              <a:off x="4391" y="1555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83" name="Line 22"/>
            <p:cNvSpPr>
              <a:spLocks noChangeShapeType="1"/>
            </p:cNvSpPr>
            <p:nvPr/>
          </p:nvSpPr>
          <p:spPr bwMode="auto">
            <a:xfrm>
              <a:off x="4391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84" name="Line 23"/>
            <p:cNvSpPr>
              <a:spLocks noChangeShapeType="1"/>
            </p:cNvSpPr>
            <p:nvPr/>
          </p:nvSpPr>
          <p:spPr bwMode="auto">
            <a:xfrm>
              <a:off x="4703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85" name="Rectangle 24"/>
            <p:cNvSpPr>
              <a:spLocks noChangeArrowheads="1"/>
            </p:cNvSpPr>
            <p:nvPr/>
          </p:nvSpPr>
          <p:spPr bwMode="auto">
            <a:xfrm>
              <a:off x="4391" y="1548"/>
              <a:ext cx="309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21886" name="Oval 25"/>
            <p:cNvSpPr>
              <a:spLocks noChangeArrowheads="1"/>
            </p:cNvSpPr>
            <p:nvPr/>
          </p:nvSpPr>
          <p:spPr bwMode="auto">
            <a:xfrm>
              <a:off x="4394" y="1492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87" name="Oval 26"/>
            <p:cNvSpPr>
              <a:spLocks noChangeArrowheads="1"/>
            </p:cNvSpPr>
            <p:nvPr/>
          </p:nvSpPr>
          <p:spPr bwMode="auto">
            <a:xfrm>
              <a:off x="4401" y="224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88" name="Line 27"/>
            <p:cNvSpPr>
              <a:spLocks noChangeShapeType="1"/>
            </p:cNvSpPr>
            <p:nvPr/>
          </p:nvSpPr>
          <p:spPr bwMode="auto">
            <a:xfrm>
              <a:off x="4401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89" name="Line 28"/>
            <p:cNvSpPr>
              <a:spLocks noChangeShapeType="1"/>
            </p:cNvSpPr>
            <p:nvPr/>
          </p:nvSpPr>
          <p:spPr bwMode="auto">
            <a:xfrm>
              <a:off x="4714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90" name="Rectangle 29"/>
            <p:cNvSpPr>
              <a:spLocks noChangeArrowheads="1"/>
            </p:cNvSpPr>
            <p:nvPr/>
          </p:nvSpPr>
          <p:spPr bwMode="auto">
            <a:xfrm>
              <a:off x="4401" y="2239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21891" name="Oval 30"/>
            <p:cNvSpPr>
              <a:spLocks noChangeArrowheads="1"/>
            </p:cNvSpPr>
            <p:nvPr/>
          </p:nvSpPr>
          <p:spPr bwMode="auto">
            <a:xfrm>
              <a:off x="4398" y="218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92" name="Oval 31"/>
            <p:cNvSpPr>
              <a:spLocks noChangeArrowheads="1"/>
            </p:cNvSpPr>
            <p:nvPr/>
          </p:nvSpPr>
          <p:spPr bwMode="auto">
            <a:xfrm>
              <a:off x="4966" y="19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93" name="Line 32"/>
            <p:cNvSpPr>
              <a:spLocks noChangeShapeType="1"/>
            </p:cNvSpPr>
            <p:nvPr/>
          </p:nvSpPr>
          <p:spPr bwMode="auto">
            <a:xfrm>
              <a:off x="4966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94" name="Line 33"/>
            <p:cNvSpPr>
              <a:spLocks noChangeShapeType="1"/>
            </p:cNvSpPr>
            <p:nvPr/>
          </p:nvSpPr>
          <p:spPr bwMode="auto">
            <a:xfrm>
              <a:off x="5279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95" name="Rectangle 34"/>
            <p:cNvSpPr>
              <a:spLocks noChangeArrowheads="1"/>
            </p:cNvSpPr>
            <p:nvPr/>
          </p:nvSpPr>
          <p:spPr bwMode="auto">
            <a:xfrm>
              <a:off x="4966" y="189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21896" name="Oval 35"/>
            <p:cNvSpPr>
              <a:spLocks noChangeArrowheads="1"/>
            </p:cNvSpPr>
            <p:nvPr/>
          </p:nvSpPr>
          <p:spPr bwMode="auto">
            <a:xfrm>
              <a:off x="4963" y="18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97" name="Freeform 36"/>
            <p:cNvSpPr>
              <a:spLocks/>
            </p:cNvSpPr>
            <p:nvPr/>
          </p:nvSpPr>
          <p:spPr bwMode="auto">
            <a:xfrm>
              <a:off x="4557" y="1647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98" name="Freeform 37"/>
            <p:cNvSpPr>
              <a:spLocks/>
            </p:cNvSpPr>
            <p:nvPr/>
          </p:nvSpPr>
          <p:spPr bwMode="auto">
            <a:xfrm>
              <a:off x="3864" y="1653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  <a:gd name="T4" fmla="*/ 0 60000 65536"/>
                <a:gd name="T5" fmla="*/ 0 60000 65536"/>
                <a:gd name="T6" fmla="*/ 0 w 1"/>
                <a:gd name="T7" fmla="*/ 0 h 537"/>
                <a:gd name="T8" fmla="*/ 1 w 1"/>
                <a:gd name="T9" fmla="*/ 537 h 5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99" name="Freeform 38"/>
            <p:cNvSpPr>
              <a:spLocks/>
            </p:cNvSpPr>
            <p:nvPr/>
          </p:nvSpPr>
          <p:spPr bwMode="auto">
            <a:xfrm>
              <a:off x="4029" y="1638"/>
              <a:ext cx="504" cy="600"/>
            </a:xfrm>
            <a:custGeom>
              <a:avLst/>
              <a:gdLst>
                <a:gd name="T0" fmla="*/ 0 w 378"/>
                <a:gd name="T1" fmla="*/ 11993521 h 174"/>
                <a:gd name="T2" fmla="*/ 5035 w 378"/>
                <a:gd name="T3" fmla="*/ 0 h 174"/>
                <a:gd name="T4" fmla="*/ 0 60000 65536"/>
                <a:gd name="T5" fmla="*/ 0 60000 65536"/>
                <a:gd name="T6" fmla="*/ 0 w 378"/>
                <a:gd name="T7" fmla="*/ 0 h 174"/>
                <a:gd name="T8" fmla="*/ 378 w 378"/>
                <a:gd name="T9" fmla="*/ 174 h 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900" name="Freeform 39"/>
            <p:cNvSpPr>
              <a:spLocks/>
            </p:cNvSpPr>
            <p:nvPr/>
          </p:nvSpPr>
          <p:spPr bwMode="auto">
            <a:xfrm>
              <a:off x="4716" y="1986"/>
              <a:ext cx="366" cy="270"/>
            </a:xfrm>
            <a:custGeom>
              <a:avLst/>
              <a:gdLst>
                <a:gd name="T0" fmla="*/ 0 w 366"/>
                <a:gd name="T1" fmla="*/ 270 h 270"/>
                <a:gd name="T2" fmla="*/ 366 w 366"/>
                <a:gd name="T3" fmla="*/ 0 h 270"/>
                <a:gd name="T4" fmla="*/ 0 60000 65536"/>
                <a:gd name="T5" fmla="*/ 0 60000 65536"/>
                <a:gd name="T6" fmla="*/ 0 w 366"/>
                <a:gd name="T7" fmla="*/ 0 h 270"/>
                <a:gd name="T8" fmla="*/ 366 w 366"/>
                <a:gd name="T9" fmla="*/ 270 h 27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270">
                  <a:moveTo>
                    <a:pt x="0" y="270"/>
                  </a:moveTo>
                  <a:lnTo>
                    <a:pt x="366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901" name="Freeform 40"/>
            <p:cNvSpPr>
              <a:spLocks/>
            </p:cNvSpPr>
            <p:nvPr/>
          </p:nvSpPr>
          <p:spPr bwMode="auto">
            <a:xfrm>
              <a:off x="4035" y="226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902" name="Freeform 41"/>
            <p:cNvSpPr>
              <a:spLocks/>
            </p:cNvSpPr>
            <p:nvPr/>
          </p:nvSpPr>
          <p:spPr bwMode="auto">
            <a:xfrm>
              <a:off x="3444" y="1944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  <a:gd name="T4" fmla="*/ 0 60000 65536"/>
                <a:gd name="T5" fmla="*/ 0 60000 65536"/>
                <a:gd name="T6" fmla="*/ 0 w 276"/>
                <a:gd name="T7" fmla="*/ 0 h 264"/>
                <a:gd name="T8" fmla="*/ 276 w 276"/>
                <a:gd name="T9" fmla="*/ 264 h 2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903" name="Freeform 42"/>
            <p:cNvSpPr>
              <a:spLocks/>
            </p:cNvSpPr>
            <p:nvPr/>
          </p:nvSpPr>
          <p:spPr bwMode="auto">
            <a:xfrm>
              <a:off x="4029" y="157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904" name="Freeform 43"/>
            <p:cNvSpPr>
              <a:spLocks/>
            </p:cNvSpPr>
            <p:nvPr/>
          </p:nvSpPr>
          <p:spPr bwMode="auto">
            <a:xfrm>
              <a:off x="4704" y="1575"/>
              <a:ext cx="396" cy="267"/>
            </a:xfrm>
            <a:custGeom>
              <a:avLst/>
              <a:gdLst>
                <a:gd name="T0" fmla="*/ 396 w 396"/>
                <a:gd name="T1" fmla="*/ 267 h 267"/>
                <a:gd name="T2" fmla="*/ 0 w 396"/>
                <a:gd name="T3" fmla="*/ 0 h 267"/>
                <a:gd name="T4" fmla="*/ 0 60000 65536"/>
                <a:gd name="T5" fmla="*/ 0 60000 65536"/>
                <a:gd name="T6" fmla="*/ 0 w 396"/>
                <a:gd name="T7" fmla="*/ 0 h 267"/>
                <a:gd name="T8" fmla="*/ 396 w 396"/>
                <a:gd name="T9" fmla="*/ 267 h 26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6" h="267">
                  <a:moveTo>
                    <a:pt x="396" y="267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905" name="Freeform 44"/>
            <p:cNvSpPr>
              <a:spLocks/>
            </p:cNvSpPr>
            <p:nvPr/>
          </p:nvSpPr>
          <p:spPr bwMode="auto">
            <a:xfrm>
              <a:off x="3387" y="1146"/>
              <a:ext cx="1110" cy="645"/>
            </a:xfrm>
            <a:custGeom>
              <a:avLst/>
              <a:gdLst>
                <a:gd name="T0" fmla="*/ 1110 w 1110"/>
                <a:gd name="T1" fmla="*/ 342 h 645"/>
                <a:gd name="T2" fmla="*/ 0 w 1110"/>
                <a:gd name="T3" fmla="*/ 645 h 645"/>
                <a:gd name="T4" fmla="*/ 0 60000 65536"/>
                <a:gd name="T5" fmla="*/ 0 60000 65536"/>
                <a:gd name="T6" fmla="*/ 0 w 1110"/>
                <a:gd name="T7" fmla="*/ 0 h 645"/>
                <a:gd name="T8" fmla="*/ 1110 w 1110"/>
                <a:gd name="T9" fmla="*/ 645 h 6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10" h="645">
                  <a:moveTo>
                    <a:pt x="1110" y="342"/>
                  </a:moveTo>
                  <a:cubicBezTo>
                    <a:pt x="1104" y="0"/>
                    <a:pt x="21" y="63"/>
                    <a:pt x="0" y="645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1906" name="Group 45"/>
            <p:cNvGrpSpPr>
              <a:grpSpLocks/>
            </p:cNvGrpSpPr>
            <p:nvPr/>
          </p:nvGrpSpPr>
          <p:grpSpPr bwMode="auto">
            <a:xfrm>
              <a:off x="3287" y="1744"/>
              <a:ext cx="205" cy="250"/>
              <a:chOff x="2954" y="2425"/>
              <a:chExt cx="208" cy="250"/>
            </a:xfrm>
          </p:grpSpPr>
          <p:sp>
            <p:nvSpPr>
              <p:cNvPr id="121932" name="Rectangle 46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933" name="Text Box 47"/>
              <p:cNvSpPr txBox="1">
                <a:spLocks noChangeArrowheads="1"/>
              </p:cNvSpPr>
              <p:nvPr/>
            </p:nvSpPr>
            <p:spPr bwMode="auto">
              <a:xfrm>
                <a:off x="2954" y="2425"/>
                <a:ext cx="20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u</a:t>
                </a:r>
                <a:endParaRPr lang="en-US"/>
              </a:p>
            </p:txBody>
          </p:sp>
        </p:grpSp>
        <p:grpSp>
          <p:nvGrpSpPr>
            <p:cNvPr id="121907" name="Group 48"/>
            <p:cNvGrpSpPr>
              <a:grpSpLocks/>
            </p:cNvGrpSpPr>
            <p:nvPr/>
          </p:nvGrpSpPr>
          <p:grpSpPr bwMode="auto">
            <a:xfrm>
              <a:off x="4461" y="2128"/>
              <a:ext cx="196" cy="250"/>
              <a:chOff x="2958" y="2425"/>
              <a:chExt cx="199" cy="250"/>
            </a:xfrm>
          </p:grpSpPr>
          <p:sp>
            <p:nvSpPr>
              <p:cNvPr id="121930" name="Rectangle 4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931" name="Text Box 50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y</a:t>
                </a:r>
                <a:endParaRPr lang="en-US"/>
              </a:p>
            </p:txBody>
          </p:sp>
        </p:grpSp>
        <p:grpSp>
          <p:nvGrpSpPr>
            <p:cNvPr id="121908" name="Group 51"/>
            <p:cNvGrpSpPr>
              <a:grpSpLocks/>
            </p:cNvGrpSpPr>
            <p:nvPr/>
          </p:nvGrpSpPr>
          <p:grpSpPr bwMode="auto">
            <a:xfrm>
              <a:off x="3772" y="2095"/>
              <a:ext cx="212" cy="288"/>
              <a:chOff x="2951" y="2395"/>
              <a:chExt cx="213" cy="288"/>
            </a:xfrm>
          </p:grpSpPr>
          <p:sp>
            <p:nvSpPr>
              <p:cNvPr id="121928" name="Rectangle 52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929" name="Text Box 53"/>
              <p:cNvSpPr txBox="1">
                <a:spLocks noChangeArrowheads="1"/>
              </p:cNvSpPr>
              <p:nvPr/>
            </p:nvSpPr>
            <p:spPr bwMode="auto">
              <a:xfrm>
                <a:off x="2951" y="2395"/>
                <a:ext cx="21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/>
                  <a:t>x</a:t>
                </a:r>
              </a:p>
            </p:txBody>
          </p:sp>
        </p:grpSp>
        <p:grpSp>
          <p:nvGrpSpPr>
            <p:cNvPr id="121909" name="Group 54"/>
            <p:cNvGrpSpPr>
              <a:grpSpLocks/>
            </p:cNvGrpSpPr>
            <p:nvPr/>
          </p:nvGrpSpPr>
          <p:grpSpPr bwMode="auto">
            <a:xfrm>
              <a:off x="4438" y="1438"/>
              <a:ext cx="232" cy="250"/>
              <a:chOff x="2941" y="2425"/>
              <a:chExt cx="235" cy="250"/>
            </a:xfrm>
          </p:grpSpPr>
          <p:sp>
            <p:nvSpPr>
              <p:cNvPr id="121926" name="Rectangle 5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6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927" name="Text Box 56"/>
              <p:cNvSpPr txBox="1">
                <a:spLocks noChangeArrowheads="1"/>
              </p:cNvSpPr>
              <p:nvPr/>
            </p:nvSpPr>
            <p:spPr bwMode="auto">
              <a:xfrm>
                <a:off x="2941" y="2425"/>
                <a:ext cx="23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w</a:t>
                </a:r>
                <a:endParaRPr lang="en-US"/>
              </a:p>
            </p:txBody>
          </p:sp>
        </p:grpSp>
        <p:grpSp>
          <p:nvGrpSpPr>
            <p:cNvPr id="121910" name="Group 57"/>
            <p:cNvGrpSpPr>
              <a:grpSpLocks/>
            </p:cNvGrpSpPr>
            <p:nvPr/>
          </p:nvGrpSpPr>
          <p:grpSpPr bwMode="auto">
            <a:xfrm>
              <a:off x="3771" y="1438"/>
              <a:ext cx="196" cy="250"/>
              <a:chOff x="2958" y="2425"/>
              <a:chExt cx="199" cy="250"/>
            </a:xfrm>
          </p:grpSpPr>
          <p:sp>
            <p:nvSpPr>
              <p:cNvPr id="121924" name="Rectangle 5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925" name="Text Box 59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v</a:t>
                </a:r>
                <a:endParaRPr lang="en-US"/>
              </a:p>
            </p:txBody>
          </p:sp>
        </p:grpSp>
        <p:grpSp>
          <p:nvGrpSpPr>
            <p:cNvPr id="121911" name="Group 60"/>
            <p:cNvGrpSpPr>
              <a:grpSpLocks/>
            </p:cNvGrpSpPr>
            <p:nvPr/>
          </p:nvGrpSpPr>
          <p:grpSpPr bwMode="auto">
            <a:xfrm>
              <a:off x="5025" y="1756"/>
              <a:ext cx="212" cy="288"/>
              <a:chOff x="2949" y="2395"/>
              <a:chExt cx="214" cy="288"/>
            </a:xfrm>
          </p:grpSpPr>
          <p:sp>
            <p:nvSpPr>
              <p:cNvPr id="121922" name="Rectangle 6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923" name="Text Box 62"/>
              <p:cNvSpPr txBox="1">
                <a:spLocks noChangeArrowheads="1"/>
              </p:cNvSpPr>
              <p:nvPr/>
            </p:nvSpPr>
            <p:spPr bwMode="auto">
              <a:xfrm>
                <a:off x="2949" y="2395"/>
                <a:ext cx="21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/>
                  <a:t>z</a:t>
                </a:r>
              </a:p>
            </p:txBody>
          </p:sp>
        </p:grpSp>
        <p:sp>
          <p:nvSpPr>
            <p:cNvPr id="121912" name="Text Box 63"/>
            <p:cNvSpPr txBox="1">
              <a:spLocks noChangeArrowheads="1"/>
            </p:cNvSpPr>
            <p:nvPr/>
          </p:nvSpPr>
          <p:spPr bwMode="auto">
            <a:xfrm>
              <a:off x="3493" y="1568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2</a:t>
              </a:r>
              <a:endParaRPr lang="en-US"/>
            </a:p>
          </p:txBody>
        </p:sp>
        <p:sp>
          <p:nvSpPr>
            <p:cNvPr id="121913" name="Text Box 64"/>
            <p:cNvSpPr txBox="1">
              <a:spLocks noChangeArrowheads="1"/>
            </p:cNvSpPr>
            <p:nvPr/>
          </p:nvSpPr>
          <p:spPr bwMode="auto">
            <a:xfrm>
              <a:off x="3841" y="1787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2</a:t>
              </a:r>
              <a:endParaRPr lang="en-US"/>
            </a:p>
          </p:txBody>
        </p:sp>
        <p:sp>
          <p:nvSpPr>
            <p:cNvPr id="121914" name="Text Box 65"/>
            <p:cNvSpPr txBox="1">
              <a:spLocks noChangeArrowheads="1"/>
            </p:cNvSpPr>
            <p:nvPr/>
          </p:nvSpPr>
          <p:spPr bwMode="auto">
            <a:xfrm>
              <a:off x="3406" y="2000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1</a:t>
              </a:r>
              <a:endParaRPr lang="en-US"/>
            </a:p>
          </p:txBody>
        </p:sp>
        <p:sp>
          <p:nvSpPr>
            <p:cNvPr id="121915" name="Text Box 66"/>
            <p:cNvSpPr txBox="1">
              <a:spLocks noChangeArrowheads="1"/>
            </p:cNvSpPr>
            <p:nvPr/>
          </p:nvSpPr>
          <p:spPr bwMode="auto">
            <a:xfrm>
              <a:off x="4225" y="1880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3</a:t>
              </a:r>
              <a:endParaRPr lang="en-US"/>
            </a:p>
          </p:txBody>
        </p:sp>
        <p:sp>
          <p:nvSpPr>
            <p:cNvPr id="121916" name="Text Box 67"/>
            <p:cNvSpPr txBox="1">
              <a:spLocks noChangeArrowheads="1"/>
            </p:cNvSpPr>
            <p:nvPr/>
          </p:nvSpPr>
          <p:spPr bwMode="auto">
            <a:xfrm>
              <a:off x="4162" y="2234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1</a:t>
              </a:r>
              <a:endParaRPr lang="en-US"/>
            </a:p>
          </p:txBody>
        </p:sp>
        <p:sp>
          <p:nvSpPr>
            <p:cNvPr id="121917" name="Text Box 68"/>
            <p:cNvSpPr txBox="1">
              <a:spLocks noChangeArrowheads="1"/>
            </p:cNvSpPr>
            <p:nvPr/>
          </p:nvSpPr>
          <p:spPr bwMode="auto">
            <a:xfrm>
              <a:off x="4522" y="1805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1</a:t>
              </a:r>
              <a:endParaRPr lang="en-US"/>
            </a:p>
          </p:txBody>
        </p:sp>
        <p:sp>
          <p:nvSpPr>
            <p:cNvPr id="121918" name="Text Box 69"/>
            <p:cNvSpPr txBox="1">
              <a:spLocks noChangeArrowheads="1"/>
            </p:cNvSpPr>
            <p:nvPr/>
          </p:nvSpPr>
          <p:spPr bwMode="auto">
            <a:xfrm>
              <a:off x="4882" y="2069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2</a:t>
              </a:r>
              <a:endParaRPr lang="en-US"/>
            </a:p>
          </p:txBody>
        </p:sp>
        <p:sp>
          <p:nvSpPr>
            <p:cNvPr id="121919" name="Text Box 70"/>
            <p:cNvSpPr txBox="1">
              <a:spLocks noChangeArrowheads="1"/>
            </p:cNvSpPr>
            <p:nvPr/>
          </p:nvSpPr>
          <p:spPr bwMode="auto">
            <a:xfrm>
              <a:off x="4855" y="1532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5</a:t>
              </a:r>
              <a:endParaRPr lang="en-US"/>
            </a:p>
          </p:txBody>
        </p:sp>
        <p:sp>
          <p:nvSpPr>
            <p:cNvPr id="121920" name="Text Box 71"/>
            <p:cNvSpPr txBox="1">
              <a:spLocks noChangeArrowheads="1"/>
            </p:cNvSpPr>
            <p:nvPr/>
          </p:nvSpPr>
          <p:spPr bwMode="auto">
            <a:xfrm>
              <a:off x="4120" y="1382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3</a:t>
              </a:r>
              <a:endParaRPr lang="en-US"/>
            </a:p>
          </p:txBody>
        </p:sp>
        <p:sp>
          <p:nvSpPr>
            <p:cNvPr id="121921" name="Text Box 72"/>
            <p:cNvSpPr txBox="1">
              <a:spLocks noChangeArrowheads="1"/>
            </p:cNvSpPr>
            <p:nvPr/>
          </p:nvSpPr>
          <p:spPr bwMode="auto">
            <a:xfrm>
              <a:off x="3769" y="1115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/>
                <a:t>5</a:t>
              </a:r>
              <a:endParaRPr lang="en-US"/>
            </a:p>
          </p:txBody>
        </p:sp>
      </p:grpSp>
      <p:sp>
        <p:nvSpPr>
          <p:cNvPr id="121862" name="Text Box 73"/>
          <p:cNvSpPr txBox="1">
            <a:spLocks noChangeArrowheads="1"/>
          </p:cNvSpPr>
          <p:nvPr/>
        </p:nvSpPr>
        <p:spPr bwMode="auto">
          <a:xfrm>
            <a:off x="5265738" y="1689100"/>
            <a:ext cx="3052762" cy="201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c(x,x</a:t>
            </a:r>
            <a:r>
              <a:rPr lang="ja-JP" altLang="en-US" sz="1800"/>
              <a:t>’</a:t>
            </a:r>
            <a:r>
              <a:rPr lang="en-US" altLang="ja-JP" sz="1800"/>
              <a:t>) = cost of link (x,x</a:t>
            </a:r>
            <a:r>
              <a:rPr lang="ja-JP" altLang="en-US" sz="1800"/>
              <a:t>’</a:t>
            </a:r>
            <a:r>
              <a:rPr lang="en-US" altLang="ja-JP" sz="1800"/>
              <a:t>)</a:t>
            </a:r>
          </a:p>
          <a:p>
            <a:r>
              <a:rPr lang="en-US" sz="1800"/>
              <a:t>      e.g., c(w,z) = 5</a:t>
            </a:r>
          </a:p>
          <a:p>
            <a:endParaRPr lang="en-US" sz="1800"/>
          </a:p>
          <a:p>
            <a:r>
              <a:rPr lang="en-US" sz="1800">
                <a:latin typeface="Gill Sans MT" charset="0"/>
              </a:rPr>
              <a:t>cost could always be 1, or </a:t>
            </a:r>
          </a:p>
          <a:p>
            <a:r>
              <a:rPr lang="en-US" sz="1800">
                <a:latin typeface="Gill Sans MT" charset="0"/>
              </a:rPr>
              <a:t>inversely related to bandwidth,</a:t>
            </a:r>
          </a:p>
          <a:p>
            <a:r>
              <a:rPr lang="en-US" sz="1800">
                <a:latin typeface="Gill Sans MT" charset="0"/>
              </a:rPr>
              <a:t>or inversely related to </a:t>
            </a:r>
          </a:p>
          <a:p>
            <a:r>
              <a:rPr lang="en-US" sz="1800">
                <a:latin typeface="Gill Sans MT" charset="0"/>
              </a:rPr>
              <a:t>congestion</a:t>
            </a:r>
          </a:p>
        </p:txBody>
      </p:sp>
      <p:sp>
        <p:nvSpPr>
          <p:cNvPr id="121863" name="Text Box 74"/>
          <p:cNvSpPr txBox="1">
            <a:spLocks noChangeArrowheads="1"/>
          </p:cNvSpPr>
          <p:nvPr/>
        </p:nvSpPr>
        <p:spPr bwMode="auto">
          <a:xfrm>
            <a:off x="925513" y="4227513"/>
            <a:ext cx="67611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cost of path (x</a:t>
            </a:r>
            <a:r>
              <a:rPr lang="en-US" sz="1800" baseline="-25000"/>
              <a:t>1</a:t>
            </a:r>
            <a:r>
              <a:rPr lang="en-US" sz="1800"/>
              <a:t>, x</a:t>
            </a:r>
            <a:r>
              <a:rPr lang="en-US" sz="1800" baseline="-25000"/>
              <a:t>2</a:t>
            </a:r>
            <a:r>
              <a:rPr lang="en-US" sz="1800"/>
              <a:t>, x</a:t>
            </a:r>
            <a:r>
              <a:rPr lang="en-US" sz="1800" baseline="-25000"/>
              <a:t>3</a:t>
            </a:r>
            <a:r>
              <a:rPr lang="en-US" sz="1800"/>
              <a:t>,…, x</a:t>
            </a:r>
            <a:r>
              <a:rPr lang="en-US" sz="1800" baseline="-25000"/>
              <a:t>p</a:t>
            </a:r>
            <a:r>
              <a:rPr lang="en-US" sz="1800"/>
              <a:t>) = c(x</a:t>
            </a:r>
            <a:r>
              <a:rPr lang="en-US" sz="1800" baseline="-25000"/>
              <a:t>1</a:t>
            </a:r>
            <a:r>
              <a:rPr lang="en-US" sz="1800"/>
              <a:t>,x</a:t>
            </a:r>
            <a:r>
              <a:rPr lang="en-US" sz="1800" baseline="-25000"/>
              <a:t>2</a:t>
            </a:r>
            <a:r>
              <a:rPr lang="en-US" sz="1800"/>
              <a:t>) + c(x</a:t>
            </a:r>
            <a:r>
              <a:rPr lang="en-US" sz="1800" baseline="-25000"/>
              <a:t>2</a:t>
            </a:r>
            <a:r>
              <a:rPr lang="en-US" sz="1800"/>
              <a:t>,x</a:t>
            </a:r>
            <a:r>
              <a:rPr lang="en-US" sz="1800" baseline="-25000"/>
              <a:t>3</a:t>
            </a:r>
            <a:r>
              <a:rPr lang="en-US" sz="1800"/>
              <a:t>) + … + c(x</a:t>
            </a:r>
            <a:r>
              <a:rPr lang="en-US" sz="1800" baseline="-25000"/>
              <a:t>p-1</a:t>
            </a:r>
            <a:r>
              <a:rPr lang="en-US" sz="1800"/>
              <a:t>,x</a:t>
            </a:r>
            <a:r>
              <a:rPr lang="en-US" sz="1800" baseline="-25000"/>
              <a:t>p</a:t>
            </a:r>
            <a:r>
              <a:rPr lang="en-US" sz="1800"/>
              <a:t>)  </a:t>
            </a:r>
          </a:p>
        </p:txBody>
      </p:sp>
      <p:sp>
        <p:nvSpPr>
          <p:cNvPr id="121864" name="Text Box 75"/>
          <p:cNvSpPr txBox="1">
            <a:spLocks noChangeArrowheads="1"/>
          </p:cNvSpPr>
          <p:nvPr/>
        </p:nvSpPr>
        <p:spPr bwMode="auto">
          <a:xfrm>
            <a:off x="792163" y="4981575"/>
            <a:ext cx="7569200" cy="974725"/>
          </a:xfrm>
          <a:prstGeom prst="rect">
            <a:avLst/>
          </a:prstGeom>
          <a:noFill/>
          <a:ln w="28575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key question:</a:t>
            </a:r>
            <a:r>
              <a:rPr lang="en-US">
                <a:latin typeface="Gill Sans MT" charset="0"/>
              </a:rPr>
              <a:t> what is the least-cost path between u and z ?</a:t>
            </a:r>
          </a:p>
          <a:p>
            <a:r>
              <a:rPr lang="en-US" sz="2800" i="1">
                <a:solidFill>
                  <a:srgbClr val="CC0000"/>
                </a:solidFill>
                <a:latin typeface="Gill Sans MT" charset="0"/>
              </a:rPr>
              <a:t>routing algorithm:</a:t>
            </a:r>
            <a:r>
              <a:rPr lang="en-US">
                <a:latin typeface="Gill Sans MT" charset="0"/>
              </a:rPr>
              <a:t> algorithm that finds that least cost path</a:t>
            </a:r>
          </a:p>
        </p:txBody>
      </p:sp>
      <p:sp>
        <p:nvSpPr>
          <p:cNvPr id="7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6154" y="6475895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 smtClean="0">
                <a:latin typeface="Tahoma" charset="0"/>
              </a:rPr>
              <a:t>5-</a:t>
            </a:r>
            <a:fld id="{8E8C6E93-DF5B-BC4B-80F9-500DED1EEDCC}" type="slidenum">
              <a:rPr lang="en-US" sz="1200">
                <a:latin typeface="Tahoma" charset="0"/>
              </a:rPr>
              <a:pPr/>
              <a:t>9</a:t>
            </a:fld>
            <a:endParaRPr lang="en-US" sz="1200" dirty="0">
              <a:latin typeface="Tahoma" charset="0"/>
            </a:endParaRPr>
          </a:p>
        </p:txBody>
      </p:sp>
      <p:sp>
        <p:nvSpPr>
          <p:cNvPr id="8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375496" y="6475081"/>
            <a:ext cx="2177473" cy="24154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Network </a:t>
            </a:r>
            <a:r>
              <a:rPr lang="en-US" sz="1200" dirty="0" smtClean="0">
                <a:solidFill>
                  <a:srgbClr val="000000"/>
                </a:solidFill>
                <a:latin typeface="Tahoma" charset="0"/>
                <a:cs typeface="Arial" charset="0"/>
              </a:rPr>
              <a:t>Layer: Control Plane</a:t>
            </a:r>
            <a:endParaRPr lang="en-US" sz="1200" dirty="0">
              <a:solidFill>
                <a:srgbClr val="000000"/>
              </a:solidFill>
              <a:latin typeface="Tahoma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2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>
          <a:gsLst>
            <a:gs pos="0">
              <a:schemeClr val="bg1">
                <a:lumMod val="95000"/>
              </a:schemeClr>
            </a:gs>
            <a:gs pos="100000">
              <a:schemeClr val="accent5">
                <a:lumMod val="75000"/>
              </a:schemeClr>
            </a:gs>
          </a:gsLst>
        </a:gradFill>
        <a:ln>
          <a:noFill/>
        </a:ln>
        <a:effectLst/>
      </a:spPr>
      <a:bodyPr anchor="ctr"/>
      <a:lstStyle>
        <a:defPPr algn="ctr">
          <a:defRPr dirty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17032</TotalTime>
  <Words>1382</Words>
  <Application>Microsoft Office PowerPoint</Application>
  <PresentationFormat>On-screen Show (4:3)</PresentationFormat>
  <Paragraphs>401</Paragraphs>
  <Slides>17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PowerPoint Presentation</vt:lpstr>
      <vt:lpstr>Chapter 5: network layer control plane</vt:lpstr>
      <vt:lpstr>PowerPoint Presentation</vt:lpstr>
      <vt:lpstr>Network-layer functions</vt:lpstr>
      <vt:lpstr>PowerPoint Presentation</vt:lpstr>
      <vt:lpstr>PowerPoint Presentation</vt:lpstr>
      <vt:lpstr>Routing protocols</vt:lpstr>
      <vt:lpstr>Graph abstraction of the network</vt:lpstr>
      <vt:lpstr>Graph abstraction: costs</vt:lpstr>
      <vt:lpstr>Routing algorithm classification</vt:lpstr>
      <vt:lpstr>PowerPoint Presentation</vt:lpstr>
      <vt:lpstr>A link-state routing algorithm</vt:lpstr>
      <vt:lpstr>Dijsktra’s algorithm</vt:lpstr>
      <vt:lpstr>PowerPoint Presentation</vt:lpstr>
      <vt:lpstr>Dijkstra’s algorithm: another example</vt:lpstr>
      <vt:lpstr>Dijkstra’s algorithm: example (2) </vt:lpstr>
      <vt:lpstr>Dijkstra’s algorithm, discussion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Edition: Chapter 4</dc:title>
  <dc:creator>Jim Kurose and Keith Ross</dc:creator>
  <cp:lastModifiedBy>Lu Su</cp:lastModifiedBy>
  <cp:revision>524</cp:revision>
  <dcterms:created xsi:type="dcterms:W3CDTF">1999-10-08T19:08:27Z</dcterms:created>
  <dcterms:modified xsi:type="dcterms:W3CDTF">2020-10-30T05:00:53Z</dcterms:modified>
</cp:coreProperties>
</file>