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778" r:id="rId2"/>
    <p:sldId id="809" r:id="rId3"/>
    <p:sldId id="792" r:id="rId4"/>
    <p:sldId id="793" r:id="rId5"/>
    <p:sldId id="794" r:id="rId6"/>
    <p:sldId id="795" r:id="rId7"/>
    <p:sldId id="796" r:id="rId8"/>
    <p:sldId id="797" r:id="rId9"/>
    <p:sldId id="798" r:id="rId10"/>
    <p:sldId id="799" r:id="rId11"/>
    <p:sldId id="898" r:id="rId12"/>
    <p:sldId id="899" r:id="rId13"/>
    <p:sldId id="800" r:id="rId14"/>
    <p:sldId id="801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257" autoAdjust="0"/>
  </p:normalViewPr>
  <p:slideViewPr>
    <p:cSldViewPr snapToGrid="0"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629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11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21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9E56943E-291F-41AF-BF65-5D5A410D3979}" type="slidenum">
              <a:rPr lang="en-US" altLang="en-US" smtClean="0">
                <a:latin typeface="Times New Roman" pitchFamily="18" charset="0"/>
              </a:rPr>
              <a:pPr/>
              <a:t>11</a:t>
            </a:fld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22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22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fld id="{FA2C1F82-3FAA-4F6E-AD5A-A3C1557CE57C}" type="slidenum">
              <a:rPr lang="en-US" altLang="en-US" smtClean="0">
                <a:latin typeface="Times New Roman" pitchFamily="18" charset="0"/>
              </a:rPr>
              <a:pPr/>
              <a:t>12</a:t>
            </a:fld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465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25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743F53F6-B523-C44E-B4C1-FCBC5EB649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38D61CF4-3907-BD48-A0AD-B97C00B71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1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4E5268B6-BFED-754B-A245-6D16E75F0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64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EC0F1923-A596-1A47-A249-877B26CCB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9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D498B073-F070-8F40-A264-45FE158B6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11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A5E2E980-7D79-7040-B5D8-18DB88480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2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F735F25A-B97A-024B-B408-E1A4C1DF4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98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DD8B96B1-2EDF-B64A-A4F1-BB54A74AC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6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0DCF9BDD-CFA9-4940-A134-4E3EBF4AC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7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A514D338-4107-944C-9C9F-B78F8039F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0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EFD97474-BCA4-8B48-AA21-40B47D81E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2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</a:t>
            </a:r>
            <a:r>
              <a:rPr lang="en-US" sz="2800" i="1">
                <a:solidFill>
                  <a:srgbClr val="008000"/>
                </a:solidFill>
                <a:cs typeface="Arial" charset="0"/>
              </a:rPr>
              <a:t>Down </a:t>
            </a:r>
            <a:r>
              <a:rPr lang="en-US" sz="2800" i="1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>
                <a:solidFill>
                  <a:srgbClr val="008000"/>
                </a:solidFill>
                <a:cs typeface="Arial" charset="0"/>
              </a:rPr>
            </a:br>
            <a:r>
              <a:rPr lang="en-US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>
                <a:solidFill>
                  <a:srgbClr val="008000"/>
                </a:solidFill>
                <a:cs typeface="Arial" charset="0"/>
              </a:rPr>
            </a:br>
            <a:r>
              <a:rPr lang="en-US" sz="140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>
                <a:solidFill>
                  <a:srgbClr val="008000"/>
                </a:solidFill>
                <a:cs typeface="Arial" charset="0"/>
              </a:rPr>
            </a:br>
            <a:r>
              <a:rPr lang="en-US" sz="140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5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Network Layer: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The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Control Plane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7" name="Picture 15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84772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26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008063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Distance vector: link cost changes</a:t>
            </a:r>
            <a:endParaRPr lang="en-US">
              <a:latin typeface="Gill Sans MT" charset="0"/>
            </a:endParaRPr>
          </a:p>
        </p:txBody>
      </p:sp>
      <p:sp>
        <p:nvSpPr>
          <p:cNvPr id="139269" name="Rectangle 3"/>
          <p:cNvSpPr>
            <a:spLocks noChangeArrowheads="1"/>
          </p:cNvSpPr>
          <p:nvPr/>
        </p:nvSpPr>
        <p:spPr bwMode="auto">
          <a:xfrm>
            <a:off x="552450" y="1400175"/>
            <a:ext cx="486727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 dirty="0">
                <a:solidFill>
                  <a:srgbClr val="CC0000"/>
                </a:solidFill>
                <a:latin typeface="Gill Sans MT" charset="0"/>
              </a:rPr>
              <a:t>link cost changes: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>
                <a:latin typeface="Gill Sans MT" charset="0"/>
              </a:rPr>
              <a:t>node detects local link cost change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>
                <a:latin typeface="Gill Sans MT" charset="0"/>
              </a:rPr>
              <a:t>updates routing info, recalculates </a:t>
            </a:r>
            <a:br>
              <a:rPr lang="en-US" sz="2400" dirty="0">
                <a:latin typeface="Gill Sans MT" charset="0"/>
              </a:rPr>
            </a:br>
            <a:r>
              <a:rPr lang="en-US" sz="2400" dirty="0">
                <a:latin typeface="Gill Sans MT" charset="0"/>
              </a:rPr>
              <a:t>distance </a:t>
            </a:r>
            <a:r>
              <a:rPr lang="en-US" sz="2400" dirty="0" err="1" smtClean="0">
                <a:latin typeface="Gill Sans MT" charset="0"/>
              </a:rPr>
              <a:t>vect</a:t>
            </a:r>
            <a:r>
              <a:rPr lang="en-US" sz="2400" dirty="0" smtClean="0">
                <a:latin typeface="Gill Sans MT" charset="0"/>
              </a:rPr>
              <a:t> or</a:t>
            </a:r>
            <a:endParaRPr lang="en-US" sz="2400" dirty="0">
              <a:latin typeface="Gill Sans MT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>
                <a:latin typeface="Gill Sans MT" charset="0"/>
              </a:rPr>
              <a:t>if DV changes, notify neighbors</a:t>
            </a:r>
            <a:r>
              <a:rPr lang="en-US" sz="2200" dirty="0">
                <a:latin typeface="Gill Sans MT" charset="0"/>
              </a:rPr>
              <a:t> </a:t>
            </a:r>
          </a:p>
        </p:txBody>
      </p:sp>
      <p:sp>
        <p:nvSpPr>
          <p:cNvPr id="139270" name="Text Box 4"/>
          <p:cNvSpPr txBox="1">
            <a:spLocks noChangeArrowheads="1"/>
          </p:cNvSpPr>
          <p:nvPr/>
        </p:nvSpPr>
        <p:spPr bwMode="auto">
          <a:xfrm>
            <a:off x="314325" y="3694113"/>
            <a:ext cx="10001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ja-JP" altLang="en-US">
                <a:solidFill>
                  <a:srgbClr val="CC0000"/>
                </a:solidFill>
                <a:latin typeface="Gill Sans MT" charset="0"/>
              </a:rPr>
              <a:t>“</a:t>
            </a:r>
            <a:r>
              <a:rPr lang="en-US" altLang="ja-JP">
                <a:solidFill>
                  <a:srgbClr val="CC0000"/>
                </a:solidFill>
                <a:latin typeface="Gill Sans MT" charset="0"/>
              </a:rPr>
              <a:t>good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news 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travels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fast</a:t>
            </a:r>
            <a:r>
              <a:rPr lang="ja-JP" altLang="en-US">
                <a:solidFill>
                  <a:srgbClr val="CC0000"/>
                </a:solidFill>
                <a:latin typeface="Gill Sans MT" charset="0"/>
              </a:rPr>
              <a:t>”</a:t>
            </a:r>
            <a:endParaRPr lang="en-US" sz="1600">
              <a:solidFill>
                <a:srgbClr val="CC0000"/>
              </a:solidFill>
              <a:latin typeface="Gill Sans MT" charset="0"/>
            </a:endParaRPr>
          </a:p>
        </p:txBody>
      </p:sp>
      <p:grpSp>
        <p:nvGrpSpPr>
          <p:cNvPr id="139271" name="Group 5"/>
          <p:cNvGrpSpPr>
            <a:grpSpLocks/>
          </p:cNvGrpSpPr>
          <p:nvPr/>
        </p:nvGrpSpPr>
        <p:grpSpPr bwMode="auto">
          <a:xfrm>
            <a:off x="5838825" y="1609725"/>
            <a:ext cx="2184400" cy="1314450"/>
            <a:chOff x="3625" y="1076"/>
            <a:chExt cx="1376" cy="828"/>
          </a:xfrm>
        </p:grpSpPr>
        <p:sp>
          <p:nvSpPr>
            <p:cNvPr id="139275" name="Freeform 6"/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6" name="Freeform 7"/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7" name="Oval 8"/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8" name="Line 9"/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9" name="Line 10"/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80" name="Rectangle 11"/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</a:endParaRPr>
            </a:p>
          </p:txBody>
        </p:sp>
        <p:sp>
          <p:nvSpPr>
            <p:cNvPr id="139281" name="Oval 12"/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82" name="Freeform 13"/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83" name="Freeform 14"/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9284" name="Group 15"/>
            <p:cNvGrpSpPr>
              <a:grpSpLocks/>
            </p:cNvGrpSpPr>
            <p:nvPr/>
          </p:nvGrpSpPr>
          <p:grpSpPr bwMode="auto">
            <a:xfrm>
              <a:off x="3770" y="1526"/>
              <a:ext cx="210" cy="250"/>
              <a:chOff x="2951" y="2429"/>
              <a:chExt cx="213" cy="250"/>
            </a:xfrm>
          </p:grpSpPr>
          <p:sp>
            <p:nvSpPr>
              <p:cNvPr id="139308" name="Rectangle 1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309" name="Text Box 17"/>
              <p:cNvSpPr txBox="1">
                <a:spLocks noChangeArrowheads="1"/>
              </p:cNvSpPr>
              <p:nvPr/>
            </p:nvSpPr>
            <p:spPr bwMode="auto">
              <a:xfrm>
                <a:off x="2951" y="2429"/>
                <a:ext cx="21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>
                    <a:latin typeface="Comic Sans MS" charset="0"/>
                  </a:rPr>
                  <a:t>x</a:t>
                </a:r>
                <a:endParaRPr lang="en-US">
                  <a:latin typeface="Times New Roman" charset="0"/>
                </a:endParaRPr>
              </a:p>
            </p:txBody>
          </p:sp>
        </p:grpSp>
        <p:grpSp>
          <p:nvGrpSpPr>
            <p:cNvPr id="139285" name="Group 18"/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139300" name="Oval 19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301" name="Line 20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302" name="Line 21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303" name="Rectangle 22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39304" name="Oval 23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9305" name="Group 24"/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139306" name="Rectangle 2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9307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Comic Sans MS" charset="0"/>
                    </a:rPr>
                    <a:t>z</a:t>
                  </a:r>
                  <a:endParaRPr lang="en-US">
                    <a:latin typeface="Times New Roman" charset="0"/>
                  </a:endParaRPr>
                </a:p>
              </p:txBody>
            </p:sp>
          </p:grpSp>
        </p:grpSp>
        <p:sp>
          <p:nvSpPr>
            <p:cNvPr id="139286" name="Text Box 27"/>
            <p:cNvSpPr txBox="1">
              <a:spLocks noChangeArrowheads="1"/>
            </p:cNvSpPr>
            <p:nvPr/>
          </p:nvSpPr>
          <p:spPr bwMode="auto">
            <a:xfrm>
              <a:off x="4469" y="132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Comic Sans MS" charset="0"/>
                </a:rPr>
                <a:t>1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139287" name="Text Box 28"/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Comic Sans MS" charset="0"/>
                </a:rPr>
                <a:t>4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139288" name="Text Box 29"/>
            <p:cNvSpPr txBox="1">
              <a:spLocks noChangeArrowheads="1"/>
            </p:cNvSpPr>
            <p:nvPr/>
          </p:nvSpPr>
          <p:spPr bwMode="auto">
            <a:xfrm>
              <a:off x="4171" y="165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Comic Sans MS" charset="0"/>
                </a:rPr>
                <a:t>50</a:t>
              </a:r>
              <a:endParaRPr lang="en-US">
                <a:latin typeface="Times New Roman" charset="0"/>
              </a:endParaRPr>
            </a:p>
          </p:txBody>
        </p:sp>
        <p:grpSp>
          <p:nvGrpSpPr>
            <p:cNvPr id="139289" name="Group 30"/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139292" name="Oval 31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293" name="Line 32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294" name="Line 33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295" name="Rectangle 34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39296" name="Oval 35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9297" name="Group 36"/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139298" name="Rectangle 3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9299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Comic Sans MS" charset="0"/>
                    </a:rPr>
                    <a:t>y</a:t>
                  </a:r>
                  <a:endParaRPr lang="en-US">
                    <a:latin typeface="Times New Roman" charset="0"/>
                  </a:endParaRPr>
                </a:p>
              </p:txBody>
            </p:sp>
          </p:grpSp>
        </p:grpSp>
        <p:sp>
          <p:nvSpPr>
            <p:cNvPr id="139290" name="Text Box 39"/>
            <p:cNvSpPr txBox="1">
              <a:spLocks noChangeArrowheads="1"/>
            </p:cNvSpPr>
            <p:nvPr/>
          </p:nvSpPr>
          <p:spPr bwMode="auto">
            <a:xfrm>
              <a:off x="3839" y="1076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FF0000"/>
                  </a:solidFill>
                  <a:latin typeface="Comic Sans MS" charset="0"/>
                </a:rPr>
                <a:t>1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139291" name="Line 40"/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0153" name="Rectangle 41"/>
          <p:cNvSpPr>
            <a:spLocks noChangeArrowheads="1"/>
          </p:cNvSpPr>
          <p:nvPr/>
        </p:nvSpPr>
        <p:spPr bwMode="auto">
          <a:xfrm>
            <a:off x="1698625" y="3633788"/>
            <a:ext cx="66913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tabLst>
                <a:tab pos="228600" algn="l"/>
                <a:tab pos="457200" algn="l"/>
              </a:tabLst>
            </a:pPr>
            <a:r>
              <a:rPr lang="en-US" i="1"/>
              <a:t>t</a:t>
            </a:r>
            <a:r>
              <a:rPr lang="en-US" i="1" baseline="-25000"/>
              <a:t>0 </a:t>
            </a:r>
            <a:r>
              <a:rPr lang="en-US"/>
              <a:t>: </a:t>
            </a:r>
            <a:r>
              <a:rPr lang="en-US" i="1"/>
              <a:t>y</a:t>
            </a:r>
            <a:r>
              <a:rPr lang="en-US"/>
              <a:t> detects link-cost change, updates its DV, informs its neighbors.</a:t>
            </a:r>
          </a:p>
          <a:p>
            <a:pPr>
              <a:tabLst>
                <a:tab pos="228600" algn="l"/>
                <a:tab pos="457200" algn="l"/>
              </a:tabLst>
            </a:pPr>
            <a:endParaRPr lang="en-US"/>
          </a:p>
        </p:txBody>
      </p:sp>
      <p:sp>
        <p:nvSpPr>
          <p:cNvPr id="730154" name="Rectangle 42"/>
          <p:cNvSpPr>
            <a:spLocks noChangeArrowheads="1"/>
          </p:cNvSpPr>
          <p:nvPr/>
        </p:nvSpPr>
        <p:spPr bwMode="auto">
          <a:xfrm>
            <a:off x="1711325" y="4327525"/>
            <a:ext cx="650398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tabLst>
                <a:tab pos="228600" algn="l"/>
                <a:tab pos="457200" algn="l"/>
              </a:tabLst>
            </a:pPr>
            <a:r>
              <a:rPr lang="en-US" i="1" dirty="0"/>
              <a:t>t</a:t>
            </a:r>
            <a:r>
              <a:rPr lang="en-US" i="1" baseline="-25000" dirty="0"/>
              <a:t>1 </a:t>
            </a:r>
            <a:r>
              <a:rPr lang="en-US" dirty="0"/>
              <a:t>: </a:t>
            </a:r>
            <a:r>
              <a:rPr lang="en-US" i="1" dirty="0"/>
              <a:t>z</a:t>
            </a:r>
            <a:r>
              <a:rPr lang="en-US" dirty="0"/>
              <a:t> receives update from </a:t>
            </a:r>
            <a:r>
              <a:rPr lang="en-US" i="1" dirty="0"/>
              <a:t>y</a:t>
            </a:r>
            <a:r>
              <a:rPr lang="en-US" dirty="0"/>
              <a:t>, updates its table, computes new least cost to </a:t>
            </a:r>
            <a:r>
              <a:rPr lang="en-US" i="1" dirty="0"/>
              <a:t>x</a:t>
            </a:r>
            <a:r>
              <a:rPr lang="en-US" dirty="0"/>
              <a:t> , sends its neighbors its DV.</a:t>
            </a:r>
          </a:p>
          <a:p>
            <a:pPr>
              <a:tabLst>
                <a:tab pos="228600" algn="l"/>
                <a:tab pos="457200" algn="l"/>
              </a:tabLst>
            </a:pPr>
            <a:endParaRPr lang="en-US" dirty="0"/>
          </a:p>
        </p:txBody>
      </p:sp>
      <p:sp>
        <p:nvSpPr>
          <p:cNvPr id="730155" name="Rectangle 43"/>
          <p:cNvSpPr>
            <a:spLocks noChangeArrowheads="1"/>
          </p:cNvSpPr>
          <p:nvPr/>
        </p:nvSpPr>
        <p:spPr bwMode="auto">
          <a:xfrm>
            <a:off x="1733550" y="5151438"/>
            <a:ext cx="715803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tabLst>
                <a:tab pos="228600" algn="l"/>
                <a:tab pos="457200" algn="l"/>
              </a:tabLst>
            </a:pPr>
            <a:r>
              <a:rPr lang="en-US" i="1"/>
              <a:t>t</a:t>
            </a:r>
            <a:r>
              <a:rPr lang="en-US" i="1" baseline="-25000"/>
              <a:t>2 </a:t>
            </a:r>
            <a:r>
              <a:rPr lang="en-US"/>
              <a:t>: </a:t>
            </a:r>
            <a:r>
              <a:rPr lang="en-US" i="1"/>
              <a:t>y</a:t>
            </a:r>
            <a:r>
              <a:rPr lang="en-US"/>
              <a:t> receives </a:t>
            </a:r>
            <a:r>
              <a:rPr lang="en-US" i="1"/>
              <a:t>z</a:t>
            </a:r>
            <a:r>
              <a:rPr lang="ja-JP" altLang="en-US"/>
              <a:t>’</a:t>
            </a:r>
            <a:r>
              <a:rPr lang="en-US" altLang="ja-JP"/>
              <a:t>s update, updates its distance table.  </a:t>
            </a:r>
            <a:r>
              <a:rPr lang="en-US" altLang="ja-JP" i="1"/>
              <a:t>y</a:t>
            </a:r>
            <a:r>
              <a:rPr lang="ja-JP" altLang="en-US"/>
              <a:t>’</a:t>
            </a:r>
            <a:r>
              <a:rPr lang="en-US" altLang="ja-JP"/>
              <a:t>s least costs do </a:t>
            </a:r>
            <a:r>
              <a:rPr lang="en-US" altLang="ja-JP" i="1"/>
              <a:t>not</a:t>
            </a:r>
            <a:r>
              <a:rPr lang="en-US" altLang="ja-JP"/>
              <a:t> change, so </a:t>
            </a:r>
            <a:r>
              <a:rPr lang="en-US" altLang="ja-JP" i="1"/>
              <a:t>y</a:t>
            </a:r>
            <a:r>
              <a:rPr lang="en-US" altLang="ja-JP"/>
              <a:t>  does </a:t>
            </a:r>
            <a:r>
              <a:rPr lang="en-US" altLang="ja-JP" i="1"/>
              <a:t>not</a:t>
            </a:r>
            <a:r>
              <a:rPr lang="en-US" altLang="ja-JP"/>
              <a:t> send a message to </a:t>
            </a:r>
            <a:r>
              <a:rPr lang="en-US" altLang="ja-JP" i="1"/>
              <a:t>z</a:t>
            </a:r>
            <a:r>
              <a:rPr lang="en-US" altLang="ja-JP"/>
              <a:t>. </a:t>
            </a:r>
          </a:p>
          <a:p>
            <a:pPr>
              <a:tabLst>
                <a:tab pos="228600" algn="l"/>
                <a:tab pos="457200" algn="l"/>
              </a:tabLst>
            </a:pPr>
            <a:endParaRPr lang="en-US"/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4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49" name="TextBox 1"/>
          <p:cNvSpPr txBox="1">
            <a:spLocks noChangeArrowheads="1"/>
          </p:cNvSpPr>
          <p:nvPr/>
        </p:nvSpPr>
        <p:spPr bwMode="auto">
          <a:xfrm>
            <a:off x="339826" y="6198762"/>
            <a:ext cx="45071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 smtClean="0"/>
              <a:t>* Check </a:t>
            </a:r>
            <a:r>
              <a:rPr lang="en-US" sz="1400" dirty="0"/>
              <a:t>out the online interactive exercises for more </a:t>
            </a:r>
            <a:r>
              <a:rPr lang="en-US" sz="1400" dirty="0" smtClean="0"/>
              <a:t>examples: h</a:t>
            </a:r>
            <a:r>
              <a:rPr lang="en-US" sz="1200" dirty="0" smtClean="0"/>
              <a:t>ttp</a:t>
            </a:r>
            <a:r>
              <a:rPr lang="en-US" sz="1200" dirty="0"/>
              <a:t>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352354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0153" grpId="0"/>
      <p:bldP spid="730154" grpId="0"/>
      <p:bldP spid="7301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223125" y="6467475"/>
            <a:ext cx="1204913" cy="287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Network Layer</a:t>
            </a:r>
          </a:p>
        </p:txBody>
      </p:sp>
      <p:sp>
        <p:nvSpPr>
          <p:cNvPr id="11571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4-</a:t>
            </a:r>
            <a:fld id="{AB7055A5-6F3F-4A36-839D-85AD002B7359}" type="slidenum">
              <a:rPr lang="en-US" altLang="en-US" sz="1200" smtClean="0">
                <a:latin typeface="Taho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 smtClean="0">
              <a:latin typeface="Tahoma" pitchFamily="34" charset="0"/>
            </a:endParaRPr>
          </a:p>
        </p:txBody>
      </p:sp>
      <p:pic>
        <p:nvPicPr>
          <p:cNvPr id="115716" name="Picture 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84772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17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008063"/>
          </a:xfrm>
        </p:spPr>
        <p:txBody>
          <a:bodyPr/>
          <a:lstStyle/>
          <a:p>
            <a:r>
              <a:rPr lang="en-US" altLang="en-US" sz="3600" smtClean="0"/>
              <a:t>Distance vector: link cost changes</a:t>
            </a:r>
            <a:endParaRPr lang="en-US" altLang="en-US" smtClean="0"/>
          </a:p>
        </p:txBody>
      </p:sp>
      <p:sp>
        <p:nvSpPr>
          <p:cNvPr id="115718" name="Rectangle 4"/>
          <p:cNvSpPr>
            <a:spLocks noChangeArrowheads="1"/>
          </p:cNvSpPr>
          <p:nvPr/>
        </p:nvSpPr>
        <p:spPr bwMode="auto">
          <a:xfrm>
            <a:off x="552450" y="1400175"/>
            <a:ext cx="486727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i="1">
                <a:solidFill>
                  <a:srgbClr val="CC0000"/>
                </a:solidFill>
              </a:rPr>
              <a:t>link cost changes:</a:t>
            </a:r>
          </a:p>
          <a:p>
            <a:r>
              <a:rPr lang="en-US" altLang="en-US" sz="2400"/>
              <a:t>node detects local link cost change </a:t>
            </a:r>
          </a:p>
          <a:p>
            <a:r>
              <a:rPr lang="en-US" altLang="en-US" sz="2400" i="1">
                <a:solidFill>
                  <a:srgbClr val="CC0000"/>
                </a:solidFill>
              </a:rPr>
              <a:t>bad news travels slow</a:t>
            </a:r>
            <a:r>
              <a:rPr lang="en-US" altLang="en-US" sz="2400"/>
              <a:t> - </a:t>
            </a:r>
            <a:r>
              <a:rPr lang="ja-JP" altLang="en-US" sz="2400"/>
              <a:t>“</a:t>
            </a:r>
            <a:r>
              <a:rPr lang="en-US" altLang="ja-JP" sz="2400"/>
              <a:t>count to infinity</a:t>
            </a:r>
            <a:r>
              <a:rPr lang="ja-JP" altLang="en-US" sz="2400"/>
              <a:t>”</a:t>
            </a:r>
            <a:r>
              <a:rPr lang="en-US" altLang="ja-JP" sz="2400"/>
              <a:t> problem!</a:t>
            </a:r>
          </a:p>
          <a:p>
            <a:r>
              <a:rPr lang="en-US" altLang="en-US" sz="2400"/>
              <a:t>44 iterations before algorithm stabilizes: see text</a:t>
            </a:r>
          </a:p>
        </p:txBody>
      </p:sp>
      <p:grpSp>
        <p:nvGrpSpPr>
          <p:cNvPr id="115719" name="Group 6"/>
          <p:cNvGrpSpPr>
            <a:grpSpLocks/>
          </p:cNvGrpSpPr>
          <p:nvPr/>
        </p:nvGrpSpPr>
        <p:grpSpPr bwMode="auto">
          <a:xfrm>
            <a:off x="5838825" y="1609725"/>
            <a:ext cx="2184400" cy="1314450"/>
            <a:chOff x="3625" y="1076"/>
            <a:chExt cx="1376" cy="828"/>
          </a:xfrm>
        </p:grpSpPr>
        <p:sp>
          <p:nvSpPr>
            <p:cNvPr id="115818" name="Freeform 7"/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19" name="Freeform 8"/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0" name="Oval 9"/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15821" name="Line 10"/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2" name="Line 11"/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3" name="Rectangle 12"/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15824" name="Oval 13"/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15825" name="Freeform 14"/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826" name="Freeform 15"/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5827" name="Group 16"/>
            <p:cNvGrpSpPr>
              <a:grpSpLocks/>
            </p:cNvGrpSpPr>
            <p:nvPr/>
          </p:nvGrpSpPr>
          <p:grpSpPr bwMode="auto">
            <a:xfrm>
              <a:off x="3770" y="1526"/>
              <a:ext cx="210" cy="250"/>
              <a:chOff x="2951" y="2429"/>
              <a:chExt cx="213" cy="250"/>
            </a:xfrm>
          </p:grpSpPr>
          <p:sp>
            <p:nvSpPr>
              <p:cNvPr id="115851" name="Rectangle 1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15852" name="Text Box 18"/>
              <p:cNvSpPr txBox="1">
                <a:spLocks noChangeArrowheads="1"/>
              </p:cNvSpPr>
              <p:nvPr/>
            </p:nvSpPr>
            <p:spPr bwMode="auto">
              <a:xfrm>
                <a:off x="2951" y="2429"/>
                <a:ext cx="21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Comic Sans MS" pitchFamily="66" charset="0"/>
                  </a:rPr>
                  <a:t>x</a:t>
                </a:r>
                <a:endParaRPr lang="en-US" alt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15828" name="Group 19"/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115843" name="Oval 2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15844" name="Line 2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45" name="Line 2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46" name="Rectangle 2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15847" name="Oval 2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grpSp>
            <p:nvGrpSpPr>
              <p:cNvPr id="115848" name="Group 25"/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115849" name="Rectangle 2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latin typeface="Arial" pitchFamily="34" charset="0"/>
                  </a:endParaRPr>
                </a:p>
              </p:txBody>
            </p:sp>
            <p:sp>
              <p:nvSpPr>
                <p:cNvPr id="11585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>
                      <a:latin typeface="Comic Sans MS" pitchFamily="66" charset="0"/>
                    </a:rPr>
                    <a:t>z</a:t>
                  </a:r>
                  <a:endParaRPr lang="en-US" altLang="en-US" sz="2400"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115829" name="Text Box 28"/>
            <p:cNvSpPr txBox="1">
              <a:spLocks noChangeArrowheads="1"/>
            </p:cNvSpPr>
            <p:nvPr/>
          </p:nvSpPr>
          <p:spPr bwMode="auto">
            <a:xfrm>
              <a:off x="4469" y="132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mic Sans MS" pitchFamily="66" charset="0"/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15830" name="Text Box 29"/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mic Sans MS" pitchFamily="66" charset="0"/>
                </a:rPr>
                <a:t>4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15831" name="Text Box 30"/>
            <p:cNvSpPr txBox="1">
              <a:spLocks noChangeArrowheads="1"/>
            </p:cNvSpPr>
            <p:nvPr/>
          </p:nvSpPr>
          <p:spPr bwMode="auto">
            <a:xfrm>
              <a:off x="4171" y="165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mic Sans MS" pitchFamily="66" charset="0"/>
                </a:rPr>
                <a:t>50</a:t>
              </a:r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115832" name="Group 31"/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115835" name="Oval 32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15836" name="Line 33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37" name="Line 34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838" name="Rectangle 35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15839" name="Oval 36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grpSp>
            <p:nvGrpSpPr>
              <p:cNvPr id="115840" name="Group 37"/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115841" name="Rectangle 3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latin typeface="Arial" pitchFamily="34" charset="0"/>
                  </a:endParaRPr>
                </a:p>
              </p:txBody>
            </p:sp>
            <p:sp>
              <p:nvSpPr>
                <p:cNvPr id="115842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>
                      <a:latin typeface="Comic Sans MS" pitchFamily="66" charset="0"/>
                    </a:rPr>
                    <a:t>y</a:t>
                  </a:r>
                  <a:endParaRPr lang="en-US" altLang="en-US" sz="2400"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115833" name="Text Box 40"/>
            <p:cNvSpPr txBox="1">
              <a:spLocks noChangeArrowheads="1"/>
            </p:cNvSpPr>
            <p:nvPr/>
          </p:nvSpPr>
          <p:spPr bwMode="auto">
            <a:xfrm>
              <a:off x="3784" y="107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60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15834" name="Line 41"/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5720" name="Line 174"/>
          <p:cNvSpPr>
            <a:spLocks noChangeShapeType="1"/>
          </p:cNvSpPr>
          <p:nvPr/>
        </p:nvSpPr>
        <p:spPr bwMode="auto">
          <a:xfrm>
            <a:off x="1219200" y="4067175"/>
            <a:ext cx="0" cy="895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721" name="Line 175"/>
          <p:cNvSpPr>
            <a:spLocks noChangeShapeType="1"/>
          </p:cNvSpPr>
          <p:nvPr/>
        </p:nvSpPr>
        <p:spPr bwMode="auto">
          <a:xfrm>
            <a:off x="914400" y="4295775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722" name="Text Box 176"/>
          <p:cNvSpPr txBox="1">
            <a:spLocks noChangeArrowheads="1"/>
          </p:cNvSpPr>
          <p:nvPr/>
        </p:nvSpPr>
        <p:spPr bwMode="auto">
          <a:xfrm>
            <a:off x="1219200" y="3910013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x   y   z</a:t>
            </a:r>
          </a:p>
        </p:txBody>
      </p:sp>
      <p:sp>
        <p:nvSpPr>
          <p:cNvPr id="115723" name="Text Box 177"/>
          <p:cNvSpPr txBox="1">
            <a:spLocks noChangeArrowheads="1"/>
          </p:cNvSpPr>
          <p:nvPr/>
        </p:nvSpPr>
        <p:spPr bwMode="auto">
          <a:xfrm>
            <a:off x="914400" y="4291013"/>
            <a:ext cx="300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y</a:t>
            </a:r>
          </a:p>
        </p:txBody>
      </p:sp>
      <p:sp>
        <p:nvSpPr>
          <p:cNvPr id="115724" name="Text Box 178"/>
          <p:cNvSpPr txBox="1">
            <a:spLocks noChangeArrowheads="1"/>
          </p:cNvSpPr>
          <p:nvPr/>
        </p:nvSpPr>
        <p:spPr bwMode="auto">
          <a:xfrm>
            <a:off x="914400" y="4595813"/>
            <a:ext cx="300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z</a:t>
            </a:r>
          </a:p>
        </p:txBody>
      </p:sp>
      <p:sp>
        <p:nvSpPr>
          <p:cNvPr id="115725" name="Text Box 180"/>
          <p:cNvSpPr txBox="1">
            <a:spLocks noChangeArrowheads="1"/>
          </p:cNvSpPr>
          <p:nvPr/>
        </p:nvSpPr>
        <p:spPr bwMode="auto">
          <a:xfrm>
            <a:off x="1219200" y="4291013"/>
            <a:ext cx="954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4   0   1</a:t>
            </a:r>
          </a:p>
        </p:txBody>
      </p:sp>
      <p:sp>
        <p:nvSpPr>
          <p:cNvPr id="115726" name="Text Box 188"/>
          <p:cNvSpPr txBox="1">
            <a:spLocks noChangeArrowheads="1"/>
          </p:cNvSpPr>
          <p:nvPr/>
        </p:nvSpPr>
        <p:spPr bwMode="auto">
          <a:xfrm>
            <a:off x="1352550" y="3778250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Arial" pitchFamily="34" charset="0"/>
              </a:rPr>
              <a:t>cost to</a:t>
            </a:r>
          </a:p>
        </p:txBody>
      </p:sp>
      <p:sp>
        <p:nvSpPr>
          <p:cNvPr id="115727" name="Text Box 270"/>
          <p:cNvSpPr txBox="1">
            <a:spLocks noChangeArrowheads="1"/>
          </p:cNvSpPr>
          <p:nvPr/>
        </p:nvSpPr>
        <p:spPr bwMode="auto">
          <a:xfrm>
            <a:off x="255588" y="3724275"/>
            <a:ext cx="92868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  <a:latin typeface="Arial" pitchFamily="34" charset="0"/>
              </a:rPr>
              <a:t>node y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  <a:latin typeface="Arial" pitchFamily="34" charset="0"/>
              </a:rPr>
              <a:t>table</a:t>
            </a:r>
          </a:p>
        </p:txBody>
      </p:sp>
      <p:sp>
        <p:nvSpPr>
          <p:cNvPr id="115728" name="Text Box 284"/>
          <p:cNvSpPr txBox="1">
            <a:spLocks noChangeArrowheads="1"/>
          </p:cNvSpPr>
          <p:nvPr/>
        </p:nvSpPr>
        <p:spPr bwMode="auto">
          <a:xfrm rot="-5400000">
            <a:off x="561181" y="4482307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Arial" pitchFamily="34" charset="0"/>
              </a:rPr>
              <a:t>from</a:t>
            </a:r>
          </a:p>
        </p:txBody>
      </p:sp>
      <p:sp>
        <p:nvSpPr>
          <p:cNvPr id="115729" name="Text Box 180"/>
          <p:cNvSpPr txBox="1">
            <a:spLocks noChangeArrowheads="1"/>
          </p:cNvSpPr>
          <p:nvPr/>
        </p:nvSpPr>
        <p:spPr bwMode="auto">
          <a:xfrm>
            <a:off x="1217613" y="4611688"/>
            <a:ext cx="954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5   1   0</a:t>
            </a:r>
          </a:p>
        </p:txBody>
      </p:sp>
      <p:sp>
        <p:nvSpPr>
          <p:cNvPr id="115730" name="Line 174"/>
          <p:cNvSpPr>
            <a:spLocks noChangeShapeType="1"/>
          </p:cNvSpPr>
          <p:nvPr/>
        </p:nvSpPr>
        <p:spPr bwMode="auto">
          <a:xfrm>
            <a:off x="1225550" y="5470525"/>
            <a:ext cx="0" cy="895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731" name="Line 175"/>
          <p:cNvSpPr>
            <a:spLocks noChangeShapeType="1"/>
          </p:cNvSpPr>
          <p:nvPr/>
        </p:nvSpPr>
        <p:spPr bwMode="auto">
          <a:xfrm>
            <a:off x="920750" y="5699125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732" name="Text Box 176"/>
          <p:cNvSpPr txBox="1">
            <a:spLocks noChangeArrowheads="1"/>
          </p:cNvSpPr>
          <p:nvPr/>
        </p:nvSpPr>
        <p:spPr bwMode="auto">
          <a:xfrm>
            <a:off x="1225550" y="5313363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x   y   z</a:t>
            </a:r>
          </a:p>
        </p:txBody>
      </p:sp>
      <p:sp>
        <p:nvSpPr>
          <p:cNvPr id="115733" name="Text Box 177"/>
          <p:cNvSpPr txBox="1">
            <a:spLocks noChangeArrowheads="1"/>
          </p:cNvSpPr>
          <p:nvPr/>
        </p:nvSpPr>
        <p:spPr bwMode="auto">
          <a:xfrm>
            <a:off x="920750" y="5694363"/>
            <a:ext cx="300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y</a:t>
            </a:r>
          </a:p>
        </p:txBody>
      </p:sp>
      <p:sp>
        <p:nvSpPr>
          <p:cNvPr id="115734" name="Text Box 178"/>
          <p:cNvSpPr txBox="1">
            <a:spLocks noChangeArrowheads="1"/>
          </p:cNvSpPr>
          <p:nvPr/>
        </p:nvSpPr>
        <p:spPr bwMode="auto">
          <a:xfrm>
            <a:off x="920750" y="5999163"/>
            <a:ext cx="300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z</a:t>
            </a:r>
          </a:p>
        </p:txBody>
      </p:sp>
      <p:sp>
        <p:nvSpPr>
          <p:cNvPr id="115735" name="Text Box 180"/>
          <p:cNvSpPr txBox="1">
            <a:spLocks noChangeArrowheads="1"/>
          </p:cNvSpPr>
          <p:nvPr/>
        </p:nvSpPr>
        <p:spPr bwMode="auto">
          <a:xfrm>
            <a:off x="1225550" y="5694363"/>
            <a:ext cx="954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4   0   1</a:t>
            </a:r>
          </a:p>
        </p:txBody>
      </p:sp>
      <p:sp>
        <p:nvSpPr>
          <p:cNvPr id="115736" name="Text Box 188"/>
          <p:cNvSpPr txBox="1">
            <a:spLocks noChangeArrowheads="1"/>
          </p:cNvSpPr>
          <p:nvPr/>
        </p:nvSpPr>
        <p:spPr bwMode="auto">
          <a:xfrm>
            <a:off x="1358900" y="5181600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Arial" pitchFamily="34" charset="0"/>
              </a:rPr>
              <a:t>cost to</a:t>
            </a:r>
          </a:p>
        </p:txBody>
      </p:sp>
      <p:sp>
        <p:nvSpPr>
          <p:cNvPr id="115737" name="Text Box 270"/>
          <p:cNvSpPr txBox="1">
            <a:spLocks noChangeArrowheads="1"/>
          </p:cNvSpPr>
          <p:nvPr/>
        </p:nvSpPr>
        <p:spPr bwMode="auto">
          <a:xfrm>
            <a:off x="274638" y="5127625"/>
            <a:ext cx="91598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  <a:latin typeface="Arial" pitchFamily="34" charset="0"/>
              </a:rPr>
              <a:t>node z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  <a:latin typeface="Arial" pitchFamily="34" charset="0"/>
              </a:rPr>
              <a:t>table</a:t>
            </a:r>
          </a:p>
        </p:txBody>
      </p:sp>
      <p:sp>
        <p:nvSpPr>
          <p:cNvPr id="115738" name="Text Box 284"/>
          <p:cNvSpPr txBox="1">
            <a:spLocks noChangeArrowheads="1"/>
          </p:cNvSpPr>
          <p:nvPr/>
        </p:nvSpPr>
        <p:spPr bwMode="auto">
          <a:xfrm rot="-5400000">
            <a:off x="567531" y="5885657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Arial" pitchFamily="34" charset="0"/>
              </a:rPr>
              <a:t>from</a:t>
            </a:r>
          </a:p>
        </p:txBody>
      </p:sp>
      <p:sp>
        <p:nvSpPr>
          <p:cNvPr id="115739" name="Text Box 180"/>
          <p:cNvSpPr txBox="1">
            <a:spLocks noChangeArrowheads="1"/>
          </p:cNvSpPr>
          <p:nvPr/>
        </p:nvSpPr>
        <p:spPr bwMode="auto">
          <a:xfrm>
            <a:off x="1223963" y="6015038"/>
            <a:ext cx="954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5   1   0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328863" y="4602163"/>
            <a:ext cx="2017712" cy="1779587"/>
            <a:chOff x="2329040" y="4602523"/>
            <a:chExt cx="2017360" cy="1779912"/>
          </a:xfrm>
        </p:grpSpPr>
        <p:sp>
          <p:nvSpPr>
            <p:cNvPr id="115806" name="Line 174"/>
            <p:cNvSpPr>
              <a:spLocks noChangeShapeType="1"/>
            </p:cNvSpPr>
            <p:nvPr/>
          </p:nvSpPr>
          <p:spPr bwMode="auto">
            <a:xfrm>
              <a:off x="3279600" y="5468620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807" name="Line 175"/>
            <p:cNvSpPr>
              <a:spLocks noChangeShapeType="1"/>
            </p:cNvSpPr>
            <p:nvPr/>
          </p:nvSpPr>
          <p:spPr bwMode="auto">
            <a:xfrm>
              <a:off x="2974800" y="5697220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808" name="Text Box 176"/>
            <p:cNvSpPr txBox="1">
              <a:spLocks noChangeArrowheads="1"/>
            </p:cNvSpPr>
            <p:nvPr/>
          </p:nvSpPr>
          <p:spPr bwMode="auto">
            <a:xfrm>
              <a:off x="3279600" y="5311458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5809" name="Text Box 177"/>
            <p:cNvSpPr txBox="1">
              <a:spLocks noChangeArrowheads="1"/>
            </p:cNvSpPr>
            <p:nvPr/>
          </p:nvSpPr>
          <p:spPr bwMode="auto">
            <a:xfrm>
              <a:off x="2974800" y="569245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5810" name="Text Box 178"/>
            <p:cNvSpPr txBox="1">
              <a:spLocks noChangeArrowheads="1"/>
            </p:cNvSpPr>
            <p:nvPr/>
          </p:nvSpPr>
          <p:spPr bwMode="auto">
            <a:xfrm>
              <a:off x="2974800" y="599725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5811" name="Text Box 180"/>
            <p:cNvSpPr txBox="1">
              <a:spLocks noChangeArrowheads="1"/>
            </p:cNvSpPr>
            <p:nvPr/>
          </p:nvSpPr>
          <p:spPr bwMode="auto">
            <a:xfrm>
              <a:off x="3279600" y="5692458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6   0   1</a:t>
              </a:r>
            </a:p>
          </p:txBody>
        </p:sp>
        <p:sp>
          <p:nvSpPr>
            <p:cNvPr id="115812" name="Text Box 188"/>
            <p:cNvSpPr txBox="1">
              <a:spLocks noChangeArrowheads="1"/>
            </p:cNvSpPr>
            <p:nvPr/>
          </p:nvSpPr>
          <p:spPr bwMode="auto">
            <a:xfrm>
              <a:off x="3412950" y="5179695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5813" name="Text Box 270"/>
            <p:cNvSpPr txBox="1">
              <a:spLocks noChangeArrowheads="1"/>
            </p:cNvSpPr>
            <p:nvPr/>
          </p:nvSpPr>
          <p:spPr bwMode="auto">
            <a:xfrm>
              <a:off x="2329040" y="5125720"/>
              <a:ext cx="915635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z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5814" name="Text Box 284"/>
            <p:cNvSpPr txBox="1">
              <a:spLocks noChangeArrowheads="1"/>
            </p:cNvSpPr>
            <p:nvPr/>
          </p:nvSpPr>
          <p:spPr bwMode="auto">
            <a:xfrm rot="-5400000">
              <a:off x="2621582" y="5883719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5815" name="Text Box 180"/>
            <p:cNvSpPr txBox="1">
              <a:spLocks noChangeArrowheads="1"/>
            </p:cNvSpPr>
            <p:nvPr/>
          </p:nvSpPr>
          <p:spPr bwMode="auto">
            <a:xfrm>
              <a:off x="3278385" y="6013103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5   1   0</a:t>
              </a:r>
            </a:p>
          </p:txBody>
        </p:sp>
        <p:sp>
          <p:nvSpPr>
            <p:cNvPr id="108" name="Line 227"/>
            <p:cNvSpPr>
              <a:spLocks noChangeShapeType="1"/>
            </p:cNvSpPr>
            <p:nvPr/>
          </p:nvSpPr>
          <p:spPr bwMode="auto">
            <a:xfrm flipH="1">
              <a:off x="3432160" y="4602523"/>
              <a:ext cx="0" cy="1163850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3262327" y="5690159"/>
              <a:ext cx="341252" cy="336611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4598988" y="3729038"/>
            <a:ext cx="2030412" cy="2312987"/>
            <a:chOff x="4598496" y="3728555"/>
            <a:chExt cx="2030184" cy="2313663"/>
          </a:xfrm>
        </p:grpSpPr>
        <p:sp>
          <p:nvSpPr>
            <p:cNvPr id="115794" name="Line 174"/>
            <p:cNvSpPr>
              <a:spLocks noChangeShapeType="1"/>
            </p:cNvSpPr>
            <p:nvPr/>
          </p:nvSpPr>
          <p:spPr bwMode="auto">
            <a:xfrm>
              <a:off x="5561880" y="4071455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95" name="Line 175"/>
            <p:cNvSpPr>
              <a:spLocks noChangeShapeType="1"/>
            </p:cNvSpPr>
            <p:nvPr/>
          </p:nvSpPr>
          <p:spPr bwMode="auto">
            <a:xfrm>
              <a:off x="5257080" y="4300055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96" name="Text Box 176"/>
            <p:cNvSpPr txBox="1">
              <a:spLocks noChangeArrowheads="1"/>
            </p:cNvSpPr>
            <p:nvPr/>
          </p:nvSpPr>
          <p:spPr bwMode="auto">
            <a:xfrm>
              <a:off x="5561880" y="3914293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5797" name="Text Box 177"/>
            <p:cNvSpPr txBox="1">
              <a:spLocks noChangeArrowheads="1"/>
            </p:cNvSpPr>
            <p:nvPr/>
          </p:nvSpPr>
          <p:spPr bwMode="auto">
            <a:xfrm>
              <a:off x="5257080" y="429529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5798" name="Text Box 178"/>
            <p:cNvSpPr txBox="1">
              <a:spLocks noChangeArrowheads="1"/>
            </p:cNvSpPr>
            <p:nvPr/>
          </p:nvSpPr>
          <p:spPr bwMode="auto">
            <a:xfrm>
              <a:off x="5257080" y="460009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5799" name="Text Box 180"/>
            <p:cNvSpPr txBox="1">
              <a:spLocks noChangeArrowheads="1"/>
            </p:cNvSpPr>
            <p:nvPr/>
          </p:nvSpPr>
          <p:spPr bwMode="auto">
            <a:xfrm>
              <a:off x="5561880" y="4295293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6   0   1</a:t>
              </a:r>
            </a:p>
          </p:txBody>
        </p:sp>
        <p:sp>
          <p:nvSpPr>
            <p:cNvPr id="115800" name="Text Box 188"/>
            <p:cNvSpPr txBox="1">
              <a:spLocks noChangeArrowheads="1"/>
            </p:cNvSpPr>
            <p:nvPr/>
          </p:nvSpPr>
          <p:spPr bwMode="auto">
            <a:xfrm>
              <a:off x="5695230" y="3782530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5801" name="Text Box 270"/>
            <p:cNvSpPr txBox="1">
              <a:spLocks noChangeArrowheads="1"/>
            </p:cNvSpPr>
            <p:nvPr/>
          </p:nvSpPr>
          <p:spPr bwMode="auto">
            <a:xfrm>
              <a:off x="4598496" y="3728555"/>
              <a:ext cx="928459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y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5802" name="Text Box 284"/>
            <p:cNvSpPr txBox="1">
              <a:spLocks noChangeArrowheads="1"/>
            </p:cNvSpPr>
            <p:nvPr/>
          </p:nvSpPr>
          <p:spPr bwMode="auto">
            <a:xfrm rot="-5400000">
              <a:off x="4903862" y="4486554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5803" name="Text Box 180"/>
            <p:cNvSpPr txBox="1">
              <a:spLocks noChangeArrowheads="1"/>
            </p:cNvSpPr>
            <p:nvPr/>
          </p:nvSpPr>
          <p:spPr bwMode="auto">
            <a:xfrm>
              <a:off x="5560665" y="4615938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7   1   0</a:t>
              </a:r>
            </a:p>
          </p:txBody>
        </p:sp>
        <p:sp>
          <p:nvSpPr>
            <p:cNvPr id="131" name="Oval 130"/>
            <p:cNvSpPr/>
            <p:nvPr/>
          </p:nvSpPr>
          <p:spPr bwMode="auto">
            <a:xfrm>
              <a:off x="5544540" y="4608287"/>
              <a:ext cx="341274" cy="335060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33" name="Line 227"/>
            <p:cNvSpPr>
              <a:spLocks noChangeShapeType="1"/>
            </p:cNvSpPr>
            <p:nvPr/>
          </p:nvSpPr>
          <p:spPr bwMode="auto">
            <a:xfrm flipH="1" flipV="1">
              <a:off x="5695335" y="4902060"/>
              <a:ext cx="19048" cy="1140158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6781800" y="4608513"/>
            <a:ext cx="2017713" cy="1779587"/>
            <a:chOff x="6781445" y="4607868"/>
            <a:chExt cx="2017360" cy="1779452"/>
          </a:xfrm>
        </p:grpSpPr>
        <p:sp>
          <p:nvSpPr>
            <p:cNvPr id="115782" name="Line 174"/>
            <p:cNvSpPr>
              <a:spLocks noChangeShapeType="1"/>
            </p:cNvSpPr>
            <p:nvPr/>
          </p:nvSpPr>
          <p:spPr bwMode="auto">
            <a:xfrm>
              <a:off x="7732005" y="5473505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83" name="Line 175"/>
            <p:cNvSpPr>
              <a:spLocks noChangeShapeType="1"/>
            </p:cNvSpPr>
            <p:nvPr/>
          </p:nvSpPr>
          <p:spPr bwMode="auto">
            <a:xfrm>
              <a:off x="7427205" y="5702105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84" name="Text Box 176"/>
            <p:cNvSpPr txBox="1">
              <a:spLocks noChangeArrowheads="1"/>
            </p:cNvSpPr>
            <p:nvPr/>
          </p:nvSpPr>
          <p:spPr bwMode="auto">
            <a:xfrm>
              <a:off x="7732005" y="5316343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5785" name="Text Box 177"/>
            <p:cNvSpPr txBox="1">
              <a:spLocks noChangeArrowheads="1"/>
            </p:cNvSpPr>
            <p:nvPr/>
          </p:nvSpPr>
          <p:spPr bwMode="auto">
            <a:xfrm>
              <a:off x="7427205" y="569734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5786" name="Text Box 178"/>
            <p:cNvSpPr txBox="1">
              <a:spLocks noChangeArrowheads="1"/>
            </p:cNvSpPr>
            <p:nvPr/>
          </p:nvSpPr>
          <p:spPr bwMode="auto">
            <a:xfrm>
              <a:off x="7427205" y="600214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5787" name="Text Box 180"/>
            <p:cNvSpPr txBox="1">
              <a:spLocks noChangeArrowheads="1"/>
            </p:cNvSpPr>
            <p:nvPr/>
          </p:nvSpPr>
          <p:spPr bwMode="auto">
            <a:xfrm>
              <a:off x="7732005" y="5697343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8   0   1</a:t>
              </a:r>
            </a:p>
          </p:txBody>
        </p:sp>
        <p:sp>
          <p:nvSpPr>
            <p:cNvPr id="115788" name="Text Box 188"/>
            <p:cNvSpPr txBox="1">
              <a:spLocks noChangeArrowheads="1"/>
            </p:cNvSpPr>
            <p:nvPr/>
          </p:nvSpPr>
          <p:spPr bwMode="auto">
            <a:xfrm>
              <a:off x="7865355" y="5184580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5789" name="Text Box 270"/>
            <p:cNvSpPr txBox="1">
              <a:spLocks noChangeArrowheads="1"/>
            </p:cNvSpPr>
            <p:nvPr/>
          </p:nvSpPr>
          <p:spPr bwMode="auto">
            <a:xfrm>
              <a:off x="6781445" y="5130605"/>
              <a:ext cx="915635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z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5790" name="Text Box 284"/>
            <p:cNvSpPr txBox="1">
              <a:spLocks noChangeArrowheads="1"/>
            </p:cNvSpPr>
            <p:nvPr/>
          </p:nvSpPr>
          <p:spPr bwMode="auto">
            <a:xfrm rot="-5400000">
              <a:off x="7073987" y="5888604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5791" name="Text Box 180"/>
            <p:cNvSpPr txBox="1">
              <a:spLocks noChangeArrowheads="1"/>
            </p:cNvSpPr>
            <p:nvPr/>
          </p:nvSpPr>
          <p:spPr bwMode="auto">
            <a:xfrm>
              <a:off x="7730790" y="6017988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7   1   0</a:t>
              </a:r>
            </a:p>
          </p:txBody>
        </p:sp>
        <p:sp>
          <p:nvSpPr>
            <p:cNvPr id="155" name="Oval 154"/>
            <p:cNvSpPr/>
            <p:nvPr/>
          </p:nvSpPr>
          <p:spPr bwMode="auto">
            <a:xfrm>
              <a:off x="7714732" y="5709509"/>
              <a:ext cx="341253" cy="336524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56" name="Line 227"/>
            <p:cNvSpPr>
              <a:spLocks noChangeShapeType="1"/>
            </p:cNvSpPr>
            <p:nvPr/>
          </p:nvSpPr>
          <p:spPr bwMode="auto">
            <a:xfrm flipH="1">
              <a:off x="7884565" y="4607868"/>
              <a:ext cx="0" cy="1165137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135188" y="3722688"/>
            <a:ext cx="2205037" cy="1255712"/>
            <a:chOff x="2135516" y="3722455"/>
            <a:chExt cx="2204784" cy="1256715"/>
          </a:xfrm>
        </p:grpSpPr>
        <p:sp>
          <p:nvSpPr>
            <p:cNvPr id="115770" name="Line 174"/>
            <p:cNvSpPr>
              <a:spLocks noChangeShapeType="1"/>
            </p:cNvSpPr>
            <p:nvPr/>
          </p:nvSpPr>
          <p:spPr bwMode="auto">
            <a:xfrm>
              <a:off x="3273500" y="4065355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71" name="Line 175"/>
            <p:cNvSpPr>
              <a:spLocks noChangeShapeType="1"/>
            </p:cNvSpPr>
            <p:nvPr/>
          </p:nvSpPr>
          <p:spPr bwMode="auto">
            <a:xfrm>
              <a:off x="2968700" y="4293955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72" name="Text Box 176"/>
            <p:cNvSpPr txBox="1">
              <a:spLocks noChangeArrowheads="1"/>
            </p:cNvSpPr>
            <p:nvPr/>
          </p:nvSpPr>
          <p:spPr bwMode="auto">
            <a:xfrm>
              <a:off x="3273500" y="3908193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5773" name="Text Box 177"/>
            <p:cNvSpPr txBox="1">
              <a:spLocks noChangeArrowheads="1"/>
            </p:cNvSpPr>
            <p:nvPr/>
          </p:nvSpPr>
          <p:spPr bwMode="auto">
            <a:xfrm>
              <a:off x="2968700" y="428919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5774" name="Text Box 178"/>
            <p:cNvSpPr txBox="1">
              <a:spLocks noChangeArrowheads="1"/>
            </p:cNvSpPr>
            <p:nvPr/>
          </p:nvSpPr>
          <p:spPr bwMode="auto">
            <a:xfrm>
              <a:off x="2968700" y="459399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5775" name="Text Box 180"/>
            <p:cNvSpPr txBox="1">
              <a:spLocks noChangeArrowheads="1"/>
            </p:cNvSpPr>
            <p:nvPr/>
          </p:nvSpPr>
          <p:spPr bwMode="auto">
            <a:xfrm>
              <a:off x="3273500" y="4289193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6   0   1</a:t>
              </a:r>
            </a:p>
          </p:txBody>
        </p:sp>
        <p:sp>
          <p:nvSpPr>
            <p:cNvPr id="115776" name="Text Box 188"/>
            <p:cNvSpPr txBox="1">
              <a:spLocks noChangeArrowheads="1"/>
            </p:cNvSpPr>
            <p:nvPr/>
          </p:nvSpPr>
          <p:spPr bwMode="auto">
            <a:xfrm>
              <a:off x="3406850" y="3776430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5777" name="Text Box 270"/>
            <p:cNvSpPr txBox="1">
              <a:spLocks noChangeArrowheads="1"/>
            </p:cNvSpPr>
            <p:nvPr/>
          </p:nvSpPr>
          <p:spPr bwMode="auto">
            <a:xfrm>
              <a:off x="2310116" y="3722455"/>
              <a:ext cx="928459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y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5778" name="Text Box 284"/>
            <p:cNvSpPr txBox="1">
              <a:spLocks noChangeArrowheads="1"/>
            </p:cNvSpPr>
            <p:nvPr/>
          </p:nvSpPr>
          <p:spPr bwMode="auto">
            <a:xfrm rot="-5400000">
              <a:off x="2615482" y="4480454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5779" name="Text Box 180"/>
            <p:cNvSpPr txBox="1">
              <a:spLocks noChangeArrowheads="1"/>
            </p:cNvSpPr>
            <p:nvPr/>
          </p:nvSpPr>
          <p:spPr bwMode="auto">
            <a:xfrm>
              <a:off x="3272285" y="4609838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5   1   0</a:t>
              </a:r>
            </a:p>
          </p:txBody>
        </p:sp>
        <p:sp>
          <p:nvSpPr>
            <p:cNvPr id="2" name="Oval 1"/>
            <p:cNvSpPr/>
            <p:nvPr/>
          </p:nvSpPr>
          <p:spPr bwMode="auto">
            <a:xfrm>
              <a:off x="3256162" y="4294411"/>
              <a:ext cx="341273" cy="336819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57" name="Line 227"/>
            <p:cNvSpPr>
              <a:spLocks noChangeShapeType="1"/>
            </p:cNvSpPr>
            <p:nvPr/>
          </p:nvSpPr>
          <p:spPr bwMode="auto">
            <a:xfrm>
              <a:off x="2135516" y="4477119"/>
              <a:ext cx="601593" cy="0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346575" y="5132388"/>
            <a:ext cx="2287588" cy="1255712"/>
            <a:chOff x="4346400" y="5131820"/>
            <a:chExt cx="2288380" cy="1256715"/>
          </a:xfrm>
        </p:grpSpPr>
        <p:sp>
          <p:nvSpPr>
            <p:cNvPr id="115758" name="Line 174"/>
            <p:cNvSpPr>
              <a:spLocks noChangeShapeType="1"/>
            </p:cNvSpPr>
            <p:nvPr/>
          </p:nvSpPr>
          <p:spPr bwMode="auto">
            <a:xfrm>
              <a:off x="5567980" y="5474720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59" name="Line 175"/>
            <p:cNvSpPr>
              <a:spLocks noChangeShapeType="1"/>
            </p:cNvSpPr>
            <p:nvPr/>
          </p:nvSpPr>
          <p:spPr bwMode="auto">
            <a:xfrm>
              <a:off x="5263180" y="5703320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60" name="Text Box 176"/>
            <p:cNvSpPr txBox="1">
              <a:spLocks noChangeArrowheads="1"/>
            </p:cNvSpPr>
            <p:nvPr/>
          </p:nvSpPr>
          <p:spPr bwMode="auto">
            <a:xfrm>
              <a:off x="5567980" y="5317558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5761" name="Text Box 177"/>
            <p:cNvSpPr txBox="1">
              <a:spLocks noChangeArrowheads="1"/>
            </p:cNvSpPr>
            <p:nvPr/>
          </p:nvSpPr>
          <p:spPr bwMode="auto">
            <a:xfrm>
              <a:off x="5263180" y="569855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5762" name="Text Box 178"/>
            <p:cNvSpPr txBox="1">
              <a:spLocks noChangeArrowheads="1"/>
            </p:cNvSpPr>
            <p:nvPr/>
          </p:nvSpPr>
          <p:spPr bwMode="auto">
            <a:xfrm>
              <a:off x="5263180" y="600335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5763" name="Text Box 180"/>
            <p:cNvSpPr txBox="1">
              <a:spLocks noChangeArrowheads="1"/>
            </p:cNvSpPr>
            <p:nvPr/>
          </p:nvSpPr>
          <p:spPr bwMode="auto">
            <a:xfrm>
              <a:off x="5567980" y="5698558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6   0   1</a:t>
              </a:r>
            </a:p>
          </p:txBody>
        </p:sp>
        <p:sp>
          <p:nvSpPr>
            <p:cNvPr id="115764" name="Text Box 188"/>
            <p:cNvSpPr txBox="1">
              <a:spLocks noChangeArrowheads="1"/>
            </p:cNvSpPr>
            <p:nvPr/>
          </p:nvSpPr>
          <p:spPr bwMode="auto">
            <a:xfrm>
              <a:off x="5701330" y="5185795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5765" name="Text Box 270"/>
            <p:cNvSpPr txBox="1">
              <a:spLocks noChangeArrowheads="1"/>
            </p:cNvSpPr>
            <p:nvPr/>
          </p:nvSpPr>
          <p:spPr bwMode="auto">
            <a:xfrm>
              <a:off x="4617420" y="5131820"/>
              <a:ext cx="915635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z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5766" name="Text Box 284"/>
            <p:cNvSpPr txBox="1">
              <a:spLocks noChangeArrowheads="1"/>
            </p:cNvSpPr>
            <p:nvPr/>
          </p:nvSpPr>
          <p:spPr bwMode="auto">
            <a:xfrm rot="-5400000">
              <a:off x="4909962" y="5889819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5767" name="Text Box 180"/>
            <p:cNvSpPr txBox="1">
              <a:spLocks noChangeArrowheads="1"/>
            </p:cNvSpPr>
            <p:nvPr/>
          </p:nvSpPr>
          <p:spPr bwMode="auto">
            <a:xfrm>
              <a:off x="5566765" y="6019203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7   1   0</a:t>
              </a:r>
            </a:p>
          </p:txBody>
        </p:sp>
        <p:sp>
          <p:nvSpPr>
            <p:cNvPr id="132" name="Oval 131"/>
            <p:cNvSpPr/>
            <p:nvPr/>
          </p:nvSpPr>
          <p:spPr bwMode="auto">
            <a:xfrm>
              <a:off x="5551730" y="6010408"/>
              <a:ext cx="339843" cy="336819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58" name="Line 227"/>
            <p:cNvSpPr>
              <a:spLocks noChangeShapeType="1"/>
            </p:cNvSpPr>
            <p:nvPr/>
          </p:nvSpPr>
          <p:spPr bwMode="auto">
            <a:xfrm>
              <a:off x="4346400" y="6170874"/>
              <a:ext cx="601871" cy="0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6565900" y="3727450"/>
            <a:ext cx="2227263" cy="1257300"/>
            <a:chOff x="6565256" y="3727340"/>
            <a:chExt cx="2227449" cy="1256715"/>
          </a:xfrm>
        </p:grpSpPr>
        <p:sp>
          <p:nvSpPr>
            <p:cNvPr id="115746" name="Line 174"/>
            <p:cNvSpPr>
              <a:spLocks noChangeShapeType="1"/>
            </p:cNvSpPr>
            <p:nvPr/>
          </p:nvSpPr>
          <p:spPr bwMode="auto">
            <a:xfrm>
              <a:off x="7725905" y="4070240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47" name="Line 175"/>
            <p:cNvSpPr>
              <a:spLocks noChangeShapeType="1"/>
            </p:cNvSpPr>
            <p:nvPr/>
          </p:nvSpPr>
          <p:spPr bwMode="auto">
            <a:xfrm>
              <a:off x="7421105" y="4298840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48" name="Text Box 176"/>
            <p:cNvSpPr txBox="1">
              <a:spLocks noChangeArrowheads="1"/>
            </p:cNvSpPr>
            <p:nvPr/>
          </p:nvSpPr>
          <p:spPr bwMode="auto">
            <a:xfrm>
              <a:off x="7725905" y="3913078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5749" name="Text Box 177"/>
            <p:cNvSpPr txBox="1">
              <a:spLocks noChangeArrowheads="1"/>
            </p:cNvSpPr>
            <p:nvPr/>
          </p:nvSpPr>
          <p:spPr bwMode="auto">
            <a:xfrm>
              <a:off x="7421105" y="429407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5750" name="Text Box 178"/>
            <p:cNvSpPr txBox="1">
              <a:spLocks noChangeArrowheads="1"/>
            </p:cNvSpPr>
            <p:nvPr/>
          </p:nvSpPr>
          <p:spPr bwMode="auto">
            <a:xfrm>
              <a:off x="7421105" y="459887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5751" name="Text Box 180"/>
            <p:cNvSpPr txBox="1">
              <a:spLocks noChangeArrowheads="1"/>
            </p:cNvSpPr>
            <p:nvPr/>
          </p:nvSpPr>
          <p:spPr bwMode="auto">
            <a:xfrm>
              <a:off x="7725905" y="4294078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8   0   1</a:t>
              </a:r>
            </a:p>
          </p:txBody>
        </p:sp>
        <p:sp>
          <p:nvSpPr>
            <p:cNvPr id="115752" name="Text Box 188"/>
            <p:cNvSpPr txBox="1">
              <a:spLocks noChangeArrowheads="1"/>
            </p:cNvSpPr>
            <p:nvPr/>
          </p:nvSpPr>
          <p:spPr bwMode="auto">
            <a:xfrm>
              <a:off x="7859255" y="3781315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5753" name="Text Box 270"/>
            <p:cNvSpPr txBox="1">
              <a:spLocks noChangeArrowheads="1"/>
            </p:cNvSpPr>
            <p:nvPr/>
          </p:nvSpPr>
          <p:spPr bwMode="auto">
            <a:xfrm>
              <a:off x="6762521" y="3727340"/>
              <a:ext cx="928459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y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5754" name="Text Box 284"/>
            <p:cNvSpPr txBox="1">
              <a:spLocks noChangeArrowheads="1"/>
            </p:cNvSpPr>
            <p:nvPr/>
          </p:nvSpPr>
          <p:spPr bwMode="auto">
            <a:xfrm rot="-5400000">
              <a:off x="7067887" y="4485339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5755" name="Text Box 180"/>
            <p:cNvSpPr txBox="1">
              <a:spLocks noChangeArrowheads="1"/>
            </p:cNvSpPr>
            <p:nvPr/>
          </p:nvSpPr>
          <p:spPr bwMode="auto">
            <a:xfrm>
              <a:off x="7724690" y="4614723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7   1   0</a:t>
              </a:r>
            </a:p>
          </p:txBody>
        </p:sp>
        <p:sp>
          <p:nvSpPr>
            <p:cNvPr id="154" name="Oval 153"/>
            <p:cNvSpPr/>
            <p:nvPr/>
          </p:nvSpPr>
          <p:spPr bwMode="auto">
            <a:xfrm>
              <a:off x="7708351" y="4300161"/>
              <a:ext cx="341342" cy="334806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59" name="Line 227"/>
            <p:cNvSpPr>
              <a:spLocks noChangeShapeType="1"/>
            </p:cNvSpPr>
            <p:nvPr/>
          </p:nvSpPr>
          <p:spPr bwMode="auto">
            <a:xfrm>
              <a:off x="6565256" y="4479465"/>
              <a:ext cx="601713" cy="0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033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Network Layer</a:t>
            </a:r>
          </a:p>
        </p:txBody>
      </p:sp>
      <p:sp>
        <p:nvSpPr>
          <p:cNvPr id="11673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itchFamily="34" charset="0"/>
              </a:rPr>
              <a:t>4-</a:t>
            </a:r>
            <a:fld id="{D5D7CFAE-6C39-4564-8E90-C9DEFD68D050}" type="slidenum">
              <a:rPr lang="en-US" altLang="en-US" sz="1200" smtClean="0">
                <a:latin typeface="Tahoma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 smtClean="0">
              <a:latin typeface="Tahoma" pitchFamily="34" charset="0"/>
            </a:endParaRPr>
          </a:p>
        </p:txBody>
      </p:sp>
      <p:pic>
        <p:nvPicPr>
          <p:cNvPr id="116740" name="Picture 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84772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008063"/>
          </a:xfrm>
        </p:spPr>
        <p:txBody>
          <a:bodyPr/>
          <a:lstStyle/>
          <a:p>
            <a:r>
              <a:rPr lang="en-US" altLang="en-US" sz="3600" smtClean="0"/>
              <a:t>Distance vector: link cost changes</a:t>
            </a:r>
            <a:endParaRPr lang="en-US" altLang="en-US" smtClean="0"/>
          </a:p>
        </p:txBody>
      </p:sp>
      <p:sp>
        <p:nvSpPr>
          <p:cNvPr id="116742" name="Rectangle 4"/>
          <p:cNvSpPr>
            <a:spLocks noChangeArrowheads="1"/>
          </p:cNvSpPr>
          <p:nvPr/>
        </p:nvSpPr>
        <p:spPr bwMode="auto">
          <a:xfrm>
            <a:off x="552450" y="1400175"/>
            <a:ext cx="486727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n-US" i="1">
                <a:solidFill>
                  <a:srgbClr val="CC0000"/>
                </a:solidFill>
              </a:rPr>
              <a:t>poisoned reverse:</a:t>
            </a:r>
            <a:r>
              <a:rPr lang="en-US" altLang="en-US" sz="2000"/>
              <a:t> </a:t>
            </a:r>
          </a:p>
          <a:p>
            <a:r>
              <a:rPr lang="en-US" altLang="en-US" sz="2400"/>
              <a:t>If Z routes through Y to get to X :</a:t>
            </a:r>
          </a:p>
          <a:p>
            <a:pPr lvl="1"/>
            <a:r>
              <a:rPr lang="en-US" altLang="en-US" sz="2000"/>
              <a:t>Z tells Y its (Z</a:t>
            </a:r>
            <a:r>
              <a:rPr lang="ja-JP" altLang="en-US" sz="2000"/>
              <a:t>’</a:t>
            </a:r>
            <a:r>
              <a:rPr lang="en-US" altLang="ja-JP" sz="2000"/>
              <a:t>s) distance to X is infinite (so Y won</a:t>
            </a:r>
            <a:r>
              <a:rPr lang="ja-JP" altLang="en-US" sz="2000"/>
              <a:t>’</a:t>
            </a:r>
            <a:r>
              <a:rPr lang="en-US" altLang="ja-JP" sz="2000"/>
              <a:t>t route to X via Z)</a:t>
            </a:r>
            <a:endParaRPr lang="en-US" altLang="en-US"/>
          </a:p>
        </p:txBody>
      </p:sp>
      <p:grpSp>
        <p:nvGrpSpPr>
          <p:cNvPr id="116743" name="Group 6"/>
          <p:cNvGrpSpPr>
            <a:grpSpLocks/>
          </p:cNvGrpSpPr>
          <p:nvPr/>
        </p:nvGrpSpPr>
        <p:grpSpPr bwMode="auto">
          <a:xfrm>
            <a:off x="5838825" y="1609725"/>
            <a:ext cx="2184400" cy="1314450"/>
            <a:chOff x="3625" y="1076"/>
            <a:chExt cx="1376" cy="828"/>
          </a:xfrm>
        </p:grpSpPr>
        <p:sp>
          <p:nvSpPr>
            <p:cNvPr id="116842" name="Freeform 7"/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843" name="Freeform 8"/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844" name="Oval 9"/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16845" name="Line 10"/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846" name="Line 11"/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847" name="Rectangle 12"/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16848" name="Oval 13"/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Arial" pitchFamily="34" charset="0"/>
              </a:endParaRPr>
            </a:p>
          </p:txBody>
        </p:sp>
        <p:sp>
          <p:nvSpPr>
            <p:cNvPr id="116849" name="Freeform 14"/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850" name="Freeform 15"/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6851" name="Group 16"/>
            <p:cNvGrpSpPr>
              <a:grpSpLocks/>
            </p:cNvGrpSpPr>
            <p:nvPr/>
          </p:nvGrpSpPr>
          <p:grpSpPr bwMode="auto">
            <a:xfrm>
              <a:off x="3770" y="1526"/>
              <a:ext cx="210" cy="250"/>
              <a:chOff x="2951" y="2429"/>
              <a:chExt cx="213" cy="250"/>
            </a:xfrm>
          </p:grpSpPr>
          <p:sp>
            <p:nvSpPr>
              <p:cNvPr id="116875" name="Rectangle 1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16876" name="Text Box 18"/>
              <p:cNvSpPr txBox="1">
                <a:spLocks noChangeArrowheads="1"/>
              </p:cNvSpPr>
              <p:nvPr/>
            </p:nvSpPr>
            <p:spPr bwMode="auto">
              <a:xfrm>
                <a:off x="2951" y="2429"/>
                <a:ext cx="21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000">
                    <a:latin typeface="Comic Sans MS" pitchFamily="66" charset="0"/>
                  </a:rPr>
                  <a:t>x</a:t>
                </a:r>
                <a:endParaRPr lang="en-US" alt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16852" name="Group 19"/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116867" name="Oval 2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16868" name="Line 2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869" name="Line 2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870" name="Rectangle 2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16871" name="Oval 2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grpSp>
            <p:nvGrpSpPr>
              <p:cNvPr id="116872" name="Group 25"/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116873" name="Rectangle 2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latin typeface="Arial" pitchFamily="34" charset="0"/>
                  </a:endParaRPr>
                </a:p>
              </p:txBody>
            </p:sp>
            <p:sp>
              <p:nvSpPr>
                <p:cNvPr id="11687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>
                      <a:latin typeface="Comic Sans MS" pitchFamily="66" charset="0"/>
                    </a:rPr>
                    <a:t>z</a:t>
                  </a:r>
                  <a:endParaRPr lang="en-US" altLang="en-US" sz="2400"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116853" name="Text Box 28"/>
            <p:cNvSpPr txBox="1">
              <a:spLocks noChangeArrowheads="1"/>
            </p:cNvSpPr>
            <p:nvPr/>
          </p:nvSpPr>
          <p:spPr bwMode="auto">
            <a:xfrm>
              <a:off x="4469" y="132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mic Sans MS" pitchFamily="66" charset="0"/>
                </a:rPr>
                <a:t>1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16854" name="Text Box 29"/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mic Sans MS" pitchFamily="66" charset="0"/>
                </a:rPr>
                <a:t>4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16855" name="Text Box 30"/>
            <p:cNvSpPr txBox="1">
              <a:spLocks noChangeArrowheads="1"/>
            </p:cNvSpPr>
            <p:nvPr/>
          </p:nvSpPr>
          <p:spPr bwMode="auto">
            <a:xfrm>
              <a:off x="4171" y="165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mic Sans MS" pitchFamily="66" charset="0"/>
                </a:rPr>
                <a:t>50</a:t>
              </a:r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116856" name="Group 31"/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116859" name="Oval 32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sp>
            <p:nvSpPr>
              <p:cNvPr id="116860" name="Line 33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861" name="Line 34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862" name="Rectangle 35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16863" name="Oval 36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65000"/>
                  <a:buFont typeface="Wingdings" pitchFamily="2" charset="2"/>
                  <a:buChar char="v"/>
                  <a:defRPr sz="28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Wingdings" pitchFamily="2" charset="2"/>
                  <a:buChar char="§"/>
                  <a:defRPr sz="2400">
                    <a:solidFill>
                      <a:schemeClr val="tx1"/>
                    </a:solidFill>
                    <a:latin typeface="Gill Sans MT" pitchFamily="34" charset="0"/>
                    <a:ea typeface="MS PGothic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itchFamily="66" charset="0"/>
                    <a:ea typeface="MS PGothic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  <a:ea typeface="MS PGothic" pitchFamily="34" charset="-128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1800">
                  <a:latin typeface="Arial" pitchFamily="34" charset="0"/>
                </a:endParaRPr>
              </a:p>
            </p:txBody>
          </p:sp>
          <p:grpSp>
            <p:nvGrpSpPr>
              <p:cNvPr id="116864" name="Group 37"/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116865" name="Rectangle 3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latin typeface="Arial" pitchFamily="34" charset="0"/>
                  </a:endParaRPr>
                </a:p>
              </p:txBody>
            </p:sp>
            <p:sp>
              <p:nvSpPr>
                <p:cNvPr id="116866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SzPct val="65000"/>
                    <a:buFont typeface="Wingdings" pitchFamily="2" charset="2"/>
                    <a:buChar char="v"/>
                    <a:defRPr sz="28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1pPr>
                  <a:lvl2pPr marL="742950" indent="-285750">
                    <a:lnSpc>
                      <a:spcPct val="85000"/>
                    </a:lnSpc>
                    <a:spcBef>
                      <a:spcPct val="20000"/>
                    </a:spcBef>
                    <a:buClr>
                      <a:srgbClr val="000099"/>
                    </a:buClr>
                    <a:buFont typeface="Wingdings" pitchFamily="2" charset="2"/>
                    <a:buChar char="§"/>
                    <a:defRPr sz="2400">
                      <a:solidFill>
                        <a:schemeClr val="tx1"/>
                      </a:solidFill>
                      <a:latin typeface="Gill Sans MT" pitchFamily="34" charset="0"/>
                      <a:ea typeface="MS PGothic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000">
                      <a:solidFill>
                        <a:schemeClr val="tx1"/>
                      </a:solidFill>
                      <a:latin typeface="Comic Sans MS" pitchFamily="66" charset="0"/>
                      <a:ea typeface="MS PGothic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itchFamily="18" charset="0"/>
                      <a:ea typeface="MS PGothic" pitchFamily="34" charset="-128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2000">
                      <a:latin typeface="Comic Sans MS" pitchFamily="66" charset="0"/>
                    </a:rPr>
                    <a:t>y</a:t>
                  </a:r>
                  <a:endParaRPr lang="en-US" altLang="en-US" sz="2400"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116857" name="Text Box 40"/>
            <p:cNvSpPr txBox="1">
              <a:spLocks noChangeArrowheads="1"/>
            </p:cNvSpPr>
            <p:nvPr/>
          </p:nvSpPr>
          <p:spPr bwMode="auto">
            <a:xfrm>
              <a:off x="3784" y="107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  <a:latin typeface="Comic Sans MS" pitchFamily="66" charset="0"/>
                </a:rPr>
                <a:t>60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16858" name="Line 41"/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44" name="Line 174"/>
          <p:cNvSpPr>
            <a:spLocks noChangeShapeType="1"/>
          </p:cNvSpPr>
          <p:nvPr/>
        </p:nvSpPr>
        <p:spPr bwMode="auto">
          <a:xfrm>
            <a:off x="1219200" y="4067175"/>
            <a:ext cx="0" cy="895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6745" name="Line 175"/>
          <p:cNvSpPr>
            <a:spLocks noChangeShapeType="1"/>
          </p:cNvSpPr>
          <p:nvPr/>
        </p:nvSpPr>
        <p:spPr bwMode="auto">
          <a:xfrm>
            <a:off x="914400" y="4295775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6746" name="Text Box 176"/>
          <p:cNvSpPr txBox="1">
            <a:spLocks noChangeArrowheads="1"/>
          </p:cNvSpPr>
          <p:nvPr/>
        </p:nvSpPr>
        <p:spPr bwMode="auto">
          <a:xfrm>
            <a:off x="1219200" y="3910013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x   y   z</a:t>
            </a:r>
          </a:p>
        </p:txBody>
      </p:sp>
      <p:sp>
        <p:nvSpPr>
          <p:cNvPr id="116747" name="Text Box 177"/>
          <p:cNvSpPr txBox="1">
            <a:spLocks noChangeArrowheads="1"/>
          </p:cNvSpPr>
          <p:nvPr/>
        </p:nvSpPr>
        <p:spPr bwMode="auto">
          <a:xfrm>
            <a:off x="914400" y="4291013"/>
            <a:ext cx="300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y</a:t>
            </a:r>
          </a:p>
        </p:txBody>
      </p:sp>
      <p:sp>
        <p:nvSpPr>
          <p:cNvPr id="116748" name="Text Box 178"/>
          <p:cNvSpPr txBox="1">
            <a:spLocks noChangeArrowheads="1"/>
          </p:cNvSpPr>
          <p:nvPr/>
        </p:nvSpPr>
        <p:spPr bwMode="auto">
          <a:xfrm>
            <a:off x="914400" y="4595813"/>
            <a:ext cx="300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z</a:t>
            </a:r>
          </a:p>
        </p:txBody>
      </p:sp>
      <p:sp>
        <p:nvSpPr>
          <p:cNvPr id="116749" name="Text Box 180"/>
          <p:cNvSpPr txBox="1">
            <a:spLocks noChangeArrowheads="1"/>
          </p:cNvSpPr>
          <p:nvPr/>
        </p:nvSpPr>
        <p:spPr bwMode="auto">
          <a:xfrm>
            <a:off x="1219200" y="4291013"/>
            <a:ext cx="954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4   0   1</a:t>
            </a:r>
          </a:p>
        </p:txBody>
      </p:sp>
      <p:sp>
        <p:nvSpPr>
          <p:cNvPr id="116750" name="Text Box 188"/>
          <p:cNvSpPr txBox="1">
            <a:spLocks noChangeArrowheads="1"/>
          </p:cNvSpPr>
          <p:nvPr/>
        </p:nvSpPr>
        <p:spPr bwMode="auto">
          <a:xfrm>
            <a:off x="1352550" y="3778250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Arial" pitchFamily="34" charset="0"/>
              </a:rPr>
              <a:t>cost to</a:t>
            </a:r>
          </a:p>
        </p:txBody>
      </p:sp>
      <p:sp>
        <p:nvSpPr>
          <p:cNvPr id="116751" name="Text Box 270"/>
          <p:cNvSpPr txBox="1">
            <a:spLocks noChangeArrowheads="1"/>
          </p:cNvSpPr>
          <p:nvPr/>
        </p:nvSpPr>
        <p:spPr bwMode="auto">
          <a:xfrm>
            <a:off x="255588" y="3724275"/>
            <a:ext cx="92868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  <a:latin typeface="Arial" pitchFamily="34" charset="0"/>
              </a:rPr>
              <a:t>node y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  <a:latin typeface="Arial" pitchFamily="34" charset="0"/>
              </a:rPr>
              <a:t>table</a:t>
            </a:r>
          </a:p>
        </p:txBody>
      </p:sp>
      <p:sp>
        <p:nvSpPr>
          <p:cNvPr id="116752" name="Text Box 284"/>
          <p:cNvSpPr txBox="1">
            <a:spLocks noChangeArrowheads="1"/>
          </p:cNvSpPr>
          <p:nvPr/>
        </p:nvSpPr>
        <p:spPr bwMode="auto">
          <a:xfrm rot="-5400000">
            <a:off x="561181" y="4482307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Arial" pitchFamily="34" charset="0"/>
              </a:rPr>
              <a:t>from</a:t>
            </a:r>
          </a:p>
        </p:txBody>
      </p:sp>
      <p:sp>
        <p:nvSpPr>
          <p:cNvPr id="116753" name="Text Box 180"/>
          <p:cNvSpPr txBox="1">
            <a:spLocks noChangeArrowheads="1"/>
          </p:cNvSpPr>
          <p:nvPr/>
        </p:nvSpPr>
        <p:spPr bwMode="auto">
          <a:xfrm>
            <a:off x="1217613" y="4611688"/>
            <a:ext cx="927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∞  1   0</a:t>
            </a:r>
          </a:p>
        </p:txBody>
      </p:sp>
      <p:sp>
        <p:nvSpPr>
          <p:cNvPr id="116754" name="Line 174"/>
          <p:cNvSpPr>
            <a:spLocks noChangeShapeType="1"/>
          </p:cNvSpPr>
          <p:nvPr/>
        </p:nvSpPr>
        <p:spPr bwMode="auto">
          <a:xfrm>
            <a:off x="1225550" y="5470525"/>
            <a:ext cx="0" cy="895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6755" name="Line 175"/>
          <p:cNvSpPr>
            <a:spLocks noChangeShapeType="1"/>
          </p:cNvSpPr>
          <p:nvPr/>
        </p:nvSpPr>
        <p:spPr bwMode="auto">
          <a:xfrm>
            <a:off x="920750" y="5699125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6756" name="Text Box 176"/>
          <p:cNvSpPr txBox="1">
            <a:spLocks noChangeArrowheads="1"/>
          </p:cNvSpPr>
          <p:nvPr/>
        </p:nvSpPr>
        <p:spPr bwMode="auto">
          <a:xfrm>
            <a:off x="1225550" y="5313363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x   y   z</a:t>
            </a:r>
          </a:p>
        </p:txBody>
      </p:sp>
      <p:sp>
        <p:nvSpPr>
          <p:cNvPr id="116757" name="Text Box 177"/>
          <p:cNvSpPr txBox="1">
            <a:spLocks noChangeArrowheads="1"/>
          </p:cNvSpPr>
          <p:nvPr/>
        </p:nvSpPr>
        <p:spPr bwMode="auto">
          <a:xfrm>
            <a:off x="920750" y="5694363"/>
            <a:ext cx="300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y</a:t>
            </a:r>
          </a:p>
        </p:txBody>
      </p:sp>
      <p:sp>
        <p:nvSpPr>
          <p:cNvPr id="116758" name="Text Box 178"/>
          <p:cNvSpPr txBox="1">
            <a:spLocks noChangeArrowheads="1"/>
          </p:cNvSpPr>
          <p:nvPr/>
        </p:nvSpPr>
        <p:spPr bwMode="auto">
          <a:xfrm>
            <a:off x="920750" y="5999163"/>
            <a:ext cx="300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z</a:t>
            </a:r>
          </a:p>
        </p:txBody>
      </p:sp>
      <p:sp>
        <p:nvSpPr>
          <p:cNvPr id="116759" name="Text Box 180"/>
          <p:cNvSpPr txBox="1">
            <a:spLocks noChangeArrowheads="1"/>
          </p:cNvSpPr>
          <p:nvPr/>
        </p:nvSpPr>
        <p:spPr bwMode="auto">
          <a:xfrm>
            <a:off x="1225550" y="5694363"/>
            <a:ext cx="9540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4   0   1</a:t>
            </a:r>
          </a:p>
        </p:txBody>
      </p:sp>
      <p:sp>
        <p:nvSpPr>
          <p:cNvPr id="116760" name="Text Box 188"/>
          <p:cNvSpPr txBox="1">
            <a:spLocks noChangeArrowheads="1"/>
          </p:cNvSpPr>
          <p:nvPr/>
        </p:nvSpPr>
        <p:spPr bwMode="auto">
          <a:xfrm>
            <a:off x="1358900" y="5181600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Arial" pitchFamily="34" charset="0"/>
              </a:rPr>
              <a:t>cost to</a:t>
            </a:r>
          </a:p>
        </p:txBody>
      </p:sp>
      <p:sp>
        <p:nvSpPr>
          <p:cNvPr id="116761" name="Text Box 270"/>
          <p:cNvSpPr txBox="1">
            <a:spLocks noChangeArrowheads="1"/>
          </p:cNvSpPr>
          <p:nvPr/>
        </p:nvSpPr>
        <p:spPr bwMode="auto">
          <a:xfrm>
            <a:off x="274638" y="5127625"/>
            <a:ext cx="91598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  <a:latin typeface="Arial" pitchFamily="34" charset="0"/>
              </a:rPr>
              <a:t>node z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  <a:latin typeface="Arial" pitchFamily="34" charset="0"/>
              </a:rPr>
              <a:t>table</a:t>
            </a:r>
          </a:p>
        </p:txBody>
      </p:sp>
      <p:sp>
        <p:nvSpPr>
          <p:cNvPr id="116762" name="Text Box 284"/>
          <p:cNvSpPr txBox="1">
            <a:spLocks noChangeArrowheads="1"/>
          </p:cNvSpPr>
          <p:nvPr/>
        </p:nvSpPr>
        <p:spPr bwMode="auto">
          <a:xfrm rot="-5400000">
            <a:off x="567531" y="5885657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Arial" pitchFamily="34" charset="0"/>
              </a:rPr>
              <a:t>from</a:t>
            </a:r>
          </a:p>
        </p:txBody>
      </p:sp>
      <p:sp>
        <p:nvSpPr>
          <p:cNvPr id="116763" name="Text Box 180"/>
          <p:cNvSpPr txBox="1">
            <a:spLocks noChangeArrowheads="1"/>
          </p:cNvSpPr>
          <p:nvPr/>
        </p:nvSpPr>
        <p:spPr bwMode="auto">
          <a:xfrm>
            <a:off x="1223963" y="6015038"/>
            <a:ext cx="954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Char char="v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itchFamily="34" charset="0"/>
              </a:rPr>
              <a:t>5   1   0</a:t>
            </a:r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2328863" y="4602163"/>
            <a:ext cx="2017712" cy="1779587"/>
            <a:chOff x="2329040" y="4602523"/>
            <a:chExt cx="2017360" cy="1779912"/>
          </a:xfrm>
        </p:grpSpPr>
        <p:sp>
          <p:nvSpPr>
            <p:cNvPr id="116830" name="Line 174"/>
            <p:cNvSpPr>
              <a:spLocks noChangeShapeType="1"/>
            </p:cNvSpPr>
            <p:nvPr/>
          </p:nvSpPr>
          <p:spPr bwMode="auto">
            <a:xfrm>
              <a:off x="3279600" y="5468620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31" name="Line 175"/>
            <p:cNvSpPr>
              <a:spLocks noChangeShapeType="1"/>
            </p:cNvSpPr>
            <p:nvPr/>
          </p:nvSpPr>
          <p:spPr bwMode="auto">
            <a:xfrm>
              <a:off x="2974800" y="5697220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32" name="Text Box 176"/>
            <p:cNvSpPr txBox="1">
              <a:spLocks noChangeArrowheads="1"/>
            </p:cNvSpPr>
            <p:nvPr/>
          </p:nvSpPr>
          <p:spPr bwMode="auto">
            <a:xfrm>
              <a:off x="3279600" y="5311458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6833" name="Text Box 177"/>
            <p:cNvSpPr txBox="1">
              <a:spLocks noChangeArrowheads="1"/>
            </p:cNvSpPr>
            <p:nvPr/>
          </p:nvSpPr>
          <p:spPr bwMode="auto">
            <a:xfrm>
              <a:off x="2974800" y="569245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6834" name="Text Box 178"/>
            <p:cNvSpPr txBox="1">
              <a:spLocks noChangeArrowheads="1"/>
            </p:cNvSpPr>
            <p:nvPr/>
          </p:nvSpPr>
          <p:spPr bwMode="auto">
            <a:xfrm>
              <a:off x="2974800" y="599725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6835" name="Text Box 180"/>
            <p:cNvSpPr txBox="1">
              <a:spLocks noChangeArrowheads="1"/>
            </p:cNvSpPr>
            <p:nvPr/>
          </p:nvSpPr>
          <p:spPr bwMode="auto">
            <a:xfrm>
              <a:off x="3213765" y="5692458"/>
              <a:ext cx="10182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60  0   1</a:t>
              </a:r>
            </a:p>
          </p:txBody>
        </p:sp>
        <p:sp>
          <p:nvSpPr>
            <p:cNvPr id="116836" name="Text Box 188"/>
            <p:cNvSpPr txBox="1">
              <a:spLocks noChangeArrowheads="1"/>
            </p:cNvSpPr>
            <p:nvPr/>
          </p:nvSpPr>
          <p:spPr bwMode="auto">
            <a:xfrm>
              <a:off x="3412950" y="5179695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6837" name="Text Box 270"/>
            <p:cNvSpPr txBox="1">
              <a:spLocks noChangeArrowheads="1"/>
            </p:cNvSpPr>
            <p:nvPr/>
          </p:nvSpPr>
          <p:spPr bwMode="auto">
            <a:xfrm>
              <a:off x="2329040" y="5125720"/>
              <a:ext cx="915635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z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6838" name="Text Box 284"/>
            <p:cNvSpPr txBox="1">
              <a:spLocks noChangeArrowheads="1"/>
            </p:cNvSpPr>
            <p:nvPr/>
          </p:nvSpPr>
          <p:spPr bwMode="auto">
            <a:xfrm rot="-5400000">
              <a:off x="2621582" y="5883719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6839" name="Text Box 180"/>
            <p:cNvSpPr txBox="1">
              <a:spLocks noChangeArrowheads="1"/>
            </p:cNvSpPr>
            <p:nvPr/>
          </p:nvSpPr>
          <p:spPr bwMode="auto">
            <a:xfrm>
              <a:off x="3278385" y="6013103"/>
              <a:ext cx="9541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5   1   0</a:t>
              </a:r>
            </a:p>
          </p:txBody>
        </p:sp>
        <p:sp>
          <p:nvSpPr>
            <p:cNvPr id="75" name="Line 227"/>
            <p:cNvSpPr>
              <a:spLocks noChangeShapeType="1"/>
            </p:cNvSpPr>
            <p:nvPr/>
          </p:nvSpPr>
          <p:spPr bwMode="auto">
            <a:xfrm flipH="1">
              <a:off x="3432160" y="4602523"/>
              <a:ext cx="0" cy="1163850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3262327" y="5690159"/>
              <a:ext cx="341252" cy="336611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grpSp>
        <p:nvGrpSpPr>
          <p:cNvPr id="77" name="Group 76"/>
          <p:cNvGrpSpPr>
            <a:grpSpLocks/>
          </p:cNvGrpSpPr>
          <p:nvPr/>
        </p:nvGrpSpPr>
        <p:grpSpPr bwMode="auto">
          <a:xfrm>
            <a:off x="4598988" y="3729038"/>
            <a:ext cx="2030412" cy="2312987"/>
            <a:chOff x="4598496" y="3728555"/>
            <a:chExt cx="2030184" cy="2313663"/>
          </a:xfrm>
        </p:grpSpPr>
        <p:sp>
          <p:nvSpPr>
            <p:cNvPr id="116818" name="Line 174"/>
            <p:cNvSpPr>
              <a:spLocks noChangeShapeType="1"/>
            </p:cNvSpPr>
            <p:nvPr/>
          </p:nvSpPr>
          <p:spPr bwMode="auto">
            <a:xfrm>
              <a:off x="5561880" y="4071455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19" name="Line 175"/>
            <p:cNvSpPr>
              <a:spLocks noChangeShapeType="1"/>
            </p:cNvSpPr>
            <p:nvPr/>
          </p:nvSpPr>
          <p:spPr bwMode="auto">
            <a:xfrm>
              <a:off x="5257080" y="4300055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20" name="Text Box 176"/>
            <p:cNvSpPr txBox="1">
              <a:spLocks noChangeArrowheads="1"/>
            </p:cNvSpPr>
            <p:nvPr/>
          </p:nvSpPr>
          <p:spPr bwMode="auto">
            <a:xfrm>
              <a:off x="5561880" y="3914293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6821" name="Text Box 177"/>
            <p:cNvSpPr txBox="1">
              <a:spLocks noChangeArrowheads="1"/>
            </p:cNvSpPr>
            <p:nvPr/>
          </p:nvSpPr>
          <p:spPr bwMode="auto">
            <a:xfrm>
              <a:off x="5257080" y="429529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6822" name="Text Box 178"/>
            <p:cNvSpPr txBox="1">
              <a:spLocks noChangeArrowheads="1"/>
            </p:cNvSpPr>
            <p:nvPr/>
          </p:nvSpPr>
          <p:spPr bwMode="auto">
            <a:xfrm>
              <a:off x="5257080" y="460009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6823" name="Text Box 180"/>
            <p:cNvSpPr txBox="1">
              <a:spLocks noChangeArrowheads="1"/>
            </p:cNvSpPr>
            <p:nvPr/>
          </p:nvSpPr>
          <p:spPr bwMode="auto">
            <a:xfrm>
              <a:off x="5496045" y="4295293"/>
              <a:ext cx="10182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60  0   1</a:t>
              </a:r>
            </a:p>
          </p:txBody>
        </p:sp>
        <p:sp>
          <p:nvSpPr>
            <p:cNvPr id="116824" name="Text Box 188"/>
            <p:cNvSpPr txBox="1">
              <a:spLocks noChangeArrowheads="1"/>
            </p:cNvSpPr>
            <p:nvPr/>
          </p:nvSpPr>
          <p:spPr bwMode="auto">
            <a:xfrm>
              <a:off x="5695230" y="3782530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6825" name="Text Box 270"/>
            <p:cNvSpPr txBox="1">
              <a:spLocks noChangeArrowheads="1"/>
            </p:cNvSpPr>
            <p:nvPr/>
          </p:nvSpPr>
          <p:spPr bwMode="auto">
            <a:xfrm>
              <a:off x="4598496" y="3728555"/>
              <a:ext cx="928459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y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6826" name="Text Box 284"/>
            <p:cNvSpPr txBox="1">
              <a:spLocks noChangeArrowheads="1"/>
            </p:cNvSpPr>
            <p:nvPr/>
          </p:nvSpPr>
          <p:spPr bwMode="auto">
            <a:xfrm rot="-5400000">
              <a:off x="4903862" y="4486554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6827" name="Text Box 180"/>
            <p:cNvSpPr txBox="1">
              <a:spLocks noChangeArrowheads="1"/>
            </p:cNvSpPr>
            <p:nvPr/>
          </p:nvSpPr>
          <p:spPr bwMode="auto">
            <a:xfrm>
              <a:off x="5502145" y="4615938"/>
              <a:ext cx="10182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50  1   0</a:t>
              </a:r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5544540" y="4608287"/>
              <a:ext cx="341274" cy="335060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89" name="Line 227"/>
            <p:cNvSpPr>
              <a:spLocks noChangeShapeType="1"/>
            </p:cNvSpPr>
            <p:nvPr/>
          </p:nvSpPr>
          <p:spPr bwMode="auto">
            <a:xfrm flipH="1" flipV="1">
              <a:off x="5695335" y="4902060"/>
              <a:ext cx="19048" cy="1140158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0" name="Group 89"/>
          <p:cNvGrpSpPr>
            <a:grpSpLocks/>
          </p:cNvGrpSpPr>
          <p:nvPr/>
        </p:nvGrpSpPr>
        <p:grpSpPr bwMode="auto">
          <a:xfrm>
            <a:off x="6781800" y="4608513"/>
            <a:ext cx="2017713" cy="1779587"/>
            <a:chOff x="6781445" y="4607868"/>
            <a:chExt cx="2017360" cy="1779452"/>
          </a:xfrm>
        </p:grpSpPr>
        <p:sp>
          <p:nvSpPr>
            <p:cNvPr id="116806" name="Line 174"/>
            <p:cNvSpPr>
              <a:spLocks noChangeShapeType="1"/>
            </p:cNvSpPr>
            <p:nvPr/>
          </p:nvSpPr>
          <p:spPr bwMode="auto">
            <a:xfrm>
              <a:off x="7732005" y="5473505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07" name="Line 175"/>
            <p:cNvSpPr>
              <a:spLocks noChangeShapeType="1"/>
            </p:cNvSpPr>
            <p:nvPr/>
          </p:nvSpPr>
          <p:spPr bwMode="auto">
            <a:xfrm>
              <a:off x="7427205" y="5702105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08" name="Text Box 176"/>
            <p:cNvSpPr txBox="1">
              <a:spLocks noChangeArrowheads="1"/>
            </p:cNvSpPr>
            <p:nvPr/>
          </p:nvSpPr>
          <p:spPr bwMode="auto">
            <a:xfrm>
              <a:off x="7732005" y="5316343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6809" name="Text Box 177"/>
            <p:cNvSpPr txBox="1">
              <a:spLocks noChangeArrowheads="1"/>
            </p:cNvSpPr>
            <p:nvPr/>
          </p:nvSpPr>
          <p:spPr bwMode="auto">
            <a:xfrm>
              <a:off x="7427205" y="569734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6810" name="Text Box 178"/>
            <p:cNvSpPr txBox="1">
              <a:spLocks noChangeArrowheads="1"/>
            </p:cNvSpPr>
            <p:nvPr/>
          </p:nvSpPr>
          <p:spPr bwMode="auto">
            <a:xfrm>
              <a:off x="7427205" y="600214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6811" name="Text Box 180"/>
            <p:cNvSpPr txBox="1">
              <a:spLocks noChangeArrowheads="1"/>
            </p:cNvSpPr>
            <p:nvPr/>
          </p:nvSpPr>
          <p:spPr bwMode="auto">
            <a:xfrm>
              <a:off x="7732005" y="5697343"/>
              <a:ext cx="92685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∞  0   1</a:t>
              </a:r>
            </a:p>
          </p:txBody>
        </p:sp>
        <p:sp>
          <p:nvSpPr>
            <p:cNvPr id="116812" name="Text Box 188"/>
            <p:cNvSpPr txBox="1">
              <a:spLocks noChangeArrowheads="1"/>
            </p:cNvSpPr>
            <p:nvPr/>
          </p:nvSpPr>
          <p:spPr bwMode="auto">
            <a:xfrm>
              <a:off x="7865355" y="5184580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6813" name="Text Box 270"/>
            <p:cNvSpPr txBox="1">
              <a:spLocks noChangeArrowheads="1"/>
            </p:cNvSpPr>
            <p:nvPr/>
          </p:nvSpPr>
          <p:spPr bwMode="auto">
            <a:xfrm>
              <a:off x="6781445" y="5130605"/>
              <a:ext cx="915635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z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6814" name="Text Box 284"/>
            <p:cNvSpPr txBox="1">
              <a:spLocks noChangeArrowheads="1"/>
            </p:cNvSpPr>
            <p:nvPr/>
          </p:nvSpPr>
          <p:spPr bwMode="auto">
            <a:xfrm rot="-5400000">
              <a:off x="7073987" y="5888604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6815" name="Text Box 180"/>
            <p:cNvSpPr txBox="1">
              <a:spLocks noChangeArrowheads="1"/>
            </p:cNvSpPr>
            <p:nvPr/>
          </p:nvSpPr>
          <p:spPr bwMode="auto">
            <a:xfrm>
              <a:off x="7672270" y="6017988"/>
              <a:ext cx="10182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50  1   0</a:t>
              </a:r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14732" y="5709509"/>
              <a:ext cx="341253" cy="336524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2" name="Line 227"/>
            <p:cNvSpPr>
              <a:spLocks noChangeShapeType="1"/>
            </p:cNvSpPr>
            <p:nvPr/>
          </p:nvSpPr>
          <p:spPr bwMode="auto">
            <a:xfrm flipH="1">
              <a:off x="7884565" y="4607868"/>
              <a:ext cx="0" cy="1165137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" name="Group 102"/>
          <p:cNvGrpSpPr>
            <a:grpSpLocks/>
          </p:cNvGrpSpPr>
          <p:nvPr/>
        </p:nvGrpSpPr>
        <p:grpSpPr bwMode="auto">
          <a:xfrm>
            <a:off x="2135188" y="3722688"/>
            <a:ext cx="2205037" cy="1255712"/>
            <a:chOff x="2135516" y="3722455"/>
            <a:chExt cx="2204784" cy="1256715"/>
          </a:xfrm>
        </p:grpSpPr>
        <p:sp>
          <p:nvSpPr>
            <p:cNvPr id="116794" name="Line 174"/>
            <p:cNvSpPr>
              <a:spLocks noChangeShapeType="1"/>
            </p:cNvSpPr>
            <p:nvPr/>
          </p:nvSpPr>
          <p:spPr bwMode="auto">
            <a:xfrm>
              <a:off x="3273500" y="4065355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795" name="Line 175"/>
            <p:cNvSpPr>
              <a:spLocks noChangeShapeType="1"/>
            </p:cNvSpPr>
            <p:nvPr/>
          </p:nvSpPr>
          <p:spPr bwMode="auto">
            <a:xfrm>
              <a:off x="2968700" y="4293955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796" name="Text Box 176"/>
            <p:cNvSpPr txBox="1">
              <a:spLocks noChangeArrowheads="1"/>
            </p:cNvSpPr>
            <p:nvPr/>
          </p:nvSpPr>
          <p:spPr bwMode="auto">
            <a:xfrm>
              <a:off x="3273500" y="3908193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6797" name="Text Box 177"/>
            <p:cNvSpPr txBox="1">
              <a:spLocks noChangeArrowheads="1"/>
            </p:cNvSpPr>
            <p:nvPr/>
          </p:nvSpPr>
          <p:spPr bwMode="auto">
            <a:xfrm>
              <a:off x="2968700" y="428919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6798" name="Text Box 178"/>
            <p:cNvSpPr txBox="1">
              <a:spLocks noChangeArrowheads="1"/>
            </p:cNvSpPr>
            <p:nvPr/>
          </p:nvSpPr>
          <p:spPr bwMode="auto">
            <a:xfrm>
              <a:off x="2968700" y="4593993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6799" name="Text Box 180"/>
            <p:cNvSpPr txBox="1">
              <a:spLocks noChangeArrowheads="1"/>
            </p:cNvSpPr>
            <p:nvPr/>
          </p:nvSpPr>
          <p:spPr bwMode="auto">
            <a:xfrm>
              <a:off x="3214980" y="4289193"/>
              <a:ext cx="10182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60  0   1</a:t>
              </a:r>
            </a:p>
          </p:txBody>
        </p:sp>
        <p:sp>
          <p:nvSpPr>
            <p:cNvPr id="116800" name="Text Box 188"/>
            <p:cNvSpPr txBox="1">
              <a:spLocks noChangeArrowheads="1"/>
            </p:cNvSpPr>
            <p:nvPr/>
          </p:nvSpPr>
          <p:spPr bwMode="auto">
            <a:xfrm>
              <a:off x="3406850" y="3776430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6801" name="Text Box 270"/>
            <p:cNvSpPr txBox="1">
              <a:spLocks noChangeArrowheads="1"/>
            </p:cNvSpPr>
            <p:nvPr/>
          </p:nvSpPr>
          <p:spPr bwMode="auto">
            <a:xfrm>
              <a:off x="2310116" y="3722455"/>
              <a:ext cx="928459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y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6802" name="Text Box 284"/>
            <p:cNvSpPr txBox="1">
              <a:spLocks noChangeArrowheads="1"/>
            </p:cNvSpPr>
            <p:nvPr/>
          </p:nvSpPr>
          <p:spPr bwMode="auto">
            <a:xfrm rot="-5400000">
              <a:off x="2615482" y="4480454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6803" name="Text Box 180"/>
            <p:cNvSpPr txBox="1">
              <a:spLocks noChangeArrowheads="1"/>
            </p:cNvSpPr>
            <p:nvPr/>
          </p:nvSpPr>
          <p:spPr bwMode="auto">
            <a:xfrm>
              <a:off x="3272285" y="4609838"/>
              <a:ext cx="92685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∞  1   0</a:t>
              </a:r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3256162" y="4294411"/>
              <a:ext cx="341273" cy="336819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15" name="Line 227"/>
            <p:cNvSpPr>
              <a:spLocks noChangeShapeType="1"/>
            </p:cNvSpPr>
            <p:nvPr/>
          </p:nvSpPr>
          <p:spPr bwMode="auto">
            <a:xfrm>
              <a:off x="2135516" y="4477119"/>
              <a:ext cx="601593" cy="0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16" name="Group 115"/>
          <p:cNvGrpSpPr>
            <a:grpSpLocks/>
          </p:cNvGrpSpPr>
          <p:nvPr/>
        </p:nvGrpSpPr>
        <p:grpSpPr bwMode="auto">
          <a:xfrm>
            <a:off x="4346575" y="5132388"/>
            <a:ext cx="2287588" cy="1255712"/>
            <a:chOff x="4346400" y="5131820"/>
            <a:chExt cx="2288380" cy="1256715"/>
          </a:xfrm>
        </p:grpSpPr>
        <p:sp>
          <p:nvSpPr>
            <p:cNvPr id="116782" name="Line 174"/>
            <p:cNvSpPr>
              <a:spLocks noChangeShapeType="1"/>
            </p:cNvSpPr>
            <p:nvPr/>
          </p:nvSpPr>
          <p:spPr bwMode="auto">
            <a:xfrm>
              <a:off x="5567980" y="5474720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783" name="Line 175"/>
            <p:cNvSpPr>
              <a:spLocks noChangeShapeType="1"/>
            </p:cNvSpPr>
            <p:nvPr/>
          </p:nvSpPr>
          <p:spPr bwMode="auto">
            <a:xfrm>
              <a:off x="5263180" y="5703320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784" name="Text Box 176"/>
            <p:cNvSpPr txBox="1">
              <a:spLocks noChangeArrowheads="1"/>
            </p:cNvSpPr>
            <p:nvPr/>
          </p:nvSpPr>
          <p:spPr bwMode="auto">
            <a:xfrm>
              <a:off x="5567980" y="5317558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6785" name="Text Box 177"/>
            <p:cNvSpPr txBox="1">
              <a:spLocks noChangeArrowheads="1"/>
            </p:cNvSpPr>
            <p:nvPr/>
          </p:nvSpPr>
          <p:spPr bwMode="auto">
            <a:xfrm>
              <a:off x="5263180" y="569855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6786" name="Text Box 178"/>
            <p:cNvSpPr txBox="1">
              <a:spLocks noChangeArrowheads="1"/>
            </p:cNvSpPr>
            <p:nvPr/>
          </p:nvSpPr>
          <p:spPr bwMode="auto">
            <a:xfrm>
              <a:off x="5263180" y="600335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6787" name="Text Box 180"/>
            <p:cNvSpPr txBox="1">
              <a:spLocks noChangeArrowheads="1"/>
            </p:cNvSpPr>
            <p:nvPr/>
          </p:nvSpPr>
          <p:spPr bwMode="auto">
            <a:xfrm>
              <a:off x="5518979" y="5698558"/>
              <a:ext cx="1018580" cy="369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dirty="0" smtClean="0">
                  <a:latin typeface="Arial" pitchFamily="34" charset="0"/>
                </a:rPr>
                <a:t>60  </a:t>
              </a:r>
              <a:r>
                <a:rPr lang="en-US" altLang="en-US" sz="1800" dirty="0">
                  <a:latin typeface="Arial" pitchFamily="34" charset="0"/>
                </a:rPr>
                <a:t>0   1</a:t>
              </a:r>
            </a:p>
          </p:txBody>
        </p:sp>
        <p:sp>
          <p:nvSpPr>
            <p:cNvPr id="116788" name="Text Box 188"/>
            <p:cNvSpPr txBox="1">
              <a:spLocks noChangeArrowheads="1"/>
            </p:cNvSpPr>
            <p:nvPr/>
          </p:nvSpPr>
          <p:spPr bwMode="auto">
            <a:xfrm>
              <a:off x="5701330" y="5185795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6789" name="Text Box 270"/>
            <p:cNvSpPr txBox="1">
              <a:spLocks noChangeArrowheads="1"/>
            </p:cNvSpPr>
            <p:nvPr/>
          </p:nvSpPr>
          <p:spPr bwMode="auto">
            <a:xfrm>
              <a:off x="4617420" y="5131820"/>
              <a:ext cx="915635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z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6790" name="Text Box 284"/>
            <p:cNvSpPr txBox="1">
              <a:spLocks noChangeArrowheads="1"/>
            </p:cNvSpPr>
            <p:nvPr/>
          </p:nvSpPr>
          <p:spPr bwMode="auto">
            <a:xfrm rot="-5400000">
              <a:off x="4909962" y="5889819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6791" name="Text Box 180"/>
            <p:cNvSpPr txBox="1">
              <a:spLocks noChangeArrowheads="1"/>
            </p:cNvSpPr>
            <p:nvPr/>
          </p:nvSpPr>
          <p:spPr bwMode="auto">
            <a:xfrm>
              <a:off x="5515560" y="6019203"/>
              <a:ext cx="10182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50  1   0</a:t>
              </a:r>
            </a:p>
          </p:txBody>
        </p:sp>
        <p:sp>
          <p:nvSpPr>
            <p:cNvPr id="127" name="Oval 126"/>
            <p:cNvSpPr/>
            <p:nvPr/>
          </p:nvSpPr>
          <p:spPr bwMode="auto">
            <a:xfrm>
              <a:off x="5551730" y="6010408"/>
              <a:ext cx="339843" cy="336819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28" name="Line 227"/>
            <p:cNvSpPr>
              <a:spLocks noChangeShapeType="1"/>
            </p:cNvSpPr>
            <p:nvPr/>
          </p:nvSpPr>
          <p:spPr bwMode="auto">
            <a:xfrm>
              <a:off x="4346400" y="6170874"/>
              <a:ext cx="601871" cy="0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29" name="Group 128"/>
          <p:cNvGrpSpPr>
            <a:grpSpLocks/>
          </p:cNvGrpSpPr>
          <p:nvPr/>
        </p:nvGrpSpPr>
        <p:grpSpPr bwMode="auto">
          <a:xfrm>
            <a:off x="6565900" y="3727450"/>
            <a:ext cx="2227263" cy="1257300"/>
            <a:chOff x="6565256" y="3727340"/>
            <a:chExt cx="2227449" cy="1256715"/>
          </a:xfrm>
        </p:grpSpPr>
        <p:sp>
          <p:nvSpPr>
            <p:cNvPr id="116770" name="Line 174"/>
            <p:cNvSpPr>
              <a:spLocks noChangeShapeType="1"/>
            </p:cNvSpPr>
            <p:nvPr/>
          </p:nvSpPr>
          <p:spPr bwMode="auto">
            <a:xfrm>
              <a:off x="7725905" y="4070240"/>
              <a:ext cx="0" cy="895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771" name="Line 175"/>
            <p:cNvSpPr>
              <a:spLocks noChangeShapeType="1"/>
            </p:cNvSpPr>
            <p:nvPr/>
          </p:nvSpPr>
          <p:spPr bwMode="auto">
            <a:xfrm>
              <a:off x="7421105" y="4298840"/>
              <a:ext cx="1371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772" name="Text Box 176"/>
            <p:cNvSpPr txBox="1">
              <a:spLocks noChangeArrowheads="1"/>
            </p:cNvSpPr>
            <p:nvPr/>
          </p:nvSpPr>
          <p:spPr bwMode="auto">
            <a:xfrm>
              <a:off x="7725905" y="3913078"/>
              <a:ext cx="9080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x   y   z</a:t>
              </a:r>
            </a:p>
          </p:txBody>
        </p:sp>
        <p:sp>
          <p:nvSpPr>
            <p:cNvPr id="116773" name="Text Box 177"/>
            <p:cNvSpPr txBox="1">
              <a:spLocks noChangeArrowheads="1"/>
            </p:cNvSpPr>
            <p:nvPr/>
          </p:nvSpPr>
          <p:spPr bwMode="auto">
            <a:xfrm>
              <a:off x="7421105" y="429407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y</a:t>
              </a:r>
            </a:p>
          </p:txBody>
        </p:sp>
        <p:sp>
          <p:nvSpPr>
            <p:cNvPr id="116774" name="Text Box 178"/>
            <p:cNvSpPr txBox="1">
              <a:spLocks noChangeArrowheads="1"/>
            </p:cNvSpPr>
            <p:nvPr/>
          </p:nvSpPr>
          <p:spPr bwMode="auto">
            <a:xfrm>
              <a:off x="7421105" y="4598878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z</a:t>
              </a:r>
            </a:p>
          </p:txBody>
        </p:sp>
        <p:sp>
          <p:nvSpPr>
            <p:cNvPr id="116775" name="Text Box 180"/>
            <p:cNvSpPr txBox="1">
              <a:spLocks noChangeArrowheads="1"/>
            </p:cNvSpPr>
            <p:nvPr/>
          </p:nvSpPr>
          <p:spPr bwMode="auto">
            <a:xfrm>
              <a:off x="7667385" y="4294078"/>
              <a:ext cx="10182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51  0   1</a:t>
              </a:r>
            </a:p>
          </p:txBody>
        </p:sp>
        <p:sp>
          <p:nvSpPr>
            <p:cNvPr id="116776" name="Text Box 188"/>
            <p:cNvSpPr txBox="1">
              <a:spLocks noChangeArrowheads="1"/>
            </p:cNvSpPr>
            <p:nvPr/>
          </p:nvSpPr>
          <p:spPr bwMode="auto">
            <a:xfrm>
              <a:off x="7859255" y="3781315"/>
              <a:ext cx="706438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cost to</a:t>
              </a:r>
            </a:p>
          </p:txBody>
        </p:sp>
        <p:sp>
          <p:nvSpPr>
            <p:cNvPr id="116777" name="Text Box 270"/>
            <p:cNvSpPr txBox="1">
              <a:spLocks noChangeArrowheads="1"/>
            </p:cNvSpPr>
            <p:nvPr/>
          </p:nvSpPr>
          <p:spPr bwMode="auto">
            <a:xfrm>
              <a:off x="6762521" y="3727340"/>
              <a:ext cx="928459" cy="563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node y</a:t>
              </a:r>
            </a:p>
            <a:p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solidFill>
                    <a:srgbClr val="CC0000"/>
                  </a:solidFill>
                  <a:latin typeface="Arial" pitchFamily="34" charset="0"/>
                </a:rPr>
                <a:t>table</a:t>
              </a:r>
            </a:p>
          </p:txBody>
        </p:sp>
        <p:sp>
          <p:nvSpPr>
            <p:cNvPr id="116778" name="Text Box 284"/>
            <p:cNvSpPr txBox="1">
              <a:spLocks noChangeArrowheads="1"/>
            </p:cNvSpPr>
            <p:nvPr/>
          </p:nvSpPr>
          <p:spPr bwMode="auto">
            <a:xfrm rot="-5400000">
              <a:off x="7067887" y="4485339"/>
              <a:ext cx="538162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i="1">
                  <a:latin typeface="Arial" pitchFamily="34" charset="0"/>
                </a:rPr>
                <a:t>from</a:t>
              </a:r>
            </a:p>
          </p:txBody>
        </p:sp>
        <p:sp>
          <p:nvSpPr>
            <p:cNvPr id="116779" name="Text Box 180"/>
            <p:cNvSpPr txBox="1">
              <a:spLocks noChangeArrowheads="1"/>
            </p:cNvSpPr>
            <p:nvPr/>
          </p:nvSpPr>
          <p:spPr bwMode="auto">
            <a:xfrm>
              <a:off x="7666170" y="4614723"/>
              <a:ext cx="101822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65000"/>
                <a:buFont typeface="Wingdings" pitchFamily="2" charset="2"/>
                <a:buChar char="v"/>
                <a:defRPr sz="28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Wingdings" pitchFamily="2" charset="2"/>
                <a:buChar char="§"/>
                <a:defRPr sz="2400">
                  <a:solidFill>
                    <a:schemeClr val="tx1"/>
                  </a:solidFill>
                  <a:latin typeface="Gill Sans MT" pitchFamily="34" charset="0"/>
                  <a:ea typeface="MS PGothic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itchFamily="66" charset="0"/>
                  <a:ea typeface="MS PGothic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  <a:ea typeface="MS PGothic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Arial" pitchFamily="34" charset="0"/>
                </a:rPr>
                <a:t>50  1   0</a:t>
              </a:r>
            </a:p>
          </p:txBody>
        </p:sp>
        <p:sp>
          <p:nvSpPr>
            <p:cNvPr id="140" name="Oval 139"/>
            <p:cNvSpPr/>
            <p:nvPr/>
          </p:nvSpPr>
          <p:spPr bwMode="auto">
            <a:xfrm>
              <a:off x="7708351" y="4300161"/>
              <a:ext cx="341342" cy="334806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41" name="Line 227"/>
            <p:cNvSpPr>
              <a:spLocks noChangeShapeType="1"/>
            </p:cNvSpPr>
            <p:nvPr/>
          </p:nvSpPr>
          <p:spPr bwMode="auto">
            <a:xfrm>
              <a:off x="6565256" y="4479465"/>
              <a:ext cx="601713" cy="0"/>
            </a:xfrm>
            <a:prstGeom prst="line">
              <a:avLst/>
            </a:prstGeom>
            <a:ln>
              <a:solidFill>
                <a:srgbClr val="FF0000"/>
              </a:solidFill>
              <a:headEnd/>
              <a:tailEnd type="triangle" w="med" len="med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480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1" name="Picture 2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847725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292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008063"/>
          </a:xfrm>
        </p:spPr>
        <p:txBody>
          <a:bodyPr/>
          <a:lstStyle/>
          <a:p>
            <a:r>
              <a:rPr lang="en-US" sz="3600">
                <a:latin typeface="Gill Sans MT" charset="0"/>
              </a:rPr>
              <a:t>Distance vector: link cost changes</a:t>
            </a:r>
            <a:endParaRPr lang="en-US">
              <a:latin typeface="Gill Sans MT" charset="0"/>
            </a:endParaRPr>
          </a:p>
        </p:txBody>
      </p:sp>
      <p:sp>
        <p:nvSpPr>
          <p:cNvPr id="140293" name="Rectangle 4"/>
          <p:cNvSpPr>
            <a:spLocks noChangeArrowheads="1"/>
          </p:cNvSpPr>
          <p:nvPr/>
        </p:nvSpPr>
        <p:spPr bwMode="auto">
          <a:xfrm>
            <a:off x="552450" y="1400175"/>
            <a:ext cx="486727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link cost changes: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node detects local link cost change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bad news travels slow</a:t>
            </a:r>
            <a:r>
              <a:rPr lang="en-US" sz="2400">
                <a:latin typeface="Gill Sans MT" charset="0"/>
              </a:rPr>
              <a:t> - </a:t>
            </a:r>
            <a:r>
              <a:rPr lang="ja-JP" altLang="en-US" sz="2400">
                <a:latin typeface="Gill Sans MT" charset="0"/>
              </a:rPr>
              <a:t>“</a:t>
            </a:r>
            <a:r>
              <a:rPr lang="en-US" altLang="ja-JP" sz="2400">
                <a:latin typeface="Gill Sans MT" charset="0"/>
              </a:rPr>
              <a:t>count to infinity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 problem!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44 iterations before algorithm stabilizes: see text</a:t>
            </a:r>
          </a:p>
        </p:txBody>
      </p:sp>
      <p:grpSp>
        <p:nvGrpSpPr>
          <p:cNvPr id="140294" name="Group 6"/>
          <p:cNvGrpSpPr>
            <a:grpSpLocks/>
          </p:cNvGrpSpPr>
          <p:nvPr/>
        </p:nvGrpSpPr>
        <p:grpSpPr bwMode="auto">
          <a:xfrm>
            <a:off x="5838825" y="1609725"/>
            <a:ext cx="2184400" cy="1314450"/>
            <a:chOff x="3625" y="1076"/>
            <a:chExt cx="1376" cy="828"/>
          </a:xfrm>
        </p:grpSpPr>
        <p:sp>
          <p:nvSpPr>
            <p:cNvPr id="140296" name="Freeform 7"/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297" name="Freeform 8"/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298" name="Oval 9"/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299" name="Line 10"/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300" name="Line 11"/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301" name="Rectangle 12"/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</a:endParaRPr>
            </a:p>
          </p:txBody>
        </p:sp>
        <p:sp>
          <p:nvSpPr>
            <p:cNvPr id="140302" name="Oval 13"/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303" name="Freeform 14"/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304" name="Freeform 15"/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0305" name="Group 16"/>
            <p:cNvGrpSpPr>
              <a:grpSpLocks/>
            </p:cNvGrpSpPr>
            <p:nvPr/>
          </p:nvGrpSpPr>
          <p:grpSpPr bwMode="auto">
            <a:xfrm>
              <a:off x="3770" y="1526"/>
              <a:ext cx="210" cy="250"/>
              <a:chOff x="2951" y="2429"/>
              <a:chExt cx="213" cy="250"/>
            </a:xfrm>
          </p:grpSpPr>
          <p:sp>
            <p:nvSpPr>
              <p:cNvPr id="140329" name="Rectangle 1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330" name="Text Box 18"/>
              <p:cNvSpPr txBox="1">
                <a:spLocks noChangeArrowheads="1"/>
              </p:cNvSpPr>
              <p:nvPr/>
            </p:nvSpPr>
            <p:spPr bwMode="auto">
              <a:xfrm>
                <a:off x="2951" y="2429"/>
                <a:ext cx="21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>
                    <a:latin typeface="Comic Sans MS" charset="0"/>
                  </a:rPr>
                  <a:t>x</a:t>
                </a:r>
                <a:endParaRPr lang="en-US">
                  <a:latin typeface="Times New Roman" charset="0"/>
                </a:endParaRPr>
              </a:p>
            </p:txBody>
          </p:sp>
        </p:grpSp>
        <p:grpSp>
          <p:nvGrpSpPr>
            <p:cNvPr id="140306" name="Group 19"/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140321" name="Oval 2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322" name="Line 2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323" name="Line 2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324" name="Rectangle 2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40325" name="Oval 2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0326" name="Group 25"/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140327" name="Rectangle 2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0328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Comic Sans MS" charset="0"/>
                    </a:rPr>
                    <a:t>z</a:t>
                  </a:r>
                  <a:endParaRPr lang="en-US">
                    <a:latin typeface="Times New Roman" charset="0"/>
                  </a:endParaRPr>
                </a:p>
              </p:txBody>
            </p:sp>
          </p:grpSp>
        </p:grpSp>
        <p:sp>
          <p:nvSpPr>
            <p:cNvPr id="140307" name="Text Box 28"/>
            <p:cNvSpPr txBox="1">
              <a:spLocks noChangeArrowheads="1"/>
            </p:cNvSpPr>
            <p:nvPr/>
          </p:nvSpPr>
          <p:spPr bwMode="auto">
            <a:xfrm>
              <a:off x="4469" y="132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Comic Sans MS" charset="0"/>
                </a:rPr>
                <a:t>1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140308" name="Text Box 29"/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Comic Sans MS" charset="0"/>
                </a:rPr>
                <a:t>4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140309" name="Text Box 30"/>
            <p:cNvSpPr txBox="1">
              <a:spLocks noChangeArrowheads="1"/>
            </p:cNvSpPr>
            <p:nvPr/>
          </p:nvSpPr>
          <p:spPr bwMode="auto">
            <a:xfrm>
              <a:off x="4171" y="165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Comic Sans MS" charset="0"/>
                </a:rPr>
                <a:t>50</a:t>
              </a:r>
              <a:endParaRPr lang="en-US">
                <a:latin typeface="Times New Roman" charset="0"/>
              </a:endParaRPr>
            </a:p>
          </p:txBody>
        </p:sp>
        <p:grpSp>
          <p:nvGrpSpPr>
            <p:cNvPr id="140310" name="Group 31"/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140313" name="Oval 32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314" name="Line 33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315" name="Line 34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316" name="Rectangle 35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40317" name="Oval 36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0318" name="Group 37"/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140319" name="Rectangle 3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0320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Comic Sans MS" charset="0"/>
                    </a:rPr>
                    <a:t>y</a:t>
                  </a:r>
                  <a:endParaRPr lang="en-US">
                    <a:latin typeface="Times New Roman" charset="0"/>
                  </a:endParaRPr>
                </a:p>
              </p:txBody>
            </p:sp>
          </p:grpSp>
        </p:grpSp>
        <p:sp>
          <p:nvSpPr>
            <p:cNvPr id="140311" name="Text Box 40"/>
            <p:cNvSpPr txBox="1">
              <a:spLocks noChangeArrowheads="1"/>
            </p:cNvSpPr>
            <p:nvPr/>
          </p:nvSpPr>
          <p:spPr bwMode="auto">
            <a:xfrm>
              <a:off x="3784" y="107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FF0000"/>
                  </a:solidFill>
                  <a:latin typeface="Comic Sans MS" charset="0"/>
                </a:rPr>
                <a:t>60</a:t>
              </a:r>
              <a:endParaRPr lang="en-US">
                <a:latin typeface="Times New Roman" charset="0"/>
              </a:endParaRPr>
            </a:p>
          </p:txBody>
        </p:sp>
        <p:sp>
          <p:nvSpPr>
            <p:cNvPr id="140312" name="Line 41"/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0295" name="Rectangle 45"/>
          <p:cNvSpPr>
            <a:spLocks noChangeArrowheads="1"/>
          </p:cNvSpPr>
          <p:nvPr/>
        </p:nvSpPr>
        <p:spPr bwMode="auto">
          <a:xfrm>
            <a:off x="604838" y="3787775"/>
            <a:ext cx="721042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poisoned reverse:</a:t>
            </a:r>
            <a:r>
              <a:rPr lang="en-US" sz="2000">
                <a:latin typeface="Gill Sans MT" charset="0"/>
              </a:rPr>
              <a:t>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If Z routes through Y to get to X :</a:t>
            </a:r>
          </a:p>
          <a:p>
            <a:pPr marL="742950" lvl="1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000">
                <a:latin typeface="Gill Sans MT" charset="0"/>
              </a:rPr>
              <a:t>Z tells Y its (Z</a:t>
            </a:r>
            <a:r>
              <a:rPr lang="ja-JP" altLang="en-US" sz="2000">
                <a:latin typeface="Gill Sans MT" charset="0"/>
              </a:rPr>
              <a:t>’</a:t>
            </a:r>
            <a:r>
              <a:rPr lang="en-US" altLang="ja-JP" sz="2000">
                <a:latin typeface="Gill Sans MT" charset="0"/>
              </a:rPr>
              <a:t>s) distance to X is infinite (so Y won</a:t>
            </a:r>
            <a:r>
              <a:rPr lang="ja-JP" altLang="en-US" sz="2000">
                <a:latin typeface="Gill Sans MT" charset="0"/>
              </a:rPr>
              <a:t>’</a:t>
            </a:r>
            <a:r>
              <a:rPr lang="en-US" altLang="ja-JP" sz="2000">
                <a:latin typeface="Gill Sans MT" charset="0"/>
              </a:rPr>
              <a:t>t route to X via Z)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>
                <a:latin typeface="Gill Sans MT" charset="0"/>
              </a:rPr>
              <a:t>will this completely solve count to infinity problem?</a:t>
            </a:r>
          </a:p>
        </p:txBody>
      </p:sp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4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56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5" name="Picture 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0487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61" name="Rectangle 2"/>
          <p:cNvSpPr>
            <a:spLocks noGrp="1" noChangeArrowheads="1"/>
          </p:cNvSpPr>
          <p:nvPr>
            <p:ph type="title"/>
          </p:nvPr>
        </p:nvSpPr>
        <p:spPr>
          <a:xfrm>
            <a:off x="544513" y="452438"/>
            <a:ext cx="7772400" cy="528637"/>
          </a:xfrm>
        </p:spPr>
        <p:txBody>
          <a:bodyPr/>
          <a:lstStyle/>
          <a:p>
            <a:pPr>
              <a:defRPr/>
            </a:pPr>
            <a:r>
              <a:rPr lang="en-US" sz="3600">
                <a:cs typeface="+mj-cs"/>
              </a:rPr>
              <a:t>Comparison of LS and DV algorithms</a:t>
            </a:r>
          </a:p>
        </p:txBody>
      </p:sp>
      <p:sp>
        <p:nvSpPr>
          <p:cNvPr id="1413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3875" y="1295400"/>
            <a:ext cx="4029075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message complexity</a:t>
            </a:r>
          </a:p>
          <a:p>
            <a:r>
              <a:rPr lang="en-US" sz="2000" b="1" i="1">
                <a:solidFill>
                  <a:srgbClr val="CC0000"/>
                </a:solidFill>
                <a:latin typeface="Gill Sans MT" charset="0"/>
              </a:rPr>
              <a:t>LS:</a:t>
            </a:r>
            <a:r>
              <a:rPr lang="en-US" sz="2000">
                <a:latin typeface="Gill Sans MT" charset="0"/>
              </a:rPr>
              <a:t> with n nodes, E links, O(nE) msgs sent  </a:t>
            </a:r>
          </a:p>
          <a:p>
            <a:r>
              <a:rPr lang="en-US" sz="2000" b="1" i="1">
                <a:solidFill>
                  <a:srgbClr val="CC0000"/>
                </a:solidFill>
                <a:latin typeface="Gill Sans MT" charset="0"/>
              </a:rPr>
              <a:t>DV:</a:t>
            </a:r>
            <a:r>
              <a:rPr lang="en-US" sz="2000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000">
                <a:latin typeface="Gill Sans MT" charset="0"/>
              </a:rPr>
              <a:t>exchange between neighbors only</a:t>
            </a:r>
          </a:p>
          <a:p>
            <a:pPr lvl="1"/>
            <a:r>
              <a:rPr lang="en-US" sz="2000">
                <a:latin typeface="Gill Sans MT" charset="0"/>
              </a:rPr>
              <a:t>convergence time varies</a:t>
            </a:r>
          </a:p>
          <a:p>
            <a:pPr>
              <a:spcBef>
                <a:spcPct val="50000"/>
              </a:spcBef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speed of convergence</a:t>
            </a:r>
          </a:p>
          <a:p>
            <a:r>
              <a:rPr lang="en-US" sz="2000" b="1" i="1">
                <a:solidFill>
                  <a:srgbClr val="CC0000"/>
                </a:solidFill>
                <a:latin typeface="Gill Sans MT" charset="0"/>
              </a:rPr>
              <a:t>LS:</a:t>
            </a:r>
            <a:r>
              <a:rPr lang="en-US" sz="2000">
                <a:latin typeface="Gill Sans MT" charset="0"/>
              </a:rPr>
              <a:t> O(n</a:t>
            </a:r>
            <a:r>
              <a:rPr lang="en-US" sz="2000" b="1" baseline="30000">
                <a:latin typeface="Gill Sans MT" charset="0"/>
              </a:rPr>
              <a:t>2</a:t>
            </a:r>
            <a:r>
              <a:rPr lang="en-US" sz="2000">
                <a:latin typeface="Gill Sans MT" charset="0"/>
              </a:rPr>
              <a:t>) algorithm requires O(nE) msgs</a:t>
            </a:r>
          </a:p>
          <a:p>
            <a:pPr lvl="1"/>
            <a:r>
              <a:rPr lang="en-US" sz="2000">
                <a:latin typeface="Gill Sans MT" charset="0"/>
              </a:rPr>
              <a:t>may have oscillations</a:t>
            </a:r>
            <a:endParaRPr lang="en-US" sz="1800">
              <a:latin typeface="Gill Sans MT" charset="0"/>
            </a:endParaRPr>
          </a:p>
          <a:p>
            <a:r>
              <a:rPr lang="en-US" sz="2000" b="1" i="1">
                <a:solidFill>
                  <a:srgbClr val="CC0000"/>
                </a:solidFill>
                <a:latin typeface="Gill Sans MT" charset="0"/>
              </a:rPr>
              <a:t>DV:</a:t>
            </a:r>
            <a:r>
              <a:rPr lang="en-US" sz="2000">
                <a:latin typeface="Gill Sans MT" charset="0"/>
              </a:rPr>
              <a:t> convergence time varies</a:t>
            </a:r>
          </a:p>
          <a:p>
            <a:pPr lvl="1"/>
            <a:r>
              <a:rPr lang="en-US" sz="2000">
                <a:latin typeface="Gill Sans MT" charset="0"/>
              </a:rPr>
              <a:t>may be routing loops</a:t>
            </a:r>
          </a:p>
          <a:p>
            <a:pPr lvl="1"/>
            <a:r>
              <a:rPr lang="en-US" sz="2000">
                <a:latin typeface="Gill Sans MT" charset="0"/>
              </a:rPr>
              <a:t>count-to-infinity problem</a:t>
            </a:r>
            <a:endParaRPr lang="en-US" sz="1800">
              <a:latin typeface="Gill Sans MT" charset="0"/>
            </a:endParaRPr>
          </a:p>
        </p:txBody>
      </p:sp>
      <p:sp>
        <p:nvSpPr>
          <p:cNvPr id="14131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43450" y="1328738"/>
            <a:ext cx="4010025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robustness:</a:t>
            </a:r>
            <a:r>
              <a:rPr lang="en-US" sz="2400">
                <a:latin typeface="Gill Sans MT" charset="0"/>
              </a:rPr>
              <a:t> what happens if router malfunctions?</a:t>
            </a:r>
          </a:p>
          <a:p>
            <a:pPr>
              <a:buFont typeface="Wingdings" charset="0"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LS:</a:t>
            </a:r>
            <a:r>
              <a:rPr lang="en-US" sz="2400">
                <a:latin typeface="Gill Sans MT" charset="0"/>
              </a:rPr>
              <a:t> </a:t>
            </a:r>
          </a:p>
          <a:p>
            <a:pPr lvl="1"/>
            <a:r>
              <a:rPr lang="en-US" sz="2000">
                <a:latin typeface="Gill Sans MT" charset="0"/>
              </a:rPr>
              <a:t>node can advertise incorrect </a:t>
            </a:r>
            <a:r>
              <a:rPr lang="en-US" sz="2000" i="1">
                <a:solidFill>
                  <a:srgbClr val="000099"/>
                </a:solidFill>
                <a:latin typeface="Gill Sans MT" charset="0"/>
              </a:rPr>
              <a:t>link</a:t>
            </a:r>
            <a:r>
              <a:rPr lang="en-US" sz="2000">
                <a:latin typeface="Gill Sans MT" charset="0"/>
              </a:rPr>
              <a:t> cost</a:t>
            </a:r>
          </a:p>
          <a:p>
            <a:pPr lvl="1"/>
            <a:r>
              <a:rPr lang="en-US" sz="2000">
                <a:latin typeface="Gill Sans MT" charset="0"/>
              </a:rPr>
              <a:t>each node computes only its </a:t>
            </a:r>
            <a:r>
              <a:rPr lang="en-US" sz="2000" i="1">
                <a:latin typeface="Gill Sans MT" charset="0"/>
              </a:rPr>
              <a:t>own</a:t>
            </a:r>
            <a:r>
              <a:rPr lang="en-US" sz="2000">
                <a:latin typeface="Gill Sans MT" charset="0"/>
              </a:rPr>
              <a:t> table</a:t>
            </a:r>
          </a:p>
          <a:p>
            <a:pPr>
              <a:buFont typeface="Wingdings" charset="0"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DV:</a:t>
            </a:r>
          </a:p>
          <a:p>
            <a:pPr lvl="1"/>
            <a:r>
              <a:rPr lang="en-US" sz="2000">
                <a:latin typeface="Gill Sans MT" charset="0"/>
              </a:rPr>
              <a:t>DV node can advertise incorrect </a:t>
            </a:r>
            <a:r>
              <a:rPr lang="en-US" sz="2000" i="1">
                <a:solidFill>
                  <a:srgbClr val="000099"/>
                </a:solidFill>
                <a:latin typeface="Gill Sans MT" charset="0"/>
              </a:rPr>
              <a:t>path</a:t>
            </a:r>
            <a:r>
              <a:rPr lang="en-US" sz="2000">
                <a:latin typeface="Gill Sans MT" charset="0"/>
              </a:rPr>
              <a:t> cost</a:t>
            </a:r>
          </a:p>
          <a:p>
            <a:pPr lvl="1"/>
            <a:r>
              <a:rPr lang="en-US" sz="2000">
                <a:latin typeface="Gill Sans MT" charset="0"/>
              </a:rPr>
              <a:t>each node</a:t>
            </a:r>
            <a:r>
              <a:rPr lang="ja-JP" altLang="en-US" sz="2000">
                <a:latin typeface="Gill Sans MT" charset="0"/>
              </a:rPr>
              <a:t>’</a:t>
            </a:r>
            <a:r>
              <a:rPr lang="en-US" altLang="ja-JP" sz="2000">
                <a:latin typeface="Gill Sans MT" charset="0"/>
              </a:rPr>
              <a:t>s table used by others </a:t>
            </a:r>
          </a:p>
          <a:p>
            <a:pPr lvl="2"/>
            <a:r>
              <a:rPr lang="en-US" sz="1800">
                <a:latin typeface="Comic Sans MS" charset="0"/>
              </a:rPr>
              <a:t>error propagate thru network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23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1" name="Picture 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5.1 </a:t>
            </a:r>
            <a:r>
              <a:rPr lang="en-US" sz="2400" dirty="0">
                <a:latin typeface="Gill Sans MT" charset="0"/>
              </a:rPr>
              <a:t>introduction</a:t>
            </a:r>
          </a:p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</a:rPr>
              <a:t>5.2 routing protocols</a:t>
            </a:r>
          </a:p>
          <a:p>
            <a:pPr>
              <a:lnSpc>
                <a:spcPts val="2580"/>
              </a:lnSpc>
            </a:pPr>
            <a:r>
              <a:rPr lang="en-US" sz="2400" dirty="0" smtClean="0">
                <a:solidFill>
                  <a:srgbClr val="000000"/>
                </a:solidFill>
                <a:latin typeface="Gill Sans MT" charset="0"/>
              </a:rPr>
              <a:t>link state</a:t>
            </a:r>
          </a:p>
          <a:p>
            <a:pPr>
              <a:lnSpc>
                <a:spcPts val="2580"/>
              </a:lnSpc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</a:rPr>
              <a:t>distance vector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5.3 intra</a:t>
            </a:r>
            <a:r>
              <a:rPr lang="en-US" sz="2400" dirty="0"/>
              <a:t>-AS </a:t>
            </a:r>
            <a:r>
              <a:rPr lang="en-US" sz="2400" dirty="0" smtClean="0"/>
              <a:t>routing </a:t>
            </a:r>
            <a:r>
              <a:rPr lang="en-US" sz="2400" dirty="0"/>
              <a:t>in the Internet: </a:t>
            </a:r>
            <a:r>
              <a:rPr lang="en-US" sz="2400" dirty="0" smtClean="0"/>
              <a:t>OSPF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5.4 routing among </a:t>
            </a:r>
            <a:r>
              <a:rPr lang="en-US" sz="2400" dirty="0"/>
              <a:t>the ISPs: B</a:t>
            </a:r>
            <a:r>
              <a:rPr lang="en-US" sz="2400" dirty="0" smtClean="0"/>
              <a:t>GP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61963" indent="-461963"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5.5 The SDN control plane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5.6 </a:t>
            </a:r>
            <a:r>
              <a:rPr lang="en-US" sz="2400" dirty="0"/>
              <a:t>ICMP: The Internet Control Message Protocol 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/>
              <a:t>5.7 Network </a:t>
            </a:r>
            <a:r>
              <a:rPr lang="en-US" sz="2400" dirty="0" smtClean="0"/>
              <a:t>management </a:t>
            </a:r>
            <a:r>
              <a:rPr lang="en-US" sz="2400" dirty="0"/>
              <a:t>and SNMP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4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5: </a:t>
            </a:r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outline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32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099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942975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>
          <a:xfrm>
            <a:off x="466725" y="296863"/>
            <a:ext cx="7772400" cy="841375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Distance vector algorithm </a:t>
            </a:r>
          </a:p>
        </p:txBody>
      </p:sp>
      <p:sp>
        <p:nvSpPr>
          <p:cNvPr id="132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953375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Bellman-Ford equation (dynamic programming)</a:t>
            </a:r>
          </a:p>
          <a:p>
            <a:pPr>
              <a:buFont typeface="Wingdings" charset="0"/>
              <a:buNone/>
            </a:pPr>
            <a:endParaRPr lang="en-US">
              <a:latin typeface="Gill Sans MT" charset="0"/>
            </a:endParaRPr>
          </a:p>
          <a:p>
            <a:pPr>
              <a:buFont typeface="Wingdings" charset="0"/>
              <a:buNone/>
            </a:pPr>
            <a:r>
              <a:rPr lang="en-US">
                <a:latin typeface="Gill Sans MT" charset="0"/>
              </a:rPr>
              <a:t>let</a:t>
            </a:r>
          </a:p>
          <a:p>
            <a:pPr>
              <a:buFont typeface="Wingdings" charset="0"/>
              <a:buNone/>
            </a:pPr>
            <a:r>
              <a:rPr lang="en-US">
                <a:latin typeface="Gill Sans MT" charset="0"/>
              </a:rPr>
              <a:t>   d</a:t>
            </a:r>
            <a:r>
              <a:rPr lang="en-US" baseline="-25000">
                <a:latin typeface="Gill Sans MT" charset="0"/>
              </a:rPr>
              <a:t>x</a:t>
            </a:r>
            <a:r>
              <a:rPr lang="en-US">
                <a:latin typeface="Gill Sans MT" charset="0"/>
              </a:rPr>
              <a:t>(y) := cost of least-cost path from x to y</a:t>
            </a:r>
          </a:p>
          <a:p>
            <a:pPr>
              <a:buFont typeface="Wingdings" charset="0"/>
              <a:buNone/>
            </a:pPr>
            <a:r>
              <a:rPr lang="en-US">
                <a:latin typeface="Gill Sans MT" charset="0"/>
              </a:rPr>
              <a:t>then</a:t>
            </a:r>
          </a:p>
          <a:p>
            <a:pPr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   </a:t>
            </a:r>
            <a:r>
              <a:rPr lang="en-US" sz="3200">
                <a:solidFill>
                  <a:srgbClr val="CC0000"/>
                </a:solidFill>
                <a:latin typeface="Gill Sans MT" charset="0"/>
              </a:rPr>
              <a:t>d</a:t>
            </a:r>
            <a:r>
              <a:rPr lang="en-US" sz="3200" baseline="-25000">
                <a:solidFill>
                  <a:srgbClr val="CC0000"/>
                </a:solidFill>
                <a:latin typeface="Gill Sans MT" charset="0"/>
              </a:rPr>
              <a:t>x</a:t>
            </a:r>
            <a:r>
              <a:rPr lang="en-US" sz="3200">
                <a:solidFill>
                  <a:srgbClr val="CC0000"/>
                </a:solidFill>
                <a:latin typeface="Gill Sans MT" charset="0"/>
              </a:rPr>
              <a:t>(y) = </a:t>
            </a:r>
            <a:r>
              <a:rPr lang="en-US" sz="3200" i="1">
                <a:solidFill>
                  <a:srgbClr val="CC0000"/>
                </a:solidFill>
                <a:latin typeface="Gill Sans MT" charset="0"/>
              </a:rPr>
              <a:t>min</a:t>
            </a:r>
            <a:r>
              <a:rPr lang="en-US" sz="3200">
                <a:solidFill>
                  <a:srgbClr val="CC0000"/>
                </a:solidFill>
                <a:latin typeface="Gill Sans MT" charset="0"/>
              </a:rPr>
              <a:t> {c(x,v) + d</a:t>
            </a:r>
            <a:r>
              <a:rPr lang="en-US" sz="3200" baseline="-25000">
                <a:solidFill>
                  <a:srgbClr val="CC0000"/>
                </a:solidFill>
                <a:latin typeface="Gill Sans MT" charset="0"/>
              </a:rPr>
              <a:t>v</a:t>
            </a:r>
            <a:r>
              <a:rPr lang="en-US" sz="3200">
                <a:solidFill>
                  <a:srgbClr val="CC0000"/>
                </a:solidFill>
                <a:latin typeface="Gill Sans MT" charset="0"/>
              </a:rPr>
              <a:t>(y) }</a:t>
            </a:r>
          </a:p>
          <a:p>
            <a:pPr>
              <a:buFont typeface="Wingdings" charset="0"/>
              <a:buNone/>
            </a:pPr>
            <a:r>
              <a:rPr lang="en-US" sz="3200">
                <a:latin typeface="Gill Sans MT" charset="0"/>
              </a:rPr>
              <a:t>   </a:t>
            </a:r>
          </a:p>
          <a:p>
            <a:pPr>
              <a:buFont typeface="Wingdings" charset="0"/>
              <a:buNone/>
            </a:pPr>
            <a:endParaRPr lang="en-US">
              <a:latin typeface="Gill Sans MT" charset="0"/>
            </a:endParaRPr>
          </a:p>
        </p:txBody>
      </p:sp>
      <p:sp>
        <p:nvSpPr>
          <p:cNvPr id="132102" name="Text Box 5"/>
          <p:cNvSpPr txBox="1">
            <a:spLocks noChangeArrowheads="1"/>
          </p:cNvSpPr>
          <p:nvPr/>
        </p:nvSpPr>
        <p:spPr bwMode="auto">
          <a:xfrm>
            <a:off x="2220913" y="4138613"/>
            <a:ext cx="295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  <a:latin typeface="Comic Sans MS" charset="0"/>
              </a:rPr>
              <a:t>v</a:t>
            </a:r>
          </a:p>
        </p:txBody>
      </p:sp>
      <p:sp>
        <p:nvSpPr>
          <p:cNvPr id="132103" name="Text Box 7"/>
          <p:cNvSpPr txBox="1">
            <a:spLocks noChangeArrowheads="1"/>
          </p:cNvSpPr>
          <p:nvPr/>
        </p:nvSpPr>
        <p:spPr bwMode="auto">
          <a:xfrm>
            <a:off x="3017838" y="5126038"/>
            <a:ext cx="2449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Gill Sans MT" charset="0"/>
              </a:rPr>
              <a:t>cost to neighbor v</a:t>
            </a:r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2116138" y="5762625"/>
            <a:ext cx="4443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i="1">
                <a:latin typeface="Gill Sans MT" charset="0"/>
              </a:rPr>
              <a:t>min</a:t>
            </a:r>
            <a:r>
              <a:rPr lang="en-US">
                <a:latin typeface="Gill Sans MT" charset="0"/>
              </a:rPr>
              <a:t> taken over all neighbors v of x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4130675" y="4730750"/>
            <a:ext cx="479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Gill Sans MT" charset="0"/>
              </a:rPr>
              <a:t>cost from neighbor v to destination y</a:t>
            </a:r>
          </a:p>
        </p:txBody>
      </p:sp>
      <p:sp>
        <p:nvSpPr>
          <p:cNvPr id="132106" name="Line 10"/>
          <p:cNvSpPr>
            <a:spLocks noChangeShapeType="1"/>
          </p:cNvSpPr>
          <p:nvPr/>
        </p:nvSpPr>
        <p:spPr bwMode="auto">
          <a:xfrm>
            <a:off x="2363788" y="4549775"/>
            <a:ext cx="0" cy="12827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3344863" y="4359275"/>
            <a:ext cx="0" cy="89217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2108" name="Line 13"/>
          <p:cNvSpPr>
            <a:spLocks noChangeShapeType="1"/>
          </p:cNvSpPr>
          <p:nvPr/>
        </p:nvSpPr>
        <p:spPr bwMode="auto">
          <a:xfrm>
            <a:off x="4649788" y="4427538"/>
            <a:ext cx="0" cy="43497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9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23" name="Picture 77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83978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4625"/>
            <a:ext cx="7772400" cy="874713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Bellman-Ford example </a:t>
            </a:r>
          </a:p>
        </p:txBody>
      </p:sp>
      <p:grpSp>
        <p:nvGrpSpPr>
          <p:cNvPr id="133125" name="Group 3"/>
          <p:cNvGrpSpPr>
            <a:grpSpLocks/>
          </p:cNvGrpSpPr>
          <p:nvPr/>
        </p:nvGrpSpPr>
        <p:grpSpPr bwMode="auto">
          <a:xfrm>
            <a:off x="276225" y="1470025"/>
            <a:ext cx="3571875" cy="2236788"/>
            <a:chOff x="3162" y="1071"/>
            <a:chExt cx="2250" cy="1409"/>
          </a:xfrm>
        </p:grpSpPr>
        <p:sp>
          <p:nvSpPr>
            <p:cNvPr id="133130" name="Freeform 4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1" name="Freeform 5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2" name="Oval 6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3" name="Line 7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4" name="Line 8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5" name="Rectangle 9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33136" name="Oval 10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7" name="Oval 11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8" name="Line 12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9" name="Line 13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40" name="Rectangle 14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33141" name="Oval 15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42" name="Oval 16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43" name="Line 17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44" name="Line 18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45" name="Rectangle 19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33146" name="Oval 20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47" name="Oval 21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48" name="Line 22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49" name="Line 23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50" name="Rectangle 24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33151" name="Oval 25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52" name="Oval 26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53" name="Line 27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54" name="Line 28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55" name="Rectangle 29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33156" name="Oval 30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57" name="Oval 31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58" name="Line 32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59" name="Line 33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0" name="Rectangle 34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33161" name="Oval 35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2" name="Freeform 36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3" name="Freeform 37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4" name="Freeform 38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11993521 h 174"/>
                <a:gd name="T2" fmla="*/ 5035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5" name="Freeform 39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6" name="Freeform 40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7" name="Freeform 41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8" name="Freeform 42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69" name="Freeform 43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70" name="Freeform 44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171" name="Group 45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133197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98" name="Text Box 47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u</a:t>
                </a:r>
                <a:endParaRPr lang="en-US"/>
              </a:p>
            </p:txBody>
          </p:sp>
        </p:grpSp>
        <p:grpSp>
          <p:nvGrpSpPr>
            <p:cNvPr id="133172" name="Group 48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133195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96" name="Text Box 50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y</a:t>
                </a:r>
                <a:endParaRPr lang="en-US"/>
              </a:p>
            </p:txBody>
          </p:sp>
        </p:grpSp>
        <p:grpSp>
          <p:nvGrpSpPr>
            <p:cNvPr id="133173" name="Group 51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133193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94" name="Text Box 53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x</a:t>
                </a:r>
              </a:p>
            </p:txBody>
          </p:sp>
        </p:grpSp>
        <p:grpSp>
          <p:nvGrpSpPr>
            <p:cNvPr id="133174" name="Group 54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133191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92" name="Text Box 56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w</a:t>
                </a:r>
                <a:endParaRPr lang="en-US"/>
              </a:p>
            </p:txBody>
          </p:sp>
        </p:grpSp>
        <p:grpSp>
          <p:nvGrpSpPr>
            <p:cNvPr id="133175" name="Group 57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133189" name="Rectangle 5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90" name="Text Box 59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v</a:t>
                </a:r>
                <a:endParaRPr lang="en-US"/>
              </a:p>
            </p:txBody>
          </p:sp>
        </p:grpSp>
        <p:grpSp>
          <p:nvGrpSpPr>
            <p:cNvPr id="133176" name="Group 60"/>
            <p:cNvGrpSpPr>
              <a:grpSpLocks/>
            </p:cNvGrpSpPr>
            <p:nvPr/>
          </p:nvGrpSpPr>
          <p:grpSpPr bwMode="auto">
            <a:xfrm>
              <a:off x="5025" y="1756"/>
              <a:ext cx="212" cy="288"/>
              <a:chOff x="2949" y="2395"/>
              <a:chExt cx="214" cy="288"/>
            </a:xfrm>
          </p:grpSpPr>
          <p:sp>
            <p:nvSpPr>
              <p:cNvPr id="133187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88" name="Text Box 62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z</a:t>
                </a:r>
              </a:p>
            </p:txBody>
          </p:sp>
        </p:grpSp>
        <p:sp>
          <p:nvSpPr>
            <p:cNvPr id="133177" name="Text Box 63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33178" name="Text Box 64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33179" name="Text Box 65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33180" name="Text Box 66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</a:t>
              </a:r>
              <a:endParaRPr lang="en-US"/>
            </a:p>
          </p:txBody>
        </p:sp>
        <p:sp>
          <p:nvSpPr>
            <p:cNvPr id="133181" name="Text Box 67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33182" name="Text Box 68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33183" name="Text Box 69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33184" name="Text Box 70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5</a:t>
              </a:r>
              <a:endParaRPr lang="en-US"/>
            </a:p>
          </p:txBody>
        </p:sp>
        <p:sp>
          <p:nvSpPr>
            <p:cNvPr id="133185" name="Text Box 71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</a:t>
              </a:r>
              <a:endParaRPr lang="en-US"/>
            </a:p>
          </p:txBody>
        </p:sp>
        <p:sp>
          <p:nvSpPr>
            <p:cNvPr id="133186" name="Text Box 72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5</a:t>
              </a:r>
              <a:endParaRPr lang="en-US"/>
            </a:p>
          </p:txBody>
        </p:sp>
      </p:grpSp>
      <p:sp>
        <p:nvSpPr>
          <p:cNvPr id="133126" name="Text Box 73"/>
          <p:cNvSpPr txBox="1">
            <a:spLocks noChangeArrowheads="1"/>
          </p:cNvSpPr>
          <p:nvPr/>
        </p:nvSpPr>
        <p:spPr bwMode="auto">
          <a:xfrm>
            <a:off x="3765550" y="1770063"/>
            <a:ext cx="5045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clearly, d</a:t>
            </a:r>
            <a:r>
              <a:rPr lang="en-US" baseline="-25000"/>
              <a:t>v</a:t>
            </a:r>
            <a:r>
              <a:rPr lang="en-US"/>
              <a:t>(z) = 5, d</a:t>
            </a:r>
            <a:r>
              <a:rPr lang="en-US" baseline="-25000"/>
              <a:t>x</a:t>
            </a:r>
            <a:r>
              <a:rPr lang="en-US"/>
              <a:t>(z) = 3, d</a:t>
            </a:r>
            <a:r>
              <a:rPr lang="en-US" baseline="-25000"/>
              <a:t>w</a:t>
            </a:r>
            <a:r>
              <a:rPr lang="en-US"/>
              <a:t>(z) = 3</a:t>
            </a:r>
          </a:p>
        </p:txBody>
      </p:sp>
      <p:sp>
        <p:nvSpPr>
          <p:cNvPr id="133127" name="Text Box 74"/>
          <p:cNvSpPr txBox="1">
            <a:spLocks noChangeArrowheads="1"/>
          </p:cNvSpPr>
          <p:nvPr/>
        </p:nvSpPr>
        <p:spPr bwMode="auto">
          <a:xfrm>
            <a:off x="4275138" y="2928938"/>
            <a:ext cx="3900487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d</a:t>
            </a:r>
            <a:r>
              <a:rPr lang="en-US" baseline="-25000"/>
              <a:t>u</a:t>
            </a:r>
            <a:r>
              <a:rPr lang="en-US"/>
              <a:t>(z) = min { c(u,v) + d</a:t>
            </a:r>
            <a:r>
              <a:rPr lang="en-US" baseline="-25000"/>
              <a:t>v</a:t>
            </a:r>
            <a:r>
              <a:rPr lang="en-US"/>
              <a:t>(z),</a:t>
            </a:r>
          </a:p>
          <a:p>
            <a:r>
              <a:rPr lang="en-US"/>
              <a:t>                    c(u,x) + d</a:t>
            </a:r>
            <a:r>
              <a:rPr lang="en-US" baseline="-25000"/>
              <a:t>x</a:t>
            </a:r>
            <a:r>
              <a:rPr lang="en-US"/>
              <a:t>(z),</a:t>
            </a:r>
          </a:p>
          <a:p>
            <a:r>
              <a:rPr lang="en-US"/>
              <a:t>                    c(u,w) + d</a:t>
            </a:r>
            <a:r>
              <a:rPr lang="en-US" baseline="-25000"/>
              <a:t>w</a:t>
            </a:r>
            <a:r>
              <a:rPr lang="en-US"/>
              <a:t>(z) }</a:t>
            </a:r>
          </a:p>
          <a:p>
            <a:r>
              <a:rPr lang="en-US"/>
              <a:t>         = min {2 + 5,</a:t>
            </a:r>
          </a:p>
          <a:p>
            <a:r>
              <a:rPr lang="en-US"/>
              <a:t>                    1 + 3,</a:t>
            </a:r>
          </a:p>
          <a:p>
            <a:r>
              <a:rPr lang="en-US"/>
              <a:t>                    5 + 3}  = 4</a:t>
            </a:r>
          </a:p>
        </p:txBody>
      </p:sp>
      <p:sp>
        <p:nvSpPr>
          <p:cNvPr id="133128" name="Text Box 75"/>
          <p:cNvSpPr txBox="1">
            <a:spLocks noChangeArrowheads="1"/>
          </p:cNvSpPr>
          <p:nvPr/>
        </p:nvSpPr>
        <p:spPr bwMode="auto">
          <a:xfrm>
            <a:off x="596643" y="5061409"/>
            <a:ext cx="67659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2800" dirty="0">
                <a:latin typeface="Gill Sans MT" charset="0"/>
              </a:rPr>
              <a:t>node achieving minimum is next</a:t>
            </a:r>
          </a:p>
          <a:p>
            <a:pPr>
              <a:lnSpc>
                <a:spcPct val="85000"/>
              </a:lnSpc>
            </a:pPr>
            <a:r>
              <a:rPr lang="en-US" sz="2800" dirty="0">
                <a:latin typeface="Gill Sans MT" charset="0"/>
              </a:rPr>
              <a:t>hop in shortest path, used in</a:t>
            </a:r>
            <a:r>
              <a:rPr lang="en-US" sz="2800" dirty="0">
                <a:latin typeface="Gill Sans MT" charset="0"/>
                <a:ea typeface="MS Mincho" charset="0"/>
                <a:cs typeface="MS Mincho" charset="0"/>
              </a:rPr>
              <a:t> </a:t>
            </a:r>
            <a:r>
              <a:rPr lang="en-US" sz="2800" dirty="0">
                <a:latin typeface="Gill Sans MT" charset="0"/>
              </a:rPr>
              <a:t>forwarding table</a:t>
            </a:r>
          </a:p>
        </p:txBody>
      </p:sp>
      <p:sp>
        <p:nvSpPr>
          <p:cNvPr id="133129" name="Text Box 76"/>
          <p:cNvSpPr txBox="1">
            <a:spLocks noChangeArrowheads="1"/>
          </p:cNvSpPr>
          <p:nvPr/>
        </p:nvSpPr>
        <p:spPr bwMode="auto">
          <a:xfrm>
            <a:off x="3862388" y="2466975"/>
            <a:ext cx="2725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B-F equation says:</a:t>
            </a:r>
          </a:p>
        </p:txBody>
      </p:sp>
      <p:sp>
        <p:nvSpPr>
          <p:cNvPr id="8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8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12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47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1066800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Distance vector algorithm </a:t>
            </a:r>
          </a:p>
        </p:txBody>
      </p:sp>
      <p:sp>
        <p:nvSpPr>
          <p:cNvPr id="134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CC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CC0000"/>
                </a:solidFill>
                <a:latin typeface="Gill Sans MT" charset="0"/>
              </a:rPr>
              <a:t>x</a:t>
            </a:r>
            <a:r>
              <a:rPr lang="en-US">
                <a:solidFill>
                  <a:srgbClr val="CC0000"/>
                </a:solidFill>
                <a:latin typeface="Gill Sans MT" charset="0"/>
              </a:rPr>
              <a:t>(y)</a:t>
            </a:r>
            <a:r>
              <a:rPr lang="en-US">
                <a:latin typeface="Gill Sans MT" charset="0"/>
              </a:rPr>
              <a:t> = estimate of least cost from x to y</a:t>
            </a:r>
          </a:p>
          <a:p>
            <a:pPr lvl="1"/>
            <a:r>
              <a:rPr lang="en-US">
                <a:latin typeface="Gill Sans MT" charset="0"/>
              </a:rPr>
              <a:t>x maintains  distance vector </a:t>
            </a:r>
            <a:r>
              <a:rPr lang="en-US" b="1">
                <a:solidFill>
                  <a:srgbClr val="CC0000"/>
                </a:solidFill>
                <a:latin typeface="Gill Sans MT" charset="0"/>
              </a:rPr>
              <a:t>D</a:t>
            </a:r>
            <a:r>
              <a:rPr lang="en-US" baseline="-25000">
                <a:solidFill>
                  <a:srgbClr val="CC0000"/>
                </a:solidFill>
                <a:latin typeface="Gill Sans MT" charset="0"/>
              </a:rPr>
              <a:t>x</a:t>
            </a:r>
            <a:r>
              <a:rPr lang="en-US">
                <a:solidFill>
                  <a:srgbClr val="CC0000"/>
                </a:solidFill>
                <a:latin typeface="Gill Sans MT" charset="0"/>
              </a:rPr>
              <a:t> = [D</a:t>
            </a:r>
            <a:r>
              <a:rPr lang="en-US" baseline="-25000">
                <a:solidFill>
                  <a:srgbClr val="CC0000"/>
                </a:solidFill>
                <a:latin typeface="Gill Sans MT" charset="0"/>
              </a:rPr>
              <a:t>x</a:t>
            </a:r>
            <a:r>
              <a:rPr lang="en-US">
                <a:solidFill>
                  <a:srgbClr val="CC0000"/>
                </a:solidFill>
                <a:latin typeface="Gill Sans MT" charset="0"/>
              </a:rPr>
              <a:t>(y): y </a:t>
            </a:r>
            <a:r>
              <a:rPr lang="ru-RU">
                <a:solidFill>
                  <a:srgbClr val="CC0000"/>
                </a:solidFill>
                <a:latin typeface="Gill Sans MT" charset="0"/>
              </a:rPr>
              <a:t>є</a:t>
            </a:r>
            <a:r>
              <a:rPr lang="en-US">
                <a:solidFill>
                  <a:srgbClr val="CC0000"/>
                </a:solidFill>
                <a:latin typeface="Gill Sans MT" charset="0"/>
              </a:rPr>
              <a:t> N ]</a:t>
            </a:r>
          </a:p>
          <a:p>
            <a:r>
              <a:rPr lang="en-US">
                <a:latin typeface="Gill Sans MT" charset="0"/>
              </a:rPr>
              <a:t>node x:</a:t>
            </a:r>
          </a:p>
          <a:p>
            <a:pPr lvl="1"/>
            <a:r>
              <a:rPr lang="en-US" sz="2800">
                <a:latin typeface="Gill Sans MT" charset="0"/>
              </a:rPr>
              <a:t>knows cost to each neighbor v: </a:t>
            </a:r>
            <a:r>
              <a:rPr lang="en-US" sz="2800">
                <a:solidFill>
                  <a:srgbClr val="CC0000"/>
                </a:solidFill>
                <a:latin typeface="Gill Sans MT" charset="0"/>
              </a:rPr>
              <a:t>c(x,v)</a:t>
            </a:r>
          </a:p>
          <a:p>
            <a:pPr lvl="1"/>
            <a:r>
              <a:rPr lang="en-US" sz="2800">
                <a:latin typeface="Gill Sans MT" charset="0"/>
              </a:rPr>
              <a:t>maintains its neighbors</a:t>
            </a:r>
            <a:r>
              <a:rPr lang="ja-JP" altLang="en-US" sz="2800">
                <a:latin typeface="Gill Sans MT" charset="0"/>
              </a:rPr>
              <a:t>’</a:t>
            </a:r>
            <a:r>
              <a:rPr lang="en-US" altLang="ja-JP" sz="2800">
                <a:latin typeface="Gill Sans MT" charset="0"/>
              </a:rPr>
              <a:t> distance vectors. For each neighbor v, x maintains </a:t>
            </a:r>
            <a:br>
              <a:rPr lang="en-US" altLang="ja-JP" sz="2800">
                <a:latin typeface="Gill Sans MT" charset="0"/>
              </a:rPr>
            </a:br>
            <a:r>
              <a:rPr lang="en-US" altLang="ja-JP" sz="2800" b="1">
                <a:solidFill>
                  <a:srgbClr val="CC0000"/>
                </a:solidFill>
                <a:latin typeface="Gill Sans MT" charset="0"/>
              </a:rPr>
              <a:t>D</a:t>
            </a:r>
            <a:r>
              <a:rPr lang="en-US" altLang="ja-JP" sz="2800" baseline="-25000">
                <a:solidFill>
                  <a:srgbClr val="CC0000"/>
                </a:solidFill>
                <a:latin typeface="Gill Sans MT" charset="0"/>
              </a:rPr>
              <a:t>v</a:t>
            </a:r>
            <a:r>
              <a:rPr lang="en-US" altLang="ja-JP" sz="2800">
                <a:solidFill>
                  <a:srgbClr val="CC0000"/>
                </a:solidFill>
                <a:latin typeface="Gill Sans MT" charset="0"/>
              </a:rPr>
              <a:t> = [D</a:t>
            </a:r>
            <a:r>
              <a:rPr lang="en-US" altLang="ja-JP" sz="2800" baseline="-25000">
                <a:solidFill>
                  <a:srgbClr val="CC0000"/>
                </a:solidFill>
                <a:latin typeface="Gill Sans MT" charset="0"/>
              </a:rPr>
              <a:t>v</a:t>
            </a:r>
            <a:r>
              <a:rPr lang="en-US" altLang="ja-JP" sz="2800">
                <a:solidFill>
                  <a:srgbClr val="CC0000"/>
                </a:solidFill>
                <a:latin typeface="Gill Sans MT" charset="0"/>
              </a:rPr>
              <a:t>(y): y </a:t>
            </a:r>
            <a:r>
              <a:rPr lang="ru-RU" altLang="ja-JP" sz="2800">
                <a:solidFill>
                  <a:srgbClr val="CC0000"/>
                </a:solidFill>
                <a:latin typeface="Gill Sans MT" charset="0"/>
              </a:rPr>
              <a:t>є</a:t>
            </a:r>
            <a:r>
              <a:rPr lang="en-US" altLang="ja-JP" sz="2800">
                <a:solidFill>
                  <a:srgbClr val="CC0000"/>
                </a:solidFill>
                <a:latin typeface="Gill Sans MT" charset="0"/>
              </a:rPr>
              <a:t> N ]</a:t>
            </a:r>
          </a:p>
          <a:p>
            <a:pPr>
              <a:buFont typeface="Wingdings" charset="0"/>
              <a:buNone/>
            </a:pPr>
            <a:endParaRPr lang="en-US">
              <a:solidFill>
                <a:srgbClr val="CC0000"/>
              </a:solidFill>
              <a:latin typeface="Gill Sans MT" charset="0"/>
            </a:endParaRPr>
          </a:p>
          <a:p>
            <a:endParaRPr lang="en-US">
              <a:latin typeface="Gill Sans MT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28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2414588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>
                <a:solidFill>
                  <a:srgbClr val="CC0000"/>
                </a:solidFill>
                <a:cs typeface="+mn-cs"/>
              </a:rPr>
              <a:t>key idea:</a:t>
            </a:r>
            <a:r>
              <a:rPr lang="en-US" sz="3200">
                <a:solidFill>
                  <a:srgbClr val="CC0000"/>
                </a:solidFill>
                <a:cs typeface="+mn-cs"/>
              </a:rPr>
              <a:t> </a:t>
            </a:r>
          </a:p>
          <a:p>
            <a:pPr>
              <a:defRPr/>
            </a:pPr>
            <a:r>
              <a:rPr lang="en-US">
                <a:cs typeface="+mn-cs"/>
              </a:rPr>
              <a:t>from time-to-time, each node sends its own distance vector estimate to neighbors</a:t>
            </a:r>
          </a:p>
          <a:p>
            <a:pPr>
              <a:defRPr/>
            </a:pPr>
            <a:r>
              <a:rPr lang="en-US">
                <a:cs typeface="+mn-cs"/>
              </a:rPr>
              <a:t>when x receives new DV estimate from neighbor, it updates its own DV using B-F equation:</a:t>
            </a:r>
          </a:p>
        </p:txBody>
      </p:sp>
      <p:sp>
        <p:nvSpPr>
          <p:cNvPr id="135172" name="Rectangle 4"/>
          <p:cNvSpPr>
            <a:spLocks noChangeArrowheads="1"/>
          </p:cNvSpPr>
          <p:nvPr/>
        </p:nvSpPr>
        <p:spPr bwMode="auto">
          <a:xfrm>
            <a:off x="1003300" y="3821113"/>
            <a:ext cx="781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800" i="1">
                <a:solidFill>
                  <a:srgbClr val="CC0000"/>
                </a:solidFill>
                <a:cs typeface="Times New Roman" charset="0"/>
              </a:rPr>
              <a:t>D</a:t>
            </a:r>
            <a:r>
              <a:rPr lang="en-US" sz="2800" i="1" baseline="-30000">
                <a:solidFill>
                  <a:srgbClr val="CC0000"/>
                </a:solidFill>
                <a:cs typeface="Times New Roman" charset="0"/>
              </a:rPr>
              <a:t>x</a:t>
            </a:r>
            <a:r>
              <a:rPr lang="en-US" sz="2800" i="1">
                <a:solidFill>
                  <a:srgbClr val="CC0000"/>
                </a:solidFill>
                <a:cs typeface="Times New Roman" charset="0"/>
              </a:rPr>
              <a:t>(y) ← min</a:t>
            </a:r>
            <a:r>
              <a:rPr lang="en-US" sz="2800" i="1" baseline="-30000">
                <a:solidFill>
                  <a:srgbClr val="CC0000"/>
                </a:solidFill>
                <a:cs typeface="Times New Roman" charset="0"/>
              </a:rPr>
              <a:t>v</a:t>
            </a:r>
            <a:r>
              <a:rPr lang="en-US" sz="2800" i="1">
                <a:solidFill>
                  <a:srgbClr val="CC0000"/>
                </a:solidFill>
                <a:cs typeface="Times New Roman" charset="0"/>
              </a:rPr>
              <a:t>{c(x,v) + D</a:t>
            </a:r>
            <a:r>
              <a:rPr lang="en-US" sz="2800" i="1" baseline="-30000">
                <a:solidFill>
                  <a:srgbClr val="CC0000"/>
                </a:solidFill>
                <a:cs typeface="Times New Roman" charset="0"/>
              </a:rPr>
              <a:t>v</a:t>
            </a:r>
            <a:r>
              <a:rPr lang="en-US" sz="2800" i="1">
                <a:solidFill>
                  <a:srgbClr val="CC0000"/>
                </a:solidFill>
                <a:cs typeface="Times New Roman" charset="0"/>
              </a:rPr>
              <a:t>(y)}  for each node y </a:t>
            </a:r>
            <a:r>
              <a:rPr lang="en-US" sz="2800" i="1">
                <a:solidFill>
                  <a:srgbClr val="CC0000"/>
                </a:solidFill>
                <a:ea typeface="MS Mincho" charset="0"/>
                <a:cs typeface="MS Mincho" charset="0"/>
              </a:rPr>
              <a:t>∊</a:t>
            </a:r>
            <a:r>
              <a:rPr lang="en-US" sz="2800" i="1">
                <a:solidFill>
                  <a:srgbClr val="CC0000"/>
                </a:solidFill>
                <a:cs typeface="Times New Roman" charset="0"/>
              </a:rPr>
              <a:t> N</a:t>
            </a:r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385763" y="4640263"/>
            <a:ext cx="77724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800">
                <a:latin typeface="Gill Sans MT" charset="0"/>
              </a:rPr>
              <a:t>under minor, natural conditions, the estimate </a:t>
            </a:r>
            <a:r>
              <a:rPr lang="en-US" sz="2800" i="1">
                <a:latin typeface="Gill Sans MT" charset="0"/>
                <a:cs typeface="Times New Roman" charset="0"/>
              </a:rPr>
              <a:t>D</a:t>
            </a:r>
            <a:r>
              <a:rPr lang="en-US" sz="2800" i="1" baseline="-30000">
                <a:latin typeface="Gill Sans MT" charset="0"/>
                <a:cs typeface="Times New Roman" charset="0"/>
              </a:rPr>
              <a:t>x</a:t>
            </a:r>
            <a:r>
              <a:rPr lang="en-US" sz="2800" i="1">
                <a:latin typeface="Gill Sans MT" charset="0"/>
                <a:cs typeface="Times New Roman" charset="0"/>
              </a:rPr>
              <a:t>(y) converge to the actual least cost </a:t>
            </a:r>
            <a:r>
              <a:rPr lang="en-US" sz="2800">
                <a:latin typeface="Gill Sans MT" charset="0"/>
              </a:rPr>
              <a:t>d</a:t>
            </a:r>
            <a:r>
              <a:rPr lang="en-US" sz="2800" baseline="-25000">
                <a:latin typeface="Gill Sans MT" charset="0"/>
              </a:rPr>
              <a:t>x</a:t>
            </a:r>
            <a:r>
              <a:rPr lang="en-US" sz="2800">
                <a:latin typeface="Gill Sans MT" charset="0"/>
              </a:rPr>
              <a:t>(y)</a:t>
            </a:r>
            <a:r>
              <a:rPr lang="en-US" sz="2400">
                <a:latin typeface="Gill Sans MT" charset="0"/>
              </a:rPr>
              <a:t> </a:t>
            </a:r>
          </a:p>
        </p:txBody>
      </p:sp>
      <p:pic>
        <p:nvPicPr>
          <p:cNvPr id="135174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1066800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2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Distance vector algorithm 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5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1975" y="1417638"/>
            <a:ext cx="3781425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iterative, asynchronous:</a:t>
            </a:r>
            <a:r>
              <a:rPr lang="en-US">
                <a:solidFill>
                  <a:srgbClr val="FF0000"/>
                </a:solidFill>
                <a:latin typeface="Gill Sans MT" charset="0"/>
              </a:rPr>
              <a:t> </a:t>
            </a:r>
            <a:r>
              <a:rPr lang="en-US" sz="2400">
                <a:latin typeface="Gill Sans MT" charset="0"/>
              </a:rPr>
              <a:t>each local iteration caused by: </a:t>
            </a:r>
          </a:p>
          <a:p>
            <a:r>
              <a:rPr lang="en-US" sz="2400">
                <a:latin typeface="Gill Sans MT" charset="0"/>
              </a:rPr>
              <a:t>local link cost change </a:t>
            </a:r>
          </a:p>
          <a:p>
            <a:r>
              <a:rPr lang="en-US" sz="2400">
                <a:latin typeface="Gill Sans MT" charset="0"/>
              </a:rPr>
              <a:t>DV update message from neighbor</a:t>
            </a:r>
          </a:p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distributed:</a:t>
            </a:r>
          </a:p>
          <a:p>
            <a:r>
              <a:rPr lang="en-US" sz="2400">
                <a:latin typeface="Gill Sans MT" charset="0"/>
              </a:rPr>
              <a:t>each node notifies neighbors </a:t>
            </a:r>
            <a:r>
              <a:rPr lang="en-US" sz="2400" i="1">
                <a:latin typeface="Gill Sans MT" charset="0"/>
              </a:rPr>
              <a:t>only</a:t>
            </a:r>
            <a:r>
              <a:rPr lang="en-US" sz="2400">
                <a:latin typeface="Gill Sans MT" charset="0"/>
              </a:rPr>
              <a:t> when its DV changes</a:t>
            </a:r>
          </a:p>
          <a:p>
            <a:pPr lvl="1"/>
            <a:r>
              <a:rPr lang="en-US" sz="2000">
                <a:latin typeface="Gill Sans MT" charset="0"/>
              </a:rPr>
              <a:t>neighbors then notify their neighbors if necessary</a:t>
            </a:r>
            <a:endParaRPr lang="en-US">
              <a:latin typeface="Gill Sans MT" charset="0"/>
            </a:endParaRPr>
          </a:p>
        </p:txBody>
      </p:sp>
      <p:sp>
        <p:nvSpPr>
          <p:cNvPr id="136196" name="Text Box 4"/>
          <p:cNvSpPr txBox="1">
            <a:spLocks noChangeArrowheads="1"/>
          </p:cNvSpPr>
          <p:nvPr/>
        </p:nvSpPr>
        <p:spPr bwMode="auto">
          <a:xfrm>
            <a:off x="5257800" y="1751013"/>
            <a:ext cx="3524250" cy="414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>
              <a:latin typeface="Times New Roman" charset="0"/>
            </a:endParaRP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99"/>
                </a:solidFill>
              </a:rPr>
              <a:t>wait</a:t>
            </a:r>
            <a:r>
              <a:rPr lang="en-US" sz="2000">
                <a:solidFill>
                  <a:srgbClr val="000099"/>
                </a:solidFill>
              </a:rPr>
              <a:t> </a:t>
            </a:r>
            <a:r>
              <a:rPr lang="en-US" sz="2000"/>
              <a:t>for (change in local link cost or msg from neighbor)</a:t>
            </a:r>
          </a:p>
          <a:p>
            <a:pPr>
              <a:spcBef>
                <a:spcPct val="50000"/>
              </a:spcBef>
            </a:pPr>
            <a:endParaRPr lang="en-US" sz="2000"/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99"/>
                </a:solidFill>
              </a:rPr>
              <a:t>recompute</a:t>
            </a:r>
            <a:r>
              <a:rPr lang="en-US" sz="2000"/>
              <a:t> estimates</a:t>
            </a:r>
          </a:p>
          <a:p>
            <a:pPr>
              <a:spcBef>
                <a:spcPct val="50000"/>
              </a:spcBef>
            </a:pPr>
            <a:endParaRPr lang="en-US" sz="2000"/>
          </a:p>
          <a:p>
            <a:pPr>
              <a:spcBef>
                <a:spcPct val="50000"/>
              </a:spcBef>
            </a:pPr>
            <a:r>
              <a:rPr lang="en-US" sz="2000"/>
              <a:t>if DV to any dest has changed, </a:t>
            </a:r>
            <a:r>
              <a:rPr lang="en-US" i="1">
                <a:solidFill>
                  <a:srgbClr val="000099"/>
                </a:solidFill>
              </a:rPr>
              <a:t>notify</a:t>
            </a:r>
            <a:r>
              <a:rPr lang="en-US" sz="2000"/>
              <a:t> neighbors </a:t>
            </a:r>
            <a:endParaRPr lang="en-US"/>
          </a:p>
          <a:p>
            <a:pPr algn="ctr">
              <a:spcBef>
                <a:spcPct val="50000"/>
              </a:spcBef>
            </a:pPr>
            <a:endParaRPr lang="en-US">
              <a:latin typeface="Times New Roman" charset="0"/>
            </a:endParaRPr>
          </a:p>
        </p:txBody>
      </p:sp>
      <p:sp>
        <p:nvSpPr>
          <p:cNvPr id="136197" name="Line 5"/>
          <p:cNvSpPr>
            <a:spLocks noChangeShapeType="1"/>
          </p:cNvSpPr>
          <p:nvPr/>
        </p:nvSpPr>
        <p:spPr bwMode="auto">
          <a:xfrm>
            <a:off x="6811963" y="3055938"/>
            <a:ext cx="0" cy="59055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198" name="Line 6"/>
          <p:cNvSpPr>
            <a:spLocks noChangeShapeType="1"/>
          </p:cNvSpPr>
          <p:nvPr/>
        </p:nvSpPr>
        <p:spPr bwMode="auto">
          <a:xfrm>
            <a:off x="6791325" y="4075113"/>
            <a:ext cx="0" cy="59055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199" name="Freeform 7"/>
          <p:cNvSpPr>
            <a:spLocks/>
          </p:cNvSpPr>
          <p:nvPr/>
        </p:nvSpPr>
        <p:spPr bwMode="auto">
          <a:xfrm>
            <a:off x="5229225" y="2160588"/>
            <a:ext cx="1552575" cy="3581400"/>
          </a:xfrm>
          <a:custGeom>
            <a:avLst/>
            <a:gdLst>
              <a:gd name="T0" fmla="*/ 2147483647 w 978"/>
              <a:gd name="T1" fmla="*/ 2147483647 h 2256"/>
              <a:gd name="T2" fmla="*/ 2147483647 w 978"/>
              <a:gd name="T3" fmla="*/ 2147483647 h 2256"/>
              <a:gd name="T4" fmla="*/ 0 w 978"/>
              <a:gd name="T5" fmla="*/ 2147483647 h 2256"/>
              <a:gd name="T6" fmla="*/ 0 w 978"/>
              <a:gd name="T7" fmla="*/ 0 h 2256"/>
              <a:gd name="T8" fmla="*/ 2147483647 w 978"/>
              <a:gd name="T9" fmla="*/ 0 h 2256"/>
              <a:gd name="T10" fmla="*/ 2147483647 w 978"/>
              <a:gd name="T11" fmla="*/ 2147483647 h 22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78"/>
              <a:gd name="T19" fmla="*/ 0 h 2256"/>
              <a:gd name="T20" fmla="*/ 978 w 978"/>
              <a:gd name="T21" fmla="*/ 2256 h 225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78" h="2256">
                <a:moveTo>
                  <a:pt x="960" y="2010"/>
                </a:moveTo>
                <a:lnTo>
                  <a:pt x="961" y="2256"/>
                </a:lnTo>
                <a:lnTo>
                  <a:pt x="0" y="2256"/>
                </a:lnTo>
                <a:lnTo>
                  <a:pt x="0" y="0"/>
                </a:lnTo>
                <a:lnTo>
                  <a:pt x="978" y="0"/>
                </a:lnTo>
                <a:lnTo>
                  <a:pt x="978" y="155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0" name="Text Box 8"/>
          <p:cNvSpPr txBox="1">
            <a:spLocks noChangeArrowheads="1"/>
          </p:cNvSpPr>
          <p:nvPr/>
        </p:nvSpPr>
        <p:spPr bwMode="auto">
          <a:xfrm>
            <a:off x="4916488" y="1327150"/>
            <a:ext cx="162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each node:</a:t>
            </a:r>
          </a:p>
        </p:txBody>
      </p:sp>
      <p:pic>
        <p:nvPicPr>
          <p:cNvPr id="136201" name="Picture 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50" y="1066800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7" name="Rectangle 11"/>
          <p:cNvSpPr>
            <a:spLocks noGrp="1" noChangeArrowheads="1"/>
          </p:cNvSpPr>
          <p:nvPr>
            <p:ph type="title"/>
          </p:nvPr>
        </p:nvSpPr>
        <p:spPr>
          <a:xfrm>
            <a:off x="533400" y="2397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Distance vector algorithm 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22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Line 3"/>
          <p:cNvSpPr>
            <a:spLocks noChangeShapeType="1"/>
          </p:cNvSpPr>
          <p:nvPr/>
        </p:nvSpPr>
        <p:spPr bwMode="auto">
          <a:xfrm>
            <a:off x="12192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20" name="Line 4"/>
          <p:cNvSpPr>
            <a:spLocks noChangeShapeType="1"/>
          </p:cNvSpPr>
          <p:nvPr/>
        </p:nvSpPr>
        <p:spPr bwMode="auto">
          <a:xfrm>
            <a:off x="9144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1219200" y="12906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7222" name="Text Box 6"/>
          <p:cNvSpPr txBox="1">
            <a:spLocks noChangeArrowheads="1"/>
          </p:cNvSpPr>
          <p:nvPr/>
        </p:nvSpPr>
        <p:spPr bwMode="auto">
          <a:xfrm>
            <a:off x="914400" y="16716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7223" name="Text Box 7"/>
          <p:cNvSpPr txBox="1">
            <a:spLocks noChangeArrowheads="1"/>
          </p:cNvSpPr>
          <p:nvPr/>
        </p:nvSpPr>
        <p:spPr bwMode="auto">
          <a:xfrm>
            <a:off x="914400" y="19764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7224" name="Text Box 8"/>
          <p:cNvSpPr txBox="1">
            <a:spLocks noChangeArrowheads="1"/>
          </p:cNvSpPr>
          <p:nvPr/>
        </p:nvSpPr>
        <p:spPr bwMode="auto">
          <a:xfrm>
            <a:off x="914400" y="22812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7225" name="Text Box 9"/>
          <p:cNvSpPr txBox="1">
            <a:spLocks noChangeArrowheads="1"/>
          </p:cNvSpPr>
          <p:nvPr/>
        </p:nvSpPr>
        <p:spPr bwMode="auto">
          <a:xfrm>
            <a:off x="1219200" y="16716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0  2   7</a:t>
            </a:r>
          </a:p>
        </p:txBody>
      </p:sp>
      <p:sp>
        <p:nvSpPr>
          <p:cNvPr id="137226" name="Text Box 10"/>
          <p:cNvSpPr txBox="1">
            <a:spLocks noChangeArrowheads="1"/>
          </p:cNvSpPr>
          <p:nvPr/>
        </p:nvSpPr>
        <p:spPr bwMode="auto">
          <a:xfrm>
            <a:off x="1219200" y="20526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27" name="Text Box 11"/>
          <p:cNvSpPr txBox="1">
            <a:spLocks noChangeArrowheads="1"/>
          </p:cNvSpPr>
          <p:nvPr/>
        </p:nvSpPr>
        <p:spPr bwMode="auto">
          <a:xfrm>
            <a:off x="1447800" y="20526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28" name="Text Box 12"/>
          <p:cNvSpPr txBox="1">
            <a:spLocks noChangeArrowheads="1"/>
          </p:cNvSpPr>
          <p:nvPr/>
        </p:nvSpPr>
        <p:spPr bwMode="auto">
          <a:xfrm>
            <a:off x="1828800" y="20526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29" name="Text Box 13"/>
          <p:cNvSpPr txBox="1">
            <a:spLocks noChangeArrowheads="1"/>
          </p:cNvSpPr>
          <p:nvPr/>
        </p:nvSpPr>
        <p:spPr bwMode="auto">
          <a:xfrm>
            <a:off x="1219200" y="23574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30" name="Text Box 14"/>
          <p:cNvSpPr txBox="1">
            <a:spLocks noChangeArrowheads="1"/>
          </p:cNvSpPr>
          <p:nvPr/>
        </p:nvSpPr>
        <p:spPr bwMode="auto">
          <a:xfrm>
            <a:off x="1447800" y="23574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31" name="Text Box 15"/>
          <p:cNvSpPr txBox="1">
            <a:spLocks noChangeArrowheads="1"/>
          </p:cNvSpPr>
          <p:nvPr/>
        </p:nvSpPr>
        <p:spPr bwMode="auto">
          <a:xfrm>
            <a:off x="1828800" y="23574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32" name="Text Box 16"/>
          <p:cNvSpPr txBox="1">
            <a:spLocks noChangeArrowheads="1"/>
          </p:cNvSpPr>
          <p:nvPr/>
        </p:nvSpPr>
        <p:spPr bwMode="auto">
          <a:xfrm rot="-5400000">
            <a:off x="2650332" y="2026444"/>
            <a:ext cx="53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37233" name="Text Box 17"/>
          <p:cNvSpPr txBox="1">
            <a:spLocks noChangeArrowheads="1"/>
          </p:cNvSpPr>
          <p:nvPr/>
        </p:nvSpPr>
        <p:spPr bwMode="auto">
          <a:xfrm>
            <a:off x="1352550" y="1158875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7234" name="Text Box 18"/>
          <p:cNvSpPr txBox="1">
            <a:spLocks noChangeArrowheads="1"/>
          </p:cNvSpPr>
          <p:nvPr/>
        </p:nvSpPr>
        <p:spPr bwMode="auto">
          <a:xfrm rot="-5400000">
            <a:off x="518319" y="3810794"/>
            <a:ext cx="53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from</a:t>
            </a:r>
          </a:p>
        </p:txBody>
      </p:sp>
      <p:sp>
        <p:nvSpPr>
          <p:cNvPr id="137235" name="Text Box 19"/>
          <p:cNvSpPr txBox="1">
            <a:spLocks noChangeArrowheads="1"/>
          </p:cNvSpPr>
          <p:nvPr/>
        </p:nvSpPr>
        <p:spPr bwMode="auto">
          <a:xfrm rot="-5400000">
            <a:off x="518318" y="5618957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37236" name="Line 20"/>
          <p:cNvSpPr>
            <a:spLocks noChangeShapeType="1"/>
          </p:cNvSpPr>
          <p:nvPr/>
        </p:nvSpPr>
        <p:spPr bwMode="auto">
          <a:xfrm>
            <a:off x="32766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37" name="Line 21"/>
          <p:cNvSpPr>
            <a:spLocks noChangeShapeType="1"/>
          </p:cNvSpPr>
          <p:nvPr/>
        </p:nvSpPr>
        <p:spPr bwMode="auto">
          <a:xfrm>
            <a:off x="29718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38" name="Text Box 22"/>
          <p:cNvSpPr txBox="1">
            <a:spLocks noChangeArrowheads="1"/>
          </p:cNvSpPr>
          <p:nvPr/>
        </p:nvSpPr>
        <p:spPr bwMode="auto">
          <a:xfrm>
            <a:off x="3276600" y="12906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7239" name="Text Box 23"/>
          <p:cNvSpPr txBox="1">
            <a:spLocks noChangeArrowheads="1"/>
          </p:cNvSpPr>
          <p:nvPr/>
        </p:nvSpPr>
        <p:spPr bwMode="auto">
          <a:xfrm>
            <a:off x="2971800" y="16716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7240" name="Text Box 24"/>
          <p:cNvSpPr txBox="1">
            <a:spLocks noChangeArrowheads="1"/>
          </p:cNvSpPr>
          <p:nvPr/>
        </p:nvSpPr>
        <p:spPr bwMode="auto">
          <a:xfrm>
            <a:off x="2971800" y="19764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7241" name="Text Box 25"/>
          <p:cNvSpPr txBox="1">
            <a:spLocks noChangeArrowheads="1"/>
          </p:cNvSpPr>
          <p:nvPr/>
        </p:nvSpPr>
        <p:spPr bwMode="auto">
          <a:xfrm>
            <a:off x="2971800" y="22812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7242" name="Text Box 26"/>
          <p:cNvSpPr txBox="1">
            <a:spLocks noChangeArrowheads="1"/>
          </p:cNvSpPr>
          <p:nvPr/>
        </p:nvSpPr>
        <p:spPr bwMode="auto">
          <a:xfrm>
            <a:off x="3297238" y="16716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</a:t>
            </a:r>
          </a:p>
        </p:txBody>
      </p:sp>
      <p:sp>
        <p:nvSpPr>
          <p:cNvPr id="137243" name="Line 29"/>
          <p:cNvSpPr>
            <a:spLocks noChangeShapeType="1"/>
          </p:cNvSpPr>
          <p:nvPr/>
        </p:nvSpPr>
        <p:spPr bwMode="auto">
          <a:xfrm>
            <a:off x="12192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44" name="Line 30"/>
          <p:cNvSpPr>
            <a:spLocks noChangeShapeType="1"/>
          </p:cNvSpPr>
          <p:nvPr/>
        </p:nvSpPr>
        <p:spPr bwMode="auto">
          <a:xfrm>
            <a:off x="9144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45" name="Text Box 31"/>
          <p:cNvSpPr txBox="1">
            <a:spLocks noChangeArrowheads="1"/>
          </p:cNvSpPr>
          <p:nvPr/>
        </p:nvSpPr>
        <p:spPr bwMode="auto">
          <a:xfrm>
            <a:off x="1219200" y="30432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7246" name="Text Box 32"/>
          <p:cNvSpPr txBox="1">
            <a:spLocks noChangeArrowheads="1"/>
          </p:cNvSpPr>
          <p:nvPr/>
        </p:nvSpPr>
        <p:spPr bwMode="auto">
          <a:xfrm>
            <a:off x="914400" y="34242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7247" name="Text Box 33"/>
          <p:cNvSpPr txBox="1">
            <a:spLocks noChangeArrowheads="1"/>
          </p:cNvSpPr>
          <p:nvPr/>
        </p:nvSpPr>
        <p:spPr bwMode="auto">
          <a:xfrm>
            <a:off x="914400" y="37290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7248" name="Text Box 34"/>
          <p:cNvSpPr txBox="1">
            <a:spLocks noChangeArrowheads="1"/>
          </p:cNvSpPr>
          <p:nvPr/>
        </p:nvSpPr>
        <p:spPr bwMode="auto">
          <a:xfrm>
            <a:off x="914400" y="4033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7249" name="Text Box 35"/>
          <p:cNvSpPr txBox="1">
            <a:spLocks noChangeArrowheads="1"/>
          </p:cNvSpPr>
          <p:nvPr/>
        </p:nvSpPr>
        <p:spPr bwMode="auto">
          <a:xfrm>
            <a:off x="1524000" y="34242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50" name="Text Box 36"/>
          <p:cNvSpPr txBox="1">
            <a:spLocks noChangeArrowheads="1"/>
          </p:cNvSpPr>
          <p:nvPr/>
        </p:nvSpPr>
        <p:spPr bwMode="auto">
          <a:xfrm>
            <a:off x="1828800" y="34242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51" name="Text Box 37"/>
          <p:cNvSpPr txBox="1">
            <a:spLocks noChangeArrowheads="1"/>
          </p:cNvSpPr>
          <p:nvPr/>
        </p:nvSpPr>
        <p:spPr bwMode="auto">
          <a:xfrm>
            <a:off x="1219200" y="41100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52" name="Text Box 38"/>
          <p:cNvSpPr txBox="1">
            <a:spLocks noChangeArrowheads="1"/>
          </p:cNvSpPr>
          <p:nvPr/>
        </p:nvSpPr>
        <p:spPr bwMode="auto">
          <a:xfrm>
            <a:off x="1447800" y="41100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53" name="Text Box 39"/>
          <p:cNvSpPr txBox="1">
            <a:spLocks noChangeArrowheads="1"/>
          </p:cNvSpPr>
          <p:nvPr/>
        </p:nvSpPr>
        <p:spPr bwMode="auto">
          <a:xfrm>
            <a:off x="1828800" y="41100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54" name="Text Box 40"/>
          <p:cNvSpPr txBox="1">
            <a:spLocks noChangeArrowheads="1"/>
          </p:cNvSpPr>
          <p:nvPr/>
        </p:nvSpPr>
        <p:spPr bwMode="auto">
          <a:xfrm>
            <a:off x="1341438" y="2933700"/>
            <a:ext cx="7064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7255" name="Line 41"/>
          <p:cNvSpPr>
            <a:spLocks noChangeShapeType="1"/>
          </p:cNvSpPr>
          <p:nvPr/>
        </p:nvSpPr>
        <p:spPr bwMode="auto">
          <a:xfrm>
            <a:off x="1219200" y="5029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56" name="Line 42"/>
          <p:cNvSpPr>
            <a:spLocks noChangeShapeType="1"/>
          </p:cNvSpPr>
          <p:nvPr/>
        </p:nvSpPr>
        <p:spPr bwMode="auto">
          <a:xfrm>
            <a:off x="914400" y="5257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57" name="Text Box 43"/>
          <p:cNvSpPr txBox="1">
            <a:spLocks noChangeArrowheads="1"/>
          </p:cNvSpPr>
          <p:nvPr/>
        </p:nvSpPr>
        <p:spPr bwMode="auto">
          <a:xfrm>
            <a:off x="1219200" y="48720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7258" name="Text Box 44"/>
          <p:cNvSpPr txBox="1">
            <a:spLocks noChangeArrowheads="1"/>
          </p:cNvSpPr>
          <p:nvPr/>
        </p:nvSpPr>
        <p:spPr bwMode="auto">
          <a:xfrm>
            <a:off x="914400" y="52530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7259" name="Text Box 45"/>
          <p:cNvSpPr txBox="1">
            <a:spLocks noChangeArrowheads="1"/>
          </p:cNvSpPr>
          <p:nvPr/>
        </p:nvSpPr>
        <p:spPr bwMode="auto">
          <a:xfrm>
            <a:off x="914400" y="5557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7260" name="Text Box 46"/>
          <p:cNvSpPr txBox="1">
            <a:spLocks noChangeArrowheads="1"/>
          </p:cNvSpPr>
          <p:nvPr/>
        </p:nvSpPr>
        <p:spPr bwMode="auto">
          <a:xfrm>
            <a:off x="914400" y="58626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7261" name="Text Box 47"/>
          <p:cNvSpPr txBox="1">
            <a:spLocks noChangeArrowheads="1"/>
          </p:cNvSpPr>
          <p:nvPr/>
        </p:nvSpPr>
        <p:spPr bwMode="auto">
          <a:xfrm>
            <a:off x="1219200" y="56388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62" name="Text Box 48"/>
          <p:cNvSpPr txBox="1">
            <a:spLocks noChangeArrowheads="1"/>
          </p:cNvSpPr>
          <p:nvPr/>
        </p:nvSpPr>
        <p:spPr bwMode="auto">
          <a:xfrm>
            <a:off x="1447800" y="56340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63" name="Text Box 49"/>
          <p:cNvSpPr txBox="1">
            <a:spLocks noChangeArrowheads="1"/>
          </p:cNvSpPr>
          <p:nvPr/>
        </p:nvSpPr>
        <p:spPr bwMode="auto">
          <a:xfrm>
            <a:off x="1828800" y="56340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7264" name="Text Box 50"/>
          <p:cNvSpPr txBox="1">
            <a:spLocks noChangeArrowheads="1"/>
          </p:cNvSpPr>
          <p:nvPr/>
        </p:nvSpPr>
        <p:spPr bwMode="auto">
          <a:xfrm>
            <a:off x="1219200" y="59388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7</a:t>
            </a:r>
          </a:p>
        </p:txBody>
      </p:sp>
      <p:sp>
        <p:nvSpPr>
          <p:cNvPr id="137265" name="Text Box 51"/>
          <p:cNvSpPr txBox="1">
            <a:spLocks noChangeArrowheads="1"/>
          </p:cNvSpPr>
          <p:nvPr/>
        </p:nvSpPr>
        <p:spPr bwMode="auto">
          <a:xfrm>
            <a:off x="1447800" y="59388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1</a:t>
            </a:r>
          </a:p>
        </p:txBody>
      </p:sp>
      <p:sp>
        <p:nvSpPr>
          <p:cNvPr id="137266" name="Text Box 52"/>
          <p:cNvSpPr txBox="1">
            <a:spLocks noChangeArrowheads="1"/>
          </p:cNvSpPr>
          <p:nvPr/>
        </p:nvSpPr>
        <p:spPr bwMode="auto">
          <a:xfrm>
            <a:off x="1828800" y="59388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</a:t>
            </a:r>
          </a:p>
        </p:txBody>
      </p:sp>
      <p:sp>
        <p:nvSpPr>
          <p:cNvPr id="137267" name="Text Box 53"/>
          <p:cNvSpPr txBox="1">
            <a:spLocks noChangeArrowheads="1"/>
          </p:cNvSpPr>
          <p:nvPr/>
        </p:nvSpPr>
        <p:spPr bwMode="auto">
          <a:xfrm>
            <a:off x="1363663" y="4740275"/>
            <a:ext cx="7064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7268" name="Text Box 54"/>
          <p:cNvSpPr txBox="1">
            <a:spLocks noChangeArrowheads="1"/>
          </p:cNvSpPr>
          <p:nvPr/>
        </p:nvSpPr>
        <p:spPr bwMode="auto">
          <a:xfrm>
            <a:off x="1219200" y="3500438"/>
            <a:ext cx="946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  <a:p>
            <a:r>
              <a:rPr lang="en-US" sz="1800"/>
              <a:t>2   0   1</a:t>
            </a:r>
          </a:p>
        </p:txBody>
      </p:sp>
      <p:sp>
        <p:nvSpPr>
          <p:cNvPr id="137269" name="Text Box 55"/>
          <p:cNvSpPr txBox="1">
            <a:spLocks noChangeArrowheads="1"/>
          </p:cNvSpPr>
          <p:nvPr/>
        </p:nvSpPr>
        <p:spPr bwMode="auto">
          <a:xfrm>
            <a:off x="1219200" y="52578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 ∞  ∞</a:t>
            </a:r>
          </a:p>
        </p:txBody>
      </p:sp>
      <p:sp>
        <p:nvSpPr>
          <p:cNvPr id="137270" name="Text Box 56"/>
          <p:cNvSpPr txBox="1">
            <a:spLocks noChangeArrowheads="1"/>
          </p:cNvSpPr>
          <p:nvPr/>
        </p:nvSpPr>
        <p:spPr bwMode="auto">
          <a:xfrm>
            <a:off x="3260725" y="2006600"/>
            <a:ext cx="94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2   0   1</a:t>
            </a:r>
          </a:p>
        </p:txBody>
      </p:sp>
      <p:sp>
        <p:nvSpPr>
          <p:cNvPr id="137271" name="Text Box 57"/>
          <p:cNvSpPr txBox="1">
            <a:spLocks noChangeArrowheads="1"/>
          </p:cNvSpPr>
          <p:nvPr/>
        </p:nvSpPr>
        <p:spPr bwMode="auto">
          <a:xfrm>
            <a:off x="3260725" y="2322513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7   1   0</a:t>
            </a:r>
          </a:p>
        </p:txBody>
      </p:sp>
      <p:sp>
        <p:nvSpPr>
          <p:cNvPr id="137272" name="Line 58"/>
          <p:cNvSpPr>
            <a:spLocks noChangeShapeType="1"/>
          </p:cNvSpPr>
          <p:nvPr/>
        </p:nvSpPr>
        <p:spPr bwMode="auto">
          <a:xfrm>
            <a:off x="2209800" y="19812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73" name="Line 59"/>
          <p:cNvSpPr>
            <a:spLocks noChangeShapeType="1"/>
          </p:cNvSpPr>
          <p:nvPr/>
        </p:nvSpPr>
        <p:spPr bwMode="auto">
          <a:xfrm>
            <a:off x="2133600" y="20574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74" name="Line 60"/>
          <p:cNvSpPr>
            <a:spLocks noChangeShapeType="1"/>
          </p:cNvSpPr>
          <p:nvPr/>
        </p:nvSpPr>
        <p:spPr bwMode="auto">
          <a:xfrm flipV="1">
            <a:off x="2133600" y="2514600"/>
            <a:ext cx="762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75" name="Line 61"/>
          <p:cNvSpPr>
            <a:spLocks noChangeShapeType="1"/>
          </p:cNvSpPr>
          <p:nvPr/>
        </p:nvSpPr>
        <p:spPr bwMode="auto">
          <a:xfrm>
            <a:off x="2133600" y="4114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76" name="Line 62"/>
          <p:cNvSpPr>
            <a:spLocks noChangeShapeType="1"/>
          </p:cNvSpPr>
          <p:nvPr/>
        </p:nvSpPr>
        <p:spPr bwMode="auto">
          <a:xfrm flipV="1">
            <a:off x="2133600" y="2590800"/>
            <a:ext cx="838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77" name="Line 63"/>
          <p:cNvSpPr>
            <a:spLocks noChangeShapeType="1"/>
          </p:cNvSpPr>
          <p:nvPr/>
        </p:nvSpPr>
        <p:spPr bwMode="auto">
          <a:xfrm flipV="1">
            <a:off x="2209800" y="4343400"/>
            <a:ext cx="762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78" name="Line 64"/>
          <p:cNvSpPr>
            <a:spLocks noChangeShapeType="1"/>
          </p:cNvSpPr>
          <p:nvPr/>
        </p:nvSpPr>
        <p:spPr bwMode="auto">
          <a:xfrm>
            <a:off x="609600" y="6345238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7279" name="Text Box 65"/>
          <p:cNvSpPr txBox="1">
            <a:spLocks noChangeArrowheads="1"/>
          </p:cNvSpPr>
          <p:nvPr/>
        </p:nvSpPr>
        <p:spPr bwMode="auto">
          <a:xfrm>
            <a:off x="6069013" y="613727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time</a:t>
            </a:r>
          </a:p>
        </p:txBody>
      </p:sp>
      <p:grpSp>
        <p:nvGrpSpPr>
          <p:cNvPr id="137280" name="Group 66"/>
          <p:cNvGrpSpPr>
            <a:grpSpLocks/>
          </p:cNvGrpSpPr>
          <p:nvPr/>
        </p:nvGrpSpPr>
        <p:grpSpPr bwMode="auto">
          <a:xfrm>
            <a:off x="6632575" y="2911475"/>
            <a:ext cx="2184400" cy="1212850"/>
            <a:chOff x="2352" y="0"/>
            <a:chExt cx="1376" cy="764"/>
          </a:xfrm>
        </p:grpSpPr>
        <p:sp>
          <p:nvSpPr>
            <p:cNvPr id="137296" name="Freeform 67"/>
            <p:cNvSpPr>
              <a:spLocks/>
            </p:cNvSpPr>
            <p:nvPr/>
          </p:nvSpPr>
          <p:spPr bwMode="auto">
            <a:xfrm>
              <a:off x="2352" y="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97" name="Group 68"/>
            <p:cNvGrpSpPr>
              <a:grpSpLocks/>
            </p:cNvGrpSpPr>
            <p:nvPr/>
          </p:nvGrpSpPr>
          <p:grpSpPr bwMode="auto">
            <a:xfrm>
              <a:off x="2448" y="70"/>
              <a:ext cx="1161" cy="676"/>
              <a:chOff x="-17" y="1282"/>
              <a:chExt cx="1161" cy="676"/>
            </a:xfrm>
          </p:grpSpPr>
          <p:sp>
            <p:nvSpPr>
              <p:cNvPr id="137298" name="Freeform 69"/>
              <p:cNvSpPr>
                <a:spLocks/>
              </p:cNvSpPr>
              <p:nvPr/>
            </p:nvSpPr>
            <p:spPr bwMode="auto">
              <a:xfrm>
                <a:off x="246" y="1476"/>
                <a:ext cx="222" cy="180"/>
              </a:xfrm>
              <a:custGeom>
                <a:avLst/>
                <a:gdLst>
                  <a:gd name="T0" fmla="*/ 0 w 222"/>
                  <a:gd name="T1" fmla="*/ 180 h 180"/>
                  <a:gd name="T2" fmla="*/ 222 w 222"/>
                  <a:gd name="T3" fmla="*/ 0 h 180"/>
                  <a:gd name="T4" fmla="*/ 0 60000 65536"/>
                  <a:gd name="T5" fmla="*/ 0 60000 65536"/>
                  <a:gd name="T6" fmla="*/ 0 w 222"/>
                  <a:gd name="T7" fmla="*/ 0 h 180"/>
                  <a:gd name="T8" fmla="*/ 222 w 222"/>
                  <a:gd name="T9" fmla="*/ 180 h 18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22" h="180">
                    <a:moveTo>
                      <a:pt x="0" y="180"/>
                    </a:moveTo>
                    <a:lnTo>
                      <a:pt x="222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99" name="Oval 70"/>
              <p:cNvSpPr>
                <a:spLocks noChangeArrowheads="1"/>
              </p:cNvSpPr>
              <p:nvPr/>
            </p:nvSpPr>
            <p:spPr bwMode="auto">
              <a:xfrm>
                <a:off x="-14" y="171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00" name="Line 71"/>
              <p:cNvSpPr>
                <a:spLocks noChangeShapeType="1"/>
              </p:cNvSpPr>
              <p:nvPr/>
            </p:nvSpPr>
            <p:spPr bwMode="auto">
              <a:xfrm>
                <a:off x="-14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01" name="Line 72"/>
              <p:cNvSpPr>
                <a:spLocks noChangeShapeType="1"/>
              </p:cNvSpPr>
              <p:nvPr/>
            </p:nvSpPr>
            <p:spPr bwMode="auto">
              <a:xfrm>
                <a:off x="299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02" name="Rectangle 73"/>
              <p:cNvSpPr>
                <a:spLocks noChangeArrowheads="1"/>
              </p:cNvSpPr>
              <p:nvPr/>
            </p:nvSpPr>
            <p:spPr bwMode="auto">
              <a:xfrm>
                <a:off x="-14" y="170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7303" name="Oval 74"/>
              <p:cNvSpPr>
                <a:spLocks noChangeArrowheads="1"/>
              </p:cNvSpPr>
              <p:nvPr/>
            </p:nvSpPr>
            <p:spPr bwMode="auto">
              <a:xfrm>
                <a:off x="-17" y="164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04" name="Freeform 75"/>
              <p:cNvSpPr>
                <a:spLocks/>
              </p:cNvSpPr>
              <p:nvPr/>
            </p:nvSpPr>
            <p:spPr bwMode="auto">
              <a:xfrm>
                <a:off x="651" y="1476"/>
                <a:ext cx="216" cy="189"/>
              </a:xfrm>
              <a:custGeom>
                <a:avLst/>
                <a:gdLst>
                  <a:gd name="T0" fmla="*/ 0 w 216"/>
                  <a:gd name="T1" fmla="*/ 0 h 189"/>
                  <a:gd name="T2" fmla="*/ 216 w 216"/>
                  <a:gd name="T3" fmla="*/ 189 h 189"/>
                  <a:gd name="T4" fmla="*/ 0 60000 65536"/>
                  <a:gd name="T5" fmla="*/ 0 60000 65536"/>
                  <a:gd name="T6" fmla="*/ 0 w 216"/>
                  <a:gd name="T7" fmla="*/ 0 h 189"/>
                  <a:gd name="T8" fmla="*/ 216 w 216"/>
                  <a:gd name="T9" fmla="*/ 189 h 18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" h="189">
                    <a:moveTo>
                      <a:pt x="0" y="0"/>
                    </a:moveTo>
                    <a:lnTo>
                      <a:pt x="216" y="189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305" name="Freeform 76"/>
              <p:cNvSpPr>
                <a:spLocks/>
              </p:cNvSpPr>
              <p:nvPr/>
            </p:nvSpPr>
            <p:spPr bwMode="auto">
              <a:xfrm>
                <a:off x="303" y="1740"/>
                <a:ext cx="540" cy="3"/>
              </a:xfrm>
              <a:custGeom>
                <a:avLst/>
                <a:gdLst>
                  <a:gd name="T0" fmla="*/ 540 w 540"/>
                  <a:gd name="T1" fmla="*/ 3 h 3"/>
                  <a:gd name="T2" fmla="*/ 0 w 540"/>
                  <a:gd name="T3" fmla="*/ 0 h 3"/>
                  <a:gd name="T4" fmla="*/ 0 60000 65536"/>
                  <a:gd name="T5" fmla="*/ 0 60000 65536"/>
                  <a:gd name="T6" fmla="*/ 0 w 540"/>
                  <a:gd name="T7" fmla="*/ 0 h 3"/>
                  <a:gd name="T8" fmla="*/ 540 w 540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40" h="3">
                    <a:moveTo>
                      <a:pt x="540" y="3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7306" name="Group 77"/>
              <p:cNvGrpSpPr>
                <a:grpSpLocks/>
              </p:cNvGrpSpPr>
              <p:nvPr/>
            </p:nvGrpSpPr>
            <p:grpSpPr bwMode="auto">
              <a:xfrm>
                <a:off x="39" y="1594"/>
                <a:ext cx="196" cy="250"/>
                <a:chOff x="2959" y="2425"/>
                <a:chExt cx="197" cy="250"/>
              </a:xfrm>
            </p:grpSpPr>
            <p:sp>
              <p:nvSpPr>
                <p:cNvPr id="137328" name="Rectangle 7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329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2959" y="2425"/>
                  <a:ext cx="197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x</a:t>
                  </a:r>
                  <a:endParaRPr lang="en-US"/>
                </a:p>
              </p:txBody>
            </p:sp>
          </p:grpSp>
          <p:grpSp>
            <p:nvGrpSpPr>
              <p:cNvPr id="137307" name="Group 80"/>
              <p:cNvGrpSpPr>
                <a:grpSpLocks/>
              </p:cNvGrpSpPr>
              <p:nvPr/>
            </p:nvGrpSpPr>
            <p:grpSpPr bwMode="auto">
              <a:xfrm>
                <a:off x="828" y="1576"/>
                <a:ext cx="316" cy="288"/>
                <a:chOff x="1740" y="2272"/>
                <a:chExt cx="316" cy="288"/>
              </a:xfrm>
            </p:grpSpPr>
            <p:sp>
              <p:nvSpPr>
                <p:cNvPr id="137320" name="Oval 81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321" name="Line 82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322" name="Line 83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323" name="Rectangle 84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37324" name="Oval 85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37325" name="Group 86"/>
                <p:cNvGrpSpPr>
                  <a:grpSpLocks/>
                </p:cNvGrpSpPr>
                <p:nvPr/>
              </p:nvGrpSpPr>
              <p:grpSpPr bwMode="auto">
                <a:xfrm>
                  <a:off x="1795" y="2272"/>
                  <a:ext cx="212" cy="288"/>
                  <a:chOff x="2951" y="2395"/>
                  <a:chExt cx="213" cy="288"/>
                </a:xfrm>
              </p:grpSpPr>
              <p:sp>
                <p:nvSpPr>
                  <p:cNvPr id="137326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7327" name="Text Box 8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1" y="2395"/>
                    <a:ext cx="213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algn="ctr"/>
                    <a:r>
                      <a:rPr lang="en-US"/>
                      <a:t>z</a:t>
                    </a:r>
                  </a:p>
                </p:txBody>
              </p:sp>
            </p:grpSp>
          </p:grpSp>
          <p:sp>
            <p:nvSpPr>
              <p:cNvPr id="137308" name="Text Box 89"/>
              <p:cNvSpPr txBox="1">
                <a:spLocks noChangeArrowheads="1"/>
              </p:cNvSpPr>
              <p:nvPr/>
            </p:nvSpPr>
            <p:spPr bwMode="auto">
              <a:xfrm>
                <a:off x="724" y="139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/>
                  <a:t>1</a:t>
                </a:r>
                <a:endParaRPr lang="en-US"/>
              </a:p>
            </p:txBody>
          </p:sp>
          <p:sp>
            <p:nvSpPr>
              <p:cNvPr id="137309" name="Text Box 90"/>
              <p:cNvSpPr txBox="1">
                <a:spLocks noChangeArrowheads="1"/>
              </p:cNvSpPr>
              <p:nvPr/>
            </p:nvSpPr>
            <p:spPr bwMode="auto">
              <a:xfrm>
                <a:off x="196" y="1394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/>
                  <a:t>2</a:t>
                </a:r>
                <a:endParaRPr lang="en-US"/>
              </a:p>
            </p:txBody>
          </p:sp>
          <p:sp>
            <p:nvSpPr>
              <p:cNvPr id="137310" name="Text Box 91"/>
              <p:cNvSpPr txBox="1">
                <a:spLocks noChangeArrowheads="1"/>
              </p:cNvSpPr>
              <p:nvPr/>
            </p:nvSpPr>
            <p:spPr bwMode="auto">
              <a:xfrm>
                <a:off x="481" y="172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/>
                  <a:t>7</a:t>
                </a:r>
                <a:endParaRPr lang="en-US"/>
              </a:p>
            </p:txBody>
          </p:sp>
          <p:grpSp>
            <p:nvGrpSpPr>
              <p:cNvPr id="137311" name="Group 92"/>
              <p:cNvGrpSpPr>
                <a:grpSpLocks/>
              </p:cNvGrpSpPr>
              <p:nvPr/>
            </p:nvGrpSpPr>
            <p:grpSpPr bwMode="auto">
              <a:xfrm>
                <a:off x="408" y="1282"/>
                <a:ext cx="316" cy="250"/>
                <a:chOff x="1740" y="2302"/>
                <a:chExt cx="316" cy="250"/>
              </a:xfrm>
            </p:grpSpPr>
            <p:sp>
              <p:nvSpPr>
                <p:cNvPr id="137312" name="Oval 93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313" name="Line 94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314" name="Line 95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315" name="Rectangle 96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37316" name="Oval 97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37317" name="Group 98"/>
                <p:cNvGrpSpPr>
                  <a:grpSpLocks/>
                </p:cNvGrpSpPr>
                <p:nvPr/>
              </p:nvGrpSpPr>
              <p:grpSpPr bwMode="auto">
                <a:xfrm>
                  <a:off x="1803" y="2302"/>
                  <a:ext cx="196" cy="250"/>
                  <a:chOff x="2958" y="2425"/>
                  <a:chExt cx="198" cy="250"/>
                </a:xfrm>
              </p:grpSpPr>
              <p:sp>
                <p:nvSpPr>
                  <p:cNvPr id="137318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2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7319" name="Text Box 10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8" y="2425"/>
                    <a:ext cx="19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algn="ctr"/>
                    <a:r>
                      <a:rPr lang="en-US" sz="2000"/>
                      <a:t>y</a:t>
                    </a:r>
                    <a:endParaRPr lang="en-US"/>
                  </a:p>
                </p:txBody>
              </p:sp>
            </p:grpSp>
          </p:grpSp>
        </p:grpSp>
      </p:grpSp>
      <p:sp>
        <p:nvSpPr>
          <p:cNvPr id="137281" name="Text Box 101"/>
          <p:cNvSpPr txBox="1">
            <a:spLocks noChangeArrowheads="1"/>
          </p:cNvSpPr>
          <p:nvPr/>
        </p:nvSpPr>
        <p:spPr bwMode="auto">
          <a:xfrm>
            <a:off x="263525" y="1104900"/>
            <a:ext cx="9207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node x</a:t>
            </a:r>
          </a:p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table</a:t>
            </a:r>
          </a:p>
        </p:txBody>
      </p:sp>
      <p:sp>
        <p:nvSpPr>
          <p:cNvPr id="137282" name="Oval 104"/>
          <p:cNvSpPr>
            <a:spLocks noChangeArrowheads="1"/>
          </p:cNvSpPr>
          <p:nvPr/>
        </p:nvSpPr>
        <p:spPr bwMode="auto">
          <a:xfrm>
            <a:off x="1219200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83" name="Oval 105"/>
          <p:cNvSpPr>
            <a:spLocks noChangeArrowheads="1"/>
          </p:cNvSpPr>
          <p:nvPr/>
        </p:nvSpPr>
        <p:spPr bwMode="auto">
          <a:xfrm>
            <a:off x="1219200" y="37338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84" name="Oval 106"/>
          <p:cNvSpPr>
            <a:spLocks noChangeArrowheads="1"/>
          </p:cNvSpPr>
          <p:nvPr/>
        </p:nvSpPr>
        <p:spPr bwMode="auto">
          <a:xfrm>
            <a:off x="1219200" y="59436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85" name="Oval 107"/>
          <p:cNvSpPr>
            <a:spLocks noChangeArrowheads="1"/>
          </p:cNvSpPr>
          <p:nvPr/>
        </p:nvSpPr>
        <p:spPr bwMode="auto">
          <a:xfrm>
            <a:off x="3297238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8172" name="Rectangle 108"/>
          <p:cNvSpPr>
            <a:spLocks noChangeArrowheads="1"/>
          </p:cNvSpPr>
          <p:nvPr/>
        </p:nvSpPr>
        <p:spPr bwMode="auto">
          <a:xfrm>
            <a:off x="1590675" y="187325"/>
            <a:ext cx="431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>
                <a:solidFill>
                  <a:srgbClr val="000000"/>
                </a:solidFill>
                <a:cs typeface="Times New Roman" charset="0"/>
              </a:rPr>
              <a:t>D</a:t>
            </a:r>
            <a:r>
              <a:rPr lang="fr-FR" baseline="-25000">
                <a:solidFill>
                  <a:srgbClr val="000000"/>
                </a:solidFill>
                <a:cs typeface="Times New Roman" charset="0"/>
              </a:rPr>
              <a:t>x</a:t>
            </a:r>
            <a:r>
              <a:rPr lang="fr-FR">
                <a:solidFill>
                  <a:srgbClr val="000000"/>
                </a:solidFill>
                <a:cs typeface="Times New Roman" charset="0"/>
              </a:rPr>
              <a:t>(y) = min{c(x,y) + D</a:t>
            </a:r>
            <a:r>
              <a:rPr lang="fr-FR" baseline="-25000">
                <a:solidFill>
                  <a:srgbClr val="000000"/>
                </a:solidFill>
                <a:cs typeface="Times New Roman" charset="0"/>
              </a:rPr>
              <a:t>y</a:t>
            </a:r>
            <a:r>
              <a:rPr lang="fr-FR">
                <a:solidFill>
                  <a:srgbClr val="000000"/>
                </a:solidFill>
                <a:cs typeface="Times New Roman" charset="0"/>
              </a:rPr>
              <a:t>(y), c(x,z) + D</a:t>
            </a:r>
            <a:r>
              <a:rPr lang="fr-FR" baseline="-25000">
                <a:solidFill>
                  <a:srgbClr val="000000"/>
                </a:solidFill>
                <a:cs typeface="Times New Roman" charset="0"/>
              </a:rPr>
              <a:t>z</a:t>
            </a:r>
            <a:r>
              <a:rPr lang="fr-FR">
                <a:solidFill>
                  <a:srgbClr val="000000"/>
                </a:solidFill>
                <a:cs typeface="Times New Roman" charset="0"/>
              </a:rPr>
              <a:t>(y)} </a:t>
            </a:r>
            <a:br>
              <a:rPr lang="fr-FR">
                <a:solidFill>
                  <a:srgbClr val="000000"/>
                </a:solidFill>
                <a:cs typeface="Times New Roman" charset="0"/>
              </a:rPr>
            </a:br>
            <a:r>
              <a:rPr lang="fr-FR">
                <a:solidFill>
                  <a:srgbClr val="000000"/>
                </a:solidFill>
                <a:cs typeface="Times New Roman" charset="0"/>
              </a:rPr>
              <a:t>             = min{2+0 , 7+1} = 2</a:t>
            </a:r>
          </a:p>
        </p:txBody>
      </p:sp>
      <p:sp>
        <p:nvSpPr>
          <p:cNvPr id="728173" name="Line 109"/>
          <p:cNvSpPr>
            <a:spLocks noChangeShapeType="1"/>
          </p:cNvSpPr>
          <p:nvPr/>
        </p:nvSpPr>
        <p:spPr bwMode="auto">
          <a:xfrm flipH="1">
            <a:off x="3760788" y="809625"/>
            <a:ext cx="809625" cy="9667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74" name="Rectangle 110"/>
          <p:cNvSpPr>
            <a:spLocks noChangeArrowheads="1"/>
          </p:cNvSpPr>
          <p:nvPr/>
        </p:nvSpPr>
        <p:spPr bwMode="auto">
          <a:xfrm>
            <a:off x="6384925" y="28575"/>
            <a:ext cx="266700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fr-FR" i="1"/>
              <a:t>D</a:t>
            </a:r>
            <a:r>
              <a:rPr lang="fr-FR" i="1" baseline="-25000"/>
              <a:t>x</a:t>
            </a:r>
            <a:r>
              <a:rPr lang="fr-FR" i="1"/>
              <a:t>(z) = </a:t>
            </a:r>
            <a:r>
              <a:rPr lang="fr-FR"/>
              <a:t>min{</a:t>
            </a:r>
            <a:r>
              <a:rPr lang="fr-FR" i="1"/>
              <a:t>c(x,y) + </a:t>
            </a:r>
            <a:br>
              <a:rPr lang="fr-FR" i="1"/>
            </a:br>
            <a:r>
              <a:rPr lang="fr-FR" i="1"/>
              <a:t>      D</a:t>
            </a:r>
            <a:r>
              <a:rPr lang="fr-FR" i="1" baseline="-25000"/>
              <a:t>y</a:t>
            </a:r>
            <a:r>
              <a:rPr lang="fr-FR" i="1"/>
              <a:t>(z), c(x,z) + D</a:t>
            </a:r>
            <a:r>
              <a:rPr lang="fr-FR" i="1" baseline="-25000"/>
              <a:t>z</a:t>
            </a:r>
            <a:r>
              <a:rPr lang="fr-FR" i="1"/>
              <a:t>(z)</a:t>
            </a:r>
            <a:r>
              <a:rPr lang="fr-FR"/>
              <a:t>} </a:t>
            </a:r>
          </a:p>
          <a:p>
            <a:pPr algn="just">
              <a:lnSpc>
                <a:spcPct val="120000"/>
              </a:lnSpc>
            </a:pPr>
            <a:r>
              <a:rPr lang="fr-FR"/>
              <a:t>= min{2+1 , 7+0} = 3</a:t>
            </a:r>
          </a:p>
        </p:txBody>
      </p:sp>
      <p:sp>
        <p:nvSpPr>
          <p:cNvPr id="728175" name="Line 111"/>
          <p:cNvSpPr>
            <a:spLocks noChangeShapeType="1"/>
          </p:cNvSpPr>
          <p:nvPr/>
        </p:nvSpPr>
        <p:spPr bwMode="auto">
          <a:xfrm flipH="1">
            <a:off x="4179888" y="482600"/>
            <a:ext cx="2586037" cy="1333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8176" name="Text Box 112"/>
          <p:cNvSpPr txBox="1">
            <a:spLocks noChangeArrowheads="1"/>
          </p:cNvSpPr>
          <p:nvPr/>
        </p:nvSpPr>
        <p:spPr bwMode="auto">
          <a:xfrm>
            <a:off x="3922713" y="16748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3</a:t>
            </a:r>
          </a:p>
        </p:txBody>
      </p:sp>
      <p:sp>
        <p:nvSpPr>
          <p:cNvPr id="728177" name="Text Box 113"/>
          <p:cNvSpPr txBox="1">
            <a:spLocks noChangeArrowheads="1"/>
          </p:cNvSpPr>
          <p:nvPr/>
        </p:nvSpPr>
        <p:spPr bwMode="auto">
          <a:xfrm>
            <a:off x="3579813" y="1679575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2 </a:t>
            </a:r>
          </a:p>
        </p:txBody>
      </p:sp>
      <p:sp>
        <p:nvSpPr>
          <p:cNvPr id="137292" name="Text Box 114"/>
          <p:cNvSpPr txBox="1">
            <a:spLocks noChangeArrowheads="1"/>
          </p:cNvSpPr>
          <p:nvPr/>
        </p:nvSpPr>
        <p:spPr bwMode="auto">
          <a:xfrm>
            <a:off x="292100" y="2851150"/>
            <a:ext cx="9207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node y</a:t>
            </a:r>
          </a:p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table</a:t>
            </a:r>
          </a:p>
        </p:txBody>
      </p:sp>
      <p:sp>
        <p:nvSpPr>
          <p:cNvPr id="137293" name="Text Box 115"/>
          <p:cNvSpPr txBox="1">
            <a:spLocks noChangeArrowheads="1"/>
          </p:cNvSpPr>
          <p:nvPr/>
        </p:nvSpPr>
        <p:spPr bwMode="auto">
          <a:xfrm>
            <a:off x="311150" y="4699000"/>
            <a:ext cx="9080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node z</a:t>
            </a:r>
          </a:p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table</a:t>
            </a:r>
          </a:p>
        </p:txBody>
      </p:sp>
      <p:sp>
        <p:nvSpPr>
          <p:cNvPr id="137294" name="Text Box 117"/>
          <p:cNvSpPr txBox="1">
            <a:spLocks noChangeArrowheads="1"/>
          </p:cNvSpPr>
          <p:nvPr/>
        </p:nvSpPr>
        <p:spPr bwMode="auto">
          <a:xfrm>
            <a:off x="3413125" y="1143000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7295" name="Text Box 118"/>
          <p:cNvSpPr txBox="1">
            <a:spLocks noChangeArrowheads="1"/>
          </p:cNvSpPr>
          <p:nvPr/>
        </p:nvSpPr>
        <p:spPr bwMode="auto">
          <a:xfrm rot="-5400000">
            <a:off x="561182" y="2067719"/>
            <a:ext cx="53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11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87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8172" grpId="0"/>
      <p:bldP spid="728173" grpId="0" animBg="1"/>
      <p:bldP spid="728174" grpId="0"/>
      <p:bldP spid="728175" grpId="0" animBg="1"/>
      <p:bldP spid="728176" grpId="0"/>
      <p:bldP spid="7281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Line 20"/>
          <p:cNvSpPr>
            <a:spLocks noChangeShapeType="1"/>
          </p:cNvSpPr>
          <p:nvPr/>
        </p:nvSpPr>
        <p:spPr bwMode="auto">
          <a:xfrm>
            <a:off x="5486400" y="1524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44" name="Line 21"/>
          <p:cNvSpPr>
            <a:spLocks noChangeShapeType="1"/>
          </p:cNvSpPr>
          <p:nvPr/>
        </p:nvSpPr>
        <p:spPr bwMode="auto">
          <a:xfrm>
            <a:off x="5181600" y="1752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45" name="Text Box 22"/>
          <p:cNvSpPr txBox="1">
            <a:spLocks noChangeArrowheads="1"/>
          </p:cNvSpPr>
          <p:nvPr/>
        </p:nvSpPr>
        <p:spPr bwMode="auto">
          <a:xfrm>
            <a:off x="5486400" y="13668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8246" name="Text Box 23"/>
          <p:cNvSpPr txBox="1">
            <a:spLocks noChangeArrowheads="1"/>
          </p:cNvSpPr>
          <p:nvPr/>
        </p:nvSpPr>
        <p:spPr bwMode="auto">
          <a:xfrm>
            <a:off x="5181600" y="1747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8247" name="Text Box 24"/>
          <p:cNvSpPr txBox="1">
            <a:spLocks noChangeArrowheads="1"/>
          </p:cNvSpPr>
          <p:nvPr/>
        </p:nvSpPr>
        <p:spPr bwMode="auto">
          <a:xfrm>
            <a:off x="5181600" y="20526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8248" name="Text Box 25"/>
          <p:cNvSpPr txBox="1">
            <a:spLocks noChangeArrowheads="1"/>
          </p:cNvSpPr>
          <p:nvPr/>
        </p:nvSpPr>
        <p:spPr bwMode="auto">
          <a:xfrm>
            <a:off x="5181600" y="23574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8249" name="Text Box 26"/>
          <p:cNvSpPr txBox="1">
            <a:spLocks noChangeArrowheads="1"/>
          </p:cNvSpPr>
          <p:nvPr/>
        </p:nvSpPr>
        <p:spPr bwMode="auto">
          <a:xfrm>
            <a:off x="5486400" y="17478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0  2   3</a:t>
            </a:r>
          </a:p>
        </p:txBody>
      </p:sp>
      <p:sp>
        <p:nvSpPr>
          <p:cNvPr id="138250" name="Text Box 27"/>
          <p:cNvSpPr txBox="1">
            <a:spLocks noChangeArrowheads="1"/>
          </p:cNvSpPr>
          <p:nvPr/>
        </p:nvSpPr>
        <p:spPr bwMode="auto">
          <a:xfrm rot="-5400000">
            <a:off x="4820443" y="2167732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38251" name="Text Box 28"/>
          <p:cNvSpPr txBox="1">
            <a:spLocks noChangeArrowheads="1"/>
          </p:cNvSpPr>
          <p:nvPr/>
        </p:nvSpPr>
        <p:spPr bwMode="auto">
          <a:xfrm>
            <a:off x="5608638" y="1223963"/>
            <a:ext cx="7064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8252" name="Line 50"/>
          <p:cNvSpPr>
            <a:spLocks noChangeShapeType="1"/>
          </p:cNvSpPr>
          <p:nvPr/>
        </p:nvSpPr>
        <p:spPr bwMode="auto">
          <a:xfrm>
            <a:off x="32766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53" name="Line 51"/>
          <p:cNvSpPr>
            <a:spLocks noChangeShapeType="1"/>
          </p:cNvSpPr>
          <p:nvPr/>
        </p:nvSpPr>
        <p:spPr bwMode="auto">
          <a:xfrm>
            <a:off x="29718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54" name="Text Box 52"/>
          <p:cNvSpPr txBox="1">
            <a:spLocks noChangeArrowheads="1"/>
          </p:cNvSpPr>
          <p:nvPr/>
        </p:nvSpPr>
        <p:spPr bwMode="auto">
          <a:xfrm>
            <a:off x="3276600" y="30432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8255" name="Text Box 53"/>
          <p:cNvSpPr txBox="1">
            <a:spLocks noChangeArrowheads="1"/>
          </p:cNvSpPr>
          <p:nvPr/>
        </p:nvSpPr>
        <p:spPr bwMode="auto">
          <a:xfrm>
            <a:off x="2971800" y="34242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8256" name="Text Box 54"/>
          <p:cNvSpPr txBox="1">
            <a:spLocks noChangeArrowheads="1"/>
          </p:cNvSpPr>
          <p:nvPr/>
        </p:nvSpPr>
        <p:spPr bwMode="auto">
          <a:xfrm>
            <a:off x="2971800" y="37290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8257" name="Text Box 55"/>
          <p:cNvSpPr txBox="1">
            <a:spLocks noChangeArrowheads="1"/>
          </p:cNvSpPr>
          <p:nvPr/>
        </p:nvSpPr>
        <p:spPr bwMode="auto">
          <a:xfrm>
            <a:off x="2971800" y="4033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8258" name="Text Box 56"/>
          <p:cNvSpPr txBox="1">
            <a:spLocks noChangeArrowheads="1"/>
          </p:cNvSpPr>
          <p:nvPr/>
        </p:nvSpPr>
        <p:spPr bwMode="auto">
          <a:xfrm>
            <a:off x="3276600" y="34242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0  2   7</a:t>
            </a:r>
          </a:p>
        </p:txBody>
      </p:sp>
      <p:sp>
        <p:nvSpPr>
          <p:cNvPr id="138259" name="Text Box 57"/>
          <p:cNvSpPr txBox="1">
            <a:spLocks noChangeArrowheads="1"/>
          </p:cNvSpPr>
          <p:nvPr/>
        </p:nvSpPr>
        <p:spPr bwMode="auto">
          <a:xfrm rot="-5400000">
            <a:off x="2643981" y="3821907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38260" name="Text Box 58"/>
          <p:cNvSpPr txBox="1">
            <a:spLocks noChangeArrowheads="1"/>
          </p:cNvSpPr>
          <p:nvPr/>
        </p:nvSpPr>
        <p:spPr bwMode="auto">
          <a:xfrm>
            <a:off x="3421063" y="2900363"/>
            <a:ext cx="7064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8261" name="Line 59"/>
          <p:cNvSpPr>
            <a:spLocks noChangeShapeType="1"/>
          </p:cNvSpPr>
          <p:nvPr/>
        </p:nvSpPr>
        <p:spPr bwMode="auto">
          <a:xfrm>
            <a:off x="5486400" y="3276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62" name="Line 60"/>
          <p:cNvSpPr>
            <a:spLocks noChangeShapeType="1"/>
          </p:cNvSpPr>
          <p:nvPr/>
        </p:nvSpPr>
        <p:spPr bwMode="auto">
          <a:xfrm>
            <a:off x="5181600" y="3505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63" name="Text Box 61"/>
          <p:cNvSpPr txBox="1">
            <a:spLocks noChangeArrowheads="1"/>
          </p:cNvSpPr>
          <p:nvPr/>
        </p:nvSpPr>
        <p:spPr bwMode="auto">
          <a:xfrm>
            <a:off x="5486400" y="31194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8264" name="Text Box 62"/>
          <p:cNvSpPr txBox="1">
            <a:spLocks noChangeArrowheads="1"/>
          </p:cNvSpPr>
          <p:nvPr/>
        </p:nvSpPr>
        <p:spPr bwMode="auto">
          <a:xfrm>
            <a:off x="5181600" y="35004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8265" name="Text Box 63"/>
          <p:cNvSpPr txBox="1">
            <a:spLocks noChangeArrowheads="1"/>
          </p:cNvSpPr>
          <p:nvPr/>
        </p:nvSpPr>
        <p:spPr bwMode="auto">
          <a:xfrm>
            <a:off x="5181600" y="38052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8266" name="Text Box 64"/>
          <p:cNvSpPr txBox="1">
            <a:spLocks noChangeArrowheads="1"/>
          </p:cNvSpPr>
          <p:nvPr/>
        </p:nvSpPr>
        <p:spPr bwMode="auto">
          <a:xfrm>
            <a:off x="5181600" y="41100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8267" name="Text Box 65"/>
          <p:cNvSpPr txBox="1">
            <a:spLocks noChangeArrowheads="1"/>
          </p:cNvSpPr>
          <p:nvPr/>
        </p:nvSpPr>
        <p:spPr bwMode="auto">
          <a:xfrm>
            <a:off x="5486400" y="35004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0  2   3</a:t>
            </a:r>
          </a:p>
        </p:txBody>
      </p:sp>
      <p:sp>
        <p:nvSpPr>
          <p:cNvPr id="138268" name="Text Box 66"/>
          <p:cNvSpPr txBox="1">
            <a:spLocks noChangeArrowheads="1"/>
          </p:cNvSpPr>
          <p:nvPr/>
        </p:nvSpPr>
        <p:spPr bwMode="auto">
          <a:xfrm rot="-5400000">
            <a:off x="4820443" y="3898107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38269" name="Text Box 67"/>
          <p:cNvSpPr txBox="1">
            <a:spLocks noChangeArrowheads="1"/>
          </p:cNvSpPr>
          <p:nvPr/>
        </p:nvSpPr>
        <p:spPr bwMode="auto">
          <a:xfrm>
            <a:off x="5597525" y="2965450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8270" name="Line 68"/>
          <p:cNvSpPr>
            <a:spLocks noChangeShapeType="1"/>
          </p:cNvSpPr>
          <p:nvPr/>
        </p:nvSpPr>
        <p:spPr bwMode="auto">
          <a:xfrm>
            <a:off x="5410200" y="4953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71" name="Line 69"/>
          <p:cNvSpPr>
            <a:spLocks noChangeShapeType="1"/>
          </p:cNvSpPr>
          <p:nvPr/>
        </p:nvSpPr>
        <p:spPr bwMode="auto">
          <a:xfrm>
            <a:off x="5105400" y="518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72" name="Text Box 70"/>
          <p:cNvSpPr txBox="1">
            <a:spLocks noChangeArrowheads="1"/>
          </p:cNvSpPr>
          <p:nvPr/>
        </p:nvSpPr>
        <p:spPr bwMode="auto">
          <a:xfrm>
            <a:off x="5410200" y="47958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8273" name="Text Box 71"/>
          <p:cNvSpPr txBox="1">
            <a:spLocks noChangeArrowheads="1"/>
          </p:cNvSpPr>
          <p:nvPr/>
        </p:nvSpPr>
        <p:spPr bwMode="auto">
          <a:xfrm>
            <a:off x="5105400" y="5176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8274" name="Text Box 72"/>
          <p:cNvSpPr txBox="1">
            <a:spLocks noChangeArrowheads="1"/>
          </p:cNvSpPr>
          <p:nvPr/>
        </p:nvSpPr>
        <p:spPr bwMode="auto">
          <a:xfrm>
            <a:off x="5105400" y="54816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8275" name="Text Box 73"/>
          <p:cNvSpPr txBox="1">
            <a:spLocks noChangeArrowheads="1"/>
          </p:cNvSpPr>
          <p:nvPr/>
        </p:nvSpPr>
        <p:spPr bwMode="auto">
          <a:xfrm>
            <a:off x="5105400" y="57864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8276" name="Text Box 74"/>
          <p:cNvSpPr txBox="1">
            <a:spLocks noChangeArrowheads="1"/>
          </p:cNvSpPr>
          <p:nvPr/>
        </p:nvSpPr>
        <p:spPr bwMode="auto">
          <a:xfrm>
            <a:off x="5410200" y="51768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0  2   3</a:t>
            </a:r>
          </a:p>
        </p:txBody>
      </p:sp>
      <p:sp>
        <p:nvSpPr>
          <p:cNvPr id="138277" name="Text Box 75"/>
          <p:cNvSpPr txBox="1">
            <a:spLocks noChangeArrowheads="1"/>
          </p:cNvSpPr>
          <p:nvPr/>
        </p:nvSpPr>
        <p:spPr bwMode="auto">
          <a:xfrm rot="-5400000">
            <a:off x="4755357" y="5563394"/>
            <a:ext cx="53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38278" name="Text Box 76"/>
          <p:cNvSpPr txBox="1">
            <a:spLocks noChangeArrowheads="1"/>
          </p:cNvSpPr>
          <p:nvPr/>
        </p:nvSpPr>
        <p:spPr bwMode="auto">
          <a:xfrm>
            <a:off x="5521325" y="4664075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8279" name="Line 77"/>
          <p:cNvSpPr>
            <a:spLocks noChangeShapeType="1"/>
          </p:cNvSpPr>
          <p:nvPr/>
        </p:nvSpPr>
        <p:spPr bwMode="auto">
          <a:xfrm>
            <a:off x="3276600" y="4953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80" name="Line 78"/>
          <p:cNvSpPr>
            <a:spLocks noChangeShapeType="1"/>
          </p:cNvSpPr>
          <p:nvPr/>
        </p:nvSpPr>
        <p:spPr bwMode="auto">
          <a:xfrm>
            <a:off x="2971800" y="518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81" name="Text Box 79"/>
          <p:cNvSpPr txBox="1">
            <a:spLocks noChangeArrowheads="1"/>
          </p:cNvSpPr>
          <p:nvPr/>
        </p:nvSpPr>
        <p:spPr bwMode="auto">
          <a:xfrm>
            <a:off x="3276600" y="47958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8282" name="Text Box 80"/>
          <p:cNvSpPr txBox="1">
            <a:spLocks noChangeArrowheads="1"/>
          </p:cNvSpPr>
          <p:nvPr/>
        </p:nvSpPr>
        <p:spPr bwMode="auto">
          <a:xfrm>
            <a:off x="2971800" y="5176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8283" name="Text Box 81"/>
          <p:cNvSpPr txBox="1">
            <a:spLocks noChangeArrowheads="1"/>
          </p:cNvSpPr>
          <p:nvPr/>
        </p:nvSpPr>
        <p:spPr bwMode="auto">
          <a:xfrm>
            <a:off x="2971800" y="54816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8284" name="Text Box 82"/>
          <p:cNvSpPr txBox="1">
            <a:spLocks noChangeArrowheads="1"/>
          </p:cNvSpPr>
          <p:nvPr/>
        </p:nvSpPr>
        <p:spPr bwMode="auto">
          <a:xfrm>
            <a:off x="2971800" y="57864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8285" name="Text Box 83"/>
          <p:cNvSpPr txBox="1">
            <a:spLocks noChangeArrowheads="1"/>
          </p:cNvSpPr>
          <p:nvPr/>
        </p:nvSpPr>
        <p:spPr bwMode="auto">
          <a:xfrm>
            <a:off x="3276600" y="51768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0  2   7</a:t>
            </a:r>
          </a:p>
        </p:txBody>
      </p:sp>
      <p:sp>
        <p:nvSpPr>
          <p:cNvPr id="138286" name="Text Box 84"/>
          <p:cNvSpPr txBox="1">
            <a:spLocks noChangeArrowheads="1"/>
          </p:cNvSpPr>
          <p:nvPr/>
        </p:nvSpPr>
        <p:spPr bwMode="auto">
          <a:xfrm rot="-5400000">
            <a:off x="2643982" y="5531644"/>
            <a:ext cx="53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38287" name="Text Box 85"/>
          <p:cNvSpPr txBox="1">
            <a:spLocks noChangeArrowheads="1"/>
          </p:cNvSpPr>
          <p:nvPr/>
        </p:nvSpPr>
        <p:spPr bwMode="auto">
          <a:xfrm>
            <a:off x="3409950" y="4664075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8288" name="Text Box 103"/>
          <p:cNvSpPr txBox="1">
            <a:spLocks noChangeArrowheads="1"/>
          </p:cNvSpPr>
          <p:nvPr/>
        </p:nvSpPr>
        <p:spPr bwMode="auto">
          <a:xfrm>
            <a:off x="3276600" y="3771900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2  0   1</a:t>
            </a:r>
          </a:p>
        </p:txBody>
      </p:sp>
      <p:sp>
        <p:nvSpPr>
          <p:cNvPr id="138289" name="Text Box 104"/>
          <p:cNvSpPr txBox="1">
            <a:spLocks noChangeArrowheads="1"/>
          </p:cNvSpPr>
          <p:nvPr/>
        </p:nvSpPr>
        <p:spPr bwMode="auto">
          <a:xfrm>
            <a:off x="3276600" y="4110038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7   1   0</a:t>
            </a:r>
          </a:p>
        </p:txBody>
      </p:sp>
      <p:sp>
        <p:nvSpPr>
          <p:cNvPr id="138290" name="Text Box 105"/>
          <p:cNvSpPr txBox="1">
            <a:spLocks noChangeArrowheads="1"/>
          </p:cNvSpPr>
          <p:nvPr/>
        </p:nvSpPr>
        <p:spPr bwMode="auto">
          <a:xfrm>
            <a:off x="3276600" y="55578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2  0   1</a:t>
            </a:r>
          </a:p>
        </p:txBody>
      </p:sp>
      <p:sp>
        <p:nvSpPr>
          <p:cNvPr id="138291" name="Text Box 106"/>
          <p:cNvSpPr txBox="1">
            <a:spLocks noChangeArrowheads="1"/>
          </p:cNvSpPr>
          <p:nvPr/>
        </p:nvSpPr>
        <p:spPr bwMode="auto">
          <a:xfrm>
            <a:off x="3276600" y="58626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3  1   0</a:t>
            </a:r>
          </a:p>
        </p:txBody>
      </p:sp>
      <p:sp>
        <p:nvSpPr>
          <p:cNvPr id="138292" name="Text Box 107"/>
          <p:cNvSpPr txBox="1">
            <a:spLocks noChangeArrowheads="1"/>
          </p:cNvSpPr>
          <p:nvPr/>
        </p:nvSpPr>
        <p:spPr bwMode="auto">
          <a:xfrm>
            <a:off x="5486400" y="2095500"/>
            <a:ext cx="94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2   0   1</a:t>
            </a:r>
          </a:p>
        </p:txBody>
      </p:sp>
      <p:sp>
        <p:nvSpPr>
          <p:cNvPr id="138293" name="Text Box 108"/>
          <p:cNvSpPr txBox="1">
            <a:spLocks noChangeArrowheads="1"/>
          </p:cNvSpPr>
          <p:nvPr/>
        </p:nvSpPr>
        <p:spPr bwMode="auto">
          <a:xfrm>
            <a:off x="5486400" y="24336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3  1   0</a:t>
            </a:r>
          </a:p>
        </p:txBody>
      </p:sp>
      <p:sp>
        <p:nvSpPr>
          <p:cNvPr id="138294" name="Text Box 109"/>
          <p:cNvSpPr txBox="1">
            <a:spLocks noChangeArrowheads="1"/>
          </p:cNvSpPr>
          <p:nvPr/>
        </p:nvSpPr>
        <p:spPr bwMode="auto">
          <a:xfrm>
            <a:off x="5486400" y="3825875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2  0   1</a:t>
            </a:r>
          </a:p>
        </p:txBody>
      </p:sp>
      <p:sp>
        <p:nvSpPr>
          <p:cNvPr id="138295" name="Text Box 110"/>
          <p:cNvSpPr txBox="1">
            <a:spLocks noChangeArrowheads="1"/>
          </p:cNvSpPr>
          <p:nvPr/>
        </p:nvSpPr>
        <p:spPr bwMode="auto">
          <a:xfrm>
            <a:off x="5410200" y="58626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3  1   0</a:t>
            </a:r>
          </a:p>
        </p:txBody>
      </p:sp>
      <p:sp>
        <p:nvSpPr>
          <p:cNvPr id="138296" name="Text Box 111"/>
          <p:cNvSpPr txBox="1">
            <a:spLocks noChangeArrowheads="1"/>
          </p:cNvSpPr>
          <p:nvPr/>
        </p:nvSpPr>
        <p:spPr bwMode="auto">
          <a:xfrm>
            <a:off x="5410200" y="54816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2  0   1</a:t>
            </a:r>
          </a:p>
        </p:txBody>
      </p:sp>
      <p:sp>
        <p:nvSpPr>
          <p:cNvPr id="138297" name="Text Box 112"/>
          <p:cNvSpPr txBox="1">
            <a:spLocks noChangeArrowheads="1"/>
          </p:cNvSpPr>
          <p:nvPr/>
        </p:nvSpPr>
        <p:spPr bwMode="auto">
          <a:xfrm>
            <a:off x="5486400" y="41100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3  1   0</a:t>
            </a:r>
          </a:p>
        </p:txBody>
      </p:sp>
      <p:sp>
        <p:nvSpPr>
          <p:cNvPr id="138298" name="Line 113"/>
          <p:cNvSpPr>
            <a:spLocks noChangeShapeType="1"/>
          </p:cNvSpPr>
          <p:nvPr/>
        </p:nvSpPr>
        <p:spPr bwMode="auto">
          <a:xfrm>
            <a:off x="2209800" y="19812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299" name="Line 114"/>
          <p:cNvSpPr>
            <a:spLocks noChangeShapeType="1"/>
          </p:cNvSpPr>
          <p:nvPr/>
        </p:nvSpPr>
        <p:spPr bwMode="auto">
          <a:xfrm>
            <a:off x="2133600" y="20574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00" name="Line 116"/>
          <p:cNvSpPr>
            <a:spLocks noChangeShapeType="1"/>
          </p:cNvSpPr>
          <p:nvPr/>
        </p:nvSpPr>
        <p:spPr bwMode="auto">
          <a:xfrm>
            <a:off x="2133600" y="4114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01" name="Line 118"/>
          <p:cNvSpPr>
            <a:spLocks noChangeShapeType="1"/>
          </p:cNvSpPr>
          <p:nvPr/>
        </p:nvSpPr>
        <p:spPr bwMode="auto">
          <a:xfrm flipV="1">
            <a:off x="2209800" y="4343400"/>
            <a:ext cx="762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02" name="Line 119"/>
          <p:cNvSpPr>
            <a:spLocks noChangeShapeType="1"/>
          </p:cNvSpPr>
          <p:nvPr/>
        </p:nvSpPr>
        <p:spPr bwMode="auto">
          <a:xfrm>
            <a:off x="4267200" y="1981200"/>
            <a:ext cx="762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03" name="Line 120"/>
          <p:cNvSpPr>
            <a:spLocks noChangeShapeType="1"/>
          </p:cNvSpPr>
          <p:nvPr/>
        </p:nvSpPr>
        <p:spPr bwMode="auto">
          <a:xfrm>
            <a:off x="4191000" y="2057400"/>
            <a:ext cx="8382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04" name="Line 121"/>
          <p:cNvSpPr>
            <a:spLocks noChangeShapeType="1"/>
          </p:cNvSpPr>
          <p:nvPr/>
        </p:nvSpPr>
        <p:spPr bwMode="auto">
          <a:xfrm flipV="1">
            <a:off x="4114800" y="2743200"/>
            <a:ext cx="114300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05" name="Line 122"/>
          <p:cNvSpPr>
            <a:spLocks noChangeShapeType="1"/>
          </p:cNvSpPr>
          <p:nvPr/>
        </p:nvSpPr>
        <p:spPr bwMode="auto">
          <a:xfrm flipV="1">
            <a:off x="4114800" y="4419600"/>
            <a:ext cx="10668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06" name="Line 123"/>
          <p:cNvSpPr>
            <a:spLocks noChangeShapeType="1"/>
          </p:cNvSpPr>
          <p:nvPr/>
        </p:nvSpPr>
        <p:spPr bwMode="auto">
          <a:xfrm>
            <a:off x="609600" y="6345238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07" name="Text Box 124"/>
          <p:cNvSpPr txBox="1">
            <a:spLocks noChangeArrowheads="1"/>
          </p:cNvSpPr>
          <p:nvPr/>
        </p:nvSpPr>
        <p:spPr bwMode="auto">
          <a:xfrm>
            <a:off x="6069013" y="613727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time</a:t>
            </a:r>
          </a:p>
        </p:txBody>
      </p:sp>
      <p:sp>
        <p:nvSpPr>
          <p:cNvPr id="138308" name="Oval 167"/>
          <p:cNvSpPr>
            <a:spLocks noChangeArrowheads="1"/>
          </p:cNvSpPr>
          <p:nvPr/>
        </p:nvSpPr>
        <p:spPr bwMode="auto">
          <a:xfrm>
            <a:off x="3200400" y="5867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309" name="Line 174"/>
          <p:cNvSpPr>
            <a:spLocks noChangeShapeType="1"/>
          </p:cNvSpPr>
          <p:nvPr/>
        </p:nvSpPr>
        <p:spPr bwMode="auto">
          <a:xfrm>
            <a:off x="12192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10" name="Line 175"/>
          <p:cNvSpPr>
            <a:spLocks noChangeShapeType="1"/>
          </p:cNvSpPr>
          <p:nvPr/>
        </p:nvSpPr>
        <p:spPr bwMode="auto">
          <a:xfrm>
            <a:off x="9144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11" name="Text Box 176"/>
          <p:cNvSpPr txBox="1">
            <a:spLocks noChangeArrowheads="1"/>
          </p:cNvSpPr>
          <p:nvPr/>
        </p:nvSpPr>
        <p:spPr bwMode="auto">
          <a:xfrm>
            <a:off x="1219200" y="12906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8312" name="Text Box 177"/>
          <p:cNvSpPr txBox="1">
            <a:spLocks noChangeArrowheads="1"/>
          </p:cNvSpPr>
          <p:nvPr/>
        </p:nvSpPr>
        <p:spPr bwMode="auto">
          <a:xfrm>
            <a:off x="914400" y="16716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8313" name="Text Box 178"/>
          <p:cNvSpPr txBox="1">
            <a:spLocks noChangeArrowheads="1"/>
          </p:cNvSpPr>
          <p:nvPr/>
        </p:nvSpPr>
        <p:spPr bwMode="auto">
          <a:xfrm>
            <a:off x="914400" y="19764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8314" name="Text Box 179"/>
          <p:cNvSpPr txBox="1">
            <a:spLocks noChangeArrowheads="1"/>
          </p:cNvSpPr>
          <p:nvPr/>
        </p:nvSpPr>
        <p:spPr bwMode="auto">
          <a:xfrm>
            <a:off x="914400" y="22812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8315" name="Text Box 180"/>
          <p:cNvSpPr txBox="1">
            <a:spLocks noChangeArrowheads="1"/>
          </p:cNvSpPr>
          <p:nvPr/>
        </p:nvSpPr>
        <p:spPr bwMode="auto">
          <a:xfrm>
            <a:off x="1219200" y="1671638"/>
            <a:ext cx="882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0  2   7</a:t>
            </a:r>
          </a:p>
        </p:txBody>
      </p:sp>
      <p:sp>
        <p:nvSpPr>
          <p:cNvPr id="138316" name="Text Box 181"/>
          <p:cNvSpPr txBox="1">
            <a:spLocks noChangeArrowheads="1"/>
          </p:cNvSpPr>
          <p:nvPr/>
        </p:nvSpPr>
        <p:spPr bwMode="auto">
          <a:xfrm>
            <a:off x="1219200" y="20526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17" name="Text Box 182"/>
          <p:cNvSpPr txBox="1">
            <a:spLocks noChangeArrowheads="1"/>
          </p:cNvSpPr>
          <p:nvPr/>
        </p:nvSpPr>
        <p:spPr bwMode="auto">
          <a:xfrm>
            <a:off x="1447800" y="20526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18" name="Text Box 183"/>
          <p:cNvSpPr txBox="1">
            <a:spLocks noChangeArrowheads="1"/>
          </p:cNvSpPr>
          <p:nvPr/>
        </p:nvSpPr>
        <p:spPr bwMode="auto">
          <a:xfrm>
            <a:off x="1828800" y="20526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19" name="Text Box 184"/>
          <p:cNvSpPr txBox="1">
            <a:spLocks noChangeArrowheads="1"/>
          </p:cNvSpPr>
          <p:nvPr/>
        </p:nvSpPr>
        <p:spPr bwMode="auto">
          <a:xfrm>
            <a:off x="1219200" y="23574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20" name="Text Box 185"/>
          <p:cNvSpPr txBox="1">
            <a:spLocks noChangeArrowheads="1"/>
          </p:cNvSpPr>
          <p:nvPr/>
        </p:nvSpPr>
        <p:spPr bwMode="auto">
          <a:xfrm>
            <a:off x="1447800" y="23574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21" name="Text Box 186"/>
          <p:cNvSpPr txBox="1">
            <a:spLocks noChangeArrowheads="1"/>
          </p:cNvSpPr>
          <p:nvPr/>
        </p:nvSpPr>
        <p:spPr bwMode="auto">
          <a:xfrm>
            <a:off x="1828800" y="23574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22" name="Text Box 187"/>
          <p:cNvSpPr txBox="1">
            <a:spLocks noChangeArrowheads="1"/>
          </p:cNvSpPr>
          <p:nvPr/>
        </p:nvSpPr>
        <p:spPr bwMode="auto">
          <a:xfrm rot="-5400000">
            <a:off x="2650332" y="2026444"/>
            <a:ext cx="53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38323" name="Text Box 188"/>
          <p:cNvSpPr txBox="1">
            <a:spLocks noChangeArrowheads="1"/>
          </p:cNvSpPr>
          <p:nvPr/>
        </p:nvSpPr>
        <p:spPr bwMode="auto">
          <a:xfrm>
            <a:off x="1352550" y="1158875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8324" name="Text Box 189"/>
          <p:cNvSpPr txBox="1">
            <a:spLocks noChangeArrowheads="1"/>
          </p:cNvSpPr>
          <p:nvPr/>
        </p:nvSpPr>
        <p:spPr bwMode="auto">
          <a:xfrm rot="-5400000">
            <a:off x="518319" y="3810794"/>
            <a:ext cx="53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from</a:t>
            </a:r>
          </a:p>
        </p:txBody>
      </p:sp>
      <p:sp>
        <p:nvSpPr>
          <p:cNvPr id="138325" name="Text Box 190"/>
          <p:cNvSpPr txBox="1">
            <a:spLocks noChangeArrowheads="1"/>
          </p:cNvSpPr>
          <p:nvPr/>
        </p:nvSpPr>
        <p:spPr bwMode="auto">
          <a:xfrm rot="-5400000">
            <a:off x="518318" y="5618957"/>
            <a:ext cx="5381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38326" name="Line 191"/>
          <p:cNvSpPr>
            <a:spLocks noChangeShapeType="1"/>
          </p:cNvSpPr>
          <p:nvPr/>
        </p:nvSpPr>
        <p:spPr bwMode="auto">
          <a:xfrm>
            <a:off x="32766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27" name="Line 192"/>
          <p:cNvSpPr>
            <a:spLocks noChangeShapeType="1"/>
          </p:cNvSpPr>
          <p:nvPr/>
        </p:nvSpPr>
        <p:spPr bwMode="auto">
          <a:xfrm>
            <a:off x="29718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28" name="Text Box 193"/>
          <p:cNvSpPr txBox="1">
            <a:spLocks noChangeArrowheads="1"/>
          </p:cNvSpPr>
          <p:nvPr/>
        </p:nvSpPr>
        <p:spPr bwMode="auto">
          <a:xfrm>
            <a:off x="3276600" y="12906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8329" name="Text Box 194"/>
          <p:cNvSpPr txBox="1">
            <a:spLocks noChangeArrowheads="1"/>
          </p:cNvSpPr>
          <p:nvPr/>
        </p:nvSpPr>
        <p:spPr bwMode="auto">
          <a:xfrm>
            <a:off x="2971800" y="16716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8330" name="Text Box 195"/>
          <p:cNvSpPr txBox="1">
            <a:spLocks noChangeArrowheads="1"/>
          </p:cNvSpPr>
          <p:nvPr/>
        </p:nvSpPr>
        <p:spPr bwMode="auto">
          <a:xfrm>
            <a:off x="2971800" y="19764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8331" name="Text Box 196"/>
          <p:cNvSpPr txBox="1">
            <a:spLocks noChangeArrowheads="1"/>
          </p:cNvSpPr>
          <p:nvPr/>
        </p:nvSpPr>
        <p:spPr bwMode="auto">
          <a:xfrm>
            <a:off x="2971800" y="22812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8332" name="Text Box 197"/>
          <p:cNvSpPr txBox="1">
            <a:spLocks noChangeArrowheads="1"/>
          </p:cNvSpPr>
          <p:nvPr/>
        </p:nvSpPr>
        <p:spPr bwMode="auto">
          <a:xfrm>
            <a:off x="3297238" y="16716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</a:t>
            </a:r>
          </a:p>
        </p:txBody>
      </p:sp>
      <p:sp>
        <p:nvSpPr>
          <p:cNvPr id="138333" name="Line 198"/>
          <p:cNvSpPr>
            <a:spLocks noChangeShapeType="1"/>
          </p:cNvSpPr>
          <p:nvPr/>
        </p:nvSpPr>
        <p:spPr bwMode="auto">
          <a:xfrm>
            <a:off x="12192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34" name="Line 199"/>
          <p:cNvSpPr>
            <a:spLocks noChangeShapeType="1"/>
          </p:cNvSpPr>
          <p:nvPr/>
        </p:nvSpPr>
        <p:spPr bwMode="auto">
          <a:xfrm>
            <a:off x="9144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35" name="Text Box 200"/>
          <p:cNvSpPr txBox="1">
            <a:spLocks noChangeArrowheads="1"/>
          </p:cNvSpPr>
          <p:nvPr/>
        </p:nvSpPr>
        <p:spPr bwMode="auto">
          <a:xfrm>
            <a:off x="1219200" y="30432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8336" name="Text Box 201"/>
          <p:cNvSpPr txBox="1">
            <a:spLocks noChangeArrowheads="1"/>
          </p:cNvSpPr>
          <p:nvPr/>
        </p:nvSpPr>
        <p:spPr bwMode="auto">
          <a:xfrm>
            <a:off x="914400" y="34242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8337" name="Text Box 202"/>
          <p:cNvSpPr txBox="1">
            <a:spLocks noChangeArrowheads="1"/>
          </p:cNvSpPr>
          <p:nvPr/>
        </p:nvSpPr>
        <p:spPr bwMode="auto">
          <a:xfrm>
            <a:off x="914400" y="37290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8338" name="Text Box 203"/>
          <p:cNvSpPr txBox="1">
            <a:spLocks noChangeArrowheads="1"/>
          </p:cNvSpPr>
          <p:nvPr/>
        </p:nvSpPr>
        <p:spPr bwMode="auto">
          <a:xfrm>
            <a:off x="914400" y="4033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8339" name="Text Box 204"/>
          <p:cNvSpPr txBox="1">
            <a:spLocks noChangeArrowheads="1"/>
          </p:cNvSpPr>
          <p:nvPr/>
        </p:nvSpPr>
        <p:spPr bwMode="auto">
          <a:xfrm>
            <a:off x="1524000" y="34242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40" name="Text Box 205"/>
          <p:cNvSpPr txBox="1">
            <a:spLocks noChangeArrowheads="1"/>
          </p:cNvSpPr>
          <p:nvPr/>
        </p:nvSpPr>
        <p:spPr bwMode="auto">
          <a:xfrm>
            <a:off x="1828800" y="34242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41" name="Text Box 206"/>
          <p:cNvSpPr txBox="1">
            <a:spLocks noChangeArrowheads="1"/>
          </p:cNvSpPr>
          <p:nvPr/>
        </p:nvSpPr>
        <p:spPr bwMode="auto">
          <a:xfrm>
            <a:off x="1219200" y="41100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42" name="Text Box 207"/>
          <p:cNvSpPr txBox="1">
            <a:spLocks noChangeArrowheads="1"/>
          </p:cNvSpPr>
          <p:nvPr/>
        </p:nvSpPr>
        <p:spPr bwMode="auto">
          <a:xfrm>
            <a:off x="1447800" y="41100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43" name="Text Box 208"/>
          <p:cNvSpPr txBox="1">
            <a:spLocks noChangeArrowheads="1"/>
          </p:cNvSpPr>
          <p:nvPr/>
        </p:nvSpPr>
        <p:spPr bwMode="auto">
          <a:xfrm>
            <a:off x="1828800" y="41100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44" name="Text Box 209"/>
          <p:cNvSpPr txBox="1">
            <a:spLocks noChangeArrowheads="1"/>
          </p:cNvSpPr>
          <p:nvPr/>
        </p:nvSpPr>
        <p:spPr bwMode="auto">
          <a:xfrm>
            <a:off x="1341438" y="2933700"/>
            <a:ext cx="7064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8345" name="Line 210"/>
          <p:cNvSpPr>
            <a:spLocks noChangeShapeType="1"/>
          </p:cNvSpPr>
          <p:nvPr/>
        </p:nvSpPr>
        <p:spPr bwMode="auto">
          <a:xfrm>
            <a:off x="1219200" y="5029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46" name="Line 211"/>
          <p:cNvSpPr>
            <a:spLocks noChangeShapeType="1"/>
          </p:cNvSpPr>
          <p:nvPr/>
        </p:nvSpPr>
        <p:spPr bwMode="auto">
          <a:xfrm>
            <a:off x="914400" y="5257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47" name="Text Box 212"/>
          <p:cNvSpPr txBox="1">
            <a:spLocks noChangeArrowheads="1"/>
          </p:cNvSpPr>
          <p:nvPr/>
        </p:nvSpPr>
        <p:spPr bwMode="auto">
          <a:xfrm>
            <a:off x="1219200" y="487203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   y   z</a:t>
            </a:r>
          </a:p>
        </p:txBody>
      </p:sp>
      <p:sp>
        <p:nvSpPr>
          <p:cNvPr id="138348" name="Text Box 213"/>
          <p:cNvSpPr txBox="1">
            <a:spLocks noChangeArrowheads="1"/>
          </p:cNvSpPr>
          <p:nvPr/>
        </p:nvSpPr>
        <p:spPr bwMode="auto">
          <a:xfrm>
            <a:off x="914400" y="52530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x</a:t>
            </a:r>
          </a:p>
        </p:txBody>
      </p:sp>
      <p:sp>
        <p:nvSpPr>
          <p:cNvPr id="138349" name="Text Box 214"/>
          <p:cNvSpPr txBox="1">
            <a:spLocks noChangeArrowheads="1"/>
          </p:cNvSpPr>
          <p:nvPr/>
        </p:nvSpPr>
        <p:spPr bwMode="auto">
          <a:xfrm>
            <a:off x="914400" y="5557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y</a:t>
            </a:r>
          </a:p>
        </p:txBody>
      </p:sp>
      <p:sp>
        <p:nvSpPr>
          <p:cNvPr id="138350" name="Text Box 215"/>
          <p:cNvSpPr txBox="1">
            <a:spLocks noChangeArrowheads="1"/>
          </p:cNvSpPr>
          <p:nvPr/>
        </p:nvSpPr>
        <p:spPr bwMode="auto">
          <a:xfrm>
            <a:off x="914400" y="58626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z</a:t>
            </a:r>
          </a:p>
        </p:txBody>
      </p:sp>
      <p:sp>
        <p:nvSpPr>
          <p:cNvPr id="138351" name="Text Box 216"/>
          <p:cNvSpPr txBox="1">
            <a:spLocks noChangeArrowheads="1"/>
          </p:cNvSpPr>
          <p:nvPr/>
        </p:nvSpPr>
        <p:spPr bwMode="auto">
          <a:xfrm>
            <a:off x="1219200" y="56388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52" name="Text Box 217"/>
          <p:cNvSpPr txBox="1">
            <a:spLocks noChangeArrowheads="1"/>
          </p:cNvSpPr>
          <p:nvPr/>
        </p:nvSpPr>
        <p:spPr bwMode="auto">
          <a:xfrm>
            <a:off x="1447800" y="56340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53" name="Text Box 218"/>
          <p:cNvSpPr txBox="1">
            <a:spLocks noChangeArrowheads="1"/>
          </p:cNvSpPr>
          <p:nvPr/>
        </p:nvSpPr>
        <p:spPr bwMode="auto">
          <a:xfrm>
            <a:off x="1828800" y="5634038"/>
            <a:ext cx="347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</p:txBody>
      </p:sp>
      <p:sp>
        <p:nvSpPr>
          <p:cNvPr id="138354" name="Text Box 219"/>
          <p:cNvSpPr txBox="1">
            <a:spLocks noChangeArrowheads="1"/>
          </p:cNvSpPr>
          <p:nvPr/>
        </p:nvSpPr>
        <p:spPr bwMode="auto">
          <a:xfrm>
            <a:off x="1219200" y="59388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7</a:t>
            </a:r>
          </a:p>
        </p:txBody>
      </p:sp>
      <p:sp>
        <p:nvSpPr>
          <p:cNvPr id="138355" name="Text Box 220"/>
          <p:cNvSpPr txBox="1">
            <a:spLocks noChangeArrowheads="1"/>
          </p:cNvSpPr>
          <p:nvPr/>
        </p:nvSpPr>
        <p:spPr bwMode="auto">
          <a:xfrm>
            <a:off x="1447800" y="59388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1</a:t>
            </a:r>
          </a:p>
        </p:txBody>
      </p:sp>
      <p:sp>
        <p:nvSpPr>
          <p:cNvPr id="138356" name="Text Box 221"/>
          <p:cNvSpPr txBox="1">
            <a:spLocks noChangeArrowheads="1"/>
          </p:cNvSpPr>
          <p:nvPr/>
        </p:nvSpPr>
        <p:spPr bwMode="auto">
          <a:xfrm>
            <a:off x="1828800" y="59388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0</a:t>
            </a:r>
          </a:p>
        </p:txBody>
      </p:sp>
      <p:sp>
        <p:nvSpPr>
          <p:cNvPr id="138357" name="Text Box 222"/>
          <p:cNvSpPr txBox="1">
            <a:spLocks noChangeArrowheads="1"/>
          </p:cNvSpPr>
          <p:nvPr/>
        </p:nvSpPr>
        <p:spPr bwMode="auto">
          <a:xfrm>
            <a:off x="1363663" y="4740275"/>
            <a:ext cx="7064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8358" name="Text Box 223"/>
          <p:cNvSpPr txBox="1">
            <a:spLocks noChangeArrowheads="1"/>
          </p:cNvSpPr>
          <p:nvPr/>
        </p:nvSpPr>
        <p:spPr bwMode="auto">
          <a:xfrm>
            <a:off x="1219200" y="3467100"/>
            <a:ext cx="946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</a:t>
            </a:r>
          </a:p>
          <a:p>
            <a:r>
              <a:rPr lang="en-US" sz="1800"/>
              <a:t>2   0   1</a:t>
            </a:r>
          </a:p>
        </p:txBody>
      </p:sp>
      <p:sp>
        <p:nvSpPr>
          <p:cNvPr id="138359" name="Text Box 224"/>
          <p:cNvSpPr txBox="1">
            <a:spLocks noChangeArrowheads="1"/>
          </p:cNvSpPr>
          <p:nvPr/>
        </p:nvSpPr>
        <p:spPr bwMode="auto">
          <a:xfrm>
            <a:off x="1219200" y="52578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∞ ∞  ∞</a:t>
            </a:r>
          </a:p>
        </p:txBody>
      </p:sp>
      <p:sp>
        <p:nvSpPr>
          <p:cNvPr id="138360" name="Text Box 225"/>
          <p:cNvSpPr txBox="1">
            <a:spLocks noChangeArrowheads="1"/>
          </p:cNvSpPr>
          <p:nvPr/>
        </p:nvSpPr>
        <p:spPr bwMode="auto">
          <a:xfrm>
            <a:off x="3260725" y="2006600"/>
            <a:ext cx="94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2   0   1</a:t>
            </a:r>
          </a:p>
        </p:txBody>
      </p:sp>
      <p:sp>
        <p:nvSpPr>
          <p:cNvPr id="138361" name="Text Box 226"/>
          <p:cNvSpPr txBox="1">
            <a:spLocks noChangeArrowheads="1"/>
          </p:cNvSpPr>
          <p:nvPr/>
        </p:nvSpPr>
        <p:spPr bwMode="auto">
          <a:xfrm>
            <a:off x="3260725" y="2322513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7   1   0</a:t>
            </a:r>
          </a:p>
        </p:txBody>
      </p:sp>
      <p:sp>
        <p:nvSpPr>
          <p:cNvPr id="138362" name="Line 227"/>
          <p:cNvSpPr>
            <a:spLocks noChangeShapeType="1"/>
          </p:cNvSpPr>
          <p:nvPr/>
        </p:nvSpPr>
        <p:spPr bwMode="auto">
          <a:xfrm>
            <a:off x="2209800" y="19812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63" name="Line 228"/>
          <p:cNvSpPr>
            <a:spLocks noChangeShapeType="1"/>
          </p:cNvSpPr>
          <p:nvPr/>
        </p:nvSpPr>
        <p:spPr bwMode="auto">
          <a:xfrm>
            <a:off x="2133600" y="20574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64" name="Line 229"/>
          <p:cNvSpPr>
            <a:spLocks noChangeShapeType="1"/>
          </p:cNvSpPr>
          <p:nvPr/>
        </p:nvSpPr>
        <p:spPr bwMode="auto">
          <a:xfrm flipV="1">
            <a:off x="2133600" y="2514600"/>
            <a:ext cx="762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65" name="Line 230"/>
          <p:cNvSpPr>
            <a:spLocks noChangeShapeType="1"/>
          </p:cNvSpPr>
          <p:nvPr/>
        </p:nvSpPr>
        <p:spPr bwMode="auto">
          <a:xfrm>
            <a:off x="2133600" y="4114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66" name="Line 231"/>
          <p:cNvSpPr>
            <a:spLocks noChangeShapeType="1"/>
          </p:cNvSpPr>
          <p:nvPr/>
        </p:nvSpPr>
        <p:spPr bwMode="auto">
          <a:xfrm flipV="1">
            <a:off x="2133600" y="2590800"/>
            <a:ext cx="838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67" name="Line 232"/>
          <p:cNvSpPr>
            <a:spLocks noChangeShapeType="1"/>
          </p:cNvSpPr>
          <p:nvPr/>
        </p:nvSpPr>
        <p:spPr bwMode="auto">
          <a:xfrm flipV="1">
            <a:off x="2209800" y="4343400"/>
            <a:ext cx="762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68" name="Line 233"/>
          <p:cNvSpPr>
            <a:spLocks noChangeShapeType="1"/>
          </p:cNvSpPr>
          <p:nvPr/>
        </p:nvSpPr>
        <p:spPr bwMode="auto">
          <a:xfrm>
            <a:off x="609600" y="6345238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69" name="Text Box 234"/>
          <p:cNvSpPr txBox="1">
            <a:spLocks noChangeArrowheads="1"/>
          </p:cNvSpPr>
          <p:nvPr/>
        </p:nvSpPr>
        <p:spPr bwMode="auto">
          <a:xfrm>
            <a:off x="6069013" y="613727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time</a:t>
            </a:r>
          </a:p>
        </p:txBody>
      </p:sp>
      <p:grpSp>
        <p:nvGrpSpPr>
          <p:cNvPr id="138370" name="Group 235"/>
          <p:cNvGrpSpPr>
            <a:grpSpLocks/>
          </p:cNvGrpSpPr>
          <p:nvPr/>
        </p:nvGrpSpPr>
        <p:grpSpPr bwMode="auto">
          <a:xfrm>
            <a:off x="6632575" y="2911475"/>
            <a:ext cx="2184400" cy="1212850"/>
            <a:chOff x="2352" y="0"/>
            <a:chExt cx="1376" cy="764"/>
          </a:xfrm>
        </p:grpSpPr>
        <p:sp>
          <p:nvSpPr>
            <p:cNvPr id="138386" name="Freeform 236"/>
            <p:cNvSpPr>
              <a:spLocks/>
            </p:cNvSpPr>
            <p:nvPr/>
          </p:nvSpPr>
          <p:spPr bwMode="auto">
            <a:xfrm>
              <a:off x="2352" y="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8387" name="Group 237"/>
            <p:cNvGrpSpPr>
              <a:grpSpLocks/>
            </p:cNvGrpSpPr>
            <p:nvPr/>
          </p:nvGrpSpPr>
          <p:grpSpPr bwMode="auto">
            <a:xfrm>
              <a:off x="2448" y="70"/>
              <a:ext cx="1161" cy="676"/>
              <a:chOff x="-17" y="1282"/>
              <a:chExt cx="1161" cy="676"/>
            </a:xfrm>
          </p:grpSpPr>
          <p:sp>
            <p:nvSpPr>
              <p:cNvPr id="138388" name="Freeform 238"/>
              <p:cNvSpPr>
                <a:spLocks/>
              </p:cNvSpPr>
              <p:nvPr/>
            </p:nvSpPr>
            <p:spPr bwMode="auto">
              <a:xfrm>
                <a:off x="246" y="1476"/>
                <a:ext cx="222" cy="180"/>
              </a:xfrm>
              <a:custGeom>
                <a:avLst/>
                <a:gdLst>
                  <a:gd name="T0" fmla="*/ 0 w 222"/>
                  <a:gd name="T1" fmla="*/ 180 h 180"/>
                  <a:gd name="T2" fmla="*/ 222 w 222"/>
                  <a:gd name="T3" fmla="*/ 0 h 180"/>
                  <a:gd name="T4" fmla="*/ 0 60000 65536"/>
                  <a:gd name="T5" fmla="*/ 0 60000 65536"/>
                  <a:gd name="T6" fmla="*/ 0 w 222"/>
                  <a:gd name="T7" fmla="*/ 0 h 180"/>
                  <a:gd name="T8" fmla="*/ 222 w 222"/>
                  <a:gd name="T9" fmla="*/ 180 h 18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22" h="180">
                    <a:moveTo>
                      <a:pt x="0" y="180"/>
                    </a:moveTo>
                    <a:lnTo>
                      <a:pt x="222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389" name="Oval 239"/>
              <p:cNvSpPr>
                <a:spLocks noChangeArrowheads="1"/>
              </p:cNvSpPr>
              <p:nvPr/>
            </p:nvSpPr>
            <p:spPr bwMode="auto">
              <a:xfrm>
                <a:off x="-14" y="171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390" name="Line 240"/>
              <p:cNvSpPr>
                <a:spLocks noChangeShapeType="1"/>
              </p:cNvSpPr>
              <p:nvPr/>
            </p:nvSpPr>
            <p:spPr bwMode="auto">
              <a:xfrm>
                <a:off x="-14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391" name="Line 241"/>
              <p:cNvSpPr>
                <a:spLocks noChangeShapeType="1"/>
              </p:cNvSpPr>
              <p:nvPr/>
            </p:nvSpPr>
            <p:spPr bwMode="auto">
              <a:xfrm>
                <a:off x="299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392" name="Rectangle 242"/>
              <p:cNvSpPr>
                <a:spLocks noChangeArrowheads="1"/>
              </p:cNvSpPr>
              <p:nvPr/>
            </p:nvSpPr>
            <p:spPr bwMode="auto">
              <a:xfrm>
                <a:off x="-14" y="170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8393" name="Oval 243"/>
              <p:cNvSpPr>
                <a:spLocks noChangeArrowheads="1"/>
              </p:cNvSpPr>
              <p:nvPr/>
            </p:nvSpPr>
            <p:spPr bwMode="auto">
              <a:xfrm>
                <a:off x="-17" y="164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394" name="Freeform 244"/>
              <p:cNvSpPr>
                <a:spLocks/>
              </p:cNvSpPr>
              <p:nvPr/>
            </p:nvSpPr>
            <p:spPr bwMode="auto">
              <a:xfrm>
                <a:off x="651" y="1476"/>
                <a:ext cx="216" cy="189"/>
              </a:xfrm>
              <a:custGeom>
                <a:avLst/>
                <a:gdLst>
                  <a:gd name="T0" fmla="*/ 0 w 216"/>
                  <a:gd name="T1" fmla="*/ 0 h 189"/>
                  <a:gd name="T2" fmla="*/ 216 w 216"/>
                  <a:gd name="T3" fmla="*/ 189 h 189"/>
                  <a:gd name="T4" fmla="*/ 0 60000 65536"/>
                  <a:gd name="T5" fmla="*/ 0 60000 65536"/>
                  <a:gd name="T6" fmla="*/ 0 w 216"/>
                  <a:gd name="T7" fmla="*/ 0 h 189"/>
                  <a:gd name="T8" fmla="*/ 216 w 216"/>
                  <a:gd name="T9" fmla="*/ 189 h 18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" h="189">
                    <a:moveTo>
                      <a:pt x="0" y="0"/>
                    </a:moveTo>
                    <a:lnTo>
                      <a:pt x="216" y="189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395" name="Freeform 245"/>
              <p:cNvSpPr>
                <a:spLocks/>
              </p:cNvSpPr>
              <p:nvPr/>
            </p:nvSpPr>
            <p:spPr bwMode="auto">
              <a:xfrm>
                <a:off x="303" y="1740"/>
                <a:ext cx="540" cy="3"/>
              </a:xfrm>
              <a:custGeom>
                <a:avLst/>
                <a:gdLst>
                  <a:gd name="T0" fmla="*/ 540 w 540"/>
                  <a:gd name="T1" fmla="*/ 3 h 3"/>
                  <a:gd name="T2" fmla="*/ 0 w 540"/>
                  <a:gd name="T3" fmla="*/ 0 h 3"/>
                  <a:gd name="T4" fmla="*/ 0 60000 65536"/>
                  <a:gd name="T5" fmla="*/ 0 60000 65536"/>
                  <a:gd name="T6" fmla="*/ 0 w 540"/>
                  <a:gd name="T7" fmla="*/ 0 h 3"/>
                  <a:gd name="T8" fmla="*/ 540 w 540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40" h="3">
                    <a:moveTo>
                      <a:pt x="540" y="3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8396" name="Group 246"/>
              <p:cNvGrpSpPr>
                <a:grpSpLocks/>
              </p:cNvGrpSpPr>
              <p:nvPr/>
            </p:nvGrpSpPr>
            <p:grpSpPr bwMode="auto">
              <a:xfrm>
                <a:off x="39" y="1594"/>
                <a:ext cx="196" cy="250"/>
                <a:chOff x="2959" y="2425"/>
                <a:chExt cx="197" cy="250"/>
              </a:xfrm>
            </p:grpSpPr>
            <p:sp>
              <p:nvSpPr>
                <p:cNvPr id="138418" name="Rectangle 24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419" name="Text Box 248"/>
                <p:cNvSpPr txBox="1">
                  <a:spLocks noChangeArrowheads="1"/>
                </p:cNvSpPr>
                <p:nvPr/>
              </p:nvSpPr>
              <p:spPr bwMode="auto">
                <a:xfrm>
                  <a:off x="2959" y="2425"/>
                  <a:ext cx="197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x</a:t>
                  </a:r>
                  <a:endParaRPr lang="en-US"/>
                </a:p>
              </p:txBody>
            </p:sp>
          </p:grpSp>
          <p:grpSp>
            <p:nvGrpSpPr>
              <p:cNvPr id="138397" name="Group 249"/>
              <p:cNvGrpSpPr>
                <a:grpSpLocks/>
              </p:cNvGrpSpPr>
              <p:nvPr/>
            </p:nvGrpSpPr>
            <p:grpSpPr bwMode="auto">
              <a:xfrm>
                <a:off x="828" y="1576"/>
                <a:ext cx="316" cy="288"/>
                <a:chOff x="1740" y="2272"/>
                <a:chExt cx="316" cy="288"/>
              </a:xfrm>
            </p:grpSpPr>
            <p:sp>
              <p:nvSpPr>
                <p:cNvPr id="138410" name="Oval 250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411" name="Line 251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412" name="Line 252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413" name="Rectangle 253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38414" name="Oval 254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38415" name="Group 255"/>
                <p:cNvGrpSpPr>
                  <a:grpSpLocks/>
                </p:cNvGrpSpPr>
                <p:nvPr/>
              </p:nvGrpSpPr>
              <p:grpSpPr bwMode="auto">
                <a:xfrm>
                  <a:off x="1795" y="2272"/>
                  <a:ext cx="212" cy="288"/>
                  <a:chOff x="2951" y="2395"/>
                  <a:chExt cx="213" cy="288"/>
                </a:xfrm>
              </p:grpSpPr>
              <p:sp>
                <p:nvSpPr>
                  <p:cNvPr id="138416" name="Rectangle 256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8417" name="Text Box 2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1" y="2395"/>
                    <a:ext cx="213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algn="ctr"/>
                    <a:r>
                      <a:rPr lang="en-US"/>
                      <a:t>z</a:t>
                    </a:r>
                  </a:p>
                </p:txBody>
              </p:sp>
            </p:grpSp>
          </p:grpSp>
          <p:sp>
            <p:nvSpPr>
              <p:cNvPr id="138398" name="Text Box 258"/>
              <p:cNvSpPr txBox="1">
                <a:spLocks noChangeArrowheads="1"/>
              </p:cNvSpPr>
              <p:nvPr/>
            </p:nvSpPr>
            <p:spPr bwMode="auto">
              <a:xfrm>
                <a:off x="724" y="139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/>
                  <a:t>1</a:t>
                </a:r>
                <a:endParaRPr lang="en-US"/>
              </a:p>
            </p:txBody>
          </p:sp>
          <p:sp>
            <p:nvSpPr>
              <p:cNvPr id="138399" name="Text Box 259"/>
              <p:cNvSpPr txBox="1">
                <a:spLocks noChangeArrowheads="1"/>
              </p:cNvSpPr>
              <p:nvPr/>
            </p:nvSpPr>
            <p:spPr bwMode="auto">
              <a:xfrm>
                <a:off x="196" y="1394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/>
                  <a:t>2</a:t>
                </a:r>
                <a:endParaRPr lang="en-US"/>
              </a:p>
            </p:txBody>
          </p:sp>
          <p:sp>
            <p:nvSpPr>
              <p:cNvPr id="138400" name="Text Box 260"/>
              <p:cNvSpPr txBox="1">
                <a:spLocks noChangeArrowheads="1"/>
              </p:cNvSpPr>
              <p:nvPr/>
            </p:nvSpPr>
            <p:spPr bwMode="auto">
              <a:xfrm>
                <a:off x="481" y="1727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1800"/>
                  <a:t>7</a:t>
                </a:r>
                <a:endParaRPr lang="en-US"/>
              </a:p>
            </p:txBody>
          </p:sp>
          <p:grpSp>
            <p:nvGrpSpPr>
              <p:cNvPr id="138401" name="Group 261"/>
              <p:cNvGrpSpPr>
                <a:grpSpLocks/>
              </p:cNvGrpSpPr>
              <p:nvPr/>
            </p:nvGrpSpPr>
            <p:grpSpPr bwMode="auto">
              <a:xfrm>
                <a:off x="408" y="1282"/>
                <a:ext cx="316" cy="250"/>
                <a:chOff x="1740" y="2302"/>
                <a:chExt cx="316" cy="250"/>
              </a:xfrm>
            </p:grpSpPr>
            <p:sp>
              <p:nvSpPr>
                <p:cNvPr id="138402" name="Oval 262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403" name="Line 263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404" name="Line 264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405" name="Rectangle 265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38406" name="Oval 266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38407" name="Group 267"/>
                <p:cNvGrpSpPr>
                  <a:grpSpLocks/>
                </p:cNvGrpSpPr>
                <p:nvPr/>
              </p:nvGrpSpPr>
              <p:grpSpPr bwMode="auto">
                <a:xfrm>
                  <a:off x="1803" y="2302"/>
                  <a:ext cx="196" cy="250"/>
                  <a:chOff x="2958" y="2425"/>
                  <a:chExt cx="198" cy="250"/>
                </a:xfrm>
              </p:grpSpPr>
              <p:sp>
                <p:nvSpPr>
                  <p:cNvPr id="138408" name="Rectangle 268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2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8409" name="Text Box 26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8" y="2425"/>
                    <a:ext cx="198" cy="2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algn="ctr"/>
                    <a:r>
                      <a:rPr lang="en-US" sz="2000"/>
                      <a:t>y</a:t>
                    </a:r>
                    <a:endParaRPr lang="en-US"/>
                  </a:p>
                </p:txBody>
              </p:sp>
            </p:grpSp>
          </p:grpSp>
        </p:grpSp>
      </p:grpSp>
      <p:sp>
        <p:nvSpPr>
          <p:cNvPr id="138371" name="Text Box 270"/>
          <p:cNvSpPr txBox="1">
            <a:spLocks noChangeArrowheads="1"/>
          </p:cNvSpPr>
          <p:nvPr/>
        </p:nvSpPr>
        <p:spPr bwMode="auto">
          <a:xfrm>
            <a:off x="263525" y="1104900"/>
            <a:ext cx="9207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node x</a:t>
            </a:r>
          </a:p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table</a:t>
            </a:r>
          </a:p>
        </p:txBody>
      </p:sp>
      <p:sp>
        <p:nvSpPr>
          <p:cNvPr id="138372" name="Oval 271"/>
          <p:cNvSpPr>
            <a:spLocks noChangeArrowheads="1"/>
          </p:cNvSpPr>
          <p:nvPr/>
        </p:nvSpPr>
        <p:spPr bwMode="auto">
          <a:xfrm>
            <a:off x="1219200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373" name="Oval 272"/>
          <p:cNvSpPr>
            <a:spLocks noChangeArrowheads="1"/>
          </p:cNvSpPr>
          <p:nvPr/>
        </p:nvSpPr>
        <p:spPr bwMode="auto">
          <a:xfrm>
            <a:off x="1219200" y="37338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374" name="Oval 273"/>
          <p:cNvSpPr>
            <a:spLocks noChangeArrowheads="1"/>
          </p:cNvSpPr>
          <p:nvPr/>
        </p:nvSpPr>
        <p:spPr bwMode="auto">
          <a:xfrm>
            <a:off x="1219200" y="59436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375" name="Oval 274"/>
          <p:cNvSpPr>
            <a:spLocks noChangeArrowheads="1"/>
          </p:cNvSpPr>
          <p:nvPr/>
        </p:nvSpPr>
        <p:spPr bwMode="auto">
          <a:xfrm>
            <a:off x="3297238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376" name="Rectangle 275"/>
          <p:cNvSpPr>
            <a:spLocks noChangeArrowheads="1"/>
          </p:cNvSpPr>
          <p:nvPr/>
        </p:nvSpPr>
        <p:spPr bwMode="auto">
          <a:xfrm>
            <a:off x="1590675" y="187325"/>
            <a:ext cx="431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fr-FR">
                <a:solidFill>
                  <a:srgbClr val="000000"/>
                </a:solidFill>
                <a:cs typeface="Times New Roman" charset="0"/>
              </a:rPr>
              <a:t>D</a:t>
            </a:r>
            <a:r>
              <a:rPr lang="fr-FR" baseline="-25000">
                <a:solidFill>
                  <a:srgbClr val="000000"/>
                </a:solidFill>
                <a:cs typeface="Times New Roman" charset="0"/>
              </a:rPr>
              <a:t>x</a:t>
            </a:r>
            <a:r>
              <a:rPr lang="fr-FR">
                <a:solidFill>
                  <a:srgbClr val="000000"/>
                </a:solidFill>
                <a:cs typeface="Times New Roman" charset="0"/>
              </a:rPr>
              <a:t>(y) = min{c(x,y) + D</a:t>
            </a:r>
            <a:r>
              <a:rPr lang="fr-FR" baseline="-25000">
                <a:solidFill>
                  <a:srgbClr val="000000"/>
                </a:solidFill>
                <a:cs typeface="Times New Roman" charset="0"/>
              </a:rPr>
              <a:t>y</a:t>
            </a:r>
            <a:r>
              <a:rPr lang="fr-FR">
                <a:solidFill>
                  <a:srgbClr val="000000"/>
                </a:solidFill>
                <a:cs typeface="Times New Roman" charset="0"/>
              </a:rPr>
              <a:t>(y), c(x,z) + D</a:t>
            </a:r>
            <a:r>
              <a:rPr lang="fr-FR" baseline="-25000">
                <a:solidFill>
                  <a:srgbClr val="000000"/>
                </a:solidFill>
                <a:cs typeface="Times New Roman" charset="0"/>
              </a:rPr>
              <a:t>z</a:t>
            </a:r>
            <a:r>
              <a:rPr lang="fr-FR">
                <a:solidFill>
                  <a:srgbClr val="000000"/>
                </a:solidFill>
                <a:cs typeface="Times New Roman" charset="0"/>
              </a:rPr>
              <a:t>(y)} </a:t>
            </a:r>
            <a:br>
              <a:rPr lang="fr-FR">
                <a:solidFill>
                  <a:srgbClr val="000000"/>
                </a:solidFill>
                <a:cs typeface="Times New Roman" charset="0"/>
              </a:rPr>
            </a:br>
            <a:r>
              <a:rPr lang="fr-FR">
                <a:solidFill>
                  <a:srgbClr val="000000"/>
                </a:solidFill>
                <a:cs typeface="Times New Roman" charset="0"/>
              </a:rPr>
              <a:t>             = min{2+0 , 7+1} = 2</a:t>
            </a:r>
          </a:p>
        </p:txBody>
      </p:sp>
      <p:sp>
        <p:nvSpPr>
          <p:cNvPr id="138377" name="Line 276"/>
          <p:cNvSpPr>
            <a:spLocks noChangeShapeType="1"/>
          </p:cNvSpPr>
          <p:nvPr/>
        </p:nvSpPr>
        <p:spPr bwMode="auto">
          <a:xfrm flipH="1">
            <a:off x="3760788" y="809625"/>
            <a:ext cx="809625" cy="9667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78" name="Rectangle 277"/>
          <p:cNvSpPr>
            <a:spLocks noChangeArrowheads="1"/>
          </p:cNvSpPr>
          <p:nvPr/>
        </p:nvSpPr>
        <p:spPr bwMode="auto">
          <a:xfrm>
            <a:off x="6384925" y="28575"/>
            <a:ext cx="266700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fr-FR" i="1"/>
              <a:t>D</a:t>
            </a:r>
            <a:r>
              <a:rPr lang="fr-FR" i="1" baseline="-25000"/>
              <a:t>x</a:t>
            </a:r>
            <a:r>
              <a:rPr lang="fr-FR" i="1"/>
              <a:t>(z) = </a:t>
            </a:r>
            <a:r>
              <a:rPr lang="fr-FR"/>
              <a:t>min{</a:t>
            </a:r>
            <a:r>
              <a:rPr lang="fr-FR" i="1"/>
              <a:t>c(x,y) + </a:t>
            </a:r>
            <a:br>
              <a:rPr lang="fr-FR" i="1"/>
            </a:br>
            <a:r>
              <a:rPr lang="fr-FR" i="1"/>
              <a:t>      D</a:t>
            </a:r>
            <a:r>
              <a:rPr lang="fr-FR" i="1" baseline="-25000"/>
              <a:t>y</a:t>
            </a:r>
            <a:r>
              <a:rPr lang="fr-FR" i="1"/>
              <a:t>(z), c(x,z) + D</a:t>
            </a:r>
            <a:r>
              <a:rPr lang="fr-FR" i="1" baseline="-25000"/>
              <a:t>z</a:t>
            </a:r>
            <a:r>
              <a:rPr lang="fr-FR" i="1"/>
              <a:t>(z)</a:t>
            </a:r>
            <a:r>
              <a:rPr lang="fr-FR"/>
              <a:t>} </a:t>
            </a:r>
          </a:p>
          <a:p>
            <a:pPr algn="just">
              <a:lnSpc>
                <a:spcPct val="120000"/>
              </a:lnSpc>
            </a:pPr>
            <a:r>
              <a:rPr lang="fr-FR"/>
              <a:t>= min{2+1 , 7+0} = 3</a:t>
            </a:r>
          </a:p>
        </p:txBody>
      </p:sp>
      <p:sp>
        <p:nvSpPr>
          <p:cNvPr id="138379" name="Line 278"/>
          <p:cNvSpPr>
            <a:spLocks noChangeShapeType="1"/>
          </p:cNvSpPr>
          <p:nvPr/>
        </p:nvSpPr>
        <p:spPr bwMode="auto">
          <a:xfrm flipH="1">
            <a:off x="4179888" y="482600"/>
            <a:ext cx="2586037" cy="1333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8380" name="Text Box 279"/>
          <p:cNvSpPr txBox="1">
            <a:spLocks noChangeArrowheads="1"/>
          </p:cNvSpPr>
          <p:nvPr/>
        </p:nvSpPr>
        <p:spPr bwMode="auto">
          <a:xfrm>
            <a:off x="3922713" y="16748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3</a:t>
            </a:r>
          </a:p>
        </p:txBody>
      </p:sp>
      <p:sp>
        <p:nvSpPr>
          <p:cNvPr id="138381" name="Text Box 280"/>
          <p:cNvSpPr txBox="1">
            <a:spLocks noChangeArrowheads="1"/>
          </p:cNvSpPr>
          <p:nvPr/>
        </p:nvSpPr>
        <p:spPr bwMode="auto">
          <a:xfrm>
            <a:off x="3579813" y="1679575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2 </a:t>
            </a:r>
          </a:p>
        </p:txBody>
      </p:sp>
      <p:sp>
        <p:nvSpPr>
          <p:cNvPr id="138382" name="Text Box 281"/>
          <p:cNvSpPr txBox="1">
            <a:spLocks noChangeArrowheads="1"/>
          </p:cNvSpPr>
          <p:nvPr/>
        </p:nvSpPr>
        <p:spPr bwMode="auto">
          <a:xfrm>
            <a:off x="292100" y="2851150"/>
            <a:ext cx="9207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node y</a:t>
            </a:r>
          </a:p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table</a:t>
            </a:r>
          </a:p>
        </p:txBody>
      </p:sp>
      <p:sp>
        <p:nvSpPr>
          <p:cNvPr id="138383" name="Text Box 282"/>
          <p:cNvSpPr txBox="1">
            <a:spLocks noChangeArrowheads="1"/>
          </p:cNvSpPr>
          <p:nvPr/>
        </p:nvSpPr>
        <p:spPr bwMode="auto">
          <a:xfrm>
            <a:off x="311150" y="4699000"/>
            <a:ext cx="9080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node z</a:t>
            </a:r>
          </a:p>
          <a:p>
            <a:pPr algn="r" eaLnBrk="1" hangingPunct="1">
              <a:lnSpc>
                <a:spcPct val="85000"/>
              </a:lnSpc>
            </a:pPr>
            <a:r>
              <a:rPr lang="en-US" sz="1800" b="1">
                <a:solidFill>
                  <a:srgbClr val="CC0000"/>
                </a:solidFill>
              </a:rPr>
              <a:t>table</a:t>
            </a:r>
          </a:p>
        </p:txBody>
      </p:sp>
      <p:sp>
        <p:nvSpPr>
          <p:cNvPr id="138384" name="Text Box 283"/>
          <p:cNvSpPr txBox="1">
            <a:spLocks noChangeArrowheads="1"/>
          </p:cNvSpPr>
          <p:nvPr/>
        </p:nvSpPr>
        <p:spPr bwMode="auto">
          <a:xfrm>
            <a:off x="3413125" y="1143000"/>
            <a:ext cx="7064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cost to</a:t>
            </a:r>
          </a:p>
        </p:txBody>
      </p:sp>
      <p:sp>
        <p:nvSpPr>
          <p:cNvPr id="138385" name="Text Box 284"/>
          <p:cNvSpPr txBox="1">
            <a:spLocks noChangeArrowheads="1"/>
          </p:cNvSpPr>
          <p:nvPr/>
        </p:nvSpPr>
        <p:spPr bwMode="auto">
          <a:xfrm rot="-5400000">
            <a:off x="561182" y="2067719"/>
            <a:ext cx="5381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i="1"/>
              <a:t>from</a:t>
            </a:r>
          </a:p>
        </p:txBody>
      </p:sp>
      <p:sp>
        <p:nvSpPr>
          <p:cNvPr id="18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18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1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17033</TotalTime>
  <Words>1491</Words>
  <Application>Microsoft Office PowerPoint</Application>
  <PresentationFormat>On-screen Show (4:3)</PresentationFormat>
  <Paragraphs>521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PowerPoint Presentation</vt:lpstr>
      <vt:lpstr>PowerPoint Presentation</vt:lpstr>
      <vt:lpstr>Distance vector algorithm </vt:lpstr>
      <vt:lpstr>Bellman-Ford example </vt:lpstr>
      <vt:lpstr>Distance vector algorithm </vt:lpstr>
      <vt:lpstr>Distance vector algorithm </vt:lpstr>
      <vt:lpstr>Distance vector algorithm </vt:lpstr>
      <vt:lpstr>PowerPoint Presentation</vt:lpstr>
      <vt:lpstr>PowerPoint Presentation</vt:lpstr>
      <vt:lpstr>Distance vector: link cost changes</vt:lpstr>
      <vt:lpstr>Distance vector: link cost changes</vt:lpstr>
      <vt:lpstr>Distance vector: link cost changes</vt:lpstr>
      <vt:lpstr>Distance vector: link cost changes</vt:lpstr>
      <vt:lpstr>Comparison of LS and DV algorithms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524</cp:revision>
  <dcterms:created xsi:type="dcterms:W3CDTF">1999-10-08T19:08:27Z</dcterms:created>
  <dcterms:modified xsi:type="dcterms:W3CDTF">2020-11-02T15:08:29Z</dcterms:modified>
</cp:coreProperties>
</file>