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78" r:id="rId2"/>
    <p:sldId id="780" r:id="rId3"/>
    <p:sldId id="821" r:id="rId4"/>
    <p:sldId id="822" r:id="rId5"/>
    <p:sldId id="823" r:id="rId6"/>
    <p:sldId id="824" r:id="rId7"/>
    <p:sldId id="900" r:id="rId8"/>
    <p:sldId id="901" r:id="rId9"/>
    <p:sldId id="902" r:id="rId10"/>
    <p:sldId id="845" r:id="rId11"/>
    <p:sldId id="903" r:id="rId12"/>
    <p:sldId id="904" r:id="rId13"/>
    <p:sldId id="905" r:id="rId14"/>
    <p:sldId id="906" r:id="rId15"/>
    <p:sldId id="907" r:id="rId16"/>
    <p:sldId id="817" r:id="rId17"/>
    <p:sldId id="818" r:id="rId18"/>
    <p:sldId id="819" r:id="rId19"/>
    <p:sldId id="820" r:id="rId2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257" autoAdjust="0"/>
  </p:normalViewPr>
  <p:slideViewPr>
    <p:cSldViewPr snapToGrid="0"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82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38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04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63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015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216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sp>
        <p:nvSpPr>
          <p:cNvPr id="229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64DD5D4-9EB7-4D19-A9BD-705DCA91FDA8}" type="slidenum">
              <a:rPr lang="en-US" altLang="en-US">
                <a:latin typeface="Times New Roman" panose="02020603050405020304" pitchFamily="18" charset="0"/>
              </a:rPr>
              <a:pPr/>
              <a:t>11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925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04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sp>
        <p:nvSpPr>
          <p:cNvPr id="230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E58FDF2-62FE-4B52-BB25-5D499B1190AD}" type="slidenum">
              <a:rPr lang="en-US" altLang="en-US">
                <a:latin typeface="Times New Roman" panose="02020603050405020304" pitchFamily="18" charset="0"/>
              </a:rPr>
              <a:pPr/>
              <a:t>14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974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14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sp>
        <p:nvSpPr>
          <p:cNvPr id="231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734F3FD-6F84-4C57-8073-577E1F66F26D}" type="slidenum">
              <a:rPr lang="en-US" altLang="en-US">
                <a:latin typeface="Times New Roman" panose="02020603050405020304" pitchFamily="18" charset="0"/>
              </a:rPr>
              <a:pPr/>
              <a:t>15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195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67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68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743F53F6-B523-C44E-B4C1-FCBC5EB649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38D61CF4-3907-BD48-A0AD-B97C00B71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1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4E5268B6-BFED-754B-A245-6D16E75F0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64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EC0F1923-A596-1A47-A249-877B26CCB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9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D498B073-F070-8F40-A264-45FE158B6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11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A5E2E980-7D79-7040-B5D8-18DB88480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2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F735F25A-B97A-024B-B408-E1A4C1DF4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98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DD8B96B1-2EDF-B64A-A4F1-BB54A74AC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6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0DCF9BDD-CFA9-4940-A134-4E3EBF4AC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7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A514D338-4107-944C-9C9F-B78F8039F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0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EFD97474-BCA4-8B48-AA21-40B47D81E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26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</a:t>
            </a:r>
            <a:r>
              <a:rPr lang="en-US" sz="2800" i="1">
                <a:solidFill>
                  <a:srgbClr val="008000"/>
                </a:solidFill>
                <a:cs typeface="Arial" charset="0"/>
              </a:rPr>
              <a:t>Down </a:t>
            </a:r>
            <a:r>
              <a:rPr lang="en-US" sz="2800" i="1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>
                <a:solidFill>
                  <a:srgbClr val="008000"/>
                </a:solidFill>
                <a:cs typeface="Arial" charset="0"/>
              </a:rPr>
            </a:br>
            <a:r>
              <a:rPr lang="en-US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>
                <a:solidFill>
                  <a:srgbClr val="008000"/>
                </a:solidFill>
                <a:cs typeface="Arial" charset="0"/>
              </a:rPr>
            </a:br>
            <a:r>
              <a:rPr lang="en-US" sz="140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>
                <a:solidFill>
                  <a:srgbClr val="008000"/>
                </a:solidFill>
                <a:cs typeface="Arial" charset="0"/>
              </a:rPr>
            </a:br>
            <a:r>
              <a:rPr lang="en-US" sz="140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5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Network Layer: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The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Control Plane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>
                <a:cs typeface="+mj-cs"/>
              </a:rPr>
              <a:t>Intra-AS Routing</a:t>
            </a:r>
          </a:p>
        </p:txBody>
      </p:sp>
      <p:sp>
        <p:nvSpPr>
          <p:cNvPr id="1065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n-cs"/>
              </a:rPr>
              <a:t>also known as </a:t>
            </a:r>
            <a:r>
              <a:rPr lang="en-US" i="1" dirty="0">
                <a:solidFill>
                  <a:srgbClr val="CC0000"/>
                </a:solidFill>
                <a:cs typeface="+mn-cs"/>
              </a:rPr>
              <a:t>interior gateway protocols (IGP)</a:t>
            </a:r>
          </a:p>
          <a:p>
            <a:pPr>
              <a:defRPr/>
            </a:pPr>
            <a:r>
              <a:rPr lang="en-US" dirty="0">
                <a:cs typeface="+mn-cs"/>
              </a:rPr>
              <a:t>most common intra-AS routing protocols:</a:t>
            </a:r>
          </a:p>
          <a:p>
            <a:pPr lvl="1">
              <a:defRPr/>
            </a:pPr>
            <a:r>
              <a:rPr lang="en-US" sz="2800" dirty="0"/>
              <a:t>RIP: Routing Information Protocol</a:t>
            </a:r>
          </a:p>
          <a:p>
            <a:pPr lvl="1">
              <a:defRPr/>
            </a:pPr>
            <a:r>
              <a:rPr lang="en-US" sz="2800" dirty="0"/>
              <a:t>OSPF: Open Shortest Path </a:t>
            </a:r>
            <a:r>
              <a:rPr lang="en-US" sz="2800" dirty="0" smtClean="0"/>
              <a:t>First (IS-IS protocol essentially same as OSPF)</a:t>
            </a:r>
            <a:endParaRPr lang="en-US" sz="2800" dirty="0"/>
          </a:p>
          <a:p>
            <a:pPr lvl="1">
              <a:defRPr/>
            </a:pPr>
            <a:r>
              <a:rPr lang="en-US" sz="2800" dirty="0"/>
              <a:t>IGRP: Interior Gateway Routing Protocol (Cisco </a:t>
            </a:r>
            <a:r>
              <a:rPr lang="en-US" sz="2800" dirty="0" smtClean="0"/>
              <a:t>proprietary </a:t>
            </a:r>
            <a:r>
              <a:rPr lang="en-US" sz="2000" dirty="0" smtClean="0"/>
              <a:t>for decades, until 2016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pic>
        <p:nvPicPr>
          <p:cNvPr id="151557" name="Picture 4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1031875"/>
            <a:ext cx="4113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46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30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4-</a:t>
            </a:r>
            <a:fld id="{14FE7857-C86B-4E65-AEC3-C02160542FC8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30052" name="Picture 5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84931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70863" cy="941388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ea typeface="ＭＳ Ｐゴシック" charset="0"/>
                <a:cs typeface="+mj-cs"/>
              </a:rPr>
              <a:t>RIP ( Routing Information Protocol)</a:t>
            </a:r>
          </a:p>
        </p:txBody>
      </p:sp>
      <p:sp>
        <p:nvSpPr>
          <p:cNvPr id="1300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89050"/>
            <a:ext cx="8362950" cy="1695450"/>
          </a:xfrm>
        </p:spPr>
        <p:txBody>
          <a:bodyPr/>
          <a:lstStyle/>
          <a:p>
            <a:r>
              <a:rPr lang="en-US" altLang="en-US" sz="2400" dirty="0" smtClean="0"/>
              <a:t>included in BSD-UNIX distribution in 1982</a:t>
            </a:r>
          </a:p>
          <a:p>
            <a:r>
              <a:rPr lang="en-US" altLang="en-US" sz="2400" dirty="0" smtClean="0"/>
              <a:t>distance vector algorithm</a:t>
            </a:r>
          </a:p>
          <a:p>
            <a:pPr lvl="1"/>
            <a:r>
              <a:rPr lang="en-US" altLang="en-US" sz="2000" dirty="0" smtClean="0"/>
              <a:t>distance metric: # hops (max = 15 hops), each link has cost 1</a:t>
            </a:r>
          </a:p>
          <a:p>
            <a:pPr lvl="1"/>
            <a:r>
              <a:rPr lang="en-US" altLang="en-US" sz="2000" dirty="0" smtClean="0"/>
              <a:t>DVs exchanged with neighbors every 30 sec in response message (aka </a:t>
            </a:r>
            <a:r>
              <a:rPr lang="en-US" altLang="en-US" sz="2000" dirty="0" smtClean="0">
                <a:solidFill>
                  <a:srgbClr val="CC0000"/>
                </a:solidFill>
              </a:rPr>
              <a:t>advertisement</a:t>
            </a:r>
            <a:r>
              <a:rPr lang="en-US" altLang="en-US" sz="2000" dirty="0" smtClean="0"/>
              <a:t>)</a:t>
            </a:r>
          </a:p>
          <a:p>
            <a:pPr lvl="1"/>
            <a:r>
              <a:rPr lang="en-US" altLang="en-US" sz="2000" dirty="0" smtClean="0"/>
              <a:t>each advertisement: list of up to 25 destination </a:t>
            </a:r>
            <a:r>
              <a:rPr lang="en-US" altLang="en-US" sz="2000" i="1" dirty="0" smtClean="0">
                <a:solidFill>
                  <a:srgbClr val="CC0000"/>
                </a:solidFill>
              </a:rPr>
              <a:t>subnets</a:t>
            </a:r>
            <a:r>
              <a:rPr lang="en-US" altLang="en-US" sz="2000" i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i="1" dirty="0" smtClean="0"/>
              <a:t>(in IP addressing sense)</a:t>
            </a:r>
          </a:p>
          <a:p>
            <a:endParaRPr lang="en-US" altLang="en-US" sz="2400" dirty="0" smtClean="0"/>
          </a:p>
          <a:p>
            <a:pPr lvl="1">
              <a:buFont typeface="Wingdings" panose="05000000000000000000" pitchFamily="2" charset="2"/>
              <a:buNone/>
            </a:pPr>
            <a:endParaRPr lang="en-US" altLang="en-US" i="1" dirty="0" smtClean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 smtClean="0"/>
          </a:p>
        </p:txBody>
      </p:sp>
      <p:grpSp>
        <p:nvGrpSpPr>
          <p:cNvPr id="130055" name="Group 4"/>
          <p:cNvGrpSpPr>
            <a:grpSpLocks/>
          </p:cNvGrpSpPr>
          <p:nvPr/>
        </p:nvGrpSpPr>
        <p:grpSpPr bwMode="auto">
          <a:xfrm>
            <a:off x="835025" y="4143375"/>
            <a:ext cx="3968750" cy="2336800"/>
            <a:chOff x="1824" y="912"/>
            <a:chExt cx="2688" cy="1745"/>
          </a:xfrm>
        </p:grpSpPr>
        <p:sp>
          <p:nvSpPr>
            <p:cNvPr id="130058" name="Freeform 5"/>
            <p:cNvSpPr>
              <a:spLocks/>
            </p:cNvSpPr>
            <p:nvPr/>
          </p:nvSpPr>
          <p:spPr bwMode="auto">
            <a:xfrm>
              <a:off x="1824" y="912"/>
              <a:ext cx="2688" cy="1745"/>
            </a:xfrm>
            <a:custGeom>
              <a:avLst/>
              <a:gdLst>
                <a:gd name="T0" fmla="*/ 0 w 2250"/>
                <a:gd name="T1" fmla="*/ 248907 h 1409"/>
                <a:gd name="T2" fmla="*/ 31914 w 2250"/>
                <a:gd name="T3" fmla="*/ 128407 h 1409"/>
                <a:gd name="T4" fmla="*/ 77034 w 2250"/>
                <a:gd name="T5" fmla="*/ 13927 h 1409"/>
                <a:gd name="T6" fmla="*/ 225730 w 2250"/>
                <a:gd name="T7" fmla="*/ 44169 h 1409"/>
                <a:gd name="T8" fmla="*/ 286396 w 2250"/>
                <a:gd name="T9" fmla="*/ 192785 h 1409"/>
                <a:gd name="T10" fmla="*/ 320000 w 2250"/>
                <a:gd name="T11" fmla="*/ 361132 h 1409"/>
                <a:gd name="T12" fmla="*/ 241441 w 2250"/>
                <a:gd name="T13" fmla="*/ 524047 h 1409"/>
                <a:gd name="T14" fmla="*/ 144551 w 2250"/>
                <a:gd name="T15" fmla="*/ 552834 h 1409"/>
                <a:gd name="T16" fmla="*/ 67604 w 2250"/>
                <a:gd name="T17" fmla="*/ 540540 h 1409"/>
                <a:gd name="T18" fmla="*/ 14796 w 2250"/>
                <a:gd name="T19" fmla="*/ 425974 h 1409"/>
                <a:gd name="T20" fmla="*/ 0 w 2250"/>
                <a:gd name="T21" fmla="*/ 248907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59" name="Oval 6"/>
            <p:cNvSpPr>
              <a:spLocks noChangeArrowheads="1"/>
            </p:cNvSpPr>
            <p:nvPr/>
          </p:nvSpPr>
          <p:spPr bwMode="auto">
            <a:xfrm>
              <a:off x="2566" y="218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0060" name="Line 7"/>
            <p:cNvSpPr>
              <a:spLocks noChangeShapeType="1"/>
            </p:cNvSpPr>
            <p:nvPr/>
          </p:nvSpPr>
          <p:spPr bwMode="auto">
            <a:xfrm>
              <a:off x="2566" y="217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61" name="Line 8"/>
            <p:cNvSpPr>
              <a:spLocks noChangeShapeType="1"/>
            </p:cNvSpPr>
            <p:nvPr/>
          </p:nvSpPr>
          <p:spPr bwMode="auto">
            <a:xfrm>
              <a:off x="2879" y="217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62" name="Rectangle 9"/>
            <p:cNvSpPr>
              <a:spLocks noChangeArrowheads="1"/>
            </p:cNvSpPr>
            <p:nvPr/>
          </p:nvSpPr>
          <p:spPr bwMode="auto">
            <a:xfrm>
              <a:off x="2566" y="217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130063" name="Oval 10"/>
            <p:cNvSpPr>
              <a:spLocks noChangeArrowheads="1"/>
            </p:cNvSpPr>
            <p:nvPr/>
          </p:nvSpPr>
          <p:spPr bwMode="auto">
            <a:xfrm>
              <a:off x="2563" y="212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0064" name="Oval 11"/>
            <p:cNvSpPr>
              <a:spLocks noChangeArrowheads="1"/>
            </p:cNvSpPr>
            <p:nvPr/>
          </p:nvSpPr>
          <p:spPr bwMode="auto">
            <a:xfrm>
              <a:off x="2562" y="149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0065" name="Line 12"/>
            <p:cNvSpPr>
              <a:spLocks noChangeShapeType="1"/>
            </p:cNvSpPr>
            <p:nvPr/>
          </p:nvSpPr>
          <p:spPr bwMode="auto">
            <a:xfrm>
              <a:off x="2562" y="148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66" name="Line 13"/>
            <p:cNvSpPr>
              <a:spLocks noChangeShapeType="1"/>
            </p:cNvSpPr>
            <p:nvPr/>
          </p:nvSpPr>
          <p:spPr bwMode="auto">
            <a:xfrm>
              <a:off x="2874" y="148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67" name="Rectangle 14"/>
            <p:cNvSpPr>
              <a:spLocks noChangeArrowheads="1"/>
            </p:cNvSpPr>
            <p:nvPr/>
          </p:nvSpPr>
          <p:spPr bwMode="auto">
            <a:xfrm>
              <a:off x="2562" y="1489"/>
              <a:ext cx="312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130068" name="Oval 15"/>
            <p:cNvSpPr>
              <a:spLocks noChangeArrowheads="1"/>
            </p:cNvSpPr>
            <p:nvPr/>
          </p:nvSpPr>
          <p:spPr bwMode="auto">
            <a:xfrm>
              <a:off x="2559" y="143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0069" name="Oval 16"/>
            <p:cNvSpPr>
              <a:spLocks noChangeArrowheads="1"/>
            </p:cNvSpPr>
            <p:nvPr/>
          </p:nvSpPr>
          <p:spPr bwMode="auto">
            <a:xfrm>
              <a:off x="3245" y="1492"/>
              <a:ext cx="312" cy="82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0070" name="Line 17"/>
            <p:cNvSpPr>
              <a:spLocks noChangeShapeType="1"/>
            </p:cNvSpPr>
            <p:nvPr/>
          </p:nvSpPr>
          <p:spPr bwMode="auto">
            <a:xfrm>
              <a:off x="3245" y="1485"/>
              <a:ext cx="0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71" name="Line 18"/>
            <p:cNvSpPr>
              <a:spLocks noChangeShapeType="1"/>
            </p:cNvSpPr>
            <p:nvPr/>
          </p:nvSpPr>
          <p:spPr bwMode="auto">
            <a:xfrm>
              <a:off x="3557" y="1485"/>
              <a:ext cx="0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72" name="Rectangle 19"/>
            <p:cNvSpPr>
              <a:spLocks noChangeArrowheads="1"/>
            </p:cNvSpPr>
            <p:nvPr/>
          </p:nvSpPr>
          <p:spPr bwMode="auto">
            <a:xfrm>
              <a:off x="3245" y="1485"/>
              <a:ext cx="309" cy="51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130073" name="Oval 20"/>
            <p:cNvSpPr>
              <a:spLocks noChangeArrowheads="1"/>
            </p:cNvSpPr>
            <p:nvPr/>
          </p:nvSpPr>
          <p:spPr bwMode="auto">
            <a:xfrm>
              <a:off x="3248" y="1429"/>
              <a:ext cx="314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0074" name="Oval 21"/>
            <p:cNvSpPr>
              <a:spLocks noChangeArrowheads="1"/>
            </p:cNvSpPr>
            <p:nvPr/>
          </p:nvSpPr>
          <p:spPr bwMode="auto">
            <a:xfrm>
              <a:off x="3255" y="2183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0075" name="Line 22"/>
            <p:cNvSpPr>
              <a:spLocks noChangeShapeType="1"/>
            </p:cNvSpPr>
            <p:nvPr/>
          </p:nvSpPr>
          <p:spPr bwMode="auto">
            <a:xfrm>
              <a:off x="3255" y="2176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76" name="Rectangle 23"/>
            <p:cNvSpPr>
              <a:spLocks noChangeArrowheads="1"/>
            </p:cNvSpPr>
            <p:nvPr/>
          </p:nvSpPr>
          <p:spPr bwMode="auto">
            <a:xfrm>
              <a:off x="3255" y="2176"/>
              <a:ext cx="310" cy="5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130077" name="Oval 24"/>
            <p:cNvSpPr>
              <a:spLocks noChangeArrowheads="1"/>
            </p:cNvSpPr>
            <p:nvPr/>
          </p:nvSpPr>
          <p:spPr bwMode="auto">
            <a:xfrm>
              <a:off x="3252" y="2116"/>
              <a:ext cx="313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0078" name="Freeform 25"/>
            <p:cNvSpPr>
              <a:spLocks/>
            </p:cNvSpPr>
            <p:nvPr/>
          </p:nvSpPr>
          <p:spPr bwMode="auto">
            <a:xfrm>
              <a:off x="3411" y="1584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79" name="Freeform 26"/>
            <p:cNvSpPr>
              <a:spLocks/>
            </p:cNvSpPr>
            <p:nvPr/>
          </p:nvSpPr>
          <p:spPr bwMode="auto">
            <a:xfrm>
              <a:off x="2718" y="1590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80" name="Freeform 27"/>
            <p:cNvSpPr>
              <a:spLocks/>
            </p:cNvSpPr>
            <p:nvPr/>
          </p:nvSpPr>
          <p:spPr bwMode="auto">
            <a:xfrm>
              <a:off x="2889" y="2205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81" name="Freeform 28"/>
            <p:cNvSpPr>
              <a:spLocks/>
            </p:cNvSpPr>
            <p:nvPr/>
          </p:nvSpPr>
          <p:spPr bwMode="auto">
            <a:xfrm>
              <a:off x="2883" y="1515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0082" name="Group 29"/>
            <p:cNvGrpSpPr>
              <a:grpSpLocks/>
            </p:cNvGrpSpPr>
            <p:nvPr/>
          </p:nvGrpSpPr>
          <p:grpSpPr bwMode="auto">
            <a:xfrm>
              <a:off x="3289" y="2064"/>
              <a:ext cx="250" cy="296"/>
              <a:chOff x="2932" y="2424"/>
              <a:chExt cx="253" cy="296"/>
            </a:xfrm>
          </p:grpSpPr>
          <p:sp>
            <p:nvSpPr>
              <p:cNvPr id="130105" name="Rectangle 30"/>
              <p:cNvSpPr>
                <a:spLocks noChangeArrowheads="1"/>
              </p:cNvSpPr>
              <p:nvPr/>
            </p:nvSpPr>
            <p:spPr bwMode="auto">
              <a:xfrm>
                <a:off x="2984" y="2491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30106" name="Text Box 31"/>
              <p:cNvSpPr txBox="1">
                <a:spLocks noChangeArrowheads="1"/>
              </p:cNvSpPr>
              <p:nvPr/>
            </p:nvSpPr>
            <p:spPr bwMode="auto">
              <a:xfrm>
                <a:off x="2934" y="2424"/>
                <a:ext cx="251" cy="2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Arial" panose="020B0604020202020204" pitchFamily="34" charset="0"/>
                  </a:rPr>
                  <a:t>D</a:t>
                </a: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30083" name="Group 32"/>
            <p:cNvGrpSpPr>
              <a:grpSpLocks/>
            </p:cNvGrpSpPr>
            <p:nvPr/>
          </p:nvGrpSpPr>
          <p:grpSpPr bwMode="auto">
            <a:xfrm>
              <a:off x="2595" y="2031"/>
              <a:ext cx="274" cy="341"/>
              <a:chOff x="2920" y="2394"/>
              <a:chExt cx="275" cy="341"/>
            </a:xfrm>
          </p:grpSpPr>
          <p:sp>
            <p:nvSpPr>
              <p:cNvPr id="130103" name="Rectangle 33"/>
              <p:cNvSpPr>
                <a:spLocks noChangeArrowheads="1"/>
              </p:cNvSpPr>
              <p:nvPr/>
            </p:nvSpPr>
            <p:spPr bwMode="auto">
              <a:xfrm>
                <a:off x="2981" y="2490"/>
                <a:ext cx="145" cy="133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30104" name="Text Box 34"/>
              <p:cNvSpPr txBox="1">
                <a:spLocks noChangeArrowheads="1"/>
              </p:cNvSpPr>
              <p:nvPr/>
            </p:nvSpPr>
            <p:spPr bwMode="auto">
              <a:xfrm>
                <a:off x="2920" y="2394"/>
                <a:ext cx="275" cy="3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C</a:t>
                </a:r>
              </a:p>
            </p:txBody>
          </p:sp>
        </p:grpSp>
        <p:grpSp>
          <p:nvGrpSpPr>
            <p:cNvPr id="130084" name="Group 35"/>
            <p:cNvGrpSpPr>
              <a:grpSpLocks/>
            </p:cNvGrpSpPr>
            <p:nvPr/>
          </p:nvGrpSpPr>
          <p:grpSpPr bwMode="auto">
            <a:xfrm>
              <a:off x="3287" y="1374"/>
              <a:ext cx="239" cy="297"/>
              <a:chOff x="2936" y="2424"/>
              <a:chExt cx="242" cy="297"/>
            </a:xfrm>
          </p:grpSpPr>
          <p:sp>
            <p:nvSpPr>
              <p:cNvPr id="130101" name="Rectangle 36"/>
              <p:cNvSpPr>
                <a:spLocks noChangeArrowheads="1"/>
              </p:cNvSpPr>
              <p:nvPr/>
            </p:nvSpPr>
            <p:spPr bwMode="auto">
              <a:xfrm>
                <a:off x="2982" y="2491"/>
                <a:ext cx="144" cy="133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30102" name="Text Box 37"/>
              <p:cNvSpPr txBox="1">
                <a:spLocks noChangeArrowheads="1"/>
              </p:cNvSpPr>
              <p:nvPr/>
            </p:nvSpPr>
            <p:spPr bwMode="auto">
              <a:xfrm>
                <a:off x="2936" y="2424"/>
                <a:ext cx="242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Arial" panose="020B0604020202020204" pitchFamily="34" charset="0"/>
                  </a:rPr>
                  <a:t>B</a:t>
                </a: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30085" name="Group 38"/>
            <p:cNvGrpSpPr>
              <a:grpSpLocks/>
            </p:cNvGrpSpPr>
            <p:nvPr/>
          </p:nvGrpSpPr>
          <p:grpSpPr bwMode="auto">
            <a:xfrm>
              <a:off x="2603" y="1374"/>
              <a:ext cx="241" cy="297"/>
              <a:chOff x="2936" y="2424"/>
              <a:chExt cx="244" cy="297"/>
            </a:xfrm>
          </p:grpSpPr>
          <p:sp>
            <p:nvSpPr>
              <p:cNvPr id="130099" name="Rectangle 39"/>
              <p:cNvSpPr>
                <a:spLocks noChangeArrowheads="1"/>
              </p:cNvSpPr>
              <p:nvPr/>
            </p:nvSpPr>
            <p:spPr bwMode="auto">
              <a:xfrm>
                <a:off x="2982" y="2491"/>
                <a:ext cx="144" cy="133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30100" name="Text Box 40"/>
              <p:cNvSpPr txBox="1">
                <a:spLocks noChangeArrowheads="1"/>
              </p:cNvSpPr>
              <p:nvPr/>
            </p:nvSpPr>
            <p:spPr bwMode="auto">
              <a:xfrm>
                <a:off x="2938" y="2424"/>
                <a:ext cx="244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Arial" panose="020B0604020202020204" pitchFamily="34" charset="0"/>
                  </a:rPr>
                  <a:t>A</a:t>
                </a: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0086" name="Line 41"/>
            <p:cNvSpPr>
              <a:spLocks noChangeShapeType="1"/>
            </p:cNvSpPr>
            <p:nvPr/>
          </p:nvSpPr>
          <p:spPr bwMode="auto">
            <a:xfrm>
              <a:off x="3552" y="1488"/>
              <a:ext cx="338" cy="1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087" name="Line 42"/>
            <p:cNvSpPr>
              <a:spLocks noChangeShapeType="1"/>
            </p:cNvSpPr>
            <p:nvPr/>
          </p:nvSpPr>
          <p:spPr bwMode="auto">
            <a:xfrm flipV="1">
              <a:off x="3505" y="1247"/>
              <a:ext cx="143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088" name="Line 43"/>
            <p:cNvSpPr>
              <a:spLocks noChangeShapeType="1"/>
            </p:cNvSpPr>
            <p:nvPr/>
          </p:nvSpPr>
          <p:spPr bwMode="auto">
            <a:xfrm flipV="1">
              <a:off x="3552" y="1920"/>
              <a:ext cx="240" cy="2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089" name="Line 44"/>
            <p:cNvSpPr>
              <a:spLocks noChangeShapeType="1"/>
            </p:cNvSpPr>
            <p:nvPr/>
          </p:nvSpPr>
          <p:spPr bwMode="auto">
            <a:xfrm>
              <a:off x="3552" y="220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090" name="Line 45"/>
            <p:cNvSpPr>
              <a:spLocks noChangeShapeType="1"/>
            </p:cNvSpPr>
            <p:nvPr/>
          </p:nvSpPr>
          <p:spPr bwMode="auto">
            <a:xfrm>
              <a:off x="3552" y="2208"/>
              <a:ext cx="28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091" name="Line 46"/>
            <p:cNvSpPr>
              <a:spLocks noChangeShapeType="1"/>
            </p:cNvSpPr>
            <p:nvPr/>
          </p:nvSpPr>
          <p:spPr bwMode="auto">
            <a:xfrm flipH="1" flipV="1">
              <a:off x="2352" y="1200"/>
              <a:ext cx="288" cy="2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092" name="Line 47"/>
            <p:cNvSpPr>
              <a:spLocks noChangeShapeType="1"/>
            </p:cNvSpPr>
            <p:nvPr/>
          </p:nvSpPr>
          <p:spPr bwMode="auto">
            <a:xfrm flipH="1" flipV="1">
              <a:off x="2208" y="2112"/>
              <a:ext cx="384" cy="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093" name="Text Box 48"/>
            <p:cNvSpPr txBox="1">
              <a:spLocks noChangeArrowheads="1"/>
            </p:cNvSpPr>
            <p:nvPr/>
          </p:nvSpPr>
          <p:spPr bwMode="auto">
            <a:xfrm>
              <a:off x="2448" y="1100"/>
              <a:ext cx="21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u</a:t>
              </a:r>
            </a:p>
          </p:txBody>
        </p:sp>
        <p:sp>
          <p:nvSpPr>
            <p:cNvPr id="130094" name="Text Box 49"/>
            <p:cNvSpPr txBox="1">
              <a:spLocks noChangeArrowheads="1"/>
            </p:cNvSpPr>
            <p:nvPr/>
          </p:nvSpPr>
          <p:spPr bwMode="auto">
            <a:xfrm>
              <a:off x="3408" y="1103"/>
              <a:ext cx="20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</a:t>
              </a:r>
            </a:p>
          </p:txBody>
        </p:sp>
        <p:sp>
          <p:nvSpPr>
            <p:cNvPr id="130095" name="Text Box 50"/>
            <p:cNvSpPr txBox="1">
              <a:spLocks noChangeArrowheads="1"/>
            </p:cNvSpPr>
            <p:nvPr/>
          </p:nvSpPr>
          <p:spPr bwMode="auto">
            <a:xfrm>
              <a:off x="3648" y="1344"/>
              <a:ext cx="23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w</a:t>
              </a:r>
            </a:p>
          </p:txBody>
        </p:sp>
        <p:sp>
          <p:nvSpPr>
            <p:cNvPr id="130096" name="Text Box 51"/>
            <p:cNvSpPr txBox="1">
              <a:spLocks noChangeArrowheads="1"/>
            </p:cNvSpPr>
            <p:nvPr/>
          </p:nvSpPr>
          <p:spPr bwMode="auto">
            <a:xfrm>
              <a:off x="3696" y="1920"/>
              <a:ext cx="20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130097" name="Text Box 52"/>
            <p:cNvSpPr txBox="1">
              <a:spLocks noChangeArrowheads="1"/>
            </p:cNvSpPr>
            <p:nvPr/>
          </p:nvSpPr>
          <p:spPr bwMode="auto">
            <a:xfrm>
              <a:off x="3600" y="2255"/>
              <a:ext cx="20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  <p:sp>
          <p:nvSpPr>
            <p:cNvPr id="130098" name="Text Box 53"/>
            <p:cNvSpPr txBox="1">
              <a:spLocks noChangeArrowheads="1"/>
            </p:cNvSpPr>
            <p:nvPr/>
          </p:nvSpPr>
          <p:spPr bwMode="auto">
            <a:xfrm>
              <a:off x="2304" y="2112"/>
              <a:ext cx="20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z</a:t>
              </a:r>
            </a:p>
          </p:txBody>
        </p:sp>
      </p:grpSp>
      <p:sp>
        <p:nvSpPr>
          <p:cNvPr id="130056" name="Text Box 54"/>
          <p:cNvSpPr txBox="1">
            <a:spLocks noChangeArrowheads="1"/>
          </p:cNvSpPr>
          <p:nvPr/>
        </p:nvSpPr>
        <p:spPr bwMode="auto">
          <a:xfrm>
            <a:off x="5811838" y="4394200"/>
            <a:ext cx="161925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subnet</a:t>
            </a:r>
            <a:r>
              <a:rPr lang="en-US" altLang="en-US" sz="1800">
                <a:latin typeface="Arial" panose="020B0604020202020204" pitchFamily="34" charset="0"/>
              </a:rPr>
              <a:t>    </a:t>
            </a:r>
            <a:r>
              <a:rPr lang="en-US" altLang="en-US" sz="1800" u="sng">
                <a:latin typeface="Arial" panose="020B0604020202020204" pitchFamily="34" charset="0"/>
              </a:rPr>
              <a:t>hops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u         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v         2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w        2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x         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y         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z         2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</a:t>
            </a:r>
          </a:p>
        </p:txBody>
      </p:sp>
      <p:sp>
        <p:nvSpPr>
          <p:cNvPr id="130057" name="Text Box 55"/>
          <p:cNvSpPr txBox="1">
            <a:spLocks noChangeArrowheads="1"/>
          </p:cNvSpPr>
          <p:nvPr/>
        </p:nvSpPr>
        <p:spPr bwMode="auto">
          <a:xfrm>
            <a:off x="4716463" y="4054475"/>
            <a:ext cx="3867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from router A to destination</a:t>
            </a:r>
            <a:r>
              <a:rPr lang="en-US" altLang="en-US" sz="1800" u="sng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i="1" u="sng">
                <a:solidFill>
                  <a:srgbClr val="CC0000"/>
                </a:solidFill>
                <a:latin typeface="Arial" panose="020B0604020202020204" pitchFamily="34" charset="0"/>
              </a:rPr>
              <a:t>subnets:</a:t>
            </a:r>
          </a:p>
        </p:txBody>
      </p:sp>
    </p:spTree>
    <p:extLst>
      <p:ext uri="{BB962C8B-B14F-4D97-AF65-F5344CB8AC3E}">
        <p14:creationId xmlns:p14="http://schemas.microsoft.com/office/powerpoint/2010/main" val="236091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31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4-</a:t>
            </a:r>
            <a:fld id="{1BB2E4C6-CF40-4C2B-BE37-F4E53A26ED20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31076" name="Picture 11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822325"/>
            <a:ext cx="2970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1077" name="Line 2"/>
          <p:cNvSpPr>
            <a:spLocks noChangeShapeType="1"/>
          </p:cNvSpPr>
          <p:nvPr/>
        </p:nvSpPr>
        <p:spPr bwMode="auto">
          <a:xfrm>
            <a:off x="6076950" y="2474913"/>
            <a:ext cx="97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8550" name="Rectangle 3"/>
          <p:cNvSpPr>
            <a:spLocks noGrp="1" noChangeArrowheads="1"/>
          </p:cNvSpPr>
          <p:nvPr>
            <p:ph type="title"/>
          </p:nvPr>
        </p:nvSpPr>
        <p:spPr>
          <a:xfrm>
            <a:off x="409575" y="190500"/>
            <a:ext cx="3937000" cy="863600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RIP: example</a:t>
            </a:r>
            <a:r>
              <a:rPr lang="en-US" sz="3200"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131079" name="Text Box 4"/>
          <p:cNvSpPr txBox="1">
            <a:spLocks noChangeArrowheads="1"/>
          </p:cNvSpPr>
          <p:nvPr/>
        </p:nvSpPr>
        <p:spPr bwMode="auto">
          <a:xfrm>
            <a:off x="1220788" y="4205288"/>
            <a:ext cx="6780212" cy="2098675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99"/>
                </a:solidFill>
                <a:latin typeface="Arial" panose="020B0604020202020204" pitchFamily="34" charset="0"/>
              </a:rPr>
              <a:t>destination subnet	  next  router      # hops to dest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	</a:t>
            </a: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>
                <a:latin typeface="Arial" panose="020B0604020202020204" pitchFamily="34" charset="0"/>
              </a:rPr>
              <a:t>			A		2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</a:t>
            </a: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y</a:t>
            </a:r>
            <a:r>
              <a:rPr lang="en-US" altLang="en-US" sz="2400">
                <a:latin typeface="Arial" panose="020B0604020202020204" pitchFamily="34" charset="0"/>
              </a:rPr>
              <a:t>			B		2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	</a:t>
            </a: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z</a:t>
            </a:r>
            <a:r>
              <a:rPr lang="en-US" altLang="en-US" sz="2400">
                <a:latin typeface="Arial" panose="020B0604020202020204" pitchFamily="34" charset="0"/>
              </a:rPr>
              <a:t>			B		7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</a:t>
            </a: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x</a:t>
            </a:r>
            <a:r>
              <a:rPr lang="en-US" altLang="en-US" sz="2400">
                <a:latin typeface="Arial" panose="020B0604020202020204" pitchFamily="34" charset="0"/>
              </a:rPr>
              <a:t>			--		1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	….			….		....</a:t>
            </a:r>
          </a:p>
        </p:txBody>
      </p:sp>
      <p:sp>
        <p:nvSpPr>
          <p:cNvPr id="131080" name="Text Box 5"/>
          <p:cNvSpPr txBox="1">
            <a:spLocks noChangeArrowheads="1"/>
          </p:cNvSpPr>
          <p:nvPr/>
        </p:nvSpPr>
        <p:spPr bwMode="auto">
          <a:xfrm>
            <a:off x="2898775" y="3825875"/>
            <a:ext cx="2571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routing table in router D</a:t>
            </a:r>
          </a:p>
        </p:txBody>
      </p:sp>
      <p:sp>
        <p:nvSpPr>
          <p:cNvPr id="131081" name="Freeform 6"/>
          <p:cNvSpPr>
            <a:spLocks/>
          </p:cNvSpPr>
          <p:nvPr/>
        </p:nvSpPr>
        <p:spPr bwMode="auto">
          <a:xfrm>
            <a:off x="2528888" y="2486025"/>
            <a:ext cx="1241425" cy="1588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2147483647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82" name="Freeform 7"/>
          <p:cNvSpPr>
            <a:spLocks/>
          </p:cNvSpPr>
          <p:nvPr/>
        </p:nvSpPr>
        <p:spPr bwMode="auto">
          <a:xfrm>
            <a:off x="2530475" y="2265363"/>
            <a:ext cx="1065213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83" name="Freeform 36"/>
          <p:cNvSpPr>
            <a:spLocks/>
          </p:cNvSpPr>
          <p:nvPr/>
        </p:nvSpPr>
        <p:spPr bwMode="auto">
          <a:xfrm>
            <a:off x="4322763" y="2486025"/>
            <a:ext cx="1243012" cy="1588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2147483647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84" name="Freeform 51"/>
          <p:cNvSpPr>
            <a:spLocks/>
          </p:cNvSpPr>
          <p:nvPr/>
        </p:nvSpPr>
        <p:spPr bwMode="auto">
          <a:xfrm>
            <a:off x="631825" y="2498725"/>
            <a:ext cx="1243013" cy="0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0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0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85" name="Line 66"/>
          <p:cNvSpPr>
            <a:spLocks noChangeShapeType="1"/>
          </p:cNvSpPr>
          <p:nvPr/>
        </p:nvSpPr>
        <p:spPr bwMode="auto">
          <a:xfrm flipV="1">
            <a:off x="8091488" y="1976438"/>
            <a:ext cx="604837" cy="354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86" name="Line 67"/>
          <p:cNvSpPr>
            <a:spLocks noChangeShapeType="1"/>
          </p:cNvSpPr>
          <p:nvPr/>
        </p:nvSpPr>
        <p:spPr bwMode="auto">
          <a:xfrm>
            <a:off x="8045450" y="2619375"/>
            <a:ext cx="604838" cy="354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87" name="Line 68"/>
          <p:cNvSpPr>
            <a:spLocks noChangeShapeType="1"/>
          </p:cNvSpPr>
          <p:nvPr/>
        </p:nvSpPr>
        <p:spPr bwMode="auto">
          <a:xfrm>
            <a:off x="2368550" y="2611438"/>
            <a:ext cx="1255713" cy="547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88" name="Freeform 69"/>
          <p:cNvSpPr>
            <a:spLocks/>
          </p:cNvSpPr>
          <p:nvPr/>
        </p:nvSpPr>
        <p:spPr bwMode="auto">
          <a:xfrm rot="1183889">
            <a:off x="2522538" y="2776538"/>
            <a:ext cx="1065212" cy="2841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89" name="Freeform 70"/>
          <p:cNvSpPr>
            <a:spLocks/>
          </p:cNvSpPr>
          <p:nvPr/>
        </p:nvSpPr>
        <p:spPr bwMode="auto">
          <a:xfrm>
            <a:off x="633413" y="2278063"/>
            <a:ext cx="1065212" cy="384175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90" name="Freeform 71"/>
          <p:cNvSpPr>
            <a:spLocks/>
          </p:cNvSpPr>
          <p:nvPr/>
        </p:nvSpPr>
        <p:spPr bwMode="auto">
          <a:xfrm>
            <a:off x="4324350" y="2276475"/>
            <a:ext cx="1065213" cy="385763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91" name="Freeform 72"/>
          <p:cNvSpPr>
            <a:spLocks/>
          </p:cNvSpPr>
          <p:nvPr/>
        </p:nvSpPr>
        <p:spPr bwMode="auto">
          <a:xfrm>
            <a:off x="6097588" y="2266950"/>
            <a:ext cx="850900" cy="385763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92" name="Freeform 73"/>
          <p:cNvSpPr>
            <a:spLocks/>
          </p:cNvSpPr>
          <p:nvPr/>
        </p:nvSpPr>
        <p:spPr bwMode="auto">
          <a:xfrm rot="-2589433">
            <a:off x="8059738" y="1833563"/>
            <a:ext cx="868362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93" name="Text Box 74"/>
          <p:cNvSpPr txBox="1">
            <a:spLocks noChangeArrowheads="1"/>
          </p:cNvSpPr>
          <p:nvPr/>
        </p:nvSpPr>
        <p:spPr bwMode="auto">
          <a:xfrm>
            <a:off x="919163" y="22352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w</a:t>
            </a:r>
            <a:endParaRPr lang="en-US" altLang="en-US" sz="18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31094" name="Text Box 75"/>
          <p:cNvSpPr txBox="1">
            <a:spLocks noChangeArrowheads="1"/>
          </p:cNvSpPr>
          <p:nvPr/>
        </p:nvSpPr>
        <p:spPr bwMode="auto">
          <a:xfrm>
            <a:off x="2873375" y="22780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x</a:t>
            </a:r>
            <a:endParaRPr lang="en-US" altLang="en-US" sz="18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31095" name="Text Box 76"/>
          <p:cNvSpPr txBox="1">
            <a:spLocks noChangeArrowheads="1"/>
          </p:cNvSpPr>
          <p:nvPr/>
        </p:nvSpPr>
        <p:spPr bwMode="auto">
          <a:xfrm>
            <a:off x="6380163" y="21986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y</a:t>
            </a:r>
            <a:endParaRPr lang="en-US" altLang="en-US" sz="18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31096" name="Text Box 77"/>
          <p:cNvSpPr txBox="1">
            <a:spLocks noChangeArrowheads="1"/>
          </p:cNvSpPr>
          <p:nvPr/>
        </p:nvSpPr>
        <p:spPr bwMode="auto">
          <a:xfrm>
            <a:off x="8294688" y="18208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z</a:t>
            </a:r>
            <a:endParaRPr lang="en-US" altLang="en-US" sz="18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31097" name="Text Box 78"/>
          <p:cNvSpPr txBox="1">
            <a:spLocks noChangeArrowheads="1"/>
          </p:cNvSpPr>
          <p:nvPr/>
        </p:nvSpPr>
        <p:spPr bwMode="auto">
          <a:xfrm>
            <a:off x="1947863" y="25574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1098" name="Text Box 79"/>
          <p:cNvSpPr txBox="1">
            <a:spLocks noChangeArrowheads="1"/>
          </p:cNvSpPr>
          <p:nvPr/>
        </p:nvSpPr>
        <p:spPr bwMode="auto">
          <a:xfrm>
            <a:off x="3775075" y="326548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1099" name="Text Box 80"/>
          <p:cNvSpPr txBox="1">
            <a:spLocks noChangeArrowheads="1"/>
          </p:cNvSpPr>
          <p:nvPr/>
        </p:nvSpPr>
        <p:spPr bwMode="auto">
          <a:xfrm>
            <a:off x="3775075" y="252253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131100" name="Text Box 81"/>
          <p:cNvSpPr txBox="1">
            <a:spLocks noChangeArrowheads="1"/>
          </p:cNvSpPr>
          <p:nvPr/>
        </p:nvSpPr>
        <p:spPr bwMode="auto">
          <a:xfrm>
            <a:off x="5559425" y="25209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1101" name="Line 82"/>
          <p:cNvSpPr>
            <a:spLocks noChangeShapeType="1"/>
          </p:cNvSpPr>
          <p:nvPr/>
        </p:nvSpPr>
        <p:spPr bwMode="auto">
          <a:xfrm>
            <a:off x="7083425" y="2463800"/>
            <a:ext cx="344488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1102" name="Group 83"/>
          <p:cNvGrpSpPr>
            <a:grpSpLocks/>
          </p:cNvGrpSpPr>
          <p:nvPr/>
        </p:nvGrpSpPr>
        <p:grpSpPr bwMode="auto">
          <a:xfrm>
            <a:off x="5922963" y="2008188"/>
            <a:ext cx="615950" cy="363537"/>
            <a:chOff x="3731" y="1153"/>
            <a:chExt cx="388" cy="229"/>
          </a:xfrm>
        </p:grpSpPr>
        <p:sp>
          <p:nvSpPr>
            <p:cNvPr id="131158" name="Line 84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159" name="Line 85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1103" name="Group 86"/>
          <p:cNvGrpSpPr>
            <a:grpSpLocks/>
          </p:cNvGrpSpPr>
          <p:nvPr/>
        </p:nvGrpSpPr>
        <p:grpSpPr bwMode="auto">
          <a:xfrm>
            <a:off x="4144963" y="1982788"/>
            <a:ext cx="615950" cy="363537"/>
            <a:chOff x="3731" y="1153"/>
            <a:chExt cx="388" cy="229"/>
          </a:xfrm>
        </p:grpSpPr>
        <p:sp>
          <p:nvSpPr>
            <p:cNvPr id="131156" name="Line 87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157" name="Line 88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1104" name="Group 89"/>
          <p:cNvGrpSpPr>
            <a:grpSpLocks/>
          </p:cNvGrpSpPr>
          <p:nvPr/>
        </p:nvGrpSpPr>
        <p:grpSpPr bwMode="auto">
          <a:xfrm>
            <a:off x="2366963" y="1957388"/>
            <a:ext cx="615950" cy="363537"/>
            <a:chOff x="3731" y="1153"/>
            <a:chExt cx="388" cy="229"/>
          </a:xfrm>
        </p:grpSpPr>
        <p:sp>
          <p:nvSpPr>
            <p:cNvPr id="131154" name="Line 90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155" name="Line 91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1105" name="Line 92"/>
          <p:cNvSpPr>
            <a:spLocks noChangeShapeType="1"/>
          </p:cNvSpPr>
          <p:nvPr/>
        </p:nvSpPr>
        <p:spPr bwMode="auto">
          <a:xfrm>
            <a:off x="4278313" y="3175000"/>
            <a:ext cx="97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1106" name="Freeform 93"/>
          <p:cNvSpPr>
            <a:spLocks/>
          </p:cNvSpPr>
          <p:nvPr/>
        </p:nvSpPr>
        <p:spPr bwMode="auto">
          <a:xfrm>
            <a:off x="4298950" y="2967038"/>
            <a:ext cx="850900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07" name="Line 94"/>
          <p:cNvSpPr>
            <a:spLocks noChangeShapeType="1"/>
          </p:cNvSpPr>
          <p:nvPr/>
        </p:nvSpPr>
        <p:spPr bwMode="auto">
          <a:xfrm>
            <a:off x="5284788" y="3163888"/>
            <a:ext cx="344487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557" name="Rectangle 109"/>
          <p:cNvSpPr>
            <a:spLocks noChangeArrowheads="1"/>
          </p:cNvSpPr>
          <p:nvPr/>
        </p:nvSpPr>
        <p:spPr bwMode="auto">
          <a:xfrm>
            <a:off x="1216025" y="5284788"/>
            <a:ext cx="6802438" cy="312737"/>
          </a:xfrm>
          <a:prstGeom prst="rect">
            <a:avLst/>
          </a:prstGeom>
          <a:gradFill rotWithShape="1">
            <a:gsLst>
              <a:gs pos="0">
                <a:schemeClr val="accent1">
                  <a:alpha val="28998"/>
                </a:schemeClr>
              </a:gs>
              <a:gs pos="100000">
                <a:schemeClr val="accent1">
                  <a:alpha val="25000"/>
                </a:scheme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grpSp>
        <p:nvGrpSpPr>
          <p:cNvPr id="131109" name="Group 120"/>
          <p:cNvGrpSpPr>
            <a:grpSpLocks/>
          </p:cNvGrpSpPr>
          <p:nvPr/>
        </p:nvGrpSpPr>
        <p:grpSpPr bwMode="auto">
          <a:xfrm>
            <a:off x="3624263" y="2287588"/>
            <a:ext cx="677862" cy="315912"/>
            <a:chOff x="4396" y="1245"/>
            <a:chExt cx="672" cy="248"/>
          </a:xfrm>
        </p:grpSpPr>
        <p:sp>
          <p:nvSpPr>
            <p:cNvPr id="131146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147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148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31149" name="Group 12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1152" name="Freeform 12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153" name="Freeform 12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1150" name="Line 127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51" name="Line 12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1110" name="Group 129"/>
          <p:cNvGrpSpPr>
            <a:grpSpLocks/>
          </p:cNvGrpSpPr>
          <p:nvPr/>
        </p:nvGrpSpPr>
        <p:grpSpPr bwMode="auto">
          <a:xfrm>
            <a:off x="5403850" y="2305050"/>
            <a:ext cx="677863" cy="315913"/>
            <a:chOff x="4396" y="1245"/>
            <a:chExt cx="672" cy="248"/>
          </a:xfrm>
        </p:grpSpPr>
        <p:sp>
          <p:nvSpPr>
            <p:cNvPr id="13113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13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14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31141" name="Group 13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1144" name="Freeform 13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145" name="Freeform 13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1142" name="Line 136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43" name="Line 137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1111" name="Group 138"/>
          <p:cNvGrpSpPr>
            <a:grpSpLocks/>
          </p:cNvGrpSpPr>
          <p:nvPr/>
        </p:nvGrpSpPr>
        <p:grpSpPr bwMode="auto">
          <a:xfrm>
            <a:off x="7440613" y="2300288"/>
            <a:ext cx="677862" cy="315912"/>
            <a:chOff x="4396" y="1245"/>
            <a:chExt cx="672" cy="248"/>
          </a:xfrm>
        </p:grpSpPr>
        <p:sp>
          <p:nvSpPr>
            <p:cNvPr id="13113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13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13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31133" name="Group 14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1136" name="Freeform 14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137" name="Freeform 14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1134" name="Line 145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35" name="Line 146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1112" name="Group 147"/>
          <p:cNvGrpSpPr>
            <a:grpSpLocks/>
          </p:cNvGrpSpPr>
          <p:nvPr/>
        </p:nvGrpSpPr>
        <p:grpSpPr bwMode="auto">
          <a:xfrm>
            <a:off x="3609975" y="2997200"/>
            <a:ext cx="677863" cy="315913"/>
            <a:chOff x="4396" y="1245"/>
            <a:chExt cx="672" cy="248"/>
          </a:xfrm>
        </p:grpSpPr>
        <p:sp>
          <p:nvSpPr>
            <p:cNvPr id="13112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12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12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31125" name="Group 15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1128" name="Freeform 15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129" name="Freeform 15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1126" name="Line 154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27" name="Line 15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1113" name="Group 156"/>
          <p:cNvGrpSpPr>
            <a:grpSpLocks/>
          </p:cNvGrpSpPr>
          <p:nvPr/>
        </p:nvGrpSpPr>
        <p:grpSpPr bwMode="auto">
          <a:xfrm>
            <a:off x="1866900" y="2324100"/>
            <a:ext cx="677863" cy="315913"/>
            <a:chOff x="4396" y="1245"/>
            <a:chExt cx="672" cy="248"/>
          </a:xfrm>
        </p:grpSpPr>
        <p:sp>
          <p:nvSpPr>
            <p:cNvPr id="131114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115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116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31117" name="Group 16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1120" name="Freeform 16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121" name="Freeform 16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1118" name="Line 163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19" name="Line 16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6188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4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455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32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4-</a:t>
            </a:r>
            <a:fld id="{A5D70FC0-528C-41A6-89C4-FCEE149459C2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32100" name="Line 123"/>
          <p:cNvSpPr>
            <a:spLocks noChangeShapeType="1"/>
          </p:cNvSpPr>
          <p:nvPr/>
        </p:nvSpPr>
        <p:spPr bwMode="auto">
          <a:xfrm>
            <a:off x="6076950" y="2608263"/>
            <a:ext cx="97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2101" name="Freeform 124"/>
          <p:cNvSpPr>
            <a:spLocks/>
          </p:cNvSpPr>
          <p:nvPr/>
        </p:nvSpPr>
        <p:spPr bwMode="auto">
          <a:xfrm>
            <a:off x="2528888" y="2619375"/>
            <a:ext cx="1241425" cy="1588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2147483647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2" name="Freeform 125"/>
          <p:cNvSpPr>
            <a:spLocks/>
          </p:cNvSpPr>
          <p:nvPr/>
        </p:nvSpPr>
        <p:spPr bwMode="auto">
          <a:xfrm>
            <a:off x="2530475" y="2398713"/>
            <a:ext cx="1065213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3" name="Freeform 126"/>
          <p:cNvSpPr>
            <a:spLocks/>
          </p:cNvSpPr>
          <p:nvPr/>
        </p:nvSpPr>
        <p:spPr bwMode="auto">
          <a:xfrm>
            <a:off x="4322763" y="2619375"/>
            <a:ext cx="1243012" cy="1588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2147483647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4" name="Freeform 127"/>
          <p:cNvSpPr>
            <a:spLocks/>
          </p:cNvSpPr>
          <p:nvPr/>
        </p:nvSpPr>
        <p:spPr bwMode="auto">
          <a:xfrm>
            <a:off x="631825" y="2632075"/>
            <a:ext cx="1243013" cy="0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0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0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5" name="Line 128"/>
          <p:cNvSpPr>
            <a:spLocks noChangeShapeType="1"/>
          </p:cNvSpPr>
          <p:nvPr/>
        </p:nvSpPr>
        <p:spPr bwMode="auto">
          <a:xfrm flipV="1">
            <a:off x="8091488" y="2109788"/>
            <a:ext cx="604837" cy="354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6" name="Line 129"/>
          <p:cNvSpPr>
            <a:spLocks noChangeShapeType="1"/>
          </p:cNvSpPr>
          <p:nvPr/>
        </p:nvSpPr>
        <p:spPr bwMode="auto">
          <a:xfrm>
            <a:off x="8045450" y="2752725"/>
            <a:ext cx="604838" cy="354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7" name="Line 130"/>
          <p:cNvSpPr>
            <a:spLocks noChangeShapeType="1"/>
          </p:cNvSpPr>
          <p:nvPr/>
        </p:nvSpPr>
        <p:spPr bwMode="auto">
          <a:xfrm>
            <a:off x="2368550" y="2744788"/>
            <a:ext cx="1255713" cy="547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8" name="Freeform 131"/>
          <p:cNvSpPr>
            <a:spLocks/>
          </p:cNvSpPr>
          <p:nvPr/>
        </p:nvSpPr>
        <p:spPr bwMode="auto">
          <a:xfrm rot="1183889">
            <a:off x="2522538" y="2909888"/>
            <a:ext cx="1065212" cy="2841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9" name="Freeform 132"/>
          <p:cNvSpPr>
            <a:spLocks/>
          </p:cNvSpPr>
          <p:nvPr/>
        </p:nvSpPr>
        <p:spPr bwMode="auto">
          <a:xfrm>
            <a:off x="633413" y="2411413"/>
            <a:ext cx="1065212" cy="384175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10" name="Freeform 133"/>
          <p:cNvSpPr>
            <a:spLocks/>
          </p:cNvSpPr>
          <p:nvPr/>
        </p:nvSpPr>
        <p:spPr bwMode="auto">
          <a:xfrm>
            <a:off x="4324350" y="2409825"/>
            <a:ext cx="1065213" cy="385763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11" name="Freeform 134"/>
          <p:cNvSpPr>
            <a:spLocks/>
          </p:cNvSpPr>
          <p:nvPr/>
        </p:nvSpPr>
        <p:spPr bwMode="auto">
          <a:xfrm>
            <a:off x="6097588" y="2400300"/>
            <a:ext cx="850900" cy="385763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12" name="Freeform 135"/>
          <p:cNvSpPr>
            <a:spLocks/>
          </p:cNvSpPr>
          <p:nvPr/>
        </p:nvSpPr>
        <p:spPr bwMode="auto">
          <a:xfrm rot="-2589433">
            <a:off x="8059738" y="1966913"/>
            <a:ext cx="868362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13" name="Text Box 136"/>
          <p:cNvSpPr txBox="1">
            <a:spLocks noChangeArrowheads="1"/>
          </p:cNvSpPr>
          <p:nvPr/>
        </p:nvSpPr>
        <p:spPr bwMode="auto">
          <a:xfrm>
            <a:off x="919163" y="236855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w</a:t>
            </a:r>
            <a:endParaRPr lang="en-US" altLang="en-US" sz="18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32114" name="Text Box 137"/>
          <p:cNvSpPr txBox="1">
            <a:spLocks noChangeArrowheads="1"/>
          </p:cNvSpPr>
          <p:nvPr/>
        </p:nvSpPr>
        <p:spPr bwMode="auto">
          <a:xfrm>
            <a:off x="2873375" y="241141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x</a:t>
            </a:r>
            <a:endParaRPr lang="en-US" altLang="en-US" sz="18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32115" name="Text Box 138"/>
          <p:cNvSpPr txBox="1">
            <a:spLocks noChangeArrowheads="1"/>
          </p:cNvSpPr>
          <p:nvPr/>
        </p:nvSpPr>
        <p:spPr bwMode="auto">
          <a:xfrm>
            <a:off x="6380163" y="23320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y</a:t>
            </a:r>
            <a:endParaRPr lang="en-US" altLang="en-US" sz="18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32116" name="Text Box 139"/>
          <p:cNvSpPr txBox="1">
            <a:spLocks noChangeArrowheads="1"/>
          </p:cNvSpPr>
          <p:nvPr/>
        </p:nvSpPr>
        <p:spPr bwMode="auto">
          <a:xfrm>
            <a:off x="8294688" y="195421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z</a:t>
            </a:r>
            <a:endParaRPr lang="en-US" altLang="en-US" sz="18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32117" name="Text Box 140"/>
          <p:cNvSpPr txBox="1">
            <a:spLocks noChangeArrowheads="1"/>
          </p:cNvSpPr>
          <p:nvPr/>
        </p:nvSpPr>
        <p:spPr bwMode="auto">
          <a:xfrm>
            <a:off x="1947863" y="269081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2118" name="Text Box 141"/>
          <p:cNvSpPr txBox="1">
            <a:spLocks noChangeArrowheads="1"/>
          </p:cNvSpPr>
          <p:nvPr/>
        </p:nvSpPr>
        <p:spPr bwMode="auto">
          <a:xfrm>
            <a:off x="3775075" y="339883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2119" name="Text Box 142"/>
          <p:cNvSpPr txBox="1">
            <a:spLocks noChangeArrowheads="1"/>
          </p:cNvSpPr>
          <p:nvPr/>
        </p:nvSpPr>
        <p:spPr bwMode="auto">
          <a:xfrm>
            <a:off x="3775075" y="265588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132120" name="Text Box 143"/>
          <p:cNvSpPr txBox="1">
            <a:spLocks noChangeArrowheads="1"/>
          </p:cNvSpPr>
          <p:nvPr/>
        </p:nvSpPr>
        <p:spPr bwMode="auto">
          <a:xfrm>
            <a:off x="5559425" y="26543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2121" name="Line 144"/>
          <p:cNvSpPr>
            <a:spLocks noChangeShapeType="1"/>
          </p:cNvSpPr>
          <p:nvPr/>
        </p:nvSpPr>
        <p:spPr bwMode="auto">
          <a:xfrm>
            <a:off x="7083425" y="2597150"/>
            <a:ext cx="344488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2122" name="Group 145"/>
          <p:cNvGrpSpPr>
            <a:grpSpLocks/>
          </p:cNvGrpSpPr>
          <p:nvPr/>
        </p:nvGrpSpPr>
        <p:grpSpPr bwMode="auto">
          <a:xfrm>
            <a:off x="5922963" y="2141538"/>
            <a:ext cx="615950" cy="363537"/>
            <a:chOff x="3731" y="1153"/>
            <a:chExt cx="388" cy="229"/>
          </a:xfrm>
        </p:grpSpPr>
        <p:sp>
          <p:nvSpPr>
            <p:cNvPr id="132191" name="Line 146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192" name="Line 147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2123" name="Group 148"/>
          <p:cNvGrpSpPr>
            <a:grpSpLocks/>
          </p:cNvGrpSpPr>
          <p:nvPr/>
        </p:nvGrpSpPr>
        <p:grpSpPr bwMode="auto">
          <a:xfrm>
            <a:off x="4144963" y="2116138"/>
            <a:ext cx="615950" cy="363537"/>
            <a:chOff x="3731" y="1153"/>
            <a:chExt cx="388" cy="229"/>
          </a:xfrm>
        </p:grpSpPr>
        <p:sp>
          <p:nvSpPr>
            <p:cNvPr id="132189" name="Line 149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190" name="Line 150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2124" name="Group 151"/>
          <p:cNvGrpSpPr>
            <a:grpSpLocks/>
          </p:cNvGrpSpPr>
          <p:nvPr/>
        </p:nvGrpSpPr>
        <p:grpSpPr bwMode="auto">
          <a:xfrm>
            <a:off x="2366963" y="2090738"/>
            <a:ext cx="615950" cy="363537"/>
            <a:chOff x="3731" y="1153"/>
            <a:chExt cx="388" cy="229"/>
          </a:xfrm>
        </p:grpSpPr>
        <p:sp>
          <p:nvSpPr>
            <p:cNvPr id="132187" name="Line 152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188" name="Line 153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2125" name="Line 154"/>
          <p:cNvSpPr>
            <a:spLocks noChangeShapeType="1"/>
          </p:cNvSpPr>
          <p:nvPr/>
        </p:nvSpPr>
        <p:spPr bwMode="auto">
          <a:xfrm>
            <a:off x="4278313" y="3308350"/>
            <a:ext cx="97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2126" name="Freeform 155"/>
          <p:cNvSpPr>
            <a:spLocks/>
          </p:cNvSpPr>
          <p:nvPr/>
        </p:nvSpPr>
        <p:spPr bwMode="auto">
          <a:xfrm>
            <a:off x="4298950" y="3100388"/>
            <a:ext cx="850900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27" name="Line 156"/>
          <p:cNvSpPr>
            <a:spLocks noChangeShapeType="1"/>
          </p:cNvSpPr>
          <p:nvPr/>
        </p:nvSpPr>
        <p:spPr bwMode="auto">
          <a:xfrm>
            <a:off x="5284788" y="3297238"/>
            <a:ext cx="344487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2128" name="Group 157"/>
          <p:cNvGrpSpPr>
            <a:grpSpLocks/>
          </p:cNvGrpSpPr>
          <p:nvPr/>
        </p:nvGrpSpPr>
        <p:grpSpPr bwMode="auto">
          <a:xfrm>
            <a:off x="3624263" y="2420938"/>
            <a:ext cx="677862" cy="315912"/>
            <a:chOff x="4396" y="1245"/>
            <a:chExt cx="672" cy="248"/>
          </a:xfrm>
        </p:grpSpPr>
        <p:sp>
          <p:nvSpPr>
            <p:cNvPr id="132179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2180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2181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32182" name="Group 16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2185" name="Freeform 16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86" name="Freeform 16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2183" name="Line 164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184" name="Line 16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2129" name="Group 166"/>
          <p:cNvGrpSpPr>
            <a:grpSpLocks/>
          </p:cNvGrpSpPr>
          <p:nvPr/>
        </p:nvGrpSpPr>
        <p:grpSpPr bwMode="auto">
          <a:xfrm>
            <a:off x="5403850" y="2438400"/>
            <a:ext cx="677863" cy="315913"/>
            <a:chOff x="4396" y="1245"/>
            <a:chExt cx="672" cy="248"/>
          </a:xfrm>
        </p:grpSpPr>
        <p:sp>
          <p:nvSpPr>
            <p:cNvPr id="13217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217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217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32174" name="Group 17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2177" name="Freeform 17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78" name="Freeform 17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2175" name="Line 173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176" name="Line 17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2130" name="Group 175"/>
          <p:cNvGrpSpPr>
            <a:grpSpLocks/>
          </p:cNvGrpSpPr>
          <p:nvPr/>
        </p:nvGrpSpPr>
        <p:grpSpPr bwMode="auto">
          <a:xfrm>
            <a:off x="7440613" y="2433638"/>
            <a:ext cx="677862" cy="315912"/>
            <a:chOff x="4396" y="1245"/>
            <a:chExt cx="672" cy="248"/>
          </a:xfrm>
        </p:grpSpPr>
        <p:sp>
          <p:nvSpPr>
            <p:cNvPr id="13216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216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216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32166" name="Group 179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2169" name="Freeform 18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70" name="Freeform 18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2167" name="Line 182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168" name="Line 183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2131" name="Group 184"/>
          <p:cNvGrpSpPr>
            <a:grpSpLocks/>
          </p:cNvGrpSpPr>
          <p:nvPr/>
        </p:nvGrpSpPr>
        <p:grpSpPr bwMode="auto">
          <a:xfrm>
            <a:off x="3609975" y="3130550"/>
            <a:ext cx="677863" cy="315913"/>
            <a:chOff x="4396" y="1245"/>
            <a:chExt cx="672" cy="248"/>
          </a:xfrm>
        </p:grpSpPr>
        <p:sp>
          <p:nvSpPr>
            <p:cNvPr id="132155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2156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2157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32158" name="Group 188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2161" name="Freeform 18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62" name="Freeform 19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2159" name="Line 191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160" name="Line 192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2132" name="Group 193"/>
          <p:cNvGrpSpPr>
            <a:grpSpLocks/>
          </p:cNvGrpSpPr>
          <p:nvPr/>
        </p:nvGrpSpPr>
        <p:grpSpPr bwMode="auto">
          <a:xfrm>
            <a:off x="1866900" y="2457450"/>
            <a:ext cx="677863" cy="315913"/>
            <a:chOff x="4396" y="1245"/>
            <a:chExt cx="672" cy="248"/>
          </a:xfrm>
        </p:grpSpPr>
        <p:sp>
          <p:nvSpPr>
            <p:cNvPr id="132147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2148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2149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32150" name="Group 19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2153" name="Freeform 19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54" name="Freeform 19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2151" name="Line 200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152" name="Line 20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2133" name="Text Box 3"/>
          <p:cNvSpPr txBox="1">
            <a:spLocks noChangeArrowheads="1"/>
          </p:cNvSpPr>
          <p:nvPr/>
        </p:nvSpPr>
        <p:spPr bwMode="auto">
          <a:xfrm>
            <a:off x="1220788" y="4205288"/>
            <a:ext cx="6780212" cy="2098675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99"/>
                </a:solidFill>
                <a:latin typeface="Arial" panose="020B0604020202020204" pitchFamily="34" charset="0"/>
              </a:rPr>
              <a:t>destination subnet	  next  router      # hops to dest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	</a:t>
            </a: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>
                <a:latin typeface="Arial" panose="020B0604020202020204" pitchFamily="34" charset="0"/>
              </a:rPr>
              <a:t>			A		2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</a:t>
            </a: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y</a:t>
            </a:r>
            <a:r>
              <a:rPr lang="en-US" altLang="en-US" sz="2400">
                <a:latin typeface="Arial" panose="020B0604020202020204" pitchFamily="34" charset="0"/>
              </a:rPr>
              <a:t>			B		2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	</a:t>
            </a: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z</a:t>
            </a:r>
            <a:r>
              <a:rPr lang="en-US" altLang="en-US" sz="2400">
                <a:latin typeface="Arial" panose="020B0604020202020204" pitchFamily="34" charset="0"/>
              </a:rPr>
              <a:t>			B		7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</a:t>
            </a: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x</a:t>
            </a:r>
            <a:r>
              <a:rPr lang="en-US" altLang="en-US" sz="2400">
                <a:latin typeface="Arial" panose="020B0604020202020204" pitchFamily="34" charset="0"/>
              </a:rPr>
              <a:t>			--		1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	….			….		....</a:t>
            </a:r>
          </a:p>
        </p:txBody>
      </p:sp>
      <p:sp>
        <p:nvSpPr>
          <p:cNvPr id="132134" name="Text Box 4"/>
          <p:cNvSpPr txBox="1">
            <a:spLocks noChangeArrowheads="1"/>
          </p:cNvSpPr>
          <p:nvPr/>
        </p:nvSpPr>
        <p:spPr bwMode="auto">
          <a:xfrm>
            <a:off x="2898775" y="3825875"/>
            <a:ext cx="2571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routing table in router D</a:t>
            </a:r>
          </a:p>
        </p:txBody>
      </p:sp>
      <p:grpSp>
        <p:nvGrpSpPr>
          <p:cNvPr id="15" name="Group 110"/>
          <p:cNvGrpSpPr>
            <a:grpSpLocks/>
          </p:cNvGrpSpPr>
          <p:nvPr/>
        </p:nvGrpSpPr>
        <p:grpSpPr bwMode="auto">
          <a:xfrm>
            <a:off x="4738688" y="5032375"/>
            <a:ext cx="896937" cy="576263"/>
            <a:chOff x="2985" y="3170"/>
            <a:chExt cx="565" cy="363"/>
          </a:xfrm>
        </p:grpSpPr>
        <p:sp>
          <p:nvSpPr>
            <p:cNvPr id="132145" name="Line 111"/>
            <p:cNvSpPr>
              <a:spLocks noChangeShapeType="1"/>
            </p:cNvSpPr>
            <p:nvPr/>
          </p:nvSpPr>
          <p:spPr bwMode="auto">
            <a:xfrm flipV="1">
              <a:off x="2985" y="3330"/>
              <a:ext cx="345" cy="203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2146" name="Text Box 112"/>
            <p:cNvSpPr txBox="1">
              <a:spLocks noChangeArrowheads="1"/>
            </p:cNvSpPr>
            <p:nvPr/>
          </p:nvSpPr>
          <p:spPr bwMode="auto">
            <a:xfrm>
              <a:off x="3306" y="3170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16" name="Group 113"/>
          <p:cNvGrpSpPr>
            <a:grpSpLocks/>
          </p:cNvGrpSpPr>
          <p:nvPr/>
        </p:nvGrpSpPr>
        <p:grpSpPr bwMode="auto">
          <a:xfrm>
            <a:off x="6551613" y="4995863"/>
            <a:ext cx="863600" cy="576262"/>
            <a:chOff x="2985" y="3170"/>
            <a:chExt cx="544" cy="363"/>
          </a:xfrm>
        </p:grpSpPr>
        <p:sp>
          <p:nvSpPr>
            <p:cNvPr id="132143" name="Line 114"/>
            <p:cNvSpPr>
              <a:spLocks noChangeShapeType="1"/>
            </p:cNvSpPr>
            <p:nvPr/>
          </p:nvSpPr>
          <p:spPr bwMode="auto">
            <a:xfrm flipV="1">
              <a:off x="2985" y="3330"/>
              <a:ext cx="345" cy="203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2144" name="Text Box 115"/>
            <p:cNvSpPr txBox="1">
              <a:spLocks noChangeArrowheads="1"/>
            </p:cNvSpPr>
            <p:nvPr/>
          </p:nvSpPr>
          <p:spPr bwMode="auto">
            <a:xfrm>
              <a:off x="3306" y="3170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17" name="Group 116"/>
          <p:cNvGrpSpPr>
            <a:grpSpLocks/>
          </p:cNvGrpSpPr>
          <p:nvPr/>
        </p:nvGrpSpPr>
        <p:grpSpPr bwMode="auto">
          <a:xfrm>
            <a:off x="2082800" y="920750"/>
            <a:ext cx="3562350" cy="1728788"/>
            <a:chOff x="1312" y="440"/>
            <a:chExt cx="2244" cy="1089"/>
          </a:xfrm>
        </p:grpSpPr>
        <p:sp>
          <p:nvSpPr>
            <p:cNvPr id="132140" name="Text Box 117"/>
            <p:cNvSpPr txBox="1">
              <a:spLocks noChangeArrowheads="1"/>
            </p:cNvSpPr>
            <p:nvPr/>
          </p:nvSpPr>
          <p:spPr bwMode="auto">
            <a:xfrm>
              <a:off x="1312" y="639"/>
              <a:ext cx="1454" cy="728"/>
            </a:xfrm>
            <a:prstGeom prst="rect">
              <a:avLst/>
            </a:prstGeom>
            <a:noFill/>
            <a:ln w="28575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chemeClr val="accent2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600" b="1">
                  <a:solidFill>
                    <a:srgbClr val="000099"/>
                  </a:solidFill>
                  <a:latin typeface="Arial" panose="020B0604020202020204" pitchFamily="34" charset="0"/>
                </a:rPr>
                <a:t>dest     next  hops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latin typeface="Arial" panose="020B0604020202020204" pitchFamily="34" charset="0"/>
                </a:rPr>
                <a:t>   </a:t>
              </a:r>
              <a:r>
                <a:rPr lang="en-US" altLang="en-US" sz="1600">
                  <a:solidFill>
                    <a:srgbClr val="CC0000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sz="1600">
                  <a:latin typeface="Arial" panose="020B0604020202020204" pitchFamily="34" charset="0"/>
                </a:rPr>
                <a:t>	  -       1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 </a:t>
              </a:r>
              <a:r>
                <a:rPr lang="en-US" altLang="en-US" sz="1600">
                  <a:solidFill>
                    <a:srgbClr val="CC0000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en-US" sz="1600">
                  <a:latin typeface="Arial" panose="020B0604020202020204" pitchFamily="34" charset="0"/>
                </a:rPr>
                <a:t>	  -       1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Arial" panose="020B0604020202020204" pitchFamily="34" charset="0"/>
                </a:rPr>
                <a:t>   </a:t>
              </a:r>
              <a:r>
                <a:rPr lang="en-US" altLang="en-US" sz="1600">
                  <a:solidFill>
                    <a:srgbClr val="CC0000"/>
                  </a:solidFill>
                  <a:latin typeface="Arial" panose="020B0604020202020204" pitchFamily="34" charset="0"/>
                </a:rPr>
                <a:t>z</a:t>
              </a:r>
              <a:r>
                <a:rPr lang="en-US" altLang="en-US" sz="1600">
                  <a:latin typeface="Arial" panose="020B0604020202020204" pitchFamily="34" charset="0"/>
                </a:rPr>
                <a:t>	  C      4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 ….	  …     ...</a:t>
              </a:r>
            </a:p>
          </p:txBody>
        </p:sp>
        <p:sp>
          <p:nvSpPr>
            <p:cNvPr id="132141" name="Text Box 118"/>
            <p:cNvSpPr txBox="1">
              <a:spLocks noChangeArrowheads="1"/>
            </p:cNvSpPr>
            <p:nvPr/>
          </p:nvSpPr>
          <p:spPr bwMode="auto">
            <a:xfrm>
              <a:off x="2230" y="440"/>
              <a:ext cx="13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A-to-D advertisement</a:t>
              </a:r>
            </a:p>
          </p:txBody>
        </p:sp>
        <p:sp>
          <p:nvSpPr>
            <p:cNvPr id="132142" name="AutoShape 119"/>
            <p:cNvSpPr>
              <a:spLocks noChangeArrowheads="1"/>
            </p:cNvSpPr>
            <p:nvPr/>
          </p:nvSpPr>
          <p:spPr bwMode="auto">
            <a:xfrm>
              <a:off x="1349" y="1271"/>
              <a:ext cx="1285" cy="258"/>
            </a:xfrm>
            <a:prstGeom prst="curvedDownArrow">
              <a:avLst>
                <a:gd name="adj1" fmla="val 99612"/>
                <a:gd name="adj2" fmla="val 199225"/>
                <a:gd name="adj3" fmla="val 33333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pic>
        <p:nvPicPr>
          <p:cNvPr id="132138" name="Picture 121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822325"/>
            <a:ext cx="2970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611" name="Rectangle 122"/>
          <p:cNvSpPr>
            <a:spLocks noGrp="1" noChangeArrowheads="1"/>
          </p:cNvSpPr>
          <p:nvPr>
            <p:ph type="title"/>
          </p:nvPr>
        </p:nvSpPr>
        <p:spPr>
          <a:xfrm>
            <a:off x="409575" y="190500"/>
            <a:ext cx="3937000" cy="8636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RIP: example </a:t>
            </a:r>
          </a:p>
        </p:txBody>
      </p:sp>
    </p:spTree>
    <p:extLst>
      <p:ext uri="{BB962C8B-B14F-4D97-AF65-F5344CB8AC3E}">
        <p14:creationId xmlns:p14="http://schemas.microsoft.com/office/powerpoint/2010/main" val="290937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33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4-</a:t>
            </a:r>
            <a:fld id="{F8EC2797-D15B-4828-B27B-2E9988DB3294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33124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1033463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5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>
                <a:ea typeface="ＭＳ Ｐゴシック" charset="0"/>
                <a:cs typeface="+mj-cs"/>
              </a:rPr>
              <a:t>RIP: link failure, recovery</a:t>
            </a:r>
            <a:r>
              <a:rPr lang="en-US" dirty="0"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1105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51816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ea typeface="ＭＳ Ｐゴシック" charset="0"/>
                <a:cs typeface="+mn-cs"/>
              </a:rPr>
              <a:t>if no advertisement heard after 180 sec --&gt; neighbor/link declared dead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routes via neighbor invalidated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new advertisements sent to neighbors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neighbors in turn send out new advertisements (if tables changed)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link failure info quickly (?) propagates to entire net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i="1" dirty="0">
                <a:solidFill>
                  <a:srgbClr val="CC0000"/>
                </a:solidFill>
                <a:ea typeface="ＭＳ Ｐゴシック" charset="0"/>
              </a:rPr>
              <a:t>poison reverse</a:t>
            </a:r>
            <a:r>
              <a:rPr lang="en-US" dirty="0">
                <a:ea typeface="ＭＳ Ｐゴシック" charset="0"/>
              </a:rPr>
              <a:t> used to prevent ping-pong loops (infinite distance = 16 hops)</a:t>
            </a:r>
          </a:p>
        </p:txBody>
      </p:sp>
    </p:spTree>
    <p:extLst>
      <p:ext uri="{BB962C8B-B14F-4D97-AF65-F5344CB8AC3E}">
        <p14:creationId xmlns:p14="http://schemas.microsoft.com/office/powerpoint/2010/main" val="13419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34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4-</a:t>
            </a:r>
            <a:fld id="{EE225EE6-9D71-4F90-B86B-33F1B60D557C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34148" name="Picture 27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03300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149" name="Rectangle 26"/>
          <p:cNvSpPr>
            <a:spLocks noChangeArrowheads="1"/>
          </p:cNvSpPr>
          <p:nvPr/>
        </p:nvSpPr>
        <p:spPr bwMode="auto">
          <a:xfrm>
            <a:off x="5410200" y="4030663"/>
            <a:ext cx="2643188" cy="2017712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34150" name="Rectangle 25"/>
          <p:cNvSpPr>
            <a:spLocks noChangeArrowheads="1"/>
          </p:cNvSpPr>
          <p:nvPr/>
        </p:nvSpPr>
        <p:spPr bwMode="auto">
          <a:xfrm>
            <a:off x="1336675" y="4049713"/>
            <a:ext cx="2643188" cy="2017712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116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RIP table processing</a:t>
            </a:r>
          </a:p>
        </p:txBody>
      </p:sp>
      <p:sp>
        <p:nvSpPr>
          <p:cNvPr id="1116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>
                <a:ea typeface="ＭＳ Ｐゴシック" charset="0"/>
                <a:cs typeface="+mn-cs"/>
              </a:rPr>
              <a:t>RIP routing tables managed by </a:t>
            </a: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application-level</a:t>
            </a:r>
            <a:r>
              <a:rPr lang="en-US">
                <a:ea typeface="ＭＳ Ｐゴシック" charset="0"/>
                <a:cs typeface="+mn-cs"/>
              </a:rPr>
              <a:t> process called route-d (daemon)</a:t>
            </a:r>
          </a:p>
          <a:p>
            <a:pPr>
              <a:buFont typeface="Wingdings" charset="0"/>
              <a:buChar char="v"/>
              <a:defRPr/>
            </a:pPr>
            <a:r>
              <a:rPr lang="en-US">
                <a:ea typeface="ＭＳ Ｐゴシック" charset="0"/>
                <a:cs typeface="+mn-cs"/>
              </a:rPr>
              <a:t>advertisements sent in UDP packets, periodically repeated</a:t>
            </a:r>
          </a:p>
        </p:txBody>
      </p:sp>
      <p:sp>
        <p:nvSpPr>
          <p:cNvPr id="134153" name="Text Box 4"/>
          <p:cNvSpPr txBox="1">
            <a:spLocks noChangeArrowheads="1"/>
          </p:cNvSpPr>
          <p:nvPr/>
        </p:nvSpPr>
        <p:spPr bwMode="auto">
          <a:xfrm>
            <a:off x="1263650" y="5778500"/>
            <a:ext cx="2655888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physical</a:t>
            </a:r>
          </a:p>
        </p:txBody>
      </p:sp>
      <p:sp>
        <p:nvSpPr>
          <p:cNvPr id="134154" name="Text Box 5"/>
          <p:cNvSpPr txBox="1">
            <a:spLocks noChangeArrowheads="1"/>
          </p:cNvSpPr>
          <p:nvPr/>
        </p:nvSpPr>
        <p:spPr bwMode="auto">
          <a:xfrm>
            <a:off x="1268413" y="5402263"/>
            <a:ext cx="2651125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link</a:t>
            </a:r>
          </a:p>
        </p:txBody>
      </p:sp>
      <p:sp>
        <p:nvSpPr>
          <p:cNvPr id="134155" name="Text Box 6"/>
          <p:cNvSpPr txBox="1">
            <a:spLocks noChangeArrowheads="1"/>
          </p:cNvSpPr>
          <p:nvPr/>
        </p:nvSpPr>
        <p:spPr bwMode="auto">
          <a:xfrm>
            <a:off x="1268413" y="4751388"/>
            <a:ext cx="2651125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network       </a:t>
            </a:r>
            <a:r>
              <a:rPr lang="en-US" altLang="en-US" sz="1800" i="1">
                <a:solidFill>
                  <a:srgbClr val="CC0000"/>
                </a:solidFill>
                <a:latin typeface="Arial" panose="020B0604020202020204" pitchFamily="34" charset="0"/>
              </a:rPr>
              <a:t>forwarding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(IP)             </a:t>
            </a:r>
            <a:r>
              <a:rPr lang="en-US" altLang="en-US" sz="1800" i="1">
                <a:solidFill>
                  <a:srgbClr val="CC0000"/>
                </a:solidFill>
                <a:latin typeface="Arial" panose="020B0604020202020204" pitchFamily="34" charset="0"/>
              </a:rPr>
              <a:t>table</a:t>
            </a:r>
          </a:p>
        </p:txBody>
      </p:sp>
      <p:sp>
        <p:nvSpPr>
          <p:cNvPr id="134156" name="Rectangle 7"/>
          <p:cNvSpPr>
            <a:spLocks noChangeArrowheads="1"/>
          </p:cNvSpPr>
          <p:nvPr/>
        </p:nvSpPr>
        <p:spPr bwMode="auto">
          <a:xfrm>
            <a:off x="2527300" y="4787900"/>
            <a:ext cx="1233488" cy="57467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34157" name="Text Box 8"/>
          <p:cNvSpPr txBox="1">
            <a:spLocks noChangeArrowheads="1"/>
          </p:cNvSpPr>
          <p:nvPr/>
        </p:nvSpPr>
        <p:spPr bwMode="auto">
          <a:xfrm>
            <a:off x="1268413" y="4100513"/>
            <a:ext cx="2651125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transport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(UDP)</a:t>
            </a:r>
          </a:p>
        </p:txBody>
      </p:sp>
      <p:grpSp>
        <p:nvGrpSpPr>
          <p:cNvPr id="134158" name="Group 9"/>
          <p:cNvGrpSpPr>
            <a:grpSpLocks/>
          </p:cNvGrpSpPr>
          <p:nvPr/>
        </p:nvGrpSpPr>
        <p:grpSpPr bwMode="auto">
          <a:xfrm>
            <a:off x="2124075" y="3346450"/>
            <a:ext cx="1258888" cy="560388"/>
            <a:chOff x="1315" y="2154"/>
            <a:chExt cx="793" cy="353"/>
          </a:xfrm>
        </p:grpSpPr>
        <p:sp>
          <p:nvSpPr>
            <p:cNvPr id="134172" name="Oval 10"/>
            <p:cNvSpPr>
              <a:spLocks noChangeArrowheads="1"/>
            </p:cNvSpPr>
            <p:nvPr/>
          </p:nvSpPr>
          <p:spPr bwMode="auto">
            <a:xfrm>
              <a:off x="1315" y="2154"/>
              <a:ext cx="793" cy="353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173" name="Text Box 11"/>
            <p:cNvSpPr txBox="1">
              <a:spLocks noChangeArrowheads="1"/>
            </p:cNvSpPr>
            <p:nvPr/>
          </p:nvSpPr>
          <p:spPr bwMode="auto">
            <a:xfrm>
              <a:off x="1434" y="2208"/>
              <a:ext cx="5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routed</a:t>
              </a:r>
            </a:p>
          </p:txBody>
        </p:sp>
      </p:grpSp>
      <p:sp>
        <p:nvSpPr>
          <p:cNvPr id="134159" name="Line 12"/>
          <p:cNvSpPr>
            <a:spLocks noChangeShapeType="1"/>
          </p:cNvSpPr>
          <p:nvPr/>
        </p:nvSpPr>
        <p:spPr bwMode="auto">
          <a:xfrm flipV="1">
            <a:off x="2381250" y="3871913"/>
            <a:ext cx="0" cy="203835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0" name="Text Box 13"/>
          <p:cNvSpPr txBox="1">
            <a:spLocks noChangeArrowheads="1"/>
          </p:cNvSpPr>
          <p:nvPr/>
        </p:nvSpPr>
        <p:spPr bwMode="auto">
          <a:xfrm>
            <a:off x="5324475" y="5784850"/>
            <a:ext cx="2655888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physical</a:t>
            </a:r>
          </a:p>
        </p:txBody>
      </p:sp>
      <p:sp>
        <p:nvSpPr>
          <p:cNvPr id="134161" name="Text Box 14"/>
          <p:cNvSpPr txBox="1">
            <a:spLocks noChangeArrowheads="1"/>
          </p:cNvSpPr>
          <p:nvPr/>
        </p:nvSpPr>
        <p:spPr bwMode="auto">
          <a:xfrm>
            <a:off x="5329238" y="5408613"/>
            <a:ext cx="2651125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link</a:t>
            </a:r>
          </a:p>
        </p:txBody>
      </p:sp>
      <p:sp>
        <p:nvSpPr>
          <p:cNvPr id="134162" name="Text Box 15"/>
          <p:cNvSpPr txBox="1">
            <a:spLocks noChangeArrowheads="1"/>
          </p:cNvSpPr>
          <p:nvPr/>
        </p:nvSpPr>
        <p:spPr bwMode="auto">
          <a:xfrm>
            <a:off x="5329238" y="4757738"/>
            <a:ext cx="2651125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network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(IP)</a:t>
            </a:r>
          </a:p>
        </p:txBody>
      </p:sp>
      <p:sp>
        <p:nvSpPr>
          <p:cNvPr id="134163" name="Text Box 16"/>
          <p:cNvSpPr txBox="1">
            <a:spLocks noChangeArrowheads="1"/>
          </p:cNvSpPr>
          <p:nvPr/>
        </p:nvSpPr>
        <p:spPr bwMode="auto">
          <a:xfrm>
            <a:off x="5329238" y="4106863"/>
            <a:ext cx="2651125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transprt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(UDP)</a:t>
            </a:r>
          </a:p>
        </p:txBody>
      </p:sp>
      <p:grpSp>
        <p:nvGrpSpPr>
          <p:cNvPr id="134164" name="Group 17"/>
          <p:cNvGrpSpPr>
            <a:grpSpLocks/>
          </p:cNvGrpSpPr>
          <p:nvPr/>
        </p:nvGrpSpPr>
        <p:grpSpPr bwMode="auto">
          <a:xfrm>
            <a:off x="5978525" y="3352800"/>
            <a:ext cx="1258888" cy="560388"/>
            <a:chOff x="1315" y="2154"/>
            <a:chExt cx="793" cy="353"/>
          </a:xfrm>
        </p:grpSpPr>
        <p:sp>
          <p:nvSpPr>
            <p:cNvPr id="134170" name="Oval 18"/>
            <p:cNvSpPr>
              <a:spLocks noChangeArrowheads="1"/>
            </p:cNvSpPr>
            <p:nvPr/>
          </p:nvSpPr>
          <p:spPr bwMode="auto">
            <a:xfrm>
              <a:off x="1315" y="2154"/>
              <a:ext cx="793" cy="353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171" name="Text Box 19"/>
            <p:cNvSpPr txBox="1">
              <a:spLocks noChangeArrowheads="1"/>
            </p:cNvSpPr>
            <p:nvPr/>
          </p:nvSpPr>
          <p:spPr bwMode="auto">
            <a:xfrm>
              <a:off x="1434" y="2208"/>
              <a:ext cx="5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routed</a:t>
              </a:r>
            </a:p>
          </p:txBody>
        </p:sp>
      </p:grpSp>
      <p:sp>
        <p:nvSpPr>
          <p:cNvPr id="134165" name="Line 20"/>
          <p:cNvSpPr>
            <a:spLocks noChangeShapeType="1"/>
          </p:cNvSpPr>
          <p:nvPr/>
        </p:nvSpPr>
        <p:spPr bwMode="auto">
          <a:xfrm flipV="1">
            <a:off x="6796088" y="3892550"/>
            <a:ext cx="0" cy="203835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6" name="Rectangle 21"/>
          <p:cNvSpPr>
            <a:spLocks noChangeArrowheads="1"/>
          </p:cNvSpPr>
          <p:nvPr/>
        </p:nvSpPr>
        <p:spPr bwMode="auto">
          <a:xfrm>
            <a:off x="5364163" y="4794250"/>
            <a:ext cx="1233487" cy="574675"/>
          </a:xfrm>
          <a:prstGeom prst="rect">
            <a:avLst/>
          </a:prstGeom>
          <a:solidFill>
            <a:schemeClr val="bg1"/>
          </a:solidFill>
          <a:ln w="1905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solidFill>
                  <a:srgbClr val="CC0000"/>
                </a:solidFill>
                <a:latin typeface="Arial" panose="020B0604020202020204" pitchFamily="34" charset="0"/>
              </a:rPr>
              <a:t>forwarding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solidFill>
                  <a:srgbClr val="CC0000"/>
                </a:solidFill>
                <a:latin typeface="Arial" panose="020B0604020202020204" pitchFamily="34" charset="0"/>
              </a:rPr>
              <a:t>table</a:t>
            </a:r>
          </a:p>
        </p:txBody>
      </p:sp>
      <p:sp>
        <p:nvSpPr>
          <p:cNvPr id="134167" name="Line 22"/>
          <p:cNvSpPr>
            <a:spLocks noChangeShapeType="1"/>
          </p:cNvSpPr>
          <p:nvPr/>
        </p:nvSpPr>
        <p:spPr bwMode="auto">
          <a:xfrm>
            <a:off x="2381250" y="5910263"/>
            <a:ext cx="4408488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8" name="Line 23"/>
          <p:cNvSpPr>
            <a:spLocks noChangeShapeType="1"/>
          </p:cNvSpPr>
          <p:nvPr/>
        </p:nvSpPr>
        <p:spPr bwMode="auto">
          <a:xfrm>
            <a:off x="2894013" y="3932238"/>
            <a:ext cx="0" cy="8667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9" name="Line 24"/>
          <p:cNvSpPr>
            <a:spLocks noChangeShapeType="1"/>
          </p:cNvSpPr>
          <p:nvPr/>
        </p:nvSpPr>
        <p:spPr bwMode="auto">
          <a:xfrm>
            <a:off x="6380163" y="3900488"/>
            <a:ext cx="0" cy="8667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0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9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04888"/>
            <a:ext cx="7313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>
                <a:cs typeface="+mj-cs"/>
              </a:rPr>
              <a:t>OSPF (Open Shortest Path First)</a:t>
            </a:r>
          </a:p>
        </p:txBody>
      </p:sp>
      <p:sp>
        <p:nvSpPr>
          <p:cNvPr id="157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5105400"/>
          </a:xfrm>
        </p:spPr>
        <p:txBody>
          <a:bodyPr/>
          <a:lstStyle/>
          <a:p>
            <a:r>
              <a:rPr lang="ja-JP" altLang="en-US" dirty="0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open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altLang="ja-JP" dirty="0">
                <a:latin typeface="Gill Sans MT" charset="0"/>
              </a:rPr>
              <a:t>: publicly available</a:t>
            </a:r>
          </a:p>
          <a:p>
            <a:r>
              <a:rPr lang="en-US" dirty="0">
                <a:latin typeface="Gill Sans MT" charset="0"/>
              </a:rPr>
              <a:t>uses </a:t>
            </a:r>
            <a:r>
              <a:rPr lang="en-US" dirty="0" smtClean="0">
                <a:latin typeface="Gill Sans MT" charset="0"/>
              </a:rPr>
              <a:t>link-state </a:t>
            </a:r>
            <a:r>
              <a:rPr lang="en-US" dirty="0">
                <a:latin typeface="Gill Sans MT" charset="0"/>
              </a:rPr>
              <a:t>algorithm </a:t>
            </a:r>
          </a:p>
          <a:p>
            <a:pPr lvl="1"/>
            <a:r>
              <a:rPr lang="en-US" dirty="0" smtClean="0">
                <a:latin typeface="Gill Sans MT" charset="0"/>
              </a:rPr>
              <a:t>link state </a:t>
            </a:r>
            <a:r>
              <a:rPr lang="en-US" dirty="0">
                <a:latin typeface="Gill Sans MT" charset="0"/>
              </a:rPr>
              <a:t>packet dissemination</a:t>
            </a:r>
          </a:p>
          <a:p>
            <a:pPr lvl="1"/>
            <a:r>
              <a:rPr lang="en-US" dirty="0">
                <a:latin typeface="Gill Sans MT" charset="0"/>
              </a:rPr>
              <a:t>topology map at each node</a:t>
            </a:r>
          </a:p>
          <a:p>
            <a:pPr lvl="1"/>
            <a:r>
              <a:rPr lang="en-US" dirty="0">
                <a:latin typeface="Gill Sans MT" charset="0"/>
              </a:rPr>
              <a:t>route computation using Dijkstra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algorithm</a:t>
            </a:r>
          </a:p>
          <a:p>
            <a:r>
              <a:rPr lang="en-US" dirty="0" smtClean="0">
                <a:latin typeface="Gill Sans MT" charset="0"/>
              </a:rPr>
              <a:t>router floods OSPF link-state advertisements to all other routers in </a:t>
            </a:r>
            <a:r>
              <a:rPr lang="en-US" i="1" dirty="0" smtClean="0">
                <a:solidFill>
                  <a:srgbClr val="CC0000"/>
                </a:solidFill>
                <a:latin typeface="Gill Sans MT" charset="0"/>
              </a:rPr>
              <a:t>entire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AS</a:t>
            </a:r>
          </a:p>
          <a:p>
            <a:pPr lvl="1"/>
            <a:r>
              <a:rPr lang="en-US" dirty="0">
                <a:latin typeface="Gill Sans MT" charset="0"/>
              </a:rPr>
              <a:t>carried in OSPF messages directly over IP (rather than TCP or </a:t>
            </a:r>
            <a:r>
              <a:rPr lang="en-US" dirty="0" smtClean="0">
                <a:latin typeface="Gill Sans MT" charset="0"/>
              </a:rPr>
              <a:t>UDP</a:t>
            </a:r>
          </a:p>
          <a:p>
            <a:pPr lvl="1"/>
            <a:r>
              <a:rPr lang="en-US" dirty="0" smtClean="0">
                <a:latin typeface="Gill Sans MT" charset="0"/>
              </a:rPr>
              <a:t>link state: for each attached link</a:t>
            </a:r>
            <a:endParaRPr lang="en-US" dirty="0">
              <a:latin typeface="Gill Sans MT" charset="0"/>
            </a:endParaRPr>
          </a:p>
          <a:p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IS-IS routing</a:t>
            </a:r>
            <a:r>
              <a:rPr lang="en-US" dirty="0">
                <a:latin typeface="Gill Sans MT" charset="0"/>
              </a:rPr>
              <a:t> protocol: nearly identical to OSPF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0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3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05343"/>
            <a:ext cx="5308773" cy="219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Gill Sans MT" charset="0"/>
              </a:rPr>
              <a:t>OSPF </a:t>
            </a:r>
            <a:r>
              <a:rPr lang="ja-JP" altLang="en-US" sz="3600" dirty="0">
                <a:latin typeface="Gill Sans MT" charset="0"/>
              </a:rPr>
              <a:t>“</a:t>
            </a:r>
            <a:r>
              <a:rPr lang="en-US" altLang="ja-JP" sz="3600" dirty="0">
                <a:latin typeface="Gill Sans MT" charset="0"/>
              </a:rPr>
              <a:t>advanced</a:t>
            </a:r>
            <a:r>
              <a:rPr lang="ja-JP" altLang="en-US" sz="3600" dirty="0">
                <a:latin typeface="Gill Sans MT" charset="0"/>
              </a:rPr>
              <a:t>”</a:t>
            </a:r>
            <a:r>
              <a:rPr lang="en-US" altLang="ja-JP" sz="3600" dirty="0">
                <a:latin typeface="Gill Sans MT" charset="0"/>
              </a:rPr>
              <a:t> </a:t>
            </a:r>
            <a:r>
              <a:rPr lang="en-US" altLang="ja-JP" sz="3600" dirty="0" smtClean="0">
                <a:latin typeface="Gill Sans MT" charset="0"/>
              </a:rPr>
              <a:t>features</a:t>
            </a:r>
            <a:endParaRPr lang="en-US" dirty="0">
              <a:latin typeface="Gill Sans MT" charset="0"/>
            </a:endParaRPr>
          </a:p>
        </p:txBody>
      </p:sp>
      <p:sp>
        <p:nvSpPr>
          <p:cNvPr id="158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385888"/>
            <a:ext cx="8229600" cy="4876800"/>
          </a:xfrm>
        </p:spPr>
        <p:txBody>
          <a:bodyPr/>
          <a:lstStyle/>
          <a:p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security:</a:t>
            </a:r>
            <a:r>
              <a:rPr lang="en-US" dirty="0">
                <a:latin typeface="Gill Sans MT" charset="0"/>
              </a:rPr>
              <a:t> all OSPF messages authenticated (to prevent malicious intrusion) </a:t>
            </a:r>
          </a:p>
          <a:p>
            <a:r>
              <a:rPr lang="en-US" dirty="0">
                <a:solidFill>
                  <a:srgbClr val="CC0000"/>
                </a:solidFill>
                <a:latin typeface="Gill Sans MT" charset="0"/>
              </a:rPr>
              <a:t>multiple </a:t>
            </a:r>
            <a:r>
              <a:rPr lang="en-US" dirty="0">
                <a:latin typeface="Gill Sans MT" charset="0"/>
              </a:rPr>
              <a:t>same-cost </a:t>
            </a:r>
            <a:r>
              <a:rPr lang="en-US" dirty="0">
                <a:solidFill>
                  <a:srgbClr val="CC0000"/>
                </a:solidFill>
                <a:latin typeface="Gill Sans MT" charset="0"/>
              </a:rPr>
              <a:t>paths</a:t>
            </a:r>
            <a:r>
              <a:rPr lang="en-US" dirty="0">
                <a:latin typeface="Gill Sans MT" charset="0"/>
              </a:rPr>
              <a:t> allowed (only one path in RIP)</a:t>
            </a:r>
          </a:p>
          <a:p>
            <a:r>
              <a:rPr lang="en-US" dirty="0">
                <a:latin typeface="Gill Sans MT" charset="0"/>
              </a:rPr>
              <a:t>for each link, multiple cost metrics for different </a:t>
            </a:r>
            <a:r>
              <a:rPr lang="en-US" dirty="0">
                <a:solidFill>
                  <a:srgbClr val="CC0000"/>
                </a:solidFill>
                <a:latin typeface="Gill Sans MT" charset="0"/>
              </a:rPr>
              <a:t>TOS</a:t>
            </a:r>
            <a:r>
              <a:rPr lang="en-US" dirty="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(e.g., satellite link cost set </a:t>
            </a:r>
            <a:r>
              <a:rPr lang="en-US" altLang="ja-JP" dirty="0" smtClean="0">
                <a:latin typeface="Gill Sans MT" charset="0"/>
              </a:rPr>
              <a:t>low </a:t>
            </a:r>
            <a:r>
              <a:rPr lang="en-US" altLang="ja-JP" dirty="0">
                <a:latin typeface="Gill Sans MT" charset="0"/>
              </a:rPr>
              <a:t>for best effort </a:t>
            </a:r>
            <a:r>
              <a:rPr lang="en-US" altLang="ja-JP" dirty="0" err="1">
                <a:latin typeface="Gill Sans MT" charset="0"/>
              </a:rPr>
              <a:t>ToS</a:t>
            </a:r>
            <a:r>
              <a:rPr lang="en-US" altLang="ja-JP" dirty="0">
                <a:latin typeface="Gill Sans MT" charset="0"/>
              </a:rPr>
              <a:t>; high for </a:t>
            </a:r>
            <a:r>
              <a:rPr lang="en-US" altLang="ja-JP" dirty="0" smtClean="0">
                <a:latin typeface="Gill Sans MT" charset="0"/>
              </a:rPr>
              <a:t>real-time </a:t>
            </a:r>
            <a:r>
              <a:rPr lang="en-US" altLang="ja-JP" dirty="0" err="1">
                <a:latin typeface="Gill Sans MT" charset="0"/>
              </a:rPr>
              <a:t>ToS</a:t>
            </a:r>
            <a:r>
              <a:rPr lang="en-US" altLang="ja-JP" dirty="0">
                <a:latin typeface="Gill Sans MT" charset="0"/>
              </a:rPr>
              <a:t>)</a:t>
            </a:r>
          </a:p>
          <a:p>
            <a:r>
              <a:rPr lang="en-US" dirty="0">
                <a:latin typeface="Gill Sans MT" charset="0"/>
              </a:rPr>
              <a:t>integrated </a:t>
            </a:r>
            <a:r>
              <a:rPr lang="en-US" dirty="0" err="1">
                <a:latin typeface="Gill Sans MT" charset="0"/>
              </a:rPr>
              <a:t>uni</a:t>
            </a:r>
            <a:r>
              <a:rPr lang="en-US" dirty="0">
                <a:latin typeface="Gill Sans MT" charset="0"/>
              </a:rPr>
              <a:t>- and 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</a:rPr>
              <a:t>multi-cast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support: </a:t>
            </a:r>
          </a:p>
          <a:p>
            <a:pPr lvl="1"/>
            <a:r>
              <a:rPr lang="en-US" sz="2800" dirty="0">
                <a:latin typeface="Gill Sans MT" charset="0"/>
              </a:rPr>
              <a:t>Multicast OSPF (MOSPF) uses same topology data base as OSPF</a:t>
            </a:r>
          </a:p>
          <a:p>
            <a:r>
              <a:rPr lang="en-US" dirty="0">
                <a:solidFill>
                  <a:srgbClr val="CC0000"/>
                </a:solidFill>
                <a:latin typeface="Gill Sans MT" charset="0"/>
              </a:rPr>
              <a:t>hierarchical</a:t>
            </a:r>
            <a:r>
              <a:rPr lang="en-US" dirty="0">
                <a:latin typeface="Gill Sans MT" charset="0"/>
              </a:rPr>
              <a:t> OSPF in large domains.</a:t>
            </a:r>
          </a:p>
          <a:p>
            <a:endParaRPr lang="en-US" dirty="0">
              <a:latin typeface="Gill Sans MT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17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77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Freeform 2"/>
          <p:cNvSpPr>
            <a:spLocks/>
          </p:cNvSpPr>
          <p:nvPr/>
        </p:nvSpPr>
        <p:spPr bwMode="auto">
          <a:xfrm>
            <a:off x="2027238" y="1652588"/>
            <a:ext cx="6010275" cy="2206625"/>
          </a:xfrm>
          <a:custGeom>
            <a:avLst/>
            <a:gdLst>
              <a:gd name="T0" fmla="*/ 2147483647 w 3786"/>
              <a:gd name="T1" fmla="*/ 2147483647 h 1390"/>
              <a:gd name="T2" fmla="*/ 2147483647 w 3786"/>
              <a:gd name="T3" fmla="*/ 2147483647 h 1390"/>
              <a:gd name="T4" fmla="*/ 2147483647 w 3786"/>
              <a:gd name="T5" fmla="*/ 2147483647 h 1390"/>
              <a:gd name="T6" fmla="*/ 2147483647 w 3786"/>
              <a:gd name="T7" fmla="*/ 2147483647 h 1390"/>
              <a:gd name="T8" fmla="*/ 2147483647 w 3786"/>
              <a:gd name="T9" fmla="*/ 2147483647 h 1390"/>
              <a:gd name="T10" fmla="*/ 2147483647 w 3786"/>
              <a:gd name="T11" fmla="*/ 2147483647 h 1390"/>
              <a:gd name="T12" fmla="*/ 2147483647 w 3786"/>
              <a:gd name="T13" fmla="*/ 2147483647 h 1390"/>
              <a:gd name="T14" fmla="*/ 2147483647 w 3786"/>
              <a:gd name="T15" fmla="*/ 2147483647 h 1390"/>
              <a:gd name="T16" fmla="*/ 2147483647 w 3786"/>
              <a:gd name="T17" fmla="*/ 2147483647 h 1390"/>
              <a:gd name="T18" fmla="*/ 2147483647 w 3786"/>
              <a:gd name="T19" fmla="*/ 2147483647 h 1390"/>
              <a:gd name="T20" fmla="*/ 2147483647 w 3786"/>
              <a:gd name="T21" fmla="*/ 2147483647 h 1390"/>
              <a:gd name="T22" fmla="*/ 2147483647 w 3786"/>
              <a:gd name="T23" fmla="*/ 2147483647 h 1390"/>
              <a:gd name="T24" fmla="*/ 2147483647 w 3786"/>
              <a:gd name="T25" fmla="*/ 2147483647 h 1390"/>
              <a:gd name="T26" fmla="*/ 2147483647 w 3786"/>
              <a:gd name="T27" fmla="*/ 2147483647 h 139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786"/>
              <a:gd name="T43" fmla="*/ 0 h 1390"/>
              <a:gd name="T44" fmla="*/ 3786 w 3786"/>
              <a:gd name="T45" fmla="*/ 1390 h 139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786" h="1390">
                <a:moveTo>
                  <a:pt x="408" y="575"/>
                </a:moveTo>
                <a:cubicBezTo>
                  <a:pt x="689" y="273"/>
                  <a:pt x="1286" y="110"/>
                  <a:pt x="1693" y="55"/>
                </a:cubicBezTo>
                <a:cubicBezTo>
                  <a:pt x="2100" y="0"/>
                  <a:pt x="2585" y="164"/>
                  <a:pt x="2852" y="245"/>
                </a:cubicBezTo>
                <a:cubicBezTo>
                  <a:pt x="3119" y="326"/>
                  <a:pt x="3163" y="420"/>
                  <a:pt x="3295" y="540"/>
                </a:cubicBezTo>
                <a:cubicBezTo>
                  <a:pt x="3427" y="660"/>
                  <a:pt x="3786" y="870"/>
                  <a:pt x="3702" y="1130"/>
                </a:cubicBezTo>
                <a:cubicBezTo>
                  <a:pt x="3618" y="1390"/>
                  <a:pt x="3209" y="1190"/>
                  <a:pt x="3035" y="1214"/>
                </a:cubicBezTo>
                <a:cubicBezTo>
                  <a:pt x="2870" y="1266"/>
                  <a:pt x="2655" y="1277"/>
                  <a:pt x="2655" y="1277"/>
                </a:cubicBezTo>
                <a:cubicBezTo>
                  <a:pt x="2655" y="1277"/>
                  <a:pt x="2160" y="1316"/>
                  <a:pt x="1918" y="1326"/>
                </a:cubicBezTo>
                <a:cubicBezTo>
                  <a:pt x="1676" y="1336"/>
                  <a:pt x="1387" y="1353"/>
                  <a:pt x="1201" y="1340"/>
                </a:cubicBezTo>
                <a:cubicBezTo>
                  <a:pt x="1015" y="1327"/>
                  <a:pt x="913" y="1278"/>
                  <a:pt x="801" y="1249"/>
                </a:cubicBezTo>
                <a:lnTo>
                  <a:pt x="527" y="1165"/>
                </a:lnTo>
                <a:cubicBezTo>
                  <a:pt x="404" y="1140"/>
                  <a:pt x="126" y="1159"/>
                  <a:pt x="63" y="1102"/>
                </a:cubicBezTo>
                <a:cubicBezTo>
                  <a:pt x="0" y="1045"/>
                  <a:pt x="85" y="919"/>
                  <a:pt x="148" y="821"/>
                </a:cubicBezTo>
                <a:cubicBezTo>
                  <a:pt x="205" y="733"/>
                  <a:pt x="127" y="877"/>
                  <a:pt x="408" y="575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48" name="Rectangle 3"/>
          <p:cNvSpPr>
            <a:spLocks noGrp="1" noChangeArrowheads="1"/>
          </p:cNvSpPr>
          <p:nvPr>
            <p:ph type="title"/>
          </p:nvPr>
        </p:nvSpPr>
        <p:spPr>
          <a:xfrm>
            <a:off x="427038" y="169863"/>
            <a:ext cx="4438650" cy="11430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Hierarchical OSPF</a:t>
            </a:r>
            <a:endParaRPr lang="en-US">
              <a:latin typeface="Gill Sans MT" charset="0"/>
            </a:endParaRPr>
          </a:p>
        </p:txBody>
      </p:sp>
      <p:sp>
        <p:nvSpPr>
          <p:cNvPr id="159749" name="Line 4"/>
          <p:cNvSpPr>
            <a:spLocks noChangeShapeType="1"/>
          </p:cNvSpPr>
          <p:nvPr/>
        </p:nvSpPr>
        <p:spPr bwMode="auto">
          <a:xfrm flipV="1">
            <a:off x="3679825" y="2039938"/>
            <a:ext cx="1058863" cy="346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0" name="Line 5"/>
          <p:cNvSpPr>
            <a:spLocks noChangeShapeType="1"/>
          </p:cNvSpPr>
          <p:nvPr/>
        </p:nvSpPr>
        <p:spPr bwMode="auto">
          <a:xfrm>
            <a:off x="4957763" y="2036763"/>
            <a:ext cx="1169987" cy="344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1" name="Line 6"/>
          <p:cNvSpPr>
            <a:spLocks noChangeShapeType="1"/>
          </p:cNvSpPr>
          <p:nvPr/>
        </p:nvSpPr>
        <p:spPr bwMode="auto">
          <a:xfrm>
            <a:off x="6369050" y="2435225"/>
            <a:ext cx="803275" cy="8016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2" name="Line 7"/>
          <p:cNvSpPr>
            <a:spLocks noChangeShapeType="1"/>
          </p:cNvSpPr>
          <p:nvPr/>
        </p:nvSpPr>
        <p:spPr bwMode="auto">
          <a:xfrm flipV="1">
            <a:off x="4948238" y="2330450"/>
            <a:ext cx="1271587" cy="11826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3" name="Line 8"/>
          <p:cNvSpPr>
            <a:spLocks noChangeShapeType="1"/>
          </p:cNvSpPr>
          <p:nvPr/>
        </p:nvSpPr>
        <p:spPr bwMode="auto">
          <a:xfrm>
            <a:off x="3683000" y="2471738"/>
            <a:ext cx="1138238" cy="9921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4" name="Line 9"/>
          <p:cNvSpPr>
            <a:spLocks noChangeShapeType="1"/>
          </p:cNvSpPr>
          <p:nvPr/>
        </p:nvSpPr>
        <p:spPr bwMode="auto">
          <a:xfrm flipH="1">
            <a:off x="6780213" y="3236913"/>
            <a:ext cx="400050" cy="8810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5" name="Line 10"/>
          <p:cNvSpPr>
            <a:spLocks noChangeShapeType="1"/>
          </p:cNvSpPr>
          <p:nvPr/>
        </p:nvSpPr>
        <p:spPr bwMode="auto">
          <a:xfrm>
            <a:off x="6808788" y="4090988"/>
            <a:ext cx="893762" cy="8366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6" name="Line 11"/>
          <p:cNvSpPr>
            <a:spLocks noChangeShapeType="1"/>
          </p:cNvSpPr>
          <p:nvPr/>
        </p:nvSpPr>
        <p:spPr bwMode="auto">
          <a:xfrm>
            <a:off x="4841875" y="3405188"/>
            <a:ext cx="547688" cy="1338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7" name="Line 12"/>
          <p:cNvSpPr>
            <a:spLocks noChangeShapeType="1"/>
          </p:cNvSpPr>
          <p:nvPr/>
        </p:nvSpPr>
        <p:spPr bwMode="auto">
          <a:xfrm>
            <a:off x="4403725" y="4268788"/>
            <a:ext cx="246063" cy="971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8" name="Line 13"/>
          <p:cNvSpPr>
            <a:spLocks noChangeShapeType="1"/>
          </p:cNvSpPr>
          <p:nvPr/>
        </p:nvSpPr>
        <p:spPr bwMode="auto">
          <a:xfrm flipH="1">
            <a:off x="4646613" y="4775200"/>
            <a:ext cx="7239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9" name="Line 14"/>
          <p:cNvSpPr>
            <a:spLocks noChangeShapeType="1"/>
          </p:cNvSpPr>
          <p:nvPr/>
        </p:nvSpPr>
        <p:spPr bwMode="auto">
          <a:xfrm flipH="1">
            <a:off x="4454525" y="3519488"/>
            <a:ext cx="388938" cy="7794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0" name="Line 15"/>
          <p:cNvSpPr>
            <a:spLocks noChangeShapeType="1"/>
          </p:cNvSpPr>
          <p:nvPr/>
        </p:nvSpPr>
        <p:spPr bwMode="auto">
          <a:xfrm flipH="1">
            <a:off x="2689225" y="2319338"/>
            <a:ext cx="857250" cy="8461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1" name="Line 16"/>
          <p:cNvSpPr>
            <a:spLocks noChangeShapeType="1"/>
          </p:cNvSpPr>
          <p:nvPr/>
        </p:nvSpPr>
        <p:spPr bwMode="auto">
          <a:xfrm flipH="1">
            <a:off x="2084388" y="3171825"/>
            <a:ext cx="577850" cy="790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2" name="Line 17"/>
          <p:cNvSpPr>
            <a:spLocks noChangeShapeType="1"/>
          </p:cNvSpPr>
          <p:nvPr/>
        </p:nvSpPr>
        <p:spPr bwMode="auto">
          <a:xfrm flipH="1">
            <a:off x="1435100" y="4024313"/>
            <a:ext cx="622300" cy="600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3" name="Line 18"/>
          <p:cNvSpPr>
            <a:spLocks noChangeShapeType="1"/>
          </p:cNvSpPr>
          <p:nvPr/>
        </p:nvSpPr>
        <p:spPr bwMode="auto">
          <a:xfrm flipH="1">
            <a:off x="2290763" y="4552950"/>
            <a:ext cx="433387" cy="677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4" name="Line 19"/>
          <p:cNvSpPr>
            <a:spLocks noChangeShapeType="1"/>
          </p:cNvSpPr>
          <p:nvPr/>
        </p:nvSpPr>
        <p:spPr bwMode="auto">
          <a:xfrm>
            <a:off x="2163763" y="3981450"/>
            <a:ext cx="636587" cy="52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5" name="Freeform 20"/>
          <p:cNvSpPr>
            <a:spLocks/>
          </p:cNvSpPr>
          <p:nvPr/>
        </p:nvSpPr>
        <p:spPr bwMode="auto">
          <a:xfrm>
            <a:off x="1087438" y="2833688"/>
            <a:ext cx="2185987" cy="2820987"/>
          </a:xfrm>
          <a:custGeom>
            <a:avLst/>
            <a:gdLst>
              <a:gd name="T0" fmla="*/ 2147483647 w 1377"/>
              <a:gd name="T1" fmla="*/ 2147483647 h 1777"/>
              <a:gd name="T2" fmla="*/ 2147483647 w 1377"/>
              <a:gd name="T3" fmla="*/ 2147483647 h 1777"/>
              <a:gd name="T4" fmla="*/ 2147483647 w 1377"/>
              <a:gd name="T5" fmla="*/ 2147483647 h 1777"/>
              <a:gd name="T6" fmla="*/ 2147483647 w 1377"/>
              <a:gd name="T7" fmla="*/ 2147483647 h 1777"/>
              <a:gd name="T8" fmla="*/ 2147483647 w 1377"/>
              <a:gd name="T9" fmla="*/ 2147483647 h 1777"/>
              <a:gd name="T10" fmla="*/ 2147483647 w 1377"/>
              <a:gd name="T11" fmla="*/ 2147483647 h 1777"/>
              <a:gd name="T12" fmla="*/ 2147483647 w 1377"/>
              <a:gd name="T13" fmla="*/ 2147483647 h 1777"/>
              <a:gd name="T14" fmla="*/ 2147483647 w 1377"/>
              <a:gd name="T15" fmla="*/ 2147483647 h 1777"/>
              <a:gd name="T16" fmla="*/ 2147483647 w 1377"/>
              <a:gd name="T17" fmla="*/ 2147483647 h 1777"/>
              <a:gd name="T18" fmla="*/ 2147483647 w 1377"/>
              <a:gd name="T19" fmla="*/ 2147483647 h 1777"/>
              <a:gd name="T20" fmla="*/ 2147483647 w 1377"/>
              <a:gd name="T21" fmla="*/ 2147483647 h 1777"/>
              <a:gd name="T22" fmla="*/ 2147483647 w 1377"/>
              <a:gd name="T23" fmla="*/ 2147483647 h 1777"/>
              <a:gd name="T24" fmla="*/ 2147483647 w 1377"/>
              <a:gd name="T25" fmla="*/ 2147483647 h 1777"/>
              <a:gd name="T26" fmla="*/ 2147483647 w 1377"/>
              <a:gd name="T27" fmla="*/ 2147483647 h 1777"/>
              <a:gd name="T28" fmla="*/ 2147483647 w 1377"/>
              <a:gd name="T29" fmla="*/ 2147483647 h 1777"/>
              <a:gd name="T30" fmla="*/ 2147483647 w 1377"/>
              <a:gd name="T31" fmla="*/ 2147483647 h 1777"/>
              <a:gd name="T32" fmla="*/ 2147483647 w 1377"/>
              <a:gd name="T33" fmla="*/ 2147483647 h 177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377"/>
              <a:gd name="T52" fmla="*/ 0 h 1777"/>
              <a:gd name="T53" fmla="*/ 1377 w 1377"/>
              <a:gd name="T54" fmla="*/ 1777 h 177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377" h="1777">
                <a:moveTo>
                  <a:pt x="671" y="245"/>
                </a:moveTo>
                <a:cubicBezTo>
                  <a:pt x="604" y="317"/>
                  <a:pt x="533" y="382"/>
                  <a:pt x="474" y="463"/>
                </a:cubicBezTo>
                <a:cubicBezTo>
                  <a:pt x="415" y="544"/>
                  <a:pt x="366" y="663"/>
                  <a:pt x="319" y="730"/>
                </a:cubicBezTo>
                <a:cubicBezTo>
                  <a:pt x="272" y="797"/>
                  <a:pt x="242" y="800"/>
                  <a:pt x="193" y="863"/>
                </a:cubicBezTo>
                <a:cubicBezTo>
                  <a:pt x="144" y="926"/>
                  <a:pt x="48" y="1027"/>
                  <a:pt x="24" y="1109"/>
                </a:cubicBezTo>
                <a:cubicBezTo>
                  <a:pt x="0" y="1191"/>
                  <a:pt x="10" y="1295"/>
                  <a:pt x="46" y="1355"/>
                </a:cubicBezTo>
                <a:cubicBezTo>
                  <a:pt x="82" y="1415"/>
                  <a:pt x="172" y="1437"/>
                  <a:pt x="242" y="1467"/>
                </a:cubicBezTo>
                <a:cubicBezTo>
                  <a:pt x="312" y="1497"/>
                  <a:pt x="404" y="1499"/>
                  <a:pt x="467" y="1538"/>
                </a:cubicBezTo>
                <a:cubicBezTo>
                  <a:pt x="530" y="1577"/>
                  <a:pt x="518" y="1669"/>
                  <a:pt x="622" y="1699"/>
                </a:cubicBezTo>
                <a:cubicBezTo>
                  <a:pt x="726" y="1729"/>
                  <a:pt x="986" y="1777"/>
                  <a:pt x="1092" y="1720"/>
                </a:cubicBezTo>
                <a:cubicBezTo>
                  <a:pt x="1198" y="1663"/>
                  <a:pt x="1219" y="1471"/>
                  <a:pt x="1261" y="1355"/>
                </a:cubicBezTo>
                <a:cubicBezTo>
                  <a:pt x="1303" y="1239"/>
                  <a:pt x="1377" y="1150"/>
                  <a:pt x="1345" y="1025"/>
                </a:cubicBezTo>
                <a:cubicBezTo>
                  <a:pt x="1313" y="900"/>
                  <a:pt x="1084" y="727"/>
                  <a:pt x="1071" y="603"/>
                </a:cubicBezTo>
                <a:cubicBezTo>
                  <a:pt x="1058" y="479"/>
                  <a:pt x="1237" y="374"/>
                  <a:pt x="1268" y="280"/>
                </a:cubicBezTo>
                <a:cubicBezTo>
                  <a:pt x="1299" y="186"/>
                  <a:pt x="1320" y="82"/>
                  <a:pt x="1254" y="41"/>
                </a:cubicBezTo>
                <a:cubicBezTo>
                  <a:pt x="1188" y="0"/>
                  <a:pt x="970" y="2"/>
                  <a:pt x="874" y="34"/>
                </a:cubicBezTo>
                <a:cubicBezTo>
                  <a:pt x="778" y="66"/>
                  <a:pt x="738" y="173"/>
                  <a:pt x="671" y="245"/>
                </a:cubicBez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6" name="Freeform 21"/>
          <p:cNvSpPr>
            <a:spLocks/>
          </p:cNvSpPr>
          <p:nvPr/>
        </p:nvSpPr>
        <p:spPr bwMode="auto">
          <a:xfrm>
            <a:off x="3951288" y="3068638"/>
            <a:ext cx="1903412" cy="2730500"/>
          </a:xfrm>
          <a:custGeom>
            <a:avLst/>
            <a:gdLst>
              <a:gd name="T0" fmla="*/ 2147483647 w 1199"/>
              <a:gd name="T1" fmla="*/ 2147483647 h 1720"/>
              <a:gd name="T2" fmla="*/ 2147483647 w 1199"/>
              <a:gd name="T3" fmla="*/ 2147483647 h 1720"/>
              <a:gd name="T4" fmla="*/ 2147483647 w 1199"/>
              <a:gd name="T5" fmla="*/ 2147483647 h 1720"/>
              <a:gd name="T6" fmla="*/ 2147483647 w 1199"/>
              <a:gd name="T7" fmla="*/ 2147483647 h 1720"/>
              <a:gd name="T8" fmla="*/ 2147483647 w 1199"/>
              <a:gd name="T9" fmla="*/ 2147483647 h 1720"/>
              <a:gd name="T10" fmla="*/ 2147483647 w 1199"/>
              <a:gd name="T11" fmla="*/ 2147483647 h 1720"/>
              <a:gd name="T12" fmla="*/ 2147483647 w 1199"/>
              <a:gd name="T13" fmla="*/ 2147483647 h 1720"/>
              <a:gd name="T14" fmla="*/ 2147483647 w 1199"/>
              <a:gd name="T15" fmla="*/ 2147483647 h 1720"/>
              <a:gd name="T16" fmla="*/ 2147483647 w 1199"/>
              <a:gd name="T17" fmla="*/ 2147483647 h 1720"/>
              <a:gd name="T18" fmla="*/ 2147483647 w 1199"/>
              <a:gd name="T19" fmla="*/ 2147483647 h 1720"/>
              <a:gd name="T20" fmla="*/ 2147483647 w 1199"/>
              <a:gd name="T21" fmla="*/ 2147483647 h 1720"/>
              <a:gd name="T22" fmla="*/ 2147483647 w 1199"/>
              <a:gd name="T23" fmla="*/ 2147483647 h 1720"/>
              <a:gd name="T24" fmla="*/ 2147483647 w 1199"/>
              <a:gd name="T25" fmla="*/ 2147483647 h 1720"/>
              <a:gd name="T26" fmla="*/ 2147483647 w 1199"/>
              <a:gd name="T27" fmla="*/ 2147483647 h 1720"/>
              <a:gd name="T28" fmla="*/ 2147483647 w 1199"/>
              <a:gd name="T29" fmla="*/ 2147483647 h 172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99"/>
              <a:gd name="T46" fmla="*/ 0 h 1720"/>
              <a:gd name="T47" fmla="*/ 1199 w 1199"/>
              <a:gd name="T48" fmla="*/ 1720 h 172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99" h="1720">
                <a:moveTo>
                  <a:pt x="651" y="20"/>
                </a:moveTo>
                <a:cubicBezTo>
                  <a:pt x="595" y="0"/>
                  <a:pt x="643" y="10"/>
                  <a:pt x="609" y="20"/>
                </a:cubicBezTo>
                <a:cubicBezTo>
                  <a:pt x="575" y="30"/>
                  <a:pt x="499" y="45"/>
                  <a:pt x="447" y="83"/>
                </a:cubicBezTo>
                <a:cubicBezTo>
                  <a:pt x="395" y="121"/>
                  <a:pt x="354" y="178"/>
                  <a:pt x="300" y="245"/>
                </a:cubicBezTo>
                <a:cubicBezTo>
                  <a:pt x="246" y="312"/>
                  <a:pt x="173" y="379"/>
                  <a:pt x="124" y="483"/>
                </a:cubicBezTo>
                <a:cubicBezTo>
                  <a:pt x="75" y="587"/>
                  <a:pt x="10" y="742"/>
                  <a:pt x="5" y="870"/>
                </a:cubicBezTo>
                <a:cubicBezTo>
                  <a:pt x="0" y="998"/>
                  <a:pt x="50" y="1122"/>
                  <a:pt x="96" y="1249"/>
                </a:cubicBezTo>
                <a:cubicBezTo>
                  <a:pt x="142" y="1376"/>
                  <a:pt x="153" y="1564"/>
                  <a:pt x="279" y="1635"/>
                </a:cubicBezTo>
                <a:cubicBezTo>
                  <a:pt x="405" y="1706"/>
                  <a:pt x="711" y="1720"/>
                  <a:pt x="855" y="1678"/>
                </a:cubicBezTo>
                <a:cubicBezTo>
                  <a:pt x="999" y="1636"/>
                  <a:pt x="1089" y="1492"/>
                  <a:pt x="1143" y="1383"/>
                </a:cubicBezTo>
                <a:cubicBezTo>
                  <a:pt x="1197" y="1274"/>
                  <a:pt x="1199" y="1129"/>
                  <a:pt x="1178" y="1024"/>
                </a:cubicBezTo>
                <a:cubicBezTo>
                  <a:pt x="1157" y="919"/>
                  <a:pt x="1057" y="854"/>
                  <a:pt x="1016" y="750"/>
                </a:cubicBezTo>
                <a:cubicBezTo>
                  <a:pt x="975" y="646"/>
                  <a:pt x="944" y="501"/>
                  <a:pt x="932" y="399"/>
                </a:cubicBezTo>
                <a:cubicBezTo>
                  <a:pt x="920" y="297"/>
                  <a:pt x="994" y="203"/>
                  <a:pt x="946" y="139"/>
                </a:cubicBezTo>
                <a:cubicBezTo>
                  <a:pt x="898" y="75"/>
                  <a:pt x="707" y="40"/>
                  <a:pt x="651" y="20"/>
                </a:cubicBez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7" name="Freeform 22"/>
          <p:cNvSpPr>
            <a:spLocks/>
          </p:cNvSpPr>
          <p:nvPr/>
        </p:nvSpPr>
        <p:spPr bwMode="auto">
          <a:xfrm>
            <a:off x="6380163" y="2774950"/>
            <a:ext cx="2079625" cy="2720975"/>
          </a:xfrm>
          <a:custGeom>
            <a:avLst/>
            <a:gdLst>
              <a:gd name="T0" fmla="*/ 2147483647 w 1310"/>
              <a:gd name="T1" fmla="*/ 2147483647 h 1714"/>
              <a:gd name="T2" fmla="*/ 2147483647 w 1310"/>
              <a:gd name="T3" fmla="*/ 2147483647 h 1714"/>
              <a:gd name="T4" fmla="*/ 2147483647 w 1310"/>
              <a:gd name="T5" fmla="*/ 2147483647 h 1714"/>
              <a:gd name="T6" fmla="*/ 2147483647 w 1310"/>
              <a:gd name="T7" fmla="*/ 2147483647 h 1714"/>
              <a:gd name="T8" fmla="*/ 2147483647 w 1310"/>
              <a:gd name="T9" fmla="*/ 2147483647 h 1714"/>
              <a:gd name="T10" fmla="*/ 2147483647 w 1310"/>
              <a:gd name="T11" fmla="*/ 2147483647 h 1714"/>
              <a:gd name="T12" fmla="*/ 2147483647 w 1310"/>
              <a:gd name="T13" fmla="*/ 2147483647 h 1714"/>
              <a:gd name="T14" fmla="*/ 2147483647 w 1310"/>
              <a:gd name="T15" fmla="*/ 2147483647 h 1714"/>
              <a:gd name="T16" fmla="*/ 2147483647 w 1310"/>
              <a:gd name="T17" fmla="*/ 2147483647 h 1714"/>
              <a:gd name="T18" fmla="*/ 2147483647 w 1310"/>
              <a:gd name="T19" fmla="*/ 2147483647 h 1714"/>
              <a:gd name="T20" fmla="*/ 2147483647 w 1310"/>
              <a:gd name="T21" fmla="*/ 2147483647 h 1714"/>
              <a:gd name="T22" fmla="*/ 2147483647 w 1310"/>
              <a:gd name="T23" fmla="*/ 2147483647 h 1714"/>
              <a:gd name="T24" fmla="*/ 2147483647 w 1310"/>
              <a:gd name="T25" fmla="*/ 2147483647 h 171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10"/>
              <a:gd name="T40" fmla="*/ 0 h 1714"/>
              <a:gd name="T41" fmla="*/ 1310 w 1310"/>
              <a:gd name="T42" fmla="*/ 1714 h 171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10" h="1714">
                <a:moveTo>
                  <a:pt x="470" y="29"/>
                </a:moveTo>
                <a:cubicBezTo>
                  <a:pt x="373" y="0"/>
                  <a:pt x="308" y="123"/>
                  <a:pt x="245" y="198"/>
                </a:cubicBezTo>
                <a:cubicBezTo>
                  <a:pt x="182" y="273"/>
                  <a:pt x="130" y="385"/>
                  <a:pt x="90" y="479"/>
                </a:cubicBezTo>
                <a:cubicBezTo>
                  <a:pt x="50" y="573"/>
                  <a:pt x="12" y="651"/>
                  <a:pt x="6" y="760"/>
                </a:cubicBezTo>
                <a:cubicBezTo>
                  <a:pt x="0" y="869"/>
                  <a:pt x="7" y="1042"/>
                  <a:pt x="55" y="1132"/>
                </a:cubicBezTo>
                <a:cubicBezTo>
                  <a:pt x="103" y="1222"/>
                  <a:pt x="191" y="1232"/>
                  <a:pt x="294" y="1301"/>
                </a:cubicBezTo>
                <a:cubicBezTo>
                  <a:pt x="397" y="1370"/>
                  <a:pt x="536" y="1479"/>
                  <a:pt x="673" y="1546"/>
                </a:cubicBezTo>
                <a:cubicBezTo>
                  <a:pt x="810" y="1613"/>
                  <a:pt x="1018" y="1714"/>
                  <a:pt x="1116" y="1701"/>
                </a:cubicBezTo>
                <a:cubicBezTo>
                  <a:pt x="1214" y="1688"/>
                  <a:pt x="1310" y="1559"/>
                  <a:pt x="1263" y="1469"/>
                </a:cubicBezTo>
                <a:cubicBezTo>
                  <a:pt x="1216" y="1379"/>
                  <a:pt x="925" y="1270"/>
                  <a:pt x="835" y="1160"/>
                </a:cubicBezTo>
                <a:cubicBezTo>
                  <a:pt x="745" y="1050"/>
                  <a:pt x="723" y="940"/>
                  <a:pt x="722" y="809"/>
                </a:cubicBezTo>
                <a:cubicBezTo>
                  <a:pt x="721" y="678"/>
                  <a:pt x="871" y="504"/>
                  <a:pt x="828" y="373"/>
                </a:cubicBezTo>
                <a:cubicBezTo>
                  <a:pt x="785" y="242"/>
                  <a:pt x="567" y="58"/>
                  <a:pt x="470" y="29"/>
                </a:cubicBez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8" name="Text Box 23"/>
          <p:cNvSpPr txBox="1">
            <a:spLocks noChangeArrowheads="1"/>
          </p:cNvSpPr>
          <p:nvPr/>
        </p:nvSpPr>
        <p:spPr bwMode="auto">
          <a:xfrm>
            <a:off x="5092700" y="1293813"/>
            <a:ext cx="1797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boundary router</a:t>
            </a:r>
          </a:p>
        </p:txBody>
      </p:sp>
      <p:sp>
        <p:nvSpPr>
          <p:cNvPr id="159769" name="Text Box 24"/>
          <p:cNvSpPr txBox="1">
            <a:spLocks noChangeArrowheads="1"/>
          </p:cNvSpPr>
          <p:nvPr/>
        </p:nvSpPr>
        <p:spPr bwMode="auto">
          <a:xfrm>
            <a:off x="6616700" y="1714500"/>
            <a:ext cx="1835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backbone router</a:t>
            </a:r>
          </a:p>
        </p:txBody>
      </p:sp>
      <p:sp>
        <p:nvSpPr>
          <p:cNvPr id="159770" name="Text Box 25"/>
          <p:cNvSpPr txBox="1">
            <a:spLocks noChangeArrowheads="1"/>
          </p:cNvSpPr>
          <p:nvPr/>
        </p:nvSpPr>
        <p:spPr bwMode="auto">
          <a:xfrm>
            <a:off x="936625" y="5357813"/>
            <a:ext cx="831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area 1</a:t>
            </a:r>
          </a:p>
        </p:txBody>
      </p:sp>
      <p:sp>
        <p:nvSpPr>
          <p:cNvPr id="159771" name="Text Box 26"/>
          <p:cNvSpPr txBox="1">
            <a:spLocks noChangeArrowheads="1"/>
          </p:cNvSpPr>
          <p:nvPr/>
        </p:nvSpPr>
        <p:spPr bwMode="auto">
          <a:xfrm>
            <a:off x="4502150" y="5734050"/>
            <a:ext cx="831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area 2</a:t>
            </a:r>
          </a:p>
        </p:txBody>
      </p:sp>
      <p:sp>
        <p:nvSpPr>
          <p:cNvPr id="159772" name="Text Box 27"/>
          <p:cNvSpPr txBox="1">
            <a:spLocks noChangeArrowheads="1"/>
          </p:cNvSpPr>
          <p:nvPr/>
        </p:nvSpPr>
        <p:spPr bwMode="auto">
          <a:xfrm>
            <a:off x="7586663" y="4113213"/>
            <a:ext cx="831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area 3</a:t>
            </a:r>
          </a:p>
        </p:txBody>
      </p:sp>
      <p:sp>
        <p:nvSpPr>
          <p:cNvPr id="159773" name="Text Box 28"/>
          <p:cNvSpPr txBox="1">
            <a:spLocks noChangeArrowheads="1"/>
          </p:cNvSpPr>
          <p:nvPr/>
        </p:nvSpPr>
        <p:spPr bwMode="auto">
          <a:xfrm>
            <a:off x="4394200" y="2411413"/>
            <a:ext cx="1285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bg1"/>
                </a:solidFill>
              </a:rPr>
              <a:t>backbone</a:t>
            </a:r>
          </a:p>
        </p:txBody>
      </p:sp>
      <p:sp>
        <p:nvSpPr>
          <p:cNvPr id="159774" name="Text Box 29"/>
          <p:cNvSpPr txBox="1">
            <a:spLocks noChangeArrowheads="1"/>
          </p:cNvSpPr>
          <p:nvPr/>
        </p:nvSpPr>
        <p:spPr bwMode="auto">
          <a:xfrm>
            <a:off x="3219450" y="2822575"/>
            <a:ext cx="8953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1800">
                <a:solidFill>
                  <a:schemeClr val="bg1"/>
                </a:solidFill>
              </a:rPr>
              <a:t>area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bg1"/>
                </a:solidFill>
              </a:rPr>
              <a:t>border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bg1"/>
                </a:solidFill>
              </a:rPr>
              <a:t>routers</a:t>
            </a:r>
          </a:p>
        </p:txBody>
      </p:sp>
      <p:sp>
        <p:nvSpPr>
          <p:cNvPr id="159775" name="Text Box 30"/>
          <p:cNvSpPr txBox="1">
            <a:spLocks noChangeArrowheads="1"/>
          </p:cNvSpPr>
          <p:nvPr/>
        </p:nvSpPr>
        <p:spPr bwMode="auto">
          <a:xfrm>
            <a:off x="5969000" y="5048250"/>
            <a:ext cx="933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1800">
                <a:solidFill>
                  <a:srgbClr val="CC0000"/>
                </a:solidFill>
              </a:rPr>
              <a:t>internal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rgbClr val="CC0000"/>
                </a:solidFill>
              </a:rPr>
              <a:t>routers</a:t>
            </a:r>
          </a:p>
        </p:txBody>
      </p:sp>
      <p:sp>
        <p:nvSpPr>
          <p:cNvPr id="159776" name="Line 242"/>
          <p:cNvSpPr>
            <a:spLocks noChangeShapeType="1"/>
          </p:cNvSpPr>
          <p:nvPr/>
        </p:nvSpPr>
        <p:spPr bwMode="auto">
          <a:xfrm flipV="1">
            <a:off x="6946900" y="5018088"/>
            <a:ext cx="490538" cy="2000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77" name="Line 243"/>
          <p:cNvSpPr>
            <a:spLocks noChangeShapeType="1"/>
          </p:cNvSpPr>
          <p:nvPr/>
        </p:nvSpPr>
        <p:spPr bwMode="auto">
          <a:xfrm flipH="1" flipV="1">
            <a:off x="5559425" y="4892675"/>
            <a:ext cx="481013" cy="300038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78" name="Line 244"/>
          <p:cNvSpPr>
            <a:spLocks noChangeShapeType="1"/>
          </p:cNvSpPr>
          <p:nvPr/>
        </p:nvSpPr>
        <p:spPr bwMode="auto">
          <a:xfrm flipV="1">
            <a:off x="4862513" y="1081088"/>
            <a:ext cx="0" cy="792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79" name="Line 245"/>
          <p:cNvSpPr>
            <a:spLocks noChangeShapeType="1"/>
          </p:cNvSpPr>
          <p:nvPr/>
        </p:nvSpPr>
        <p:spPr bwMode="auto">
          <a:xfrm flipH="1">
            <a:off x="6534150" y="2039938"/>
            <a:ext cx="312738" cy="20161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80" name="Line 246"/>
          <p:cNvSpPr>
            <a:spLocks noChangeShapeType="1"/>
          </p:cNvSpPr>
          <p:nvPr/>
        </p:nvSpPr>
        <p:spPr bwMode="auto">
          <a:xfrm flipH="1">
            <a:off x="5024438" y="1646238"/>
            <a:ext cx="312737" cy="20161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81" name="Line 247"/>
          <p:cNvSpPr>
            <a:spLocks noChangeShapeType="1"/>
          </p:cNvSpPr>
          <p:nvPr/>
        </p:nvSpPr>
        <p:spPr bwMode="auto">
          <a:xfrm>
            <a:off x="4154488" y="3463925"/>
            <a:ext cx="334962" cy="55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82" name="Line 248"/>
          <p:cNvSpPr>
            <a:spLocks noChangeShapeType="1"/>
          </p:cNvSpPr>
          <p:nvPr/>
        </p:nvSpPr>
        <p:spPr bwMode="auto">
          <a:xfrm flipH="1" flipV="1">
            <a:off x="2968625" y="3270250"/>
            <a:ext cx="257175" cy="1571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59783" name="Group 249"/>
          <p:cNvGrpSpPr>
            <a:grpSpLocks/>
          </p:cNvGrpSpPr>
          <p:nvPr/>
        </p:nvGrpSpPr>
        <p:grpSpPr bwMode="auto">
          <a:xfrm>
            <a:off x="5902325" y="2276475"/>
            <a:ext cx="644525" cy="282575"/>
            <a:chOff x="4396" y="1245"/>
            <a:chExt cx="672" cy="248"/>
          </a:xfrm>
        </p:grpSpPr>
        <p:sp>
          <p:nvSpPr>
            <p:cNvPr id="15991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91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91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914" name="Group 25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917" name="Freeform 25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918" name="Freeform 25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915" name="Line 256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916" name="Line 257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4" name="Group 258"/>
          <p:cNvGrpSpPr>
            <a:grpSpLocks/>
          </p:cNvGrpSpPr>
          <p:nvPr/>
        </p:nvGrpSpPr>
        <p:grpSpPr bwMode="auto">
          <a:xfrm>
            <a:off x="6824663" y="3119438"/>
            <a:ext cx="644525" cy="282575"/>
            <a:chOff x="4396" y="1245"/>
            <a:chExt cx="672" cy="248"/>
          </a:xfrm>
        </p:grpSpPr>
        <p:sp>
          <p:nvSpPr>
            <p:cNvPr id="15990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90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90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906" name="Group 26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909" name="Freeform 26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910" name="Freeform 26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907" name="Line 265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908" name="Line 266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5" name="Group 267"/>
          <p:cNvGrpSpPr>
            <a:grpSpLocks/>
          </p:cNvGrpSpPr>
          <p:nvPr/>
        </p:nvGrpSpPr>
        <p:grpSpPr bwMode="auto">
          <a:xfrm>
            <a:off x="6608763" y="3952875"/>
            <a:ext cx="644525" cy="282575"/>
            <a:chOff x="4396" y="1245"/>
            <a:chExt cx="672" cy="248"/>
          </a:xfrm>
        </p:grpSpPr>
        <p:sp>
          <p:nvSpPr>
            <p:cNvPr id="159895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96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97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98" name="Group 27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901" name="Freeform 27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902" name="Freeform 27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99" name="Line 274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900" name="Line 27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6" name="Group 276"/>
          <p:cNvGrpSpPr>
            <a:grpSpLocks/>
          </p:cNvGrpSpPr>
          <p:nvPr/>
        </p:nvGrpSpPr>
        <p:grpSpPr bwMode="auto">
          <a:xfrm>
            <a:off x="7418388" y="4797425"/>
            <a:ext cx="644525" cy="282575"/>
            <a:chOff x="4396" y="1245"/>
            <a:chExt cx="672" cy="248"/>
          </a:xfrm>
        </p:grpSpPr>
        <p:sp>
          <p:nvSpPr>
            <p:cNvPr id="159887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88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89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90" name="Group 28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93" name="Freeform 28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94" name="Freeform 28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91" name="Line 283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92" name="Line 28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7" name="Group 285"/>
          <p:cNvGrpSpPr>
            <a:grpSpLocks/>
          </p:cNvGrpSpPr>
          <p:nvPr/>
        </p:nvGrpSpPr>
        <p:grpSpPr bwMode="auto">
          <a:xfrm>
            <a:off x="4548188" y="1871663"/>
            <a:ext cx="644525" cy="282575"/>
            <a:chOff x="4396" y="1245"/>
            <a:chExt cx="672" cy="248"/>
          </a:xfrm>
        </p:grpSpPr>
        <p:sp>
          <p:nvSpPr>
            <p:cNvPr id="159879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80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81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82" name="Group 289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85" name="Freeform 2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86" name="Freeform 2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83" name="Line 292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84" name="Line 293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8" name="Group 294"/>
          <p:cNvGrpSpPr>
            <a:grpSpLocks/>
          </p:cNvGrpSpPr>
          <p:nvPr/>
        </p:nvGrpSpPr>
        <p:grpSpPr bwMode="auto">
          <a:xfrm>
            <a:off x="4567238" y="3273425"/>
            <a:ext cx="644525" cy="282575"/>
            <a:chOff x="4396" y="1245"/>
            <a:chExt cx="672" cy="248"/>
          </a:xfrm>
        </p:grpSpPr>
        <p:sp>
          <p:nvSpPr>
            <p:cNvPr id="15987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7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7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74" name="Group 298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77" name="Freeform 29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78" name="Freeform 30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75" name="Line 301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76" name="Line 302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9" name="Group 303"/>
          <p:cNvGrpSpPr>
            <a:grpSpLocks/>
          </p:cNvGrpSpPr>
          <p:nvPr/>
        </p:nvGrpSpPr>
        <p:grpSpPr bwMode="auto">
          <a:xfrm>
            <a:off x="3314700" y="2276475"/>
            <a:ext cx="644525" cy="282575"/>
            <a:chOff x="4396" y="1245"/>
            <a:chExt cx="672" cy="248"/>
          </a:xfrm>
        </p:grpSpPr>
        <p:sp>
          <p:nvSpPr>
            <p:cNvPr id="15986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6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6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66" name="Group 30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69" name="Freeform 30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70" name="Freeform 30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67" name="Line 310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68" name="Line 31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0" name="Group 312"/>
          <p:cNvGrpSpPr>
            <a:grpSpLocks/>
          </p:cNvGrpSpPr>
          <p:nvPr/>
        </p:nvGrpSpPr>
        <p:grpSpPr bwMode="auto">
          <a:xfrm>
            <a:off x="2330450" y="3063875"/>
            <a:ext cx="644525" cy="282575"/>
            <a:chOff x="4396" y="1245"/>
            <a:chExt cx="672" cy="248"/>
          </a:xfrm>
        </p:grpSpPr>
        <p:sp>
          <p:nvSpPr>
            <p:cNvPr id="159855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56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57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58" name="Group 316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61" name="Freeform 31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62" name="Freeform 31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59" name="Line 319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60" name="Line 320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1" name="Group 321"/>
          <p:cNvGrpSpPr>
            <a:grpSpLocks/>
          </p:cNvGrpSpPr>
          <p:nvPr/>
        </p:nvGrpSpPr>
        <p:grpSpPr bwMode="auto">
          <a:xfrm>
            <a:off x="1781175" y="3841750"/>
            <a:ext cx="644525" cy="282575"/>
            <a:chOff x="4396" y="1245"/>
            <a:chExt cx="672" cy="248"/>
          </a:xfrm>
        </p:grpSpPr>
        <p:sp>
          <p:nvSpPr>
            <p:cNvPr id="159847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48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49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50" name="Group 325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53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54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51" name="Line 328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52" name="Line 329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2" name="Group 330"/>
          <p:cNvGrpSpPr>
            <a:grpSpLocks/>
          </p:cNvGrpSpPr>
          <p:nvPr/>
        </p:nvGrpSpPr>
        <p:grpSpPr bwMode="auto">
          <a:xfrm>
            <a:off x="2368550" y="4362450"/>
            <a:ext cx="644525" cy="282575"/>
            <a:chOff x="4396" y="1245"/>
            <a:chExt cx="672" cy="248"/>
          </a:xfrm>
        </p:grpSpPr>
        <p:sp>
          <p:nvSpPr>
            <p:cNvPr id="159839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40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41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42" name="Group 33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45" name="Freeform 33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46" name="Freeform 33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43" name="Line 337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44" name="Line 33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3" name="Group 339"/>
          <p:cNvGrpSpPr>
            <a:grpSpLocks/>
          </p:cNvGrpSpPr>
          <p:nvPr/>
        </p:nvGrpSpPr>
        <p:grpSpPr bwMode="auto">
          <a:xfrm>
            <a:off x="2019300" y="5095875"/>
            <a:ext cx="644525" cy="282575"/>
            <a:chOff x="4396" y="1245"/>
            <a:chExt cx="672" cy="248"/>
          </a:xfrm>
        </p:grpSpPr>
        <p:sp>
          <p:nvSpPr>
            <p:cNvPr id="15983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3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3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34" name="Group 34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37" name="Freeform 34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38" name="Freeform 34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35" name="Line 346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36" name="Line 347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4" name="Group 348"/>
          <p:cNvGrpSpPr>
            <a:grpSpLocks/>
          </p:cNvGrpSpPr>
          <p:nvPr/>
        </p:nvGrpSpPr>
        <p:grpSpPr bwMode="auto">
          <a:xfrm>
            <a:off x="1189038" y="4511675"/>
            <a:ext cx="644525" cy="282575"/>
            <a:chOff x="4396" y="1245"/>
            <a:chExt cx="672" cy="248"/>
          </a:xfrm>
        </p:grpSpPr>
        <p:sp>
          <p:nvSpPr>
            <p:cNvPr id="15982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2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2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26" name="Group 35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29" name="Freeform 35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30" name="Freeform 35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27" name="Line 355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28" name="Line 356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5" name="Group 357"/>
          <p:cNvGrpSpPr>
            <a:grpSpLocks/>
          </p:cNvGrpSpPr>
          <p:nvPr/>
        </p:nvGrpSpPr>
        <p:grpSpPr bwMode="auto">
          <a:xfrm>
            <a:off x="4149725" y="4191000"/>
            <a:ext cx="644525" cy="282575"/>
            <a:chOff x="4396" y="1245"/>
            <a:chExt cx="672" cy="248"/>
          </a:xfrm>
        </p:grpSpPr>
        <p:sp>
          <p:nvSpPr>
            <p:cNvPr id="159815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16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17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18" name="Group 36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21" name="Freeform 36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22" name="Freeform 36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19" name="Line 364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20" name="Line 36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6" name="Group 366"/>
          <p:cNvGrpSpPr>
            <a:grpSpLocks/>
          </p:cNvGrpSpPr>
          <p:nvPr/>
        </p:nvGrpSpPr>
        <p:grpSpPr bwMode="auto">
          <a:xfrm>
            <a:off x="4960938" y="4610100"/>
            <a:ext cx="644525" cy="282575"/>
            <a:chOff x="4396" y="1245"/>
            <a:chExt cx="672" cy="248"/>
          </a:xfrm>
        </p:grpSpPr>
        <p:sp>
          <p:nvSpPr>
            <p:cNvPr id="159807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08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09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10" name="Group 37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13" name="Freeform 37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14" name="Freeform 37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11" name="Line 373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12" name="Line 37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7" name="Group 375"/>
          <p:cNvGrpSpPr>
            <a:grpSpLocks/>
          </p:cNvGrpSpPr>
          <p:nvPr/>
        </p:nvGrpSpPr>
        <p:grpSpPr bwMode="auto">
          <a:xfrm>
            <a:off x="4376738" y="5051425"/>
            <a:ext cx="644525" cy="282575"/>
            <a:chOff x="4396" y="1245"/>
            <a:chExt cx="672" cy="248"/>
          </a:xfrm>
        </p:grpSpPr>
        <p:sp>
          <p:nvSpPr>
            <p:cNvPr id="159799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00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01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02" name="Group 379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05" name="Freeform 38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06" name="Freeform 38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03" name="Line 382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04" name="Line 383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59798" name="Picture 384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976313"/>
            <a:ext cx="4113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18</a:t>
            </a:fld>
            <a:endParaRPr lang="en-US" sz="1200" dirty="0">
              <a:latin typeface="Tahoma" charset="0"/>
            </a:endParaRPr>
          </a:p>
        </p:txBody>
      </p:sp>
      <p:sp>
        <p:nvSpPr>
          <p:cNvPr id="17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11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1468438"/>
            <a:ext cx="8229600" cy="4008437"/>
          </a:xfrm>
        </p:spPr>
        <p:txBody>
          <a:bodyPr/>
          <a:lstStyle/>
          <a:p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two-level hierarchy:</a:t>
            </a:r>
            <a:r>
              <a:rPr lang="en-US" dirty="0">
                <a:latin typeface="Gill Sans MT" charset="0"/>
              </a:rPr>
              <a:t> local area, backbone.</a:t>
            </a:r>
          </a:p>
          <a:p>
            <a:pPr lvl="1"/>
            <a:r>
              <a:rPr lang="en-US" sz="2800" dirty="0">
                <a:latin typeface="Gill Sans MT" charset="0"/>
              </a:rPr>
              <a:t>link-state advertisements only in area </a:t>
            </a:r>
          </a:p>
          <a:p>
            <a:pPr lvl="1"/>
            <a:r>
              <a:rPr lang="en-US" sz="2800" dirty="0">
                <a:latin typeface="Gill Sans MT" charset="0"/>
              </a:rPr>
              <a:t>each nodes has detailed area topology; only know direction (shortest path) to nets in other areas.</a:t>
            </a:r>
            <a:endParaRPr lang="en-US" dirty="0">
              <a:latin typeface="Gill Sans MT" charset="0"/>
            </a:endParaRPr>
          </a:p>
          <a:p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area border routers:</a:t>
            </a:r>
            <a:r>
              <a:rPr lang="en-US" b="1" dirty="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summarize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altLang="ja-JP" dirty="0">
                <a:latin typeface="Gill Sans MT" charset="0"/>
              </a:rPr>
              <a:t> distances  to nets in own area, advertise to other Area Border routers.</a:t>
            </a:r>
          </a:p>
          <a:p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backbone routers:</a:t>
            </a:r>
            <a:r>
              <a:rPr lang="en-US" dirty="0">
                <a:latin typeface="Gill Sans MT" charset="0"/>
              </a:rPr>
              <a:t> run OSPF routing limited to backbone.</a:t>
            </a:r>
          </a:p>
          <a:p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boundary routers:</a:t>
            </a:r>
            <a:r>
              <a:rPr lang="en-US" dirty="0">
                <a:latin typeface="Gill Sans MT" charset="0"/>
              </a:rPr>
              <a:t> connect to other AS</a:t>
            </a:r>
            <a:r>
              <a:rPr lang="ja-JP" altLang="en-US" dirty="0" smtClean="0">
                <a:latin typeface="Gill Sans MT" charset="0"/>
              </a:rPr>
              <a:t>’</a:t>
            </a:r>
            <a:r>
              <a:rPr lang="en-US" altLang="ja-JP" dirty="0" err="1" smtClean="0">
                <a:latin typeface="Gill Sans MT" charset="0"/>
              </a:rPr>
              <a:t>es</a:t>
            </a:r>
            <a:r>
              <a:rPr lang="en-US" altLang="ja-JP" dirty="0">
                <a:latin typeface="Gill Sans MT" charset="0"/>
              </a:rPr>
              <a:t>.</a:t>
            </a:r>
            <a:endParaRPr lang="en-US" altLang="ja-JP" sz="2400" dirty="0">
              <a:latin typeface="Gill Sans MT" charset="0"/>
            </a:endParaRPr>
          </a:p>
          <a:p>
            <a:endParaRPr lang="en-US" sz="2400" dirty="0">
              <a:latin typeface="Gill Sans MT" charset="0"/>
            </a:endParaRPr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title"/>
          </p:nvPr>
        </p:nvSpPr>
        <p:spPr>
          <a:xfrm>
            <a:off x="427038" y="169863"/>
            <a:ext cx="4438650" cy="114300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Hierarchical OSPF</a:t>
            </a:r>
          </a:p>
        </p:txBody>
      </p:sp>
      <p:pic>
        <p:nvPicPr>
          <p:cNvPr id="160773" name="Picture 6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976313"/>
            <a:ext cx="4113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19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44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1" name="Picture 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5.1 </a:t>
            </a:r>
            <a:r>
              <a:rPr lang="en-US" sz="2400" dirty="0">
                <a:latin typeface="Gill Sans MT" charset="0"/>
              </a:rPr>
              <a:t>introduction</a:t>
            </a:r>
          </a:p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5.2 routing protocols</a:t>
            </a:r>
          </a:p>
          <a:p>
            <a:pPr>
              <a:lnSpc>
                <a:spcPct val="100000"/>
              </a:lnSpc>
            </a:pPr>
            <a:r>
              <a:rPr lang="en-US" sz="2400" dirty="0" smtClean="0">
                <a:latin typeface="Gill Sans MT" charset="0"/>
              </a:rPr>
              <a:t>link state</a:t>
            </a:r>
          </a:p>
          <a:p>
            <a:pPr>
              <a:lnSpc>
                <a:spcPct val="100000"/>
              </a:lnSpc>
            </a:pPr>
            <a:r>
              <a:rPr lang="en-US" sz="2400" dirty="0" smtClean="0">
                <a:latin typeface="Gill Sans MT" charset="0"/>
              </a:rPr>
              <a:t>distance vector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>
                <a:solidFill>
                  <a:srgbClr val="CC0000"/>
                </a:solidFill>
              </a:rPr>
              <a:t>5.3 intra</a:t>
            </a:r>
            <a:r>
              <a:rPr lang="en-US" sz="2400" dirty="0">
                <a:solidFill>
                  <a:srgbClr val="CC0000"/>
                </a:solidFill>
              </a:rPr>
              <a:t>-AS </a:t>
            </a:r>
            <a:r>
              <a:rPr lang="en-US" sz="2400" dirty="0" smtClean="0">
                <a:solidFill>
                  <a:srgbClr val="CC0000"/>
                </a:solidFill>
              </a:rPr>
              <a:t>routing </a:t>
            </a:r>
            <a:r>
              <a:rPr lang="en-US" sz="2400" dirty="0">
                <a:solidFill>
                  <a:srgbClr val="CC0000"/>
                </a:solidFill>
              </a:rPr>
              <a:t>in the Internet: </a:t>
            </a:r>
            <a:r>
              <a:rPr lang="en-US" sz="2400" dirty="0" smtClean="0">
                <a:solidFill>
                  <a:srgbClr val="CC0000"/>
                </a:solidFill>
              </a:rPr>
              <a:t>OSPF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5.4 routing among </a:t>
            </a:r>
            <a:r>
              <a:rPr lang="en-US" sz="2400" dirty="0"/>
              <a:t>the ISPs: B</a:t>
            </a:r>
            <a:r>
              <a:rPr lang="en-US" sz="2400" dirty="0" smtClean="0"/>
              <a:t>GP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61963" indent="-461963"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5.5 The SDN control plane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5.6 </a:t>
            </a:r>
            <a:r>
              <a:rPr lang="en-US" sz="2400" dirty="0">
                <a:solidFill>
                  <a:srgbClr val="000000"/>
                </a:solidFill>
              </a:rPr>
              <a:t>ICMP: The Internet Control Message Protocol 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/>
              <a:t>5.7 Network </a:t>
            </a:r>
            <a:r>
              <a:rPr lang="en-US" sz="2400" dirty="0" smtClean="0"/>
              <a:t>management </a:t>
            </a:r>
            <a:r>
              <a:rPr lang="en-US" sz="2400" dirty="0"/>
              <a:t>and SNMP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4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5: </a:t>
            </a:r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outline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50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3" name="Picture 7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903288"/>
            <a:ext cx="4964972" cy="232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6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41300"/>
            <a:ext cx="5164138" cy="885825"/>
          </a:xfrm>
        </p:spPr>
        <p:txBody>
          <a:bodyPr/>
          <a:lstStyle/>
          <a:p>
            <a:r>
              <a:rPr lang="en-US" sz="4000" dirty="0" smtClean="0">
                <a:latin typeface="Gill Sans MT" charset="0"/>
              </a:rPr>
              <a:t>Making routing scalable</a:t>
            </a:r>
            <a:endParaRPr lang="en-US" dirty="0">
              <a:latin typeface="Gill Sans MT" charset="0"/>
            </a:endParaRPr>
          </a:p>
        </p:txBody>
      </p:sp>
      <p:sp>
        <p:nvSpPr>
          <p:cNvPr id="1433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3467100"/>
            <a:ext cx="3810000" cy="226695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scale:</a:t>
            </a:r>
            <a:r>
              <a:rPr lang="en-US" dirty="0">
                <a:latin typeface="Gill Sans MT" charset="0"/>
              </a:rPr>
              <a:t> with </a:t>
            </a:r>
            <a:r>
              <a:rPr lang="en-US" dirty="0" smtClean="0">
                <a:latin typeface="Gill Sans MT" charset="0"/>
              </a:rPr>
              <a:t>billions of destinations</a:t>
            </a:r>
            <a:r>
              <a:rPr lang="en-US" dirty="0">
                <a:latin typeface="Gill Sans MT" charset="0"/>
              </a:rPr>
              <a:t>:</a:t>
            </a:r>
          </a:p>
          <a:p>
            <a:r>
              <a:rPr lang="en-US" sz="2400" dirty="0">
                <a:latin typeface="Gill Sans MT" charset="0"/>
              </a:rPr>
              <a:t>can</a:t>
            </a:r>
            <a:r>
              <a:rPr lang="ja-JP" altLang="en-US" sz="2400" dirty="0">
                <a:latin typeface="Gill Sans MT" charset="0"/>
              </a:rPr>
              <a:t>’</a:t>
            </a:r>
            <a:r>
              <a:rPr lang="en-US" altLang="ja-JP" sz="2400" dirty="0">
                <a:latin typeface="Gill Sans MT" charset="0"/>
              </a:rPr>
              <a:t>t store all </a:t>
            </a:r>
            <a:r>
              <a:rPr lang="en-US" altLang="ja-JP" sz="2400" dirty="0" smtClean="0">
                <a:latin typeface="Gill Sans MT" charset="0"/>
              </a:rPr>
              <a:t>destinations in </a:t>
            </a:r>
            <a:r>
              <a:rPr lang="en-US" altLang="ja-JP" sz="2400" dirty="0">
                <a:latin typeface="Gill Sans MT" charset="0"/>
              </a:rPr>
              <a:t>routing tables!</a:t>
            </a:r>
          </a:p>
          <a:p>
            <a:r>
              <a:rPr lang="en-US" sz="2400" dirty="0">
                <a:latin typeface="Gill Sans MT" charset="0"/>
              </a:rPr>
              <a:t>routing table exchange would swamp links!</a:t>
            </a:r>
            <a:r>
              <a:rPr lang="en-US" dirty="0">
                <a:latin typeface="Gill Sans MT" charset="0"/>
              </a:rPr>
              <a:t> </a:t>
            </a:r>
          </a:p>
          <a:p>
            <a:endParaRPr lang="en-US" dirty="0">
              <a:latin typeface="Gill Sans MT" charset="0"/>
            </a:endParaRPr>
          </a:p>
          <a:p>
            <a:endParaRPr lang="en-US" dirty="0">
              <a:latin typeface="Gill Sans MT" charset="0"/>
            </a:endParaRPr>
          </a:p>
        </p:txBody>
      </p:sp>
      <p:sp>
        <p:nvSpPr>
          <p:cNvPr id="983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48175" y="3467100"/>
            <a:ext cx="4019550" cy="25146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cs typeface="+mn-cs"/>
              </a:rPr>
              <a:t>administrative autonomy</a:t>
            </a:r>
          </a:p>
          <a:p>
            <a:pPr>
              <a:defRPr/>
            </a:pPr>
            <a:r>
              <a:rPr lang="en-US" sz="2400" dirty="0">
                <a:cs typeface="+mn-cs"/>
              </a:rPr>
              <a:t>internet = network of networks</a:t>
            </a:r>
          </a:p>
          <a:p>
            <a:pPr>
              <a:defRPr/>
            </a:pPr>
            <a:r>
              <a:rPr lang="en-US" sz="2400" dirty="0">
                <a:cs typeface="+mn-cs"/>
              </a:rPr>
              <a:t>each network admin may want to control routing in its own network</a:t>
            </a:r>
          </a:p>
        </p:txBody>
      </p:sp>
      <p:sp>
        <p:nvSpPr>
          <p:cNvPr id="143367" name="Rectangle 5"/>
          <p:cNvSpPr>
            <a:spLocks noChangeArrowheads="1"/>
          </p:cNvSpPr>
          <p:nvPr/>
        </p:nvSpPr>
        <p:spPr bwMode="auto">
          <a:xfrm>
            <a:off x="660531" y="1313250"/>
            <a:ext cx="6543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dirty="0">
                <a:latin typeface="Gill Sans MT" charset="0"/>
              </a:rPr>
              <a:t>our routing study thus far - </a:t>
            </a:r>
            <a:r>
              <a:rPr lang="en-US" sz="2800" dirty="0" smtClean="0">
                <a:latin typeface="Gill Sans MT" charset="0"/>
              </a:rPr>
              <a:t>idealized </a:t>
            </a:r>
            <a:endParaRPr lang="en-US" sz="2800" dirty="0">
              <a:latin typeface="Gill Sans MT" charset="0"/>
            </a:endParaRPr>
          </a:p>
          <a:p>
            <a:pPr marL="457200" indent="-4572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Gill Sans MT" charset="0"/>
              </a:rPr>
              <a:t>all routers identical</a:t>
            </a:r>
          </a:p>
          <a:p>
            <a:pPr marL="457200" indent="-4572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Gill Sans MT" charset="0"/>
              </a:rPr>
              <a:t>network </a:t>
            </a:r>
            <a:r>
              <a:rPr lang="ja-JP" altLang="en-US" sz="2800" dirty="0">
                <a:latin typeface="Gill Sans MT" charset="0"/>
              </a:rPr>
              <a:t>“</a:t>
            </a:r>
            <a:r>
              <a:rPr lang="en-US" altLang="ja-JP" sz="2800" dirty="0">
                <a:latin typeface="Gill Sans MT" charset="0"/>
              </a:rPr>
              <a:t>flat</a:t>
            </a:r>
            <a:r>
              <a:rPr lang="ja-JP" altLang="en-US" sz="2800" dirty="0">
                <a:latin typeface="Gill Sans MT" charset="0"/>
              </a:rPr>
              <a:t>”</a:t>
            </a:r>
            <a:endParaRPr lang="en-US" altLang="ja-JP" sz="2800" dirty="0">
              <a:latin typeface="Gill Sans MT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i="1" dirty="0">
                <a:latin typeface="Gill Sans MT" charset="0"/>
              </a:rPr>
              <a:t>… not</a:t>
            </a:r>
            <a:r>
              <a:rPr lang="en-US" sz="2800" dirty="0">
                <a:latin typeface="Gill Sans MT" charset="0"/>
              </a:rPr>
              <a:t> true in practice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12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17100" y="1302987"/>
            <a:ext cx="8192217" cy="910047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dirty="0">
                <a:latin typeface="Gill Sans MT"/>
                <a:cs typeface="Gill Sans MT"/>
              </a:rPr>
              <a:t>aggregate routers into </a:t>
            </a:r>
            <a:r>
              <a:rPr lang="en-US" dirty="0" smtClean="0">
                <a:latin typeface="Gill Sans MT"/>
                <a:cs typeface="Gill Sans MT"/>
              </a:rPr>
              <a:t>regions known as</a:t>
            </a:r>
            <a:r>
              <a:rPr lang="en-US" dirty="0" smtClean="0">
                <a:solidFill>
                  <a:srgbClr val="FF0000"/>
                </a:solidFill>
                <a:latin typeface="Gill Sans MT"/>
                <a:cs typeface="Gill Sans MT"/>
              </a:rPr>
              <a:t> </a:t>
            </a:r>
            <a:r>
              <a:rPr lang="ja-JP" altLang="en-US" dirty="0">
                <a:solidFill>
                  <a:srgbClr val="CC0000"/>
                </a:solidFill>
                <a:latin typeface="Gill Sans MT"/>
                <a:cs typeface="Gill Sans MT"/>
              </a:rPr>
              <a:t>“</a:t>
            </a:r>
            <a:r>
              <a:rPr lang="en-US" altLang="ja-JP" dirty="0">
                <a:solidFill>
                  <a:srgbClr val="CC0000"/>
                </a:solidFill>
                <a:latin typeface="Gill Sans MT"/>
                <a:cs typeface="Gill Sans MT"/>
              </a:rPr>
              <a:t>autonomous systems</a:t>
            </a:r>
            <a:r>
              <a:rPr lang="ja-JP" altLang="en-US" dirty="0">
                <a:solidFill>
                  <a:srgbClr val="CC0000"/>
                </a:solidFill>
                <a:latin typeface="Gill Sans MT"/>
                <a:cs typeface="Gill Sans MT"/>
              </a:rPr>
              <a:t>”</a:t>
            </a:r>
            <a:r>
              <a:rPr lang="en-US" altLang="ja-JP" dirty="0">
                <a:solidFill>
                  <a:srgbClr val="CC0000"/>
                </a:solidFill>
                <a:latin typeface="Gill Sans MT"/>
                <a:cs typeface="Gill Sans MT"/>
              </a:rPr>
              <a:t> (AS</a:t>
            </a:r>
            <a:r>
              <a:rPr lang="en-US" altLang="ja-JP" dirty="0" smtClean="0">
                <a:solidFill>
                  <a:srgbClr val="CC0000"/>
                </a:solidFill>
                <a:latin typeface="Gill Sans MT"/>
                <a:cs typeface="Gill Sans MT"/>
              </a:rPr>
              <a:t>) (a.k.a. “domains”)</a:t>
            </a:r>
            <a:endParaRPr lang="en-US" dirty="0">
              <a:latin typeface="Gill Sans MT" charset="0"/>
            </a:endParaRPr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06150" y="2636395"/>
            <a:ext cx="3748232" cy="1934001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0"/>
                </a:solidFill>
                <a:latin typeface="Gill Sans MT" charset="0"/>
              </a:rPr>
              <a:t>inter-AS routing</a:t>
            </a:r>
          </a:p>
          <a:p>
            <a:r>
              <a:rPr lang="en-US" sz="2400" dirty="0" smtClean="0">
                <a:latin typeface="Gill Sans MT" charset="0"/>
              </a:rPr>
              <a:t>routing among </a:t>
            </a:r>
            <a:r>
              <a:rPr lang="en-US" sz="2400" dirty="0" err="1" smtClean="0">
                <a:latin typeface="Gill Sans MT" charset="0"/>
              </a:rPr>
              <a:t>AS’es</a:t>
            </a:r>
            <a:endParaRPr lang="en-US" sz="2400" dirty="0" smtClean="0">
              <a:latin typeface="Gill Sans MT" charset="0"/>
            </a:endParaRPr>
          </a:p>
          <a:p>
            <a:r>
              <a:rPr lang="en-US" sz="2400" dirty="0" smtClean="0">
                <a:latin typeface="Gill Sans MT" charset="0"/>
              </a:rPr>
              <a:t>gateways perform inter-domain routing (as well as intra-domain routing)</a:t>
            </a:r>
            <a:endParaRPr lang="en-US" sz="2400" dirty="0">
              <a:latin typeface="Gill Sans MT" charset="0"/>
            </a:endParaRPr>
          </a:p>
        </p:txBody>
      </p:sp>
      <p:pic>
        <p:nvPicPr>
          <p:cNvPr id="144389" name="Picture 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903288"/>
            <a:ext cx="7831792" cy="212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5" name="Rectangle 7"/>
          <p:cNvSpPr>
            <a:spLocks noGrp="1" noChangeArrowheads="1"/>
          </p:cNvSpPr>
          <p:nvPr>
            <p:ph type="title"/>
          </p:nvPr>
        </p:nvSpPr>
        <p:spPr>
          <a:xfrm>
            <a:off x="533400" y="241300"/>
            <a:ext cx="8144020" cy="885825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cs typeface="+mj-cs"/>
              </a:rPr>
              <a:t>Internet approach to scalable </a:t>
            </a:r>
            <a:r>
              <a:rPr lang="en-US" sz="4000" dirty="0">
                <a:cs typeface="+mj-cs"/>
              </a:rPr>
              <a:t>routing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74560" y="2540178"/>
            <a:ext cx="4246080" cy="3912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altLang="ja-JP" dirty="0" smtClean="0">
                <a:solidFill>
                  <a:srgbClr val="000090"/>
                </a:solidFill>
                <a:latin typeface="Gill Sans MT"/>
                <a:cs typeface="Gill Sans MT"/>
              </a:rPr>
              <a:t>intra-AS routing</a:t>
            </a:r>
          </a:p>
          <a:p>
            <a:pPr>
              <a:lnSpc>
                <a:spcPct val="90000"/>
              </a:lnSpc>
            </a:pPr>
            <a:r>
              <a:rPr lang="en-US" altLang="ja-JP" sz="2400" dirty="0" smtClean="0">
                <a:latin typeface="Gill Sans MT" charset="0"/>
              </a:rPr>
              <a:t>routing among hosts, routers in same AS (“network”)</a:t>
            </a:r>
          </a:p>
          <a:p>
            <a:pPr>
              <a:lnSpc>
                <a:spcPct val="90000"/>
              </a:lnSpc>
            </a:pPr>
            <a:r>
              <a:rPr lang="en-US" altLang="ja-JP" sz="2400" dirty="0" smtClean="0">
                <a:latin typeface="Gill Sans MT" charset="0"/>
              </a:rPr>
              <a:t>all routers in AS must run </a:t>
            </a:r>
            <a:r>
              <a:rPr lang="en-US" altLang="ja-JP" sz="2400" i="1" dirty="0" smtClean="0">
                <a:solidFill>
                  <a:srgbClr val="000090"/>
                </a:solidFill>
                <a:latin typeface="Gill Sans MT" charset="0"/>
              </a:rPr>
              <a:t>same</a:t>
            </a:r>
            <a:r>
              <a:rPr lang="en-US" altLang="ja-JP" sz="2400" dirty="0" smtClean="0">
                <a:latin typeface="Gill Sans MT" charset="0"/>
              </a:rPr>
              <a:t> intra-domain protocol</a:t>
            </a:r>
            <a:endParaRPr lang="en-US" altLang="ja-JP" sz="2400" dirty="0">
              <a:latin typeface="Gill Sans MT" charset="0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Gill Sans MT" charset="0"/>
              </a:rPr>
              <a:t>routers in </a:t>
            </a:r>
            <a:r>
              <a:rPr lang="en-US" sz="2400" i="1" dirty="0" smtClean="0">
                <a:latin typeface="Gill Sans MT" charset="0"/>
              </a:rPr>
              <a:t>different</a:t>
            </a:r>
            <a:r>
              <a:rPr lang="en-US" sz="2400" dirty="0" smtClean="0">
                <a:latin typeface="Gill Sans MT" charset="0"/>
              </a:rPr>
              <a:t> AS can run </a:t>
            </a:r>
            <a:r>
              <a:rPr lang="en-US" sz="2400" i="1" dirty="0" smtClean="0">
                <a:latin typeface="Gill Sans MT" charset="0"/>
              </a:rPr>
              <a:t>different</a:t>
            </a:r>
            <a:r>
              <a:rPr lang="en-US" sz="2400" dirty="0" smtClean="0">
                <a:latin typeface="Gill Sans MT" charset="0"/>
              </a:rPr>
              <a:t> intra-domain routing protocol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Gill Sans MT" charset="0"/>
              </a:rPr>
              <a:t>gateway router: at “edge” of its own AS, has link(s) to router(s) in other </a:t>
            </a:r>
            <a:r>
              <a:rPr lang="en-US" sz="2400" dirty="0" err="1" smtClean="0">
                <a:latin typeface="Gill Sans MT" charset="0"/>
              </a:rPr>
              <a:t>AS’es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33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411" name="Group 2"/>
          <p:cNvGrpSpPr>
            <a:grpSpLocks/>
          </p:cNvGrpSpPr>
          <p:nvPr/>
        </p:nvGrpSpPr>
        <p:grpSpPr bwMode="auto">
          <a:xfrm>
            <a:off x="204788" y="1254125"/>
            <a:ext cx="6178550" cy="4376738"/>
            <a:chOff x="0" y="878"/>
            <a:chExt cx="4232" cy="2968"/>
          </a:xfrm>
        </p:grpSpPr>
        <p:sp>
          <p:nvSpPr>
            <p:cNvPr id="145415" name="Freeform 3"/>
            <p:cNvSpPr>
              <a:spLocks/>
            </p:cNvSpPr>
            <p:nvPr/>
          </p:nvSpPr>
          <p:spPr bwMode="auto">
            <a:xfrm>
              <a:off x="2621" y="1050"/>
              <a:ext cx="1611" cy="1025"/>
            </a:xfrm>
            <a:custGeom>
              <a:avLst/>
              <a:gdLst>
                <a:gd name="T0" fmla="*/ 1063 w 1162"/>
                <a:gd name="T1" fmla="*/ 49351 h 543"/>
                <a:gd name="T2" fmla="*/ 6960 w 1162"/>
                <a:gd name="T3" fmla="*/ 4162 h 543"/>
                <a:gd name="T4" fmla="*/ 17785 w 1162"/>
                <a:gd name="T5" fmla="*/ 23973 h 543"/>
                <a:gd name="T6" fmla="*/ 21649 w 1162"/>
                <a:gd name="T7" fmla="*/ 72662 h 543"/>
                <a:gd name="T8" fmla="*/ 19828 w 1162"/>
                <a:gd name="T9" fmla="*/ 137161 h 543"/>
                <a:gd name="T10" fmla="*/ 11083 w 1162"/>
                <a:gd name="T11" fmla="*/ 164591 h 543"/>
                <a:gd name="T12" fmla="*/ 1657 w 1162"/>
                <a:gd name="T13" fmla="*/ 133650 h 543"/>
                <a:gd name="T14" fmla="*/ 1063 w 1162"/>
                <a:gd name="T15" fmla="*/ 49351 h 5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62"/>
                <a:gd name="T25" fmla="*/ 0 h 543"/>
                <a:gd name="T26" fmla="*/ 1162 w 1162"/>
                <a:gd name="T27" fmla="*/ 543 h 5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62" h="543">
                  <a:moveTo>
                    <a:pt x="56" y="162"/>
                  </a:moveTo>
                  <a:cubicBezTo>
                    <a:pt x="115" y="100"/>
                    <a:pt x="221" y="28"/>
                    <a:pt x="368" y="14"/>
                  </a:cubicBezTo>
                  <a:cubicBezTo>
                    <a:pt x="515" y="0"/>
                    <a:pt x="811" y="42"/>
                    <a:pt x="940" y="79"/>
                  </a:cubicBezTo>
                  <a:cubicBezTo>
                    <a:pt x="1069" y="116"/>
                    <a:pt x="1126" y="177"/>
                    <a:pt x="1144" y="239"/>
                  </a:cubicBezTo>
                  <a:cubicBezTo>
                    <a:pt x="1162" y="301"/>
                    <a:pt x="1141" y="401"/>
                    <a:pt x="1048" y="451"/>
                  </a:cubicBezTo>
                  <a:cubicBezTo>
                    <a:pt x="955" y="501"/>
                    <a:pt x="746" y="543"/>
                    <a:pt x="586" y="541"/>
                  </a:cubicBezTo>
                  <a:cubicBezTo>
                    <a:pt x="426" y="539"/>
                    <a:pt x="176" y="502"/>
                    <a:pt x="88" y="439"/>
                  </a:cubicBezTo>
                  <a:cubicBezTo>
                    <a:pt x="0" y="376"/>
                    <a:pt x="63" y="220"/>
                    <a:pt x="56" y="162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6" name="Freeform 4"/>
            <p:cNvSpPr>
              <a:spLocks/>
            </p:cNvSpPr>
            <p:nvPr/>
          </p:nvSpPr>
          <p:spPr bwMode="auto">
            <a:xfrm>
              <a:off x="0" y="878"/>
              <a:ext cx="1255" cy="1016"/>
            </a:xfrm>
            <a:custGeom>
              <a:avLst/>
              <a:gdLst>
                <a:gd name="T0" fmla="*/ 134 w 1198"/>
                <a:gd name="T1" fmla="*/ 270558 h 451"/>
                <a:gd name="T2" fmla="*/ 273 w 1198"/>
                <a:gd name="T3" fmla="*/ 132828 h 451"/>
                <a:gd name="T4" fmla="*/ 679 w 1198"/>
                <a:gd name="T5" fmla="*/ 73044 h 451"/>
                <a:gd name="T6" fmla="*/ 1501 w 1198"/>
                <a:gd name="T7" fmla="*/ 37135 h 451"/>
                <a:gd name="T8" fmla="*/ 1796 w 1198"/>
                <a:gd name="T9" fmla="*/ 294460 h 451"/>
                <a:gd name="T10" fmla="*/ 1350 w 1198"/>
                <a:gd name="T11" fmla="*/ 616944 h 451"/>
                <a:gd name="T12" fmla="*/ 466 w 1198"/>
                <a:gd name="T13" fmla="*/ 634874 h 451"/>
                <a:gd name="T14" fmla="*/ 54 w 1198"/>
                <a:gd name="T15" fmla="*/ 503524 h 451"/>
                <a:gd name="T16" fmla="*/ 134 w 1198"/>
                <a:gd name="T17" fmla="*/ 270558 h 4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98"/>
                <a:gd name="T28" fmla="*/ 0 h 451"/>
                <a:gd name="T29" fmla="*/ 1198 w 1198"/>
                <a:gd name="T30" fmla="*/ 451 h 45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98" h="451">
                  <a:moveTo>
                    <a:pt x="88" y="181"/>
                  </a:moveTo>
                  <a:cubicBezTo>
                    <a:pt x="159" y="143"/>
                    <a:pt x="120" y="111"/>
                    <a:pt x="180" y="89"/>
                  </a:cubicBezTo>
                  <a:cubicBezTo>
                    <a:pt x="240" y="67"/>
                    <a:pt x="313" y="60"/>
                    <a:pt x="448" y="49"/>
                  </a:cubicBezTo>
                  <a:cubicBezTo>
                    <a:pt x="583" y="38"/>
                    <a:pt x="866" y="0"/>
                    <a:pt x="988" y="25"/>
                  </a:cubicBezTo>
                  <a:cubicBezTo>
                    <a:pt x="1110" y="50"/>
                    <a:pt x="1198" y="132"/>
                    <a:pt x="1181" y="197"/>
                  </a:cubicBezTo>
                  <a:cubicBezTo>
                    <a:pt x="1164" y="262"/>
                    <a:pt x="1034" y="375"/>
                    <a:pt x="889" y="413"/>
                  </a:cubicBezTo>
                  <a:cubicBezTo>
                    <a:pt x="744" y="451"/>
                    <a:pt x="449" y="438"/>
                    <a:pt x="307" y="425"/>
                  </a:cubicBezTo>
                  <a:cubicBezTo>
                    <a:pt x="165" y="412"/>
                    <a:pt x="72" y="378"/>
                    <a:pt x="36" y="337"/>
                  </a:cubicBezTo>
                  <a:cubicBezTo>
                    <a:pt x="0" y="296"/>
                    <a:pt x="77" y="213"/>
                    <a:pt x="88" y="18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7" name="Freeform 5"/>
            <p:cNvSpPr>
              <a:spLocks/>
            </p:cNvSpPr>
            <p:nvPr/>
          </p:nvSpPr>
          <p:spPr bwMode="auto">
            <a:xfrm>
              <a:off x="810" y="1611"/>
              <a:ext cx="2007" cy="792"/>
            </a:xfrm>
            <a:custGeom>
              <a:avLst/>
              <a:gdLst>
                <a:gd name="T0" fmla="*/ 1319 w 1583"/>
                <a:gd name="T1" fmla="*/ 862 h 682"/>
                <a:gd name="T2" fmla="*/ 3445 w 1583"/>
                <a:gd name="T3" fmla="*/ 285 h 682"/>
                <a:gd name="T4" fmla="*/ 6645 w 1583"/>
                <a:gd name="T5" fmla="*/ 77 h 682"/>
                <a:gd name="T6" fmla="*/ 9794 w 1583"/>
                <a:gd name="T7" fmla="*/ 744 h 682"/>
                <a:gd name="T8" fmla="*/ 13238 w 1583"/>
                <a:gd name="T9" fmla="*/ 1642 h 682"/>
                <a:gd name="T10" fmla="*/ 10773 w 1583"/>
                <a:gd name="T11" fmla="*/ 2476 h 682"/>
                <a:gd name="T12" fmla="*/ 5844 w 1583"/>
                <a:gd name="T13" fmla="*/ 2523 h 682"/>
                <a:gd name="T14" fmla="*/ 751 w 1583"/>
                <a:gd name="T15" fmla="*/ 2291 h 682"/>
                <a:gd name="T16" fmla="*/ 1319 w 1583"/>
                <a:gd name="T17" fmla="*/ 862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8" name="Oval 6"/>
            <p:cNvSpPr>
              <a:spLocks noChangeArrowheads="1"/>
            </p:cNvSpPr>
            <p:nvPr/>
          </p:nvSpPr>
          <p:spPr bwMode="auto">
            <a:xfrm>
              <a:off x="261" y="161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9" name="Line 7"/>
            <p:cNvSpPr>
              <a:spLocks noChangeShapeType="1"/>
            </p:cNvSpPr>
            <p:nvPr/>
          </p:nvSpPr>
          <p:spPr bwMode="auto">
            <a:xfrm>
              <a:off x="261" y="1603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0" name="Line 8"/>
            <p:cNvSpPr>
              <a:spLocks noChangeShapeType="1"/>
            </p:cNvSpPr>
            <p:nvPr/>
          </p:nvSpPr>
          <p:spPr bwMode="auto">
            <a:xfrm>
              <a:off x="574" y="1603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1" name="Rectangle 9"/>
            <p:cNvSpPr>
              <a:spLocks noChangeArrowheads="1"/>
            </p:cNvSpPr>
            <p:nvPr/>
          </p:nvSpPr>
          <p:spPr bwMode="auto">
            <a:xfrm>
              <a:off x="261" y="1603"/>
              <a:ext cx="310" cy="51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22" name="Oval 10"/>
            <p:cNvSpPr>
              <a:spLocks noChangeArrowheads="1"/>
            </p:cNvSpPr>
            <p:nvPr/>
          </p:nvSpPr>
          <p:spPr bwMode="auto">
            <a:xfrm>
              <a:off x="258" y="154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3" name="Rectangle 11"/>
            <p:cNvSpPr>
              <a:spLocks noChangeArrowheads="1"/>
            </p:cNvSpPr>
            <p:nvPr/>
          </p:nvSpPr>
          <p:spPr bwMode="auto">
            <a:xfrm>
              <a:off x="345" y="1557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4" name="Text Box 12"/>
            <p:cNvSpPr txBox="1">
              <a:spLocks noChangeArrowheads="1"/>
            </p:cNvSpPr>
            <p:nvPr/>
          </p:nvSpPr>
          <p:spPr bwMode="auto">
            <a:xfrm>
              <a:off x="259" y="1492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3b</a:t>
              </a:r>
              <a:endParaRPr lang="en-US"/>
            </a:p>
          </p:txBody>
        </p:sp>
        <p:sp>
          <p:nvSpPr>
            <p:cNvPr id="145425" name="Oval 13"/>
            <p:cNvSpPr>
              <a:spLocks noChangeArrowheads="1"/>
            </p:cNvSpPr>
            <p:nvPr/>
          </p:nvSpPr>
          <p:spPr bwMode="auto">
            <a:xfrm>
              <a:off x="1479" y="221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6" name="Line 14"/>
            <p:cNvSpPr>
              <a:spLocks noChangeShapeType="1"/>
            </p:cNvSpPr>
            <p:nvPr/>
          </p:nvSpPr>
          <p:spPr bwMode="auto">
            <a:xfrm>
              <a:off x="1479" y="2209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7" name="Line 15"/>
            <p:cNvSpPr>
              <a:spLocks noChangeShapeType="1"/>
            </p:cNvSpPr>
            <p:nvPr/>
          </p:nvSpPr>
          <p:spPr bwMode="auto">
            <a:xfrm>
              <a:off x="1792" y="2209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8" name="Rectangle 16"/>
            <p:cNvSpPr>
              <a:spLocks noChangeArrowheads="1"/>
            </p:cNvSpPr>
            <p:nvPr/>
          </p:nvSpPr>
          <p:spPr bwMode="auto">
            <a:xfrm>
              <a:off x="1479" y="2209"/>
              <a:ext cx="310" cy="51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29" name="Oval 17"/>
            <p:cNvSpPr>
              <a:spLocks noChangeArrowheads="1"/>
            </p:cNvSpPr>
            <p:nvPr/>
          </p:nvSpPr>
          <p:spPr bwMode="auto">
            <a:xfrm>
              <a:off x="1476" y="215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30" name="Group 18"/>
            <p:cNvGrpSpPr>
              <a:grpSpLocks/>
            </p:cNvGrpSpPr>
            <p:nvPr/>
          </p:nvGrpSpPr>
          <p:grpSpPr bwMode="auto">
            <a:xfrm>
              <a:off x="1478" y="2092"/>
              <a:ext cx="321" cy="269"/>
              <a:chOff x="2897" y="2425"/>
              <a:chExt cx="323" cy="269"/>
            </a:xfrm>
          </p:grpSpPr>
          <p:sp>
            <p:nvSpPr>
              <p:cNvPr id="145533" name="Rectangle 1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4" name="Text Box 20"/>
              <p:cNvSpPr txBox="1">
                <a:spLocks noChangeArrowheads="1"/>
              </p:cNvSpPr>
              <p:nvPr/>
            </p:nvSpPr>
            <p:spPr bwMode="auto">
              <a:xfrm>
                <a:off x="2897" y="2425"/>
                <a:ext cx="323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1d</a:t>
                </a:r>
              </a:p>
            </p:txBody>
          </p:sp>
        </p:grpSp>
        <p:sp>
          <p:nvSpPr>
            <p:cNvPr id="145431" name="Oval 21"/>
            <p:cNvSpPr>
              <a:spLocks noChangeArrowheads="1"/>
            </p:cNvSpPr>
            <p:nvPr/>
          </p:nvSpPr>
          <p:spPr bwMode="auto">
            <a:xfrm>
              <a:off x="822" y="1478"/>
              <a:ext cx="313" cy="8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2" name="Line 22"/>
            <p:cNvSpPr>
              <a:spLocks noChangeShapeType="1"/>
            </p:cNvSpPr>
            <p:nvPr/>
          </p:nvSpPr>
          <p:spPr bwMode="auto">
            <a:xfrm>
              <a:off x="822" y="147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3" name="Line 23"/>
            <p:cNvSpPr>
              <a:spLocks noChangeShapeType="1"/>
            </p:cNvSpPr>
            <p:nvPr/>
          </p:nvSpPr>
          <p:spPr bwMode="auto">
            <a:xfrm>
              <a:off x="1135" y="147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4" name="Rectangle 24"/>
            <p:cNvSpPr>
              <a:spLocks noChangeArrowheads="1"/>
            </p:cNvSpPr>
            <p:nvPr/>
          </p:nvSpPr>
          <p:spPr bwMode="auto">
            <a:xfrm>
              <a:off x="822" y="1471"/>
              <a:ext cx="310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35" name="Oval 25"/>
            <p:cNvSpPr>
              <a:spLocks noChangeArrowheads="1"/>
            </p:cNvSpPr>
            <p:nvPr/>
          </p:nvSpPr>
          <p:spPr bwMode="auto">
            <a:xfrm>
              <a:off x="819" y="141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6" name="Rectangle 26"/>
            <p:cNvSpPr>
              <a:spLocks noChangeArrowheads="1"/>
            </p:cNvSpPr>
            <p:nvPr/>
          </p:nvSpPr>
          <p:spPr bwMode="auto">
            <a:xfrm>
              <a:off x="906" y="1425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7" name="Text Box 27"/>
            <p:cNvSpPr txBox="1">
              <a:spLocks noChangeArrowheads="1"/>
            </p:cNvSpPr>
            <p:nvPr/>
          </p:nvSpPr>
          <p:spPr bwMode="auto">
            <a:xfrm>
              <a:off x="821" y="1359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3a</a:t>
              </a:r>
              <a:endParaRPr lang="en-US"/>
            </a:p>
          </p:txBody>
        </p:sp>
        <p:sp>
          <p:nvSpPr>
            <p:cNvPr id="145438" name="Oval 28"/>
            <p:cNvSpPr>
              <a:spLocks noChangeArrowheads="1"/>
            </p:cNvSpPr>
            <p:nvPr/>
          </p:nvSpPr>
          <p:spPr bwMode="auto">
            <a:xfrm>
              <a:off x="1443" y="182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9" name="Line 29"/>
            <p:cNvSpPr>
              <a:spLocks noChangeShapeType="1"/>
            </p:cNvSpPr>
            <p:nvPr/>
          </p:nvSpPr>
          <p:spPr bwMode="auto">
            <a:xfrm>
              <a:off x="1443" y="1814"/>
              <a:ext cx="0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0" name="Line 30"/>
            <p:cNvSpPr>
              <a:spLocks noChangeShapeType="1"/>
            </p:cNvSpPr>
            <p:nvPr/>
          </p:nvSpPr>
          <p:spPr bwMode="auto">
            <a:xfrm>
              <a:off x="1756" y="1814"/>
              <a:ext cx="0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1" name="Rectangle 31"/>
            <p:cNvSpPr>
              <a:spLocks noChangeArrowheads="1"/>
            </p:cNvSpPr>
            <p:nvPr/>
          </p:nvSpPr>
          <p:spPr bwMode="auto">
            <a:xfrm>
              <a:off x="1443" y="1814"/>
              <a:ext cx="310" cy="4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42" name="Oval 32"/>
            <p:cNvSpPr>
              <a:spLocks noChangeArrowheads="1"/>
            </p:cNvSpPr>
            <p:nvPr/>
          </p:nvSpPr>
          <p:spPr bwMode="auto">
            <a:xfrm>
              <a:off x="1440" y="175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43" name="Group 33"/>
            <p:cNvGrpSpPr>
              <a:grpSpLocks/>
            </p:cNvGrpSpPr>
            <p:nvPr/>
          </p:nvGrpSpPr>
          <p:grpSpPr bwMode="auto">
            <a:xfrm>
              <a:off x="1445" y="1696"/>
              <a:ext cx="310" cy="270"/>
              <a:chOff x="2899" y="2425"/>
              <a:chExt cx="319" cy="270"/>
            </a:xfrm>
          </p:grpSpPr>
          <p:sp>
            <p:nvSpPr>
              <p:cNvPr id="145531" name="Rectangle 3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2" name="Text Box 35"/>
              <p:cNvSpPr txBox="1">
                <a:spLocks noChangeArrowheads="1"/>
              </p:cNvSpPr>
              <p:nvPr/>
            </p:nvSpPr>
            <p:spPr bwMode="auto">
              <a:xfrm>
                <a:off x="2899" y="2425"/>
                <a:ext cx="319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1c</a:t>
                </a:r>
              </a:p>
            </p:txBody>
          </p:sp>
        </p:grpSp>
        <p:sp>
          <p:nvSpPr>
            <p:cNvPr id="145444" name="Line 36"/>
            <p:cNvSpPr>
              <a:spLocks noChangeShapeType="1"/>
            </p:cNvSpPr>
            <p:nvPr/>
          </p:nvSpPr>
          <p:spPr bwMode="auto">
            <a:xfrm>
              <a:off x="3238" y="1632"/>
              <a:ext cx="308" cy="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5" name="Line 37"/>
            <p:cNvSpPr>
              <a:spLocks noChangeShapeType="1"/>
            </p:cNvSpPr>
            <p:nvPr/>
          </p:nvSpPr>
          <p:spPr bwMode="auto">
            <a:xfrm>
              <a:off x="3562" y="1556"/>
              <a:ext cx="91" cy="1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6" name="Line 38"/>
            <p:cNvSpPr>
              <a:spLocks noChangeShapeType="1"/>
            </p:cNvSpPr>
            <p:nvPr/>
          </p:nvSpPr>
          <p:spPr bwMode="auto">
            <a:xfrm flipV="1">
              <a:off x="3170" y="1512"/>
              <a:ext cx="114" cy="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7" name="Freeform 39"/>
            <p:cNvSpPr>
              <a:spLocks/>
            </p:cNvSpPr>
            <p:nvPr/>
          </p:nvSpPr>
          <p:spPr bwMode="auto">
            <a:xfrm>
              <a:off x="1790" y="2146"/>
              <a:ext cx="264" cy="82"/>
            </a:xfrm>
            <a:custGeom>
              <a:avLst/>
              <a:gdLst>
                <a:gd name="T0" fmla="*/ 0 w 264"/>
                <a:gd name="T1" fmla="*/ 82 h 82"/>
                <a:gd name="T2" fmla="*/ 264 w 264"/>
                <a:gd name="T3" fmla="*/ 0 h 82"/>
                <a:gd name="T4" fmla="*/ 0 60000 65536"/>
                <a:gd name="T5" fmla="*/ 0 60000 65536"/>
                <a:gd name="T6" fmla="*/ 0 w 264"/>
                <a:gd name="T7" fmla="*/ 0 h 82"/>
                <a:gd name="T8" fmla="*/ 264 w 264"/>
                <a:gd name="T9" fmla="*/ 82 h 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4" h="82">
                  <a:moveTo>
                    <a:pt x="0" y="82"/>
                  </a:moveTo>
                  <a:lnTo>
                    <a:pt x="264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8" name="Freeform 40"/>
            <p:cNvSpPr>
              <a:spLocks/>
            </p:cNvSpPr>
            <p:nvPr/>
          </p:nvSpPr>
          <p:spPr bwMode="auto">
            <a:xfrm>
              <a:off x="1330" y="2110"/>
              <a:ext cx="152" cy="118"/>
            </a:xfrm>
            <a:custGeom>
              <a:avLst/>
              <a:gdLst>
                <a:gd name="T0" fmla="*/ 0 w 152"/>
                <a:gd name="T1" fmla="*/ 0 h 118"/>
                <a:gd name="T2" fmla="*/ 152 w 152"/>
                <a:gd name="T3" fmla="*/ 118 h 118"/>
                <a:gd name="T4" fmla="*/ 0 60000 65536"/>
                <a:gd name="T5" fmla="*/ 0 60000 65536"/>
                <a:gd name="T6" fmla="*/ 0 w 152"/>
                <a:gd name="T7" fmla="*/ 0 h 118"/>
                <a:gd name="T8" fmla="*/ 152 w 152"/>
                <a:gd name="T9" fmla="*/ 118 h 1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2" h="118">
                  <a:moveTo>
                    <a:pt x="0" y="0"/>
                  </a:moveTo>
                  <a:lnTo>
                    <a:pt x="152" y="11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9" name="Freeform 41"/>
            <p:cNvSpPr>
              <a:spLocks/>
            </p:cNvSpPr>
            <p:nvPr/>
          </p:nvSpPr>
          <p:spPr bwMode="auto">
            <a:xfrm>
              <a:off x="1454" y="2040"/>
              <a:ext cx="564" cy="82"/>
            </a:xfrm>
            <a:custGeom>
              <a:avLst/>
              <a:gdLst>
                <a:gd name="T0" fmla="*/ 0 w 564"/>
                <a:gd name="T1" fmla="*/ 0 h 82"/>
                <a:gd name="T2" fmla="*/ 564 w 564"/>
                <a:gd name="T3" fmla="*/ 82 h 82"/>
                <a:gd name="T4" fmla="*/ 0 60000 65536"/>
                <a:gd name="T5" fmla="*/ 0 60000 65536"/>
                <a:gd name="T6" fmla="*/ 0 w 564"/>
                <a:gd name="T7" fmla="*/ 0 h 82"/>
                <a:gd name="T8" fmla="*/ 564 w 564"/>
                <a:gd name="T9" fmla="*/ 82 h 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4" h="82">
                  <a:moveTo>
                    <a:pt x="0" y="0"/>
                  </a:moveTo>
                  <a:lnTo>
                    <a:pt x="564" y="8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0" name="Freeform 42"/>
            <p:cNvSpPr>
              <a:spLocks/>
            </p:cNvSpPr>
            <p:nvPr/>
          </p:nvSpPr>
          <p:spPr bwMode="auto">
            <a:xfrm>
              <a:off x="1392" y="1878"/>
              <a:ext cx="76" cy="94"/>
            </a:xfrm>
            <a:custGeom>
              <a:avLst/>
              <a:gdLst>
                <a:gd name="T0" fmla="*/ 0 w 76"/>
                <a:gd name="T1" fmla="*/ 94 h 94"/>
                <a:gd name="T2" fmla="*/ 76 w 76"/>
                <a:gd name="T3" fmla="*/ 0 h 94"/>
                <a:gd name="T4" fmla="*/ 0 60000 65536"/>
                <a:gd name="T5" fmla="*/ 0 60000 65536"/>
                <a:gd name="T6" fmla="*/ 0 w 76"/>
                <a:gd name="T7" fmla="*/ 0 h 94"/>
                <a:gd name="T8" fmla="*/ 76 w 76"/>
                <a:gd name="T9" fmla="*/ 94 h 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6" h="94">
                  <a:moveTo>
                    <a:pt x="0" y="94"/>
                  </a:moveTo>
                  <a:lnTo>
                    <a:pt x="76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1" name="Freeform 43"/>
            <p:cNvSpPr>
              <a:spLocks/>
            </p:cNvSpPr>
            <p:nvPr/>
          </p:nvSpPr>
          <p:spPr bwMode="auto">
            <a:xfrm>
              <a:off x="566" y="1502"/>
              <a:ext cx="252" cy="114"/>
            </a:xfrm>
            <a:custGeom>
              <a:avLst/>
              <a:gdLst>
                <a:gd name="T0" fmla="*/ 0 w 252"/>
                <a:gd name="T1" fmla="*/ 114 h 114"/>
                <a:gd name="T2" fmla="*/ 252 w 252"/>
                <a:gd name="T3" fmla="*/ 0 h 114"/>
                <a:gd name="T4" fmla="*/ 0 60000 65536"/>
                <a:gd name="T5" fmla="*/ 0 60000 65536"/>
                <a:gd name="T6" fmla="*/ 0 w 252"/>
                <a:gd name="T7" fmla="*/ 0 h 114"/>
                <a:gd name="T8" fmla="*/ 252 w 252"/>
                <a:gd name="T9" fmla="*/ 114 h 1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2" h="114">
                  <a:moveTo>
                    <a:pt x="0" y="114"/>
                  </a:moveTo>
                  <a:lnTo>
                    <a:pt x="252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2" name="Freeform 44"/>
            <p:cNvSpPr>
              <a:spLocks/>
            </p:cNvSpPr>
            <p:nvPr/>
          </p:nvSpPr>
          <p:spPr bwMode="auto">
            <a:xfrm>
              <a:off x="1002" y="1562"/>
              <a:ext cx="444" cy="258"/>
            </a:xfrm>
            <a:custGeom>
              <a:avLst/>
              <a:gdLst>
                <a:gd name="T0" fmla="*/ 0 w 444"/>
                <a:gd name="T1" fmla="*/ 0 h 258"/>
                <a:gd name="T2" fmla="*/ 444 w 444"/>
                <a:gd name="T3" fmla="*/ 258 h 258"/>
                <a:gd name="T4" fmla="*/ 0 60000 65536"/>
                <a:gd name="T5" fmla="*/ 0 60000 65536"/>
                <a:gd name="T6" fmla="*/ 0 w 444"/>
                <a:gd name="T7" fmla="*/ 0 h 258"/>
                <a:gd name="T8" fmla="*/ 444 w 444"/>
                <a:gd name="T9" fmla="*/ 258 h 25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44" h="258">
                  <a:moveTo>
                    <a:pt x="0" y="0"/>
                  </a:moveTo>
                  <a:lnTo>
                    <a:pt x="444" y="25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3" name="Freeform 45"/>
            <p:cNvSpPr>
              <a:spLocks/>
            </p:cNvSpPr>
            <p:nvPr/>
          </p:nvSpPr>
          <p:spPr bwMode="auto">
            <a:xfrm>
              <a:off x="2326" y="1680"/>
              <a:ext cx="654" cy="420"/>
            </a:xfrm>
            <a:custGeom>
              <a:avLst/>
              <a:gdLst>
                <a:gd name="T0" fmla="*/ 0 w 654"/>
                <a:gd name="T1" fmla="*/ 420 h 420"/>
                <a:gd name="T2" fmla="*/ 654 w 654"/>
                <a:gd name="T3" fmla="*/ 0 h 420"/>
                <a:gd name="T4" fmla="*/ 0 60000 65536"/>
                <a:gd name="T5" fmla="*/ 0 60000 65536"/>
                <a:gd name="T6" fmla="*/ 0 w 654"/>
                <a:gd name="T7" fmla="*/ 0 h 420"/>
                <a:gd name="T8" fmla="*/ 654 w 654"/>
                <a:gd name="T9" fmla="*/ 420 h 4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54" h="420">
                  <a:moveTo>
                    <a:pt x="0" y="420"/>
                  </a:moveTo>
                  <a:lnTo>
                    <a:pt x="654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4" name="Oval 46"/>
            <p:cNvSpPr>
              <a:spLocks noChangeArrowheads="1"/>
            </p:cNvSpPr>
            <p:nvPr/>
          </p:nvSpPr>
          <p:spPr bwMode="auto">
            <a:xfrm>
              <a:off x="2925" y="1617"/>
              <a:ext cx="313" cy="82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5" name="Line 47"/>
            <p:cNvSpPr>
              <a:spLocks noChangeShapeType="1"/>
            </p:cNvSpPr>
            <p:nvPr/>
          </p:nvSpPr>
          <p:spPr bwMode="auto">
            <a:xfrm>
              <a:off x="2925" y="16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6" name="Line 48"/>
            <p:cNvSpPr>
              <a:spLocks noChangeShapeType="1"/>
            </p:cNvSpPr>
            <p:nvPr/>
          </p:nvSpPr>
          <p:spPr bwMode="auto">
            <a:xfrm>
              <a:off x="3238" y="16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7" name="Rectangle 49"/>
            <p:cNvSpPr>
              <a:spLocks noChangeArrowheads="1"/>
            </p:cNvSpPr>
            <p:nvPr/>
          </p:nvSpPr>
          <p:spPr bwMode="auto">
            <a:xfrm>
              <a:off x="2925" y="1609"/>
              <a:ext cx="310" cy="5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58" name="Oval 50"/>
            <p:cNvSpPr>
              <a:spLocks noChangeArrowheads="1"/>
            </p:cNvSpPr>
            <p:nvPr/>
          </p:nvSpPr>
          <p:spPr bwMode="auto">
            <a:xfrm>
              <a:off x="2922" y="155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9" name="Rectangle 51"/>
            <p:cNvSpPr>
              <a:spLocks noChangeArrowheads="1"/>
            </p:cNvSpPr>
            <p:nvPr/>
          </p:nvSpPr>
          <p:spPr bwMode="auto">
            <a:xfrm>
              <a:off x="3009" y="1563"/>
              <a:ext cx="141" cy="122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0" name="Text Box 52"/>
            <p:cNvSpPr txBox="1">
              <a:spLocks noChangeArrowheads="1"/>
            </p:cNvSpPr>
            <p:nvPr/>
          </p:nvSpPr>
          <p:spPr bwMode="auto">
            <a:xfrm>
              <a:off x="2923" y="1498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2a</a:t>
              </a:r>
              <a:endParaRPr lang="en-US"/>
            </a:p>
          </p:txBody>
        </p:sp>
        <p:sp>
          <p:nvSpPr>
            <p:cNvPr id="145461" name="Text Box 53"/>
            <p:cNvSpPr txBox="1">
              <a:spLocks noChangeArrowheads="1"/>
            </p:cNvSpPr>
            <p:nvPr/>
          </p:nvSpPr>
          <p:spPr bwMode="auto">
            <a:xfrm>
              <a:off x="597" y="1585"/>
              <a:ext cx="45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AS3</a:t>
              </a:r>
              <a:endParaRPr lang="en-US" sz="1800"/>
            </a:p>
          </p:txBody>
        </p:sp>
        <p:sp>
          <p:nvSpPr>
            <p:cNvPr id="145462" name="Text Box 54"/>
            <p:cNvSpPr txBox="1">
              <a:spLocks noChangeArrowheads="1"/>
            </p:cNvSpPr>
            <p:nvPr/>
          </p:nvSpPr>
          <p:spPr bwMode="auto">
            <a:xfrm>
              <a:off x="2380" y="2042"/>
              <a:ext cx="45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AS1</a:t>
              </a:r>
              <a:endParaRPr lang="en-US" sz="1800"/>
            </a:p>
          </p:txBody>
        </p:sp>
        <p:sp>
          <p:nvSpPr>
            <p:cNvPr id="145463" name="Text Box 55"/>
            <p:cNvSpPr txBox="1">
              <a:spLocks noChangeArrowheads="1"/>
            </p:cNvSpPr>
            <p:nvPr/>
          </p:nvSpPr>
          <p:spPr bwMode="auto">
            <a:xfrm>
              <a:off x="3207" y="1787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AS2</a:t>
              </a:r>
            </a:p>
          </p:txBody>
        </p:sp>
        <p:sp>
          <p:nvSpPr>
            <p:cNvPr id="145464" name="Oval 56"/>
            <p:cNvSpPr>
              <a:spLocks noChangeArrowheads="1"/>
            </p:cNvSpPr>
            <p:nvPr/>
          </p:nvSpPr>
          <p:spPr bwMode="auto">
            <a:xfrm>
              <a:off x="1137" y="203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5" name="Line 57"/>
            <p:cNvSpPr>
              <a:spLocks noChangeShapeType="1"/>
            </p:cNvSpPr>
            <p:nvPr/>
          </p:nvSpPr>
          <p:spPr bwMode="auto">
            <a:xfrm>
              <a:off x="1137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6" name="Line 58"/>
            <p:cNvSpPr>
              <a:spLocks noChangeShapeType="1"/>
            </p:cNvSpPr>
            <p:nvPr/>
          </p:nvSpPr>
          <p:spPr bwMode="auto">
            <a:xfrm>
              <a:off x="1451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7" name="Rectangle 59"/>
            <p:cNvSpPr>
              <a:spLocks noChangeArrowheads="1"/>
            </p:cNvSpPr>
            <p:nvPr/>
          </p:nvSpPr>
          <p:spPr bwMode="auto">
            <a:xfrm>
              <a:off x="1137" y="2023"/>
              <a:ext cx="310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68" name="Oval 60"/>
            <p:cNvSpPr>
              <a:spLocks noChangeArrowheads="1"/>
            </p:cNvSpPr>
            <p:nvPr/>
          </p:nvSpPr>
          <p:spPr bwMode="auto">
            <a:xfrm>
              <a:off x="1134" y="1969"/>
              <a:ext cx="313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9" name="Rectangle 61"/>
            <p:cNvSpPr>
              <a:spLocks noChangeArrowheads="1"/>
            </p:cNvSpPr>
            <p:nvPr/>
          </p:nvSpPr>
          <p:spPr bwMode="auto">
            <a:xfrm>
              <a:off x="1219" y="1995"/>
              <a:ext cx="142" cy="9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70" name="Text Box 62"/>
            <p:cNvSpPr txBox="1">
              <a:spLocks noChangeArrowheads="1"/>
            </p:cNvSpPr>
            <p:nvPr/>
          </p:nvSpPr>
          <p:spPr bwMode="auto">
            <a:xfrm>
              <a:off x="1137" y="1909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1a</a:t>
              </a:r>
              <a:endParaRPr lang="en-US"/>
            </a:p>
          </p:txBody>
        </p:sp>
        <p:grpSp>
          <p:nvGrpSpPr>
            <p:cNvPr id="145471" name="Group 63"/>
            <p:cNvGrpSpPr>
              <a:grpSpLocks/>
            </p:cNvGrpSpPr>
            <p:nvPr/>
          </p:nvGrpSpPr>
          <p:grpSpPr bwMode="auto">
            <a:xfrm>
              <a:off x="3270" y="1384"/>
              <a:ext cx="316" cy="269"/>
              <a:chOff x="4320" y="1936"/>
              <a:chExt cx="316" cy="269"/>
            </a:xfrm>
          </p:grpSpPr>
          <p:sp>
            <p:nvSpPr>
              <p:cNvPr id="145524" name="Oval 64"/>
              <p:cNvSpPr>
                <a:spLocks noChangeArrowheads="1"/>
              </p:cNvSpPr>
              <p:nvPr/>
            </p:nvSpPr>
            <p:spPr bwMode="auto">
              <a:xfrm>
                <a:off x="4323" y="20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5" name="Line 65"/>
              <p:cNvSpPr>
                <a:spLocks noChangeShapeType="1"/>
              </p:cNvSpPr>
              <p:nvPr/>
            </p:nvSpPr>
            <p:spPr bwMode="auto">
              <a:xfrm>
                <a:off x="4323" y="2047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6" name="Line 66"/>
              <p:cNvSpPr>
                <a:spLocks noChangeShapeType="1"/>
              </p:cNvSpPr>
              <p:nvPr/>
            </p:nvSpPr>
            <p:spPr bwMode="auto">
              <a:xfrm>
                <a:off x="4636" y="2047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7" name="Rectangle 67"/>
              <p:cNvSpPr>
                <a:spLocks noChangeArrowheads="1"/>
              </p:cNvSpPr>
              <p:nvPr/>
            </p:nvSpPr>
            <p:spPr bwMode="auto">
              <a:xfrm>
                <a:off x="4323" y="2047"/>
                <a:ext cx="310" cy="51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5528" name="Oval 68"/>
              <p:cNvSpPr>
                <a:spLocks noChangeArrowheads="1"/>
              </p:cNvSpPr>
              <p:nvPr/>
            </p:nvSpPr>
            <p:spPr bwMode="auto">
              <a:xfrm>
                <a:off x="4320" y="1988"/>
                <a:ext cx="313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9" name="Rectangle 69"/>
              <p:cNvSpPr>
                <a:spLocks noChangeArrowheads="1"/>
              </p:cNvSpPr>
              <p:nvPr/>
            </p:nvSpPr>
            <p:spPr bwMode="auto">
              <a:xfrm>
                <a:off x="4407" y="2001"/>
                <a:ext cx="141" cy="11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0" name="Text Box 70"/>
              <p:cNvSpPr txBox="1">
                <a:spLocks noChangeArrowheads="1"/>
              </p:cNvSpPr>
              <p:nvPr/>
            </p:nvSpPr>
            <p:spPr bwMode="auto">
              <a:xfrm>
                <a:off x="4325" y="1936"/>
                <a:ext cx="310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2c</a:t>
                </a:r>
                <a:endParaRPr lang="en-US"/>
              </a:p>
            </p:txBody>
          </p:sp>
        </p:grpSp>
        <p:grpSp>
          <p:nvGrpSpPr>
            <p:cNvPr id="145472" name="Group 71"/>
            <p:cNvGrpSpPr>
              <a:grpSpLocks/>
            </p:cNvGrpSpPr>
            <p:nvPr/>
          </p:nvGrpSpPr>
          <p:grpSpPr bwMode="auto">
            <a:xfrm>
              <a:off x="3546" y="1606"/>
              <a:ext cx="321" cy="269"/>
              <a:chOff x="4596" y="2158"/>
              <a:chExt cx="321" cy="269"/>
            </a:xfrm>
          </p:grpSpPr>
          <p:sp>
            <p:nvSpPr>
              <p:cNvPr id="145517" name="Oval 72"/>
              <p:cNvSpPr>
                <a:spLocks noChangeArrowheads="1"/>
              </p:cNvSpPr>
              <p:nvPr/>
            </p:nvSpPr>
            <p:spPr bwMode="auto">
              <a:xfrm>
                <a:off x="4599" y="2276"/>
                <a:ext cx="311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8" name="Line 73"/>
              <p:cNvSpPr>
                <a:spLocks noChangeShapeType="1"/>
              </p:cNvSpPr>
              <p:nvPr/>
            </p:nvSpPr>
            <p:spPr bwMode="auto">
              <a:xfrm>
                <a:off x="4599" y="2269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9" name="Line 74"/>
              <p:cNvSpPr>
                <a:spLocks noChangeShapeType="1"/>
              </p:cNvSpPr>
              <p:nvPr/>
            </p:nvSpPr>
            <p:spPr bwMode="auto">
              <a:xfrm>
                <a:off x="4910" y="2269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0" name="Rectangle 75"/>
              <p:cNvSpPr>
                <a:spLocks noChangeArrowheads="1"/>
              </p:cNvSpPr>
              <p:nvPr/>
            </p:nvSpPr>
            <p:spPr bwMode="auto">
              <a:xfrm>
                <a:off x="4599" y="2269"/>
                <a:ext cx="310" cy="51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5521" name="Oval 76"/>
              <p:cNvSpPr>
                <a:spLocks noChangeArrowheads="1"/>
              </p:cNvSpPr>
              <p:nvPr/>
            </p:nvSpPr>
            <p:spPr bwMode="auto">
              <a:xfrm>
                <a:off x="4596" y="2208"/>
                <a:ext cx="313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2" name="Rectangle 77"/>
              <p:cNvSpPr>
                <a:spLocks noChangeArrowheads="1"/>
              </p:cNvSpPr>
              <p:nvPr/>
            </p:nvSpPr>
            <p:spPr bwMode="auto">
              <a:xfrm>
                <a:off x="4683" y="2221"/>
                <a:ext cx="141" cy="11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3" name="Text Box 78"/>
              <p:cNvSpPr txBox="1">
                <a:spLocks noChangeArrowheads="1"/>
              </p:cNvSpPr>
              <p:nvPr/>
            </p:nvSpPr>
            <p:spPr bwMode="auto">
              <a:xfrm>
                <a:off x="4598" y="2158"/>
                <a:ext cx="319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2b</a:t>
                </a:r>
                <a:endParaRPr lang="en-US"/>
              </a:p>
            </p:txBody>
          </p:sp>
        </p:grpSp>
        <p:grpSp>
          <p:nvGrpSpPr>
            <p:cNvPr id="145473" name="Group 79"/>
            <p:cNvGrpSpPr>
              <a:grpSpLocks/>
            </p:cNvGrpSpPr>
            <p:nvPr/>
          </p:nvGrpSpPr>
          <p:grpSpPr bwMode="auto">
            <a:xfrm>
              <a:off x="2015" y="1976"/>
              <a:ext cx="321" cy="269"/>
              <a:chOff x="2015" y="1976"/>
              <a:chExt cx="321" cy="269"/>
            </a:xfrm>
          </p:grpSpPr>
          <p:sp>
            <p:nvSpPr>
              <p:cNvPr id="145509" name="Oval 80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1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0" name="Line 81"/>
              <p:cNvSpPr>
                <a:spLocks noChangeShapeType="1"/>
              </p:cNvSpPr>
              <p:nvPr/>
            </p:nvSpPr>
            <p:spPr bwMode="auto">
              <a:xfrm>
                <a:off x="2019" y="209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1" name="Line 82"/>
              <p:cNvSpPr>
                <a:spLocks noChangeShapeType="1"/>
              </p:cNvSpPr>
              <p:nvPr/>
            </p:nvSpPr>
            <p:spPr bwMode="auto">
              <a:xfrm>
                <a:off x="2330" y="209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2" name="Rectangle 83"/>
              <p:cNvSpPr>
                <a:spLocks noChangeArrowheads="1"/>
              </p:cNvSpPr>
              <p:nvPr/>
            </p:nvSpPr>
            <p:spPr bwMode="auto">
              <a:xfrm>
                <a:off x="2019" y="2097"/>
                <a:ext cx="310" cy="47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5513" name="Oval 84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514" name="Group 85"/>
              <p:cNvGrpSpPr>
                <a:grpSpLocks/>
              </p:cNvGrpSpPr>
              <p:nvPr/>
            </p:nvGrpSpPr>
            <p:grpSpPr bwMode="auto">
              <a:xfrm>
                <a:off x="2015" y="1976"/>
                <a:ext cx="321" cy="269"/>
                <a:chOff x="2894" y="2425"/>
                <a:chExt cx="328" cy="269"/>
              </a:xfrm>
            </p:grpSpPr>
            <p:sp>
              <p:nvSpPr>
                <p:cNvPr id="145515" name="Rectangle 8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516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2894" y="2425"/>
                  <a:ext cx="328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1b</a:t>
                  </a:r>
                  <a:endParaRPr lang="en-US"/>
                </a:p>
              </p:txBody>
            </p:sp>
          </p:grpSp>
        </p:grpSp>
        <p:sp>
          <p:nvSpPr>
            <p:cNvPr id="145474" name="Freeform 88"/>
            <p:cNvSpPr>
              <a:spLocks/>
            </p:cNvSpPr>
            <p:nvPr/>
          </p:nvSpPr>
          <p:spPr bwMode="auto">
            <a:xfrm>
              <a:off x="1457" y="2302"/>
              <a:ext cx="1848" cy="414"/>
            </a:xfrm>
            <a:custGeom>
              <a:avLst/>
              <a:gdLst>
                <a:gd name="T0" fmla="*/ 0 w 1848"/>
                <a:gd name="T1" fmla="*/ 414 h 414"/>
                <a:gd name="T2" fmla="*/ 84 w 1848"/>
                <a:gd name="T3" fmla="*/ 0 h 414"/>
                <a:gd name="T4" fmla="*/ 384 w 1848"/>
                <a:gd name="T5" fmla="*/ 6 h 414"/>
                <a:gd name="T6" fmla="*/ 1848 w 1848"/>
                <a:gd name="T7" fmla="*/ 414 h 414"/>
                <a:gd name="T8" fmla="*/ 0 w 1848"/>
                <a:gd name="T9" fmla="*/ 414 h 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8"/>
                <a:gd name="T16" fmla="*/ 0 h 414"/>
                <a:gd name="T17" fmla="*/ 1848 w 1848"/>
                <a:gd name="T18" fmla="*/ 414 h 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8" h="414">
                  <a:moveTo>
                    <a:pt x="0" y="414"/>
                  </a:moveTo>
                  <a:lnTo>
                    <a:pt x="84" y="0"/>
                  </a:lnTo>
                  <a:lnTo>
                    <a:pt x="384" y="6"/>
                  </a:lnTo>
                  <a:lnTo>
                    <a:pt x="1848" y="414"/>
                  </a:lnTo>
                  <a:lnTo>
                    <a:pt x="0" y="414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5F5F5F"/>
                </a:gs>
              </a:gsLst>
              <a:lin ang="5400000" scaled="1"/>
            </a:gradFill>
            <a:ln w="9525" cap="flat" cmpd="sng">
              <a:solidFill>
                <a:srgbClr val="DDDDDD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75" name="Rectangle 89"/>
            <p:cNvSpPr>
              <a:spLocks noChangeArrowheads="1"/>
            </p:cNvSpPr>
            <p:nvPr/>
          </p:nvSpPr>
          <p:spPr bwMode="auto">
            <a:xfrm>
              <a:off x="1462" y="2729"/>
              <a:ext cx="1833" cy="11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76" name="Group 90"/>
            <p:cNvGrpSpPr>
              <a:grpSpLocks/>
            </p:cNvGrpSpPr>
            <p:nvPr/>
          </p:nvGrpSpPr>
          <p:grpSpPr bwMode="auto">
            <a:xfrm>
              <a:off x="1578" y="2818"/>
              <a:ext cx="736" cy="479"/>
              <a:chOff x="1595" y="2898"/>
              <a:chExt cx="736" cy="479"/>
            </a:xfrm>
          </p:grpSpPr>
          <p:sp>
            <p:nvSpPr>
              <p:cNvPr id="145507" name="Oval 91"/>
              <p:cNvSpPr>
                <a:spLocks noChangeArrowheads="1"/>
              </p:cNvSpPr>
              <p:nvPr/>
            </p:nvSpPr>
            <p:spPr bwMode="auto">
              <a:xfrm>
                <a:off x="1595" y="2898"/>
                <a:ext cx="736" cy="479"/>
              </a:xfrm>
              <a:prstGeom prst="ellips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08" name="Text Box 92"/>
              <p:cNvSpPr txBox="1">
                <a:spLocks noChangeArrowheads="1"/>
              </p:cNvSpPr>
              <p:nvPr/>
            </p:nvSpPr>
            <p:spPr bwMode="auto">
              <a:xfrm>
                <a:off x="1733" y="2933"/>
                <a:ext cx="553" cy="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>
                    <a:solidFill>
                      <a:srgbClr val="000099"/>
                    </a:solidFill>
                  </a:rPr>
                  <a:t>Intra-AS</a:t>
                </a:r>
              </a:p>
              <a:p>
                <a:pPr eaLnBrk="1" hangingPunct="1"/>
                <a:r>
                  <a:rPr lang="en-US" sz="1200">
                    <a:solidFill>
                      <a:srgbClr val="000099"/>
                    </a:solidFill>
                  </a:rPr>
                  <a:t>Routing </a:t>
                </a:r>
              </a:p>
              <a:p>
                <a:pPr eaLnBrk="1" hangingPunct="1"/>
                <a:r>
                  <a:rPr lang="en-US" sz="1200">
                    <a:solidFill>
                      <a:srgbClr val="000099"/>
                    </a:solidFill>
                  </a:rPr>
                  <a:t>algorithm</a:t>
                </a:r>
              </a:p>
            </p:txBody>
          </p:sp>
        </p:grpSp>
        <p:grpSp>
          <p:nvGrpSpPr>
            <p:cNvPr id="145477" name="Group 93"/>
            <p:cNvGrpSpPr>
              <a:grpSpLocks/>
            </p:cNvGrpSpPr>
            <p:nvPr/>
          </p:nvGrpSpPr>
          <p:grpSpPr bwMode="auto">
            <a:xfrm>
              <a:off x="2402" y="2826"/>
              <a:ext cx="736" cy="479"/>
              <a:chOff x="2402" y="2826"/>
              <a:chExt cx="736" cy="479"/>
            </a:xfrm>
          </p:grpSpPr>
          <p:sp>
            <p:nvSpPr>
              <p:cNvPr id="145505" name="Oval 94"/>
              <p:cNvSpPr>
                <a:spLocks noChangeArrowheads="1"/>
              </p:cNvSpPr>
              <p:nvPr/>
            </p:nvSpPr>
            <p:spPr bwMode="auto">
              <a:xfrm>
                <a:off x="2402" y="2828"/>
                <a:ext cx="736" cy="477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06" name="Text Box 95"/>
              <p:cNvSpPr txBox="1">
                <a:spLocks noChangeArrowheads="1"/>
              </p:cNvSpPr>
              <p:nvPr/>
            </p:nvSpPr>
            <p:spPr bwMode="auto">
              <a:xfrm>
                <a:off x="2539" y="2862"/>
                <a:ext cx="553" cy="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>
                    <a:solidFill>
                      <a:srgbClr val="FF0000"/>
                    </a:solidFill>
                  </a:rPr>
                  <a:t>Inter-AS</a:t>
                </a:r>
              </a:p>
              <a:p>
                <a:pPr eaLnBrk="1" hangingPunct="1"/>
                <a:r>
                  <a:rPr lang="en-US" sz="1200">
                    <a:solidFill>
                      <a:srgbClr val="FF0000"/>
                    </a:solidFill>
                  </a:rPr>
                  <a:t>Routing </a:t>
                </a:r>
              </a:p>
              <a:p>
                <a:pPr eaLnBrk="1" hangingPunct="1"/>
                <a:r>
                  <a:rPr lang="en-US" sz="1200">
                    <a:solidFill>
                      <a:srgbClr val="FF0000"/>
                    </a:solidFill>
                  </a:rPr>
                  <a:t>algorithm</a:t>
                </a:r>
              </a:p>
            </p:txBody>
          </p:sp>
        </p:grpSp>
        <p:sp>
          <p:nvSpPr>
            <p:cNvPr id="145478" name="Rectangle 96"/>
            <p:cNvSpPr>
              <a:spLocks noChangeArrowheads="1"/>
            </p:cNvSpPr>
            <p:nvPr/>
          </p:nvSpPr>
          <p:spPr bwMode="auto">
            <a:xfrm>
              <a:off x="1932" y="3447"/>
              <a:ext cx="780" cy="26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400"/>
                <a:t>Forwarding</a:t>
              </a:r>
            </a:p>
            <a:p>
              <a:pPr algn="ctr" eaLnBrk="1" hangingPunct="1"/>
              <a:r>
                <a:rPr lang="en-US" sz="1400"/>
                <a:t>table</a:t>
              </a:r>
            </a:p>
          </p:txBody>
        </p:sp>
        <p:sp>
          <p:nvSpPr>
            <p:cNvPr id="145479" name="Freeform 97"/>
            <p:cNvSpPr>
              <a:spLocks/>
            </p:cNvSpPr>
            <p:nvPr/>
          </p:nvSpPr>
          <p:spPr bwMode="auto">
            <a:xfrm>
              <a:off x="1648" y="3217"/>
              <a:ext cx="275" cy="345"/>
            </a:xfrm>
            <a:custGeom>
              <a:avLst/>
              <a:gdLst>
                <a:gd name="T0" fmla="*/ 0 w 275"/>
                <a:gd name="T1" fmla="*/ 0 h 345"/>
                <a:gd name="T2" fmla="*/ 71 w 275"/>
                <a:gd name="T3" fmla="*/ 230 h 345"/>
                <a:gd name="T4" fmla="*/ 275 w 275"/>
                <a:gd name="T5" fmla="*/ 345 h 345"/>
                <a:gd name="T6" fmla="*/ 0 60000 65536"/>
                <a:gd name="T7" fmla="*/ 0 60000 65536"/>
                <a:gd name="T8" fmla="*/ 0 60000 65536"/>
                <a:gd name="T9" fmla="*/ 0 w 275"/>
                <a:gd name="T10" fmla="*/ 0 h 345"/>
                <a:gd name="T11" fmla="*/ 275 w 275"/>
                <a:gd name="T12" fmla="*/ 345 h 3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5" h="345">
                  <a:moveTo>
                    <a:pt x="0" y="0"/>
                  </a:moveTo>
                  <a:cubicBezTo>
                    <a:pt x="12" y="86"/>
                    <a:pt x="25" y="173"/>
                    <a:pt x="71" y="230"/>
                  </a:cubicBezTo>
                  <a:cubicBezTo>
                    <a:pt x="117" y="287"/>
                    <a:pt x="241" y="326"/>
                    <a:pt x="275" y="345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0" name="Freeform 98"/>
            <p:cNvSpPr>
              <a:spLocks/>
            </p:cNvSpPr>
            <p:nvPr/>
          </p:nvSpPr>
          <p:spPr bwMode="auto">
            <a:xfrm>
              <a:off x="2712" y="3217"/>
              <a:ext cx="354" cy="372"/>
            </a:xfrm>
            <a:custGeom>
              <a:avLst/>
              <a:gdLst>
                <a:gd name="T0" fmla="*/ 354 w 354"/>
                <a:gd name="T1" fmla="*/ 0 h 372"/>
                <a:gd name="T2" fmla="*/ 248 w 354"/>
                <a:gd name="T3" fmla="*/ 274 h 372"/>
                <a:gd name="T4" fmla="*/ 0 w 354"/>
                <a:gd name="T5" fmla="*/ 372 h 372"/>
                <a:gd name="T6" fmla="*/ 0 60000 65536"/>
                <a:gd name="T7" fmla="*/ 0 60000 65536"/>
                <a:gd name="T8" fmla="*/ 0 60000 65536"/>
                <a:gd name="T9" fmla="*/ 0 w 354"/>
                <a:gd name="T10" fmla="*/ 0 h 372"/>
                <a:gd name="T11" fmla="*/ 354 w 354"/>
                <a:gd name="T12" fmla="*/ 372 h 3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4" h="372">
                  <a:moveTo>
                    <a:pt x="354" y="0"/>
                  </a:moveTo>
                  <a:cubicBezTo>
                    <a:pt x="330" y="106"/>
                    <a:pt x="307" y="212"/>
                    <a:pt x="248" y="274"/>
                  </a:cubicBezTo>
                  <a:cubicBezTo>
                    <a:pt x="189" y="336"/>
                    <a:pt x="41" y="354"/>
                    <a:pt x="0" y="372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5481" name="Group 99"/>
            <p:cNvGrpSpPr>
              <a:grpSpLocks/>
            </p:cNvGrpSpPr>
            <p:nvPr/>
          </p:nvGrpSpPr>
          <p:grpSpPr bwMode="auto">
            <a:xfrm>
              <a:off x="419" y="1222"/>
              <a:ext cx="316" cy="269"/>
              <a:chOff x="2016" y="1976"/>
              <a:chExt cx="316" cy="269"/>
            </a:xfrm>
          </p:grpSpPr>
          <p:sp>
            <p:nvSpPr>
              <p:cNvPr id="145497" name="Oval 100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98" name="Line 101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99" name="Line 102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00" name="Rectangle 103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5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5501" name="Oval 104"/>
              <p:cNvSpPr>
                <a:spLocks noChangeArrowheads="1"/>
              </p:cNvSpPr>
              <p:nvPr/>
            </p:nvSpPr>
            <p:spPr bwMode="auto">
              <a:xfrm>
                <a:off x="2016" y="2037"/>
                <a:ext cx="313" cy="94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502" name="Group 105"/>
              <p:cNvGrpSpPr>
                <a:grpSpLocks/>
              </p:cNvGrpSpPr>
              <p:nvPr/>
            </p:nvGrpSpPr>
            <p:grpSpPr bwMode="auto">
              <a:xfrm>
                <a:off x="2020" y="1976"/>
                <a:ext cx="308" cy="269"/>
                <a:chOff x="2899" y="2425"/>
                <a:chExt cx="315" cy="269"/>
              </a:xfrm>
            </p:grpSpPr>
            <p:sp>
              <p:nvSpPr>
                <p:cNvPr id="145503" name="Rectangle 10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0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504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2899" y="2425"/>
                  <a:ext cx="315" cy="2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3c</a:t>
                  </a:r>
                  <a:endParaRPr lang="en-US"/>
                </a:p>
              </p:txBody>
            </p:sp>
          </p:grpSp>
        </p:grpSp>
        <p:sp>
          <p:nvSpPr>
            <p:cNvPr id="145482" name="Line 108"/>
            <p:cNvSpPr>
              <a:spLocks noChangeShapeType="1"/>
            </p:cNvSpPr>
            <p:nvPr/>
          </p:nvSpPr>
          <p:spPr bwMode="auto">
            <a:xfrm flipH="1">
              <a:off x="443" y="1436"/>
              <a:ext cx="62" cy="1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3" name="Line 109"/>
            <p:cNvSpPr>
              <a:spLocks noChangeShapeType="1"/>
            </p:cNvSpPr>
            <p:nvPr/>
          </p:nvSpPr>
          <p:spPr bwMode="auto">
            <a:xfrm>
              <a:off x="136" y="1482"/>
              <a:ext cx="145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4" name="Line 110"/>
            <p:cNvSpPr>
              <a:spLocks noChangeShapeType="1"/>
            </p:cNvSpPr>
            <p:nvPr/>
          </p:nvSpPr>
          <p:spPr bwMode="auto">
            <a:xfrm flipH="1">
              <a:off x="635" y="1127"/>
              <a:ext cx="136" cy="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5" name="Line 111"/>
            <p:cNvSpPr>
              <a:spLocks noChangeShapeType="1"/>
            </p:cNvSpPr>
            <p:nvPr/>
          </p:nvSpPr>
          <p:spPr bwMode="auto">
            <a:xfrm>
              <a:off x="356" y="1118"/>
              <a:ext cx="120" cy="1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6" name="Line 112"/>
            <p:cNvSpPr>
              <a:spLocks noChangeShapeType="1"/>
            </p:cNvSpPr>
            <p:nvPr/>
          </p:nvSpPr>
          <p:spPr bwMode="auto">
            <a:xfrm flipH="1">
              <a:off x="1016" y="1211"/>
              <a:ext cx="70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7" name="Line 113"/>
            <p:cNvSpPr>
              <a:spLocks noChangeShapeType="1"/>
            </p:cNvSpPr>
            <p:nvPr/>
          </p:nvSpPr>
          <p:spPr bwMode="auto">
            <a:xfrm>
              <a:off x="3854" y="1728"/>
              <a:ext cx="2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8" name="Line 114"/>
            <p:cNvSpPr>
              <a:spLocks noChangeShapeType="1"/>
            </p:cNvSpPr>
            <p:nvPr/>
          </p:nvSpPr>
          <p:spPr bwMode="auto">
            <a:xfrm flipV="1">
              <a:off x="3795" y="1415"/>
              <a:ext cx="262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9" name="Line 115"/>
            <p:cNvSpPr>
              <a:spLocks noChangeShapeType="1"/>
            </p:cNvSpPr>
            <p:nvPr/>
          </p:nvSpPr>
          <p:spPr bwMode="auto">
            <a:xfrm flipH="1" flipV="1">
              <a:off x="3244" y="1245"/>
              <a:ext cx="127" cy="2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0" name="Line 116"/>
            <p:cNvSpPr>
              <a:spLocks noChangeShapeType="1"/>
            </p:cNvSpPr>
            <p:nvPr/>
          </p:nvSpPr>
          <p:spPr bwMode="auto">
            <a:xfrm flipH="1" flipV="1">
              <a:off x="2932" y="1347"/>
              <a:ext cx="136" cy="1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1" name="Line 117"/>
            <p:cNvSpPr>
              <a:spLocks noChangeShapeType="1"/>
            </p:cNvSpPr>
            <p:nvPr/>
          </p:nvSpPr>
          <p:spPr bwMode="auto">
            <a:xfrm flipH="1">
              <a:off x="1042" y="2092"/>
              <a:ext cx="135" cy="1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2" name="Line 118"/>
            <p:cNvSpPr>
              <a:spLocks noChangeShapeType="1"/>
            </p:cNvSpPr>
            <p:nvPr/>
          </p:nvSpPr>
          <p:spPr bwMode="auto">
            <a:xfrm flipH="1" flipV="1">
              <a:off x="1008" y="1991"/>
              <a:ext cx="127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3" name="Line 119"/>
            <p:cNvSpPr>
              <a:spLocks noChangeShapeType="1"/>
            </p:cNvSpPr>
            <p:nvPr/>
          </p:nvSpPr>
          <p:spPr bwMode="auto">
            <a:xfrm flipH="1">
              <a:off x="1279" y="2262"/>
              <a:ext cx="212" cy="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4" name="Line 120"/>
            <p:cNvSpPr>
              <a:spLocks noChangeShapeType="1"/>
            </p:cNvSpPr>
            <p:nvPr/>
          </p:nvSpPr>
          <p:spPr bwMode="auto">
            <a:xfrm flipV="1">
              <a:off x="1762" y="1804"/>
              <a:ext cx="229" cy="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5" name="Line 121"/>
            <p:cNvSpPr>
              <a:spLocks noChangeShapeType="1"/>
            </p:cNvSpPr>
            <p:nvPr/>
          </p:nvSpPr>
          <p:spPr bwMode="auto">
            <a:xfrm>
              <a:off x="2219" y="2177"/>
              <a:ext cx="119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6" name="Line 122"/>
            <p:cNvSpPr>
              <a:spLocks noChangeShapeType="1"/>
            </p:cNvSpPr>
            <p:nvPr/>
          </p:nvSpPr>
          <p:spPr bwMode="auto">
            <a:xfrm>
              <a:off x="1737" y="1880"/>
              <a:ext cx="145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357" name="Rectangle 123"/>
          <p:cNvSpPr>
            <a:spLocks noGrp="1" noChangeArrowheads="1"/>
          </p:cNvSpPr>
          <p:nvPr>
            <p:ph type="title"/>
          </p:nvPr>
        </p:nvSpPr>
        <p:spPr>
          <a:xfrm>
            <a:off x="422275" y="228600"/>
            <a:ext cx="7772400" cy="839788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Interconnected ASes</a:t>
            </a:r>
          </a:p>
        </p:txBody>
      </p:sp>
      <p:sp>
        <p:nvSpPr>
          <p:cNvPr id="100358" name="Rectangle 124"/>
          <p:cNvSpPr>
            <a:spLocks noGrp="1" noChangeArrowheads="1"/>
          </p:cNvSpPr>
          <p:nvPr>
            <p:ph type="body" sz="half" idx="2"/>
          </p:nvPr>
        </p:nvSpPr>
        <p:spPr>
          <a:xfrm>
            <a:off x="5114925" y="3082149"/>
            <a:ext cx="3810000" cy="3400425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cs typeface="+mn-cs"/>
              </a:rPr>
              <a:t>forwarding table  configured by both intra- and inter-AS routing algorithm</a:t>
            </a:r>
          </a:p>
          <a:p>
            <a:pPr lvl="1">
              <a:defRPr/>
            </a:pPr>
            <a:r>
              <a:rPr lang="en-US" dirty="0"/>
              <a:t>intra-AS </a:t>
            </a:r>
            <a:r>
              <a:rPr lang="en-US" dirty="0" smtClean="0"/>
              <a:t>routing determine entries </a:t>
            </a:r>
            <a:r>
              <a:rPr lang="en-US" dirty="0"/>
              <a:t>for </a:t>
            </a:r>
            <a:r>
              <a:rPr lang="en-US" dirty="0" smtClean="0"/>
              <a:t>destinations within AS</a:t>
            </a:r>
            <a:endParaRPr lang="en-US" dirty="0"/>
          </a:p>
          <a:p>
            <a:pPr lvl="1">
              <a:defRPr/>
            </a:pPr>
            <a:r>
              <a:rPr lang="en-US" dirty="0"/>
              <a:t>inter-AS &amp; intra-AS </a:t>
            </a:r>
            <a:r>
              <a:rPr lang="en-US" dirty="0" smtClean="0"/>
              <a:t>determine </a:t>
            </a:r>
            <a:r>
              <a:rPr lang="en-US" dirty="0"/>
              <a:t>entries for external </a:t>
            </a:r>
            <a:r>
              <a:rPr lang="en-US" dirty="0" smtClean="0"/>
              <a:t>destinations</a:t>
            </a:r>
            <a:endParaRPr lang="en-US" dirty="0"/>
          </a:p>
        </p:txBody>
      </p:sp>
      <p:pic>
        <p:nvPicPr>
          <p:cNvPr id="145414" name="Picture 126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88423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12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16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Rectangle 2"/>
          <p:cNvSpPr>
            <a:spLocks noGrp="1" noChangeArrowheads="1"/>
          </p:cNvSpPr>
          <p:nvPr>
            <p:ph type="title"/>
          </p:nvPr>
        </p:nvSpPr>
        <p:spPr>
          <a:xfrm>
            <a:off x="557213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Inter-AS tasks</a:t>
            </a:r>
          </a:p>
        </p:txBody>
      </p:sp>
      <p:sp>
        <p:nvSpPr>
          <p:cNvPr id="10138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1813" y="1195388"/>
            <a:ext cx="3810000" cy="29210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cs typeface="+mn-cs"/>
              </a:rPr>
              <a:t>suppose router in AS</a:t>
            </a:r>
            <a:r>
              <a:rPr lang="en-US" sz="2400" dirty="0">
                <a:latin typeface="Arial"/>
                <a:cs typeface="Arial"/>
              </a:rPr>
              <a:t>1</a:t>
            </a:r>
            <a:r>
              <a:rPr lang="en-US" sz="2400" dirty="0">
                <a:cs typeface="+mn-cs"/>
              </a:rPr>
              <a:t> receives datagram destined outside of AS</a:t>
            </a:r>
            <a:r>
              <a:rPr lang="en-US" sz="2400" dirty="0">
                <a:latin typeface="Arial"/>
                <a:cs typeface="Arial"/>
              </a:rPr>
              <a:t>1</a:t>
            </a:r>
            <a:r>
              <a:rPr lang="en-US" sz="2400" dirty="0">
                <a:cs typeface="+mn-cs"/>
              </a:rPr>
              <a:t>:</a:t>
            </a:r>
          </a:p>
          <a:p>
            <a:pPr lvl="1">
              <a:defRPr/>
            </a:pPr>
            <a:r>
              <a:rPr lang="en-US" dirty="0"/>
              <a:t>router should forward packet to gateway router, but which one?</a:t>
            </a:r>
          </a:p>
        </p:txBody>
      </p:sp>
      <p:sp>
        <p:nvSpPr>
          <p:cNvPr id="10138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38675" y="1195388"/>
            <a:ext cx="3810000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sz="2400" i="1" dirty="0">
                <a:solidFill>
                  <a:srgbClr val="CC0000"/>
                </a:solidFill>
                <a:cs typeface="+mn-cs"/>
              </a:rPr>
              <a:t>AS</a:t>
            </a:r>
            <a:r>
              <a:rPr lang="en-US" sz="2400" i="1" dirty="0">
                <a:solidFill>
                  <a:srgbClr val="CC0000"/>
                </a:solidFill>
                <a:latin typeface="Arial"/>
                <a:cs typeface="Arial"/>
              </a:rPr>
              <a:t>1</a:t>
            </a:r>
            <a:r>
              <a:rPr lang="en-US" sz="2400" i="1" dirty="0">
                <a:solidFill>
                  <a:srgbClr val="CC0000"/>
                </a:solidFill>
                <a:cs typeface="+mn-cs"/>
              </a:rPr>
              <a:t> must:</a:t>
            </a:r>
          </a:p>
          <a:p>
            <a:pPr marL="457200" indent="-457200">
              <a:buFont typeface="ZapfDingbats" charset="0"/>
              <a:buAutoNum type="arabicPeriod"/>
              <a:defRPr/>
            </a:pPr>
            <a:r>
              <a:rPr lang="en-US" sz="2400" dirty="0">
                <a:cs typeface="+mn-cs"/>
              </a:rPr>
              <a:t>learn which </a:t>
            </a:r>
            <a:r>
              <a:rPr lang="en-US" sz="2400" dirty="0" err="1">
                <a:cs typeface="+mn-cs"/>
              </a:rPr>
              <a:t>dests</a:t>
            </a:r>
            <a:r>
              <a:rPr lang="en-US" sz="2400" dirty="0">
                <a:cs typeface="+mn-cs"/>
              </a:rPr>
              <a:t> are reachable through AS2, which through AS3</a:t>
            </a:r>
          </a:p>
          <a:p>
            <a:pPr marL="457200" indent="-457200">
              <a:buFont typeface="ZapfDingbats" charset="0"/>
              <a:buAutoNum type="arabicPeriod"/>
              <a:defRPr/>
            </a:pPr>
            <a:r>
              <a:rPr lang="en-US" sz="2400" dirty="0">
                <a:cs typeface="+mn-cs"/>
              </a:rPr>
              <a:t>propagate this reachability info to all routers in AS</a:t>
            </a:r>
            <a:r>
              <a:rPr lang="en-US" sz="2400" dirty="0">
                <a:latin typeface="Arial"/>
                <a:cs typeface="Arial"/>
              </a:rPr>
              <a:t>1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sz="2400" i="1" dirty="0">
                <a:solidFill>
                  <a:srgbClr val="CC0000"/>
                </a:solidFill>
                <a:cs typeface="+mn-cs"/>
              </a:rPr>
              <a:t>job of inter-AS routing!</a:t>
            </a:r>
          </a:p>
        </p:txBody>
      </p:sp>
      <p:sp>
        <p:nvSpPr>
          <p:cNvPr id="146438" name="Freeform 5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2147483647 w 738"/>
              <a:gd name="T1" fmla="*/ 2147483647 h 1108"/>
              <a:gd name="T2" fmla="*/ 2147483647 w 738"/>
              <a:gd name="T3" fmla="*/ 2147483647 h 1108"/>
              <a:gd name="T4" fmla="*/ 2147483647 w 738"/>
              <a:gd name="T5" fmla="*/ 2147483647 h 1108"/>
              <a:gd name="T6" fmla="*/ 2147483647 w 738"/>
              <a:gd name="T7" fmla="*/ 2147483647 h 1108"/>
              <a:gd name="T8" fmla="*/ 2147483647 w 738"/>
              <a:gd name="T9" fmla="*/ 2147483647 h 1108"/>
              <a:gd name="T10" fmla="*/ 2147483647 w 738"/>
              <a:gd name="T11" fmla="*/ 2147483647 h 1108"/>
              <a:gd name="T12" fmla="*/ 2147483647 w 738"/>
              <a:gd name="T13" fmla="*/ 2147483647 h 1108"/>
              <a:gd name="T14" fmla="*/ 2147483647 w 738"/>
              <a:gd name="T15" fmla="*/ 2147483647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39" name="Freeform 6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2147483647 w 1162"/>
              <a:gd name="T1" fmla="*/ 2147483647 h 543"/>
              <a:gd name="T2" fmla="*/ 2147483647 w 1162"/>
              <a:gd name="T3" fmla="*/ 2147483647 h 543"/>
              <a:gd name="T4" fmla="*/ 2147483647 w 1162"/>
              <a:gd name="T5" fmla="*/ 2147483647 h 543"/>
              <a:gd name="T6" fmla="*/ 2147483647 w 1162"/>
              <a:gd name="T7" fmla="*/ 2147483647 h 543"/>
              <a:gd name="T8" fmla="*/ 2147483647 w 1162"/>
              <a:gd name="T9" fmla="*/ 2147483647 h 543"/>
              <a:gd name="T10" fmla="*/ 2147483647 w 1162"/>
              <a:gd name="T11" fmla="*/ 2147483647 h 543"/>
              <a:gd name="T12" fmla="*/ 2147483647 w 1162"/>
              <a:gd name="T13" fmla="*/ 2147483647 h 543"/>
              <a:gd name="T14" fmla="*/ 2147483647 w 1162"/>
              <a:gd name="T15" fmla="*/ 2147483647 h 5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62"/>
              <a:gd name="T25" fmla="*/ 0 h 543"/>
              <a:gd name="T26" fmla="*/ 1162 w 1162"/>
              <a:gd name="T27" fmla="*/ 543 h 54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40" name="Freeform 7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2147483647 w 1198"/>
              <a:gd name="T1" fmla="*/ 2147483647 h 451"/>
              <a:gd name="T2" fmla="*/ 2147483647 w 1198"/>
              <a:gd name="T3" fmla="*/ 2147483647 h 451"/>
              <a:gd name="T4" fmla="*/ 2147483647 w 1198"/>
              <a:gd name="T5" fmla="*/ 2147483647 h 451"/>
              <a:gd name="T6" fmla="*/ 2147483647 w 1198"/>
              <a:gd name="T7" fmla="*/ 2147483647 h 451"/>
              <a:gd name="T8" fmla="*/ 2147483647 w 1198"/>
              <a:gd name="T9" fmla="*/ 2147483647 h 451"/>
              <a:gd name="T10" fmla="*/ 2147483647 w 1198"/>
              <a:gd name="T11" fmla="*/ 2147483647 h 451"/>
              <a:gd name="T12" fmla="*/ 2147483647 w 1198"/>
              <a:gd name="T13" fmla="*/ 2147483647 h 451"/>
              <a:gd name="T14" fmla="*/ 2147483647 w 1198"/>
              <a:gd name="T15" fmla="*/ 2147483647 h 451"/>
              <a:gd name="T16" fmla="*/ 2147483647 w 1198"/>
              <a:gd name="T17" fmla="*/ 2147483647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41" name="Freeform 8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2147483647 h 114"/>
              <a:gd name="T2" fmla="*/ 2147483647 w 252"/>
              <a:gd name="T3" fmla="*/ 0 h 114"/>
              <a:gd name="T4" fmla="*/ 0 60000 65536"/>
              <a:gd name="T5" fmla="*/ 0 60000 65536"/>
              <a:gd name="T6" fmla="*/ 0 w 252"/>
              <a:gd name="T7" fmla="*/ 0 h 114"/>
              <a:gd name="T8" fmla="*/ 252 w 252"/>
              <a:gd name="T9" fmla="*/ 114 h 1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42" name="Text Box 9"/>
          <p:cNvSpPr txBox="1">
            <a:spLocks noChangeArrowheads="1"/>
          </p:cNvSpPr>
          <p:nvPr/>
        </p:nvSpPr>
        <p:spPr bwMode="auto">
          <a:xfrm>
            <a:off x="2052638" y="5129213"/>
            <a:ext cx="665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/>
              <a:t>AS3</a:t>
            </a:r>
            <a:endParaRPr lang="en-US" sz="1800"/>
          </a:p>
        </p:txBody>
      </p:sp>
      <p:sp>
        <p:nvSpPr>
          <p:cNvPr id="146443" name="Text Box 10"/>
          <p:cNvSpPr txBox="1">
            <a:spLocks noChangeArrowheads="1"/>
          </p:cNvSpPr>
          <p:nvPr/>
        </p:nvSpPr>
        <p:spPr bwMode="auto">
          <a:xfrm>
            <a:off x="5867400" y="579437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AS2</a:t>
            </a:r>
          </a:p>
        </p:txBody>
      </p:sp>
      <p:sp>
        <p:nvSpPr>
          <p:cNvPr id="146444" name="Line 11"/>
          <p:cNvSpPr>
            <a:spLocks noChangeShapeType="1"/>
          </p:cNvSpPr>
          <p:nvPr/>
        </p:nvSpPr>
        <p:spPr bwMode="auto">
          <a:xfrm flipV="1">
            <a:off x="5746750" y="5283200"/>
            <a:ext cx="434975" cy="1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6445" name="Line 12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6446" name="Line 13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6447" name="Group 14"/>
          <p:cNvGrpSpPr>
            <a:grpSpLocks/>
          </p:cNvGrpSpPr>
          <p:nvPr/>
        </p:nvGrpSpPr>
        <p:grpSpPr bwMode="auto">
          <a:xfrm>
            <a:off x="1619250" y="4903788"/>
            <a:ext cx="501650" cy="396875"/>
            <a:chOff x="873" y="3243"/>
            <a:chExt cx="316" cy="250"/>
          </a:xfrm>
        </p:grpSpPr>
        <p:sp>
          <p:nvSpPr>
            <p:cNvPr id="146545" name="Oval 15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46" name="Line 16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47" name="Line 17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48" name="Rectangle 18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6549" name="Oval 19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50" name="Rectangle 20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51" name="Text Box 21"/>
            <p:cNvSpPr txBox="1">
              <a:spLocks noChangeArrowheads="1"/>
            </p:cNvSpPr>
            <p:nvPr/>
          </p:nvSpPr>
          <p:spPr bwMode="auto">
            <a:xfrm>
              <a:off x="887" y="3243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3b</a:t>
              </a:r>
              <a:endParaRPr lang="en-US"/>
            </a:p>
          </p:txBody>
        </p:sp>
      </p:grpSp>
      <p:grpSp>
        <p:nvGrpSpPr>
          <p:cNvPr id="146448" name="Group 22"/>
          <p:cNvGrpSpPr>
            <a:grpSpLocks/>
          </p:cNvGrpSpPr>
          <p:nvPr/>
        </p:nvGrpSpPr>
        <p:grpSpPr bwMode="auto">
          <a:xfrm>
            <a:off x="1889125" y="4327525"/>
            <a:ext cx="501650" cy="396875"/>
            <a:chOff x="2016" y="1976"/>
            <a:chExt cx="316" cy="250"/>
          </a:xfrm>
        </p:grpSpPr>
        <p:sp>
          <p:nvSpPr>
            <p:cNvPr id="146537" name="Oval 23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38" name="Line 24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39" name="Line 25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40" name="Rectangle 26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6541" name="Oval 27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6542" name="Group 28"/>
            <p:cNvGrpSpPr>
              <a:grpSpLocks/>
            </p:cNvGrpSpPr>
            <p:nvPr/>
          </p:nvGrpSpPr>
          <p:grpSpPr bwMode="auto">
            <a:xfrm>
              <a:off x="2032" y="1976"/>
              <a:ext cx="285" cy="250"/>
              <a:chOff x="2912" y="2425"/>
              <a:chExt cx="290" cy="250"/>
            </a:xfrm>
          </p:grpSpPr>
          <p:sp>
            <p:nvSpPr>
              <p:cNvPr id="146543" name="Rectangle 2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44" name="Text Box 30"/>
              <p:cNvSpPr txBox="1">
                <a:spLocks noChangeArrowheads="1"/>
              </p:cNvSpPr>
              <p:nvPr/>
            </p:nvSpPr>
            <p:spPr bwMode="auto">
              <a:xfrm>
                <a:off x="2912" y="2425"/>
                <a:ext cx="29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3c</a:t>
                </a:r>
                <a:endParaRPr lang="en-US"/>
              </a:p>
            </p:txBody>
          </p:sp>
        </p:grpSp>
      </p:grpSp>
      <p:grpSp>
        <p:nvGrpSpPr>
          <p:cNvPr id="146449" name="Group 31"/>
          <p:cNvGrpSpPr>
            <a:grpSpLocks/>
          </p:cNvGrpSpPr>
          <p:nvPr/>
        </p:nvGrpSpPr>
        <p:grpSpPr bwMode="auto">
          <a:xfrm>
            <a:off x="2466975" y="4702175"/>
            <a:ext cx="501650" cy="396875"/>
            <a:chOff x="1434" y="3104"/>
            <a:chExt cx="316" cy="250"/>
          </a:xfrm>
        </p:grpSpPr>
        <p:grpSp>
          <p:nvGrpSpPr>
            <p:cNvPr id="146529" name="Group 32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146531" name="Oval 33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32" name="Line 34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33" name="Line 35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34" name="Rectangle 36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6535" name="Oval 37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36" name="Rectangle 38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6530" name="Text Box 39"/>
            <p:cNvSpPr txBox="1">
              <a:spLocks noChangeArrowheads="1"/>
            </p:cNvSpPr>
            <p:nvPr/>
          </p:nvSpPr>
          <p:spPr bwMode="auto">
            <a:xfrm>
              <a:off x="1448" y="310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3a</a:t>
              </a:r>
              <a:endParaRPr lang="en-US"/>
            </a:p>
          </p:txBody>
        </p:sp>
      </p:grpSp>
      <p:grpSp>
        <p:nvGrpSpPr>
          <p:cNvPr id="146450" name="Group 40"/>
          <p:cNvGrpSpPr>
            <a:grpSpLocks/>
          </p:cNvGrpSpPr>
          <p:nvPr/>
        </p:nvGrpSpPr>
        <p:grpSpPr bwMode="auto">
          <a:xfrm>
            <a:off x="2495550" y="5227638"/>
            <a:ext cx="2660650" cy="1122362"/>
            <a:chOff x="1572" y="3293"/>
            <a:chExt cx="1676" cy="707"/>
          </a:xfrm>
        </p:grpSpPr>
        <p:sp>
          <p:nvSpPr>
            <p:cNvPr id="146486" name="Freeform 41"/>
            <p:cNvSpPr>
              <a:spLocks/>
            </p:cNvSpPr>
            <p:nvPr/>
          </p:nvSpPr>
          <p:spPr bwMode="auto">
            <a:xfrm>
              <a:off x="1572" y="3293"/>
              <a:ext cx="1676" cy="707"/>
            </a:xfrm>
            <a:custGeom>
              <a:avLst/>
              <a:gdLst>
                <a:gd name="T0" fmla="*/ 259 w 1583"/>
                <a:gd name="T1" fmla="*/ 310 h 682"/>
                <a:gd name="T2" fmla="*/ 681 w 1583"/>
                <a:gd name="T3" fmla="*/ 102 h 682"/>
                <a:gd name="T4" fmla="*/ 1313 w 1583"/>
                <a:gd name="T5" fmla="*/ 29 h 682"/>
                <a:gd name="T6" fmla="*/ 1933 w 1583"/>
                <a:gd name="T7" fmla="*/ 268 h 682"/>
                <a:gd name="T8" fmla="*/ 2613 w 1583"/>
                <a:gd name="T9" fmla="*/ 591 h 682"/>
                <a:gd name="T10" fmla="*/ 2126 w 1583"/>
                <a:gd name="T11" fmla="*/ 888 h 682"/>
                <a:gd name="T12" fmla="*/ 1153 w 1583"/>
                <a:gd name="T13" fmla="*/ 908 h 682"/>
                <a:gd name="T14" fmla="*/ 149 w 1583"/>
                <a:gd name="T15" fmla="*/ 823 h 682"/>
                <a:gd name="T16" fmla="*/ 259 w 1583"/>
                <a:gd name="T17" fmla="*/ 310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87" name="Text Box 42"/>
            <p:cNvSpPr txBox="1">
              <a:spLocks noChangeArrowheads="1"/>
            </p:cNvSpPr>
            <p:nvPr/>
          </p:nvSpPr>
          <p:spPr bwMode="auto">
            <a:xfrm>
              <a:off x="1719" y="3724"/>
              <a:ext cx="4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AS1</a:t>
              </a:r>
              <a:endParaRPr lang="en-US" sz="1800"/>
            </a:p>
          </p:txBody>
        </p:sp>
        <p:sp>
          <p:nvSpPr>
            <p:cNvPr id="146488" name="Line 43"/>
            <p:cNvSpPr>
              <a:spLocks noChangeShapeType="1"/>
            </p:cNvSpPr>
            <p:nvPr/>
          </p:nvSpPr>
          <p:spPr bwMode="auto">
            <a:xfrm flipH="1">
              <a:off x="2134" y="3469"/>
              <a:ext cx="9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489" name="Line 44"/>
            <p:cNvSpPr>
              <a:spLocks noChangeShapeType="1"/>
            </p:cNvSpPr>
            <p:nvPr/>
          </p:nvSpPr>
          <p:spPr bwMode="auto">
            <a:xfrm>
              <a:off x="2388" y="3491"/>
              <a:ext cx="3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490" name="Line 45"/>
            <p:cNvSpPr>
              <a:spLocks noChangeShapeType="1"/>
            </p:cNvSpPr>
            <p:nvPr/>
          </p:nvSpPr>
          <p:spPr bwMode="auto">
            <a:xfrm>
              <a:off x="2490" y="3461"/>
              <a:ext cx="313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491" name="Line 46"/>
            <p:cNvSpPr>
              <a:spLocks noChangeShapeType="1"/>
            </p:cNvSpPr>
            <p:nvPr/>
          </p:nvSpPr>
          <p:spPr bwMode="auto">
            <a:xfrm flipH="1">
              <a:off x="2566" y="3749"/>
              <a:ext cx="237" cy="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492" name="Line 47"/>
            <p:cNvSpPr>
              <a:spLocks noChangeShapeType="1"/>
            </p:cNvSpPr>
            <p:nvPr/>
          </p:nvSpPr>
          <p:spPr bwMode="auto">
            <a:xfrm flipH="1" flipV="1">
              <a:off x="2202" y="3638"/>
              <a:ext cx="568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493" name="Line 48"/>
            <p:cNvSpPr>
              <a:spLocks noChangeShapeType="1"/>
            </p:cNvSpPr>
            <p:nvPr/>
          </p:nvSpPr>
          <p:spPr bwMode="auto">
            <a:xfrm>
              <a:off x="2143" y="3689"/>
              <a:ext cx="127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6494" name="Group 49"/>
            <p:cNvGrpSpPr>
              <a:grpSpLocks/>
            </p:cNvGrpSpPr>
            <p:nvPr/>
          </p:nvGrpSpPr>
          <p:grpSpPr bwMode="auto">
            <a:xfrm>
              <a:off x="2202" y="3293"/>
              <a:ext cx="316" cy="250"/>
              <a:chOff x="2055" y="3447"/>
              <a:chExt cx="316" cy="250"/>
            </a:xfrm>
          </p:grpSpPr>
          <p:sp>
            <p:nvSpPr>
              <p:cNvPr id="146521" name="Oval 50"/>
              <p:cNvSpPr>
                <a:spLocks noChangeArrowheads="1"/>
              </p:cNvSpPr>
              <p:nvPr/>
            </p:nvSpPr>
            <p:spPr bwMode="auto">
              <a:xfrm>
                <a:off x="2058" y="357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22" name="Line 51"/>
              <p:cNvSpPr>
                <a:spLocks noChangeShapeType="1"/>
              </p:cNvSpPr>
              <p:nvPr/>
            </p:nvSpPr>
            <p:spPr bwMode="auto">
              <a:xfrm>
                <a:off x="2058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23" name="Line 52"/>
              <p:cNvSpPr>
                <a:spLocks noChangeShapeType="1"/>
              </p:cNvSpPr>
              <p:nvPr/>
            </p:nvSpPr>
            <p:spPr bwMode="auto">
              <a:xfrm>
                <a:off x="2371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24" name="Rectangle 53"/>
              <p:cNvSpPr>
                <a:spLocks noChangeArrowheads="1"/>
              </p:cNvSpPr>
              <p:nvPr/>
            </p:nvSpPr>
            <p:spPr bwMode="auto">
              <a:xfrm>
                <a:off x="2058" y="356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6525" name="Oval 54"/>
              <p:cNvSpPr>
                <a:spLocks noChangeArrowheads="1"/>
              </p:cNvSpPr>
              <p:nvPr/>
            </p:nvSpPr>
            <p:spPr bwMode="auto">
              <a:xfrm>
                <a:off x="2055" y="3505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6526" name="Group 55"/>
              <p:cNvGrpSpPr>
                <a:grpSpLocks/>
              </p:cNvGrpSpPr>
              <p:nvPr/>
            </p:nvGrpSpPr>
            <p:grpSpPr bwMode="auto">
              <a:xfrm>
                <a:off x="2072" y="3447"/>
                <a:ext cx="285" cy="250"/>
                <a:chOff x="2912" y="2425"/>
                <a:chExt cx="292" cy="250"/>
              </a:xfrm>
            </p:grpSpPr>
            <p:sp>
              <p:nvSpPr>
                <p:cNvPr id="146527" name="Rectangle 5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6528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912" y="2425"/>
                  <a:ext cx="2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1c</a:t>
                  </a:r>
                </a:p>
              </p:txBody>
            </p:sp>
          </p:grpSp>
        </p:grpSp>
        <p:grpSp>
          <p:nvGrpSpPr>
            <p:cNvPr id="146495" name="Group 58"/>
            <p:cNvGrpSpPr>
              <a:grpSpLocks/>
            </p:cNvGrpSpPr>
            <p:nvPr/>
          </p:nvGrpSpPr>
          <p:grpSpPr bwMode="auto">
            <a:xfrm>
              <a:off x="1896" y="3507"/>
              <a:ext cx="316" cy="250"/>
              <a:chOff x="1749" y="3661"/>
              <a:chExt cx="316" cy="250"/>
            </a:xfrm>
          </p:grpSpPr>
          <p:sp>
            <p:nvSpPr>
              <p:cNvPr id="146514" name="Oval 59"/>
              <p:cNvSpPr>
                <a:spLocks noChangeArrowheads="1"/>
              </p:cNvSpPr>
              <p:nvPr/>
            </p:nvSpPr>
            <p:spPr bwMode="auto">
              <a:xfrm>
                <a:off x="1752" y="378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15" name="Line 60"/>
              <p:cNvSpPr>
                <a:spLocks noChangeShapeType="1"/>
              </p:cNvSpPr>
              <p:nvPr/>
            </p:nvSpPr>
            <p:spPr bwMode="auto">
              <a:xfrm>
                <a:off x="1752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16" name="Line 61"/>
              <p:cNvSpPr>
                <a:spLocks noChangeShapeType="1"/>
              </p:cNvSpPr>
              <p:nvPr/>
            </p:nvSpPr>
            <p:spPr bwMode="auto">
              <a:xfrm>
                <a:off x="2065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17" name="Rectangle 62"/>
              <p:cNvSpPr>
                <a:spLocks noChangeArrowheads="1"/>
              </p:cNvSpPr>
              <p:nvPr/>
            </p:nvSpPr>
            <p:spPr bwMode="auto">
              <a:xfrm>
                <a:off x="1752" y="377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6518" name="Oval 63"/>
              <p:cNvSpPr>
                <a:spLocks noChangeArrowheads="1"/>
              </p:cNvSpPr>
              <p:nvPr/>
            </p:nvSpPr>
            <p:spPr bwMode="auto">
              <a:xfrm>
                <a:off x="1749" y="371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19" name="Rectangle 64"/>
              <p:cNvSpPr>
                <a:spLocks noChangeArrowheads="1"/>
              </p:cNvSpPr>
              <p:nvPr/>
            </p:nvSpPr>
            <p:spPr bwMode="auto">
              <a:xfrm>
                <a:off x="1834" y="3746"/>
                <a:ext cx="142" cy="9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20" name="Text Box 65"/>
              <p:cNvSpPr txBox="1">
                <a:spLocks noChangeArrowheads="1"/>
              </p:cNvSpPr>
              <p:nvPr/>
            </p:nvSpPr>
            <p:spPr bwMode="auto">
              <a:xfrm>
                <a:off x="1765" y="3661"/>
                <a:ext cx="29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1a</a:t>
                </a:r>
                <a:endParaRPr lang="en-US"/>
              </a:p>
            </p:txBody>
          </p:sp>
        </p:grpSp>
        <p:grpSp>
          <p:nvGrpSpPr>
            <p:cNvPr id="146496" name="Group 66"/>
            <p:cNvGrpSpPr>
              <a:grpSpLocks/>
            </p:cNvGrpSpPr>
            <p:nvPr/>
          </p:nvGrpSpPr>
          <p:grpSpPr bwMode="auto">
            <a:xfrm>
              <a:off x="2238" y="3689"/>
              <a:ext cx="316" cy="250"/>
              <a:chOff x="2091" y="3843"/>
              <a:chExt cx="316" cy="250"/>
            </a:xfrm>
          </p:grpSpPr>
          <p:sp>
            <p:nvSpPr>
              <p:cNvPr id="146506" name="Oval 67"/>
              <p:cNvSpPr>
                <a:spLocks noChangeArrowheads="1"/>
              </p:cNvSpPr>
              <p:nvPr/>
            </p:nvSpPr>
            <p:spPr bwMode="auto">
              <a:xfrm>
                <a:off x="2094" y="3967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07" name="Line 68"/>
              <p:cNvSpPr>
                <a:spLocks noChangeShapeType="1"/>
              </p:cNvSpPr>
              <p:nvPr/>
            </p:nvSpPr>
            <p:spPr bwMode="auto">
              <a:xfrm>
                <a:off x="2094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08" name="Line 69"/>
              <p:cNvSpPr>
                <a:spLocks noChangeShapeType="1"/>
              </p:cNvSpPr>
              <p:nvPr/>
            </p:nvSpPr>
            <p:spPr bwMode="auto">
              <a:xfrm>
                <a:off x="2407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09" name="Rectangle 70"/>
              <p:cNvSpPr>
                <a:spLocks noChangeArrowheads="1"/>
              </p:cNvSpPr>
              <p:nvPr/>
            </p:nvSpPr>
            <p:spPr bwMode="auto">
              <a:xfrm>
                <a:off x="2094" y="3960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6510" name="Oval 71"/>
              <p:cNvSpPr>
                <a:spLocks noChangeArrowheads="1"/>
              </p:cNvSpPr>
              <p:nvPr/>
            </p:nvSpPr>
            <p:spPr bwMode="auto">
              <a:xfrm>
                <a:off x="2091" y="3901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6511" name="Group 72"/>
              <p:cNvGrpSpPr>
                <a:grpSpLocks/>
              </p:cNvGrpSpPr>
              <p:nvPr/>
            </p:nvGrpSpPr>
            <p:grpSpPr bwMode="auto">
              <a:xfrm>
                <a:off x="2106" y="3843"/>
                <a:ext cx="294" cy="250"/>
                <a:chOff x="2910" y="2425"/>
                <a:chExt cx="296" cy="250"/>
              </a:xfrm>
            </p:grpSpPr>
            <p:sp>
              <p:nvSpPr>
                <p:cNvPr id="146512" name="Rectangle 7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6513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2910" y="2425"/>
                  <a:ext cx="29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1d</a:t>
                  </a:r>
                </a:p>
              </p:txBody>
            </p:sp>
          </p:grpSp>
        </p:grpSp>
        <p:grpSp>
          <p:nvGrpSpPr>
            <p:cNvPr id="146497" name="Group 75"/>
            <p:cNvGrpSpPr>
              <a:grpSpLocks/>
            </p:cNvGrpSpPr>
            <p:nvPr/>
          </p:nvGrpSpPr>
          <p:grpSpPr bwMode="auto">
            <a:xfrm>
              <a:off x="2778" y="3573"/>
              <a:ext cx="316" cy="250"/>
              <a:chOff x="2016" y="1976"/>
              <a:chExt cx="316" cy="250"/>
            </a:xfrm>
          </p:grpSpPr>
          <p:sp>
            <p:nvSpPr>
              <p:cNvPr id="146498" name="Oval 76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499" name="Line 77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00" name="Line 78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01" name="Rectangle 79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6502" name="Oval 80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6503" name="Group 81"/>
              <p:cNvGrpSpPr>
                <a:grpSpLocks/>
              </p:cNvGrpSpPr>
              <p:nvPr/>
            </p:nvGrpSpPr>
            <p:grpSpPr bwMode="auto">
              <a:xfrm>
                <a:off x="2029" y="1976"/>
                <a:ext cx="294" cy="250"/>
                <a:chOff x="2909" y="2425"/>
                <a:chExt cx="299" cy="250"/>
              </a:xfrm>
            </p:grpSpPr>
            <p:sp>
              <p:nvSpPr>
                <p:cNvPr id="146504" name="Rectangle 8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6505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2909" y="2425"/>
                  <a:ext cx="299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1b</a:t>
                  </a:r>
                  <a:endParaRPr lang="en-US"/>
                </a:p>
              </p:txBody>
            </p:sp>
          </p:grpSp>
        </p:grpSp>
      </p:grpSp>
      <p:grpSp>
        <p:nvGrpSpPr>
          <p:cNvPr id="146451" name="Group 84"/>
          <p:cNvGrpSpPr>
            <a:grpSpLocks/>
          </p:cNvGrpSpPr>
          <p:nvPr/>
        </p:nvGrpSpPr>
        <p:grpSpPr bwMode="auto">
          <a:xfrm>
            <a:off x="5414963" y="5324475"/>
            <a:ext cx="501650" cy="396875"/>
            <a:chOff x="3537" y="3473"/>
            <a:chExt cx="316" cy="250"/>
          </a:xfrm>
        </p:grpSpPr>
        <p:sp>
          <p:nvSpPr>
            <p:cNvPr id="146479" name="Oval 85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80" name="Line 86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81" name="Line 87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82" name="Rectangle 88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6483" name="Oval 89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84" name="Rectangle 90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85" name="Text Box 91"/>
            <p:cNvSpPr txBox="1">
              <a:spLocks noChangeArrowheads="1"/>
            </p:cNvSpPr>
            <p:nvPr/>
          </p:nvSpPr>
          <p:spPr bwMode="auto">
            <a:xfrm>
              <a:off x="3551" y="3473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2a</a:t>
              </a:r>
              <a:endParaRPr lang="en-US"/>
            </a:p>
          </p:txBody>
        </p:sp>
      </p:grpSp>
      <p:sp>
        <p:nvSpPr>
          <p:cNvPr id="146452" name="Line 92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53" name="Line 93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54" name="Line 94"/>
          <p:cNvSpPr>
            <a:spLocks noChangeShapeType="1"/>
          </p:cNvSpPr>
          <p:nvPr/>
        </p:nvSpPr>
        <p:spPr bwMode="auto">
          <a:xfrm>
            <a:off x="5921375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55" name="Line 95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6456" name="Group 96"/>
          <p:cNvGrpSpPr>
            <a:grpSpLocks/>
          </p:cNvGrpSpPr>
          <p:nvPr/>
        </p:nvGrpSpPr>
        <p:grpSpPr bwMode="auto">
          <a:xfrm>
            <a:off x="6142038" y="5046663"/>
            <a:ext cx="501650" cy="396875"/>
            <a:chOff x="4320" y="1936"/>
            <a:chExt cx="316" cy="250"/>
          </a:xfrm>
        </p:grpSpPr>
        <p:sp>
          <p:nvSpPr>
            <p:cNvPr id="146472" name="Oval 97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73" name="Line 98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74" name="Line 99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75" name="Rectangle 100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6476" name="Oval 101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77" name="Rectangle 102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78" name="Text Box 103"/>
            <p:cNvSpPr txBox="1">
              <a:spLocks noChangeArrowheads="1"/>
            </p:cNvSpPr>
            <p:nvPr/>
          </p:nvSpPr>
          <p:spPr bwMode="auto">
            <a:xfrm>
              <a:off x="4338" y="1936"/>
              <a:ext cx="2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2c</a:t>
              </a:r>
              <a:endParaRPr lang="en-US"/>
            </a:p>
          </p:txBody>
        </p:sp>
      </p:grpSp>
      <p:grpSp>
        <p:nvGrpSpPr>
          <p:cNvPr id="146457" name="Group 104"/>
          <p:cNvGrpSpPr>
            <a:grpSpLocks/>
          </p:cNvGrpSpPr>
          <p:nvPr/>
        </p:nvGrpSpPr>
        <p:grpSpPr bwMode="auto">
          <a:xfrm>
            <a:off x="6405563" y="5502275"/>
            <a:ext cx="501650" cy="396875"/>
            <a:chOff x="4596" y="2158"/>
            <a:chExt cx="316" cy="250"/>
          </a:xfrm>
        </p:grpSpPr>
        <p:sp>
          <p:nvSpPr>
            <p:cNvPr id="146465" name="Oval 105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66" name="Line 106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67" name="Line 107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68" name="Rectangle 108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6469" name="Oval 109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70" name="Rectangle 110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71" name="Text Box 111"/>
            <p:cNvSpPr txBox="1">
              <a:spLocks noChangeArrowheads="1"/>
            </p:cNvSpPr>
            <p:nvPr/>
          </p:nvSpPr>
          <p:spPr bwMode="auto">
            <a:xfrm>
              <a:off x="4610" y="2158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2b</a:t>
              </a:r>
              <a:endParaRPr lang="en-US"/>
            </a:p>
          </p:txBody>
        </p:sp>
      </p:grpSp>
      <p:sp>
        <p:nvSpPr>
          <p:cNvPr id="146458" name="Text Box 112"/>
          <p:cNvSpPr txBox="1">
            <a:spLocks noChangeArrowheads="1"/>
          </p:cNvSpPr>
          <p:nvPr/>
        </p:nvSpPr>
        <p:spPr bwMode="auto">
          <a:xfrm>
            <a:off x="7656513" y="5159375"/>
            <a:ext cx="8937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other</a:t>
            </a:r>
          </a:p>
          <a:p>
            <a:r>
              <a:rPr lang="en-US" sz="1400"/>
              <a:t>networks</a:t>
            </a:r>
          </a:p>
        </p:txBody>
      </p:sp>
      <p:sp>
        <p:nvSpPr>
          <p:cNvPr id="146459" name="Freeform 113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2147483647 w 738"/>
              <a:gd name="T1" fmla="*/ 2147483647 h 1108"/>
              <a:gd name="T2" fmla="*/ 2147483647 w 738"/>
              <a:gd name="T3" fmla="*/ 2147483647 h 1108"/>
              <a:gd name="T4" fmla="*/ 2147483647 w 738"/>
              <a:gd name="T5" fmla="*/ 2147483647 h 1108"/>
              <a:gd name="T6" fmla="*/ 2147483647 w 738"/>
              <a:gd name="T7" fmla="*/ 2147483647 h 1108"/>
              <a:gd name="T8" fmla="*/ 2147483647 w 738"/>
              <a:gd name="T9" fmla="*/ 2147483647 h 1108"/>
              <a:gd name="T10" fmla="*/ 2147483647 w 738"/>
              <a:gd name="T11" fmla="*/ 2147483647 h 1108"/>
              <a:gd name="T12" fmla="*/ 2147483647 w 738"/>
              <a:gd name="T13" fmla="*/ 2147483647 h 1108"/>
              <a:gd name="T14" fmla="*/ 2147483647 w 738"/>
              <a:gd name="T15" fmla="*/ 2147483647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60" name="Text Box 114"/>
          <p:cNvSpPr txBox="1">
            <a:spLocks noChangeArrowheads="1"/>
          </p:cNvSpPr>
          <p:nvPr/>
        </p:nvSpPr>
        <p:spPr bwMode="auto">
          <a:xfrm>
            <a:off x="349250" y="5556250"/>
            <a:ext cx="8937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other</a:t>
            </a:r>
          </a:p>
          <a:p>
            <a:r>
              <a:rPr lang="en-US" sz="1400"/>
              <a:t>networks</a:t>
            </a:r>
          </a:p>
        </p:txBody>
      </p:sp>
      <p:sp>
        <p:nvSpPr>
          <p:cNvPr id="146461" name="Line 115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62" name="Freeform 116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2147483647 h 420"/>
              <a:gd name="T2" fmla="*/ 2147483647 w 654"/>
              <a:gd name="T3" fmla="*/ 0 h 420"/>
              <a:gd name="T4" fmla="*/ 0 60000 65536"/>
              <a:gd name="T5" fmla="*/ 0 60000 65536"/>
              <a:gd name="T6" fmla="*/ 0 w 654"/>
              <a:gd name="T7" fmla="*/ 0 h 420"/>
              <a:gd name="T8" fmla="*/ 654 w 654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63" name="Freeform 117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2147483647 w 444"/>
              <a:gd name="T3" fmla="*/ 2147483647 h 258"/>
              <a:gd name="T4" fmla="*/ 0 60000 65536"/>
              <a:gd name="T5" fmla="*/ 0 60000 65536"/>
              <a:gd name="T6" fmla="*/ 0 w 444"/>
              <a:gd name="T7" fmla="*/ 0 h 258"/>
              <a:gd name="T8" fmla="*/ 444 w 444"/>
              <a:gd name="T9" fmla="*/ 258 h 25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6464" name="Picture 118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800100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12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2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itchFamily="34" charset="0"/>
              </a:rPr>
              <a:t>Network Layer</a:t>
            </a:r>
          </a:p>
        </p:txBody>
      </p:sp>
      <p:sp>
        <p:nvSpPr>
          <p:cNvPr id="1249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itchFamily="34" charset="0"/>
              </a:rPr>
              <a:t>4-</a:t>
            </a:r>
            <a:fld id="{49E33644-EDE0-421D-99A1-795CEDF79A73}" type="slidenum">
              <a:rPr lang="en-US" altLang="en-US" sz="1200" smtClean="0">
                <a:latin typeface="Taho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 smtClean="0">
              <a:latin typeface="Tahoma" pitchFamily="34" charset="0"/>
            </a:endParaRPr>
          </a:p>
        </p:txBody>
      </p:sp>
      <p:sp>
        <p:nvSpPr>
          <p:cNvPr id="10240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4450"/>
            <a:ext cx="8212138" cy="1143000"/>
          </a:xfrm>
        </p:spPr>
        <p:txBody>
          <a:bodyPr/>
          <a:lstStyle/>
          <a:p>
            <a:pPr>
              <a:defRPr/>
            </a:pPr>
            <a:r>
              <a:rPr lang="en-US" sz="3200">
                <a:ea typeface="ＭＳ Ｐゴシック" charset="0"/>
                <a:cs typeface="+mj-cs"/>
              </a:rPr>
              <a:t>Example: setting forwarding table in router 1d</a:t>
            </a:r>
          </a:p>
        </p:txBody>
      </p:sp>
      <p:sp>
        <p:nvSpPr>
          <p:cNvPr id="1249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8788" y="1249363"/>
            <a:ext cx="8505825" cy="3346450"/>
          </a:xfrm>
        </p:spPr>
        <p:txBody>
          <a:bodyPr/>
          <a:lstStyle/>
          <a:p>
            <a:r>
              <a:rPr lang="en-US" altLang="en-US" sz="2400" smtClean="0"/>
              <a:t>suppose AS1 learns (via inter-AS protocol) that subnet </a:t>
            </a:r>
            <a:r>
              <a:rPr lang="en-US" altLang="en-US" sz="2400" i="1" smtClean="0">
                <a:solidFill>
                  <a:srgbClr val="CC0000"/>
                </a:solidFill>
              </a:rPr>
              <a:t>x</a:t>
            </a:r>
            <a:r>
              <a:rPr lang="en-US" altLang="en-US" sz="2400" smtClean="0"/>
              <a:t> reachable via AS3 (gateway 1c), but not via AS2</a:t>
            </a:r>
          </a:p>
          <a:p>
            <a:pPr lvl="1"/>
            <a:r>
              <a:rPr lang="en-US" altLang="en-US" smtClean="0"/>
              <a:t>inter-AS protocol propagates reachability info to all internal routers</a:t>
            </a:r>
          </a:p>
          <a:p>
            <a:r>
              <a:rPr lang="en-US" altLang="en-US" sz="2400" smtClean="0"/>
              <a:t>router 1d determines from intra-AS routing info that its interface </a:t>
            </a:r>
            <a:r>
              <a:rPr lang="en-US" altLang="en-US" sz="2400" i="1" smtClean="0">
                <a:solidFill>
                  <a:srgbClr val="CC0000"/>
                </a:solidFill>
              </a:rPr>
              <a:t>I</a:t>
            </a:r>
            <a:r>
              <a:rPr lang="en-US" altLang="en-US" sz="2400" smtClean="0"/>
              <a:t>  is on the least cost path to 1c</a:t>
            </a:r>
          </a:p>
          <a:p>
            <a:pPr lvl="1"/>
            <a:r>
              <a:rPr lang="en-US" altLang="en-US" smtClean="0"/>
              <a:t>installs forwarding table entry </a:t>
            </a:r>
            <a:r>
              <a:rPr lang="en-US" altLang="en-US" i="1" smtClean="0">
                <a:solidFill>
                  <a:srgbClr val="CC0000"/>
                </a:solidFill>
              </a:rPr>
              <a:t>(x,I)</a:t>
            </a:r>
            <a:endParaRPr lang="en-US" altLang="en-US" smtClean="0">
              <a:solidFill>
                <a:srgbClr val="CC0000"/>
              </a:solidFill>
            </a:endParaRPr>
          </a:p>
        </p:txBody>
      </p:sp>
      <p:sp>
        <p:nvSpPr>
          <p:cNvPr id="124934" name="Freeform 4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2147483647 w 738"/>
              <a:gd name="T1" fmla="*/ 2147483647 h 1108"/>
              <a:gd name="T2" fmla="*/ 2147483647 w 738"/>
              <a:gd name="T3" fmla="*/ 2147483647 h 1108"/>
              <a:gd name="T4" fmla="*/ 2147483647 w 738"/>
              <a:gd name="T5" fmla="*/ 2147483647 h 1108"/>
              <a:gd name="T6" fmla="*/ 2147483647 w 738"/>
              <a:gd name="T7" fmla="*/ 2147483647 h 1108"/>
              <a:gd name="T8" fmla="*/ 2147483647 w 738"/>
              <a:gd name="T9" fmla="*/ 2147483647 h 1108"/>
              <a:gd name="T10" fmla="*/ 2147483647 w 738"/>
              <a:gd name="T11" fmla="*/ 2147483647 h 1108"/>
              <a:gd name="T12" fmla="*/ 2147483647 w 738"/>
              <a:gd name="T13" fmla="*/ 2147483647 h 1108"/>
              <a:gd name="T14" fmla="*/ 2147483647 w 738"/>
              <a:gd name="T15" fmla="*/ 2147483647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Freeform 5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2147483647 w 1162"/>
              <a:gd name="T1" fmla="*/ 2147483647 h 543"/>
              <a:gd name="T2" fmla="*/ 2147483647 w 1162"/>
              <a:gd name="T3" fmla="*/ 2147483647 h 543"/>
              <a:gd name="T4" fmla="*/ 2147483647 w 1162"/>
              <a:gd name="T5" fmla="*/ 2147483647 h 543"/>
              <a:gd name="T6" fmla="*/ 2147483647 w 1162"/>
              <a:gd name="T7" fmla="*/ 2147483647 h 543"/>
              <a:gd name="T8" fmla="*/ 2147483647 w 1162"/>
              <a:gd name="T9" fmla="*/ 2147483647 h 543"/>
              <a:gd name="T10" fmla="*/ 2147483647 w 1162"/>
              <a:gd name="T11" fmla="*/ 2147483647 h 543"/>
              <a:gd name="T12" fmla="*/ 2147483647 w 1162"/>
              <a:gd name="T13" fmla="*/ 2147483647 h 543"/>
              <a:gd name="T14" fmla="*/ 2147483647 w 1162"/>
              <a:gd name="T15" fmla="*/ 2147483647 h 5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62"/>
              <a:gd name="T25" fmla="*/ 0 h 543"/>
              <a:gd name="T26" fmla="*/ 1162 w 1162"/>
              <a:gd name="T27" fmla="*/ 543 h 54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6" name="Freeform 6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2147483647 w 1198"/>
              <a:gd name="T1" fmla="*/ 2147483647 h 451"/>
              <a:gd name="T2" fmla="*/ 2147483647 w 1198"/>
              <a:gd name="T3" fmla="*/ 2147483647 h 451"/>
              <a:gd name="T4" fmla="*/ 2147483647 w 1198"/>
              <a:gd name="T5" fmla="*/ 2147483647 h 451"/>
              <a:gd name="T6" fmla="*/ 2147483647 w 1198"/>
              <a:gd name="T7" fmla="*/ 2147483647 h 451"/>
              <a:gd name="T8" fmla="*/ 2147483647 w 1198"/>
              <a:gd name="T9" fmla="*/ 2147483647 h 451"/>
              <a:gd name="T10" fmla="*/ 2147483647 w 1198"/>
              <a:gd name="T11" fmla="*/ 2147483647 h 451"/>
              <a:gd name="T12" fmla="*/ 2147483647 w 1198"/>
              <a:gd name="T13" fmla="*/ 2147483647 h 451"/>
              <a:gd name="T14" fmla="*/ 2147483647 w 1198"/>
              <a:gd name="T15" fmla="*/ 2147483647 h 451"/>
              <a:gd name="T16" fmla="*/ 2147483647 w 1198"/>
              <a:gd name="T17" fmla="*/ 2147483647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7" name="Freeform 7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2147483647 h 114"/>
              <a:gd name="T2" fmla="*/ 2147483647 w 252"/>
              <a:gd name="T3" fmla="*/ 0 h 114"/>
              <a:gd name="T4" fmla="*/ 0 60000 65536"/>
              <a:gd name="T5" fmla="*/ 0 60000 65536"/>
              <a:gd name="T6" fmla="*/ 0 w 252"/>
              <a:gd name="T7" fmla="*/ 0 h 114"/>
              <a:gd name="T8" fmla="*/ 252 w 252"/>
              <a:gd name="T9" fmla="*/ 114 h 1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8" name="Text Box 8"/>
          <p:cNvSpPr txBox="1">
            <a:spLocks noChangeArrowheads="1"/>
          </p:cNvSpPr>
          <p:nvPr/>
        </p:nvSpPr>
        <p:spPr bwMode="auto">
          <a:xfrm>
            <a:off x="2052638" y="5129213"/>
            <a:ext cx="665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itchFamily="34" charset="0"/>
              </a:rPr>
              <a:t>AS3</a:t>
            </a:r>
            <a:endParaRPr lang="en-US" altLang="en-US" sz="1800">
              <a:latin typeface="Arial" pitchFamily="34" charset="0"/>
            </a:endParaRPr>
          </a:p>
        </p:txBody>
      </p:sp>
      <p:sp>
        <p:nvSpPr>
          <p:cNvPr id="124939" name="Text Box 9"/>
          <p:cNvSpPr txBox="1">
            <a:spLocks noChangeArrowheads="1"/>
          </p:cNvSpPr>
          <p:nvPr/>
        </p:nvSpPr>
        <p:spPr bwMode="auto">
          <a:xfrm>
            <a:off x="5867400" y="579437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AS2</a:t>
            </a:r>
          </a:p>
        </p:txBody>
      </p:sp>
      <p:sp>
        <p:nvSpPr>
          <p:cNvPr id="124940" name="Line 10"/>
          <p:cNvSpPr>
            <a:spLocks noChangeShapeType="1"/>
          </p:cNvSpPr>
          <p:nvPr/>
        </p:nvSpPr>
        <p:spPr bwMode="auto">
          <a:xfrm flipV="1">
            <a:off x="5746750" y="5283200"/>
            <a:ext cx="434975" cy="1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41" name="Line 11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42" name="Line 12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4943" name="Group 13"/>
          <p:cNvGrpSpPr>
            <a:grpSpLocks/>
          </p:cNvGrpSpPr>
          <p:nvPr/>
        </p:nvGrpSpPr>
        <p:grpSpPr bwMode="auto">
          <a:xfrm>
            <a:off x="1619250" y="4903788"/>
            <a:ext cx="501650" cy="396875"/>
            <a:chOff x="873" y="3243"/>
            <a:chExt cx="316" cy="250"/>
          </a:xfrm>
        </p:grpSpPr>
        <p:sp>
          <p:nvSpPr>
            <p:cNvPr id="125045" name="Oval 14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5046" name="Line 15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047" name="Line 16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048" name="Rectangle 17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itchFamily="34" charset="0"/>
              </a:endParaRPr>
            </a:p>
          </p:txBody>
        </p:sp>
        <p:sp>
          <p:nvSpPr>
            <p:cNvPr id="125049" name="Oval 18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5050" name="Rectangle 19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5051" name="Text Box 20"/>
            <p:cNvSpPr txBox="1">
              <a:spLocks noChangeArrowheads="1"/>
            </p:cNvSpPr>
            <p:nvPr/>
          </p:nvSpPr>
          <p:spPr bwMode="auto">
            <a:xfrm>
              <a:off x="887" y="3243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3b</a:t>
              </a:r>
              <a:endParaRPr lang="en-US" altLang="en-US" sz="2400">
                <a:latin typeface="Arial" pitchFamily="34" charset="0"/>
              </a:endParaRPr>
            </a:p>
          </p:txBody>
        </p:sp>
      </p:grpSp>
      <p:grpSp>
        <p:nvGrpSpPr>
          <p:cNvPr id="124944" name="Group 21"/>
          <p:cNvGrpSpPr>
            <a:grpSpLocks/>
          </p:cNvGrpSpPr>
          <p:nvPr/>
        </p:nvGrpSpPr>
        <p:grpSpPr bwMode="auto">
          <a:xfrm>
            <a:off x="1889125" y="4327525"/>
            <a:ext cx="501650" cy="396875"/>
            <a:chOff x="2016" y="1976"/>
            <a:chExt cx="316" cy="250"/>
          </a:xfrm>
        </p:grpSpPr>
        <p:sp>
          <p:nvSpPr>
            <p:cNvPr id="125037" name="Oval 22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5038" name="Line 23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039" name="Line 24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040" name="Rectangle 25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itchFamily="34" charset="0"/>
              </a:endParaRPr>
            </a:p>
          </p:txBody>
        </p:sp>
        <p:sp>
          <p:nvSpPr>
            <p:cNvPr id="125041" name="Oval 26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grpSp>
          <p:nvGrpSpPr>
            <p:cNvPr id="125042" name="Group 27"/>
            <p:cNvGrpSpPr>
              <a:grpSpLocks/>
            </p:cNvGrpSpPr>
            <p:nvPr/>
          </p:nvGrpSpPr>
          <p:grpSpPr bwMode="auto">
            <a:xfrm>
              <a:off x="2032" y="1976"/>
              <a:ext cx="285" cy="250"/>
              <a:chOff x="2912" y="2425"/>
              <a:chExt cx="290" cy="250"/>
            </a:xfrm>
          </p:grpSpPr>
          <p:sp>
            <p:nvSpPr>
              <p:cNvPr id="125043" name="Rectangle 2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5044" name="Text Box 29"/>
              <p:cNvSpPr txBox="1">
                <a:spLocks noChangeArrowheads="1"/>
              </p:cNvSpPr>
              <p:nvPr/>
            </p:nvSpPr>
            <p:spPr bwMode="auto">
              <a:xfrm>
                <a:off x="2912" y="2425"/>
                <a:ext cx="29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Arial" pitchFamily="34" charset="0"/>
                  </a:rPr>
                  <a:t>3c</a:t>
                </a:r>
                <a:endParaRPr lang="en-US" altLang="en-US" sz="2400">
                  <a:latin typeface="Arial" pitchFamily="34" charset="0"/>
                </a:endParaRPr>
              </a:p>
            </p:txBody>
          </p:sp>
        </p:grpSp>
      </p:grpSp>
      <p:grpSp>
        <p:nvGrpSpPr>
          <p:cNvPr id="124945" name="Group 30"/>
          <p:cNvGrpSpPr>
            <a:grpSpLocks/>
          </p:cNvGrpSpPr>
          <p:nvPr/>
        </p:nvGrpSpPr>
        <p:grpSpPr bwMode="auto">
          <a:xfrm>
            <a:off x="2466975" y="4702175"/>
            <a:ext cx="501650" cy="396875"/>
            <a:chOff x="1434" y="3104"/>
            <a:chExt cx="316" cy="250"/>
          </a:xfrm>
        </p:grpSpPr>
        <p:grpSp>
          <p:nvGrpSpPr>
            <p:cNvPr id="125029" name="Group 31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125031" name="Oval 32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5032" name="Line 33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033" name="Line 34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034" name="Rectangle 35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Arial" pitchFamily="34" charset="0"/>
                </a:endParaRPr>
              </a:p>
            </p:txBody>
          </p:sp>
          <p:sp>
            <p:nvSpPr>
              <p:cNvPr id="125035" name="Oval 36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5036" name="Rectangle 37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</p:grpSp>
        <p:sp>
          <p:nvSpPr>
            <p:cNvPr id="125030" name="Text Box 38"/>
            <p:cNvSpPr txBox="1">
              <a:spLocks noChangeArrowheads="1"/>
            </p:cNvSpPr>
            <p:nvPr/>
          </p:nvSpPr>
          <p:spPr bwMode="auto">
            <a:xfrm>
              <a:off x="1448" y="310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3a</a:t>
              </a:r>
              <a:endParaRPr lang="en-US" altLang="en-US" sz="2400">
                <a:latin typeface="Arial" pitchFamily="34" charset="0"/>
              </a:endParaRPr>
            </a:p>
          </p:txBody>
        </p:sp>
      </p:grpSp>
      <p:grpSp>
        <p:nvGrpSpPr>
          <p:cNvPr id="124946" name="Group 39"/>
          <p:cNvGrpSpPr>
            <a:grpSpLocks/>
          </p:cNvGrpSpPr>
          <p:nvPr/>
        </p:nvGrpSpPr>
        <p:grpSpPr bwMode="auto">
          <a:xfrm>
            <a:off x="2495550" y="5227638"/>
            <a:ext cx="2660650" cy="1122362"/>
            <a:chOff x="1572" y="3293"/>
            <a:chExt cx="1676" cy="707"/>
          </a:xfrm>
        </p:grpSpPr>
        <p:sp>
          <p:nvSpPr>
            <p:cNvPr id="124986" name="Freeform 40"/>
            <p:cNvSpPr>
              <a:spLocks/>
            </p:cNvSpPr>
            <p:nvPr/>
          </p:nvSpPr>
          <p:spPr bwMode="auto">
            <a:xfrm>
              <a:off x="1572" y="3293"/>
              <a:ext cx="1676" cy="707"/>
            </a:xfrm>
            <a:custGeom>
              <a:avLst/>
              <a:gdLst>
                <a:gd name="T0" fmla="*/ 764 w 1583"/>
                <a:gd name="T1" fmla="*/ 616 h 682"/>
                <a:gd name="T2" fmla="*/ 2014 w 1583"/>
                <a:gd name="T3" fmla="*/ 202 h 682"/>
                <a:gd name="T4" fmla="*/ 3888 w 1583"/>
                <a:gd name="T5" fmla="*/ 55 h 682"/>
                <a:gd name="T6" fmla="*/ 5719 w 1583"/>
                <a:gd name="T7" fmla="*/ 533 h 682"/>
                <a:gd name="T8" fmla="*/ 7734 w 1583"/>
                <a:gd name="T9" fmla="*/ 1171 h 682"/>
                <a:gd name="T10" fmla="*/ 6289 w 1583"/>
                <a:gd name="T11" fmla="*/ 1760 h 682"/>
                <a:gd name="T12" fmla="*/ 3410 w 1583"/>
                <a:gd name="T13" fmla="*/ 1797 h 682"/>
                <a:gd name="T14" fmla="*/ 440 w 1583"/>
                <a:gd name="T15" fmla="*/ 1631 h 682"/>
                <a:gd name="T16" fmla="*/ 764 w 1583"/>
                <a:gd name="T17" fmla="*/ 616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987" name="Text Box 41"/>
            <p:cNvSpPr txBox="1">
              <a:spLocks noChangeArrowheads="1"/>
            </p:cNvSpPr>
            <p:nvPr/>
          </p:nvSpPr>
          <p:spPr bwMode="auto">
            <a:xfrm>
              <a:off x="1719" y="3724"/>
              <a:ext cx="4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AS1</a:t>
              </a: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4988" name="Line 42"/>
            <p:cNvSpPr>
              <a:spLocks noChangeShapeType="1"/>
            </p:cNvSpPr>
            <p:nvPr/>
          </p:nvSpPr>
          <p:spPr bwMode="auto">
            <a:xfrm flipH="1">
              <a:off x="2134" y="3469"/>
              <a:ext cx="9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89" name="Line 43"/>
            <p:cNvSpPr>
              <a:spLocks noChangeShapeType="1"/>
            </p:cNvSpPr>
            <p:nvPr/>
          </p:nvSpPr>
          <p:spPr bwMode="auto">
            <a:xfrm>
              <a:off x="2388" y="3491"/>
              <a:ext cx="3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90" name="Line 44"/>
            <p:cNvSpPr>
              <a:spLocks noChangeShapeType="1"/>
            </p:cNvSpPr>
            <p:nvPr/>
          </p:nvSpPr>
          <p:spPr bwMode="auto">
            <a:xfrm>
              <a:off x="2490" y="3461"/>
              <a:ext cx="313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91" name="Line 45"/>
            <p:cNvSpPr>
              <a:spLocks noChangeShapeType="1"/>
            </p:cNvSpPr>
            <p:nvPr/>
          </p:nvSpPr>
          <p:spPr bwMode="auto">
            <a:xfrm flipH="1">
              <a:off x="2566" y="3749"/>
              <a:ext cx="237" cy="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92" name="Line 46"/>
            <p:cNvSpPr>
              <a:spLocks noChangeShapeType="1"/>
            </p:cNvSpPr>
            <p:nvPr/>
          </p:nvSpPr>
          <p:spPr bwMode="auto">
            <a:xfrm flipH="1" flipV="1">
              <a:off x="2202" y="3638"/>
              <a:ext cx="568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93" name="Line 47"/>
            <p:cNvSpPr>
              <a:spLocks noChangeShapeType="1"/>
            </p:cNvSpPr>
            <p:nvPr/>
          </p:nvSpPr>
          <p:spPr bwMode="auto">
            <a:xfrm>
              <a:off x="2143" y="3689"/>
              <a:ext cx="127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4994" name="Group 48"/>
            <p:cNvGrpSpPr>
              <a:grpSpLocks/>
            </p:cNvGrpSpPr>
            <p:nvPr/>
          </p:nvGrpSpPr>
          <p:grpSpPr bwMode="auto">
            <a:xfrm>
              <a:off x="2202" y="3293"/>
              <a:ext cx="316" cy="250"/>
              <a:chOff x="2055" y="3447"/>
              <a:chExt cx="316" cy="250"/>
            </a:xfrm>
          </p:grpSpPr>
          <p:sp>
            <p:nvSpPr>
              <p:cNvPr id="125021" name="Oval 49"/>
              <p:cNvSpPr>
                <a:spLocks noChangeArrowheads="1"/>
              </p:cNvSpPr>
              <p:nvPr/>
            </p:nvSpPr>
            <p:spPr bwMode="auto">
              <a:xfrm>
                <a:off x="2058" y="357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5022" name="Line 50"/>
              <p:cNvSpPr>
                <a:spLocks noChangeShapeType="1"/>
              </p:cNvSpPr>
              <p:nvPr/>
            </p:nvSpPr>
            <p:spPr bwMode="auto">
              <a:xfrm>
                <a:off x="2058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023" name="Line 51"/>
              <p:cNvSpPr>
                <a:spLocks noChangeShapeType="1"/>
              </p:cNvSpPr>
              <p:nvPr/>
            </p:nvSpPr>
            <p:spPr bwMode="auto">
              <a:xfrm>
                <a:off x="2371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024" name="Rectangle 52"/>
              <p:cNvSpPr>
                <a:spLocks noChangeArrowheads="1"/>
              </p:cNvSpPr>
              <p:nvPr/>
            </p:nvSpPr>
            <p:spPr bwMode="auto">
              <a:xfrm>
                <a:off x="2058" y="356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Arial" pitchFamily="34" charset="0"/>
                </a:endParaRPr>
              </a:p>
            </p:txBody>
          </p:sp>
          <p:sp>
            <p:nvSpPr>
              <p:cNvPr id="125025" name="Oval 53"/>
              <p:cNvSpPr>
                <a:spLocks noChangeArrowheads="1"/>
              </p:cNvSpPr>
              <p:nvPr/>
            </p:nvSpPr>
            <p:spPr bwMode="auto">
              <a:xfrm>
                <a:off x="2055" y="3505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grpSp>
            <p:nvGrpSpPr>
              <p:cNvPr id="125026" name="Group 54"/>
              <p:cNvGrpSpPr>
                <a:grpSpLocks/>
              </p:cNvGrpSpPr>
              <p:nvPr/>
            </p:nvGrpSpPr>
            <p:grpSpPr bwMode="auto">
              <a:xfrm>
                <a:off x="2072" y="3447"/>
                <a:ext cx="285" cy="250"/>
                <a:chOff x="2912" y="2425"/>
                <a:chExt cx="292" cy="250"/>
              </a:xfrm>
            </p:grpSpPr>
            <p:sp>
              <p:nvSpPr>
                <p:cNvPr id="125027" name="Rectangle 55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latin typeface="Arial" pitchFamily="34" charset="0"/>
                  </a:endParaRPr>
                </a:p>
              </p:txBody>
            </p:sp>
            <p:sp>
              <p:nvSpPr>
                <p:cNvPr id="12502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912" y="2425"/>
                  <a:ext cx="2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>
                      <a:latin typeface="Arial" pitchFamily="34" charset="0"/>
                    </a:rPr>
                    <a:t>1c</a:t>
                  </a:r>
                </a:p>
              </p:txBody>
            </p:sp>
          </p:grpSp>
        </p:grpSp>
        <p:grpSp>
          <p:nvGrpSpPr>
            <p:cNvPr id="124995" name="Group 57"/>
            <p:cNvGrpSpPr>
              <a:grpSpLocks/>
            </p:cNvGrpSpPr>
            <p:nvPr/>
          </p:nvGrpSpPr>
          <p:grpSpPr bwMode="auto">
            <a:xfrm>
              <a:off x="1896" y="3507"/>
              <a:ext cx="316" cy="250"/>
              <a:chOff x="1749" y="3661"/>
              <a:chExt cx="316" cy="250"/>
            </a:xfrm>
          </p:grpSpPr>
          <p:sp>
            <p:nvSpPr>
              <p:cNvPr id="125014" name="Oval 58"/>
              <p:cNvSpPr>
                <a:spLocks noChangeArrowheads="1"/>
              </p:cNvSpPr>
              <p:nvPr/>
            </p:nvSpPr>
            <p:spPr bwMode="auto">
              <a:xfrm>
                <a:off x="1752" y="378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5015" name="Line 59"/>
              <p:cNvSpPr>
                <a:spLocks noChangeShapeType="1"/>
              </p:cNvSpPr>
              <p:nvPr/>
            </p:nvSpPr>
            <p:spPr bwMode="auto">
              <a:xfrm>
                <a:off x="1752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016" name="Line 60"/>
              <p:cNvSpPr>
                <a:spLocks noChangeShapeType="1"/>
              </p:cNvSpPr>
              <p:nvPr/>
            </p:nvSpPr>
            <p:spPr bwMode="auto">
              <a:xfrm>
                <a:off x="2065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017" name="Rectangle 61"/>
              <p:cNvSpPr>
                <a:spLocks noChangeArrowheads="1"/>
              </p:cNvSpPr>
              <p:nvPr/>
            </p:nvSpPr>
            <p:spPr bwMode="auto">
              <a:xfrm>
                <a:off x="1752" y="377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Arial" pitchFamily="34" charset="0"/>
                </a:endParaRPr>
              </a:p>
            </p:txBody>
          </p:sp>
          <p:sp>
            <p:nvSpPr>
              <p:cNvPr id="125018" name="Oval 62"/>
              <p:cNvSpPr>
                <a:spLocks noChangeArrowheads="1"/>
              </p:cNvSpPr>
              <p:nvPr/>
            </p:nvSpPr>
            <p:spPr bwMode="auto">
              <a:xfrm>
                <a:off x="1749" y="371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5019" name="Rectangle 63"/>
              <p:cNvSpPr>
                <a:spLocks noChangeArrowheads="1"/>
              </p:cNvSpPr>
              <p:nvPr/>
            </p:nvSpPr>
            <p:spPr bwMode="auto">
              <a:xfrm>
                <a:off x="1834" y="3746"/>
                <a:ext cx="142" cy="9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5020" name="Text Box 64"/>
              <p:cNvSpPr txBox="1">
                <a:spLocks noChangeArrowheads="1"/>
              </p:cNvSpPr>
              <p:nvPr/>
            </p:nvSpPr>
            <p:spPr bwMode="auto">
              <a:xfrm>
                <a:off x="1765" y="3661"/>
                <a:ext cx="29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Arial" pitchFamily="34" charset="0"/>
                  </a:rPr>
                  <a:t>1a</a:t>
                </a:r>
                <a:endParaRPr lang="en-US" altLang="en-US" sz="2400">
                  <a:latin typeface="Arial" pitchFamily="34" charset="0"/>
                </a:endParaRPr>
              </a:p>
            </p:txBody>
          </p:sp>
        </p:grpSp>
        <p:grpSp>
          <p:nvGrpSpPr>
            <p:cNvPr id="124996" name="Group 65"/>
            <p:cNvGrpSpPr>
              <a:grpSpLocks/>
            </p:cNvGrpSpPr>
            <p:nvPr/>
          </p:nvGrpSpPr>
          <p:grpSpPr bwMode="auto">
            <a:xfrm>
              <a:off x="2238" y="3689"/>
              <a:ext cx="316" cy="250"/>
              <a:chOff x="2091" y="3843"/>
              <a:chExt cx="316" cy="250"/>
            </a:xfrm>
          </p:grpSpPr>
          <p:sp>
            <p:nvSpPr>
              <p:cNvPr id="125006" name="Oval 66"/>
              <p:cNvSpPr>
                <a:spLocks noChangeArrowheads="1"/>
              </p:cNvSpPr>
              <p:nvPr/>
            </p:nvSpPr>
            <p:spPr bwMode="auto">
              <a:xfrm>
                <a:off x="2094" y="3967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5007" name="Line 67"/>
              <p:cNvSpPr>
                <a:spLocks noChangeShapeType="1"/>
              </p:cNvSpPr>
              <p:nvPr/>
            </p:nvSpPr>
            <p:spPr bwMode="auto">
              <a:xfrm>
                <a:off x="2094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008" name="Line 68"/>
              <p:cNvSpPr>
                <a:spLocks noChangeShapeType="1"/>
              </p:cNvSpPr>
              <p:nvPr/>
            </p:nvSpPr>
            <p:spPr bwMode="auto">
              <a:xfrm>
                <a:off x="2407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009" name="Rectangle 69"/>
              <p:cNvSpPr>
                <a:spLocks noChangeArrowheads="1"/>
              </p:cNvSpPr>
              <p:nvPr/>
            </p:nvSpPr>
            <p:spPr bwMode="auto">
              <a:xfrm>
                <a:off x="2094" y="3960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Arial" pitchFamily="34" charset="0"/>
                </a:endParaRPr>
              </a:p>
            </p:txBody>
          </p:sp>
          <p:sp>
            <p:nvSpPr>
              <p:cNvPr id="125010" name="Oval 70"/>
              <p:cNvSpPr>
                <a:spLocks noChangeArrowheads="1"/>
              </p:cNvSpPr>
              <p:nvPr/>
            </p:nvSpPr>
            <p:spPr bwMode="auto">
              <a:xfrm>
                <a:off x="2091" y="3901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grpSp>
            <p:nvGrpSpPr>
              <p:cNvPr id="125011" name="Group 71"/>
              <p:cNvGrpSpPr>
                <a:grpSpLocks/>
              </p:cNvGrpSpPr>
              <p:nvPr/>
            </p:nvGrpSpPr>
            <p:grpSpPr bwMode="auto">
              <a:xfrm>
                <a:off x="2106" y="3843"/>
                <a:ext cx="294" cy="250"/>
                <a:chOff x="2910" y="2425"/>
                <a:chExt cx="296" cy="250"/>
              </a:xfrm>
            </p:grpSpPr>
            <p:sp>
              <p:nvSpPr>
                <p:cNvPr id="125012" name="Rectangle 7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latin typeface="Arial" pitchFamily="34" charset="0"/>
                  </a:endParaRPr>
                </a:p>
              </p:txBody>
            </p:sp>
            <p:sp>
              <p:nvSpPr>
                <p:cNvPr id="125013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910" y="2425"/>
                  <a:ext cx="29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>
                      <a:latin typeface="Arial" pitchFamily="34" charset="0"/>
                    </a:rPr>
                    <a:t>1d</a:t>
                  </a:r>
                </a:p>
              </p:txBody>
            </p:sp>
          </p:grpSp>
        </p:grpSp>
        <p:grpSp>
          <p:nvGrpSpPr>
            <p:cNvPr id="124997" name="Group 74"/>
            <p:cNvGrpSpPr>
              <a:grpSpLocks/>
            </p:cNvGrpSpPr>
            <p:nvPr/>
          </p:nvGrpSpPr>
          <p:grpSpPr bwMode="auto">
            <a:xfrm>
              <a:off x="2778" y="3573"/>
              <a:ext cx="316" cy="250"/>
              <a:chOff x="2016" y="1976"/>
              <a:chExt cx="316" cy="250"/>
            </a:xfrm>
          </p:grpSpPr>
          <p:sp>
            <p:nvSpPr>
              <p:cNvPr id="124998" name="Oval 75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4999" name="Line 76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000" name="Line 77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001" name="Rectangle 78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Arial" pitchFamily="34" charset="0"/>
                </a:endParaRPr>
              </a:p>
            </p:txBody>
          </p:sp>
          <p:sp>
            <p:nvSpPr>
              <p:cNvPr id="125002" name="Oval 79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grpSp>
            <p:nvGrpSpPr>
              <p:cNvPr id="125003" name="Group 80"/>
              <p:cNvGrpSpPr>
                <a:grpSpLocks/>
              </p:cNvGrpSpPr>
              <p:nvPr/>
            </p:nvGrpSpPr>
            <p:grpSpPr bwMode="auto">
              <a:xfrm>
                <a:off x="2029" y="1976"/>
                <a:ext cx="294" cy="250"/>
                <a:chOff x="2909" y="2425"/>
                <a:chExt cx="299" cy="250"/>
              </a:xfrm>
            </p:grpSpPr>
            <p:sp>
              <p:nvSpPr>
                <p:cNvPr id="125004" name="Rectangle 81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latin typeface="Arial" pitchFamily="34" charset="0"/>
                  </a:endParaRPr>
                </a:p>
              </p:txBody>
            </p:sp>
            <p:sp>
              <p:nvSpPr>
                <p:cNvPr id="125005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2909" y="2425"/>
                  <a:ext cx="299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>
                      <a:latin typeface="Arial" pitchFamily="34" charset="0"/>
                    </a:rPr>
                    <a:t>1b</a:t>
                  </a:r>
                  <a:endParaRPr lang="en-US" altLang="en-US" sz="2400">
                    <a:latin typeface="Arial" pitchFamily="34" charset="0"/>
                  </a:endParaRPr>
                </a:p>
              </p:txBody>
            </p:sp>
          </p:grpSp>
        </p:grpSp>
      </p:grpSp>
      <p:grpSp>
        <p:nvGrpSpPr>
          <p:cNvPr id="124947" name="Group 83"/>
          <p:cNvGrpSpPr>
            <a:grpSpLocks/>
          </p:cNvGrpSpPr>
          <p:nvPr/>
        </p:nvGrpSpPr>
        <p:grpSpPr bwMode="auto">
          <a:xfrm>
            <a:off x="5414963" y="5324475"/>
            <a:ext cx="501650" cy="396875"/>
            <a:chOff x="3537" y="3473"/>
            <a:chExt cx="316" cy="250"/>
          </a:xfrm>
        </p:grpSpPr>
        <p:sp>
          <p:nvSpPr>
            <p:cNvPr id="124979" name="Oval 84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4980" name="Line 85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981" name="Line 86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982" name="Rectangle 87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itchFamily="34" charset="0"/>
              </a:endParaRPr>
            </a:p>
          </p:txBody>
        </p:sp>
        <p:sp>
          <p:nvSpPr>
            <p:cNvPr id="124983" name="Oval 88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4984" name="Rectangle 89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4985" name="Text Box 90"/>
            <p:cNvSpPr txBox="1">
              <a:spLocks noChangeArrowheads="1"/>
            </p:cNvSpPr>
            <p:nvPr/>
          </p:nvSpPr>
          <p:spPr bwMode="auto">
            <a:xfrm>
              <a:off x="3551" y="3473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2a</a:t>
              </a:r>
              <a:endParaRPr lang="en-US" altLang="en-US" sz="2400">
                <a:latin typeface="Arial" pitchFamily="34" charset="0"/>
              </a:endParaRPr>
            </a:p>
          </p:txBody>
        </p:sp>
      </p:grpSp>
      <p:sp>
        <p:nvSpPr>
          <p:cNvPr id="124948" name="Line 91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4949" name="Line 92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4950" name="Line 93"/>
          <p:cNvSpPr>
            <a:spLocks noChangeShapeType="1"/>
          </p:cNvSpPr>
          <p:nvPr/>
        </p:nvSpPr>
        <p:spPr bwMode="auto">
          <a:xfrm>
            <a:off x="5921375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51" name="Line 94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4952" name="Group 95"/>
          <p:cNvGrpSpPr>
            <a:grpSpLocks/>
          </p:cNvGrpSpPr>
          <p:nvPr/>
        </p:nvGrpSpPr>
        <p:grpSpPr bwMode="auto">
          <a:xfrm>
            <a:off x="6142038" y="5046663"/>
            <a:ext cx="501650" cy="396875"/>
            <a:chOff x="4320" y="1936"/>
            <a:chExt cx="316" cy="250"/>
          </a:xfrm>
        </p:grpSpPr>
        <p:sp>
          <p:nvSpPr>
            <p:cNvPr id="124972" name="Oval 96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4973" name="Line 97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974" name="Line 98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975" name="Rectangle 99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itchFamily="34" charset="0"/>
              </a:endParaRPr>
            </a:p>
          </p:txBody>
        </p:sp>
        <p:sp>
          <p:nvSpPr>
            <p:cNvPr id="124976" name="Oval 100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4977" name="Rectangle 101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4978" name="Text Box 102"/>
            <p:cNvSpPr txBox="1">
              <a:spLocks noChangeArrowheads="1"/>
            </p:cNvSpPr>
            <p:nvPr/>
          </p:nvSpPr>
          <p:spPr bwMode="auto">
            <a:xfrm>
              <a:off x="4338" y="1936"/>
              <a:ext cx="2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2c</a:t>
              </a:r>
              <a:endParaRPr lang="en-US" altLang="en-US" sz="2400">
                <a:latin typeface="Arial" pitchFamily="34" charset="0"/>
              </a:endParaRPr>
            </a:p>
          </p:txBody>
        </p:sp>
      </p:grpSp>
      <p:grpSp>
        <p:nvGrpSpPr>
          <p:cNvPr id="124953" name="Group 103"/>
          <p:cNvGrpSpPr>
            <a:grpSpLocks/>
          </p:cNvGrpSpPr>
          <p:nvPr/>
        </p:nvGrpSpPr>
        <p:grpSpPr bwMode="auto">
          <a:xfrm>
            <a:off x="6405563" y="5502275"/>
            <a:ext cx="501650" cy="396875"/>
            <a:chOff x="4596" y="2158"/>
            <a:chExt cx="316" cy="250"/>
          </a:xfrm>
        </p:grpSpPr>
        <p:sp>
          <p:nvSpPr>
            <p:cNvPr id="124965" name="Oval 104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4966" name="Line 105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967" name="Line 106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968" name="Rectangle 107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itchFamily="34" charset="0"/>
              </a:endParaRPr>
            </a:p>
          </p:txBody>
        </p:sp>
        <p:sp>
          <p:nvSpPr>
            <p:cNvPr id="124969" name="Oval 108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4970" name="Rectangle 109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4971" name="Text Box 110"/>
            <p:cNvSpPr txBox="1">
              <a:spLocks noChangeArrowheads="1"/>
            </p:cNvSpPr>
            <p:nvPr/>
          </p:nvSpPr>
          <p:spPr bwMode="auto">
            <a:xfrm>
              <a:off x="4610" y="2158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2b</a:t>
              </a:r>
              <a:endParaRPr lang="en-US" altLang="en-US" sz="2400">
                <a:latin typeface="Arial" pitchFamily="34" charset="0"/>
              </a:endParaRPr>
            </a:p>
          </p:txBody>
        </p:sp>
      </p:grpSp>
      <p:sp>
        <p:nvSpPr>
          <p:cNvPr id="124954" name="Text Box 111"/>
          <p:cNvSpPr txBox="1">
            <a:spLocks noChangeArrowheads="1"/>
          </p:cNvSpPr>
          <p:nvPr/>
        </p:nvSpPr>
        <p:spPr bwMode="auto">
          <a:xfrm>
            <a:off x="7656513" y="5159375"/>
            <a:ext cx="8937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itchFamily="34" charset="0"/>
              </a:rPr>
              <a:t>other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itchFamily="34" charset="0"/>
              </a:rPr>
              <a:t>networks</a:t>
            </a:r>
          </a:p>
        </p:txBody>
      </p:sp>
      <p:sp>
        <p:nvSpPr>
          <p:cNvPr id="124955" name="Freeform 112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2147483647 w 738"/>
              <a:gd name="T1" fmla="*/ 2147483647 h 1108"/>
              <a:gd name="T2" fmla="*/ 2147483647 w 738"/>
              <a:gd name="T3" fmla="*/ 2147483647 h 1108"/>
              <a:gd name="T4" fmla="*/ 2147483647 w 738"/>
              <a:gd name="T5" fmla="*/ 2147483647 h 1108"/>
              <a:gd name="T6" fmla="*/ 2147483647 w 738"/>
              <a:gd name="T7" fmla="*/ 2147483647 h 1108"/>
              <a:gd name="T8" fmla="*/ 2147483647 w 738"/>
              <a:gd name="T9" fmla="*/ 2147483647 h 1108"/>
              <a:gd name="T10" fmla="*/ 2147483647 w 738"/>
              <a:gd name="T11" fmla="*/ 2147483647 h 1108"/>
              <a:gd name="T12" fmla="*/ 2147483647 w 738"/>
              <a:gd name="T13" fmla="*/ 2147483647 h 1108"/>
              <a:gd name="T14" fmla="*/ 2147483647 w 738"/>
              <a:gd name="T15" fmla="*/ 2147483647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56" name="Text Box 113"/>
          <p:cNvSpPr txBox="1">
            <a:spLocks noChangeArrowheads="1"/>
          </p:cNvSpPr>
          <p:nvPr/>
        </p:nvSpPr>
        <p:spPr bwMode="auto">
          <a:xfrm>
            <a:off x="349250" y="5556250"/>
            <a:ext cx="8937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itchFamily="34" charset="0"/>
              </a:rPr>
              <a:t>other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itchFamily="34" charset="0"/>
              </a:rPr>
              <a:t>networks</a:t>
            </a:r>
          </a:p>
        </p:txBody>
      </p:sp>
      <p:sp>
        <p:nvSpPr>
          <p:cNvPr id="124957" name="Line 114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4958" name="Freeform 115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2147483647 h 420"/>
              <a:gd name="T2" fmla="*/ 2147483647 w 654"/>
              <a:gd name="T3" fmla="*/ 0 h 420"/>
              <a:gd name="T4" fmla="*/ 0 60000 65536"/>
              <a:gd name="T5" fmla="*/ 0 60000 65536"/>
              <a:gd name="T6" fmla="*/ 0 w 654"/>
              <a:gd name="T7" fmla="*/ 0 h 420"/>
              <a:gd name="T8" fmla="*/ 654 w 654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59" name="Freeform 116"/>
          <p:cNvSpPr>
            <a:spLocks/>
          </p:cNvSpPr>
          <p:nvPr/>
        </p:nvSpPr>
        <p:spPr bwMode="auto">
          <a:xfrm>
            <a:off x="3552825" y="3990975"/>
            <a:ext cx="973138" cy="795338"/>
          </a:xfrm>
          <a:custGeom>
            <a:avLst/>
            <a:gdLst>
              <a:gd name="T0" fmla="*/ 2147483647 w 1198"/>
              <a:gd name="T1" fmla="*/ 2147483647 h 451"/>
              <a:gd name="T2" fmla="*/ 2147483647 w 1198"/>
              <a:gd name="T3" fmla="*/ 2147483647 h 451"/>
              <a:gd name="T4" fmla="*/ 2147483647 w 1198"/>
              <a:gd name="T5" fmla="*/ 2147483647 h 451"/>
              <a:gd name="T6" fmla="*/ 2147483647 w 1198"/>
              <a:gd name="T7" fmla="*/ 2147483647 h 451"/>
              <a:gd name="T8" fmla="*/ 2147483647 w 1198"/>
              <a:gd name="T9" fmla="*/ 2147483647 h 451"/>
              <a:gd name="T10" fmla="*/ 2147483647 w 1198"/>
              <a:gd name="T11" fmla="*/ 2147483647 h 451"/>
              <a:gd name="T12" fmla="*/ 2147483647 w 1198"/>
              <a:gd name="T13" fmla="*/ 2147483647 h 451"/>
              <a:gd name="T14" fmla="*/ 2147483647 w 1198"/>
              <a:gd name="T15" fmla="*/ 2147483647 h 451"/>
              <a:gd name="T16" fmla="*/ 2147483647 w 1198"/>
              <a:gd name="T17" fmla="*/ 2147483647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60" name="Text Box 117"/>
          <p:cNvSpPr txBox="1">
            <a:spLocks noChangeArrowheads="1"/>
          </p:cNvSpPr>
          <p:nvPr/>
        </p:nvSpPr>
        <p:spPr bwMode="auto">
          <a:xfrm>
            <a:off x="3875088" y="41481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Arial" pitchFamily="34" charset="0"/>
              </a:rPr>
              <a:t>x</a:t>
            </a:r>
          </a:p>
        </p:txBody>
      </p:sp>
      <p:sp>
        <p:nvSpPr>
          <p:cNvPr id="124961" name="Line 118"/>
          <p:cNvSpPr>
            <a:spLocks noChangeShapeType="1"/>
          </p:cNvSpPr>
          <p:nvPr/>
        </p:nvSpPr>
        <p:spPr bwMode="auto">
          <a:xfrm flipH="1">
            <a:off x="3857625" y="3690938"/>
            <a:ext cx="1316038" cy="22193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4962" name="Text Box 119"/>
          <p:cNvSpPr txBox="1">
            <a:spLocks noChangeArrowheads="1"/>
          </p:cNvSpPr>
          <p:nvPr/>
        </p:nvSpPr>
        <p:spPr bwMode="auto">
          <a:xfrm rot="-1061543">
            <a:off x="2935288" y="3878263"/>
            <a:ext cx="742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>
                <a:latin typeface="Arial" pitchFamily="34" charset="0"/>
              </a:rPr>
              <a:t>…</a:t>
            </a:r>
          </a:p>
        </p:txBody>
      </p:sp>
      <p:sp>
        <p:nvSpPr>
          <p:cNvPr id="124963" name="Freeform 120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2147483647 w 444"/>
              <a:gd name="T3" fmla="*/ 2147483647 h 258"/>
              <a:gd name="T4" fmla="*/ 0 60000 65536"/>
              <a:gd name="T5" fmla="*/ 0 60000 65536"/>
              <a:gd name="T6" fmla="*/ 0 w 444"/>
              <a:gd name="T7" fmla="*/ 0 h 258"/>
              <a:gd name="T8" fmla="*/ 444 w 444"/>
              <a:gd name="T9" fmla="*/ 258 h 25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24964" name="Picture 121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792163"/>
            <a:ext cx="8228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378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itchFamily="34" charset="0"/>
              </a:rPr>
              <a:t>Network Layer</a:t>
            </a:r>
          </a:p>
        </p:txBody>
      </p:sp>
      <p:sp>
        <p:nvSpPr>
          <p:cNvPr id="1259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itchFamily="34" charset="0"/>
              </a:rPr>
              <a:t>4-</a:t>
            </a:r>
            <a:fld id="{20F31AB3-57AE-4E8F-87DD-4E3D4BF41A70}" type="slidenum">
              <a:rPr lang="en-US" altLang="en-US" sz="1200" smtClean="0">
                <a:latin typeface="Taho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 smtClean="0">
              <a:latin typeface="Tahoma" pitchFamily="34" charset="0"/>
            </a:endParaRPr>
          </a:p>
        </p:txBody>
      </p:sp>
      <p:sp>
        <p:nvSpPr>
          <p:cNvPr id="103428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75" y="244475"/>
            <a:ext cx="8764588" cy="954088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Example: choosing among multiple ASes</a:t>
            </a:r>
          </a:p>
        </p:txBody>
      </p:sp>
      <p:sp>
        <p:nvSpPr>
          <p:cNvPr id="1259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163" y="1562100"/>
            <a:ext cx="7991475" cy="27543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smtClean="0"/>
              <a:t>now suppose AS1 learns from inter-AS protocol that subnet </a:t>
            </a:r>
            <a:r>
              <a:rPr lang="en-US" altLang="en-US" sz="2400" i="1" smtClean="0">
                <a:solidFill>
                  <a:srgbClr val="CC0000"/>
                </a:solidFill>
              </a:rPr>
              <a:t>x</a:t>
            </a:r>
            <a:r>
              <a:rPr lang="en-US" altLang="en-US" sz="2400" smtClean="0"/>
              <a:t> is reachable from AS3 </a:t>
            </a:r>
            <a:r>
              <a:rPr lang="en-US" altLang="en-US" sz="2400" i="1" smtClean="0"/>
              <a:t>and</a:t>
            </a:r>
            <a:r>
              <a:rPr lang="en-US" altLang="en-US" sz="2400" smtClean="0"/>
              <a:t> from AS2.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to configure forwarding table, router 1d must determine which gateway it should forward packets towards for dest </a:t>
            </a:r>
            <a:r>
              <a:rPr lang="en-US" altLang="en-US" sz="2400" smtClean="0">
                <a:solidFill>
                  <a:srgbClr val="CC0000"/>
                </a:solidFill>
              </a:rPr>
              <a:t>x </a:t>
            </a:r>
            <a:r>
              <a:rPr lang="en-US" altLang="en-US" sz="240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this is also job of inter-AS routing protocol!</a:t>
            </a:r>
          </a:p>
          <a:p>
            <a:endParaRPr lang="en-US" altLang="en-US" sz="2400" smtClean="0"/>
          </a:p>
        </p:txBody>
      </p:sp>
      <p:sp>
        <p:nvSpPr>
          <p:cNvPr id="125958" name="Freeform 4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2147483647 w 738"/>
              <a:gd name="T1" fmla="*/ 2147483647 h 1108"/>
              <a:gd name="T2" fmla="*/ 2147483647 w 738"/>
              <a:gd name="T3" fmla="*/ 2147483647 h 1108"/>
              <a:gd name="T4" fmla="*/ 2147483647 w 738"/>
              <a:gd name="T5" fmla="*/ 2147483647 h 1108"/>
              <a:gd name="T6" fmla="*/ 2147483647 w 738"/>
              <a:gd name="T7" fmla="*/ 2147483647 h 1108"/>
              <a:gd name="T8" fmla="*/ 2147483647 w 738"/>
              <a:gd name="T9" fmla="*/ 2147483647 h 1108"/>
              <a:gd name="T10" fmla="*/ 2147483647 w 738"/>
              <a:gd name="T11" fmla="*/ 2147483647 h 1108"/>
              <a:gd name="T12" fmla="*/ 2147483647 w 738"/>
              <a:gd name="T13" fmla="*/ 2147483647 h 1108"/>
              <a:gd name="T14" fmla="*/ 2147483647 w 738"/>
              <a:gd name="T15" fmla="*/ 2147483647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959" name="Freeform 5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2147483647 w 1162"/>
              <a:gd name="T1" fmla="*/ 2147483647 h 543"/>
              <a:gd name="T2" fmla="*/ 2147483647 w 1162"/>
              <a:gd name="T3" fmla="*/ 2147483647 h 543"/>
              <a:gd name="T4" fmla="*/ 2147483647 w 1162"/>
              <a:gd name="T5" fmla="*/ 2147483647 h 543"/>
              <a:gd name="T6" fmla="*/ 2147483647 w 1162"/>
              <a:gd name="T7" fmla="*/ 2147483647 h 543"/>
              <a:gd name="T8" fmla="*/ 2147483647 w 1162"/>
              <a:gd name="T9" fmla="*/ 2147483647 h 543"/>
              <a:gd name="T10" fmla="*/ 2147483647 w 1162"/>
              <a:gd name="T11" fmla="*/ 2147483647 h 543"/>
              <a:gd name="T12" fmla="*/ 2147483647 w 1162"/>
              <a:gd name="T13" fmla="*/ 2147483647 h 543"/>
              <a:gd name="T14" fmla="*/ 2147483647 w 1162"/>
              <a:gd name="T15" fmla="*/ 2147483647 h 5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62"/>
              <a:gd name="T25" fmla="*/ 0 h 543"/>
              <a:gd name="T26" fmla="*/ 1162 w 1162"/>
              <a:gd name="T27" fmla="*/ 543 h 54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960" name="Freeform 6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2147483647 w 1198"/>
              <a:gd name="T1" fmla="*/ 2147483647 h 451"/>
              <a:gd name="T2" fmla="*/ 2147483647 w 1198"/>
              <a:gd name="T3" fmla="*/ 2147483647 h 451"/>
              <a:gd name="T4" fmla="*/ 2147483647 w 1198"/>
              <a:gd name="T5" fmla="*/ 2147483647 h 451"/>
              <a:gd name="T6" fmla="*/ 2147483647 w 1198"/>
              <a:gd name="T7" fmla="*/ 2147483647 h 451"/>
              <a:gd name="T8" fmla="*/ 2147483647 w 1198"/>
              <a:gd name="T9" fmla="*/ 2147483647 h 451"/>
              <a:gd name="T10" fmla="*/ 2147483647 w 1198"/>
              <a:gd name="T11" fmla="*/ 2147483647 h 451"/>
              <a:gd name="T12" fmla="*/ 2147483647 w 1198"/>
              <a:gd name="T13" fmla="*/ 2147483647 h 451"/>
              <a:gd name="T14" fmla="*/ 2147483647 w 1198"/>
              <a:gd name="T15" fmla="*/ 2147483647 h 451"/>
              <a:gd name="T16" fmla="*/ 2147483647 w 1198"/>
              <a:gd name="T17" fmla="*/ 2147483647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961" name="Freeform 7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2147483647 h 114"/>
              <a:gd name="T2" fmla="*/ 2147483647 w 252"/>
              <a:gd name="T3" fmla="*/ 0 h 114"/>
              <a:gd name="T4" fmla="*/ 0 60000 65536"/>
              <a:gd name="T5" fmla="*/ 0 60000 65536"/>
              <a:gd name="T6" fmla="*/ 0 w 252"/>
              <a:gd name="T7" fmla="*/ 0 h 114"/>
              <a:gd name="T8" fmla="*/ 252 w 252"/>
              <a:gd name="T9" fmla="*/ 114 h 1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962" name="Text Box 8"/>
          <p:cNvSpPr txBox="1">
            <a:spLocks noChangeArrowheads="1"/>
          </p:cNvSpPr>
          <p:nvPr/>
        </p:nvSpPr>
        <p:spPr bwMode="auto">
          <a:xfrm>
            <a:off x="2052638" y="5129213"/>
            <a:ext cx="665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itchFamily="34" charset="0"/>
              </a:rPr>
              <a:t>AS3</a:t>
            </a:r>
            <a:endParaRPr lang="en-US" altLang="en-US" sz="1800">
              <a:latin typeface="Arial" pitchFamily="34" charset="0"/>
            </a:endParaRPr>
          </a:p>
        </p:txBody>
      </p:sp>
      <p:sp>
        <p:nvSpPr>
          <p:cNvPr id="125963" name="Text Box 9"/>
          <p:cNvSpPr txBox="1">
            <a:spLocks noChangeArrowheads="1"/>
          </p:cNvSpPr>
          <p:nvPr/>
        </p:nvSpPr>
        <p:spPr bwMode="auto">
          <a:xfrm>
            <a:off x="5867400" y="579437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AS2</a:t>
            </a:r>
          </a:p>
        </p:txBody>
      </p:sp>
      <p:sp>
        <p:nvSpPr>
          <p:cNvPr id="125964" name="Line 10"/>
          <p:cNvSpPr>
            <a:spLocks noChangeShapeType="1"/>
          </p:cNvSpPr>
          <p:nvPr/>
        </p:nvSpPr>
        <p:spPr bwMode="auto">
          <a:xfrm flipV="1">
            <a:off x="5746750" y="5283200"/>
            <a:ext cx="434975" cy="1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65" name="Line 11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66" name="Line 12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5967" name="Group 13"/>
          <p:cNvGrpSpPr>
            <a:grpSpLocks/>
          </p:cNvGrpSpPr>
          <p:nvPr/>
        </p:nvGrpSpPr>
        <p:grpSpPr bwMode="auto">
          <a:xfrm>
            <a:off x="1619250" y="4903788"/>
            <a:ext cx="501650" cy="396875"/>
            <a:chOff x="873" y="3243"/>
            <a:chExt cx="316" cy="250"/>
          </a:xfrm>
        </p:grpSpPr>
        <p:sp>
          <p:nvSpPr>
            <p:cNvPr id="126072" name="Oval 14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073" name="Line 15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074" name="Line 16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075" name="Rectangle 17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itchFamily="34" charset="0"/>
              </a:endParaRPr>
            </a:p>
          </p:txBody>
        </p:sp>
        <p:sp>
          <p:nvSpPr>
            <p:cNvPr id="126076" name="Oval 18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077" name="Rectangle 19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078" name="Text Box 20"/>
            <p:cNvSpPr txBox="1">
              <a:spLocks noChangeArrowheads="1"/>
            </p:cNvSpPr>
            <p:nvPr/>
          </p:nvSpPr>
          <p:spPr bwMode="auto">
            <a:xfrm>
              <a:off x="887" y="3243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3b</a:t>
              </a:r>
              <a:endParaRPr lang="en-US" altLang="en-US" sz="2400">
                <a:latin typeface="Arial" pitchFamily="34" charset="0"/>
              </a:endParaRPr>
            </a:p>
          </p:txBody>
        </p:sp>
      </p:grpSp>
      <p:grpSp>
        <p:nvGrpSpPr>
          <p:cNvPr id="125968" name="Group 21"/>
          <p:cNvGrpSpPr>
            <a:grpSpLocks/>
          </p:cNvGrpSpPr>
          <p:nvPr/>
        </p:nvGrpSpPr>
        <p:grpSpPr bwMode="auto">
          <a:xfrm>
            <a:off x="1889125" y="4327525"/>
            <a:ext cx="501650" cy="396875"/>
            <a:chOff x="2016" y="1976"/>
            <a:chExt cx="316" cy="250"/>
          </a:xfrm>
        </p:grpSpPr>
        <p:sp>
          <p:nvSpPr>
            <p:cNvPr id="126064" name="Oval 22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065" name="Line 23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066" name="Line 24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067" name="Rectangle 25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itchFamily="34" charset="0"/>
              </a:endParaRPr>
            </a:p>
          </p:txBody>
        </p:sp>
        <p:sp>
          <p:nvSpPr>
            <p:cNvPr id="126068" name="Oval 26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grpSp>
          <p:nvGrpSpPr>
            <p:cNvPr id="126069" name="Group 27"/>
            <p:cNvGrpSpPr>
              <a:grpSpLocks/>
            </p:cNvGrpSpPr>
            <p:nvPr/>
          </p:nvGrpSpPr>
          <p:grpSpPr bwMode="auto">
            <a:xfrm>
              <a:off x="2032" y="1976"/>
              <a:ext cx="285" cy="250"/>
              <a:chOff x="2912" y="2425"/>
              <a:chExt cx="290" cy="250"/>
            </a:xfrm>
          </p:grpSpPr>
          <p:sp>
            <p:nvSpPr>
              <p:cNvPr id="126070" name="Rectangle 2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6071" name="Text Box 29"/>
              <p:cNvSpPr txBox="1">
                <a:spLocks noChangeArrowheads="1"/>
              </p:cNvSpPr>
              <p:nvPr/>
            </p:nvSpPr>
            <p:spPr bwMode="auto">
              <a:xfrm>
                <a:off x="2912" y="2425"/>
                <a:ext cx="29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Arial" pitchFamily="34" charset="0"/>
                  </a:rPr>
                  <a:t>3c</a:t>
                </a:r>
                <a:endParaRPr lang="en-US" altLang="en-US" sz="2400">
                  <a:latin typeface="Arial" pitchFamily="34" charset="0"/>
                </a:endParaRPr>
              </a:p>
            </p:txBody>
          </p:sp>
        </p:grpSp>
      </p:grpSp>
      <p:grpSp>
        <p:nvGrpSpPr>
          <p:cNvPr id="125969" name="Group 30"/>
          <p:cNvGrpSpPr>
            <a:grpSpLocks/>
          </p:cNvGrpSpPr>
          <p:nvPr/>
        </p:nvGrpSpPr>
        <p:grpSpPr bwMode="auto">
          <a:xfrm>
            <a:off x="2466975" y="4702175"/>
            <a:ext cx="501650" cy="396875"/>
            <a:chOff x="1434" y="3104"/>
            <a:chExt cx="316" cy="250"/>
          </a:xfrm>
        </p:grpSpPr>
        <p:grpSp>
          <p:nvGrpSpPr>
            <p:cNvPr id="126056" name="Group 31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126058" name="Oval 32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6059" name="Line 33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060" name="Line 34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061" name="Rectangle 35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Arial" pitchFamily="34" charset="0"/>
                </a:endParaRPr>
              </a:p>
            </p:txBody>
          </p:sp>
          <p:sp>
            <p:nvSpPr>
              <p:cNvPr id="126062" name="Oval 36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6063" name="Rectangle 37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</p:grpSp>
        <p:sp>
          <p:nvSpPr>
            <p:cNvPr id="126057" name="Text Box 38"/>
            <p:cNvSpPr txBox="1">
              <a:spLocks noChangeArrowheads="1"/>
            </p:cNvSpPr>
            <p:nvPr/>
          </p:nvSpPr>
          <p:spPr bwMode="auto">
            <a:xfrm>
              <a:off x="1448" y="310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3a</a:t>
              </a:r>
              <a:endParaRPr lang="en-US" altLang="en-US" sz="2400">
                <a:latin typeface="Arial" pitchFamily="34" charset="0"/>
              </a:endParaRPr>
            </a:p>
          </p:txBody>
        </p:sp>
      </p:grpSp>
      <p:grpSp>
        <p:nvGrpSpPr>
          <p:cNvPr id="125970" name="Group 39"/>
          <p:cNvGrpSpPr>
            <a:grpSpLocks/>
          </p:cNvGrpSpPr>
          <p:nvPr/>
        </p:nvGrpSpPr>
        <p:grpSpPr bwMode="auto">
          <a:xfrm>
            <a:off x="2495550" y="5227638"/>
            <a:ext cx="2660650" cy="1122362"/>
            <a:chOff x="1572" y="3293"/>
            <a:chExt cx="1676" cy="707"/>
          </a:xfrm>
        </p:grpSpPr>
        <p:sp>
          <p:nvSpPr>
            <p:cNvPr id="126013" name="Freeform 40"/>
            <p:cNvSpPr>
              <a:spLocks/>
            </p:cNvSpPr>
            <p:nvPr/>
          </p:nvSpPr>
          <p:spPr bwMode="auto">
            <a:xfrm>
              <a:off x="1572" y="3293"/>
              <a:ext cx="1676" cy="707"/>
            </a:xfrm>
            <a:custGeom>
              <a:avLst/>
              <a:gdLst>
                <a:gd name="T0" fmla="*/ 764 w 1583"/>
                <a:gd name="T1" fmla="*/ 616 h 682"/>
                <a:gd name="T2" fmla="*/ 2014 w 1583"/>
                <a:gd name="T3" fmla="*/ 202 h 682"/>
                <a:gd name="T4" fmla="*/ 3888 w 1583"/>
                <a:gd name="T5" fmla="*/ 55 h 682"/>
                <a:gd name="T6" fmla="*/ 5719 w 1583"/>
                <a:gd name="T7" fmla="*/ 533 h 682"/>
                <a:gd name="T8" fmla="*/ 7734 w 1583"/>
                <a:gd name="T9" fmla="*/ 1171 h 682"/>
                <a:gd name="T10" fmla="*/ 6289 w 1583"/>
                <a:gd name="T11" fmla="*/ 1760 h 682"/>
                <a:gd name="T12" fmla="*/ 3410 w 1583"/>
                <a:gd name="T13" fmla="*/ 1797 h 682"/>
                <a:gd name="T14" fmla="*/ 440 w 1583"/>
                <a:gd name="T15" fmla="*/ 1631 h 682"/>
                <a:gd name="T16" fmla="*/ 764 w 1583"/>
                <a:gd name="T17" fmla="*/ 616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014" name="Text Box 41"/>
            <p:cNvSpPr txBox="1">
              <a:spLocks noChangeArrowheads="1"/>
            </p:cNvSpPr>
            <p:nvPr/>
          </p:nvSpPr>
          <p:spPr bwMode="auto">
            <a:xfrm>
              <a:off x="1719" y="3724"/>
              <a:ext cx="4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AS1</a:t>
              </a: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015" name="Line 42"/>
            <p:cNvSpPr>
              <a:spLocks noChangeShapeType="1"/>
            </p:cNvSpPr>
            <p:nvPr/>
          </p:nvSpPr>
          <p:spPr bwMode="auto">
            <a:xfrm flipH="1">
              <a:off x="2134" y="3469"/>
              <a:ext cx="9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16" name="Line 43"/>
            <p:cNvSpPr>
              <a:spLocks noChangeShapeType="1"/>
            </p:cNvSpPr>
            <p:nvPr/>
          </p:nvSpPr>
          <p:spPr bwMode="auto">
            <a:xfrm>
              <a:off x="2388" y="3491"/>
              <a:ext cx="3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17" name="Line 44"/>
            <p:cNvSpPr>
              <a:spLocks noChangeShapeType="1"/>
            </p:cNvSpPr>
            <p:nvPr/>
          </p:nvSpPr>
          <p:spPr bwMode="auto">
            <a:xfrm>
              <a:off x="2490" y="3461"/>
              <a:ext cx="313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18" name="Line 45"/>
            <p:cNvSpPr>
              <a:spLocks noChangeShapeType="1"/>
            </p:cNvSpPr>
            <p:nvPr/>
          </p:nvSpPr>
          <p:spPr bwMode="auto">
            <a:xfrm flipH="1">
              <a:off x="2566" y="3749"/>
              <a:ext cx="237" cy="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19" name="Line 46"/>
            <p:cNvSpPr>
              <a:spLocks noChangeShapeType="1"/>
            </p:cNvSpPr>
            <p:nvPr/>
          </p:nvSpPr>
          <p:spPr bwMode="auto">
            <a:xfrm flipH="1" flipV="1">
              <a:off x="2202" y="3638"/>
              <a:ext cx="568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20" name="Line 47"/>
            <p:cNvSpPr>
              <a:spLocks noChangeShapeType="1"/>
            </p:cNvSpPr>
            <p:nvPr/>
          </p:nvSpPr>
          <p:spPr bwMode="auto">
            <a:xfrm>
              <a:off x="2143" y="3689"/>
              <a:ext cx="127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6021" name="Group 48"/>
            <p:cNvGrpSpPr>
              <a:grpSpLocks/>
            </p:cNvGrpSpPr>
            <p:nvPr/>
          </p:nvGrpSpPr>
          <p:grpSpPr bwMode="auto">
            <a:xfrm>
              <a:off x="2202" y="3293"/>
              <a:ext cx="316" cy="250"/>
              <a:chOff x="2055" y="3447"/>
              <a:chExt cx="316" cy="250"/>
            </a:xfrm>
          </p:grpSpPr>
          <p:sp>
            <p:nvSpPr>
              <p:cNvPr id="126048" name="Oval 49"/>
              <p:cNvSpPr>
                <a:spLocks noChangeArrowheads="1"/>
              </p:cNvSpPr>
              <p:nvPr/>
            </p:nvSpPr>
            <p:spPr bwMode="auto">
              <a:xfrm>
                <a:off x="2058" y="357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6049" name="Line 50"/>
              <p:cNvSpPr>
                <a:spLocks noChangeShapeType="1"/>
              </p:cNvSpPr>
              <p:nvPr/>
            </p:nvSpPr>
            <p:spPr bwMode="auto">
              <a:xfrm>
                <a:off x="2058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050" name="Line 51"/>
              <p:cNvSpPr>
                <a:spLocks noChangeShapeType="1"/>
              </p:cNvSpPr>
              <p:nvPr/>
            </p:nvSpPr>
            <p:spPr bwMode="auto">
              <a:xfrm>
                <a:off x="2371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051" name="Rectangle 52"/>
              <p:cNvSpPr>
                <a:spLocks noChangeArrowheads="1"/>
              </p:cNvSpPr>
              <p:nvPr/>
            </p:nvSpPr>
            <p:spPr bwMode="auto">
              <a:xfrm>
                <a:off x="2058" y="356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Arial" pitchFamily="34" charset="0"/>
                </a:endParaRPr>
              </a:p>
            </p:txBody>
          </p:sp>
          <p:sp>
            <p:nvSpPr>
              <p:cNvPr id="126052" name="Oval 53"/>
              <p:cNvSpPr>
                <a:spLocks noChangeArrowheads="1"/>
              </p:cNvSpPr>
              <p:nvPr/>
            </p:nvSpPr>
            <p:spPr bwMode="auto">
              <a:xfrm>
                <a:off x="2055" y="3505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grpSp>
            <p:nvGrpSpPr>
              <p:cNvPr id="126053" name="Group 54"/>
              <p:cNvGrpSpPr>
                <a:grpSpLocks/>
              </p:cNvGrpSpPr>
              <p:nvPr/>
            </p:nvGrpSpPr>
            <p:grpSpPr bwMode="auto">
              <a:xfrm>
                <a:off x="2072" y="3447"/>
                <a:ext cx="285" cy="250"/>
                <a:chOff x="2912" y="2425"/>
                <a:chExt cx="292" cy="250"/>
              </a:xfrm>
            </p:grpSpPr>
            <p:sp>
              <p:nvSpPr>
                <p:cNvPr id="126054" name="Rectangle 55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latin typeface="Arial" pitchFamily="34" charset="0"/>
                  </a:endParaRPr>
                </a:p>
              </p:txBody>
            </p:sp>
            <p:sp>
              <p:nvSpPr>
                <p:cNvPr id="126055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912" y="2425"/>
                  <a:ext cx="2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>
                      <a:latin typeface="Arial" pitchFamily="34" charset="0"/>
                    </a:rPr>
                    <a:t>1c</a:t>
                  </a:r>
                </a:p>
              </p:txBody>
            </p:sp>
          </p:grpSp>
        </p:grpSp>
        <p:grpSp>
          <p:nvGrpSpPr>
            <p:cNvPr id="126022" name="Group 57"/>
            <p:cNvGrpSpPr>
              <a:grpSpLocks/>
            </p:cNvGrpSpPr>
            <p:nvPr/>
          </p:nvGrpSpPr>
          <p:grpSpPr bwMode="auto">
            <a:xfrm>
              <a:off x="1896" y="3507"/>
              <a:ext cx="316" cy="250"/>
              <a:chOff x="1749" y="3661"/>
              <a:chExt cx="316" cy="250"/>
            </a:xfrm>
          </p:grpSpPr>
          <p:sp>
            <p:nvSpPr>
              <p:cNvPr id="126041" name="Oval 58"/>
              <p:cNvSpPr>
                <a:spLocks noChangeArrowheads="1"/>
              </p:cNvSpPr>
              <p:nvPr/>
            </p:nvSpPr>
            <p:spPr bwMode="auto">
              <a:xfrm>
                <a:off x="1752" y="378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6042" name="Line 59"/>
              <p:cNvSpPr>
                <a:spLocks noChangeShapeType="1"/>
              </p:cNvSpPr>
              <p:nvPr/>
            </p:nvSpPr>
            <p:spPr bwMode="auto">
              <a:xfrm>
                <a:off x="1752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043" name="Line 60"/>
              <p:cNvSpPr>
                <a:spLocks noChangeShapeType="1"/>
              </p:cNvSpPr>
              <p:nvPr/>
            </p:nvSpPr>
            <p:spPr bwMode="auto">
              <a:xfrm>
                <a:off x="2065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044" name="Rectangle 61"/>
              <p:cNvSpPr>
                <a:spLocks noChangeArrowheads="1"/>
              </p:cNvSpPr>
              <p:nvPr/>
            </p:nvSpPr>
            <p:spPr bwMode="auto">
              <a:xfrm>
                <a:off x="1752" y="377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Arial" pitchFamily="34" charset="0"/>
                </a:endParaRPr>
              </a:p>
            </p:txBody>
          </p:sp>
          <p:sp>
            <p:nvSpPr>
              <p:cNvPr id="126045" name="Oval 62"/>
              <p:cNvSpPr>
                <a:spLocks noChangeArrowheads="1"/>
              </p:cNvSpPr>
              <p:nvPr/>
            </p:nvSpPr>
            <p:spPr bwMode="auto">
              <a:xfrm>
                <a:off x="1749" y="371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6046" name="Rectangle 63"/>
              <p:cNvSpPr>
                <a:spLocks noChangeArrowheads="1"/>
              </p:cNvSpPr>
              <p:nvPr/>
            </p:nvSpPr>
            <p:spPr bwMode="auto">
              <a:xfrm>
                <a:off x="1834" y="3746"/>
                <a:ext cx="142" cy="9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6047" name="Text Box 64"/>
              <p:cNvSpPr txBox="1">
                <a:spLocks noChangeArrowheads="1"/>
              </p:cNvSpPr>
              <p:nvPr/>
            </p:nvSpPr>
            <p:spPr bwMode="auto">
              <a:xfrm>
                <a:off x="1765" y="3661"/>
                <a:ext cx="29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Arial" pitchFamily="34" charset="0"/>
                  </a:rPr>
                  <a:t>1a</a:t>
                </a:r>
                <a:endParaRPr lang="en-US" altLang="en-US" sz="2400">
                  <a:latin typeface="Arial" pitchFamily="34" charset="0"/>
                </a:endParaRPr>
              </a:p>
            </p:txBody>
          </p:sp>
        </p:grpSp>
        <p:grpSp>
          <p:nvGrpSpPr>
            <p:cNvPr id="126023" name="Group 65"/>
            <p:cNvGrpSpPr>
              <a:grpSpLocks/>
            </p:cNvGrpSpPr>
            <p:nvPr/>
          </p:nvGrpSpPr>
          <p:grpSpPr bwMode="auto">
            <a:xfrm>
              <a:off x="2238" y="3689"/>
              <a:ext cx="316" cy="250"/>
              <a:chOff x="2091" y="3843"/>
              <a:chExt cx="316" cy="250"/>
            </a:xfrm>
          </p:grpSpPr>
          <p:sp>
            <p:nvSpPr>
              <p:cNvPr id="126033" name="Oval 66"/>
              <p:cNvSpPr>
                <a:spLocks noChangeArrowheads="1"/>
              </p:cNvSpPr>
              <p:nvPr/>
            </p:nvSpPr>
            <p:spPr bwMode="auto">
              <a:xfrm>
                <a:off x="2094" y="3967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6034" name="Line 67"/>
              <p:cNvSpPr>
                <a:spLocks noChangeShapeType="1"/>
              </p:cNvSpPr>
              <p:nvPr/>
            </p:nvSpPr>
            <p:spPr bwMode="auto">
              <a:xfrm>
                <a:off x="2094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035" name="Line 68"/>
              <p:cNvSpPr>
                <a:spLocks noChangeShapeType="1"/>
              </p:cNvSpPr>
              <p:nvPr/>
            </p:nvSpPr>
            <p:spPr bwMode="auto">
              <a:xfrm>
                <a:off x="2407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036" name="Rectangle 69"/>
              <p:cNvSpPr>
                <a:spLocks noChangeArrowheads="1"/>
              </p:cNvSpPr>
              <p:nvPr/>
            </p:nvSpPr>
            <p:spPr bwMode="auto">
              <a:xfrm>
                <a:off x="2094" y="3960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Arial" pitchFamily="34" charset="0"/>
                </a:endParaRPr>
              </a:p>
            </p:txBody>
          </p:sp>
          <p:sp>
            <p:nvSpPr>
              <p:cNvPr id="126037" name="Oval 70"/>
              <p:cNvSpPr>
                <a:spLocks noChangeArrowheads="1"/>
              </p:cNvSpPr>
              <p:nvPr/>
            </p:nvSpPr>
            <p:spPr bwMode="auto">
              <a:xfrm>
                <a:off x="2091" y="3901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grpSp>
            <p:nvGrpSpPr>
              <p:cNvPr id="126038" name="Group 71"/>
              <p:cNvGrpSpPr>
                <a:grpSpLocks/>
              </p:cNvGrpSpPr>
              <p:nvPr/>
            </p:nvGrpSpPr>
            <p:grpSpPr bwMode="auto">
              <a:xfrm>
                <a:off x="2106" y="3843"/>
                <a:ext cx="294" cy="250"/>
                <a:chOff x="2910" y="2425"/>
                <a:chExt cx="296" cy="250"/>
              </a:xfrm>
            </p:grpSpPr>
            <p:sp>
              <p:nvSpPr>
                <p:cNvPr id="126039" name="Rectangle 7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latin typeface="Arial" pitchFamily="34" charset="0"/>
                  </a:endParaRPr>
                </a:p>
              </p:txBody>
            </p:sp>
            <p:sp>
              <p:nvSpPr>
                <p:cNvPr id="126040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910" y="2425"/>
                  <a:ext cx="29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>
                      <a:latin typeface="Arial" pitchFamily="34" charset="0"/>
                    </a:rPr>
                    <a:t>1d</a:t>
                  </a:r>
                </a:p>
              </p:txBody>
            </p:sp>
          </p:grpSp>
        </p:grpSp>
        <p:grpSp>
          <p:nvGrpSpPr>
            <p:cNvPr id="126024" name="Group 74"/>
            <p:cNvGrpSpPr>
              <a:grpSpLocks/>
            </p:cNvGrpSpPr>
            <p:nvPr/>
          </p:nvGrpSpPr>
          <p:grpSpPr bwMode="auto">
            <a:xfrm>
              <a:off x="2778" y="3573"/>
              <a:ext cx="316" cy="250"/>
              <a:chOff x="2016" y="1976"/>
              <a:chExt cx="316" cy="250"/>
            </a:xfrm>
          </p:grpSpPr>
          <p:sp>
            <p:nvSpPr>
              <p:cNvPr id="126025" name="Oval 75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26026" name="Line 76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027" name="Line 77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028" name="Rectangle 78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Arial" pitchFamily="34" charset="0"/>
                </a:endParaRPr>
              </a:p>
            </p:txBody>
          </p:sp>
          <p:sp>
            <p:nvSpPr>
              <p:cNvPr id="126029" name="Oval 79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grpSp>
            <p:nvGrpSpPr>
              <p:cNvPr id="126030" name="Group 80"/>
              <p:cNvGrpSpPr>
                <a:grpSpLocks/>
              </p:cNvGrpSpPr>
              <p:nvPr/>
            </p:nvGrpSpPr>
            <p:grpSpPr bwMode="auto">
              <a:xfrm>
                <a:off x="2029" y="1976"/>
                <a:ext cx="294" cy="250"/>
                <a:chOff x="2909" y="2425"/>
                <a:chExt cx="299" cy="250"/>
              </a:xfrm>
            </p:grpSpPr>
            <p:sp>
              <p:nvSpPr>
                <p:cNvPr id="126031" name="Rectangle 81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latin typeface="Arial" pitchFamily="34" charset="0"/>
                  </a:endParaRPr>
                </a:p>
              </p:txBody>
            </p:sp>
            <p:sp>
              <p:nvSpPr>
                <p:cNvPr id="126032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2909" y="2425"/>
                  <a:ext cx="299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>
                      <a:latin typeface="Arial" pitchFamily="34" charset="0"/>
                    </a:rPr>
                    <a:t>1b</a:t>
                  </a:r>
                  <a:endParaRPr lang="en-US" altLang="en-US" sz="2400">
                    <a:latin typeface="Arial" pitchFamily="34" charset="0"/>
                  </a:endParaRPr>
                </a:p>
              </p:txBody>
            </p:sp>
          </p:grpSp>
        </p:grpSp>
      </p:grpSp>
      <p:grpSp>
        <p:nvGrpSpPr>
          <p:cNvPr id="125971" name="Group 83"/>
          <p:cNvGrpSpPr>
            <a:grpSpLocks/>
          </p:cNvGrpSpPr>
          <p:nvPr/>
        </p:nvGrpSpPr>
        <p:grpSpPr bwMode="auto">
          <a:xfrm>
            <a:off x="5414963" y="5324475"/>
            <a:ext cx="501650" cy="396875"/>
            <a:chOff x="3537" y="3473"/>
            <a:chExt cx="316" cy="250"/>
          </a:xfrm>
        </p:grpSpPr>
        <p:sp>
          <p:nvSpPr>
            <p:cNvPr id="126006" name="Oval 84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007" name="Line 85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008" name="Line 86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009" name="Rectangle 87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itchFamily="34" charset="0"/>
              </a:endParaRPr>
            </a:p>
          </p:txBody>
        </p:sp>
        <p:sp>
          <p:nvSpPr>
            <p:cNvPr id="126010" name="Oval 88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011" name="Rectangle 89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012" name="Text Box 90"/>
            <p:cNvSpPr txBox="1">
              <a:spLocks noChangeArrowheads="1"/>
            </p:cNvSpPr>
            <p:nvPr/>
          </p:nvSpPr>
          <p:spPr bwMode="auto">
            <a:xfrm>
              <a:off x="3551" y="3473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2a</a:t>
              </a:r>
              <a:endParaRPr lang="en-US" altLang="en-US" sz="2400">
                <a:latin typeface="Arial" pitchFamily="34" charset="0"/>
              </a:endParaRPr>
            </a:p>
          </p:txBody>
        </p:sp>
      </p:grpSp>
      <p:sp>
        <p:nvSpPr>
          <p:cNvPr id="125972" name="Line 91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5973" name="Line 92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5974" name="Line 93"/>
          <p:cNvSpPr>
            <a:spLocks noChangeShapeType="1"/>
          </p:cNvSpPr>
          <p:nvPr/>
        </p:nvSpPr>
        <p:spPr bwMode="auto">
          <a:xfrm>
            <a:off x="5921375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975" name="Line 94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5976" name="Group 95"/>
          <p:cNvGrpSpPr>
            <a:grpSpLocks/>
          </p:cNvGrpSpPr>
          <p:nvPr/>
        </p:nvGrpSpPr>
        <p:grpSpPr bwMode="auto">
          <a:xfrm>
            <a:off x="6142038" y="5046663"/>
            <a:ext cx="501650" cy="396875"/>
            <a:chOff x="4320" y="1936"/>
            <a:chExt cx="316" cy="250"/>
          </a:xfrm>
        </p:grpSpPr>
        <p:sp>
          <p:nvSpPr>
            <p:cNvPr id="125999" name="Oval 96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000" name="Line 97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001" name="Line 98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002" name="Rectangle 99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itchFamily="34" charset="0"/>
              </a:endParaRPr>
            </a:p>
          </p:txBody>
        </p:sp>
        <p:sp>
          <p:nvSpPr>
            <p:cNvPr id="126003" name="Oval 100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004" name="Rectangle 101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005" name="Text Box 102"/>
            <p:cNvSpPr txBox="1">
              <a:spLocks noChangeArrowheads="1"/>
            </p:cNvSpPr>
            <p:nvPr/>
          </p:nvSpPr>
          <p:spPr bwMode="auto">
            <a:xfrm>
              <a:off x="4338" y="1936"/>
              <a:ext cx="2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2c</a:t>
              </a:r>
              <a:endParaRPr lang="en-US" altLang="en-US" sz="2400">
                <a:latin typeface="Arial" pitchFamily="34" charset="0"/>
              </a:endParaRPr>
            </a:p>
          </p:txBody>
        </p:sp>
      </p:grpSp>
      <p:grpSp>
        <p:nvGrpSpPr>
          <p:cNvPr id="125977" name="Group 103"/>
          <p:cNvGrpSpPr>
            <a:grpSpLocks/>
          </p:cNvGrpSpPr>
          <p:nvPr/>
        </p:nvGrpSpPr>
        <p:grpSpPr bwMode="auto">
          <a:xfrm>
            <a:off x="6405563" y="5502275"/>
            <a:ext cx="501650" cy="396875"/>
            <a:chOff x="4596" y="2158"/>
            <a:chExt cx="316" cy="250"/>
          </a:xfrm>
        </p:grpSpPr>
        <p:sp>
          <p:nvSpPr>
            <p:cNvPr id="125992" name="Oval 104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5993" name="Line 105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994" name="Line 106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995" name="Rectangle 107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Arial" pitchFamily="34" charset="0"/>
              </a:endParaRPr>
            </a:p>
          </p:txBody>
        </p:sp>
        <p:sp>
          <p:nvSpPr>
            <p:cNvPr id="125996" name="Oval 108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5997" name="Rectangle 109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5998" name="Text Box 110"/>
            <p:cNvSpPr txBox="1">
              <a:spLocks noChangeArrowheads="1"/>
            </p:cNvSpPr>
            <p:nvPr/>
          </p:nvSpPr>
          <p:spPr bwMode="auto">
            <a:xfrm>
              <a:off x="4610" y="2158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itchFamily="34" charset="0"/>
                </a:rPr>
                <a:t>2b</a:t>
              </a:r>
              <a:endParaRPr lang="en-US" altLang="en-US" sz="2400">
                <a:latin typeface="Arial" pitchFamily="34" charset="0"/>
              </a:endParaRPr>
            </a:p>
          </p:txBody>
        </p:sp>
      </p:grpSp>
      <p:sp>
        <p:nvSpPr>
          <p:cNvPr id="125978" name="Text Box 111"/>
          <p:cNvSpPr txBox="1">
            <a:spLocks noChangeArrowheads="1"/>
          </p:cNvSpPr>
          <p:nvPr/>
        </p:nvSpPr>
        <p:spPr bwMode="auto">
          <a:xfrm>
            <a:off x="7656513" y="5159375"/>
            <a:ext cx="8937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itchFamily="34" charset="0"/>
              </a:rPr>
              <a:t>other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itchFamily="34" charset="0"/>
              </a:rPr>
              <a:t>networks</a:t>
            </a:r>
          </a:p>
        </p:txBody>
      </p:sp>
      <p:sp>
        <p:nvSpPr>
          <p:cNvPr id="125979" name="Freeform 112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2147483647 w 738"/>
              <a:gd name="T1" fmla="*/ 2147483647 h 1108"/>
              <a:gd name="T2" fmla="*/ 2147483647 w 738"/>
              <a:gd name="T3" fmla="*/ 2147483647 h 1108"/>
              <a:gd name="T4" fmla="*/ 2147483647 w 738"/>
              <a:gd name="T5" fmla="*/ 2147483647 h 1108"/>
              <a:gd name="T6" fmla="*/ 2147483647 w 738"/>
              <a:gd name="T7" fmla="*/ 2147483647 h 1108"/>
              <a:gd name="T8" fmla="*/ 2147483647 w 738"/>
              <a:gd name="T9" fmla="*/ 2147483647 h 1108"/>
              <a:gd name="T10" fmla="*/ 2147483647 w 738"/>
              <a:gd name="T11" fmla="*/ 2147483647 h 1108"/>
              <a:gd name="T12" fmla="*/ 2147483647 w 738"/>
              <a:gd name="T13" fmla="*/ 2147483647 h 1108"/>
              <a:gd name="T14" fmla="*/ 2147483647 w 738"/>
              <a:gd name="T15" fmla="*/ 2147483647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980" name="Text Box 113"/>
          <p:cNvSpPr txBox="1">
            <a:spLocks noChangeArrowheads="1"/>
          </p:cNvSpPr>
          <p:nvPr/>
        </p:nvSpPr>
        <p:spPr bwMode="auto">
          <a:xfrm>
            <a:off x="349250" y="5556250"/>
            <a:ext cx="8937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itchFamily="34" charset="0"/>
              </a:rPr>
              <a:t>other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itchFamily="34" charset="0"/>
              </a:rPr>
              <a:t>networks</a:t>
            </a:r>
          </a:p>
        </p:txBody>
      </p:sp>
      <p:sp>
        <p:nvSpPr>
          <p:cNvPr id="125981" name="Line 114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5982" name="Freeform 115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2147483647 h 420"/>
              <a:gd name="T2" fmla="*/ 2147483647 w 654"/>
              <a:gd name="T3" fmla="*/ 0 h 420"/>
              <a:gd name="T4" fmla="*/ 0 60000 65536"/>
              <a:gd name="T5" fmla="*/ 0 60000 65536"/>
              <a:gd name="T6" fmla="*/ 0 w 654"/>
              <a:gd name="T7" fmla="*/ 0 h 420"/>
              <a:gd name="T8" fmla="*/ 654 w 654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983" name="Freeform 116"/>
          <p:cNvSpPr>
            <a:spLocks/>
          </p:cNvSpPr>
          <p:nvPr/>
        </p:nvSpPr>
        <p:spPr bwMode="auto">
          <a:xfrm>
            <a:off x="3552825" y="3990975"/>
            <a:ext cx="973138" cy="795338"/>
          </a:xfrm>
          <a:custGeom>
            <a:avLst/>
            <a:gdLst>
              <a:gd name="T0" fmla="*/ 2147483647 w 1198"/>
              <a:gd name="T1" fmla="*/ 2147483647 h 451"/>
              <a:gd name="T2" fmla="*/ 2147483647 w 1198"/>
              <a:gd name="T3" fmla="*/ 2147483647 h 451"/>
              <a:gd name="T4" fmla="*/ 2147483647 w 1198"/>
              <a:gd name="T5" fmla="*/ 2147483647 h 451"/>
              <a:gd name="T6" fmla="*/ 2147483647 w 1198"/>
              <a:gd name="T7" fmla="*/ 2147483647 h 451"/>
              <a:gd name="T8" fmla="*/ 2147483647 w 1198"/>
              <a:gd name="T9" fmla="*/ 2147483647 h 451"/>
              <a:gd name="T10" fmla="*/ 2147483647 w 1198"/>
              <a:gd name="T11" fmla="*/ 2147483647 h 451"/>
              <a:gd name="T12" fmla="*/ 2147483647 w 1198"/>
              <a:gd name="T13" fmla="*/ 2147483647 h 451"/>
              <a:gd name="T14" fmla="*/ 2147483647 w 1198"/>
              <a:gd name="T15" fmla="*/ 2147483647 h 451"/>
              <a:gd name="T16" fmla="*/ 2147483647 w 1198"/>
              <a:gd name="T17" fmla="*/ 2147483647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984" name="Text Box 117"/>
          <p:cNvSpPr txBox="1">
            <a:spLocks noChangeArrowheads="1"/>
          </p:cNvSpPr>
          <p:nvPr/>
        </p:nvSpPr>
        <p:spPr bwMode="auto">
          <a:xfrm>
            <a:off x="3875088" y="41481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Arial" pitchFamily="34" charset="0"/>
              </a:rPr>
              <a:t>x</a:t>
            </a:r>
          </a:p>
        </p:txBody>
      </p:sp>
      <p:sp>
        <p:nvSpPr>
          <p:cNvPr id="125985" name="Text Box 118"/>
          <p:cNvSpPr txBox="1">
            <a:spLocks noChangeArrowheads="1"/>
          </p:cNvSpPr>
          <p:nvPr/>
        </p:nvSpPr>
        <p:spPr bwMode="auto">
          <a:xfrm rot="2261289">
            <a:off x="4338638" y="4397375"/>
            <a:ext cx="13017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>
                <a:latin typeface="Arial" pitchFamily="34" charset="0"/>
              </a:rPr>
              <a:t>……</a:t>
            </a:r>
          </a:p>
        </p:txBody>
      </p:sp>
      <p:sp>
        <p:nvSpPr>
          <p:cNvPr id="125986" name="Text Box 119"/>
          <p:cNvSpPr txBox="1">
            <a:spLocks noChangeArrowheads="1"/>
          </p:cNvSpPr>
          <p:nvPr/>
        </p:nvSpPr>
        <p:spPr bwMode="auto">
          <a:xfrm rot="-1061543">
            <a:off x="2935288" y="3878263"/>
            <a:ext cx="742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>
                <a:latin typeface="Arial" pitchFamily="34" charset="0"/>
              </a:rPr>
              <a:t>…</a:t>
            </a:r>
          </a:p>
        </p:txBody>
      </p:sp>
      <p:sp>
        <p:nvSpPr>
          <p:cNvPr id="125987" name="Line 120"/>
          <p:cNvSpPr>
            <a:spLocks noChangeShapeType="1"/>
          </p:cNvSpPr>
          <p:nvPr/>
        </p:nvSpPr>
        <p:spPr bwMode="auto">
          <a:xfrm flipV="1">
            <a:off x="3981450" y="6088063"/>
            <a:ext cx="423863" cy="1460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5988" name="Freeform 121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2147483647 w 444"/>
              <a:gd name="T3" fmla="*/ 2147483647 h 258"/>
              <a:gd name="T4" fmla="*/ 0 60000 65536"/>
              <a:gd name="T5" fmla="*/ 0 60000 65536"/>
              <a:gd name="T6" fmla="*/ 0 w 444"/>
              <a:gd name="T7" fmla="*/ 0 h 258"/>
              <a:gd name="T8" fmla="*/ 444 w 444"/>
              <a:gd name="T9" fmla="*/ 258 h 25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989" name="Line 122"/>
          <p:cNvSpPr>
            <a:spLocks noChangeShapeType="1"/>
          </p:cNvSpPr>
          <p:nvPr/>
        </p:nvSpPr>
        <p:spPr bwMode="auto">
          <a:xfrm flipV="1">
            <a:off x="3989388" y="5603875"/>
            <a:ext cx="0" cy="5937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5990" name="Text Box 123"/>
          <p:cNvSpPr txBox="1">
            <a:spLocks noChangeArrowheads="1"/>
          </p:cNvSpPr>
          <p:nvPr/>
        </p:nvSpPr>
        <p:spPr bwMode="auto">
          <a:xfrm>
            <a:off x="3789363" y="614362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itchFamily="34" charset="0"/>
              </a:rPr>
              <a:t>?</a:t>
            </a:r>
          </a:p>
        </p:txBody>
      </p:sp>
      <p:pic>
        <p:nvPicPr>
          <p:cNvPr id="125991" name="Picture 12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904875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414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itchFamily="34" charset="0"/>
              </a:rPr>
              <a:t>Network Layer</a:t>
            </a:r>
          </a:p>
        </p:txBody>
      </p:sp>
      <p:sp>
        <p:nvSpPr>
          <p:cNvPr id="1269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itchFamily="34" charset="0"/>
              </a:rPr>
              <a:t>4-</a:t>
            </a:r>
            <a:fld id="{406DB85D-A7F5-4F3C-AA0E-20502B1BB383}" type="slidenum">
              <a:rPr lang="en-US" altLang="en-US" sz="1200" smtClean="0">
                <a:latin typeface="Taho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 smtClean="0">
              <a:latin typeface="Tahoma" pitchFamily="34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65113" y="4514850"/>
            <a:ext cx="1800225" cy="1417638"/>
            <a:chOff x="265113" y="4514850"/>
            <a:chExt cx="1800225" cy="1417638"/>
          </a:xfrm>
        </p:grpSpPr>
        <p:sp>
          <p:nvSpPr>
            <p:cNvPr id="126996" name="Rectangle 3"/>
            <p:cNvSpPr>
              <a:spLocks noChangeArrowheads="1"/>
            </p:cNvSpPr>
            <p:nvPr/>
          </p:nvSpPr>
          <p:spPr bwMode="auto">
            <a:xfrm>
              <a:off x="265113" y="4514850"/>
              <a:ext cx="1800225" cy="14176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997" name="Text Box 4"/>
            <p:cNvSpPr txBox="1">
              <a:spLocks noChangeArrowheads="1"/>
            </p:cNvSpPr>
            <p:nvPr/>
          </p:nvSpPr>
          <p:spPr bwMode="auto">
            <a:xfrm>
              <a:off x="523875" y="4718050"/>
              <a:ext cx="1841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Arial" pitchFamily="34" charset="0"/>
              </a:endParaRPr>
            </a:p>
          </p:txBody>
        </p:sp>
        <p:sp>
          <p:nvSpPr>
            <p:cNvPr id="126998" name="Text Box 5"/>
            <p:cNvSpPr txBox="1">
              <a:spLocks noChangeArrowheads="1"/>
            </p:cNvSpPr>
            <p:nvPr/>
          </p:nvSpPr>
          <p:spPr bwMode="auto">
            <a:xfrm>
              <a:off x="282575" y="4660900"/>
              <a:ext cx="1760538" cy="954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learn from inter-AS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protocol that subnet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solidFill>
                    <a:srgbClr val="CC0000"/>
                  </a:solidFill>
                  <a:latin typeface="Arial" pitchFamily="34" charset="0"/>
                </a:rPr>
                <a:t>x </a:t>
              </a:r>
              <a:r>
                <a:rPr lang="en-US" altLang="en-US" sz="1400">
                  <a:latin typeface="Arial" pitchFamily="34" charset="0"/>
                </a:rPr>
                <a:t>is reachable via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multiple gateways</a:t>
              </a:r>
            </a:p>
          </p:txBody>
        </p:sp>
      </p:grp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2065338" y="4538663"/>
            <a:ext cx="2271712" cy="1404937"/>
            <a:chOff x="2065338" y="4538663"/>
            <a:chExt cx="2272486" cy="1404938"/>
          </a:xfrm>
        </p:grpSpPr>
        <p:sp>
          <p:nvSpPr>
            <p:cNvPr id="126993" name="Rectangle 7"/>
            <p:cNvSpPr>
              <a:spLocks noChangeArrowheads="1"/>
            </p:cNvSpPr>
            <p:nvPr/>
          </p:nvSpPr>
          <p:spPr bwMode="auto">
            <a:xfrm>
              <a:off x="2370242" y="4538663"/>
              <a:ext cx="1800838" cy="14049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994" name="Text Box 9"/>
            <p:cNvSpPr txBox="1">
              <a:spLocks noChangeArrowheads="1"/>
            </p:cNvSpPr>
            <p:nvPr/>
          </p:nvSpPr>
          <p:spPr bwMode="auto">
            <a:xfrm>
              <a:off x="2227318" y="4541838"/>
              <a:ext cx="2110506" cy="1385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use routing info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from intra-AS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protocol to determine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costs of least-cost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paths to each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of the gateways</a:t>
              </a:r>
            </a:p>
          </p:txBody>
        </p:sp>
        <p:sp>
          <p:nvSpPr>
            <p:cNvPr id="126995" name="Line 12"/>
            <p:cNvSpPr>
              <a:spLocks noChangeShapeType="1"/>
            </p:cNvSpPr>
            <p:nvPr/>
          </p:nvSpPr>
          <p:spPr bwMode="auto">
            <a:xfrm flipV="1">
              <a:off x="2065338" y="5176838"/>
              <a:ext cx="295376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4176713" y="4527550"/>
            <a:ext cx="2200275" cy="1403350"/>
            <a:chOff x="4176713" y="4527550"/>
            <a:chExt cx="2200275" cy="1403350"/>
          </a:xfrm>
        </p:grpSpPr>
        <p:sp>
          <p:nvSpPr>
            <p:cNvPr id="126990" name="Rectangle 6"/>
            <p:cNvSpPr>
              <a:spLocks noChangeArrowheads="1"/>
            </p:cNvSpPr>
            <p:nvPr/>
          </p:nvSpPr>
          <p:spPr bwMode="auto">
            <a:xfrm>
              <a:off x="4567238" y="4527550"/>
              <a:ext cx="1800225" cy="14033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991" name="Text Box 10"/>
            <p:cNvSpPr txBox="1">
              <a:spLocks noChangeArrowheads="1"/>
            </p:cNvSpPr>
            <p:nvPr/>
          </p:nvSpPr>
          <p:spPr bwMode="auto">
            <a:xfrm>
              <a:off x="4576763" y="4662488"/>
              <a:ext cx="1800225" cy="942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hot potato routing: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choose the gateway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that has the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smallest least cost</a:t>
              </a:r>
            </a:p>
          </p:txBody>
        </p:sp>
        <p:sp>
          <p:nvSpPr>
            <p:cNvPr id="126992" name="Line 13"/>
            <p:cNvSpPr>
              <a:spLocks noChangeShapeType="1"/>
            </p:cNvSpPr>
            <p:nvPr/>
          </p:nvSpPr>
          <p:spPr bwMode="auto">
            <a:xfrm>
              <a:off x="4176713" y="5176838"/>
              <a:ext cx="3794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6370638" y="4508500"/>
            <a:ext cx="2282825" cy="1409700"/>
            <a:chOff x="6370638" y="4508500"/>
            <a:chExt cx="2283384" cy="1409701"/>
          </a:xfrm>
        </p:grpSpPr>
        <p:sp>
          <p:nvSpPr>
            <p:cNvPr id="126987" name="Rectangle 8"/>
            <p:cNvSpPr>
              <a:spLocks noChangeArrowheads="1"/>
            </p:cNvSpPr>
            <p:nvPr/>
          </p:nvSpPr>
          <p:spPr bwMode="auto">
            <a:xfrm>
              <a:off x="6762846" y="4513263"/>
              <a:ext cx="1800666" cy="14049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26988" name="Text Box 11"/>
            <p:cNvSpPr txBox="1">
              <a:spLocks noChangeArrowheads="1"/>
            </p:cNvSpPr>
            <p:nvPr/>
          </p:nvSpPr>
          <p:spPr bwMode="auto">
            <a:xfrm>
              <a:off x="6746967" y="4508500"/>
              <a:ext cx="1907055" cy="1384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determine from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forwarding table the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interface</a:t>
              </a:r>
              <a:r>
                <a:rPr lang="en-US" altLang="en-US" sz="1400" i="1">
                  <a:solidFill>
                    <a:srgbClr val="CC0000"/>
                  </a:solidFill>
                  <a:latin typeface="Arial" pitchFamily="34" charset="0"/>
                </a:rPr>
                <a:t> I </a:t>
              </a:r>
              <a:r>
                <a:rPr lang="en-US" altLang="en-US" sz="1400">
                  <a:latin typeface="Arial" pitchFamily="34" charset="0"/>
                </a:rPr>
                <a:t>that leads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to least-cost gateway.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Enter </a:t>
              </a:r>
              <a:r>
                <a:rPr lang="en-US" altLang="en-US" sz="1400" i="1">
                  <a:solidFill>
                    <a:srgbClr val="CC0000"/>
                  </a:solidFill>
                  <a:latin typeface="Arial" pitchFamily="34" charset="0"/>
                </a:rPr>
                <a:t>(x,I) </a:t>
              </a:r>
              <a:r>
                <a:rPr lang="en-US" altLang="en-US" sz="1400">
                  <a:latin typeface="Arial" pitchFamily="34" charset="0"/>
                </a:rPr>
                <a:t>in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itchFamily="34" charset="0"/>
                </a:rPr>
                <a:t>forwarding table</a:t>
              </a:r>
            </a:p>
          </p:txBody>
        </p:sp>
        <p:sp>
          <p:nvSpPr>
            <p:cNvPr id="126989" name="Line 14"/>
            <p:cNvSpPr>
              <a:spLocks noChangeShapeType="1"/>
            </p:cNvSpPr>
            <p:nvPr/>
          </p:nvSpPr>
          <p:spPr bwMode="auto">
            <a:xfrm>
              <a:off x="6370638" y="5203825"/>
              <a:ext cx="4080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453" name="Rectangle 15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764588" cy="1143000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Example: choosing among multiple ASes</a:t>
            </a:r>
          </a:p>
        </p:txBody>
      </p:sp>
      <p:sp>
        <p:nvSpPr>
          <p:cNvPr id="126985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409575" y="1250950"/>
            <a:ext cx="7991475" cy="27543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smtClean="0"/>
              <a:t>now suppose AS1 learns from inter-AS protocol that subnet </a:t>
            </a:r>
            <a:r>
              <a:rPr lang="en-US" altLang="en-US" sz="2400" i="1" smtClean="0">
                <a:solidFill>
                  <a:srgbClr val="CC0000"/>
                </a:solidFill>
              </a:rPr>
              <a:t>x</a:t>
            </a:r>
            <a:r>
              <a:rPr lang="en-US" altLang="en-US" sz="2400" smtClean="0">
                <a:solidFill>
                  <a:srgbClr val="CC0000"/>
                </a:solidFill>
              </a:rPr>
              <a:t> </a:t>
            </a:r>
            <a:r>
              <a:rPr lang="en-US" altLang="en-US" sz="2400" smtClean="0"/>
              <a:t>is reachable from AS3 </a:t>
            </a:r>
            <a:r>
              <a:rPr lang="en-US" altLang="en-US" sz="2400" i="1" smtClean="0"/>
              <a:t>and</a:t>
            </a:r>
            <a:r>
              <a:rPr lang="en-US" altLang="en-US" sz="2400" smtClean="0"/>
              <a:t> from AS2.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to configure forwarding table, router 1d must determine towards which gateway it should forward packets for dest </a:t>
            </a:r>
            <a:r>
              <a:rPr lang="en-US" altLang="en-US" sz="2400" smtClean="0">
                <a:solidFill>
                  <a:srgbClr val="CC0000"/>
                </a:solidFill>
              </a:rPr>
              <a:t>x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this is also job of inter-AS routing protocol!</a:t>
            </a:r>
          </a:p>
          <a:p>
            <a:pPr>
              <a:lnSpc>
                <a:spcPct val="80000"/>
              </a:lnSpc>
            </a:pPr>
            <a:r>
              <a:rPr lang="en-US" altLang="en-US" sz="2400" i="1" smtClean="0">
                <a:solidFill>
                  <a:srgbClr val="CC0000"/>
                </a:solidFill>
              </a:rPr>
              <a:t>hot potato routing: send</a:t>
            </a:r>
            <a:r>
              <a:rPr lang="en-US" altLang="en-US" sz="2400" smtClean="0"/>
              <a:t> packet towards closest of two routers.</a:t>
            </a:r>
          </a:p>
          <a:p>
            <a:pPr>
              <a:lnSpc>
                <a:spcPct val="80000"/>
              </a:lnSpc>
            </a:pPr>
            <a:endParaRPr lang="en-US" altLang="en-US" sz="2400" smtClean="0"/>
          </a:p>
        </p:txBody>
      </p:sp>
      <p:pic>
        <p:nvPicPr>
          <p:cNvPr id="126986" name="Picture 1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76041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303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17035</TotalTime>
  <Words>1299</Words>
  <Application>Microsoft Office PowerPoint</Application>
  <PresentationFormat>On-screen Show (4:3)</PresentationFormat>
  <Paragraphs>350</Paragraphs>
  <Slides>19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PowerPoint Presentation</vt:lpstr>
      <vt:lpstr>PowerPoint Presentation</vt:lpstr>
      <vt:lpstr>Making routing scalable</vt:lpstr>
      <vt:lpstr>Internet approach to scalable routing</vt:lpstr>
      <vt:lpstr>Interconnected ASes</vt:lpstr>
      <vt:lpstr>Inter-AS tasks</vt:lpstr>
      <vt:lpstr>Example: setting forwarding table in router 1d</vt:lpstr>
      <vt:lpstr>Example: choosing among multiple ASes</vt:lpstr>
      <vt:lpstr>Example: choosing among multiple ASes</vt:lpstr>
      <vt:lpstr>Intra-AS Routing</vt:lpstr>
      <vt:lpstr>RIP ( Routing Information Protocol)</vt:lpstr>
      <vt:lpstr>RIP: example </vt:lpstr>
      <vt:lpstr>RIP: example </vt:lpstr>
      <vt:lpstr>RIP: link failure, recovery </vt:lpstr>
      <vt:lpstr>RIP table processing</vt:lpstr>
      <vt:lpstr>OSPF (Open Shortest Path First)</vt:lpstr>
      <vt:lpstr>OSPF “advanced” features</vt:lpstr>
      <vt:lpstr>Hierarchical OSPF</vt:lpstr>
      <vt:lpstr>Hierarchical OSPF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525</cp:revision>
  <dcterms:created xsi:type="dcterms:W3CDTF">1999-10-08T19:08:27Z</dcterms:created>
  <dcterms:modified xsi:type="dcterms:W3CDTF">2020-11-04T23:07:49Z</dcterms:modified>
</cp:coreProperties>
</file>