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778" r:id="rId2"/>
    <p:sldId id="810" r:id="rId3"/>
    <p:sldId id="826" r:id="rId4"/>
    <p:sldId id="846" r:id="rId5"/>
    <p:sldId id="827" r:id="rId6"/>
    <p:sldId id="829" r:id="rId7"/>
    <p:sldId id="848" r:id="rId8"/>
    <p:sldId id="850" r:id="rId9"/>
    <p:sldId id="831" r:id="rId10"/>
    <p:sldId id="851" r:id="rId11"/>
    <p:sldId id="852" r:id="rId12"/>
    <p:sldId id="853" r:id="rId13"/>
    <p:sldId id="854" r:id="rId14"/>
    <p:sldId id="855" r:id="rId15"/>
    <p:sldId id="842" r:id="rId16"/>
    <p:sldId id="844" r:id="rId17"/>
    <p:sldId id="862" r:id="rId18"/>
    <p:sldId id="345" r:id="rId19"/>
    <p:sldId id="694" r:id="rId20"/>
    <p:sldId id="897" r:id="rId21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000099"/>
    <a:srgbClr val="FF0000"/>
    <a:srgbClr val="008000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257" autoAdjust="0"/>
  </p:normalViewPr>
  <p:slideViewPr>
    <p:cSldViewPr snapToGrid="0"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14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91292653-6D28-1A4E-9097-8CD0CA4FA9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ACCD5E27-021E-054B-84DE-C100B224E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4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36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743F53F6-B523-C44E-B4C1-FCBC5EB649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6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38D61CF4-3907-BD48-A0AD-B97C00B71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915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4E5268B6-BFED-754B-A245-6D16E75F0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64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EC0F1923-A596-1A47-A249-877B26CCB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91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D498B073-F070-8F40-A264-45FE158B6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11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A5E2E980-7D79-7040-B5D8-18DB88480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21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F735F25A-B97A-024B-B408-E1A4C1DF4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987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DD8B96B1-2EDF-B64A-A4F1-BB54A74ACD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6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0DCF9BDD-CFA9-4940-A134-4E3EBF4AC9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7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34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A514D338-4107-944C-9C9F-B78F8039FA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06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EFD97474-BCA4-8B48-AA21-40B47D81E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26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ChangeArrowheads="1"/>
          </p:cNvSpPr>
          <p:nvPr/>
        </p:nvSpPr>
        <p:spPr bwMode="auto">
          <a:xfrm>
            <a:off x="5608638" y="3489325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ts val="3063"/>
              </a:lnSpc>
            </a:pPr>
            <a:r>
              <a:rPr lang="en-US" sz="2800" i="1" dirty="0">
                <a:solidFill>
                  <a:srgbClr val="008000"/>
                </a:solidFill>
                <a:cs typeface="Arial" charset="0"/>
              </a:rPr>
              <a:t>Computer Networking: A Top </a:t>
            </a:r>
            <a:r>
              <a:rPr lang="en-US" sz="2800" i="1">
                <a:solidFill>
                  <a:srgbClr val="008000"/>
                </a:solidFill>
                <a:cs typeface="Arial" charset="0"/>
              </a:rPr>
              <a:t>Down </a:t>
            </a:r>
            <a:r>
              <a:rPr lang="en-US" sz="2800" i="1" smtClean="0">
                <a:solidFill>
                  <a:srgbClr val="008000"/>
                </a:solidFill>
                <a:cs typeface="Arial" charset="0"/>
              </a:rPr>
              <a:t>Approach </a:t>
            </a:r>
            <a:r>
              <a:rPr lang="en-US" sz="2800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sz="2800" dirty="0">
                <a:solidFill>
                  <a:srgbClr val="008000"/>
                </a:solidFill>
                <a:cs typeface="Arial" charset="0"/>
              </a:rPr>
            </a:br>
            <a:endParaRPr lang="en-US" sz="2000" dirty="0">
              <a:solidFill>
                <a:srgbClr val="008000"/>
              </a:solidFill>
              <a:cs typeface="Arial" charset="0"/>
            </a:endParaRPr>
          </a:p>
        </p:txBody>
      </p:sp>
      <p:pic>
        <p:nvPicPr>
          <p:cNvPr id="40965" name="Picture 1" descr="kurose7e_cover_small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8" y="325438"/>
            <a:ext cx="3087687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634038" y="4510088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>
                <a:solidFill>
                  <a:srgbClr val="008000"/>
                </a:solidFill>
                <a:cs typeface="Arial" charset="0"/>
              </a:rPr>
              <a:t>7</a:t>
            </a:r>
            <a:r>
              <a:rPr lang="en-US" baseline="30000">
                <a:solidFill>
                  <a:srgbClr val="008000"/>
                </a:solidFill>
                <a:cs typeface="Arial" charset="0"/>
              </a:rPr>
              <a:t>th</a:t>
            </a:r>
            <a:r>
              <a:rPr lang="en-US">
                <a:solidFill>
                  <a:srgbClr val="008000"/>
                </a:solidFill>
                <a:cs typeface="Arial" charset="0"/>
              </a:rPr>
              <a:t> edition </a:t>
            </a:r>
            <a:br>
              <a:rPr lang="en-US">
                <a:solidFill>
                  <a:srgbClr val="008000"/>
                </a:solidFill>
                <a:cs typeface="Arial" charset="0"/>
              </a:rPr>
            </a:br>
            <a:r>
              <a:rPr lang="en-US">
                <a:solidFill>
                  <a:srgbClr val="008000"/>
                </a:solidFill>
                <a:cs typeface="Arial" charset="0"/>
              </a:rPr>
              <a:t>Jim Kurose, Keith Ross</a:t>
            </a:r>
            <a:br>
              <a:rPr lang="en-US">
                <a:solidFill>
                  <a:srgbClr val="008000"/>
                </a:solidFill>
                <a:cs typeface="Arial" charset="0"/>
              </a:rPr>
            </a:br>
            <a:r>
              <a:rPr lang="en-US" sz="1400">
                <a:solidFill>
                  <a:srgbClr val="008000"/>
                </a:solidFill>
                <a:cs typeface="Arial" charset="0"/>
              </a:rPr>
              <a:t>Pearson/Addison Wesley</a:t>
            </a:r>
            <a:br>
              <a:rPr lang="en-US" sz="1400">
                <a:solidFill>
                  <a:srgbClr val="008000"/>
                </a:solidFill>
                <a:cs typeface="Arial" charset="0"/>
              </a:rPr>
            </a:br>
            <a:r>
              <a:rPr lang="en-US" sz="1400">
                <a:solidFill>
                  <a:srgbClr val="008000"/>
                </a:solidFill>
                <a:cs typeface="Arial" charset="0"/>
              </a:rPr>
              <a:t>April 2016</a:t>
            </a:r>
          </a:p>
        </p:txBody>
      </p:sp>
      <p:sp>
        <p:nvSpPr>
          <p:cNvPr id="40967" name="Rectangle 3"/>
          <p:cNvSpPr>
            <a:spLocks noChangeArrowheads="1"/>
          </p:cNvSpPr>
          <p:nvPr/>
        </p:nvSpPr>
        <p:spPr bwMode="auto">
          <a:xfrm>
            <a:off x="371475" y="715963"/>
            <a:ext cx="4487863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5</a:t>
            </a:r>
            <a: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  <a:t/>
            </a:r>
            <a:b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</a:b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Network Layer:</a:t>
            </a:r>
          </a:p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The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Control Plane</a:t>
            </a:r>
            <a:endParaRPr lang="en-US" sz="4400" dirty="0">
              <a:solidFill>
                <a:srgbClr val="000099"/>
              </a:solidFill>
              <a:latin typeface="Gill Sans MT" charset="0"/>
              <a:cs typeface="Arial" charset="0"/>
            </a:endParaRPr>
          </a:p>
        </p:txBody>
      </p:sp>
      <p:pic>
        <p:nvPicPr>
          <p:cNvPr id="40968" name="Picture 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389188"/>
            <a:ext cx="38909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87325" y="2609850"/>
            <a:ext cx="5418138" cy="29718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  <a:defRPr/>
            </a:pPr>
            <a:endParaRPr lang="en-US" altLang="ko-KR" sz="2400" dirty="0" smtClean="0">
              <a:latin typeface="Comic Sans MS" pitchFamily="66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ko-KR" sz="3200" dirty="0" smtClean="0">
                <a:solidFill>
                  <a:srgbClr val="FF0000"/>
                </a:solidFill>
              </a:rPr>
              <a:t>Lu Su</a:t>
            </a:r>
            <a:endParaRPr lang="en-US" alt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Associate Professor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Department of Computer Science and Engineering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State University of New York at Buffalo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71475" y="6219825"/>
            <a:ext cx="4835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Gill Sans MT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itchFamily="34" charset="0"/>
                <a:ea typeface="Gill Sans MT" pitchFamily="34" charset="0"/>
                <a:cs typeface="Gill Sans MT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Adapted from the slides of the book’s authors</a:t>
            </a:r>
          </a:p>
        </p:txBody>
      </p:sp>
    </p:spTree>
    <p:extLst>
      <p:ext uri="{BB962C8B-B14F-4D97-AF65-F5344CB8AC3E}">
        <p14:creationId xmlns:p14="http://schemas.microsoft.com/office/powerpoint/2010/main" val="12540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00292" cy="1143000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cs typeface="+mj-cs"/>
              </a:rPr>
              <a:t>BGP, OSPF, forwarding table entries</a:t>
            </a:r>
            <a:endParaRPr lang="en-US" sz="4000" dirty="0">
              <a:cs typeface="+mj-cs"/>
            </a:endParaRPr>
          </a:p>
        </p:txBody>
      </p:sp>
      <p:sp>
        <p:nvSpPr>
          <p:cNvPr id="753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455674" y="4619374"/>
            <a:ext cx="5183508" cy="551956"/>
          </a:xfrm>
        </p:spPr>
        <p:txBody>
          <a:bodyPr/>
          <a:lstStyle/>
          <a:p>
            <a:pPr marL="292100" indent="-292100">
              <a:lnSpc>
                <a:spcPct val="90000"/>
              </a:lnSpc>
            </a:pPr>
            <a:r>
              <a:rPr lang="en-US" sz="2000" dirty="0" smtClean="0">
                <a:latin typeface="Gill Sans MT" charset="0"/>
              </a:rPr>
              <a:t>recall: </a:t>
            </a:r>
            <a:r>
              <a:rPr lang="en-US" sz="2000" dirty="0" smtClean="0">
                <a:latin typeface="Arial"/>
                <a:cs typeface="Arial"/>
              </a:rPr>
              <a:t>1</a:t>
            </a:r>
            <a:r>
              <a:rPr lang="en-US" sz="2000" dirty="0" smtClean="0">
                <a:latin typeface="Gill Sans MT" charset="0"/>
              </a:rPr>
              <a:t>a, </a:t>
            </a:r>
            <a:r>
              <a:rPr lang="en-US" sz="2000" dirty="0" smtClean="0">
                <a:latin typeface="Arial"/>
                <a:cs typeface="Arial"/>
              </a:rPr>
              <a:t>1</a:t>
            </a:r>
            <a:r>
              <a:rPr lang="en-US" sz="2000" dirty="0" smtClean="0">
                <a:latin typeface="Gill Sans MT" charset="0"/>
              </a:rPr>
              <a:t>b, </a:t>
            </a:r>
            <a:r>
              <a:rPr lang="en-US" sz="2000" dirty="0" smtClean="0">
                <a:latin typeface="Arial"/>
                <a:cs typeface="Arial"/>
              </a:rPr>
              <a:t>1</a:t>
            </a:r>
            <a:r>
              <a:rPr lang="en-US" sz="2000" dirty="0" smtClean="0">
                <a:latin typeface="Gill Sans MT" charset="0"/>
              </a:rPr>
              <a:t>c learn about </a:t>
            </a:r>
            <a:r>
              <a:rPr lang="en-US" sz="2000" dirty="0" err="1" smtClean="0">
                <a:latin typeface="Gill Sans MT" charset="0"/>
              </a:rPr>
              <a:t>dest</a:t>
            </a:r>
            <a:r>
              <a:rPr lang="en-US" sz="2000" dirty="0" smtClean="0">
                <a:latin typeface="Gill Sans MT" charset="0"/>
              </a:rPr>
              <a:t> X via iBGP from </a:t>
            </a:r>
            <a:r>
              <a:rPr lang="en-US" sz="2000" dirty="0" smtClean="0">
                <a:latin typeface="Arial"/>
                <a:cs typeface="Arial"/>
              </a:rPr>
              <a:t>1</a:t>
            </a:r>
            <a:r>
              <a:rPr lang="en-US" sz="2000" dirty="0" smtClean="0">
                <a:latin typeface="Gill Sans MT" charset="0"/>
              </a:rPr>
              <a:t>c: “path to X goes through </a:t>
            </a:r>
            <a:r>
              <a:rPr lang="en-US" sz="2000" dirty="0" smtClean="0">
                <a:latin typeface="Arial"/>
                <a:cs typeface="Arial"/>
              </a:rPr>
              <a:t>1</a:t>
            </a:r>
            <a:r>
              <a:rPr lang="en-US" sz="2000" dirty="0" smtClean="0">
                <a:latin typeface="Gill Sans MT" charset="0"/>
              </a:rPr>
              <a:t>c”</a:t>
            </a:r>
            <a:endParaRPr lang="en-US" sz="2000" dirty="0">
              <a:latin typeface="Gill Sans MT" charset="0"/>
            </a:endParaRPr>
          </a:p>
        </p:txBody>
      </p:sp>
      <p:pic>
        <p:nvPicPr>
          <p:cNvPr id="162849" name="Picture 12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7" y="800100"/>
            <a:ext cx="7966198" cy="23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5" name="Group 124"/>
          <p:cNvGrpSpPr/>
          <p:nvPr/>
        </p:nvGrpSpPr>
        <p:grpSpPr>
          <a:xfrm>
            <a:off x="624887" y="1814322"/>
            <a:ext cx="2557336" cy="1719017"/>
            <a:chOff x="-2170772" y="2784954"/>
            <a:chExt cx="2712783" cy="1853712"/>
          </a:xfrm>
        </p:grpSpPr>
        <p:sp>
          <p:nvSpPr>
            <p:cNvPr id="261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2" name="Group 261"/>
            <p:cNvGrpSpPr/>
            <p:nvPr/>
          </p:nvGrpSpPr>
          <p:grpSpPr>
            <a:xfrm>
              <a:off x="-1935370" y="2935816"/>
              <a:ext cx="2333625" cy="1590649"/>
              <a:chOff x="833331" y="2873352"/>
              <a:chExt cx="2333625" cy="1590649"/>
            </a:xfrm>
          </p:grpSpPr>
          <p:grpSp>
            <p:nvGrpSpPr>
              <p:cNvPr id="263" name="Group 262"/>
              <p:cNvGrpSpPr/>
              <p:nvPr/>
            </p:nvGrpSpPr>
            <p:grpSpPr>
              <a:xfrm>
                <a:off x="1736090" y="287335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31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16" name="Oval 31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7" name="Rectangle 31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18" name="Oval 31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9" name="Freeform 31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0" name="Freeform 31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1" name="Freeform 32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2" name="Freeform 32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23" name="Straight Connector 322"/>
                  <p:cNvCxnSpPr>
                    <a:endCxn id="31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Straight Connector 32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3" name="Group 312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314" name="Oval 31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15" name="TextBox 314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1b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64" name="Group 263"/>
              <p:cNvGrpSpPr/>
              <p:nvPr/>
            </p:nvGrpSpPr>
            <p:grpSpPr>
              <a:xfrm>
                <a:off x="1740320" y="409466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9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03" name="Oval 30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4" name="Rectangle 30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5" name="Oval 30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6" name="Freeform 30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7" name="Freeform 30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8" name="Freeform 30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9" name="Freeform 30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10" name="Straight Connector 309"/>
                  <p:cNvCxnSpPr>
                    <a:endCxn id="30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1" name="Straight Connector 31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0" name="Group 299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301" name="Oval 30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2" name="TextBox 301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1d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65" name="Group 264"/>
              <p:cNvGrpSpPr/>
              <p:nvPr/>
            </p:nvGrpSpPr>
            <p:grpSpPr>
              <a:xfrm>
                <a:off x="2601806" y="348507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86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90" name="Oval 289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1" name="Rectangle 290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2" name="Oval 291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3" name="Freeform 292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4" name="Freeform 293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5" name="Freeform 294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6" name="Freeform 295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97" name="Straight Connector 296"/>
                  <p:cNvCxnSpPr>
                    <a:endCxn id="292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8" name="Straight Connector 297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7" name="Group 286"/>
                <p:cNvGrpSpPr/>
                <p:nvPr/>
              </p:nvGrpSpPr>
              <p:grpSpPr>
                <a:xfrm>
                  <a:off x="1770362" y="2873352"/>
                  <a:ext cx="428460" cy="369332"/>
                  <a:chOff x="667045" y="1708643"/>
                  <a:chExt cx="428460" cy="369332"/>
                </a:xfrm>
              </p:grpSpPr>
              <p:sp>
                <p:nvSpPr>
                  <p:cNvPr id="288" name="Oval 287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89" name="TextBox 288"/>
                  <p:cNvSpPr txBox="1"/>
                  <p:nvPr/>
                </p:nvSpPr>
                <p:spPr>
                  <a:xfrm>
                    <a:off x="667045" y="1708643"/>
                    <a:ext cx="42846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1c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66" name="Group 265"/>
              <p:cNvGrpSpPr/>
              <p:nvPr/>
            </p:nvGrpSpPr>
            <p:grpSpPr>
              <a:xfrm>
                <a:off x="833331" y="347871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73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77" name="Oval 276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78" name="Rectangle 277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79" name="Oval 278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80" name="Freeform 279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1" name="Freeform 280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2" name="Freeform 281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3" name="Freeform 282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84" name="Straight Connector 283"/>
                  <p:cNvCxnSpPr>
                    <a:endCxn id="279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Straight Connector 284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4" name="Group 273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75" name="Oval 274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76" name="TextBox 275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1a</a:t>
                    </a:r>
                    <a:endParaRPr lang="en-US" dirty="0"/>
                  </a:p>
                </p:txBody>
              </p:sp>
            </p:grpSp>
          </p:grpSp>
          <p:cxnSp>
            <p:nvCxnSpPr>
              <p:cNvPr id="269" name="Straight Connector 268"/>
              <p:cNvCxnSpPr>
                <a:stCxn id="316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0" name="Straight Connector 269"/>
              <p:cNvCxnSpPr/>
              <p:nvPr/>
            </p:nvCxnSpPr>
            <p:spPr bwMode="auto">
              <a:xfrm>
                <a:off x="1315140" y="3783345"/>
                <a:ext cx="489235" cy="35258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1" name="Straight Connector 270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37" name="Straight Connector 336"/>
              <p:cNvCxnSpPr>
                <a:endCxn id="316" idx="2"/>
              </p:cNvCxnSpPr>
              <p:nvPr/>
            </p:nvCxnSpPr>
            <p:spPr bwMode="auto">
              <a:xfrm flipV="1">
                <a:off x="1319809" y="3078707"/>
                <a:ext cx="417868" cy="457019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197" name="Freeform 2"/>
          <p:cNvSpPr>
            <a:spLocks/>
          </p:cNvSpPr>
          <p:nvPr/>
        </p:nvSpPr>
        <p:spPr bwMode="auto">
          <a:xfrm>
            <a:off x="3285692" y="2741493"/>
            <a:ext cx="2545688" cy="1720535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8" name="Group 197"/>
          <p:cNvGrpSpPr/>
          <p:nvPr/>
        </p:nvGrpSpPr>
        <p:grpSpPr>
          <a:xfrm>
            <a:off x="3506594" y="2881517"/>
            <a:ext cx="2189884" cy="1476371"/>
            <a:chOff x="833331" y="2873352"/>
            <a:chExt cx="2333625" cy="1590649"/>
          </a:xfrm>
        </p:grpSpPr>
        <p:grpSp>
          <p:nvGrpSpPr>
            <p:cNvPr id="199" name="Group 198"/>
            <p:cNvGrpSpPr/>
            <p:nvPr/>
          </p:nvGrpSpPr>
          <p:grpSpPr>
            <a:xfrm>
              <a:off x="1736090" y="2873352"/>
              <a:ext cx="565150" cy="369332"/>
              <a:chOff x="1736090" y="2873352"/>
              <a:chExt cx="565150" cy="369332"/>
            </a:xfrm>
          </p:grpSpPr>
          <p:grpSp>
            <p:nvGrpSpPr>
              <p:cNvPr id="248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52" name="Oval 251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53" name="Rectangle 252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54" name="Oval 253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55" name="Freeform 254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56" name="Freeform 255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57" name="Freeform 256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58" name="Freeform 257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59" name="Straight Connector 258"/>
                <p:cNvCxnSpPr>
                  <a:endCxn id="254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" name="Straight Connector 259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9" name="Group 248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250" name="Oval 249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51" name="TextBox 250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</a:t>
                  </a:r>
                  <a:r>
                    <a:rPr lang="en-US" dirty="0" smtClean="0"/>
                    <a:t>b</a:t>
                  </a:r>
                  <a:endParaRPr lang="en-US" dirty="0"/>
                </a:p>
              </p:txBody>
            </p:sp>
          </p:grpSp>
        </p:grpSp>
        <p:grpSp>
          <p:nvGrpSpPr>
            <p:cNvPr id="200" name="Group 199"/>
            <p:cNvGrpSpPr/>
            <p:nvPr/>
          </p:nvGrpSpPr>
          <p:grpSpPr>
            <a:xfrm>
              <a:off x="1740320" y="4094669"/>
              <a:ext cx="565150" cy="369332"/>
              <a:chOff x="1736090" y="2873352"/>
              <a:chExt cx="565150" cy="369332"/>
            </a:xfrm>
          </p:grpSpPr>
          <p:grpSp>
            <p:nvGrpSpPr>
              <p:cNvPr id="235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39" name="Oval 238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40" name="Rectangle 239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1" name="Oval 240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42" name="Freeform 241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3" name="Freeform 242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4" name="Freeform 243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5" name="Freeform 244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46" name="Straight Connector 245"/>
                <p:cNvCxnSpPr>
                  <a:endCxn id="241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7" name="Straight Connector 246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6" name="Group 235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237" name="Oval 236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8" name="TextBox 237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</a:t>
                  </a:r>
                  <a:r>
                    <a:rPr lang="en-US" dirty="0" smtClean="0"/>
                    <a:t>d</a:t>
                  </a:r>
                  <a:endParaRPr lang="en-US" dirty="0"/>
                </a:p>
              </p:txBody>
            </p:sp>
          </p:grpSp>
        </p:grpSp>
        <p:grpSp>
          <p:nvGrpSpPr>
            <p:cNvPr id="201" name="Group 200"/>
            <p:cNvGrpSpPr/>
            <p:nvPr/>
          </p:nvGrpSpPr>
          <p:grpSpPr>
            <a:xfrm>
              <a:off x="2601806" y="3485072"/>
              <a:ext cx="565150" cy="369332"/>
              <a:chOff x="1736090" y="2873352"/>
              <a:chExt cx="565150" cy="369332"/>
            </a:xfrm>
          </p:grpSpPr>
          <p:grpSp>
            <p:nvGrpSpPr>
              <p:cNvPr id="222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26" name="Oval 225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27" name="Rectangle 226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28" name="Oval 227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29" name="Freeform 228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0" name="Freeform 229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1" name="Freeform 230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2" name="Freeform 231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33" name="Straight Connector 232"/>
                <p:cNvCxnSpPr>
                  <a:endCxn id="228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3" name="Group 222"/>
              <p:cNvGrpSpPr/>
              <p:nvPr/>
            </p:nvGrpSpPr>
            <p:grpSpPr>
              <a:xfrm>
                <a:off x="1770362" y="2873352"/>
                <a:ext cx="428460" cy="369332"/>
                <a:chOff x="667045" y="1708643"/>
                <a:chExt cx="428460" cy="369332"/>
              </a:xfrm>
            </p:grpSpPr>
            <p:sp>
              <p:nvSpPr>
                <p:cNvPr id="224" name="Oval 223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5" name="TextBox 224"/>
                <p:cNvSpPr txBox="1"/>
                <p:nvPr/>
              </p:nvSpPr>
              <p:spPr>
                <a:xfrm>
                  <a:off x="667045" y="1708643"/>
                  <a:ext cx="42846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</a:t>
                  </a:r>
                  <a:r>
                    <a:rPr lang="en-US" dirty="0" smtClean="0"/>
                    <a:t>c</a:t>
                  </a:r>
                  <a:endParaRPr lang="en-US" dirty="0"/>
                </a:p>
              </p:txBody>
            </p:sp>
          </p:grpSp>
        </p:grpSp>
        <p:grpSp>
          <p:nvGrpSpPr>
            <p:cNvPr id="202" name="Group 201"/>
            <p:cNvGrpSpPr/>
            <p:nvPr/>
          </p:nvGrpSpPr>
          <p:grpSpPr>
            <a:xfrm>
              <a:off x="833331" y="3478719"/>
              <a:ext cx="565150" cy="369332"/>
              <a:chOff x="1736090" y="2873352"/>
              <a:chExt cx="565150" cy="369332"/>
            </a:xfrm>
          </p:grpSpPr>
          <p:grpSp>
            <p:nvGrpSpPr>
              <p:cNvPr id="209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13" name="Oval 212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14" name="Rectangle 213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5" name="Oval 214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16" name="Freeform 215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7" name="Freeform 216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8" name="Freeform 217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9" name="Freeform 218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20" name="Straight Connector 219"/>
                <p:cNvCxnSpPr>
                  <a:endCxn id="215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0" name="Group 209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211" name="Oval 210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2" name="TextBox 211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</a:t>
                  </a:r>
                  <a:r>
                    <a:rPr lang="en-US" dirty="0" smtClean="0"/>
                    <a:t>a</a:t>
                  </a:r>
                  <a:endParaRPr lang="en-US" dirty="0"/>
                </a:p>
              </p:txBody>
            </p:sp>
          </p:grpSp>
        </p:grpSp>
        <p:cxnSp>
          <p:nvCxnSpPr>
            <p:cNvPr id="203" name="Straight Connector 202"/>
            <p:cNvCxnSpPr>
              <a:endCxn id="238" idx="0"/>
            </p:cNvCxnSpPr>
            <p:nvPr/>
          </p:nvCxnSpPr>
          <p:spPr bwMode="auto">
            <a:xfrm>
              <a:off x="1991073" y="3173114"/>
              <a:ext cx="4230" cy="92155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5" name="Straight Connector 204"/>
            <p:cNvCxnSpPr/>
            <p:nvPr/>
          </p:nvCxnSpPr>
          <p:spPr bwMode="auto">
            <a:xfrm>
              <a:off x="2280478" y="3145660"/>
              <a:ext cx="435814" cy="35947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" name="Straight Connector 205"/>
            <p:cNvCxnSpPr/>
            <p:nvPr/>
          </p:nvCxnSpPr>
          <p:spPr bwMode="auto">
            <a:xfrm>
              <a:off x="1300073" y="3768911"/>
              <a:ext cx="527386" cy="36820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7" name="Straight Connector 206"/>
            <p:cNvCxnSpPr/>
            <p:nvPr/>
          </p:nvCxnSpPr>
          <p:spPr bwMode="auto">
            <a:xfrm flipH="1">
              <a:off x="2194462" y="3713972"/>
              <a:ext cx="509583" cy="42894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33" name="Freeform 2"/>
          <p:cNvSpPr>
            <a:spLocks/>
          </p:cNvSpPr>
          <p:nvPr/>
        </p:nvSpPr>
        <p:spPr bwMode="auto">
          <a:xfrm>
            <a:off x="5507686" y="1673235"/>
            <a:ext cx="2575521" cy="1672516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4" name="Group 133"/>
          <p:cNvGrpSpPr/>
          <p:nvPr/>
        </p:nvGrpSpPr>
        <p:grpSpPr>
          <a:xfrm>
            <a:off x="5731177" y="1809351"/>
            <a:ext cx="2215548" cy="2123152"/>
            <a:chOff x="833331" y="2873352"/>
            <a:chExt cx="2333625" cy="2353163"/>
          </a:xfrm>
        </p:grpSpPr>
        <p:grpSp>
          <p:nvGrpSpPr>
            <p:cNvPr id="135" name="Group 134"/>
            <p:cNvGrpSpPr/>
            <p:nvPr/>
          </p:nvGrpSpPr>
          <p:grpSpPr>
            <a:xfrm>
              <a:off x="1736090" y="2873352"/>
              <a:ext cx="565150" cy="369332"/>
              <a:chOff x="1736090" y="2873352"/>
              <a:chExt cx="565150" cy="369332"/>
            </a:xfrm>
          </p:grpSpPr>
          <p:grpSp>
            <p:nvGrpSpPr>
              <p:cNvPr id="184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88" name="Oval 187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89" name="Rectangle 188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0" name="Oval 189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91" name="Freeform 190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2" name="Freeform 191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3" name="Freeform 192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4" name="Freeform 193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95" name="Straight Connector 194"/>
                <p:cNvCxnSpPr>
                  <a:endCxn id="190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 184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186" name="Oval 185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7" name="TextBox 186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b</a:t>
                  </a:r>
                  <a:endParaRPr lang="en-US" dirty="0"/>
                </a:p>
              </p:txBody>
            </p:sp>
          </p:grpSp>
        </p:grpSp>
        <p:grpSp>
          <p:nvGrpSpPr>
            <p:cNvPr id="136" name="Group 135"/>
            <p:cNvGrpSpPr/>
            <p:nvPr/>
          </p:nvGrpSpPr>
          <p:grpSpPr>
            <a:xfrm>
              <a:off x="1740320" y="4094669"/>
              <a:ext cx="565150" cy="369332"/>
              <a:chOff x="1736090" y="2873352"/>
              <a:chExt cx="565150" cy="369332"/>
            </a:xfrm>
          </p:grpSpPr>
          <p:grpSp>
            <p:nvGrpSpPr>
              <p:cNvPr id="171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75" name="Oval 174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6" name="Rectangle 175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7" name="Oval 176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8" name="Freeform 177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9" name="Freeform 178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0" name="Freeform 179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1" name="Freeform 180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82" name="Straight Connector 181"/>
                <p:cNvCxnSpPr>
                  <a:endCxn id="177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2" name="Group 171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173" name="Oval 172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4" name="TextBox 173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d</a:t>
                  </a:r>
                  <a:endParaRPr lang="en-US" dirty="0"/>
                </a:p>
              </p:txBody>
            </p:sp>
          </p:grpSp>
        </p:grpSp>
        <p:grpSp>
          <p:nvGrpSpPr>
            <p:cNvPr id="137" name="Group 136"/>
            <p:cNvGrpSpPr/>
            <p:nvPr/>
          </p:nvGrpSpPr>
          <p:grpSpPr>
            <a:xfrm>
              <a:off x="2601806" y="3485072"/>
              <a:ext cx="565150" cy="369332"/>
              <a:chOff x="1736090" y="2873352"/>
              <a:chExt cx="565150" cy="369332"/>
            </a:xfrm>
          </p:grpSpPr>
          <p:grpSp>
            <p:nvGrpSpPr>
              <p:cNvPr id="158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62" name="Oval 161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3" name="Rectangle 162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4" name="Oval 163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5" name="Freeform 164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6" name="Freeform 165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7" name="Freeform 166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8" name="Freeform 167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69" name="Straight Connector 168"/>
                <p:cNvCxnSpPr>
                  <a:endCxn id="164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/>
              <p:cNvGrpSpPr/>
              <p:nvPr/>
            </p:nvGrpSpPr>
            <p:grpSpPr>
              <a:xfrm>
                <a:off x="1770362" y="2873352"/>
                <a:ext cx="428460" cy="369332"/>
                <a:chOff x="667045" y="1708643"/>
                <a:chExt cx="428460" cy="369332"/>
              </a:xfrm>
            </p:grpSpPr>
            <p:sp>
              <p:nvSpPr>
                <p:cNvPr id="160" name="Oval 159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1" name="TextBox 160"/>
                <p:cNvSpPr txBox="1"/>
                <p:nvPr/>
              </p:nvSpPr>
              <p:spPr>
                <a:xfrm>
                  <a:off x="667045" y="1708643"/>
                  <a:ext cx="42846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c</a:t>
                  </a:r>
                  <a:endParaRPr lang="en-US" dirty="0"/>
                </a:p>
              </p:txBody>
            </p:sp>
          </p:grpSp>
        </p:grpSp>
        <p:grpSp>
          <p:nvGrpSpPr>
            <p:cNvPr id="138" name="Group 137"/>
            <p:cNvGrpSpPr/>
            <p:nvPr/>
          </p:nvGrpSpPr>
          <p:grpSpPr>
            <a:xfrm>
              <a:off x="833331" y="3478719"/>
              <a:ext cx="565150" cy="369332"/>
              <a:chOff x="1736090" y="2873352"/>
              <a:chExt cx="565150" cy="369332"/>
            </a:xfrm>
          </p:grpSpPr>
          <p:grpSp>
            <p:nvGrpSpPr>
              <p:cNvPr id="145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49" name="Oval 148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0" name="Rectangle 149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1" name="Oval 150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2" name="Freeform 151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4" name="Freeform 153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5" name="Freeform 154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56" name="Straight Connector 155"/>
                <p:cNvCxnSpPr>
                  <a:endCxn id="151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147" name="Oval 146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a</a:t>
                  </a:r>
                  <a:endParaRPr lang="en-US" dirty="0"/>
                </a:p>
              </p:txBody>
            </p:sp>
          </p:grpSp>
        </p:grpSp>
        <p:cxnSp>
          <p:nvCxnSpPr>
            <p:cNvPr id="140" name="Straight Connector 139"/>
            <p:cNvCxnSpPr/>
            <p:nvPr/>
          </p:nvCxnSpPr>
          <p:spPr bwMode="auto">
            <a:xfrm>
              <a:off x="1407477" y="3648621"/>
              <a:ext cx="1204913" cy="635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1" name="Straight Connector 140"/>
            <p:cNvCxnSpPr>
              <a:stCxn id="188" idx="7"/>
            </p:cNvCxnSpPr>
            <p:nvPr/>
          </p:nvCxnSpPr>
          <p:spPr bwMode="auto">
            <a:xfrm>
              <a:off x="2218708" y="3154477"/>
              <a:ext cx="480042" cy="36977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2" name="Straight Connector 141"/>
            <p:cNvCxnSpPr/>
            <p:nvPr/>
          </p:nvCxnSpPr>
          <p:spPr bwMode="auto">
            <a:xfrm>
              <a:off x="1300073" y="3786304"/>
              <a:ext cx="477927" cy="35707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4" name="Straight Connector 143"/>
            <p:cNvCxnSpPr/>
            <p:nvPr/>
          </p:nvCxnSpPr>
          <p:spPr bwMode="auto">
            <a:xfrm flipH="1">
              <a:off x="1287553" y="3166946"/>
              <a:ext cx="508002" cy="3492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6" name="Straight Connector 325"/>
            <p:cNvCxnSpPr/>
            <p:nvPr/>
          </p:nvCxnSpPr>
          <p:spPr bwMode="auto">
            <a:xfrm flipH="1">
              <a:off x="1596702" y="5224152"/>
              <a:ext cx="673647" cy="236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28" name="Straight Connector 127"/>
          <p:cNvCxnSpPr/>
          <p:nvPr/>
        </p:nvCxnSpPr>
        <p:spPr bwMode="auto">
          <a:xfrm flipH="1" flipV="1">
            <a:off x="3046707" y="2702855"/>
            <a:ext cx="542552" cy="78120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9" name="Straight Connector 128"/>
          <p:cNvCxnSpPr/>
          <p:nvPr/>
        </p:nvCxnSpPr>
        <p:spPr bwMode="auto">
          <a:xfrm flipV="1">
            <a:off x="5523188" y="2643973"/>
            <a:ext cx="337735" cy="82312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0" name="TextBox 129"/>
          <p:cNvSpPr txBox="1"/>
          <p:nvPr/>
        </p:nvSpPr>
        <p:spPr>
          <a:xfrm>
            <a:off x="3493291" y="2801177"/>
            <a:ext cx="682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AS2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5543950" y="1714475"/>
            <a:ext cx="682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AS3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707172" y="1925151"/>
            <a:ext cx="682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AS1</a:t>
            </a:r>
            <a:endParaRPr lang="en-US" sz="2000" dirty="0">
              <a:solidFill>
                <a:srgbClr val="00009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070827" y="2776082"/>
            <a:ext cx="1701734" cy="616172"/>
            <a:chOff x="7073692" y="5469792"/>
            <a:chExt cx="1701734" cy="616172"/>
          </a:xfrm>
        </p:grpSpPr>
        <p:grpSp>
          <p:nvGrpSpPr>
            <p:cNvPr id="10" name="Group 9"/>
            <p:cNvGrpSpPr/>
            <p:nvPr/>
          </p:nvGrpSpPr>
          <p:grpSpPr>
            <a:xfrm>
              <a:off x="7073692" y="5469792"/>
              <a:ext cx="1701734" cy="616172"/>
              <a:chOff x="6946249" y="5096269"/>
              <a:chExt cx="1701734" cy="616172"/>
            </a:xfrm>
          </p:grpSpPr>
          <p:sp>
            <p:nvSpPr>
              <p:cNvPr id="399" name="Freeform 2"/>
              <p:cNvSpPr>
                <a:spLocks/>
              </p:cNvSpPr>
              <p:nvPr/>
            </p:nvSpPr>
            <p:spPr bwMode="auto">
              <a:xfrm>
                <a:off x="6946249" y="5096269"/>
                <a:ext cx="1701734" cy="616172"/>
              </a:xfrm>
              <a:custGeom>
                <a:avLst/>
                <a:gdLst>
                  <a:gd name="T0" fmla="*/ 648763 w 10001"/>
                  <a:gd name="T1" fmla="*/ 34777612 h 10125"/>
                  <a:gd name="T2" fmla="*/ 115976403 w 10001"/>
                  <a:gd name="T3" fmla="*/ 13733703 h 10125"/>
                  <a:gd name="T4" fmla="*/ 507700960 w 10001"/>
                  <a:gd name="T5" fmla="*/ 8662125 h 10125"/>
                  <a:gd name="T6" fmla="*/ 810212713 w 10001"/>
                  <a:gd name="T7" fmla="*/ 0 h 10125"/>
                  <a:gd name="T8" fmla="*/ 1090015738 w 10001"/>
                  <a:gd name="T9" fmla="*/ 8687929 h 10125"/>
                  <a:gd name="T10" fmla="*/ 1310938763 w 10001"/>
                  <a:gd name="T11" fmla="*/ 4279362 h 10125"/>
                  <a:gd name="T12" fmla="*/ 1620263134 w 10001"/>
                  <a:gd name="T13" fmla="*/ 25736690 h 10125"/>
                  <a:gd name="T14" fmla="*/ 1394798364 w 10001"/>
                  <a:gd name="T15" fmla="*/ 58525268 h 10125"/>
                  <a:gd name="T16" fmla="*/ 1134622140 w 10001"/>
                  <a:gd name="T17" fmla="*/ 80266624 h 10125"/>
                  <a:gd name="T18" fmla="*/ 860820276 w 10001"/>
                  <a:gd name="T19" fmla="*/ 76142271 h 10125"/>
                  <a:gd name="T20" fmla="*/ 708996782 w 10001"/>
                  <a:gd name="T21" fmla="*/ 85346835 h 10125"/>
                  <a:gd name="T22" fmla="*/ 509322667 w 10001"/>
                  <a:gd name="T23" fmla="*/ 86268164 h 10125"/>
                  <a:gd name="T24" fmla="*/ 353443899 w 10001"/>
                  <a:gd name="T25" fmla="*/ 67979516 h 10125"/>
                  <a:gd name="T26" fmla="*/ 192536914 w 10001"/>
                  <a:gd name="T27" fmla="*/ 64535347 h 10125"/>
                  <a:gd name="T28" fmla="*/ 648763 w 10001"/>
                  <a:gd name="T29" fmla="*/ 34777612 h 1012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connsiteX0" fmla="*/ 4 w 10040"/>
                  <a:gd name="connsiteY0" fmla="*/ 4039 h 10125"/>
                  <a:gd name="connsiteX1" fmla="*/ 715 w 10040"/>
                  <a:gd name="connsiteY1" fmla="*/ 1595 h 10125"/>
                  <a:gd name="connsiteX2" fmla="*/ 3130 w 10040"/>
                  <a:gd name="connsiteY2" fmla="*/ 1006 h 10125"/>
                  <a:gd name="connsiteX3" fmla="*/ 4995 w 10040"/>
                  <a:gd name="connsiteY3" fmla="*/ 0 h 10125"/>
                  <a:gd name="connsiteX4" fmla="*/ 6720 w 10040"/>
                  <a:gd name="connsiteY4" fmla="*/ 1009 h 10125"/>
                  <a:gd name="connsiteX5" fmla="*/ 9989 w 10040"/>
                  <a:gd name="connsiteY5" fmla="*/ 2989 h 10125"/>
                  <a:gd name="connsiteX6" fmla="*/ 8599 w 10040"/>
                  <a:gd name="connsiteY6" fmla="*/ 6797 h 10125"/>
                  <a:gd name="connsiteX7" fmla="*/ 6995 w 10040"/>
                  <a:gd name="connsiteY7" fmla="*/ 9322 h 10125"/>
                  <a:gd name="connsiteX8" fmla="*/ 5307 w 10040"/>
                  <a:gd name="connsiteY8" fmla="*/ 8843 h 10125"/>
                  <a:gd name="connsiteX9" fmla="*/ 4371 w 10040"/>
                  <a:gd name="connsiteY9" fmla="*/ 9912 h 10125"/>
                  <a:gd name="connsiteX10" fmla="*/ 3140 w 10040"/>
                  <a:gd name="connsiteY10" fmla="*/ 10019 h 10125"/>
                  <a:gd name="connsiteX11" fmla="*/ 2179 w 10040"/>
                  <a:gd name="connsiteY11" fmla="*/ 7895 h 10125"/>
                  <a:gd name="connsiteX12" fmla="*/ 1187 w 10040"/>
                  <a:gd name="connsiteY12" fmla="*/ 7495 h 10125"/>
                  <a:gd name="connsiteX13" fmla="*/ 4 w 10040"/>
                  <a:gd name="connsiteY13" fmla="*/ 4039 h 10125"/>
                  <a:gd name="connsiteX0" fmla="*/ 4 w 8600"/>
                  <a:gd name="connsiteY0" fmla="*/ 4042 h 10128"/>
                  <a:gd name="connsiteX1" fmla="*/ 715 w 8600"/>
                  <a:gd name="connsiteY1" fmla="*/ 1598 h 10128"/>
                  <a:gd name="connsiteX2" fmla="*/ 3130 w 8600"/>
                  <a:gd name="connsiteY2" fmla="*/ 1009 h 10128"/>
                  <a:gd name="connsiteX3" fmla="*/ 4995 w 8600"/>
                  <a:gd name="connsiteY3" fmla="*/ 3 h 10128"/>
                  <a:gd name="connsiteX4" fmla="*/ 6720 w 8600"/>
                  <a:gd name="connsiteY4" fmla="*/ 1012 h 10128"/>
                  <a:gd name="connsiteX5" fmla="*/ 8599 w 8600"/>
                  <a:gd name="connsiteY5" fmla="*/ 6800 h 10128"/>
                  <a:gd name="connsiteX6" fmla="*/ 6995 w 8600"/>
                  <a:gd name="connsiteY6" fmla="*/ 9325 h 10128"/>
                  <a:gd name="connsiteX7" fmla="*/ 5307 w 8600"/>
                  <a:gd name="connsiteY7" fmla="*/ 8846 h 10128"/>
                  <a:gd name="connsiteX8" fmla="*/ 4371 w 8600"/>
                  <a:gd name="connsiteY8" fmla="*/ 9915 h 10128"/>
                  <a:gd name="connsiteX9" fmla="*/ 3140 w 8600"/>
                  <a:gd name="connsiteY9" fmla="*/ 10022 h 10128"/>
                  <a:gd name="connsiteX10" fmla="*/ 2179 w 8600"/>
                  <a:gd name="connsiteY10" fmla="*/ 7898 h 10128"/>
                  <a:gd name="connsiteX11" fmla="*/ 1187 w 8600"/>
                  <a:gd name="connsiteY11" fmla="*/ 7498 h 10128"/>
                  <a:gd name="connsiteX12" fmla="*/ 4 w 8600"/>
                  <a:gd name="connsiteY12" fmla="*/ 4042 h 10128"/>
                  <a:gd name="connsiteX0" fmla="*/ 4 w 9326"/>
                  <a:gd name="connsiteY0" fmla="*/ 3988 h 9997"/>
                  <a:gd name="connsiteX1" fmla="*/ 830 w 9326"/>
                  <a:gd name="connsiteY1" fmla="*/ 1575 h 9997"/>
                  <a:gd name="connsiteX2" fmla="*/ 3639 w 9326"/>
                  <a:gd name="connsiteY2" fmla="*/ 993 h 9997"/>
                  <a:gd name="connsiteX3" fmla="*/ 5807 w 9326"/>
                  <a:gd name="connsiteY3" fmla="*/ 0 h 9997"/>
                  <a:gd name="connsiteX4" fmla="*/ 7813 w 9326"/>
                  <a:gd name="connsiteY4" fmla="*/ 996 h 9997"/>
                  <a:gd name="connsiteX5" fmla="*/ 9324 w 9326"/>
                  <a:gd name="connsiteY5" fmla="*/ 5746 h 9997"/>
                  <a:gd name="connsiteX6" fmla="*/ 8133 w 9326"/>
                  <a:gd name="connsiteY6" fmla="*/ 9204 h 9997"/>
                  <a:gd name="connsiteX7" fmla="*/ 6170 w 9326"/>
                  <a:gd name="connsiteY7" fmla="*/ 8731 h 9997"/>
                  <a:gd name="connsiteX8" fmla="*/ 5082 w 9326"/>
                  <a:gd name="connsiteY8" fmla="*/ 9787 h 9997"/>
                  <a:gd name="connsiteX9" fmla="*/ 3650 w 9326"/>
                  <a:gd name="connsiteY9" fmla="*/ 9892 h 9997"/>
                  <a:gd name="connsiteX10" fmla="*/ 2533 w 9326"/>
                  <a:gd name="connsiteY10" fmla="*/ 7795 h 9997"/>
                  <a:gd name="connsiteX11" fmla="*/ 1379 w 9326"/>
                  <a:gd name="connsiteY11" fmla="*/ 7400 h 9997"/>
                  <a:gd name="connsiteX12" fmla="*/ 4 w 9326"/>
                  <a:gd name="connsiteY12" fmla="*/ 3988 h 9997"/>
                  <a:gd name="connsiteX0" fmla="*/ 4 w 10001"/>
                  <a:gd name="connsiteY0" fmla="*/ 3989 h 10041"/>
                  <a:gd name="connsiteX1" fmla="*/ 890 w 10001"/>
                  <a:gd name="connsiteY1" fmla="*/ 1575 h 10041"/>
                  <a:gd name="connsiteX2" fmla="*/ 3902 w 10001"/>
                  <a:gd name="connsiteY2" fmla="*/ 993 h 10041"/>
                  <a:gd name="connsiteX3" fmla="*/ 6227 w 10001"/>
                  <a:gd name="connsiteY3" fmla="*/ 0 h 10041"/>
                  <a:gd name="connsiteX4" fmla="*/ 8378 w 10001"/>
                  <a:gd name="connsiteY4" fmla="*/ 996 h 10041"/>
                  <a:gd name="connsiteX5" fmla="*/ 9998 w 10001"/>
                  <a:gd name="connsiteY5" fmla="*/ 5748 h 10041"/>
                  <a:gd name="connsiteX6" fmla="*/ 8721 w 10001"/>
                  <a:gd name="connsiteY6" fmla="*/ 9207 h 10041"/>
                  <a:gd name="connsiteX7" fmla="*/ 5449 w 10001"/>
                  <a:gd name="connsiteY7" fmla="*/ 9790 h 10041"/>
                  <a:gd name="connsiteX8" fmla="*/ 3914 w 10001"/>
                  <a:gd name="connsiteY8" fmla="*/ 9895 h 10041"/>
                  <a:gd name="connsiteX9" fmla="*/ 2716 w 10001"/>
                  <a:gd name="connsiteY9" fmla="*/ 7797 h 10041"/>
                  <a:gd name="connsiteX10" fmla="*/ 1479 w 10001"/>
                  <a:gd name="connsiteY10" fmla="*/ 7402 h 10041"/>
                  <a:gd name="connsiteX11" fmla="*/ 4 w 10001"/>
                  <a:gd name="connsiteY11" fmla="*/ 3989 h 10041"/>
                  <a:gd name="connsiteX0" fmla="*/ 4 w 10001"/>
                  <a:gd name="connsiteY0" fmla="*/ 3989 h 14825"/>
                  <a:gd name="connsiteX1" fmla="*/ 890 w 10001"/>
                  <a:gd name="connsiteY1" fmla="*/ 1575 h 14825"/>
                  <a:gd name="connsiteX2" fmla="*/ 3902 w 10001"/>
                  <a:gd name="connsiteY2" fmla="*/ 993 h 14825"/>
                  <a:gd name="connsiteX3" fmla="*/ 6227 w 10001"/>
                  <a:gd name="connsiteY3" fmla="*/ 0 h 14825"/>
                  <a:gd name="connsiteX4" fmla="*/ 8378 w 10001"/>
                  <a:gd name="connsiteY4" fmla="*/ 996 h 14825"/>
                  <a:gd name="connsiteX5" fmla="*/ 9998 w 10001"/>
                  <a:gd name="connsiteY5" fmla="*/ 5748 h 14825"/>
                  <a:gd name="connsiteX6" fmla="*/ 8721 w 10001"/>
                  <a:gd name="connsiteY6" fmla="*/ 9207 h 14825"/>
                  <a:gd name="connsiteX7" fmla="*/ 6011 w 10001"/>
                  <a:gd name="connsiteY7" fmla="*/ 14823 h 14825"/>
                  <a:gd name="connsiteX8" fmla="*/ 3914 w 10001"/>
                  <a:gd name="connsiteY8" fmla="*/ 9895 h 14825"/>
                  <a:gd name="connsiteX9" fmla="*/ 2716 w 10001"/>
                  <a:gd name="connsiteY9" fmla="*/ 7797 h 14825"/>
                  <a:gd name="connsiteX10" fmla="*/ 1479 w 10001"/>
                  <a:gd name="connsiteY10" fmla="*/ 7402 h 14825"/>
                  <a:gd name="connsiteX11" fmla="*/ 4 w 10001"/>
                  <a:gd name="connsiteY11" fmla="*/ 3989 h 14825"/>
                  <a:gd name="connsiteX0" fmla="*/ 4 w 10001"/>
                  <a:gd name="connsiteY0" fmla="*/ 7436 h 18272"/>
                  <a:gd name="connsiteX1" fmla="*/ 890 w 10001"/>
                  <a:gd name="connsiteY1" fmla="*/ 5022 h 18272"/>
                  <a:gd name="connsiteX2" fmla="*/ 3902 w 10001"/>
                  <a:gd name="connsiteY2" fmla="*/ 4440 h 18272"/>
                  <a:gd name="connsiteX3" fmla="*/ 6026 w 10001"/>
                  <a:gd name="connsiteY3" fmla="*/ 0 h 18272"/>
                  <a:gd name="connsiteX4" fmla="*/ 8378 w 10001"/>
                  <a:gd name="connsiteY4" fmla="*/ 4443 h 18272"/>
                  <a:gd name="connsiteX5" fmla="*/ 9998 w 10001"/>
                  <a:gd name="connsiteY5" fmla="*/ 9195 h 18272"/>
                  <a:gd name="connsiteX6" fmla="*/ 8721 w 10001"/>
                  <a:gd name="connsiteY6" fmla="*/ 12654 h 18272"/>
                  <a:gd name="connsiteX7" fmla="*/ 6011 w 10001"/>
                  <a:gd name="connsiteY7" fmla="*/ 18270 h 18272"/>
                  <a:gd name="connsiteX8" fmla="*/ 3914 w 10001"/>
                  <a:gd name="connsiteY8" fmla="*/ 13342 h 18272"/>
                  <a:gd name="connsiteX9" fmla="*/ 2716 w 10001"/>
                  <a:gd name="connsiteY9" fmla="*/ 11244 h 18272"/>
                  <a:gd name="connsiteX10" fmla="*/ 1479 w 10001"/>
                  <a:gd name="connsiteY10" fmla="*/ 10849 h 18272"/>
                  <a:gd name="connsiteX11" fmla="*/ 4 w 10001"/>
                  <a:gd name="connsiteY11" fmla="*/ 7436 h 18272"/>
                  <a:gd name="connsiteX0" fmla="*/ 1 w 9998"/>
                  <a:gd name="connsiteY0" fmla="*/ 7436 h 18272"/>
                  <a:gd name="connsiteX1" fmla="*/ 3899 w 9998"/>
                  <a:gd name="connsiteY1" fmla="*/ 4440 h 18272"/>
                  <a:gd name="connsiteX2" fmla="*/ 6023 w 9998"/>
                  <a:gd name="connsiteY2" fmla="*/ 0 h 18272"/>
                  <a:gd name="connsiteX3" fmla="*/ 8375 w 9998"/>
                  <a:gd name="connsiteY3" fmla="*/ 4443 h 18272"/>
                  <a:gd name="connsiteX4" fmla="*/ 9995 w 9998"/>
                  <a:gd name="connsiteY4" fmla="*/ 9195 h 18272"/>
                  <a:gd name="connsiteX5" fmla="*/ 8718 w 9998"/>
                  <a:gd name="connsiteY5" fmla="*/ 12654 h 18272"/>
                  <a:gd name="connsiteX6" fmla="*/ 6008 w 9998"/>
                  <a:gd name="connsiteY6" fmla="*/ 18270 h 18272"/>
                  <a:gd name="connsiteX7" fmla="*/ 3911 w 9998"/>
                  <a:gd name="connsiteY7" fmla="*/ 13342 h 18272"/>
                  <a:gd name="connsiteX8" fmla="*/ 2713 w 9998"/>
                  <a:gd name="connsiteY8" fmla="*/ 11244 h 18272"/>
                  <a:gd name="connsiteX9" fmla="*/ 1476 w 9998"/>
                  <a:gd name="connsiteY9" fmla="*/ 10849 h 18272"/>
                  <a:gd name="connsiteX10" fmla="*/ 1 w 9998"/>
                  <a:gd name="connsiteY10" fmla="*/ 7436 h 18272"/>
                  <a:gd name="connsiteX0" fmla="*/ 35 w 8559"/>
                  <a:gd name="connsiteY0" fmla="*/ 5938 h 10000"/>
                  <a:gd name="connsiteX1" fmla="*/ 2459 w 8559"/>
                  <a:gd name="connsiteY1" fmla="*/ 2430 h 10000"/>
                  <a:gd name="connsiteX2" fmla="*/ 4583 w 8559"/>
                  <a:gd name="connsiteY2" fmla="*/ 0 h 10000"/>
                  <a:gd name="connsiteX3" fmla="*/ 6936 w 8559"/>
                  <a:gd name="connsiteY3" fmla="*/ 2432 h 10000"/>
                  <a:gd name="connsiteX4" fmla="*/ 8556 w 8559"/>
                  <a:gd name="connsiteY4" fmla="*/ 5032 h 10000"/>
                  <a:gd name="connsiteX5" fmla="*/ 7279 w 8559"/>
                  <a:gd name="connsiteY5" fmla="*/ 6925 h 10000"/>
                  <a:gd name="connsiteX6" fmla="*/ 4568 w 8559"/>
                  <a:gd name="connsiteY6" fmla="*/ 9999 h 10000"/>
                  <a:gd name="connsiteX7" fmla="*/ 2471 w 8559"/>
                  <a:gd name="connsiteY7" fmla="*/ 7302 h 10000"/>
                  <a:gd name="connsiteX8" fmla="*/ 1273 w 8559"/>
                  <a:gd name="connsiteY8" fmla="*/ 6154 h 10000"/>
                  <a:gd name="connsiteX9" fmla="*/ 35 w 8559"/>
                  <a:gd name="connsiteY9" fmla="*/ 5938 h 10000"/>
                  <a:gd name="connsiteX0" fmla="*/ 49 w 9820"/>
                  <a:gd name="connsiteY0" fmla="*/ 4655 h 10000"/>
                  <a:gd name="connsiteX1" fmla="*/ 2693 w 9820"/>
                  <a:gd name="connsiteY1" fmla="*/ 2430 h 10000"/>
                  <a:gd name="connsiteX2" fmla="*/ 5175 w 9820"/>
                  <a:gd name="connsiteY2" fmla="*/ 0 h 10000"/>
                  <a:gd name="connsiteX3" fmla="*/ 7924 w 9820"/>
                  <a:gd name="connsiteY3" fmla="*/ 2432 h 10000"/>
                  <a:gd name="connsiteX4" fmla="*/ 9816 w 9820"/>
                  <a:gd name="connsiteY4" fmla="*/ 5032 h 10000"/>
                  <a:gd name="connsiteX5" fmla="*/ 8324 w 9820"/>
                  <a:gd name="connsiteY5" fmla="*/ 6925 h 10000"/>
                  <a:gd name="connsiteX6" fmla="*/ 5157 w 9820"/>
                  <a:gd name="connsiteY6" fmla="*/ 9999 h 10000"/>
                  <a:gd name="connsiteX7" fmla="*/ 2707 w 9820"/>
                  <a:gd name="connsiteY7" fmla="*/ 7302 h 10000"/>
                  <a:gd name="connsiteX8" fmla="*/ 1307 w 9820"/>
                  <a:gd name="connsiteY8" fmla="*/ 6154 h 10000"/>
                  <a:gd name="connsiteX9" fmla="*/ 49 w 9820"/>
                  <a:gd name="connsiteY9" fmla="*/ 4655 h 10000"/>
                  <a:gd name="connsiteX0" fmla="*/ 45 w 9995"/>
                  <a:gd name="connsiteY0" fmla="*/ 4655 h 10000"/>
                  <a:gd name="connsiteX1" fmla="*/ 2737 w 9995"/>
                  <a:gd name="connsiteY1" fmla="*/ 2430 h 10000"/>
                  <a:gd name="connsiteX2" fmla="*/ 5265 w 9995"/>
                  <a:gd name="connsiteY2" fmla="*/ 0 h 10000"/>
                  <a:gd name="connsiteX3" fmla="*/ 8064 w 9995"/>
                  <a:gd name="connsiteY3" fmla="*/ 2432 h 10000"/>
                  <a:gd name="connsiteX4" fmla="*/ 9991 w 9995"/>
                  <a:gd name="connsiteY4" fmla="*/ 5032 h 10000"/>
                  <a:gd name="connsiteX5" fmla="*/ 8472 w 9995"/>
                  <a:gd name="connsiteY5" fmla="*/ 6925 h 10000"/>
                  <a:gd name="connsiteX6" fmla="*/ 5247 w 9995"/>
                  <a:gd name="connsiteY6" fmla="*/ 9999 h 10000"/>
                  <a:gd name="connsiteX7" fmla="*/ 2752 w 9995"/>
                  <a:gd name="connsiteY7" fmla="*/ 7302 h 10000"/>
                  <a:gd name="connsiteX8" fmla="*/ 1374 w 9995"/>
                  <a:gd name="connsiteY8" fmla="*/ 6984 h 10000"/>
                  <a:gd name="connsiteX9" fmla="*/ 45 w 9995"/>
                  <a:gd name="connsiteY9" fmla="*/ 4655 h 10000"/>
                  <a:gd name="connsiteX0" fmla="*/ 45 w 10000"/>
                  <a:gd name="connsiteY0" fmla="*/ 5032 h 10377"/>
                  <a:gd name="connsiteX1" fmla="*/ 2738 w 10000"/>
                  <a:gd name="connsiteY1" fmla="*/ 2807 h 10377"/>
                  <a:gd name="connsiteX2" fmla="*/ 4886 w 10000"/>
                  <a:gd name="connsiteY2" fmla="*/ 0 h 10377"/>
                  <a:gd name="connsiteX3" fmla="*/ 8068 w 10000"/>
                  <a:gd name="connsiteY3" fmla="*/ 2809 h 10377"/>
                  <a:gd name="connsiteX4" fmla="*/ 9996 w 10000"/>
                  <a:gd name="connsiteY4" fmla="*/ 5409 h 10377"/>
                  <a:gd name="connsiteX5" fmla="*/ 8476 w 10000"/>
                  <a:gd name="connsiteY5" fmla="*/ 7302 h 10377"/>
                  <a:gd name="connsiteX6" fmla="*/ 5250 w 10000"/>
                  <a:gd name="connsiteY6" fmla="*/ 10376 h 10377"/>
                  <a:gd name="connsiteX7" fmla="*/ 2753 w 10000"/>
                  <a:gd name="connsiteY7" fmla="*/ 7679 h 10377"/>
                  <a:gd name="connsiteX8" fmla="*/ 1375 w 10000"/>
                  <a:gd name="connsiteY8" fmla="*/ 7361 h 10377"/>
                  <a:gd name="connsiteX9" fmla="*/ 45 w 10000"/>
                  <a:gd name="connsiteY9" fmla="*/ 5032 h 10377"/>
                  <a:gd name="connsiteX0" fmla="*/ 45 w 10000"/>
                  <a:gd name="connsiteY0" fmla="*/ 5036 h 10381"/>
                  <a:gd name="connsiteX1" fmla="*/ 2738 w 10000"/>
                  <a:gd name="connsiteY1" fmla="*/ 2811 h 10381"/>
                  <a:gd name="connsiteX2" fmla="*/ 4886 w 10000"/>
                  <a:gd name="connsiteY2" fmla="*/ 4 h 10381"/>
                  <a:gd name="connsiteX3" fmla="*/ 8068 w 10000"/>
                  <a:gd name="connsiteY3" fmla="*/ 2813 h 10381"/>
                  <a:gd name="connsiteX4" fmla="*/ 9996 w 10000"/>
                  <a:gd name="connsiteY4" fmla="*/ 5413 h 10381"/>
                  <a:gd name="connsiteX5" fmla="*/ 8476 w 10000"/>
                  <a:gd name="connsiteY5" fmla="*/ 7306 h 10381"/>
                  <a:gd name="connsiteX6" fmla="*/ 5250 w 10000"/>
                  <a:gd name="connsiteY6" fmla="*/ 10380 h 10381"/>
                  <a:gd name="connsiteX7" fmla="*/ 2753 w 10000"/>
                  <a:gd name="connsiteY7" fmla="*/ 7683 h 10381"/>
                  <a:gd name="connsiteX8" fmla="*/ 1375 w 10000"/>
                  <a:gd name="connsiteY8" fmla="*/ 7365 h 10381"/>
                  <a:gd name="connsiteX9" fmla="*/ 45 w 10000"/>
                  <a:gd name="connsiteY9" fmla="*/ 5036 h 10381"/>
                  <a:gd name="connsiteX0" fmla="*/ 45 w 10000"/>
                  <a:gd name="connsiteY0" fmla="*/ 5036 h 10796"/>
                  <a:gd name="connsiteX1" fmla="*/ 2738 w 10000"/>
                  <a:gd name="connsiteY1" fmla="*/ 2811 h 10796"/>
                  <a:gd name="connsiteX2" fmla="*/ 4886 w 10000"/>
                  <a:gd name="connsiteY2" fmla="*/ 4 h 10796"/>
                  <a:gd name="connsiteX3" fmla="*/ 8068 w 10000"/>
                  <a:gd name="connsiteY3" fmla="*/ 2813 h 10796"/>
                  <a:gd name="connsiteX4" fmla="*/ 9996 w 10000"/>
                  <a:gd name="connsiteY4" fmla="*/ 5413 h 10796"/>
                  <a:gd name="connsiteX5" fmla="*/ 8476 w 10000"/>
                  <a:gd name="connsiteY5" fmla="*/ 7306 h 10796"/>
                  <a:gd name="connsiteX6" fmla="*/ 5202 w 10000"/>
                  <a:gd name="connsiteY6" fmla="*/ 10795 h 10796"/>
                  <a:gd name="connsiteX7" fmla="*/ 2753 w 10000"/>
                  <a:gd name="connsiteY7" fmla="*/ 7683 h 10796"/>
                  <a:gd name="connsiteX8" fmla="*/ 1375 w 10000"/>
                  <a:gd name="connsiteY8" fmla="*/ 7365 h 10796"/>
                  <a:gd name="connsiteX9" fmla="*/ 45 w 10000"/>
                  <a:gd name="connsiteY9" fmla="*/ 5036 h 10796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 w 9959"/>
                  <a:gd name="connsiteY0" fmla="*/ 5593 h 11352"/>
                  <a:gd name="connsiteX1" fmla="*/ 1089 w 9959"/>
                  <a:gd name="connsiteY1" fmla="*/ 469 h 11352"/>
                  <a:gd name="connsiteX2" fmla="*/ 4845 w 9959"/>
                  <a:gd name="connsiteY2" fmla="*/ 561 h 11352"/>
                  <a:gd name="connsiteX3" fmla="*/ 8027 w 9959"/>
                  <a:gd name="connsiteY3" fmla="*/ 3370 h 11352"/>
                  <a:gd name="connsiteX4" fmla="*/ 9955 w 9959"/>
                  <a:gd name="connsiteY4" fmla="*/ 5970 h 11352"/>
                  <a:gd name="connsiteX5" fmla="*/ 8435 w 9959"/>
                  <a:gd name="connsiteY5" fmla="*/ 7863 h 11352"/>
                  <a:gd name="connsiteX6" fmla="*/ 5161 w 9959"/>
                  <a:gd name="connsiteY6" fmla="*/ 11352 h 11352"/>
                  <a:gd name="connsiteX7" fmla="*/ 2712 w 9959"/>
                  <a:gd name="connsiteY7" fmla="*/ 8240 h 11352"/>
                  <a:gd name="connsiteX8" fmla="*/ 1334 w 9959"/>
                  <a:gd name="connsiteY8" fmla="*/ 7922 h 11352"/>
                  <a:gd name="connsiteX9" fmla="*/ 4 w 9959"/>
                  <a:gd name="connsiteY9" fmla="*/ 5593 h 11352"/>
                  <a:gd name="connsiteX0" fmla="*/ 0 w 11223"/>
                  <a:gd name="connsiteY0" fmla="*/ 3835 h 9929"/>
                  <a:gd name="connsiteX1" fmla="*/ 2316 w 11223"/>
                  <a:gd name="connsiteY1" fmla="*/ 342 h 9929"/>
                  <a:gd name="connsiteX2" fmla="*/ 6088 w 11223"/>
                  <a:gd name="connsiteY2" fmla="*/ 423 h 9929"/>
                  <a:gd name="connsiteX3" fmla="*/ 9283 w 11223"/>
                  <a:gd name="connsiteY3" fmla="*/ 2898 h 9929"/>
                  <a:gd name="connsiteX4" fmla="*/ 11219 w 11223"/>
                  <a:gd name="connsiteY4" fmla="*/ 5188 h 9929"/>
                  <a:gd name="connsiteX5" fmla="*/ 9693 w 11223"/>
                  <a:gd name="connsiteY5" fmla="*/ 6856 h 9929"/>
                  <a:gd name="connsiteX6" fmla="*/ 6405 w 11223"/>
                  <a:gd name="connsiteY6" fmla="*/ 9929 h 9929"/>
                  <a:gd name="connsiteX7" fmla="*/ 3946 w 11223"/>
                  <a:gd name="connsiteY7" fmla="*/ 7188 h 9929"/>
                  <a:gd name="connsiteX8" fmla="*/ 2562 w 11223"/>
                  <a:gd name="connsiteY8" fmla="*/ 6908 h 9929"/>
                  <a:gd name="connsiteX9" fmla="*/ 0 w 11223"/>
                  <a:gd name="connsiteY9" fmla="*/ 3835 h 9929"/>
                  <a:gd name="connsiteX0" fmla="*/ 0 w 9999"/>
                  <a:gd name="connsiteY0" fmla="*/ 3862 h 10000"/>
                  <a:gd name="connsiteX1" fmla="*/ 2064 w 9999"/>
                  <a:gd name="connsiteY1" fmla="*/ 344 h 10000"/>
                  <a:gd name="connsiteX2" fmla="*/ 5425 w 9999"/>
                  <a:gd name="connsiteY2" fmla="*/ 426 h 10000"/>
                  <a:gd name="connsiteX3" fmla="*/ 8271 w 9999"/>
                  <a:gd name="connsiteY3" fmla="*/ 2919 h 10000"/>
                  <a:gd name="connsiteX4" fmla="*/ 9996 w 9999"/>
                  <a:gd name="connsiteY4" fmla="*/ 5225 h 10000"/>
                  <a:gd name="connsiteX5" fmla="*/ 8637 w 9999"/>
                  <a:gd name="connsiteY5" fmla="*/ 6905 h 10000"/>
                  <a:gd name="connsiteX6" fmla="*/ 5707 w 9999"/>
                  <a:gd name="connsiteY6" fmla="*/ 10000 h 10000"/>
                  <a:gd name="connsiteX7" fmla="*/ 2283 w 9999"/>
                  <a:gd name="connsiteY7" fmla="*/ 6957 h 10000"/>
                  <a:gd name="connsiteX8" fmla="*/ 0 w 9999"/>
                  <a:gd name="connsiteY8" fmla="*/ 3862 h 10000"/>
                  <a:gd name="connsiteX0" fmla="*/ 124 w 10124"/>
                  <a:gd name="connsiteY0" fmla="*/ 3862 h 10000"/>
                  <a:gd name="connsiteX1" fmla="*/ 2188 w 10124"/>
                  <a:gd name="connsiteY1" fmla="*/ 344 h 10000"/>
                  <a:gd name="connsiteX2" fmla="*/ 5550 w 10124"/>
                  <a:gd name="connsiteY2" fmla="*/ 426 h 10000"/>
                  <a:gd name="connsiteX3" fmla="*/ 8396 w 10124"/>
                  <a:gd name="connsiteY3" fmla="*/ 2919 h 10000"/>
                  <a:gd name="connsiteX4" fmla="*/ 10121 w 10124"/>
                  <a:gd name="connsiteY4" fmla="*/ 5225 h 10000"/>
                  <a:gd name="connsiteX5" fmla="*/ 8762 w 10124"/>
                  <a:gd name="connsiteY5" fmla="*/ 6905 h 10000"/>
                  <a:gd name="connsiteX6" fmla="*/ 5832 w 10124"/>
                  <a:gd name="connsiteY6" fmla="*/ 10000 h 10000"/>
                  <a:gd name="connsiteX7" fmla="*/ 124 w 10124"/>
                  <a:gd name="connsiteY7" fmla="*/ 3862 h 10000"/>
                  <a:gd name="connsiteX0" fmla="*/ 43 w 10045"/>
                  <a:gd name="connsiteY0" fmla="*/ 3862 h 6912"/>
                  <a:gd name="connsiteX1" fmla="*/ 2107 w 10045"/>
                  <a:gd name="connsiteY1" fmla="*/ 344 h 6912"/>
                  <a:gd name="connsiteX2" fmla="*/ 5469 w 10045"/>
                  <a:gd name="connsiteY2" fmla="*/ 426 h 6912"/>
                  <a:gd name="connsiteX3" fmla="*/ 8315 w 10045"/>
                  <a:gd name="connsiteY3" fmla="*/ 2919 h 6912"/>
                  <a:gd name="connsiteX4" fmla="*/ 10040 w 10045"/>
                  <a:gd name="connsiteY4" fmla="*/ 5225 h 6912"/>
                  <a:gd name="connsiteX5" fmla="*/ 8681 w 10045"/>
                  <a:gd name="connsiteY5" fmla="*/ 6905 h 6912"/>
                  <a:gd name="connsiteX6" fmla="*/ 3967 w 10045"/>
                  <a:gd name="connsiteY6" fmla="*/ 5885 h 6912"/>
                  <a:gd name="connsiteX7" fmla="*/ 43 w 10045"/>
                  <a:gd name="connsiteY7" fmla="*/ 3862 h 6912"/>
                  <a:gd name="connsiteX0" fmla="*/ 47 w 10004"/>
                  <a:gd name="connsiteY0" fmla="*/ 5106 h 9519"/>
                  <a:gd name="connsiteX1" fmla="*/ 2102 w 10004"/>
                  <a:gd name="connsiteY1" fmla="*/ 17 h 9519"/>
                  <a:gd name="connsiteX2" fmla="*/ 6651 w 10004"/>
                  <a:gd name="connsiteY2" fmla="*/ 3484 h 9519"/>
                  <a:gd name="connsiteX3" fmla="*/ 8282 w 10004"/>
                  <a:gd name="connsiteY3" fmla="*/ 3742 h 9519"/>
                  <a:gd name="connsiteX4" fmla="*/ 9999 w 10004"/>
                  <a:gd name="connsiteY4" fmla="*/ 7078 h 9519"/>
                  <a:gd name="connsiteX5" fmla="*/ 8646 w 10004"/>
                  <a:gd name="connsiteY5" fmla="*/ 9509 h 9519"/>
                  <a:gd name="connsiteX6" fmla="*/ 3953 w 10004"/>
                  <a:gd name="connsiteY6" fmla="*/ 8033 h 9519"/>
                  <a:gd name="connsiteX7" fmla="*/ 47 w 10004"/>
                  <a:gd name="connsiteY7" fmla="*/ 5106 h 9519"/>
                  <a:gd name="connsiteX0" fmla="*/ 43 w 9996"/>
                  <a:gd name="connsiteY0" fmla="*/ 6232 h 10868"/>
                  <a:gd name="connsiteX1" fmla="*/ 2097 w 9996"/>
                  <a:gd name="connsiteY1" fmla="*/ 886 h 10868"/>
                  <a:gd name="connsiteX2" fmla="*/ 5642 w 9996"/>
                  <a:gd name="connsiteY2" fmla="*/ 385 h 10868"/>
                  <a:gd name="connsiteX3" fmla="*/ 8275 w 9996"/>
                  <a:gd name="connsiteY3" fmla="*/ 4799 h 10868"/>
                  <a:gd name="connsiteX4" fmla="*/ 9991 w 9996"/>
                  <a:gd name="connsiteY4" fmla="*/ 8304 h 10868"/>
                  <a:gd name="connsiteX5" fmla="*/ 8639 w 9996"/>
                  <a:gd name="connsiteY5" fmla="*/ 10857 h 10868"/>
                  <a:gd name="connsiteX6" fmla="*/ 3947 w 9996"/>
                  <a:gd name="connsiteY6" fmla="*/ 9307 h 10868"/>
                  <a:gd name="connsiteX7" fmla="*/ 43 w 9996"/>
                  <a:gd name="connsiteY7" fmla="*/ 6232 h 10868"/>
                  <a:gd name="connsiteX0" fmla="*/ 43 w 10004"/>
                  <a:gd name="connsiteY0" fmla="*/ 5543 h 9809"/>
                  <a:gd name="connsiteX1" fmla="*/ 2098 w 10004"/>
                  <a:gd name="connsiteY1" fmla="*/ 624 h 9809"/>
                  <a:gd name="connsiteX2" fmla="*/ 5644 w 10004"/>
                  <a:gd name="connsiteY2" fmla="*/ 163 h 9809"/>
                  <a:gd name="connsiteX3" fmla="*/ 8163 w 10004"/>
                  <a:gd name="connsiteY3" fmla="*/ 1492 h 9809"/>
                  <a:gd name="connsiteX4" fmla="*/ 9995 w 10004"/>
                  <a:gd name="connsiteY4" fmla="*/ 7450 h 9809"/>
                  <a:gd name="connsiteX5" fmla="*/ 8642 w 10004"/>
                  <a:gd name="connsiteY5" fmla="*/ 9799 h 9809"/>
                  <a:gd name="connsiteX6" fmla="*/ 3949 w 10004"/>
                  <a:gd name="connsiteY6" fmla="*/ 8373 h 9809"/>
                  <a:gd name="connsiteX7" fmla="*/ 43 w 10004"/>
                  <a:gd name="connsiteY7" fmla="*/ 5543 h 9809"/>
                  <a:gd name="connsiteX0" fmla="*/ 43 w 8950"/>
                  <a:gd name="connsiteY0" fmla="*/ 5651 h 10081"/>
                  <a:gd name="connsiteX1" fmla="*/ 2097 w 8950"/>
                  <a:gd name="connsiteY1" fmla="*/ 636 h 10081"/>
                  <a:gd name="connsiteX2" fmla="*/ 5642 w 8950"/>
                  <a:gd name="connsiteY2" fmla="*/ 166 h 10081"/>
                  <a:gd name="connsiteX3" fmla="*/ 8160 w 8950"/>
                  <a:gd name="connsiteY3" fmla="*/ 1521 h 10081"/>
                  <a:gd name="connsiteX4" fmla="*/ 8473 w 8950"/>
                  <a:gd name="connsiteY4" fmla="*/ 5322 h 10081"/>
                  <a:gd name="connsiteX5" fmla="*/ 8639 w 8950"/>
                  <a:gd name="connsiteY5" fmla="*/ 9990 h 10081"/>
                  <a:gd name="connsiteX6" fmla="*/ 3947 w 8950"/>
                  <a:gd name="connsiteY6" fmla="*/ 8536 h 10081"/>
                  <a:gd name="connsiteX7" fmla="*/ 43 w 8950"/>
                  <a:gd name="connsiteY7" fmla="*/ 5651 h 10081"/>
                  <a:gd name="connsiteX0" fmla="*/ 48 w 9651"/>
                  <a:gd name="connsiteY0" fmla="*/ 5606 h 8648"/>
                  <a:gd name="connsiteX1" fmla="*/ 2343 w 9651"/>
                  <a:gd name="connsiteY1" fmla="*/ 631 h 8648"/>
                  <a:gd name="connsiteX2" fmla="*/ 6304 w 9651"/>
                  <a:gd name="connsiteY2" fmla="*/ 165 h 8648"/>
                  <a:gd name="connsiteX3" fmla="*/ 9117 w 9651"/>
                  <a:gd name="connsiteY3" fmla="*/ 1509 h 8648"/>
                  <a:gd name="connsiteX4" fmla="*/ 9467 w 9651"/>
                  <a:gd name="connsiteY4" fmla="*/ 5279 h 8648"/>
                  <a:gd name="connsiteX5" fmla="*/ 6997 w 9651"/>
                  <a:gd name="connsiteY5" fmla="*/ 8019 h 8648"/>
                  <a:gd name="connsiteX6" fmla="*/ 4410 w 9651"/>
                  <a:gd name="connsiteY6" fmla="*/ 8467 h 8648"/>
                  <a:gd name="connsiteX7" fmla="*/ 48 w 9651"/>
                  <a:gd name="connsiteY7" fmla="*/ 5606 h 8648"/>
                  <a:gd name="connsiteX0" fmla="*/ 41 w 9991"/>
                  <a:gd name="connsiteY0" fmla="*/ 6482 h 9316"/>
                  <a:gd name="connsiteX1" fmla="*/ 2419 w 9991"/>
                  <a:gd name="connsiteY1" fmla="*/ 730 h 9316"/>
                  <a:gd name="connsiteX2" fmla="*/ 6523 w 9991"/>
                  <a:gd name="connsiteY2" fmla="*/ 191 h 9316"/>
                  <a:gd name="connsiteX3" fmla="*/ 9438 w 9991"/>
                  <a:gd name="connsiteY3" fmla="*/ 1745 h 9316"/>
                  <a:gd name="connsiteX4" fmla="*/ 9800 w 9991"/>
                  <a:gd name="connsiteY4" fmla="*/ 6104 h 9316"/>
                  <a:gd name="connsiteX5" fmla="*/ 7241 w 9991"/>
                  <a:gd name="connsiteY5" fmla="*/ 9273 h 9316"/>
                  <a:gd name="connsiteX6" fmla="*/ 1411 w 9991"/>
                  <a:gd name="connsiteY6" fmla="*/ 7856 h 9316"/>
                  <a:gd name="connsiteX7" fmla="*/ 41 w 9991"/>
                  <a:gd name="connsiteY7" fmla="*/ 6482 h 9316"/>
                  <a:gd name="connsiteX0" fmla="*/ 19 w 10708"/>
                  <a:gd name="connsiteY0" fmla="*/ 7721 h 10038"/>
                  <a:gd name="connsiteX1" fmla="*/ 3129 w 10708"/>
                  <a:gd name="connsiteY1" fmla="*/ 825 h 10038"/>
                  <a:gd name="connsiteX2" fmla="*/ 7237 w 10708"/>
                  <a:gd name="connsiteY2" fmla="*/ 246 h 10038"/>
                  <a:gd name="connsiteX3" fmla="*/ 10155 w 10708"/>
                  <a:gd name="connsiteY3" fmla="*/ 1914 h 10038"/>
                  <a:gd name="connsiteX4" fmla="*/ 10517 w 10708"/>
                  <a:gd name="connsiteY4" fmla="*/ 6593 h 10038"/>
                  <a:gd name="connsiteX5" fmla="*/ 7956 w 10708"/>
                  <a:gd name="connsiteY5" fmla="*/ 9995 h 10038"/>
                  <a:gd name="connsiteX6" fmla="*/ 2120 w 10708"/>
                  <a:gd name="connsiteY6" fmla="*/ 8474 h 10038"/>
                  <a:gd name="connsiteX7" fmla="*/ 19 w 10708"/>
                  <a:gd name="connsiteY7" fmla="*/ 7721 h 10038"/>
                  <a:gd name="connsiteX0" fmla="*/ 359 w 11048"/>
                  <a:gd name="connsiteY0" fmla="*/ 7721 h 10038"/>
                  <a:gd name="connsiteX1" fmla="*/ 3469 w 11048"/>
                  <a:gd name="connsiteY1" fmla="*/ 825 h 10038"/>
                  <a:gd name="connsiteX2" fmla="*/ 7577 w 11048"/>
                  <a:gd name="connsiteY2" fmla="*/ 246 h 10038"/>
                  <a:gd name="connsiteX3" fmla="*/ 10495 w 11048"/>
                  <a:gd name="connsiteY3" fmla="*/ 1914 h 10038"/>
                  <a:gd name="connsiteX4" fmla="*/ 10857 w 11048"/>
                  <a:gd name="connsiteY4" fmla="*/ 6593 h 10038"/>
                  <a:gd name="connsiteX5" fmla="*/ 8296 w 11048"/>
                  <a:gd name="connsiteY5" fmla="*/ 9995 h 10038"/>
                  <a:gd name="connsiteX6" fmla="*/ 2460 w 11048"/>
                  <a:gd name="connsiteY6" fmla="*/ 8474 h 10038"/>
                  <a:gd name="connsiteX7" fmla="*/ 359 w 11048"/>
                  <a:gd name="connsiteY7" fmla="*/ 7721 h 10038"/>
                  <a:gd name="connsiteX0" fmla="*/ 359 w 11048"/>
                  <a:gd name="connsiteY0" fmla="*/ 8392 h 10075"/>
                  <a:gd name="connsiteX1" fmla="*/ 3469 w 11048"/>
                  <a:gd name="connsiteY1" fmla="*/ 864 h 10075"/>
                  <a:gd name="connsiteX2" fmla="*/ 7577 w 11048"/>
                  <a:gd name="connsiteY2" fmla="*/ 285 h 10075"/>
                  <a:gd name="connsiteX3" fmla="*/ 10495 w 11048"/>
                  <a:gd name="connsiteY3" fmla="*/ 1953 h 10075"/>
                  <a:gd name="connsiteX4" fmla="*/ 10857 w 11048"/>
                  <a:gd name="connsiteY4" fmla="*/ 6632 h 10075"/>
                  <a:gd name="connsiteX5" fmla="*/ 8296 w 11048"/>
                  <a:gd name="connsiteY5" fmla="*/ 10034 h 10075"/>
                  <a:gd name="connsiteX6" fmla="*/ 2460 w 11048"/>
                  <a:gd name="connsiteY6" fmla="*/ 8513 h 10075"/>
                  <a:gd name="connsiteX7" fmla="*/ 359 w 11048"/>
                  <a:gd name="connsiteY7" fmla="*/ 8392 h 10075"/>
                  <a:gd name="connsiteX0" fmla="*/ 371 w 11060"/>
                  <a:gd name="connsiteY0" fmla="*/ 8392 h 10075"/>
                  <a:gd name="connsiteX1" fmla="*/ 3481 w 11060"/>
                  <a:gd name="connsiteY1" fmla="*/ 864 h 10075"/>
                  <a:gd name="connsiteX2" fmla="*/ 7589 w 11060"/>
                  <a:gd name="connsiteY2" fmla="*/ 285 h 10075"/>
                  <a:gd name="connsiteX3" fmla="*/ 10507 w 11060"/>
                  <a:gd name="connsiteY3" fmla="*/ 1953 h 10075"/>
                  <a:gd name="connsiteX4" fmla="*/ 10869 w 11060"/>
                  <a:gd name="connsiteY4" fmla="*/ 6632 h 10075"/>
                  <a:gd name="connsiteX5" fmla="*/ 8308 w 11060"/>
                  <a:gd name="connsiteY5" fmla="*/ 10034 h 10075"/>
                  <a:gd name="connsiteX6" fmla="*/ 2472 w 11060"/>
                  <a:gd name="connsiteY6" fmla="*/ 8513 h 10075"/>
                  <a:gd name="connsiteX7" fmla="*/ 371 w 11060"/>
                  <a:gd name="connsiteY7" fmla="*/ 8392 h 10075"/>
                  <a:gd name="connsiteX0" fmla="*/ 54 w 10743"/>
                  <a:gd name="connsiteY0" fmla="*/ 9468 h 11151"/>
                  <a:gd name="connsiteX1" fmla="*/ 4027 w 10743"/>
                  <a:gd name="connsiteY1" fmla="*/ 495 h 11151"/>
                  <a:gd name="connsiteX2" fmla="*/ 7272 w 10743"/>
                  <a:gd name="connsiteY2" fmla="*/ 1361 h 11151"/>
                  <a:gd name="connsiteX3" fmla="*/ 10190 w 10743"/>
                  <a:gd name="connsiteY3" fmla="*/ 3029 h 11151"/>
                  <a:gd name="connsiteX4" fmla="*/ 10552 w 10743"/>
                  <a:gd name="connsiteY4" fmla="*/ 7708 h 11151"/>
                  <a:gd name="connsiteX5" fmla="*/ 7991 w 10743"/>
                  <a:gd name="connsiteY5" fmla="*/ 11110 h 11151"/>
                  <a:gd name="connsiteX6" fmla="*/ 2155 w 10743"/>
                  <a:gd name="connsiteY6" fmla="*/ 9589 h 11151"/>
                  <a:gd name="connsiteX7" fmla="*/ 54 w 10743"/>
                  <a:gd name="connsiteY7" fmla="*/ 9468 h 11151"/>
                  <a:gd name="connsiteX0" fmla="*/ 54 w 10743"/>
                  <a:gd name="connsiteY0" fmla="*/ 9506 h 11189"/>
                  <a:gd name="connsiteX1" fmla="*/ 4027 w 10743"/>
                  <a:gd name="connsiteY1" fmla="*/ 533 h 11189"/>
                  <a:gd name="connsiteX2" fmla="*/ 7272 w 10743"/>
                  <a:gd name="connsiteY2" fmla="*/ 1399 h 11189"/>
                  <a:gd name="connsiteX3" fmla="*/ 10190 w 10743"/>
                  <a:gd name="connsiteY3" fmla="*/ 3067 h 11189"/>
                  <a:gd name="connsiteX4" fmla="*/ 10552 w 10743"/>
                  <a:gd name="connsiteY4" fmla="*/ 7746 h 11189"/>
                  <a:gd name="connsiteX5" fmla="*/ 7991 w 10743"/>
                  <a:gd name="connsiteY5" fmla="*/ 11148 h 11189"/>
                  <a:gd name="connsiteX6" fmla="*/ 2155 w 10743"/>
                  <a:gd name="connsiteY6" fmla="*/ 9627 h 11189"/>
                  <a:gd name="connsiteX7" fmla="*/ 54 w 10743"/>
                  <a:gd name="connsiteY7" fmla="*/ 9506 h 11189"/>
                  <a:gd name="connsiteX0" fmla="*/ 40 w 11293"/>
                  <a:gd name="connsiteY0" fmla="*/ 9082 h 11127"/>
                  <a:gd name="connsiteX1" fmla="*/ 4577 w 11293"/>
                  <a:gd name="connsiteY1" fmla="*/ 470 h 11127"/>
                  <a:gd name="connsiteX2" fmla="*/ 7822 w 11293"/>
                  <a:gd name="connsiteY2" fmla="*/ 1336 h 11127"/>
                  <a:gd name="connsiteX3" fmla="*/ 10740 w 11293"/>
                  <a:gd name="connsiteY3" fmla="*/ 3004 h 11127"/>
                  <a:gd name="connsiteX4" fmla="*/ 11102 w 11293"/>
                  <a:gd name="connsiteY4" fmla="*/ 7683 h 11127"/>
                  <a:gd name="connsiteX5" fmla="*/ 8541 w 11293"/>
                  <a:gd name="connsiteY5" fmla="*/ 11085 h 11127"/>
                  <a:gd name="connsiteX6" fmla="*/ 2705 w 11293"/>
                  <a:gd name="connsiteY6" fmla="*/ 9564 h 11127"/>
                  <a:gd name="connsiteX7" fmla="*/ 40 w 11293"/>
                  <a:gd name="connsiteY7" fmla="*/ 9082 h 11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93" h="11127">
                    <a:moveTo>
                      <a:pt x="40" y="9082"/>
                    </a:moveTo>
                    <a:cubicBezTo>
                      <a:pt x="352" y="7566"/>
                      <a:pt x="3280" y="1761"/>
                      <a:pt x="4577" y="470"/>
                    </a:cubicBezTo>
                    <a:cubicBezTo>
                      <a:pt x="5874" y="-821"/>
                      <a:pt x="6795" y="914"/>
                      <a:pt x="7822" y="1336"/>
                    </a:cubicBezTo>
                    <a:cubicBezTo>
                      <a:pt x="8849" y="1758"/>
                      <a:pt x="10193" y="1947"/>
                      <a:pt x="10740" y="3004"/>
                    </a:cubicBezTo>
                    <a:cubicBezTo>
                      <a:pt x="11287" y="4061"/>
                      <a:pt x="11468" y="6337"/>
                      <a:pt x="11102" y="7683"/>
                    </a:cubicBezTo>
                    <a:cubicBezTo>
                      <a:pt x="10736" y="9030"/>
                      <a:pt x="9940" y="10771"/>
                      <a:pt x="8541" y="11085"/>
                    </a:cubicBezTo>
                    <a:cubicBezTo>
                      <a:pt x="7141" y="11398"/>
                      <a:pt x="4122" y="9898"/>
                      <a:pt x="2705" y="9564"/>
                    </a:cubicBezTo>
                    <a:cubicBezTo>
                      <a:pt x="1288" y="9230"/>
                      <a:pt x="-272" y="10598"/>
                      <a:pt x="40" y="9082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70" name="Group 327"/>
              <p:cNvGrpSpPr>
                <a:grpSpLocks/>
              </p:cNvGrpSpPr>
              <p:nvPr/>
            </p:nvGrpSpPr>
            <p:grpSpPr bwMode="auto">
              <a:xfrm>
                <a:off x="7908175" y="5241780"/>
                <a:ext cx="536554" cy="263548"/>
                <a:chOff x="1871277" y="1576300"/>
                <a:chExt cx="1128371" cy="437861"/>
              </a:xfrm>
            </p:grpSpPr>
            <p:sp>
              <p:nvSpPr>
                <p:cNvPr id="374" name="Oval 373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5" name="Rectangle 374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6" name="Oval 375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7" name="Freeform 376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8" name="Freeform 377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9" name="Freeform 378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0" name="Freeform 379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81" name="Straight Connector 380"/>
                <p:cNvCxnSpPr>
                  <a:endCxn id="376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2" name="Straight Connector 381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1" name="Group 370"/>
              <p:cNvGrpSpPr/>
              <p:nvPr/>
            </p:nvGrpSpPr>
            <p:grpSpPr>
              <a:xfrm>
                <a:off x="7876581" y="5223365"/>
                <a:ext cx="466894" cy="369332"/>
                <a:chOff x="599495" y="1708643"/>
                <a:chExt cx="491778" cy="409344"/>
              </a:xfrm>
            </p:grpSpPr>
            <p:sp>
              <p:nvSpPr>
                <p:cNvPr id="372" name="Oval 371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3" name="TextBox 372"/>
                <p:cNvSpPr txBox="1"/>
                <p:nvPr/>
              </p:nvSpPr>
              <p:spPr>
                <a:xfrm>
                  <a:off x="599495" y="1708643"/>
                  <a:ext cx="491778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  X</a:t>
                  </a:r>
                  <a:endParaRPr lang="en-US" dirty="0"/>
                </a:p>
              </p:txBody>
            </p:sp>
          </p:grpSp>
        </p:grpSp>
        <p:cxnSp>
          <p:nvCxnSpPr>
            <p:cNvPr id="402" name="Straight Connector 401"/>
            <p:cNvCxnSpPr/>
            <p:nvPr/>
          </p:nvCxnSpPr>
          <p:spPr bwMode="auto">
            <a:xfrm flipH="1">
              <a:off x="7133690" y="5764030"/>
              <a:ext cx="870024" cy="999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" name="Group 6"/>
          <p:cNvGrpSpPr/>
          <p:nvPr/>
        </p:nvGrpSpPr>
        <p:grpSpPr>
          <a:xfrm>
            <a:off x="5713444" y="2742076"/>
            <a:ext cx="1009362" cy="768350"/>
            <a:chOff x="5713444" y="2379268"/>
            <a:chExt cx="1009362" cy="768350"/>
          </a:xfrm>
        </p:grpSpPr>
        <p:sp>
          <p:nvSpPr>
            <p:cNvPr id="162850" name="AutoShape 118"/>
            <p:cNvSpPr>
              <a:spLocks noChangeArrowheads="1"/>
            </p:cNvSpPr>
            <p:nvPr/>
          </p:nvSpPr>
          <p:spPr bwMode="auto">
            <a:xfrm rot="17597965">
              <a:off x="5467382" y="2625330"/>
              <a:ext cx="768350" cy="276226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51" name="Text Box 119"/>
            <p:cNvSpPr txBox="1">
              <a:spLocks noChangeArrowheads="1"/>
            </p:cNvSpPr>
            <p:nvPr/>
          </p:nvSpPr>
          <p:spPr bwMode="auto">
            <a:xfrm>
              <a:off x="5906829" y="2784958"/>
              <a:ext cx="81597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 smtClean="0">
                  <a:solidFill>
                    <a:srgbClr val="CC0000"/>
                  </a:solidFill>
                </a:rPr>
                <a:t>AS3,X </a:t>
              </a:r>
              <a:endParaRPr lang="en-US" sz="1600" i="1" dirty="0">
                <a:solidFill>
                  <a:srgbClr val="CC0000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028828" y="2801412"/>
            <a:ext cx="1260153" cy="888605"/>
            <a:chOff x="2028828" y="2438604"/>
            <a:chExt cx="1260153" cy="888605"/>
          </a:xfrm>
        </p:grpSpPr>
        <p:sp>
          <p:nvSpPr>
            <p:cNvPr id="332" name="Text Box 119"/>
            <p:cNvSpPr txBox="1">
              <a:spLocks noChangeArrowheads="1"/>
            </p:cNvSpPr>
            <p:nvPr/>
          </p:nvSpPr>
          <p:spPr bwMode="auto">
            <a:xfrm>
              <a:off x="2028828" y="3019432"/>
              <a:ext cx="126015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 smtClean="0">
                  <a:solidFill>
                    <a:srgbClr val="CC0000"/>
                  </a:solidFill>
                </a:rPr>
                <a:t>AS2,AS3,X </a:t>
              </a:r>
              <a:endParaRPr lang="en-US" sz="1600" i="1" dirty="0">
                <a:solidFill>
                  <a:srgbClr val="CC0000"/>
                </a:solidFill>
              </a:endParaRPr>
            </a:p>
          </p:txBody>
        </p:sp>
        <p:sp>
          <p:nvSpPr>
            <p:cNvPr id="327" name="AutoShape 118"/>
            <p:cNvSpPr>
              <a:spLocks noChangeArrowheads="1"/>
            </p:cNvSpPr>
            <p:nvPr/>
          </p:nvSpPr>
          <p:spPr bwMode="auto">
            <a:xfrm rot="3445218">
              <a:off x="2734864" y="2684666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400150" y="2281383"/>
            <a:ext cx="1113456" cy="802903"/>
            <a:chOff x="4057381" y="2820739"/>
            <a:chExt cx="1113456" cy="802903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H="1" flipV="1">
              <a:off x="4769093" y="2820739"/>
              <a:ext cx="401744" cy="30237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0" name="Straight Arrow Connector 329"/>
            <p:cNvCxnSpPr/>
            <p:nvPr/>
          </p:nvCxnSpPr>
          <p:spPr bwMode="auto">
            <a:xfrm flipH="1" flipV="1">
              <a:off x="4057381" y="3181458"/>
              <a:ext cx="1059565" cy="1417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1" name="Straight Arrow Connector 330"/>
            <p:cNvCxnSpPr/>
            <p:nvPr/>
          </p:nvCxnSpPr>
          <p:spPr bwMode="auto">
            <a:xfrm flipH="1">
              <a:off x="4741068" y="3344630"/>
              <a:ext cx="409376" cy="27901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325" name="Straight Connector 324"/>
          <p:cNvCxnSpPr>
            <a:stCxn id="148" idx="1"/>
          </p:cNvCxnSpPr>
          <p:nvPr/>
        </p:nvCxnSpPr>
        <p:spPr bwMode="auto">
          <a:xfrm flipH="1">
            <a:off x="3046901" y="2522161"/>
            <a:ext cx="2716814" cy="14391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4" name="Group 3"/>
          <p:cNvGrpSpPr/>
          <p:nvPr/>
        </p:nvGrpSpPr>
        <p:grpSpPr>
          <a:xfrm>
            <a:off x="4617960" y="1984134"/>
            <a:ext cx="968155" cy="547957"/>
            <a:chOff x="4617960" y="1621326"/>
            <a:chExt cx="968155" cy="547957"/>
          </a:xfrm>
        </p:grpSpPr>
        <p:sp>
          <p:nvSpPr>
            <p:cNvPr id="329" name="AutoShape 118"/>
            <p:cNvSpPr>
              <a:spLocks noChangeArrowheads="1"/>
            </p:cNvSpPr>
            <p:nvPr/>
          </p:nvSpPr>
          <p:spPr bwMode="auto">
            <a:xfrm rot="21413181">
              <a:off x="4617960" y="1893058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 rot="21418560">
              <a:off x="4770795" y="1621326"/>
              <a:ext cx="8153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 smtClean="0">
                  <a:solidFill>
                    <a:srgbClr val="CC0000"/>
                  </a:solidFill>
                </a:rPr>
                <a:t>AS3,X</a:t>
              </a:r>
              <a:endParaRPr lang="en-US" sz="1600" i="1" dirty="0">
                <a:solidFill>
                  <a:srgbClr val="CC0000"/>
                </a:solidFill>
              </a:endParaRPr>
            </a:p>
          </p:txBody>
        </p:sp>
      </p:grpSp>
      <p:sp>
        <p:nvSpPr>
          <p:cNvPr id="334" name="Rectangle 4"/>
          <p:cNvSpPr txBox="1">
            <a:spLocks noChangeArrowheads="1"/>
          </p:cNvSpPr>
          <p:nvPr/>
        </p:nvSpPr>
        <p:spPr bwMode="auto">
          <a:xfrm>
            <a:off x="3478500" y="5238590"/>
            <a:ext cx="5389671" cy="1028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ct val="90000"/>
              </a:lnSpc>
            </a:pPr>
            <a:r>
              <a:rPr lang="en-US" sz="2000" dirty="0" smtClean="0">
                <a:latin typeface="Arial"/>
                <a:cs typeface="Arial"/>
              </a:rPr>
              <a:t>1</a:t>
            </a:r>
            <a:r>
              <a:rPr lang="en-US" sz="2000" dirty="0" smtClean="0">
                <a:latin typeface="Gill Sans MT" charset="0"/>
              </a:rPr>
              <a:t>d: OSPF intra-domain routing: to get to </a:t>
            </a:r>
            <a:r>
              <a:rPr lang="en-US" sz="2000" dirty="0" smtClean="0">
                <a:latin typeface="Arial"/>
                <a:cs typeface="Arial"/>
              </a:rPr>
              <a:t>1</a:t>
            </a:r>
            <a:r>
              <a:rPr lang="en-US" sz="2000" dirty="0" smtClean="0">
                <a:latin typeface="Gill Sans MT" charset="0"/>
              </a:rPr>
              <a:t>c, forward over outgoing local interface </a:t>
            </a:r>
            <a:r>
              <a:rPr lang="en-US" sz="2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328" name="TextBox 327"/>
          <p:cNvSpPr txBox="1"/>
          <p:nvPr/>
        </p:nvSpPr>
        <p:spPr>
          <a:xfrm rot="21418560">
            <a:off x="2282548" y="2116378"/>
            <a:ext cx="815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CC0000"/>
                </a:solidFill>
              </a:rPr>
              <a:t>AS3,X</a:t>
            </a:r>
            <a:endParaRPr lang="en-US" sz="1600" i="1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4729" y="1189190"/>
            <a:ext cx="72700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Q: how does router set forwarding table entry to distant prefix?</a:t>
            </a:r>
            <a:endParaRPr lang="en-US" sz="2000" dirty="0">
              <a:solidFill>
                <a:srgbClr val="00009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49470" y="2245331"/>
            <a:ext cx="1300492" cy="1068501"/>
            <a:chOff x="1149470" y="2245331"/>
            <a:chExt cx="1300492" cy="1068501"/>
          </a:xfrm>
        </p:grpSpPr>
        <p:sp>
          <p:nvSpPr>
            <p:cNvPr id="9" name="TextBox 8"/>
            <p:cNvSpPr txBox="1"/>
            <p:nvPr/>
          </p:nvSpPr>
          <p:spPr>
            <a:xfrm>
              <a:off x="2165447" y="2998844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</a:t>
              </a:r>
              <a:endParaRPr lang="en-US" sz="1400" dirty="0"/>
            </a:p>
          </p:txBody>
        </p:sp>
        <p:sp>
          <p:nvSpPr>
            <p:cNvPr id="336" name="TextBox 335"/>
            <p:cNvSpPr txBox="1"/>
            <p:nvPr/>
          </p:nvSpPr>
          <p:spPr>
            <a:xfrm>
              <a:off x="1458923" y="3006055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2</a:t>
              </a:r>
              <a:endParaRPr lang="en-US" sz="1400" dirty="0"/>
            </a:p>
          </p:txBody>
        </p:sp>
        <p:sp>
          <p:nvSpPr>
            <p:cNvPr id="338" name="TextBox 337"/>
            <p:cNvSpPr txBox="1"/>
            <p:nvPr/>
          </p:nvSpPr>
          <p:spPr>
            <a:xfrm>
              <a:off x="1149470" y="2245331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</a:t>
              </a:r>
              <a:endParaRPr lang="en-US" sz="1400" dirty="0"/>
            </a:p>
          </p:txBody>
        </p:sp>
        <p:sp>
          <p:nvSpPr>
            <p:cNvPr id="339" name="TextBox 338"/>
            <p:cNvSpPr txBox="1"/>
            <p:nvPr/>
          </p:nvSpPr>
          <p:spPr>
            <a:xfrm>
              <a:off x="1339883" y="2623598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2</a:t>
              </a:r>
              <a:endParaRPr lang="en-US" sz="14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37654" y="3379309"/>
            <a:ext cx="1694528" cy="2911109"/>
            <a:chOff x="537654" y="3379309"/>
            <a:chExt cx="1694528" cy="2911109"/>
          </a:xfrm>
        </p:grpSpPr>
        <p:sp>
          <p:nvSpPr>
            <p:cNvPr id="469" name="Freeform 468"/>
            <p:cNvSpPr/>
            <p:nvPr/>
          </p:nvSpPr>
          <p:spPr>
            <a:xfrm rot="10326036" flipH="1">
              <a:off x="771808" y="3379309"/>
              <a:ext cx="1333280" cy="959366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363082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325315"/>
                <a:gd name="connsiteY0" fmla="*/ 1160935 h 1160935"/>
                <a:gd name="connsiteX1" fmla="*/ 0 w 1325315"/>
                <a:gd name="connsiteY1" fmla="*/ 0 h 1160935"/>
                <a:gd name="connsiteX2" fmla="*/ 1040633 w 1325315"/>
                <a:gd name="connsiteY2" fmla="*/ 16785 h 1160935"/>
                <a:gd name="connsiteX3" fmla="*/ 1214315 w 1325315"/>
                <a:gd name="connsiteY3" fmla="*/ 1064597 h 1160935"/>
                <a:gd name="connsiteX4" fmla="*/ 448507 w 1325315"/>
                <a:gd name="connsiteY4" fmla="*/ 1160935 h 1160935"/>
                <a:gd name="connsiteX0" fmla="*/ 448507 w 1214315"/>
                <a:gd name="connsiteY0" fmla="*/ 1160935 h 1160935"/>
                <a:gd name="connsiteX1" fmla="*/ 0 w 1214315"/>
                <a:gd name="connsiteY1" fmla="*/ 0 h 1160935"/>
                <a:gd name="connsiteX2" fmla="*/ 1040633 w 1214315"/>
                <a:gd name="connsiteY2" fmla="*/ 16785 h 1160935"/>
                <a:gd name="connsiteX3" fmla="*/ 1214315 w 1214315"/>
                <a:gd name="connsiteY3" fmla="*/ 1064597 h 1160935"/>
                <a:gd name="connsiteX4" fmla="*/ 448507 w 1214315"/>
                <a:gd name="connsiteY4" fmla="*/ 1160935 h 1160935"/>
                <a:gd name="connsiteX0" fmla="*/ 448507 w 1214315"/>
                <a:gd name="connsiteY0" fmla="*/ 1160935 h 1160935"/>
                <a:gd name="connsiteX1" fmla="*/ 0 w 1214315"/>
                <a:gd name="connsiteY1" fmla="*/ 0 h 1160935"/>
                <a:gd name="connsiteX2" fmla="*/ 1040633 w 1214315"/>
                <a:gd name="connsiteY2" fmla="*/ 16785 h 1160935"/>
                <a:gd name="connsiteX3" fmla="*/ 1214315 w 1214315"/>
                <a:gd name="connsiteY3" fmla="*/ 1064597 h 1160935"/>
                <a:gd name="connsiteX4" fmla="*/ 448507 w 1214315"/>
                <a:gd name="connsiteY4" fmla="*/ 1160935 h 1160935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06934 w 1167285"/>
                <a:gd name="connsiteY0" fmla="*/ 967578 h 967578"/>
                <a:gd name="connsiteX1" fmla="*/ 0 w 1167285"/>
                <a:gd name="connsiteY1" fmla="*/ 0 h 967578"/>
                <a:gd name="connsiteX2" fmla="*/ 1005993 w 1167285"/>
                <a:gd name="connsiteY2" fmla="*/ 46284 h 967578"/>
                <a:gd name="connsiteX3" fmla="*/ 1167285 w 1167285"/>
                <a:gd name="connsiteY3" fmla="*/ 895852 h 967578"/>
                <a:gd name="connsiteX4" fmla="*/ 1006934 w 1167285"/>
                <a:gd name="connsiteY4" fmla="*/ 967578 h 967578"/>
                <a:gd name="connsiteX0" fmla="*/ 1006934 w 1167285"/>
                <a:gd name="connsiteY0" fmla="*/ 1132232 h 1132232"/>
                <a:gd name="connsiteX1" fmla="*/ 0 w 1167285"/>
                <a:gd name="connsiteY1" fmla="*/ 164654 h 1132232"/>
                <a:gd name="connsiteX2" fmla="*/ 991394 w 1167285"/>
                <a:gd name="connsiteY2" fmla="*/ 130 h 1132232"/>
                <a:gd name="connsiteX3" fmla="*/ 1167285 w 1167285"/>
                <a:gd name="connsiteY3" fmla="*/ 1060506 h 1132232"/>
                <a:gd name="connsiteX4" fmla="*/ 1006934 w 1167285"/>
                <a:gd name="connsiteY4" fmla="*/ 1132232 h 1132232"/>
                <a:gd name="connsiteX0" fmla="*/ 986900 w 1167285"/>
                <a:gd name="connsiteY0" fmla="*/ 1088164 h 1088164"/>
                <a:gd name="connsiteX1" fmla="*/ 0 w 1167285"/>
                <a:gd name="connsiteY1" fmla="*/ 164654 h 1088164"/>
                <a:gd name="connsiteX2" fmla="*/ 991394 w 1167285"/>
                <a:gd name="connsiteY2" fmla="*/ 130 h 1088164"/>
                <a:gd name="connsiteX3" fmla="*/ 1167285 w 1167285"/>
                <a:gd name="connsiteY3" fmla="*/ 1060506 h 1088164"/>
                <a:gd name="connsiteX4" fmla="*/ 986900 w 1167285"/>
                <a:gd name="connsiteY4" fmla="*/ 1088164 h 1088164"/>
                <a:gd name="connsiteX0" fmla="*/ 986900 w 1167285"/>
                <a:gd name="connsiteY0" fmla="*/ 1088164 h 1088164"/>
                <a:gd name="connsiteX1" fmla="*/ 0 w 1167285"/>
                <a:gd name="connsiteY1" fmla="*/ 164654 h 1088164"/>
                <a:gd name="connsiteX2" fmla="*/ 991394 w 1167285"/>
                <a:gd name="connsiteY2" fmla="*/ 130 h 1088164"/>
                <a:gd name="connsiteX3" fmla="*/ 1167285 w 1167285"/>
                <a:gd name="connsiteY3" fmla="*/ 1060506 h 1088164"/>
                <a:gd name="connsiteX4" fmla="*/ 986900 w 1167285"/>
                <a:gd name="connsiteY4" fmla="*/ 1088164 h 1088164"/>
                <a:gd name="connsiteX0" fmla="*/ 986900 w 1332977"/>
                <a:gd name="connsiteY0" fmla="*/ 1088164 h 1088164"/>
                <a:gd name="connsiteX1" fmla="*/ 0 w 1332977"/>
                <a:gd name="connsiteY1" fmla="*/ 164654 h 1088164"/>
                <a:gd name="connsiteX2" fmla="*/ 991394 w 1332977"/>
                <a:gd name="connsiteY2" fmla="*/ 130 h 1088164"/>
                <a:gd name="connsiteX3" fmla="*/ 1332977 w 1332977"/>
                <a:gd name="connsiteY3" fmla="*/ 1045574 h 1088164"/>
                <a:gd name="connsiteX4" fmla="*/ 986900 w 1332977"/>
                <a:gd name="connsiteY4" fmla="*/ 1088164 h 108816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2977" h="1143414">
                  <a:moveTo>
                    <a:pt x="1029955" y="1143414"/>
                  </a:moveTo>
                  <a:cubicBezTo>
                    <a:pt x="771645" y="868623"/>
                    <a:pt x="908943" y="903822"/>
                    <a:pt x="0" y="164654"/>
                  </a:cubicBezTo>
                  <a:cubicBezTo>
                    <a:pt x="346878" y="170249"/>
                    <a:pt x="644516" y="-5465"/>
                    <a:pt x="991394" y="130"/>
                  </a:cubicBezTo>
                  <a:cubicBezTo>
                    <a:pt x="1125143" y="751678"/>
                    <a:pt x="1116033" y="592331"/>
                    <a:pt x="1332977" y="1045574"/>
                  </a:cubicBezTo>
                  <a:cubicBezTo>
                    <a:pt x="1183663" y="1029001"/>
                    <a:pt x="1194267" y="1059672"/>
                    <a:pt x="1029955" y="1143414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537654" y="4169528"/>
              <a:ext cx="1694528" cy="2120890"/>
              <a:chOff x="537654" y="4169528"/>
              <a:chExt cx="1694528" cy="2120890"/>
            </a:xfrm>
          </p:grpSpPr>
          <p:sp>
            <p:nvSpPr>
              <p:cNvPr id="481" name="Rectangle 480"/>
              <p:cNvSpPr/>
              <p:nvPr/>
            </p:nvSpPr>
            <p:spPr bwMode="auto">
              <a:xfrm rot="10800000">
                <a:off x="809301" y="4261100"/>
                <a:ext cx="1027112" cy="994484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482" name="Group 104"/>
              <p:cNvGrpSpPr>
                <a:grpSpLocks/>
              </p:cNvGrpSpPr>
              <p:nvPr/>
            </p:nvGrpSpPr>
            <p:grpSpPr bwMode="auto">
              <a:xfrm>
                <a:off x="812771" y="5933069"/>
                <a:ext cx="1034710" cy="357349"/>
                <a:chOff x="4128636" y="3606589"/>
                <a:chExt cx="568145" cy="338667"/>
              </a:xfrm>
            </p:grpSpPr>
            <p:sp>
              <p:nvSpPr>
                <p:cNvPr id="496" name="Oval 495"/>
                <p:cNvSpPr/>
                <p:nvPr/>
              </p:nvSpPr>
              <p:spPr>
                <a:xfrm>
                  <a:off x="4128649" y="3720080"/>
                  <a:ext cx="568332" cy="2251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7" name="Rectangle 496"/>
                <p:cNvSpPr/>
                <p:nvPr/>
              </p:nvSpPr>
              <p:spPr>
                <a:xfrm>
                  <a:off x="4128649" y="3720080"/>
                  <a:ext cx="568332" cy="111898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8" name="Oval 497"/>
                <p:cNvSpPr/>
                <p:nvPr/>
              </p:nvSpPr>
              <p:spPr>
                <a:xfrm>
                  <a:off x="4128649" y="3606801"/>
                  <a:ext cx="568332" cy="225176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99" name="Straight Connector 498"/>
                <p:cNvCxnSpPr/>
                <p:nvPr/>
              </p:nvCxnSpPr>
              <p:spPr>
                <a:xfrm>
                  <a:off x="4696981" y="3720080"/>
                  <a:ext cx="0" cy="111898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0" name="Straight Connector 499"/>
                <p:cNvCxnSpPr/>
                <p:nvPr/>
              </p:nvCxnSpPr>
              <p:spPr>
                <a:xfrm>
                  <a:off x="4128649" y="3720080"/>
                  <a:ext cx="0" cy="111898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83" name="Rectangle 482"/>
              <p:cNvSpPr/>
              <p:nvPr/>
            </p:nvSpPr>
            <p:spPr bwMode="auto">
              <a:xfrm>
                <a:off x="817079" y="5203658"/>
                <a:ext cx="1027112" cy="860514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60000"/>
                      <a:lumOff val="40000"/>
                      <a:alpha val="62000"/>
                    </a:schemeClr>
                  </a:gs>
                  <a:gs pos="54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84" name="Straight Connector 483"/>
              <p:cNvCxnSpPr>
                <a:endCxn id="497" idx="1"/>
              </p:cNvCxnSpPr>
              <p:nvPr/>
            </p:nvCxnSpPr>
            <p:spPr bwMode="auto">
              <a:xfrm>
                <a:off x="801363" y="4466995"/>
                <a:ext cx="11432" cy="1644862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5" name="Straight Connector 484"/>
              <p:cNvCxnSpPr>
                <a:endCxn id="497" idx="3"/>
              </p:cNvCxnSpPr>
              <p:nvPr/>
            </p:nvCxnSpPr>
            <p:spPr bwMode="auto">
              <a:xfrm>
                <a:off x="1842763" y="4466995"/>
                <a:ext cx="5083" cy="1644862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6" name="Group 9"/>
              <p:cNvGrpSpPr>
                <a:grpSpLocks/>
              </p:cNvGrpSpPr>
              <p:nvPr/>
            </p:nvGrpSpPr>
            <p:grpSpPr bwMode="auto">
              <a:xfrm>
                <a:off x="777993" y="4169528"/>
                <a:ext cx="1079500" cy="395024"/>
                <a:chOff x="2183302" y="1574638"/>
                <a:chExt cx="1200154" cy="430181"/>
              </a:xfrm>
            </p:grpSpPr>
            <p:sp>
              <p:nvSpPr>
                <p:cNvPr id="487" name="Oval 486"/>
                <p:cNvSpPr/>
                <p:nvPr/>
              </p:nvSpPr>
              <p:spPr bwMode="auto">
                <a:xfrm flipV="1">
                  <a:off x="2186832" y="1690517"/>
                  <a:ext cx="1194859" cy="31430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20000"/>
                        <a:lumOff val="80000"/>
                      </a:schemeClr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488" name="Rectangle 487"/>
                <p:cNvSpPr/>
                <p:nvPr/>
              </p:nvSpPr>
              <p:spPr bwMode="auto">
                <a:xfrm>
                  <a:off x="2183302" y="1734964"/>
                  <a:ext cx="1198389" cy="112704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89" name="Oval 488"/>
                <p:cNvSpPr/>
                <p:nvPr/>
              </p:nvSpPr>
              <p:spPr bwMode="auto">
                <a:xfrm flipV="1">
                  <a:off x="2183302" y="1574638"/>
                  <a:ext cx="1196624" cy="314302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490" name="Freeform 489"/>
                <p:cNvSpPr/>
                <p:nvPr/>
              </p:nvSpPr>
              <p:spPr bwMode="auto">
                <a:xfrm>
                  <a:off x="2490400" y="1671469"/>
                  <a:ext cx="582428" cy="157150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1" name="Freeform 490"/>
                <p:cNvSpPr/>
                <p:nvPr/>
              </p:nvSpPr>
              <p:spPr bwMode="auto">
                <a:xfrm>
                  <a:off x="2430393" y="1630197"/>
                  <a:ext cx="702443" cy="109529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2" name="Freeform 491"/>
                <p:cNvSpPr/>
                <p:nvPr/>
              </p:nvSpPr>
              <p:spPr bwMode="auto">
                <a:xfrm>
                  <a:off x="2892805" y="1723852"/>
                  <a:ext cx="257680" cy="95243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3" name="Freeform 492"/>
                <p:cNvSpPr/>
                <p:nvPr/>
              </p:nvSpPr>
              <p:spPr bwMode="auto">
                <a:xfrm>
                  <a:off x="2418037" y="1725440"/>
                  <a:ext cx="254150" cy="95243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94" name="Straight Connector 493"/>
                <p:cNvCxnSpPr>
                  <a:endCxn id="489" idx="2"/>
                </p:cNvCxnSpPr>
                <p:nvPr/>
              </p:nvCxnSpPr>
              <p:spPr bwMode="auto">
                <a:xfrm flipH="1" flipV="1">
                  <a:off x="2183302" y="1731787"/>
                  <a:ext cx="3530" cy="122228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5" name="Straight Connector 494"/>
                <p:cNvCxnSpPr/>
                <p:nvPr/>
              </p:nvCxnSpPr>
              <p:spPr bwMode="auto">
                <a:xfrm flipH="1" flipV="1">
                  <a:off x="3379926" y="1728615"/>
                  <a:ext cx="3530" cy="122228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72" name="Rectangle 471"/>
              <p:cNvSpPr/>
              <p:nvPr/>
            </p:nvSpPr>
            <p:spPr bwMode="auto">
              <a:xfrm>
                <a:off x="546153" y="4588083"/>
                <a:ext cx="1670709" cy="130380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3" name="TextBox 472"/>
              <p:cNvSpPr txBox="1"/>
              <p:nvPr/>
            </p:nvSpPr>
            <p:spPr>
              <a:xfrm>
                <a:off x="540390" y="4583226"/>
                <a:ext cx="620971" cy="3111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dest</a:t>
                </a:r>
                <a:endParaRPr lang="en-US" dirty="0"/>
              </a:p>
            </p:txBody>
          </p:sp>
          <p:sp>
            <p:nvSpPr>
              <p:cNvPr id="474" name="TextBox 473"/>
              <p:cNvSpPr txBox="1"/>
              <p:nvPr/>
            </p:nvSpPr>
            <p:spPr>
              <a:xfrm>
                <a:off x="1162170" y="4587898"/>
                <a:ext cx="1070012" cy="3111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interface</a:t>
                </a:r>
                <a:endParaRPr lang="en-US" dirty="0"/>
              </a:p>
            </p:txBody>
          </p:sp>
          <p:cxnSp>
            <p:nvCxnSpPr>
              <p:cNvPr id="475" name="Straight Connector 474"/>
              <p:cNvCxnSpPr/>
              <p:nvPr/>
            </p:nvCxnSpPr>
            <p:spPr bwMode="auto">
              <a:xfrm>
                <a:off x="1154183" y="4593421"/>
                <a:ext cx="1345" cy="1293547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76" name="Straight Connector 475"/>
              <p:cNvCxnSpPr/>
              <p:nvPr/>
            </p:nvCxnSpPr>
            <p:spPr bwMode="auto">
              <a:xfrm flipH="1">
                <a:off x="537654" y="4911108"/>
                <a:ext cx="167920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477" name="TextBox 476"/>
              <p:cNvSpPr txBox="1"/>
              <p:nvPr/>
            </p:nvSpPr>
            <p:spPr>
              <a:xfrm>
                <a:off x="597755" y="4905652"/>
                <a:ext cx="415498" cy="7779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…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…</a:t>
                </a:r>
                <a:endParaRPr lang="en-US" dirty="0"/>
              </a:p>
            </p:txBody>
          </p:sp>
          <p:sp>
            <p:nvSpPr>
              <p:cNvPr id="478" name="TextBox 477"/>
              <p:cNvSpPr txBox="1"/>
              <p:nvPr/>
            </p:nvSpPr>
            <p:spPr>
              <a:xfrm>
                <a:off x="649592" y="5234010"/>
                <a:ext cx="3386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CC0000"/>
                    </a:solidFill>
                  </a:rPr>
                  <a:t>X</a:t>
                </a:r>
                <a:endParaRPr lang="en-US" dirty="0">
                  <a:solidFill>
                    <a:srgbClr val="CC0000"/>
                  </a:solidFill>
                </a:endParaRPr>
              </a:p>
            </p:txBody>
          </p:sp>
          <p:sp>
            <p:nvSpPr>
              <p:cNvPr id="479" name="TextBox 478"/>
              <p:cNvSpPr txBox="1"/>
              <p:nvPr/>
            </p:nvSpPr>
            <p:spPr>
              <a:xfrm>
                <a:off x="1230781" y="4917583"/>
                <a:ext cx="415498" cy="7779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…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…</a:t>
                </a:r>
                <a:endParaRPr lang="en-US" dirty="0"/>
              </a:p>
            </p:txBody>
          </p:sp>
          <p:sp>
            <p:nvSpPr>
              <p:cNvPr id="480" name="TextBox 479"/>
              <p:cNvSpPr txBox="1"/>
              <p:nvPr/>
            </p:nvSpPr>
            <p:spPr>
              <a:xfrm>
                <a:off x="1308433" y="5241003"/>
                <a:ext cx="3130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CC0000"/>
                    </a:solidFill>
                  </a:rPr>
                  <a:t>1</a:t>
                </a:r>
                <a:endParaRPr lang="en-US" dirty="0">
                  <a:solidFill>
                    <a:srgbClr val="CC0000"/>
                  </a:solidFill>
                </a:endParaRPr>
              </a:p>
            </p:txBody>
          </p:sp>
        </p:grpSp>
      </p:grpSp>
      <p:cxnSp>
        <p:nvCxnSpPr>
          <p:cNvPr id="272" name="Straight Arrow Connector 271"/>
          <p:cNvCxnSpPr/>
          <p:nvPr/>
        </p:nvCxnSpPr>
        <p:spPr bwMode="auto">
          <a:xfrm flipV="1">
            <a:off x="2219982" y="3159942"/>
            <a:ext cx="300087" cy="18345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Box 17"/>
          <p:cNvSpPr txBox="1"/>
          <p:nvPr/>
        </p:nvSpPr>
        <p:spPr>
          <a:xfrm>
            <a:off x="7035014" y="3728816"/>
            <a:ext cx="13003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physical link</a:t>
            </a:r>
            <a:endParaRPr lang="en-US" sz="1600" dirty="0"/>
          </a:p>
        </p:txBody>
      </p:sp>
      <p:sp>
        <p:nvSpPr>
          <p:cNvPr id="333" name="TextBox 332"/>
          <p:cNvSpPr txBox="1"/>
          <p:nvPr/>
        </p:nvSpPr>
        <p:spPr>
          <a:xfrm>
            <a:off x="396605" y="2859586"/>
            <a:ext cx="1122212" cy="761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dirty="0" smtClean="0"/>
              <a:t>local link interfaces</a:t>
            </a:r>
          </a:p>
          <a:p>
            <a:pPr>
              <a:lnSpc>
                <a:spcPct val="90000"/>
              </a:lnSpc>
            </a:pPr>
            <a:r>
              <a:rPr lang="en-US" sz="1600" dirty="0" smtClean="0"/>
              <a:t>at 1a, 1d</a:t>
            </a:r>
            <a:endParaRPr lang="en-US" sz="1600" dirty="0"/>
          </a:p>
        </p:txBody>
      </p:sp>
      <p:sp>
        <p:nvSpPr>
          <p:cNvPr id="34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  <p:sp>
        <p:nvSpPr>
          <p:cNvPr id="34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331251" y="2431189"/>
            <a:ext cx="961014" cy="810304"/>
            <a:chOff x="1331251" y="2431189"/>
            <a:chExt cx="961014" cy="810304"/>
          </a:xfrm>
        </p:grpSpPr>
        <p:cxnSp>
          <p:nvCxnSpPr>
            <p:cNvPr id="16" name="Straight Connector 15"/>
            <p:cNvCxnSpPr/>
            <p:nvPr/>
          </p:nvCxnSpPr>
          <p:spPr bwMode="auto">
            <a:xfrm flipH="1" flipV="1">
              <a:off x="1331251" y="2431189"/>
              <a:ext cx="48189" cy="81030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5" name="Straight Connector 334"/>
            <p:cNvCxnSpPr/>
            <p:nvPr/>
          </p:nvCxnSpPr>
          <p:spPr bwMode="auto">
            <a:xfrm flipV="1">
              <a:off x="1381115" y="2850809"/>
              <a:ext cx="104212" cy="37268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2" name="Straight Connector 341"/>
            <p:cNvCxnSpPr/>
            <p:nvPr/>
          </p:nvCxnSpPr>
          <p:spPr bwMode="auto">
            <a:xfrm flipV="1">
              <a:off x="1386317" y="3162800"/>
              <a:ext cx="168546" cy="5884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3" name="Straight Connector 342"/>
            <p:cNvCxnSpPr/>
            <p:nvPr/>
          </p:nvCxnSpPr>
          <p:spPr bwMode="auto">
            <a:xfrm flipV="1">
              <a:off x="1364971" y="3164519"/>
              <a:ext cx="927294" cy="6788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565369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" grpId="0"/>
      <p:bldP spid="328" grpId="0"/>
      <p:bldP spid="328" grpId="1"/>
      <p:bldP spid="333" grpId="0"/>
      <p:bldP spid="33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00292" cy="1143000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cs typeface="+mj-cs"/>
              </a:rPr>
              <a:t>BGP, OSPF, forwarding table entries</a:t>
            </a:r>
            <a:endParaRPr lang="en-US" sz="4000" dirty="0">
              <a:cs typeface="+mj-cs"/>
            </a:endParaRPr>
          </a:p>
        </p:txBody>
      </p:sp>
      <p:sp>
        <p:nvSpPr>
          <p:cNvPr id="753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455674" y="4619374"/>
            <a:ext cx="5183508" cy="551956"/>
          </a:xfrm>
        </p:spPr>
        <p:txBody>
          <a:bodyPr/>
          <a:lstStyle/>
          <a:p>
            <a:pPr marL="292100" indent="-292100">
              <a:lnSpc>
                <a:spcPct val="90000"/>
              </a:lnSpc>
            </a:pPr>
            <a:r>
              <a:rPr lang="en-US" sz="2000" dirty="0" smtClean="0">
                <a:latin typeface="Gill Sans MT" charset="0"/>
              </a:rPr>
              <a:t>recall: 1a, 1b, 1c learn about </a:t>
            </a:r>
            <a:r>
              <a:rPr lang="en-US" sz="2000" dirty="0" err="1" smtClean="0">
                <a:latin typeface="Gill Sans MT" charset="0"/>
              </a:rPr>
              <a:t>dest</a:t>
            </a:r>
            <a:r>
              <a:rPr lang="en-US" sz="2000" dirty="0" smtClean="0">
                <a:latin typeface="Gill Sans MT" charset="0"/>
              </a:rPr>
              <a:t> X via iBGP from 1c: “path to X goes through 1c”</a:t>
            </a:r>
            <a:endParaRPr lang="en-US" sz="2000" dirty="0">
              <a:latin typeface="Gill Sans MT" charset="0"/>
            </a:endParaRPr>
          </a:p>
        </p:txBody>
      </p:sp>
      <p:pic>
        <p:nvPicPr>
          <p:cNvPr id="162849" name="Picture 12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7" y="800100"/>
            <a:ext cx="7966198" cy="23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5" name="Group 124"/>
          <p:cNvGrpSpPr/>
          <p:nvPr/>
        </p:nvGrpSpPr>
        <p:grpSpPr>
          <a:xfrm>
            <a:off x="624887" y="1814322"/>
            <a:ext cx="2557336" cy="1719017"/>
            <a:chOff x="-2170772" y="2784954"/>
            <a:chExt cx="2712783" cy="1853712"/>
          </a:xfrm>
        </p:grpSpPr>
        <p:sp>
          <p:nvSpPr>
            <p:cNvPr id="261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2" name="Group 261"/>
            <p:cNvGrpSpPr/>
            <p:nvPr/>
          </p:nvGrpSpPr>
          <p:grpSpPr>
            <a:xfrm>
              <a:off x="-1935370" y="2935816"/>
              <a:ext cx="2333625" cy="1590649"/>
              <a:chOff x="833331" y="2873352"/>
              <a:chExt cx="2333625" cy="1590649"/>
            </a:xfrm>
          </p:grpSpPr>
          <p:grpSp>
            <p:nvGrpSpPr>
              <p:cNvPr id="263" name="Group 262"/>
              <p:cNvGrpSpPr/>
              <p:nvPr/>
            </p:nvGrpSpPr>
            <p:grpSpPr>
              <a:xfrm>
                <a:off x="1736090" y="287335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31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16" name="Oval 31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7" name="Rectangle 31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18" name="Oval 31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9" name="Freeform 31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0" name="Freeform 31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1" name="Freeform 32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2" name="Freeform 32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23" name="Straight Connector 322"/>
                  <p:cNvCxnSpPr>
                    <a:endCxn id="31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Straight Connector 32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3" name="Group 312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314" name="Oval 31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15" name="TextBox 314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1b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64" name="Group 263"/>
              <p:cNvGrpSpPr/>
              <p:nvPr/>
            </p:nvGrpSpPr>
            <p:grpSpPr>
              <a:xfrm>
                <a:off x="1740320" y="409466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9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03" name="Oval 30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4" name="Rectangle 30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5" name="Oval 30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6" name="Freeform 30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7" name="Freeform 30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8" name="Freeform 30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9" name="Freeform 30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10" name="Straight Connector 309"/>
                  <p:cNvCxnSpPr>
                    <a:endCxn id="30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1" name="Straight Connector 31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0" name="Group 299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301" name="Oval 30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2" name="TextBox 301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1d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65" name="Group 264"/>
              <p:cNvGrpSpPr/>
              <p:nvPr/>
            </p:nvGrpSpPr>
            <p:grpSpPr>
              <a:xfrm>
                <a:off x="2601806" y="348507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86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90" name="Oval 289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1" name="Rectangle 290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2" name="Oval 291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3" name="Freeform 292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4" name="Freeform 293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5" name="Freeform 294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6" name="Freeform 295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97" name="Straight Connector 296"/>
                  <p:cNvCxnSpPr>
                    <a:endCxn id="292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8" name="Straight Connector 297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7" name="Group 286"/>
                <p:cNvGrpSpPr/>
                <p:nvPr/>
              </p:nvGrpSpPr>
              <p:grpSpPr>
                <a:xfrm>
                  <a:off x="1770362" y="2873352"/>
                  <a:ext cx="428460" cy="369332"/>
                  <a:chOff x="667045" y="1708643"/>
                  <a:chExt cx="428460" cy="369332"/>
                </a:xfrm>
              </p:grpSpPr>
              <p:sp>
                <p:nvSpPr>
                  <p:cNvPr id="288" name="Oval 287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89" name="TextBox 288"/>
                  <p:cNvSpPr txBox="1"/>
                  <p:nvPr/>
                </p:nvSpPr>
                <p:spPr>
                  <a:xfrm>
                    <a:off x="667045" y="1708643"/>
                    <a:ext cx="42846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1c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66" name="Group 265"/>
              <p:cNvGrpSpPr/>
              <p:nvPr/>
            </p:nvGrpSpPr>
            <p:grpSpPr>
              <a:xfrm>
                <a:off x="833331" y="347871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73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77" name="Oval 276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78" name="Rectangle 277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79" name="Oval 278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80" name="Freeform 279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1" name="Freeform 280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2" name="Freeform 281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3" name="Freeform 282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84" name="Straight Connector 283"/>
                  <p:cNvCxnSpPr>
                    <a:endCxn id="279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Straight Connector 284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4" name="Group 273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75" name="Oval 274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76" name="TextBox 275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1a</a:t>
                    </a:r>
                    <a:endParaRPr lang="en-US" dirty="0"/>
                  </a:p>
                </p:txBody>
              </p:sp>
            </p:grpSp>
          </p:grpSp>
          <p:cxnSp>
            <p:nvCxnSpPr>
              <p:cNvPr id="269" name="Straight Connector 268"/>
              <p:cNvCxnSpPr>
                <a:stCxn id="316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0" name="Straight Connector 269"/>
              <p:cNvCxnSpPr/>
              <p:nvPr/>
            </p:nvCxnSpPr>
            <p:spPr bwMode="auto">
              <a:xfrm>
                <a:off x="1315140" y="3783345"/>
                <a:ext cx="489235" cy="35258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1" name="Straight Connector 270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37" name="Straight Connector 336"/>
              <p:cNvCxnSpPr>
                <a:endCxn id="316" idx="2"/>
              </p:cNvCxnSpPr>
              <p:nvPr/>
            </p:nvCxnSpPr>
            <p:spPr bwMode="auto">
              <a:xfrm flipV="1">
                <a:off x="1319809" y="3078707"/>
                <a:ext cx="417868" cy="457019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197" name="Freeform 2"/>
          <p:cNvSpPr>
            <a:spLocks/>
          </p:cNvSpPr>
          <p:nvPr/>
        </p:nvSpPr>
        <p:spPr bwMode="auto">
          <a:xfrm>
            <a:off x="3285692" y="2741493"/>
            <a:ext cx="2545688" cy="1720535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8" name="Group 197"/>
          <p:cNvGrpSpPr/>
          <p:nvPr/>
        </p:nvGrpSpPr>
        <p:grpSpPr>
          <a:xfrm>
            <a:off x="3506594" y="2881517"/>
            <a:ext cx="2189884" cy="1476371"/>
            <a:chOff x="833331" y="2873352"/>
            <a:chExt cx="2333625" cy="1590649"/>
          </a:xfrm>
        </p:grpSpPr>
        <p:grpSp>
          <p:nvGrpSpPr>
            <p:cNvPr id="199" name="Group 198"/>
            <p:cNvGrpSpPr/>
            <p:nvPr/>
          </p:nvGrpSpPr>
          <p:grpSpPr>
            <a:xfrm>
              <a:off x="1736090" y="2873352"/>
              <a:ext cx="565150" cy="369332"/>
              <a:chOff x="1736090" y="2873352"/>
              <a:chExt cx="565150" cy="369332"/>
            </a:xfrm>
          </p:grpSpPr>
          <p:grpSp>
            <p:nvGrpSpPr>
              <p:cNvPr id="248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52" name="Oval 251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53" name="Rectangle 252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54" name="Oval 253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55" name="Freeform 254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56" name="Freeform 255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57" name="Freeform 256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58" name="Freeform 257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59" name="Straight Connector 258"/>
                <p:cNvCxnSpPr>
                  <a:endCxn id="254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" name="Straight Connector 259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9" name="Group 248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250" name="Oval 249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51" name="TextBox 250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</a:t>
                  </a:r>
                  <a:r>
                    <a:rPr lang="en-US" dirty="0" smtClean="0"/>
                    <a:t>b</a:t>
                  </a:r>
                  <a:endParaRPr lang="en-US" dirty="0"/>
                </a:p>
              </p:txBody>
            </p:sp>
          </p:grpSp>
        </p:grpSp>
        <p:grpSp>
          <p:nvGrpSpPr>
            <p:cNvPr id="200" name="Group 199"/>
            <p:cNvGrpSpPr/>
            <p:nvPr/>
          </p:nvGrpSpPr>
          <p:grpSpPr>
            <a:xfrm>
              <a:off x="1740320" y="4094669"/>
              <a:ext cx="565150" cy="369332"/>
              <a:chOff x="1736090" y="2873352"/>
              <a:chExt cx="565150" cy="369332"/>
            </a:xfrm>
          </p:grpSpPr>
          <p:grpSp>
            <p:nvGrpSpPr>
              <p:cNvPr id="235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39" name="Oval 238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40" name="Rectangle 239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1" name="Oval 240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42" name="Freeform 241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3" name="Freeform 242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4" name="Freeform 243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5" name="Freeform 244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46" name="Straight Connector 245"/>
                <p:cNvCxnSpPr>
                  <a:endCxn id="241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7" name="Straight Connector 246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6" name="Group 235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237" name="Oval 236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8" name="TextBox 237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</a:t>
                  </a:r>
                  <a:r>
                    <a:rPr lang="en-US" dirty="0" smtClean="0"/>
                    <a:t>d</a:t>
                  </a:r>
                  <a:endParaRPr lang="en-US" dirty="0"/>
                </a:p>
              </p:txBody>
            </p:sp>
          </p:grpSp>
        </p:grpSp>
        <p:grpSp>
          <p:nvGrpSpPr>
            <p:cNvPr id="201" name="Group 200"/>
            <p:cNvGrpSpPr/>
            <p:nvPr/>
          </p:nvGrpSpPr>
          <p:grpSpPr>
            <a:xfrm>
              <a:off x="2601806" y="3485072"/>
              <a:ext cx="565150" cy="369332"/>
              <a:chOff x="1736090" y="2873352"/>
              <a:chExt cx="565150" cy="369332"/>
            </a:xfrm>
          </p:grpSpPr>
          <p:grpSp>
            <p:nvGrpSpPr>
              <p:cNvPr id="222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26" name="Oval 225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27" name="Rectangle 226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28" name="Oval 227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29" name="Freeform 228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0" name="Freeform 229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1" name="Freeform 230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2" name="Freeform 231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33" name="Straight Connector 232"/>
                <p:cNvCxnSpPr>
                  <a:endCxn id="228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3" name="Group 222"/>
              <p:cNvGrpSpPr/>
              <p:nvPr/>
            </p:nvGrpSpPr>
            <p:grpSpPr>
              <a:xfrm>
                <a:off x="1770362" y="2873352"/>
                <a:ext cx="428460" cy="369332"/>
                <a:chOff x="667045" y="1708643"/>
                <a:chExt cx="428460" cy="369332"/>
              </a:xfrm>
            </p:grpSpPr>
            <p:sp>
              <p:nvSpPr>
                <p:cNvPr id="224" name="Oval 223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5" name="TextBox 224"/>
                <p:cNvSpPr txBox="1"/>
                <p:nvPr/>
              </p:nvSpPr>
              <p:spPr>
                <a:xfrm>
                  <a:off x="667045" y="1708643"/>
                  <a:ext cx="42846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</a:t>
                  </a:r>
                  <a:r>
                    <a:rPr lang="en-US" dirty="0" smtClean="0"/>
                    <a:t>c</a:t>
                  </a:r>
                  <a:endParaRPr lang="en-US" dirty="0"/>
                </a:p>
              </p:txBody>
            </p:sp>
          </p:grpSp>
        </p:grpSp>
        <p:grpSp>
          <p:nvGrpSpPr>
            <p:cNvPr id="202" name="Group 201"/>
            <p:cNvGrpSpPr/>
            <p:nvPr/>
          </p:nvGrpSpPr>
          <p:grpSpPr>
            <a:xfrm>
              <a:off x="833331" y="3478719"/>
              <a:ext cx="565150" cy="369332"/>
              <a:chOff x="1736090" y="2873352"/>
              <a:chExt cx="565150" cy="369332"/>
            </a:xfrm>
          </p:grpSpPr>
          <p:grpSp>
            <p:nvGrpSpPr>
              <p:cNvPr id="209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13" name="Oval 212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14" name="Rectangle 213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5" name="Oval 214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16" name="Freeform 215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7" name="Freeform 216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8" name="Freeform 217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9" name="Freeform 218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20" name="Straight Connector 219"/>
                <p:cNvCxnSpPr>
                  <a:endCxn id="215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0" name="Group 209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211" name="Oval 210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2" name="TextBox 211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</a:t>
                  </a:r>
                  <a:r>
                    <a:rPr lang="en-US" dirty="0" smtClean="0"/>
                    <a:t>a</a:t>
                  </a:r>
                  <a:endParaRPr lang="en-US" dirty="0"/>
                </a:p>
              </p:txBody>
            </p:sp>
          </p:grpSp>
        </p:grpSp>
        <p:cxnSp>
          <p:nvCxnSpPr>
            <p:cNvPr id="203" name="Straight Connector 202"/>
            <p:cNvCxnSpPr>
              <a:endCxn id="238" idx="0"/>
            </p:cNvCxnSpPr>
            <p:nvPr/>
          </p:nvCxnSpPr>
          <p:spPr bwMode="auto">
            <a:xfrm>
              <a:off x="1991073" y="3173114"/>
              <a:ext cx="4230" cy="92155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5" name="Straight Connector 204"/>
            <p:cNvCxnSpPr/>
            <p:nvPr/>
          </p:nvCxnSpPr>
          <p:spPr bwMode="auto">
            <a:xfrm>
              <a:off x="2280478" y="3145660"/>
              <a:ext cx="435814" cy="35947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" name="Straight Connector 205"/>
            <p:cNvCxnSpPr/>
            <p:nvPr/>
          </p:nvCxnSpPr>
          <p:spPr bwMode="auto">
            <a:xfrm>
              <a:off x="1300073" y="3768911"/>
              <a:ext cx="527386" cy="36820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7" name="Straight Connector 206"/>
            <p:cNvCxnSpPr/>
            <p:nvPr/>
          </p:nvCxnSpPr>
          <p:spPr bwMode="auto">
            <a:xfrm flipH="1">
              <a:off x="2194462" y="3713972"/>
              <a:ext cx="509583" cy="42894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33" name="Freeform 2"/>
          <p:cNvSpPr>
            <a:spLocks/>
          </p:cNvSpPr>
          <p:nvPr/>
        </p:nvSpPr>
        <p:spPr bwMode="auto">
          <a:xfrm>
            <a:off x="5507686" y="1673235"/>
            <a:ext cx="2575521" cy="1672516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4" name="Group 133"/>
          <p:cNvGrpSpPr/>
          <p:nvPr/>
        </p:nvGrpSpPr>
        <p:grpSpPr>
          <a:xfrm>
            <a:off x="5731177" y="1809351"/>
            <a:ext cx="2215548" cy="1435167"/>
            <a:chOff x="833331" y="2873352"/>
            <a:chExt cx="2333625" cy="1590649"/>
          </a:xfrm>
        </p:grpSpPr>
        <p:grpSp>
          <p:nvGrpSpPr>
            <p:cNvPr id="135" name="Group 134"/>
            <p:cNvGrpSpPr/>
            <p:nvPr/>
          </p:nvGrpSpPr>
          <p:grpSpPr>
            <a:xfrm>
              <a:off x="1736090" y="2873352"/>
              <a:ext cx="565150" cy="369332"/>
              <a:chOff x="1736090" y="2873352"/>
              <a:chExt cx="565150" cy="369332"/>
            </a:xfrm>
          </p:grpSpPr>
          <p:grpSp>
            <p:nvGrpSpPr>
              <p:cNvPr id="184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88" name="Oval 187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89" name="Rectangle 188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0" name="Oval 189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91" name="Freeform 190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2" name="Freeform 191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3" name="Freeform 192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4" name="Freeform 193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95" name="Straight Connector 194"/>
                <p:cNvCxnSpPr>
                  <a:endCxn id="190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 184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186" name="Oval 185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7" name="TextBox 186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b</a:t>
                  </a:r>
                  <a:endParaRPr lang="en-US" dirty="0"/>
                </a:p>
              </p:txBody>
            </p:sp>
          </p:grpSp>
        </p:grpSp>
        <p:grpSp>
          <p:nvGrpSpPr>
            <p:cNvPr id="136" name="Group 135"/>
            <p:cNvGrpSpPr/>
            <p:nvPr/>
          </p:nvGrpSpPr>
          <p:grpSpPr>
            <a:xfrm>
              <a:off x="1740320" y="4094669"/>
              <a:ext cx="565150" cy="369332"/>
              <a:chOff x="1736090" y="2873352"/>
              <a:chExt cx="565150" cy="369332"/>
            </a:xfrm>
          </p:grpSpPr>
          <p:grpSp>
            <p:nvGrpSpPr>
              <p:cNvPr id="171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75" name="Oval 174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6" name="Rectangle 175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7" name="Oval 176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8" name="Freeform 177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9" name="Freeform 178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0" name="Freeform 179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1" name="Freeform 180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82" name="Straight Connector 181"/>
                <p:cNvCxnSpPr>
                  <a:endCxn id="177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2" name="Group 171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173" name="Oval 172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4" name="TextBox 173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d</a:t>
                  </a:r>
                  <a:endParaRPr lang="en-US" dirty="0"/>
                </a:p>
              </p:txBody>
            </p:sp>
          </p:grpSp>
        </p:grpSp>
        <p:grpSp>
          <p:nvGrpSpPr>
            <p:cNvPr id="137" name="Group 136"/>
            <p:cNvGrpSpPr/>
            <p:nvPr/>
          </p:nvGrpSpPr>
          <p:grpSpPr>
            <a:xfrm>
              <a:off x="2601806" y="3485072"/>
              <a:ext cx="565150" cy="369332"/>
              <a:chOff x="1736090" y="2873352"/>
              <a:chExt cx="565150" cy="369332"/>
            </a:xfrm>
          </p:grpSpPr>
          <p:grpSp>
            <p:nvGrpSpPr>
              <p:cNvPr id="158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62" name="Oval 161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3" name="Rectangle 162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4" name="Oval 163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5" name="Freeform 164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6" name="Freeform 165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7" name="Freeform 166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8" name="Freeform 167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69" name="Straight Connector 168"/>
                <p:cNvCxnSpPr>
                  <a:endCxn id="164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/>
              <p:cNvGrpSpPr/>
              <p:nvPr/>
            </p:nvGrpSpPr>
            <p:grpSpPr>
              <a:xfrm>
                <a:off x="1770362" y="2873352"/>
                <a:ext cx="428460" cy="369332"/>
                <a:chOff x="667045" y="1708643"/>
                <a:chExt cx="428460" cy="369332"/>
              </a:xfrm>
            </p:grpSpPr>
            <p:sp>
              <p:nvSpPr>
                <p:cNvPr id="160" name="Oval 159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1" name="TextBox 160"/>
                <p:cNvSpPr txBox="1"/>
                <p:nvPr/>
              </p:nvSpPr>
              <p:spPr>
                <a:xfrm>
                  <a:off x="667045" y="1708643"/>
                  <a:ext cx="42846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c</a:t>
                  </a:r>
                  <a:endParaRPr lang="en-US" dirty="0"/>
                </a:p>
              </p:txBody>
            </p:sp>
          </p:grpSp>
        </p:grpSp>
        <p:grpSp>
          <p:nvGrpSpPr>
            <p:cNvPr id="138" name="Group 137"/>
            <p:cNvGrpSpPr/>
            <p:nvPr/>
          </p:nvGrpSpPr>
          <p:grpSpPr>
            <a:xfrm>
              <a:off x="833331" y="3478719"/>
              <a:ext cx="565150" cy="369332"/>
              <a:chOff x="1736090" y="2873352"/>
              <a:chExt cx="565150" cy="369332"/>
            </a:xfrm>
          </p:grpSpPr>
          <p:grpSp>
            <p:nvGrpSpPr>
              <p:cNvPr id="145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49" name="Oval 148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0" name="Rectangle 149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1" name="Oval 150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2" name="Freeform 151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4" name="Freeform 153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5" name="Freeform 154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56" name="Straight Connector 155"/>
                <p:cNvCxnSpPr>
                  <a:endCxn id="151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147" name="Oval 146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a</a:t>
                  </a:r>
                  <a:endParaRPr lang="en-US" dirty="0"/>
                </a:p>
              </p:txBody>
            </p:sp>
          </p:grpSp>
        </p:grpSp>
        <p:cxnSp>
          <p:nvCxnSpPr>
            <p:cNvPr id="140" name="Straight Connector 139"/>
            <p:cNvCxnSpPr/>
            <p:nvPr/>
          </p:nvCxnSpPr>
          <p:spPr bwMode="auto">
            <a:xfrm>
              <a:off x="1407477" y="3648621"/>
              <a:ext cx="1204913" cy="635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1" name="Straight Connector 140"/>
            <p:cNvCxnSpPr>
              <a:stCxn id="188" idx="7"/>
            </p:cNvCxnSpPr>
            <p:nvPr/>
          </p:nvCxnSpPr>
          <p:spPr bwMode="auto">
            <a:xfrm>
              <a:off x="2218708" y="3154477"/>
              <a:ext cx="480042" cy="36977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2" name="Straight Connector 141"/>
            <p:cNvCxnSpPr/>
            <p:nvPr/>
          </p:nvCxnSpPr>
          <p:spPr bwMode="auto">
            <a:xfrm>
              <a:off x="1300073" y="3786304"/>
              <a:ext cx="477927" cy="35707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4" name="Straight Connector 143"/>
            <p:cNvCxnSpPr/>
            <p:nvPr/>
          </p:nvCxnSpPr>
          <p:spPr bwMode="auto">
            <a:xfrm flipH="1">
              <a:off x="1287553" y="3166946"/>
              <a:ext cx="508002" cy="3492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28" name="Straight Connector 127"/>
          <p:cNvCxnSpPr/>
          <p:nvPr/>
        </p:nvCxnSpPr>
        <p:spPr bwMode="auto">
          <a:xfrm flipH="1" flipV="1">
            <a:off x="3046707" y="2702855"/>
            <a:ext cx="542552" cy="78120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9" name="Straight Connector 128"/>
          <p:cNvCxnSpPr/>
          <p:nvPr/>
        </p:nvCxnSpPr>
        <p:spPr bwMode="auto">
          <a:xfrm flipV="1">
            <a:off x="5523188" y="2643973"/>
            <a:ext cx="337735" cy="82312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0" name="TextBox 129"/>
          <p:cNvSpPr txBox="1"/>
          <p:nvPr/>
        </p:nvSpPr>
        <p:spPr>
          <a:xfrm>
            <a:off x="3493291" y="2801177"/>
            <a:ext cx="682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AS2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5543950" y="1714475"/>
            <a:ext cx="682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AS3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707172" y="1925151"/>
            <a:ext cx="682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AS1</a:t>
            </a:r>
            <a:endParaRPr lang="en-US" sz="2000" dirty="0">
              <a:solidFill>
                <a:srgbClr val="00009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070827" y="2776082"/>
            <a:ext cx="1701734" cy="616172"/>
            <a:chOff x="7073692" y="5469792"/>
            <a:chExt cx="1701734" cy="616172"/>
          </a:xfrm>
        </p:grpSpPr>
        <p:grpSp>
          <p:nvGrpSpPr>
            <p:cNvPr id="10" name="Group 9"/>
            <p:cNvGrpSpPr/>
            <p:nvPr/>
          </p:nvGrpSpPr>
          <p:grpSpPr>
            <a:xfrm>
              <a:off x="7073692" y="5469792"/>
              <a:ext cx="1701734" cy="616172"/>
              <a:chOff x="6946249" y="5096269"/>
              <a:chExt cx="1701734" cy="616172"/>
            </a:xfrm>
          </p:grpSpPr>
          <p:sp>
            <p:nvSpPr>
              <p:cNvPr id="399" name="Freeform 2"/>
              <p:cNvSpPr>
                <a:spLocks/>
              </p:cNvSpPr>
              <p:nvPr/>
            </p:nvSpPr>
            <p:spPr bwMode="auto">
              <a:xfrm>
                <a:off x="6946249" y="5096269"/>
                <a:ext cx="1701734" cy="616172"/>
              </a:xfrm>
              <a:custGeom>
                <a:avLst/>
                <a:gdLst>
                  <a:gd name="T0" fmla="*/ 648763 w 10001"/>
                  <a:gd name="T1" fmla="*/ 34777612 h 10125"/>
                  <a:gd name="T2" fmla="*/ 115976403 w 10001"/>
                  <a:gd name="T3" fmla="*/ 13733703 h 10125"/>
                  <a:gd name="T4" fmla="*/ 507700960 w 10001"/>
                  <a:gd name="T5" fmla="*/ 8662125 h 10125"/>
                  <a:gd name="T6" fmla="*/ 810212713 w 10001"/>
                  <a:gd name="T7" fmla="*/ 0 h 10125"/>
                  <a:gd name="T8" fmla="*/ 1090015738 w 10001"/>
                  <a:gd name="T9" fmla="*/ 8687929 h 10125"/>
                  <a:gd name="T10" fmla="*/ 1310938763 w 10001"/>
                  <a:gd name="T11" fmla="*/ 4279362 h 10125"/>
                  <a:gd name="T12" fmla="*/ 1620263134 w 10001"/>
                  <a:gd name="T13" fmla="*/ 25736690 h 10125"/>
                  <a:gd name="T14" fmla="*/ 1394798364 w 10001"/>
                  <a:gd name="T15" fmla="*/ 58525268 h 10125"/>
                  <a:gd name="T16" fmla="*/ 1134622140 w 10001"/>
                  <a:gd name="T17" fmla="*/ 80266624 h 10125"/>
                  <a:gd name="T18" fmla="*/ 860820276 w 10001"/>
                  <a:gd name="T19" fmla="*/ 76142271 h 10125"/>
                  <a:gd name="T20" fmla="*/ 708996782 w 10001"/>
                  <a:gd name="T21" fmla="*/ 85346835 h 10125"/>
                  <a:gd name="T22" fmla="*/ 509322667 w 10001"/>
                  <a:gd name="T23" fmla="*/ 86268164 h 10125"/>
                  <a:gd name="T24" fmla="*/ 353443899 w 10001"/>
                  <a:gd name="T25" fmla="*/ 67979516 h 10125"/>
                  <a:gd name="T26" fmla="*/ 192536914 w 10001"/>
                  <a:gd name="T27" fmla="*/ 64535347 h 10125"/>
                  <a:gd name="T28" fmla="*/ 648763 w 10001"/>
                  <a:gd name="T29" fmla="*/ 34777612 h 1012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connsiteX0" fmla="*/ 4 w 10040"/>
                  <a:gd name="connsiteY0" fmla="*/ 4039 h 10125"/>
                  <a:gd name="connsiteX1" fmla="*/ 715 w 10040"/>
                  <a:gd name="connsiteY1" fmla="*/ 1595 h 10125"/>
                  <a:gd name="connsiteX2" fmla="*/ 3130 w 10040"/>
                  <a:gd name="connsiteY2" fmla="*/ 1006 h 10125"/>
                  <a:gd name="connsiteX3" fmla="*/ 4995 w 10040"/>
                  <a:gd name="connsiteY3" fmla="*/ 0 h 10125"/>
                  <a:gd name="connsiteX4" fmla="*/ 6720 w 10040"/>
                  <a:gd name="connsiteY4" fmla="*/ 1009 h 10125"/>
                  <a:gd name="connsiteX5" fmla="*/ 9989 w 10040"/>
                  <a:gd name="connsiteY5" fmla="*/ 2989 h 10125"/>
                  <a:gd name="connsiteX6" fmla="*/ 8599 w 10040"/>
                  <a:gd name="connsiteY6" fmla="*/ 6797 h 10125"/>
                  <a:gd name="connsiteX7" fmla="*/ 6995 w 10040"/>
                  <a:gd name="connsiteY7" fmla="*/ 9322 h 10125"/>
                  <a:gd name="connsiteX8" fmla="*/ 5307 w 10040"/>
                  <a:gd name="connsiteY8" fmla="*/ 8843 h 10125"/>
                  <a:gd name="connsiteX9" fmla="*/ 4371 w 10040"/>
                  <a:gd name="connsiteY9" fmla="*/ 9912 h 10125"/>
                  <a:gd name="connsiteX10" fmla="*/ 3140 w 10040"/>
                  <a:gd name="connsiteY10" fmla="*/ 10019 h 10125"/>
                  <a:gd name="connsiteX11" fmla="*/ 2179 w 10040"/>
                  <a:gd name="connsiteY11" fmla="*/ 7895 h 10125"/>
                  <a:gd name="connsiteX12" fmla="*/ 1187 w 10040"/>
                  <a:gd name="connsiteY12" fmla="*/ 7495 h 10125"/>
                  <a:gd name="connsiteX13" fmla="*/ 4 w 10040"/>
                  <a:gd name="connsiteY13" fmla="*/ 4039 h 10125"/>
                  <a:gd name="connsiteX0" fmla="*/ 4 w 8600"/>
                  <a:gd name="connsiteY0" fmla="*/ 4042 h 10128"/>
                  <a:gd name="connsiteX1" fmla="*/ 715 w 8600"/>
                  <a:gd name="connsiteY1" fmla="*/ 1598 h 10128"/>
                  <a:gd name="connsiteX2" fmla="*/ 3130 w 8600"/>
                  <a:gd name="connsiteY2" fmla="*/ 1009 h 10128"/>
                  <a:gd name="connsiteX3" fmla="*/ 4995 w 8600"/>
                  <a:gd name="connsiteY3" fmla="*/ 3 h 10128"/>
                  <a:gd name="connsiteX4" fmla="*/ 6720 w 8600"/>
                  <a:gd name="connsiteY4" fmla="*/ 1012 h 10128"/>
                  <a:gd name="connsiteX5" fmla="*/ 8599 w 8600"/>
                  <a:gd name="connsiteY5" fmla="*/ 6800 h 10128"/>
                  <a:gd name="connsiteX6" fmla="*/ 6995 w 8600"/>
                  <a:gd name="connsiteY6" fmla="*/ 9325 h 10128"/>
                  <a:gd name="connsiteX7" fmla="*/ 5307 w 8600"/>
                  <a:gd name="connsiteY7" fmla="*/ 8846 h 10128"/>
                  <a:gd name="connsiteX8" fmla="*/ 4371 w 8600"/>
                  <a:gd name="connsiteY8" fmla="*/ 9915 h 10128"/>
                  <a:gd name="connsiteX9" fmla="*/ 3140 w 8600"/>
                  <a:gd name="connsiteY9" fmla="*/ 10022 h 10128"/>
                  <a:gd name="connsiteX10" fmla="*/ 2179 w 8600"/>
                  <a:gd name="connsiteY10" fmla="*/ 7898 h 10128"/>
                  <a:gd name="connsiteX11" fmla="*/ 1187 w 8600"/>
                  <a:gd name="connsiteY11" fmla="*/ 7498 h 10128"/>
                  <a:gd name="connsiteX12" fmla="*/ 4 w 8600"/>
                  <a:gd name="connsiteY12" fmla="*/ 4042 h 10128"/>
                  <a:gd name="connsiteX0" fmla="*/ 4 w 9326"/>
                  <a:gd name="connsiteY0" fmla="*/ 3988 h 9997"/>
                  <a:gd name="connsiteX1" fmla="*/ 830 w 9326"/>
                  <a:gd name="connsiteY1" fmla="*/ 1575 h 9997"/>
                  <a:gd name="connsiteX2" fmla="*/ 3639 w 9326"/>
                  <a:gd name="connsiteY2" fmla="*/ 993 h 9997"/>
                  <a:gd name="connsiteX3" fmla="*/ 5807 w 9326"/>
                  <a:gd name="connsiteY3" fmla="*/ 0 h 9997"/>
                  <a:gd name="connsiteX4" fmla="*/ 7813 w 9326"/>
                  <a:gd name="connsiteY4" fmla="*/ 996 h 9997"/>
                  <a:gd name="connsiteX5" fmla="*/ 9324 w 9326"/>
                  <a:gd name="connsiteY5" fmla="*/ 5746 h 9997"/>
                  <a:gd name="connsiteX6" fmla="*/ 8133 w 9326"/>
                  <a:gd name="connsiteY6" fmla="*/ 9204 h 9997"/>
                  <a:gd name="connsiteX7" fmla="*/ 6170 w 9326"/>
                  <a:gd name="connsiteY7" fmla="*/ 8731 h 9997"/>
                  <a:gd name="connsiteX8" fmla="*/ 5082 w 9326"/>
                  <a:gd name="connsiteY8" fmla="*/ 9787 h 9997"/>
                  <a:gd name="connsiteX9" fmla="*/ 3650 w 9326"/>
                  <a:gd name="connsiteY9" fmla="*/ 9892 h 9997"/>
                  <a:gd name="connsiteX10" fmla="*/ 2533 w 9326"/>
                  <a:gd name="connsiteY10" fmla="*/ 7795 h 9997"/>
                  <a:gd name="connsiteX11" fmla="*/ 1379 w 9326"/>
                  <a:gd name="connsiteY11" fmla="*/ 7400 h 9997"/>
                  <a:gd name="connsiteX12" fmla="*/ 4 w 9326"/>
                  <a:gd name="connsiteY12" fmla="*/ 3988 h 9997"/>
                  <a:gd name="connsiteX0" fmla="*/ 4 w 10001"/>
                  <a:gd name="connsiteY0" fmla="*/ 3989 h 10041"/>
                  <a:gd name="connsiteX1" fmla="*/ 890 w 10001"/>
                  <a:gd name="connsiteY1" fmla="*/ 1575 h 10041"/>
                  <a:gd name="connsiteX2" fmla="*/ 3902 w 10001"/>
                  <a:gd name="connsiteY2" fmla="*/ 993 h 10041"/>
                  <a:gd name="connsiteX3" fmla="*/ 6227 w 10001"/>
                  <a:gd name="connsiteY3" fmla="*/ 0 h 10041"/>
                  <a:gd name="connsiteX4" fmla="*/ 8378 w 10001"/>
                  <a:gd name="connsiteY4" fmla="*/ 996 h 10041"/>
                  <a:gd name="connsiteX5" fmla="*/ 9998 w 10001"/>
                  <a:gd name="connsiteY5" fmla="*/ 5748 h 10041"/>
                  <a:gd name="connsiteX6" fmla="*/ 8721 w 10001"/>
                  <a:gd name="connsiteY6" fmla="*/ 9207 h 10041"/>
                  <a:gd name="connsiteX7" fmla="*/ 5449 w 10001"/>
                  <a:gd name="connsiteY7" fmla="*/ 9790 h 10041"/>
                  <a:gd name="connsiteX8" fmla="*/ 3914 w 10001"/>
                  <a:gd name="connsiteY8" fmla="*/ 9895 h 10041"/>
                  <a:gd name="connsiteX9" fmla="*/ 2716 w 10001"/>
                  <a:gd name="connsiteY9" fmla="*/ 7797 h 10041"/>
                  <a:gd name="connsiteX10" fmla="*/ 1479 w 10001"/>
                  <a:gd name="connsiteY10" fmla="*/ 7402 h 10041"/>
                  <a:gd name="connsiteX11" fmla="*/ 4 w 10001"/>
                  <a:gd name="connsiteY11" fmla="*/ 3989 h 10041"/>
                  <a:gd name="connsiteX0" fmla="*/ 4 w 10001"/>
                  <a:gd name="connsiteY0" fmla="*/ 3989 h 14825"/>
                  <a:gd name="connsiteX1" fmla="*/ 890 w 10001"/>
                  <a:gd name="connsiteY1" fmla="*/ 1575 h 14825"/>
                  <a:gd name="connsiteX2" fmla="*/ 3902 w 10001"/>
                  <a:gd name="connsiteY2" fmla="*/ 993 h 14825"/>
                  <a:gd name="connsiteX3" fmla="*/ 6227 w 10001"/>
                  <a:gd name="connsiteY3" fmla="*/ 0 h 14825"/>
                  <a:gd name="connsiteX4" fmla="*/ 8378 w 10001"/>
                  <a:gd name="connsiteY4" fmla="*/ 996 h 14825"/>
                  <a:gd name="connsiteX5" fmla="*/ 9998 w 10001"/>
                  <a:gd name="connsiteY5" fmla="*/ 5748 h 14825"/>
                  <a:gd name="connsiteX6" fmla="*/ 8721 w 10001"/>
                  <a:gd name="connsiteY6" fmla="*/ 9207 h 14825"/>
                  <a:gd name="connsiteX7" fmla="*/ 6011 w 10001"/>
                  <a:gd name="connsiteY7" fmla="*/ 14823 h 14825"/>
                  <a:gd name="connsiteX8" fmla="*/ 3914 w 10001"/>
                  <a:gd name="connsiteY8" fmla="*/ 9895 h 14825"/>
                  <a:gd name="connsiteX9" fmla="*/ 2716 w 10001"/>
                  <a:gd name="connsiteY9" fmla="*/ 7797 h 14825"/>
                  <a:gd name="connsiteX10" fmla="*/ 1479 w 10001"/>
                  <a:gd name="connsiteY10" fmla="*/ 7402 h 14825"/>
                  <a:gd name="connsiteX11" fmla="*/ 4 w 10001"/>
                  <a:gd name="connsiteY11" fmla="*/ 3989 h 14825"/>
                  <a:gd name="connsiteX0" fmla="*/ 4 w 10001"/>
                  <a:gd name="connsiteY0" fmla="*/ 7436 h 18272"/>
                  <a:gd name="connsiteX1" fmla="*/ 890 w 10001"/>
                  <a:gd name="connsiteY1" fmla="*/ 5022 h 18272"/>
                  <a:gd name="connsiteX2" fmla="*/ 3902 w 10001"/>
                  <a:gd name="connsiteY2" fmla="*/ 4440 h 18272"/>
                  <a:gd name="connsiteX3" fmla="*/ 6026 w 10001"/>
                  <a:gd name="connsiteY3" fmla="*/ 0 h 18272"/>
                  <a:gd name="connsiteX4" fmla="*/ 8378 w 10001"/>
                  <a:gd name="connsiteY4" fmla="*/ 4443 h 18272"/>
                  <a:gd name="connsiteX5" fmla="*/ 9998 w 10001"/>
                  <a:gd name="connsiteY5" fmla="*/ 9195 h 18272"/>
                  <a:gd name="connsiteX6" fmla="*/ 8721 w 10001"/>
                  <a:gd name="connsiteY6" fmla="*/ 12654 h 18272"/>
                  <a:gd name="connsiteX7" fmla="*/ 6011 w 10001"/>
                  <a:gd name="connsiteY7" fmla="*/ 18270 h 18272"/>
                  <a:gd name="connsiteX8" fmla="*/ 3914 w 10001"/>
                  <a:gd name="connsiteY8" fmla="*/ 13342 h 18272"/>
                  <a:gd name="connsiteX9" fmla="*/ 2716 w 10001"/>
                  <a:gd name="connsiteY9" fmla="*/ 11244 h 18272"/>
                  <a:gd name="connsiteX10" fmla="*/ 1479 w 10001"/>
                  <a:gd name="connsiteY10" fmla="*/ 10849 h 18272"/>
                  <a:gd name="connsiteX11" fmla="*/ 4 w 10001"/>
                  <a:gd name="connsiteY11" fmla="*/ 7436 h 18272"/>
                  <a:gd name="connsiteX0" fmla="*/ 1 w 9998"/>
                  <a:gd name="connsiteY0" fmla="*/ 7436 h 18272"/>
                  <a:gd name="connsiteX1" fmla="*/ 3899 w 9998"/>
                  <a:gd name="connsiteY1" fmla="*/ 4440 h 18272"/>
                  <a:gd name="connsiteX2" fmla="*/ 6023 w 9998"/>
                  <a:gd name="connsiteY2" fmla="*/ 0 h 18272"/>
                  <a:gd name="connsiteX3" fmla="*/ 8375 w 9998"/>
                  <a:gd name="connsiteY3" fmla="*/ 4443 h 18272"/>
                  <a:gd name="connsiteX4" fmla="*/ 9995 w 9998"/>
                  <a:gd name="connsiteY4" fmla="*/ 9195 h 18272"/>
                  <a:gd name="connsiteX5" fmla="*/ 8718 w 9998"/>
                  <a:gd name="connsiteY5" fmla="*/ 12654 h 18272"/>
                  <a:gd name="connsiteX6" fmla="*/ 6008 w 9998"/>
                  <a:gd name="connsiteY6" fmla="*/ 18270 h 18272"/>
                  <a:gd name="connsiteX7" fmla="*/ 3911 w 9998"/>
                  <a:gd name="connsiteY7" fmla="*/ 13342 h 18272"/>
                  <a:gd name="connsiteX8" fmla="*/ 2713 w 9998"/>
                  <a:gd name="connsiteY8" fmla="*/ 11244 h 18272"/>
                  <a:gd name="connsiteX9" fmla="*/ 1476 w 9998"/>
                  <a:gd name="connsiteY9" fmla="*/ 10849 h 18272"/>
                  <a:gd name="connsiteX10" fmla="*/ 1 w 9998"/>
                  <a:gd name="connsiteY10" fmla="*/ 7436 h 18272"/>
                  <a:gd name="connsiteX0" fmla="*/ 35 w 8559"/>
                  <a:gd name="connsiteY0" fmla="*/ 5938 h 10000"/>
                  <a:gd name="connsiteX1" fmla="*/ 2459 w 8559"/>
                  <a:gd name="connsiteY1" fmla="*/ 2430 h 10000"/>
                  <a:gd name="connsiteX2" fmla="*/ 4583 w 8559"/>
                  <a:gd name="connsiteY2" fmla="*/ 0 h 10000"/>
                  <a:gd name="connsiteX3" fmla="*/ 6936 w 8559"/>
                  <a:gd name="connsiteY3" fmla="*/ 2432 h 10000"/>
                  <a:gd name="connsiteX4" fmla="*/ 8556 w 8559"/>
                  <a:gd name="connsiteY4" fmla="*/ 5032 h 10000"/>
                  <a:gd name="connsiteX5" fmla="*/ 7279 w 8559"/>
                  <a:gd name="connsiteY5" fmla="*/ 6925 h 10000"/>
                  <a:gd name="connsiteX6" fmla="*/ 4568 w 8559"/>
                  <a:gd name="connsiteY6" fmla="*/ 9999 h 10000"/>
                  <a:gd name="connsiteX7" fmla="*/ 2471 w 8559"/>
                  <a:gd name="connsiteY7" fmla="*/ 7302 h 10000"/>
                  <a:gd name="connsiteX8" fmla="*/ 1273 w 8559"/>
                  <a:gd name="connsiteY8" fmla="*/ 6154 h 10000"/>
                  <a:gd name="connsiteX9" fmla="*/ 35 w 8559"/>
                  <a:gd name="connsiteY9" fmla="*/ 5938 h 10000"/>
                  <a:gd name="connsiteX0" fmla="*/ 49 w 9820"/>
                  <a:gd name="connsiteY0" fmla="*/ 4655 h 10000"/>
                  <a:gd name="connsiteX1" fmla="*/ 2693 w 9820"/>
                  <a:gd name="connsiteY1" fmla="*/ 2430 h 10000"/>
                  <a:gd name="connsiteX2" fmla="*/ 5175 w 9820"/>
                  <a:gd name="connsiteY2" fmla="*/ 0 h 10000"/>
                  <a:gd name="connsiteX3" fmla="*/ 7924 w 9820"/>
                  <a:gd name="connsiteY3" fmla="*/ 2432 h 10000"/>
                  <a:gd name="connsiteX4" fmla="*/ 9816 w 9820"/>
                  <a:gd name="connsiteY4" fmla="*/ 5032 h 10000"/>
                  <a:gd name="connsiteX5" fmla="*/ 8324 w 9820"/>
                  <a:gd name="connsiteY5" fmla="*/ 6925 h 10000"/>
                  <a:gd name="connsiteX6" fmla="*/ 5157 w 9820"/>
                  <a:gd name="connsiteY6" fmla="*/ 9999 h 10000"/>
                  <a:gd name="connsiteX7" fmla="*/ 2707 w 9820"/>
                  <a:gd name="connsiteY7" fmla="*/ 7302 h 10000"/>
                  <a:gd name="connsiteX8" fmla="*/ 1307 w 9820"/>
                  <a:gd name="connsiteY8" fmla="*/ 6154 h 10000"/>
                  <a:gd name="connsiteX9" fmla="*/ 49 w 9820"/>
                  <a:gd name="connsiteY9" fmla="*/ 4655 h 10000"/>
                  <a:gd name="connsiteX0" fmla="*/ 45 w 9995"/>
                  <a:gd name="connsiteY0" fmla="*/ 4655 h 10000"/>
                  <a:gd name="connsiteX1" fmla="*/ 2737 w 9995"/>
                  <a:gd name="connsiteY1" fmla="*/ 2430 h 10000"/>
                  <a:gd name="connsiteX2" fmla="*/ 5265 w 9995"/>
                  <a:gd name="connsiteY2" fmla="*/ 0 h 10000"/>
                  <a:gd name="connsiteX3" fmla="*/ 8064 w 9995"/>
                  <a:gd name="connsiteY3" fmla="*/ 2432 h 10000"/>
                  <a:gd name="connsiteX4" fmla="*/ 9991 w 9995"/>
                  <a:gd name="connsiteY4" fmla="*/ 5032 h 10000"/>
                  <a:gd name="connsiteX5" fmla="*/ 8472 w 9995"/>
                  <a:gd name="connsiteY5" fmla="*/ 6925 h 10000"/>
                  <a:gd name="connsiteX6" fmla="*/ 5247 w 9995"/>
                  <a:gd name="connsiteY6" fmla="*/ 9999 h 10000"/>
                  <a:gd name="connsiteX7" fmla="*/ 2752 w 9995"/>
                  <a:gd name="connsiteY7" fmla="*/ 7302 h 10000"/>
                  <a:gd name="connsiteX8" fmla="*/ 1374 w 9995"/>
                  <a:gd name="connsiteY8" fmla="*/ 6984 h 10000"/>
                  <a:gd name="connsiteX9" fmla="*/ 45 w 9995"/>
                  <a:gd name="connsiteY9" fmla="*/ 4655 h 10000"/>
                  <a:gd name="connsiteX0" fmla="*/ 45 w 10000"/>
                  <a:gd name="connsiteY0" fmla="*/ 5032 h 10377"/>
                  <a:gd name="connsiteX1" fmla="*/ 2738 w 10000"/>
                  <a:gd name="connsiteY1" fmla="*/ 2807 h 10377"/>
                  <a:gd name="connsiteX2" fmla="*/ 4886 w 10000"/>
                  <a:gd name="connsiteY2" fmla="*/ 0 h 10377"/>
                  <a:gd name="connsiteX3" fmla="*/ 8068 w 10000"/>
                  <a:gd name="connsiteY3" fmla="*/ 2809 h 10377"/>
                  <a:gd name="connsiteX4" fmla="*/ 9996 w 10000"/>
                  <a:gd name="connsiteY4" fmla="*/ 5409 h 10377"/>
                  <a:gd name="connsiteX5" fmla="*/ 8476 w 10000"/>
                  <a:gd name="connsiteY5" fmla="*/ 7302 h 10377"/>
                  <a:gd name="connsiteX6" fmla="*/ 5250 w 10000"/>
                  <a:gd name="connsiteY6" fmla="*/ 10376 h 10377"/>
                  <a:gd name="connsiteX7" fmla="*/ 2753 w 10000"/>
                  <a:gd name="connsiteY7" fmla="*/ 7679 h 10377"/>
                  <a:gd name="connsiteX8" fmla="*/ 1375 w 10000"/>
                  <a:gd name="connsiteY8" fmla="*/ 7361 h 10377"/>
                  <a:gd name="connsiteX9" fmla="*/ 45 w 10000"/>
                  <a:gd name="connsiteY9" fmla="*/ 5032 h 10377"/>
                  <a:gd name="connsiteX0" fmla="*/ 45 w 10000"/>
                  <a:gd name="connsiteY0" fmla="*/ 5036 h 10381"/>
                  <a:gd name="connsiteX1" fmla="*/ 2738 w 10000"/>
                  <a:gd name="connsiteY1" fmla="*/ 2811 h 10381"/>
                  <a:gd name="connsiteX2" fmla="*/ 4886 w 10000"/>
                  <a:gd name="connsiteY2" fmla="*/ 4 h 10381"/>
                  <a:gd name="connsiteX3" fmla="*/ 8068 w 10000"/>
                  <a:gd name="connsiteY3" fmla="*/ 2813 h 10381"/>
                  <a:gd name="connsiteX4" fmla="*/ 9996 w 10000"/>
                  <a:gd name="connsiteY4" fmla="*/ 5413 h 10381"/>
                  <a:gd name="connsiteX5" fmla="*/ 8476 w 10000"/>
                  <a:gd name="connsiteY5" fmla="*/ 7306 h 10381"/>
                  <a:gd name="connsiteX6" fmla="*/ 5250 w 10000"/>
                  <a:gd name="connsiteY6" fmla="*/ 10380 h 10381"/>
                  <a:gd name="connsiteX7" fmla="*/ 2753 w 10000"/>
                  <a:gd name="connsiteY7" fmla="*/ 7683 h 10381"/>
                  <a:gd name="connsiteX8" fmla="*/ 1375 w 10000"/>
                  <a:gd name="connsiteY8" fmla="*/ 7365 h 10381"/>
                  <a:gd name="connsiteX9" fmla="*/ 45 w 10000"/>
                  <a:gd name="connsiteY9" fmla="*/ 5036 h 10381"/>
                  <a:gd name="connsiteX0" fmla="*/ 45 w 10000"/>
                  <a:gd name="connsiteY0" fmla="*/ 5036 h 10796"/>
                  <a:gd name="connsiteX1" fmla="*/ 2738 w 10000"/>
                  <a:gd name="connsiteY1" fmla="*/ 2811 h 10796"/>
                  <a:gd name="connsiteX2" fmla="*/ 4886 w 10000"/>
                  <a:gd name="connsiteY2" fmla="*/ 4 h 10796"/>
                  <a:gd name="connsiteX3" fmla="*/ 8068 w 10000"/>
                  <a:gd name="connsiteY3" fmla="*/ 2813 h 10796"/>
                  <a:gd name="connsiteX4" fmla="*/ 9996 w 10000"/>
                  <a:gd name="connsiteY4" fmla="*/ 5413 h 10796"/>
                  <a:gd name="connsiteX5" fmla="*/ 8476 w 10000"/>
                  <a:gd name="connsiteY5" fmla="*/ 7306 h 10796"/>
                  <a:gd name="connsiteX6" fmla="*/ 5202 w 10000"/>
                  <a:gd name="connsiteY6" fmla="*/ 10795 h 10796"/>
                  <a:gd name="connsiteX7" fmla="*/ 2753 w 10000"/>
                  <a:gd name="connsiteY7" fmla="*/ 7683 h 10796"/>
                  <a:gd name="connsiteX8" fmla="*/ 1375 w 10000"/>
                  <a:gd name="connsiteY8" fmla="*/ 7365 h 10796"/>
                  <a:gd name="connsiteX9" fmla="*/ 45 w 10000"/>
                  <a:gd name="connsiteY9" fmla="*/ 5036 h 10796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 w 9959"/>
                  <a:gd name="connsiteY0" fmla="*/ 5593 h 11352"/>
                  <a:gd name="connsiteX1" fmla="*/ 1089 w 9959"/>
                  <a:gd name="connsiteY1" fmla="*/ 469 h 11352"/>
                  <a:gd name="connsiteX2" fmla="*/ 4845 w 9959"/>
                  <a:gd name="connsiteY2" fmla="*/ 561 h 11352"/>
                  <a:gd name="connsiteX3" fmla="*/ 8027 w 9959"/>
                  <a:gd name="connsiteY3" fmla="*/ 3370 h 11352"/>
                  <a:gd name="connsiteX4" fmla="*/ 9955 w 9959"/>
                  <a:gd name="connsiteY4" fmla="*/ 5970 h 11352"/>
                  <a:gd name="connsiteX5" fmla="*/ 8435 w 9959"/>
                  <a:gd name="connsiteY5" fmla="*/ 7863 h 11352"/>
                  <a:gd name="connsiteX6" fmla="*/ 5161 w 9959"/>
                  <a:gd name="connsiteY6" fmla="*/ 11352 h 11352"/>
                  <a:gd name="connsiteX7" fmla="*/ 2712 w 9959"/>
                  <a:gd name="connsiteY7" fmla="*/ 8240 h 11352"/>
                  <a:gd name="connsiteX8" fmla="*/ 1334 w 9959"/>
                  <a:gd name="connsiteY8" fmla="*/ 7922 h 11352"/>
                  <a:gd name="connsiteX9" fmla="*/ 4 w 9959"/>
                  <a:gd name="connsiteY9" fmla="*/ 5593 h 11352"/>
                  <a:gd name="connsiteX0" fmla="*/ 0 w 11223"/>
                  <a:gd name="connsiteY0" fmla="*/ 3835 h 9929"/>
                  <a:gd name="connsiteX1" fmla="*/ 2316 w 11223"/>
                  <a:gd name="connsiteY1" fmla="*/ 342 h 9929"/>
                  <a:gd name="connsiteX2" fmla="*/ 6088 w 11223"/>
                  <a:gd name="connsiteY2" fmla="*/ 423 h 9929"/>
                  <a:gd name="connsiteX3" fmla="*/ 9283 w 11223"/>
                  <a:gd name="connsiteY3" fmla="*/ 2898 h 9929"/>
                  <a:gd name="connsiteX4" fmla="*/ 11219 w 11223"/>
                  <a:gd name="connsiteY4" fmla="*/ 5188 h 9929"/>
                  <a:gd name="connsiteX5" fmla="*/ 9693 w 11223"/>
                  <a:gd name="connsiteY5" fmla="*/ 6856 h 9929"/>
                  <a:gd name="connsiteX6" fmla="*/ 6405 w 11223"/>
                  <a:gd name="connsiteY6" fmla="*/ 9929 h 9929"/>
                  <a:gd name="connsiteX7" fmla="*/ 3946 w 11223"/>
                  <a:gd name="connsiteY7" fmla="*/ 7188 h 9929"/>
                  <a:gd name="connsiteX8" fmla="*/ 2562 w 11223"/>
                  <a:gd name="connsiteY8" fmla="*/ 6908 h 9929"/>
                  <a:gd name="connsiteX9" fmla="*/ 0 w 11223"/>
                  <a:gd name="connsiteY9" fmla="*/ 3835 h 9929"/>
                  <a:gd name="connsiteX0" fmla="*/ 0 w 9999"/>
                  <a:gd name="connsiteY0" fmla="*/ 3862 h 10000"/>
                  <a:gd name="connsiteX1" fmla="*/ 2064 w 9999"/>
                  <a:gd name="connsiteY1" fmla="*/ 344 h 10000"/>
                  <a:gd name="connsiteX2" fmla="*/ 5425 w 9999"/>
                  <a:gd name="connsiteY2" fmla="*/ 426 h 10000"/>
                  <a:gd name="connsiteX3" fmla="*/ 8271 w 9999"/>
                  <a:gd name="connsiteY3" fmla="*/ 2919 h 10000"/>
                  <a:gd name="connsiteX4" fmla="*/ 9996 w 9999"/>
                  <a:gd name="connsiteY4" fmla="*/ 5225 h 10000"/>
                  <a:gd name="connsiteX5" fmla="*/ 8637 w 9999"/>
                  <a:gd name="connsiteY5" fmla="*/ 6905 h 10000"/>
                  <a:gd name="connsiteX6" fmla="*/ 5707 w 9999"/>
                  <a:gd name="connsiteY6" fmla="*/ 10000 h 10000"/>
                  <a:gd name="connsiteX7" fmla="*/ 2283 w 9999"/>
                  <a:gd name="connsiteY7" fmla="*/ 6957 h 10000"/>
                  <a:gd name="connsiteX8" fmla="*/ 0 w 9999"/>
                  <a:gd name="connsiteY8" fmla="*/ 3862 h 10000"/>
                  <a:gd name="connsiteX0" fmla="*/ 124 w 10124"/>
                  <a:gd name="connsiteY0" fmla="*/ 3862 h 10000"/>
                  <a:gd name="connsiteX1" fmla="*/ 2188 w 10124"/>
                  <a:gd name="connsiteY1" fmla="*/ 344 h 10000"/>
                  <a:gd name="connsiteX2" fmla="*/ 5550 w 10124"/>
                  <a:gd name="connsiteY2" fmla="*/ 426 h 10000"/>
                  <a:gd name="connsiteX3" fmla="*/ 8396 w 10124"/>
                  <a:gd name="connsiteY3" fmla="*/ 2919 h 10000"/>
                  <a:gd name="connsiteX4" fmla="*/ 10121 w 10124"/>
                  <a:gd name="connsiteY4" fmla="*/ 5225 h 10000"/>
                  <a:gd name="connsiteX5" fmla="*/ 8762 w 10124"/>
                  <a:gd name="connsiteY5" fmla="*/ 6905 h 10000"/>
                  <a:gd name="connsiteX6" fmla="*/ 5832 w 10124"/>
                  <a:gd name="connsiteY6" fmla="*/ 10000 h 10000"/>
                  <a:gd name="connsiteX7" fmla="*/ 124 w 10124"/>
                  <a:gd name="connsiteY7" fmla="*/ 3862 h 10000"/>
                  <a:gd name="connsiteX0" fmla="*/ 43 w 10045"/>
                  <a:gd name="connsiteY0" fmla="*/ 3862 h 6912"/>
                  <a:gd name="connsiteX1" fmla="*/ 2107 w 10045"/>
                  <a:gd name="connsiteY1" fmla="*/ 344 h 6912"/>
                  <a:gd name="connsiteX2" fmla="*/ 5469 w 10045"/>
                  <a:gd name="connsiteY2" fmla="*/ 426 h 6912"/>
                  <a:gd name="connsiteX3" fmla="*/ 8315 w 10045"/>
                  <a:gd name="connsiteY3" fmla="*/ 2919 h 6912"/>
                  <a:gd name="connsiteX4" fmla="*/ 10040 w 10045"/>
                  <a:gd name="connsiteY4" fmla="*/ 5225 h 6912"/>
                  <a:gd name="connsiteX5" fmla="*/ 8681 w 10045"/>
                  <a:gd name="connsiteY5" fmla="*/ 6905 h 6912"/>
                  <a:gd name="connsiteX6" fmla="*/ 3967 w 10045"/>
                  <a:gd name="connsiteY6" fmla="*/ 5885 h 6912"/>
                  <a:gd name="connsiteX7" fmla="*/ 43 w 10045"/>
                  <a:gd name="connsiteY7" fmla="*/ 3862 h 6912"/>
                  <a:gd name="connsiteX0" fmla="*/ 47 w 10004"/>
                  <a:gd name="connsiteY0" fmla="*/ 5106 h 9519"/>
                  <a:gd name="connsiteX1" fmla="*/ 2102 w 10004"/>
                  <a:gd name="connsiteY1" fmla="*/ 17 h 9519"/>
                  <a:gd name="connsiteX2" fmla="*/ 6651 w 10004"/>
                  <a:gd name="connsiteY2" fmla="*/ 3484 h 9519"/>
                  <a:gd name="connsiteX3" fmla="*/ 8282 w 10004"/>
                  <a:gd name="connsiteY3" fmla="*/ 3742 h 9519"/>
                  <a:gd name="connsiteX4" fmla="*/ 9999 w 10004"/>
                  <a:gd name="connsiteY4" fmla="*/ 7078 h 9519"/>
                  <a:gd name="connsiteX5" fmla="*/ 8646 w 10004"/>
                  <a:gd name="connsiteY5" fmla="*/ 9509 h 9519"/>
                  <a:gd name="connsiteX6" fmla="*/ 3953 w 10004"/>
                  <a:gd name="connsiteY6" fmla="*/ 8033 h 9519"/>
                  <a:gd name="connsiteX7" fmla="*/ 47 w 10004"/>
                  <a:gd name="connsiteY7" fmla="*/ 5106 h 9519"/>
                  <a:gd name="connsiteX0" fmla="*/ 43 w 9996"/>
                  <a:gd name="connsiteY0" fmla="*/ 6232 h 10868"/>
                  <a:gd name="connsiteX1" fmla="*/ 2097 w 9996"/>
                  <a:gd name="connsiteY1" fmla="*/ 886 h 10868"/>
                  <a:gd name="connsiteX2" fmla="*/ 5642 w 9996"/>
                  <a:gd name="connsiteY2" fmla="*/ 385 h 10868"/>
                  <a:gd name="connsiteX3" fmla="*/ 8275 w 9996"/>
                  <a:gd name="connsiteY3" fmla="*/ 4799 h 10868"/>
                  <a:gd name="connsiteX4" fmla="*/ 9991 w 9996"/>
                  <a:gd name="connsiteY4" fmla="*/ 8304 h 10868"/>
                  <a:gd name="connsiteX5" fmla="*/ 8639 w 9996"/>
                  <a:gd name="connsiteY5" fmla="*/ 10857 h 10868"/>
                  <a:gd name="connsiteX6" fmla="*/ 3947 w 9996"/>
                  <a:gd name="connsiteY6" fmla="*/ 9307 h 10868"/>
                  <a:gd name="connsiteX7" fmla="*/ 43 w 9996"/>
                  <a:gd name="connsiteY7" fmla="*/ 6232 h 10868"/>
                  <a:gd name="connsiteX0" fmla="*/ 43 w 10004"/>
                  <a:gd name="connsiteY0" fmla="*/ 5543 h 9809"/>
                  <a:gd name="connsiteX1" fmla="*/ 2098 w 10004"/>
                  <a:gd name="connsiteY1" fmla="*/ 624 h 9809"/>
                  <a:gd name="connsiteX2" fmla="*/ 5644 w 10004"/>
                  <a:gd name="connsiteY2" fmla="*/ 163 h 9809"/>
                  <a:gd name="connsiteX3" fmla="*/ 8163 w 10004"/>
                  <a:gd name="connsiteY3" fmla="*/ 1492 h 9809"/>
                  <a:gd name="connsiteX4" fmla="*/ 9995 w 10004"/>
                  <a:gd name="connsiteY4" fmla="*/ 7450 h 9809"/>
                  <a:gd name="connsiteX5" fmla="*/ 8642 w 10004"/>
                  <a:gd name="connsiteY5" fmla="*/ 9799 h 9809"/>
                  <a:gd name="connsiteX6" fmla="*/ 3949 w 10004"/>
                  <a:gd name="connsiteY6" fmla="*/ 8373 h 9809"/>
                  <a:gd name="connsiteX7" fmla="*/ 43 w 10004"/>
                  <a:gd name="connsiteY7" fmla="*/ 5543 h 9809"/>
                  <a:gd name="connsiteX0" fmla="*/ 43 w 8950"/>
                  <a:gd name="connsiteY0" fmla="*/ 5651 h 10081"/>
                  <a:gd name="connsiteX1" fmla="*/ 2097 w 8950"/>
                  <a:gd name="connsiteY1" fmla="*/ 636 h 10081"/>
                  <a:gd name="connsiteX2" fmla="*/ 5642 w 8950"/>
                  <a:gd name="connsiteY2" fmla="*/ 166 h 10081"/>
                  <a:gd name="connsiteX3" fmla="*/ 8160 w 8950"/>
                  <a:gd name="connsiteY3" fmla="*/ 1521 h 10081"/>
                  <a:gd name="connsiteX4" fmla="*/ 8473 w 8950"/>
                  <a:gd name="connsiteY4" fmla="*/ 5322 h 10081"/>
                  <a:gd name="connsiteX5" fmla="*/ 8639 w 8950"/>
                  <a:gd name="connsiteY5" fmla="*/ 9990 h 10081"/>
                  <a:gd name="connsiteX6" fmla="*/ 3947 w 8950"/>
                  <a:gd name="connsiteY6" fmla="*/ 8536 h 10081"/>
                  <a:gd name="connsiteX7" fmla="*/ 43 w 8950"/>
                  <a:gd name="connsiteY7" fmla="*/ 5651 h 10081"/>
                  <a:gd name="connsiteX0" fmla="*/ 48 w 9651"/>
                  <a:gd name="connsiteY0" fmla="*/ 5606 h 8648"/>
                  <a:gd name="connsiteX1" fmla="*/ 2343 w 9651"/>
                  <a:gd name="connsiteY1" fmla="*/ 631 h 8648"/>
                  <a:gd name="connsiteX2" fmla="*/ 6304 w 9651"/>
                  <a:gd name="connsiteY2" fmla="*/ 165 h 8648"/>
                  <a:gd name="connsiteX3" fmla="*/ 9117 w 9651"/>
                  <a:gd name="connsiteY3" fmla="*/ 1509 h 8648"/>
                  <a:gd name="connsiteX4" fmla="*/ 9467 w 9651"/>
                  <a:gd name="connsiteY4" fmla="*/ 5279 h 8648"/>
                  <a:gd name="connsiteX5" fmla="*/ 6997 w 9651"/>
                  <a:gd name="connsiteY5" fmla="*/ 8019 h 8648"/>
                  <a:gd name="connsiteX6" fmla="*/ 4410 w 9651"/>
                  <a:gd name="connsiteY6" fmla="*/ 8467 h 8648"/>
                  <a:gd name="connsiteX7" fmla="*/ 48 w 9651"/>
                  <a:gd name="connsiteY7" fmla="*/ 5606 h 8648"/>
                  <a:gd name="connsiteX0" fmla="*/ 41 w 9991"/>
                  <a:gd name="connsiteY0" fmla="*/ 6482 h 9316"/>
                  <a:gd name="connsiteX1" fmla="*/ 2419 w 9991"/>
                  <a:gd name="connsiteY1" fmla="*/ 730 h 9316"/>
                  <a:gd name="connsiteX2" fmla="*/ 6523 w 9991"/>
                  <a:gd name="connsiteY2" fmla="*/ 191 h 9316"/>
                  <a:gd name="connsiteX3" fmla="*/ 9438 w 9991"/>
                  <a:gd name="connsiteY3" fmla="*/ 1745 h 9316"/>
                  <a:gd name="connsiteX4" fmla="*/ 9800 w 9991"/>
                  <a:gd name="connsiteY4" fmla="*/ 6104 h 9316"/>
                  <a:gd name="connsiteX5" fmla="*/ 7241 w 9991"/>
                  <a:gd name="connsiteY5" fmla="*/ 9273 h 9316"/>
                  <a:gd name="connsiteX6" fmla="*/ 1411 w 9991"/>
                  <a:gd name="connsiteY6" fmla="*/ 7856 h 9316"/>
                  <a:gd name="connsiteX7" fmla="*/ 41 w 9991"/>
                  <a:gd name="connsiteY7" fmla="*/ 6482 h 9316"/>
                  <a:gd name="connsiteX0" fmla="*/ 19 w 10708"/>
                  <a:gd name="connsiteY0" fmla="*/ 7721 h 10038"/>
                  <a:gd name="connsiteX1" fmla="*/ 3129 w 10708"/>
                  <a:gd name="connsiteY1" fmla="*/ 825 h 10038"/>
                  <a:gd name="connsiteX2" fmla="*/ 7237 w 10708"/>
                  <a:gd name="connsiteY2" fmla="*/ 246 h 10038"/>
                  <a:gd name="connsiteX3" fmla="*/ 10155 w 10708"/>
                  <a:gd name="connsiteY3" fmla="*/ 1914 h 10038"/>
                  <a:gd name="connsiteX4" fmla="*/ 10517 w 10708"/>
                  <a:gd name="connsiteY4" fmla="*/ 6593 h 10038"/>
                  <a:gd name="connsiteX5" fmla="*/ 7956 w 10708"/>
                  <a:gd name="connsiteY5" fmla="*/ 9995 h 10038"/>
                  <a:gd name="connsiteX6" fmla="*/ 2120 w 10708"/>
                  <a:gd name="connsiteY6" fmla="*/ 8474 h 10038"/>
                  <a:gd name="connsiteX7" fmla="*/ 19 w 10708"/>
                  <a:gd name="connsiteY7" fmla="*/ 7721 h 10038"/>
                  <a:gd name="connsiteX0" fmla="*/ 359 w 11048"/>
                  <a:gd name="connsiteY0" fmla="*/ 7721 h 10038"/>
                  <a:gd name="connsiteX1" fmla="*/ 3469 w 11048"/>
                  <a:gd name="connsiteY1" fmla="*/ 825 h 10038"/>
                  <a:gd name="connsiteX2" fmla="*/ 7577 w 11048"/>
                  <a:gd name="connsiteY2" fmla="*/ 246 h 10038"/>
                  <a:gd name="connsiteX3" fmla="*/ 10495 w 11048"/>
                  <a:gd name="connsiteY3" fmla="*/ 1914 h 10038"/>
                  <a:gd name="connsiteX4" fmla="*/ 10857 w 11048"/>
                  <a:gd name="connsiteY4" fmla="*/ 6593 h 10038"/>
                  <a:gd name="connsiteX5" fmla="*/ 8296 w 11048"/>
                  <a:gd name="connsiteY5" fmla="*/ 9995 h 10038"/>
                  <a:gd name="connsiteX6" fmla="*/ 2460 w 11048"/>
                  <a:gd name="connsiteY6" fmla="*/ 8474 h 10038"/>
                  <a:gd name="connsiteX7" fmla="*/ 359 w 11048"/>
                  <a:gd name="connsiteY7" fmla="*/ 7721 h 10038"/>
                  <a:gd name="connsiteX0" fmla="*/ 359 w 11048"/>
                  <a:gd name="connsiteY0" fmla="*/ 8392 h 10075"/>
                  <a:gd name="connsiteX1" fmla="*/ 3469 w 11048"/>
                  <a:gd name="connsiteY1" fmla="*/ 864 h 10075"/>
                  <a:gd name="connsiteX2" fmla="*/ 7577 w 11048"/>
                  <a:gd name="connsiteY2" fmla="*/ 285 h 10075"/>
                  <a:gd name="connsiteX3" fmla="*/ 10495 w 11048"/>
                  <a:gd name="connsiteY3" fmla="*/ 1953 h 10075"/>
                  <a:gd name="connsiteX4" fmla="*/ 10857 w 11048"/>
                  <a:gd name="connsiteY4" fmla="*/ 6632 h 10075"/>
                  <a:gd name="connsiteX5" fmla="*/ 8296 w 11048"/>
                  <a:gd name="connsiteY5" fmla="*/ 10034 h 10075"/>
                  <a:gd name="connsiteX6" fmla="*/ 2460 w 11048"/>
                  <a:gd name="connsiteY6" fmla="*/ 8513 h 10075"/>
                  <a:gd name="connsiteX7" fmla="*/ 359 w 11048"/>
                  <a:gd name="connsiteY7" fmla="*/ 8392 h 10075"/>
                  <a:gd name="connsiteX0" fmla="*/ 371 w 11060"/>
                  <a:gd name="connsiteY0" fmla="*/ 8392 h 10075"/>
                  <a:gd name="connsiteX1" fmla="*/ 3481 w 11060"/>
                  <a:gd name="connsiteY1" fmla="*/ 864 h 10075"/>
                  <a:gd name="connsiteX2" fmla="*/ 7589 w 11060"/>
                  <a:gd name="connsiteY2" fmla="*/ 285 h 10075"/>
                  <a:gd name="connsiteX3" fmla="*/ 10507 w 11060"/>
                  <a:gd name="connsiteY3" fmla="*/ 1953 h 10075"/>
                  <a:gd name="connsiteX4" fmla="*/ 10869 w 11060"/>
                  <a:gd name="connsiteY4" fmla="*/ 6632 h 10075"/>
                  <a:gd name="connsiteX5" fmla="*/ 8308 w 11060"/>
                  <a:gd name="connsiteY5" fmla="*/ 10034 h 10075"/>
                  <a:gd name="connsiteX6" fmla="*/ 2472 w 11060"/>
                  <a:gd name="connsiteY6" fmla="*/ 8513 h 10075"/>
                  <a:gd name="connsiteX7" fmla="*/ 371 w 11060"/>
                  <a:gd name="connsiteY7" fmla="*/ 8392 h 10075"/>
                  <a:gd name="connsiteX0" fmla="*/ 54 w 10743"/>
                  <a:gd name="connsiteY0" fmla="*/ 9468 h 11151"/>
                  <a:gd name="connsiteX1" fmla="*/ 4027 w 10743"/>
                  <a:gd name="connsiteY1" fmla="*/ 495 h 11151"/>
                  <a:gd name="connsiteX2" fmla="*/ 7272 w 10743"/>
                  <a:gd name="connsiteY2" fmla="*/ 1361 h 11151"/>
                  <a:gd name="connsiteX3" fmla="*/ 10190 w 10743"/>
                  <a:gd name="connsiteY3" fmla="*/ 3029 h 11151"/>
                  <a:gd name="connsiteX4" fmla="*/ 10552 w 10743"/>
                  <a:gd name="connsiteY4" fmla="*/ 7708 h 11151"/>
                  <a:gd name="connsiteX5" fmla="*/ 7991 w 10743"/>
                  <a:gd name="connsiteY5" fmla="*/ 11110 h 11151"/>
                  <a:gd name="connsiteX6" fmla="*/ 2155 w 10743"/>
                  <a:gd name="connsiteY6" fmla="*/ 9589 h 11151"/>
                  <a:gd name="connsiteX7" fmla="*/ 54 w 10743"/>
                  <a:gd name="connsiteY7" fmla="*/ 9468 h 11151"/>
                  <a:gd name="connsiteX0" fmla="*/ 54 w 10743"/>
                  <a:gd name="connsiteY0" fmla="*/ 9506 h 11189"/>
                  <a:gd name="connsiteX1" fmla="*/ 4027 w 10743"/>
                  <a:gd name="connsiteY1" fmla="*/ 533 h 11189"/>
                  <a:gd name="connsiteX2" fmla="*/ 7272 w 10743"/>
                  <a:gd name="connsiteY2" fmla="*/ 1399 h 11189"/>
                  <a:gd name="connsiteX3" fmla="*/ 10190 w 10743"/>
                  <a:gd name="connsiteY3" fmla="*/ 3067 h 11189"/>
                  <a:gd name="connsiteX4" fmla="*/ 10552 w 10743"/>
                  <a:gd name="connsiteY4" fmla="*/ 7746 h 11189"/>
                  <a:gd name="connsiteX5" fmla="*/ 7991 w 10743"/>
                  <a:gd name="connsiteY5" fmla="*/ 11148 h 11189"/>
                  <a:gd name="connsiteX6" fmla="*/ 2155 w 10743"/>
                  <a:gd name="connsiteY6" fmla="*/ 9627 h 11189"/>
                  <a:gd name="connsiteX7" fmla="*/ 54 w 10743"/>
                  <a:gd name="connsiteY7" fmla="*/ 9506 h 11189"/>
                  <a:gd name="connsiteX0" fmla="*/ 40 w 11293"/>
                  <a:gd name="connsiteY0" fmla="*/ 9082 h 11127"/>
                  <a:gd name="connsiteX1" fmla="*/ 4577 w 11293"/>
                  <a:gd name="connsiteY1" fmla="*/ 470 h 11127"/>
                  <a:gd name="connsiteX2" fmla="*/ 7822 w 11293"/>
                  <a:gd name="connsiteY2" fmla="*/ 1336 h 11127"/>
                  <a:gd name="connsiteX3" fmla="*/ 10740 w 11293"/>
                  <a:gd name="connsiteY3" fmla="*/ 3004 h 11127"/>
                  <a:gd name="connsiteX4" fmla="*/ 11102 w 11293"/>
                  <a:gd name="connsiteY4" fmla="*/ 7683 h 11127"/>
                  <a:gd name="connsiteX5" fmla="*/ 8541 w 11293"/>
                  <a:gd name="connsiteY5" fmla="*/ 11085 h 11127"/>
                  <a:gd name="connsiteX6" fmla="*/ 2705 w 11293"/>
                  <a:gd name="connsiteY6" fmla="*/ 9564 h 11127"/>
                  <a:gd name="connsiteX7" fmla="*/ 40 w 11293"/>
                  <a:gd name="connsiteY7" fmla="*/ 9082 h 11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93" h="11127">
                    <a:moveTo>
                      <a:pt x="40" y="9082"/>
                    </a:moveTo>
                    <a:cubicBezTo>
                      <a:pt x="352" y="7566"/>
                      <a:pt x="3280" y="1761"/>
                      <a:pt x="4577" y="470"/>
                    </a:cubicBezTo>
                    <a:cubicBezTo>
                      <a:pt x="5874" y="-821"/>
                      <a:pt x="6795" y="914"/>
                      <a:pt x="7822" y="1336"/>
                    </a:cubicBezTo>
                    <a:cubicBezTo>
                      <a:pt x="8849" y="1758"/>
                      <a:pt x="10193" y="1947"/>
                      <a:pt x="10740" y="3004"/>
                    </a:cubicBezTo>
                    <a:cubicBezTo>
                      <a:pt x="11287" y="4061"/>
                      <a:pt x="11468" y="6337"/>
                      <a:pt x="11102" y="7683"/>
                    </a:cubicBezTo>
                    <a:cubicBezTo>
                      <a:pt x="10736" y="9030"/>
                      <a:pt x="9940" y="10771"/>
                      <a:pt x="8541" y="11085"/>
                    </a:cubicBezTo>
                    <a:cubicBezTo>
                      <a:pt x="7141" y="11398"/>
                      <a:pt x="4122" y="9898"/>
                      <a:pt x="2705" y="9564"/>
                    </a:cubicBezTo>
                    <a:cubicBezTo>
                      <a:pt x="1288" y="9230"/>
                      <a:pt x="-272" y="10598"/>
                      <a:pt x="40" y="9082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70" name="Group 327"/>
              <p:cNvGrpSpPr>
                <a:grpSpLocks/>
              </p:cNvGrpSpPr>
              <p:nvPr/>
            </p:nvGrpSpPr>
            <p:grpSpPr bwMode="auto">
              <a:xfrm>
                <a:off x="7908175" y="5241780"/>
                <a:ext cx="536554" cy="263548"/>
                <a:chOff x="1871277" y="1576300"/>
                <a:chExt cx="1128371" cy="437861"/>
              </a:xfrm>
            </p:grpSpPr>
            <p:sp>
              <p:nvSpPr>
                <p:cNvPr id="374" name="Oval 373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5" name="Rectangle 374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6" name="Oval 375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7" name="Freeform 376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8" name="Freeform 377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9" name="Freeform 378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0" name="Freeform 379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81" name="Straight Connector 380"/>
                <p:cNvCxnSpPr>
                  <a:endCxn id="376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2" name="Straight Connector 381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1" name="Group 370"/>
              <p:cNvGrpSpPr/>
              <p:nvPr/>
            </p:nvGrpSpPr>
            <p:grpSpPr>
              <a:xfrm>
                <a:off x="7876581" y="5223365"/>
                <a:ext cx="466894" cy="369332"/>
                <a:chOff x="599495" y="1708643"/>
                <a:chExt cx="491778" cy="409344"/>
              </a:xfrm>
            </p:grpSpPr>
            <p:sp>
              <p:nvSpPr>
                <p:cNvPr id="372" name="Oval 371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3" name="TextBox 372"/>
                <p:cNvSpPr txBox="1"/>
                <p:nvPr/>
              </p:nvSpPr>
              <p:spPr>
                <a:xfrm>
                  <a:off x="599495" y="1708643"/>
                  <a:ext cx="491778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  X</a:t>
                  </a:r>
                  <a:endParaRPr lang="en-US" dirty="0"/>
                </a:p>
              </p:txBody>
            </p:sp>
          </p:grpSp>
        </p:grpSp>
        <p:cxnSp>
          <p:nvCxnSpPr>
            <p:cNvPr id="402" name="Straight Connector 401"/>
            <p:cNvCxnSpPr/>
            <p:nvPr/>
          </p:nvCxnSpPr>
          <p:spPr bwMode="auto">
            <a:xfrm flipH="1">
              <a:off x="7133690" y="5764030"/>
              <a:ext cx="870024" cy="999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34" name="Rectangle 4"/>
          <p:cNvSpPr txBox="1">
            <a:spLocks noChangeArrowheads="1"/>
          </p:cNvSpPr>
          <p:nvPr/>
        </p:nvSpPr>
        <p:spPr bwMode="auto">
          <a:xfrm>
            <a:off x="3478500" y="5238590"/>
            <a:ext cx="5389671" cy="1028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ct val="90000"/>
              </a:lnSpc>
            </a:pPr>
            <a:r>
              <a:rPr lang="en-US" sz="2000" dirty="0" smtClean="0">
                <a:latin typeface="Arial"/>
                <a:cs typeface="Arial"/>
              </a:rPr>
              <a:t>1</a:t>
            </a:r>
            <a:r>
              <a:rPr lang="en-US" sz="2000" dirty="0" smtClean="0">
                <a:latin typeface="Gill Sans MT" charset="0"/>
              </a:rPr>
              <a:t>d: OSPF intra-domain routing: to get to </a:t>
            </a:r>
            <a:r>
              <a:rPr lang="en-US" sz="2000" dirty="0" smtClean="0">
                <a:latin typeface="Arial"/>
                <a:cs typeface="Arial"/>
              </a:rPr>
              <a:t>1</a:t>
            </a:r>
            <a:r>
              <a:rPr lang="en-US" sz="2000" dirty="0" smtClean="0">
                <a:latin typeface="Gill Sans MT" charset="0"/>
              </a:rPr>
              <a:t>c, forward over outgoing local interface </a:t>
            </a:r>
            <a:r>
              <a:rPr lang="en-US" sz="2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4729" y="1189190"/>
            <a:ext cx="72700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Q: how does router set forwarding table entry to distant prefix?</a:t>
            </a:r>
            <a:endParaRPr lang="en-US" sz="2000" dirty="0">
              <a:solidFill>
                <a:srgbClr val="00009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37654" y="2724170"/>
            <a:ext cx="1694528" cy="3566248"/>
            <a:chOff x="537654" y="2724170"/>
            <a:chExt cx="1694528" cy="3566248"/>
          </a:xfrm>
        </p:grpSpPr>
        <p:sp>
          <p:nvSpPr>
            <p:cNvPr id="469" name="Freeform 468"/>
            <p:cNvSpPr/>
            <p:nvPr/>
          </p:nvSpPr>
          <p:spPr>
            <a:xfrm rot="10326036" flipH="1">
              <a:off x="726574" y="2724170"/>
              <a:ext cx="991619" cy="1641218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363082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325315"/>
                <a:gd name="connsiteY0" fmla="*/ 1160935 h 1160935"/>
                <a:gd name="connsiteX1" fmla="*/ 0 w 1325315"/>
                <a:gd name="connsiteY1" fmla="*/ 0 h 1160935"/>
                <a:gd name="connsiteX2" fmla="*/ 1040633 w 1325315"/>
                <a:gd name="connsiteY2" fmla="*/ 16785 h 1160935"/>
                <a:gd name="connsiteX3" fmla="*/ 1214315 w 1325315"/>
                <a:gd name="connsiteY3" fmla="*/ 1064597 h 1160935"/>
                <a:gd name="connsiteX4" fmla="*/ 448507 w 1325315"/>
                <a:gd name="connsiteY4" fmla="*/ 1160935 h 1160935"/>
                <a:gd name="connsiteX0" fmla="*/ 448507 w 1214315"/>
                <a:gd name="connsiteY0" fmla="*/ 1160935 h 1160935"/>
                <a:gd name="connsiteX1" fmla="*/ 0 w 1214315"/>
                <a:gd name="connsiteY1" fmla="*/ 0 h 1160935"/>
                <a:gd name="connsiteX2" fmla="*/ 1040633 w 1214315"/>
                <a:gd name="connsiteY2" fmla="*/ 16785 h 1160935"/>
                <a:gd name="connsiteX3" fmla="*/ 1214315 w 1214315"/>
                <a:gd name="connsiteY3" fmla="*/ 1064597 h 1160935"/>
                <a:gd name="connsiteX4" fmla="*/ 448507 w 1214315"/>
                <a:gd name="connsiteY4" fmla="*/ 1160935 h 1160935"/>
                <a:gd name="connsiteX0" fmla="*/ 448507 w 1214315"/>
                <a:gd name="connsiteY0" fmla="*/ 1160935 h 1160935"/>
                <a:gd name="connsiteX1" fmla="*/ 0 w 1214315"/>
                <a:gd name="connsiteY1" fmla="*/ 0 h 1160935"/>
                <a:gd name="connsiteX2" fmla="*/ 1040633 w 1214315"/>
                <a:gd name="connsiteY2" fmla="*/ 16785 h 1160935"/>
                <a:gd name="connsiteX3" fmla="*/ 1214315 w 1214315"/>
                <a:gd name="connsiteY3" fmla="*/ 1064597 h 1160935"/>
                <a:gd name="connsiteX4" fmla="*/ 448507 w 1214315"/>
                <a:gd name="connsiteY4" fmla="*/ 1160935 h 1160935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06934 w 1167285"/>
                <a:gd name="connsiteY0" fmla="*/ 967578 h 967578"/>
                <a:gd name="connsiteX1" fmla="*/ 0 w 1167285"/>
                <a:gd name="connsiteY1" fmla="*/ 0 h 967578"/>
                <a:gd name="connsiteX2" fmla="*/ 1005993 w 1167285"/>
                <a:gd name="connsiteY2" fmla="*/ 46284 h 967578"/>
                <a:gd name="connsiteX3" fmla="*/ 1167285 w 1167285"/>
                <a:gd name="connsiteY3" fmla="*/ 895852 h 967578"/>
                <a:gd name="connsiteX4" fmla="*/ 1006934 w 1167285"/>
                <a:gd name="connsiteY4" fmla="*/ 967578 h 967578"/>
                <a:gd name="connsiteX0" fmla="*/ 1006934 w 1167285"/>
                <a:gd name="connsiteY0" fmla="*/ 1132232 h 1132232"/>
                <a:gd name="connsiteX1" fmla="*/ 0 w 1167285"/>
                <a:gd name="connsiteY1" fmla="*/ 164654 h 1132232"/>
                <a:gd name="connsiteX2" fmla="*/ 991394 w 1167285"/>
                <a:gd name="connsiteY2" fmla="*/ 130 h 1132232"/>
                <a:gd name="connsiteX3" fmla="*/ 1167285 w 1167285"/>
                <a:gd name="connsiteY3" fmla="*/ 1060506 h 1132232"/>
                <a:gd name="connsiteX4" fmla="*/ 1006934 w 1167285"/>
                <a:gd name="connsiteY4" fmla="*/ 1132232 h 1132232"/>
                <a:gd name="connsiteX0" fmla="*/ 986900 w 1167285"/>
                <a:gd name="connsiteY0" fmla="*/ 1088164 h 1088164"/>
                <a:gd name="connsiteX1" fmla="*/ 0 w 1167285"/>
                <a:gd name="connsiteY1" fmla="*/ 164654 h 1088164"/>
                <a:gd name="connsiteX2" fmla="*/ 991394 w 1167285"/>
                <a:gd name="connsiteY2" fmla="*/ 130 h 1088164"/>
                <a:gd name="connsiteX3" fmla="*/ 1167285 w 1167285"/>
                <a:gd name="connsiteY3" fmla="*/ 1060506 h 1088164"/>
                <a:gd name="connsiteX4" fmla="*/ 986900 w 1167285"/>
                <a:gd name="connsiteY4" fmla="*/ 1088164 h 1088164"/>
                <a:gd name="connsiteX0" fmla="*/ 986900 w 1167285"/>
                <a:gd name="connsiteY0" fmla="*/ 1088164 h 1088164"/>
                <a:gd name="connsiteX1" fmla="*/ 0 w 1167285"/>
                <a:gd name="connsiteY1" fmla="*/ 164654 h 1088164"/>
                <a:gd name="connsiteX2" fmla="*/ 991394 w 1167285"/>
                <a:gd name="connsiteY2" fmla="*/ 130 h 1088164"/>
                <a:gd name="connsiteX3" fmla="*/ 1167285 w 1167285"/>
                <a:gd name="connsiteY3" fmla="*/ 1060506 h 1088164"/>
                <a:gd name="connsiteX4" fmla="*/ 986900 w 1167285"/>
                <a:gd name="connsiteY4" fmla="*/ 1088164 h 1088164"/>
                <a:gd name="connsiteX0" fmla="*/ 986900 w 1332977"/>
                <a:gd name="connsiteY0" fmla="*/ 1088164 h 1088164"/>
                <a:gd name="connsiteX1" fmla="*/ 0 w 1332977"/>
                <a:gd name="connsiteY1" fmla="*/ 164654 h 1088164"/>
                <a:gd name="connsiteX2" fmla="*/ 991394 w 1332977"/>
                <a:gd name="connsiteY2" fmla="*/ 130 h 1088164"/>
                <a:gd name="connsiteX3" fmla="*/ 1332977 w 1332977"/>
                <a:gd name="connsiteY3" fmla="*/ 1045574 h 1088164"/>
                <a:gd name="connsiteX4" fmla="*/ 986900 w 1332977"/>
                <a:gd name="connsiteY4" fmla="*/ 1088164 h 108816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1029955 w 1332977"/>
                <a:gd name="connsiteY0" fmla="*/ 1143414 h 1143414"/>
                <a:gd name="connsiteX1" fmla="*/ 0 w 1332977"/>
                <a:gd name="connsiteY1" fmla="*/ 164654 h 1143414"/>
                <a:gd name="connsiteX2" fmla="*/ 991394 w 1332977"/>
                <a:gd name="connsiteY2" fmla="*/ 130 h 1143414"/>
                <a:gd name="connsiteX3" fmla="*/ 1332977 w 1332977"/>
                <a:gd name="connsiteY3" fmla="*/ 1045574 h 1143414"/>
                <a:gd name="connsiteX4" fmla="*/ 1029955 w 1332977"/>
                <a:gd name="connsiteY4" fmla="*/ 1143414 h 1143414"/>
                <a:gd name="connsiteX0" fmla="*/ 302061 w 1332977"/>
                <a:gd name="connsiteY0" fmla="*/ 1951097 h 1951096"/>
                <a:gd name="connsiteX1" fmla="*/ 0 w 1332977"/>
                <a:gd name="connsiteY1" fmla="*/ 164654 h 1951096"/>
                <a:gd name="connsiteX2" fmla="*/ 991394 w 1332977"/>
                <a:gd name="connsiteY2" fmla="*/ 130 h 1951096"/>
                <a:gd name="connsiteX3" fmla="*/ 1332977 w 1332977"/>
                <a:gd name="connsiteY3" fmla="*/ 1045574 h 1951096"/>
                <a:gd name="connsiteX4" fmla="*/ 302061 w 1332977"/>
                <a:gd name="connsiteY4" fmla="*/ 1951097 h 1951096"/>
                <a:gd name="connsiteX0" fmla="*/ 302061 w 1008228"/>
                <a:gd name="connsiteY0" fmla="*/ 1951097 h 1951097"/>
                <a:gd name="connsiteX1" fmla="*/ 0 w 1008228"/>
                <a:gd name="connsiteY1" fmla="*/ 164654 h 1951097"/>
                <a:gd name="connsiteX2" fmla="*/ 991394 w 1008228"/>
                <a:gd name="connsiteY2" fmla="*/ 130 h 1951097"/>
                <a:gd name="connsiteX3" fmla="*/ 628320 w 1008228"/>
                <a:gd name="connsiteY3" fmla="*/ 1842100 h 1951097"/>
                <a:gd name="connsiteX4" fmla="*/ 302061 w 1008228"/>
                <a:gd name="connsiteY4" fmla="*/ 1951097 h 1951097"/>
                <a:gd name="connsiteX0" fmla="*/ 302061 w 1020405"/>
                <a:gd name="connsiteY0" fmla="*/ 1951097 h 1951097"/>
                <a:gd name="connsiteX1" fmla="*/ 0 w 1020405"/>
                <a:gd name="connsiteY1" fmla="*/ 164654 h 1951097"/>
                <a:gd name="connsiteX2" fmla="*/ 991394 w 1020405"/>
                <a:gd name="connsiteY2" fmla="*/ 130 h 1951097"/>
                <a:gd name="connsiteX3" fmla="*/ 628320 w 1020405"/>
                <a:gd name="connsiteY3" fmla="*/ 1842100 h 1951097"/>
                <a:gd name="connsiteX4" fmla="*/ 302061 w 1020405"/>
                <a:gd name="connsiteY4" fmla="*/ 1951097 h 1951097"/>
                <a:gd name="connsiteX0" fmla="*/ 302061 w 991394"/>
                <a:gd name="connsiteY0" fmla="*/ 1951097 h 1951097"/>
                <a:gd name="connsiteX1" fmla="*/ 0 w 991394"/>
                <a:gd name="connsiteY1" fmla="*/ 164654 h 1951097"/>
                <a:gd name="connsiteX2" fmla="*/ 991394 w 991394"/>
                <a:gd name="connsiteY2" fmla="*/ 130 h 1951097"/>
                <a:gd name="connsiteX3" fmla="*/ 628320 w 991394"/>
                <a:gd name="connsiteY3" fmla="*/ 1842100 h 1951097"/>
                <a:gd name="connsiteX4" fmla="*/ 302061 w 991394"/>
                <a:gd name="connsiteY4" fmla="*/ 1951097 h 1951097"/>
                <a:gd name="connsiteX0" fmla="*/ 271973 w 991394"/>
                <a:gd name="connsiteY0" fmla="*/ 1956074 h 1956074"/>
                <a:gd name="connsiteX1" fmla="*/ 0 w 991394"/>
                <a:gd name="connsiteY1" fmla="*/ 164654 h 1956074"/>
                <a:gd name="connsiteX2" fmla="*/ 991394 w 991394"/>
                <a:gd name="connsiteY2" fmla="*/ 130 h 1956074"/>
                <a:gd name="connsiteX3" fmla="*/ 628320 w 991394"/>
                <a:gd name="connsiteY3" fmla="*/ 1842100 h 1956074"/>
                <a:gd name="connsiteX4" fmla="*/ 271973 w 991394"/>
                <a:gd name="connsiteY4" fmla="*/ 1956074 h 1956074"/>
                <a:gd name="connsiteX0" fmla="*/ 271973 w 991394"/>
                <a:gd name="connsiteY0" fmla="*/ 1956074 h 1956074"/>
                <a:gd name="connsiteX1" fmla="*/ 0 w 991394"/>
                <a:gd name="connsiteY1" fmla="*/ 164654 h 1956074"/>
                <a:gd name="connsiteX2" fmla="*/ 991394 w 991394"/>
                <a:gd name="connsiteY2" fmla="*/ 130 h 1956074"/>
                <a:gd name="connsiteX3" fmla="*/ 628320 w 991394"/>
                <a:gd name="connsiteY3" fmla="*/ 1842100 h 1956074"/>
                <a:gd name="connsiteX4" fmla="*/ 271973 w 991394"/>
                <a:gd name="connsiteY4" fmla="*/ 1956074 h 1956074"/>
                <a:gd name="connsiteX0" fmla="*/ 271973 w 991394"/>
                <a:gd name="connsiteY0" fmla="*/ 1956074 h 1956074"/>
                <a:gd name="connsiteX1" fmla="*/ 0 w 991394"/>
                <a:gd name="connsiteY1" fmla="*/ 164654 h 1956074"/>
                <a:gd name="connsiteX2" fmla="*/ 991394 w 991394"/>
                <a:gd name="connsiteY2" fmla="*/ 130 h 1956074"/>
                <a:gd name="connsiteX3" fmla="*/ 628320 w 991394"/>
                <a:gd name="connsiteY3" fmla="*/ 1842100 h 1956074"/>
                <a:gd name="connsiteX4" fmla="*/ 271973 w 991394"/>
                <a:gd name="connsiteY4" fmla="*/ 1956074 h 1956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1394" h="1956074">
                  <a:moveTo>
                    <a:pt x="271973" y="1956074"/>
                  </a:moveTo>
                  <a:cubicBezTo>
                    <a:pt x="357744" y="1054071"/>
                    <a:pt x="286439" y="1036036"/>
                    <a:pt x="0" y="164654"/>
                  </a:cubicBezTo>
                  <a:cubicBezTo>
                    <a:pt x="346878" y="170249"/>
                    <a:pt x="644516" y="-5465"/>
                    <a:pt x="991394" y="130"/>
                  </a:cubicBezTo>
                  <a:cubicBezTo>
                    <a:pt x="818067" y="853650"/>
                    <a:pt x="760467" y="804686"/>
                    <a:pt x="628320" y="1842100"/>
                  </a:cubicBezTo>
                  <a:cubicBezTo>
                    <a:pt x="479006" y="1825527"/>
                    <a:pt x="436285" y="1872332"/>
                    <a:pt x="271973" y="1956074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537654" y="4169528"/>
              <a:ext cx="1694528" cy="2120890"/>
              <a:chOff x="537654" y="4169528"/>
              <a:chExt cx="1694528" cy="2120890"/>
            </a:xfrm>
          </p:grpSpPr>
          <p:sp>
            <p:nvSpPr>
              <p:cNvPr id="481" name="Rectangle 480"/>
              <p:cNvSpPr/>
              <p:nvPr/>
            </p:nvSpPr>
            <p:spPr bwMode="auto">
              <a:xfrm rot="10800000">
                <a:off x="809301" y="4261100"/>
                <a:ext cx="1027112" cy="994484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482" name="Group 104"/>
              <p:cNvGrpSpPr>
                <a:grpSpLocks/>
              </p:cNvGrpSpPr>
              <p:nvPr/>
            </p:nvGrpSpPr>
            <p:grpSpPr bwMode="auto">
              <a:xfrm>
                <a:off x="812771" y="5933069"/>
                <a:ext cx="1034710" cy="357349"/>
                <a:chOff x="4128636" y="3606589"/>
                <a:chExt cx="568145" cy="338667"/>
              </a:xfrm>
            </p:grpSpPr>
            <p:sp>
              <p:nvSpPr>
                <p:cNvPr id="496" name="Oval 495"/>
                <p:cNvSpPr/>
                <p:nvPr/>
              </p:nvSpPr>
              <p:spPr>
                <a:xfrm>
                  <a:off x="4128649" y="3720080"/>
                  <a:ext cx="568332" cy="2251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7" name="Rectangle 496"/>
                <p:cNvSpPr/>
                <p:nvPr/>
              </p:nvSpPr>
              <p:spPr>
                <a:xfrm>
                  <a:off x="4128649" y="3720080"/>
                  <a:ext cx="568332" cy="111898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8" name="Oval 497"/>
                <p:cNvSpPr/>
                <p:nvPr/>
              </p:nvSpPr>
              <p:spPr>
                <a:xfrm>
                  <a:off x="4128649" y="3606801"/>
                  <a:ext cx="568332" cy="225176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99" name="Straight Connector 498"/>
                <p:cNvCxnSpPr/>
                <p:nvPr/>
              </p:nvCxnSpPr>
              <p:spPr>
                <a:xfrm>
                  <a:off x="4696981" y="3720080"/>
                  <a:ext cx="0" cy="111898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0" name="Straight Connector 499"/>
                <p:cNvCxnSpPr/>
                <p:nvPr/>
              </p:nvCxnSpPr>
              <p:spPr>
                <a:xfrm>
                  <a:off x="4128649" y="3720080"/>
                  <a:ext cx="0" cy="111898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83" name="Rectangle 482"/>
              <p:cNvSpPr/>
              <p:nvPr/>
            </p:nvSpPr>
            <p:spPr bwMode="auto">
              <a:xfrm>
                <a:off x="817079" y="5203658"/>
                <a:ext cx="1027112" cy="860514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60000"/>
                      <a:lumOff val="40000"/>
                      <a:alpha val="62000"/>
                    </a:schemeClr>
                  </a:gs>
                  <a:gs pos="54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84" name="Straight Connector 483"/>
              <p:cNvCxnSpPr>
                <a:endCxn id="497" idx="1"/>
              </p:cNvCxnSpPr>
              <p:nvPr/>
            </p:nvCxnSpPr>
            <p:spPr bwMode="auto">
              <a:xfrm>
                <a:off x="801363" y="4466995"/>
                <a:ext cx="11432" cy="1644862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5" name="Straight Connector 484"/>
              <p:cNvCxnSpPr>
                <a:endCxn id="497" idx="3"/>
              </p:cNvCxnSpPr>
              <p:nvPr/>
            </p:nvCxnSpPr>
            <p:spPr bwMode="auto">
              <a:xfrm>
                <a:off x="1842763" y="4466995"/>
                <a:ext cx="5083" cy="1644862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6" name="Group 9"/>
              <p:cNvGrpSpPr>
                <a:grpSpLocks/>
              </p:cNvGrpSpPr>
              <p:nvPr/>
            </p:nvGrpSpPr>
            <p:grpSpPr bwMode="auto">
              <a:xfrm>
                <a:off x="777993" y="4169528"/>
                <a:ext cx="1079500" cy="395024"/>
                <a:chOff x="2183302" y="1574638"/>
                <a:chExt cx="1200154" cy="430181"/>
              </a:xfrm>
            </p:grpSpPr>
            <p:sp>
              <p:nvSpPr>
                <p:cNvPr id="487" name="Oval 486"/>
                <p:cNvSpPr/>
                <p:nvPr/>
              </p:nvSpPr>
              <p:spPr bwMode="auto">
                <a:xfrm flipV="1">
                  <a:off x="2186832" y="1690517"/>
                  <a:ext cx="1194859" cy="31430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20000"/>
                        <a:lumOff val="80000"/>
                      </a:schemeClr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488" name="Rectangle 487"/>
                <p:cNvSpPr/>
                <p:nvPr/>
              </p:nvSpPr>
              <p:spPr bwMode="auto">
                <a:xfrm>
                  <a:off x="2183302" y="1734964"/>
                  <a:ext cx="1198389" cy="112704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89" name="Oval 488"/>
                <p:cNvSpPr/>
                <p:nvPr/>
              </p:nvSpPr>
              <p:spPr bwMode="auto">
                <a:xfrm flipV="1">
                  <a:off x="2183302" y="1574638"/>
                  <a:ext cx="1196624" cy="314302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490" name="Freeform 489"/>
                <p:cNvSpPr/>
                <p:nvPr/>
              </p:nvSpPr>
              <p:spPr bwMode="auto">
                <a:xfrm>
                  <a:off x="2490400" y="1671469"/>
                  <a:ext cx="582428" cy="157150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1" name="Freeform 490"/>
                <p:cNvSpPr/>
                <p:nvPr/>
              </p:nvSpPr>
              <p:spPr bwMode="auto">
                <a:xfrm>
                  <a:off x="2430393" y="1630197"/>
                  <a:ext cx="702443" cy="109529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2" name="Freeform 491"/>
                <p:cNvSpPr/>
                <p:nvPr/>
              </p:nvSpPr>
              <p:spPr bwMode="auto">
                <a:xfrm>
                  <a:off x="2892805" y="1723852"/>
                  <a:ext cx="257680" cy="95243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3" name="Freeform 492"/>
                <p:cNvSpPr/>
                <p:nvPr/>
              </p:nvSpPr>
              <p:spPr bwMode="auto">
                <a:xfrm>
                  <a:off x="2418037" y="1725440"/>
                  <a:ext cx="254150" cy="95243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94" name="Straight Connector 493"/>
                <p:cNvCxnSpPr>
                  <a:endCxn id="489" idx="2"/>
                </p:cNvCxnSpPr>
                <p:nvPr/>
              </p:nvCxnSpPr>
              <p:spPr bwMode="auto">
                <a:xfrm flipH="1" flipV="1">
                  <a:off x="2183302" y="1731787"/>
                  <a:ext cx="3530" cy="122228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5" name="Straight Connector 494"/>
                <p:cNvCxnSpPr/>
                <p:nvPr/>
              </p:nvCxnSpPr>
              <p:spPr bwMode="auto">
                <a:xfrm flipH="1" flipV="1">
                  <a:off x="3379926" y="1728615"/>
                  <a:ext cx="3530" cy="122228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72" name="Rectangle 471"/>
              <p:cNvSpPr/>
              <p:nvPr/>
            </p:nvSpPr>
            <p:spPr bwMode="auto">
              <a:xfrm>
                <a:off x="546153" y="4588083"/>
                <a:ext cx="1670709" cy="130380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3" name="TextBox 472"/>
              <p:cNvSpPr txBox="1"/>
              <p:nvPr/>
            </p:nvSpPr>
            <p:spPr>
              <a:xfrm>
                <a:off x="540390" y="4583226"/>
                <a:ext cx="620971" cy="3111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dest</a:t>
                </a:r>
                <a:endParaRPr lang="en-US" dirty="0"/>
              </a:p>
            </p:txBody>
          </p:sp>
          <p:sp>
            <p:nvSpPr>
              <p:cNvPr id="474" name="TextBox 473"/>
              <p:cNvSpPr txBox="1"/>
              <p:nvPr/>
            </p:nvSpPr>
            <p:spPr>
              <a:xfrm>
                <a:off x="1162170" y="4587898"/>
                <a:ext cx="1070012" cy="3111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interface</a:t>
                </a:r>
                <a:endParaRPr lang="en-US" dirty="0"/>
              </a:p>
            </p:txBody>
          </p:sp>
          <p:cxnSp>
            <p:nvCxnSpPr>
              <p:cNvPr id="475" name="Straight Connector 474"/>
              <p:cNvCxnSpPr/>
              <p:nvPr/>
            </p:nvCxnSpPr>
            <p:spPr bwMode="auto">
              <a:xfrm>
                <a:off x="1154183" y="4593421"/>
                <a:ext cx="1345" cy="1293547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76" name="Straight Connector 475"/>
              <p:cNvCxnSpPr/>
              <p:nvPr/>
            </p:nvCxnSpPr>
            <p:spPr bwMode="auto">
              <a:xfrm flipH="1">
                <a:off x="537654" y="4911108"/>
                <a:ext cx="167920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477" name="TextBox 476"/>
              <p:cNvSpPr txBox="1"/>
              <p:nvPr/>
            </p:nvSpPr>
            <p:spPr>
              <a:xfrm>
                <a:off x="597755" y="4905652"/>
                <a:ext cx="415498" cy="7779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…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…</a:t>
                </a:r>
                <a:endParaRPr lang="en-US" dirty="0"/>
              </a:p>
            </p:txBody>
          </p:sp>
          <p:sp>
            <p:nvSpPr>
              <p:cNvPr id="478" name="TextBox 477"/>
              <p:cNvSpPr txBox="1"/>
              <p:nvPr/>
            </p:nvSpPr>
            <p:spPr>
              <a:xfrm>
                <a:off x="649592" y="5234010"/>
                <a:ext cx="3386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CC0000"/>
                    </a:solidFill>
                  </a:rPr>
                  <a:t>X</a:t>
                </a:r>
                <a:endParaRPr lang="en-US" dirty="0">
                  <a:solidFill>
                    <a:srgbClr val="CC0000"/>
                  </a:solidFill>
                </a:endParaRPr>
              </a:p>
            </p:txBody>
          </p:sp>
          <p:sp>
            <p:nvSpPr>
              <p:cNvPr id="479" name="TextBox 478"/>
              <p:cNvSpPr txBox="1"/>
              <p:nvPr/>
            </p:nvSpPr>
            <p:spPr>
              <a:xfrm>
                <a:off x="1230781" y="4917583"/>
                <a:ext cx="415498" cy="7779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…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…</a:t>
                </a:r>
                <a:endParaRPr lang="en-US" dirty="0"/>
              </a:p>
            </p:txBody>
          </p:sp>
          <p:sp>
            <p:nvSpPr>
              <p:cNvPr id="480" name="TextBox 479"/>
              <p:cNvSpPr txBox="1"/>
              <p:nvPr/>
            </p:nvSpPr>
            <p:spPr>
              <a:xfrm>
                <a:off x="1308433" y="5241003"/>
                <a:ext cx="3130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CC0000"/>
                    </a:solidFill>
                  </a:rPr>
                  <a:t>2</a:t>
                </a:r>
                <a:endParaRPr lang="en-US" dirty="0">
                  <a:solidFill>
                    <a:srgbClr val="CC0000"/>
                  </a:solidFill>
                </a:endParaRPr>
              </a:p>
            </p:txBody>
          </p:sp>
        </p:grpSp>
      </p:grpSp>
      <p:sp>
        <p:nvSpPr>
          <p:cNvPr id="267" name="Rectangle 4"/>
          <p:cNvSpPr txBox="1">
            <a:spLocks noChangeArrowheads="1"/>
          </p:cNvSpPr>
          <p:nvPr/>
        </p:nvSpPr>
        <p:spPr bwMode="auto">
          <a:xfrm>
            <a:off x="3487781" y="5828603"/>
            <a:ext cx="4993774" cy="1028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ct val="90000"/>
              </a:lnSpc>
            </a:pPr>
            <a:r>
              <a:rPr lang="en-US" sz="2000" dirty="0" smtClean="0">
                <a:latin typeface="Arial"/>
                <a:cs typeface="Arial"/>
              </a:rPr>
              <a:t>1</a:t>
            </a:r>
            <a:r>
              <a:rPr lang="en-US" sz="2000" dirty="0" smtClean="0">
                <a:latin typeface="+mj-lt"/>
                <a:cs typeface="Arial"/>
              </a:rPr>
              <a:t>a: OSPF intra-domain routing: to get to </a:t>
            </a:r>
            <a:r>
              <a:rPr lang="en-US" sz="2000" dirty="0" smtClean="0">
                <a:latin typeface="Arial"/>
                <a:cs typeface="Arial"/>
              </a:rPr>
              <a:t>1</a:t>
            </a:r>
            <a:r>
              <a:rPr lang="en-US" sz="2000" dirty="0" smtClean="0">
                <a:latin typeface="+mj-lt"/>
                <a:cs typeface="Arial"/>
              </a:rPr>
              <a:t>c, forward over outgoing local interface 2</a:t>
            </a:r>
            <a:endParaRPr lang="en-US" sz="2000" dirty="0">
              <a:latin typeface="+mj-lt"/>
            </a:endParaRPr>
          </a:p>
        </p:txBody>
      </p:sp>
      <p:grpSp>
        <p:nvGrpSpPr>
          <p:cNvPr id="268" name="Group 267"/>
          <p:cNvGrpSpPr/>
          <p:nvPr/>
        </p:nvGrpSpPr>
        <p:grpSpPr>
          <a:xfrm>
            <a:off x="1149470" y="2245331"/>
            <a:ext cx="474928" cy="686044"/>
            <a:chOff x="1149470" y="2245331"/>
            <a:chExt cx="474928" cy="686044"/>
          </a:xfrm>
        </p:grpSpPr>
        <p:sp>
          <p:nvSpPr>
            <p:cNvPr id="333" name="TextBox 332"/>
            <p:cNvSpPr txBox="1"/>
            <p:nvPr/>
          </p:nvSpPr>
          <p:spPr>
            <a:xfrm>
              <a:off x="1149470" y="2245331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</a:t>
              </a:r>
              <a:endParaRPr lang="en-US" sz="1400" dirty="0"/>
            </a:p>
          </p:txBody>
        </p:sp>
        <p:sp>
          <p:nvSpPr>
            <p:cNvPr id="335" name="TextBox 334"/>
            <p:cNvSpPr txBox="1"/>
            <p:nvPr/>
          </p:nvSpPr>
          <p:spPr>
            <a:xfrm>
              <a:off x="1339883" y="2623598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2</a:t>
              </a:r>
              <a:endParaRPr lang="en-US" sz="1400" dirty="0"/>
            </a:p>
          </p:txBody>
        </p:sp>
      </p:grpSp>
      <p:cxnSp>
        <p:nvCxnSpPr>
          <p:cNvPr id="15" name="Straight Arrow Connector 14"/>
          <p:cNvCxnSpPr/>
          <p:nvPr/>
        </p:nvCxnSpPr>
        <p:spPr bwMode="auto">
          <a:xfrm>
            <a:off x="1144952" y="2748406"/>
            <a:ext cx="315088" cy="2415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0" name="Straight Connector 339"/>
          <p:cNvCxnSpPr/>
          <p:nvPr/>
        </p:nvCxnSpPr>
        <p:spPr bwMode="auto">
          <a:xfrm flipH="1">
            <a:off x="3046901" y="2522161"/>
            <a:ext cx="2716814" cy="14391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  <p:sp>
        <p:nvSpPr>
          <p:cNvPr id="34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491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BGP route selection</a:t>
            </a:r>
          </a:p>
        </p:txBody>
      </p:sp>
      <p:sp>
        <p:nvSpPr>
          <p:cNvPr id="1208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288" y="1433513"/>
            <a:ext cx="7772400" cy="4648200"/>
          </a:xfrm>
        </p:spPr>
        <p:txBody>
          <a:bodyPr/>
          <a:lstStyle/>
          <a:p>
            <a:pPr marL="346075" indent="-346075">
              <a:defRPr/>
            </a:pPr>
            <a:r>
              <a:rPr lang="en-US" dirty="0">
                <a:cs typeface="+mn-cs"/>
              </a:rPr>
              <a:t>router may learn about more </a:t>
            </a:r>
            <a:r>
              <a:rPr lang="en-US" dirty="0" smtClean="0">
                <a:cs typeface="+mn-cs"/>
              </a:rPr>
              <a:t>than one </a:t>
            </a:r>
            <a:r>
              <a:rPr lang="en-US" dirty="0">
                <a:cs typeface="+mn-cs"/>
              </a:rPr>
              <a:t>route to destination AS, selects route based on:</a:t>
            </a:r>
          </a:p>
          <a:p>
            <a:pPr marL="1084263" lvl="1" indent="-457200">
              <a:buFont typeface="ZapfDingbats" charset="0"/>
              <a:buAutoNum type="arabicPeriod"/>
              <a:defRPr/>
            </a:pPr>
            <a:r>
              <a:rPr lang="en-US" dirty="0"/>
              <a:t>local preference value attribute: policy decision</a:t>
            </a:r>
          </a:p>
          <a:p>
            <a:pPr marL="1084263" lvl="1" indent="-457200">
              <a:buFont typeface="ZapfDingbats" charset="0"/>
              <a:buAutoNum type="arabicPeriod"/>
              <a:defRPr/>
            </a:pPr>
            <a:r>
              <a:rPr lang="en-US" dirty="0"/>
              <a:t>shortest AS-PATH </a:t>
            </a:r>
          </a:p>
          <a:p>
            <a:pPr marL="1084263" lvl="1" indent="-457200">
              <a:buFont typeface="ZapfDingbats" charset="0"/>
              <a:buAutoNum type="arabicPeriod"/>
              <a:defRPr/>
            </a:pPr>
            <a:r>
              <a:rPr lang="en-US" dirty="0"/>
              <a:t>closest NEXT-HOP router: hot potato routing</a:t>
            </a:r>
          </a:p>
          <a:p>
            <a:pPr marL="1084263" lvl="1" indent="-457200">
              <a:buFont typeface="ZapfDingbats" charset="0"/>
              <a:buAutoNum type="arabicPeriod"/>
              <a:defRPr/>
            </a:pPr>
            <a:r>
              <a:rPr lang="en-US" dirty="0"/>
              <a:t>additional criteria </a:t>
            </a:r>
          </a:p>
        </p:txBody>
      </p:sp>
      <p:pic>
        <p:nvPicPr>
          <p:cNvPr id="165893" name="Picture 6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25" y="1050925"/>
            <a:ext cx="5027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12</a:t>
            </a:fld>
            <a:endParaRPr lang="en-US" sz="1200" dirty="0">
              <a:latin typeface="Tahoma" charset="0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42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Title 1"/>
          <p:cNvSpPr>
            <a:spLocks noGrp="1"/>
          </p:cNvSpPr>
          <p:nvPr>
            <p:ph type="title"/>
          </p:nvPr>
        </p:nvSpPr>
        <p:spPr>
          <a:xfrm>
            <a:off x="533400" y="87508"/>
            <a:ext cx="7772400" cy="1143000"/>
          </a:xfrm>
        </p:spPr>
        <p:txBody>
          <a:bodyPr/>
          <a:lstStyle/>
          <a:p>
            <a:r>
              <a:rPr lang="en-US">
                <a:latin typeface="Gill Sans MT" charset="0"/>
              </a:rPr>
              <a:t>Hot Potato Routing</a:t>
            </a:r>
          </a:p>
        </p:txBody>
      </p:sp>
      <p:sp>
        <p:nvSpPr>
          <p:cNvPr id="40" name="Content Placeholder 39"/>
          <p:cNvSpPr>
            <a:spLocks noGrp="1"/>
          </p:cNvSpPr>
          <p:nvPr>
            <p:ph idx="1"/>
          </p:nvPr>
        </p:nvSpPr>
        <p:spPr>
          <a:xfrm>
            <a:off x="914400" y="4747113"/>
            <a:ext cx="8229600" cy="826498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2d learns (via iBGP) it can route to X via 2a or 2c</a:t>
            </a:r>
          </a:p>
          <a:p>
            <a:pPr>
              <a:defRPr/>
            </a:pPr>
            <a:r>
              <a:rPr lang="en-US" sz="2400" i="1" dirty="0" smtClean="0">
                <a:solidFill>
                  <a:srgbClr val="000090"/>
                </a:solidFill>
              </a:rPr>
              <a:t>hot potato routing: </a:t>
            </a:r>
            <a:r>
              <a:rPr lang="en-US" sz="2400" dirty="0" smtClean="0"/>
              <a:t>choose local gateway that has least intra-domain cost (e.g., 2d chooses 2a, even though more AS hops to </a:t>
            </a:r>
            <a:r>
              <a:rPr lang="en-US" sz="2400" i="1" dirty="0" smtClean="0"/>
              <a:t>X</a:t>
            </a:r>
            <a:r>
              <a:rPr lang="en-US" sz="2400" dirty="0" smtClean="0"/>
              <a:t>): don’t worry about inter-domain cost!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83302" name="Picture 36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25708"/>
            <a:ext cx="4572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1" name="Group 120"/>
          <p:cNvGrpSpPr/>
          <p:nvPr/>
        </p:nvGrpSpPr>
        <p:grpSpPr>
          <a:xfrm>
            <a:off x="624887" y="1673230"/>
            <a:ext cx="2557336" cy="1719017"/>
            <a:chOff x="-2170772" y="2784954"/>
            <a:chExt cx="2712783" cy="1853712"/>
          </a:xfrm>
        </p:grpSpPr>
        <p:sp>
          <p:nvSpPr>
            <p:cNvPr id="122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" name="Group 122"/>
            <p:cNvGrpSpPr/>
            <p:nvPr/>
          </p:nvGrpSpPr>
          <p:grpSpPr>
            <a:xfrm>
              <a:off x="-1935370" y="2935816"/>
              <a:ext cx="2333625" cy="1590649"/>
              <a:chOff x="833331" y="2873352"/>
              <a:chExt cx="2333625" cy="1590649"/>
            </a:xfrm>
          </p:grpSpPr>
          <p:grpSp>
            <p:nvGrpSpPr>
              <p:cNvPr id="124" name="Group 123"/>
              <p:cNvGrpSpPr/>
              <p:nvPr/>
            </p:nvGrpSpPr>
            <p:grpSpPr>
              <a:xfrm>
                <a:off x="1736090" y="287335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73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77" name="Oval 176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78" name="Rectangle 177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79" name="Oval 178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80" name="Freeform 179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81" name="Freeform 180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82" name="Freeform 181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83" name="Freeform 182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184" name="Straight Connector 183"/>
                  <p:cNvCxnSpPr>
                    <a:endCxn id="179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4" name="Group 173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175" name="Oval 174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76" name="TextBox 175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1b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125" name="Group 124"/>
              <p:cNvGrpSpPr/>
              <p:nvPr/>
            </p:nvGrpSpPr>
            <p:grpSpPr>
              <a:xfrm>
                <a:off x="1740320" y="409466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60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64" name="Oval 163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65" name="Rectangle 164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66" name="Oval 165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67" name="Freeform 166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68" name="Freeform 167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69" name="Freeform 168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70" name="Freeform 169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171" name="Straight Connector 170"/>
                  <p:cNvCxnSpPr>
                    <a:endCxn id="166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1" name="Group 160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162" name="Oval 161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3" name="TextBox 162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1d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126" name="Group 125"/>
              <p:cNvGrpSpPr/>
              <p:nvPr/>
            </p:nvGrpSpPr>
            <p:grpSpPr>
              <a:xfrm>
                <a:off x="2601806" y="348507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45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49" name="Oval 148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50" name="Rectangle 149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51" name="Oval 150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52" name="Freeform 151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53" name="Freeform 152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54" name="Freeform 153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57" name="Freeform 156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158" name="Straight Connector 157"/>
                  <p:cNvCxnSpPr>
                    <a:endCxn id="151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Straight Connector 158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6" name="Group 145"/>
                <p:cNvGrpSpPr/>
                <p:nvPr/>
              </p:nvGrpSpPr>
              <p:grpSpPr>
                <a:xfrm>
                  <a:off x="1770362" y="2873352"/>
                  <a:ext cx="428460" cy="369332"/>
                  <a:chOff x="667045" y="1708643"/>
                  <a:chExt cx="428460" cy="369332"/>
                </a:xfrm>
              </p:grpSpPr>
              <p:sp>
                <p:nvSpPr>
                  <p:cNvPr id="147" name="Oval 146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48" name="TextBox 147"/>
                  <p:cNvSpPr txBox="1"/>
                  <p:nvPr/>
                </p:nvSpPr>
                <p:spPr>
                  <a:xfrm>
                    <a:off x="667045" y="1708643"/>
                    <a:ext cx="42846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1c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127" name="Group 126"/>
              <p:cNvGrpSpPr/>
              <p:nvPr/>
            </p:nvGrpSpPr>
            <p:grpSpPr>
              <a:xfrm>
                <a:off x="833331" y="347871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3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36" name="Oval 13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37" name="Rectangle 13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38" name="Oval 13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39" name="Freeform 13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40" name="Freeform 13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41" name="Freeform 14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42" name="Freeform 14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143" name="Straight Connector 142"/>
                  <p:cNvCxnSpPr>
                    <a:endCxn id="13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Straight Connector 14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3" name="Group 132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134" name="Oval 13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35" name="TextBox 134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1a</a:t>
                    </a:r>
                    <a:endParaRPr lang="en-US" dirty="0"/>
                  </a:p>
                </p:txBody>
              </p:sp>
            </p:grpSp>
          </p:grpSp>
          <p:cxnSp>
            <p:nvCxnSpPr>
              <p:cNvPr id="128" name="Straight Connector 127"/>
              <p:cNvCxnSpPr>
                <a:stCxn id="177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29" name="Straight Connector 128"/>
              <p:cNvCxnSpPr/>
              <p:nvPr/>
            </p:nvCxnSpPr>
            <p:spPr bwMode="auto">
              <a:xfrm>
                <a:off x="1315140" y="3783345"/>
                <a:ext cx="489235" cy="35258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30" name="Straight Connector 129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31" name="Straight Connector 130"/>
              <p:cNvCxnSpPr>
                <a:endCxn id="177" idx="2"/>
              </p:cNvCxnSpPr>
              <p:nvPr/>
            </p:nvCxnSpPr>
            <p:spPr bwMode="auto">
              <a:xfrm flipV="1">
                <a:off x="1319809" y="3078707"/>
                <a:ext cx="417868" cy="457019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186" name="Freeform 2"/>
          <p:cNvSpPr>
            <a:spLocks/>
          </p:cNvSpPr>
          <p:nvPr/>
        </p:nvSpPr>
        <p:spPr bwMode="auto">
          <a:xfrm>
            <a:off x="3285692" y="2600401"/>
            <a:ext cx="2545688" cy="1720535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7" name="Group 186"/>
          <p:cNvGrpSpPr/>
          <p:nvPr/>
        </p:nvGrpSpPr>
        <p:grpSpPr>
          <a:xfrm>
            <a:off x="3506594" y="2740425"/>
            <a:ext cx="2189884" cy="1476371"/>
            <a:chOff x="833331" y="2873352"/>
            <a:chExt cx="2333625" cy="1590649"/>
          </a:xfrm>
        </p:grpSpPr>
        <p:grpSp>
          <p:nvGrpSpPr>
            <p:cNvPr id="188" name="Group 187"/>
            <p:cNvGrpSpPr/>
            <p:nvPr/>
          </p:nvGrpSpPr>
          <p:grpSpPr>
            <a:xfrm>
              <a:off x="1736090" y="2873352"/>
              <a:ext cx="565150" cy="369332"/>
              <a:chOff x="1736090" y="2873352"/>
              <a:chExt cx="565150" cy="369332"/>
            </a:xfrm>
          </p:grpSpPr>
          <p:grpSp>
            <p:nvGrpSpPr>
              <p:cNvPr id="235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39" name="Oval 238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40" name="Rectangle 239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1" name="Oval 240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42" name="Freeform 241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3" name="Freeform 242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4" name="Freeform 243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5" name="Freeform 244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46" name="Straight Connector 245"/>
                <p:cNvCxnSpPr>
                  <a:endCxn id="241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7" name="Straight Connector 246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6" name="Group 235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237" name="Oval 236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8" name="TextBox 237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</a:t>
                  </a:r>
                  <a:r>
                    <a:rPr lang="en-US" dirty="0" smtClean="0"/>
                    <a:t>b</a:t>
                  </a:r>
                  <a:endParaRPr lang="en-US" dirty="0"/>
                </a:p>
              </p:txBody>
            </p:sp>
          </p:grpSp>
        </p:grpSp>
        <p:grpSp>
          <p:nvGrpSpPr>
            <p:cNvPr id="189" name="Group 188"/>
            <p:cNvGrpSpPr/>
            <p:nvPr/>
          </p:nvGrpSpPr>
          <p:grpSpPr>
            <a:xfrm>
              <a:off x="1740320" y="4094669"/>
              <a:ext cx="565150" cy="369332"/>
              <a:chOff x="1736090" y="2873352"/>
              <a:chExt cx="565150" cy="369332"/>
            </a:xfrm>
          </p:grpSpPr>
          <p:grpSp>
            <p:nvGrpSpPr>
              <p:cNvPr id="222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26" name="Oval 225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27" name="Rectangle 226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28" name="Oval 227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29" name="Freeform 228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0" name="Freeform 229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1" name="Freeform 230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2" name="Freeform 231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33" name="Straight Connector 232"/>
                <p:cNvCxnSpPr>
                  <a:endCxn id="228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3" name="Group 222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224" name="Oval 223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5" name="TextBox 224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</a:t>
                  </a:r>
                  <a:r>
                    <a:rPr lang="en-US" dirty="0" smtClean="0"/>
                    <a:t>d</a:t>
                  </a:r>
                  <a:endParaRPr lang="en-US" dirty="0"/>
                </a:p>
              </p:txBody>
            </p:sp>
          </p:grpSp>
        </p:grpSp>
        <p:grpSp>
          <p:nvGrpSpPr>
            <p:cNvPr id="190" name="Group 189"/>
            <p:cNvGrpSpPr/>
            <p:nvPr/>
          </p:nvGrpSpPr>
          <p:grpSpPr>
            <a:xfrm>
              <a:off x="2601806" y="3485072"/>
              <a:ext cx="565150" cy="369332"/>
              <a:chOff x="1736090" y="2873352"/>
              <a:chExt cx="565150" cy="369332"/>
            </a:xfrm>
          </p:grpSpPr>
          <p:grpSp>
            <p:nvGrpSpPr>
              <p:cNvPr id="209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13" name="Oval 212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14" name="Rectangle 213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5" name="Oval 214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16" name="Freeform 215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7" name="Freeform 216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8" name="Freeform 217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9" name="Freeform 218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20" name="Straight Connector 219"/>
                <p:cNvCxnSpPr>
                  <a:endCxn id="215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0" name="Group 209"/>
              <p:cNvGrpSpPr/>
              <p:nvPr/>
            </p:nvGrpSpPr>
            <p:grpSpPr>
              <a:xfrm>
                <a:off x="1770362" y="2873352"/>
                <a:ext cx="428460" cy="369332"/>
                <a:chOff x="667045" y="1708643"/>
                <a:chExt cx="428460" cy="369332"/>
              </a:xfrm>
            </p:grpSpPr>
            <p:sp>
              <p:nvSpPr>
                <p:cNvPr id="211" name="Oval 210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2" name="TextBox 211"/>
                <p:cNvSpPr txBox="1"/>
                <p:nvPr/>
              </p:nvSpPr>
              <p:spPr>
                <a:xfrm>
                  <a:off x="667045" y="1708643"/>
                  <a:ext cx="42846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</a:t>
                  </a:r>
                  <a:r>
                    <a:rPr lang="en-US" dirty="0" smtClean="0"/>
                    <a:t>c</a:t>
                  </a:r>
                  <a:endParaRPr lang="en-US" dirty="0"/>
                </a:p>
              </p:txBody>
            </p:sp>
          </p:grpSp>
        </p:grpSp>
        <p:grpSp>
          <p:nvGrpSpPr>
            <p:cNvPr id="191" name="Group 190"/>
            <p:cNvGrpSpPr/>
            <p:nvPr/>
          </p:nvGrpSpPr>
          <p:grpSpPr>
            <a:xfrm>
              <a:off x="833331" y="3478719"/>
              <a:ext cx="565150" cy="369332"/>
              <a:chOff x="1736090" y="2873352"/>
              <a:chExt cx="565150" cy="369332"/>
            </a:xfrm>
          </p:grpSpPr>
          <p:grpSp>
            <p:nvGrpSpPr>
              <p:cNvPr id="196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00" name="Oval 199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01" name="Rectangle 200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02" name="Oval 201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03" name="Freeform 202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04" name="Freeform 203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05" name="Freeform 204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06" name="Freeform 205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07" name="Straight Connector 206"/>
                <p:cNvCxnSpPr>
                  <a:endCxn id="202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7" name="Group 196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198" name="Oval 197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9" name="TextBox 198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</a:t>
                  </a:r>
                  <a:r>
                    <a:rPr lang="en-US" dirty="0" smtClean="0"/>
                    <a:t>a</a:t>
                  </a:r>
                  <a:endParaRPr lang="en-US" dirty="0"/>
                </a:p>
              </p:txBody>
            </p:sp>
          </p:grpSp>
        </p:grpSp>
        <p:cxnSp>
          <p:nvCxnSpPr>
            <p:cNvPr id="192" name="Straight Connector 191"/>
            <p:cNvCxnSpPr>
              <a:endCxn id="225" idx="0"/>
            </p:cNvCxnSpPr>
            <p:nvPr/>
          </p:nvCxnSpPr>
          <p:spPr bwMode="auto">
            <a:xfrm>
              <a:off x="1991073" y="3173114"/>
              <a:ext cx="4230" cy="92155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3" name="Straight Connector 192"/>
            <p:cNvCxnSpPr/>
            <p:nvPr/>
          </p:nvCxnSpPr>
          <p:spPr bwMode="auto">
            <a:xfrm>
              <a:off x="2280478" y="3145660"/>
              <a:ext cx="435814" cy="35947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4" name="Straight Connector 193"/>
            <p:cNvCxnSpPr/>
            <p:nvPr/>
          </p:nvCxnSpPr>
          <p:spPr bwMode="auto">
            <a:xfrm>
              <a:off x="1300073" y="3768911"/>
              <a:ext cx="527386" cy="36820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5" name="Straight Connector 194"/>
            <p:cNvCxnSpPr/>
            <p:nvPr/>
          </p:nvCxnSpPr>
          <p:spPr bwMode="auto">
            <a:xfrm flipH="1">
              <a:off x="2194462" y="3713972"/>
              <a:ext cx="509583" cy="42894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48" name="Freeform 2"/>
          <p:cNvSpPr>
            <a:spLocks/>
          </p:cNvSpPr>
          <p:nvPr/>
        </p:nvSpPr>
        <p:spPr bwMode="auto">
          <a:xfrm>
            <a:off x="5507686" y="1532143"/>
            <a:ext cx="2575521" cy="1672516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0" name="Group 249"/>
          <p:cNvGrpSpPr/>
          <p:nvPr/>
        </p:nvGrpSpPr>
        <p:grpSpPr>
          <a:xfrm>
            <a:off x="6588258" y="1668259"/>
            <a:ext cx="536554" cy="333232"/>
            <a:chOff x="1736090" y="2873352"/>
            <a:chExt cx="565150" cy="369332"/>
          </a:xfrm>
        </p:grpSpPr>
        <p:grpSp>
          <p:nvGrpSpPr>
            <p:cNvPr id="298" name="Group 327"/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302" name="Oval 301"/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303" name="Rectangle 302"/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4" name="Oval 303"/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305" name="Freeform 304"/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6" name="Freeform 305"/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7" name="Freeform 306"/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8" name="Freeform 307"/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309" name="Straight Connector 308"/>
              <p:cNvCxnSpPr>
                <a:endCxn id="304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/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9" name="Group 298"/>
            <p:cNvGrpSpPr/>
            <p:nvPr/>
          </p:nvGrpSpPr>
          <p:grpSpPr>
            <a:xfrm>
              <a:off x="1770362" y="2873352"/>
              <a:ext cx="441422" cy="369332"/>
              <a:chOff x="667045" y="1708643"/>
              <a:chExt cx="441422" cy="369332"/>
            </a:xfrm>
          </p:grpSpPr>
          <p:sp>
            <p:nvSpPr>
              <p:cNvPr id="300" name="Oval 299"/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chemeClr val="bg1">
                  <a:alpha val="76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1" name="TextBox 300"/>
              <p:cNvSpPr txBox="1"/>
              <p:nvPr/>
            </p:nvSpPr>
            <p:spPr>
              <a:xfrm>
                <a:off x="667045" y="1708643"/>
                <a:ext cx="4414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</a:t>
                </a:r>
                <a:r>
                  <a:rPr lang="en-US" dirty="0" smtClean="0"/>
                  <a:t>b</a:t>
                </a:r>
                <a:endParaRPr lang="en-US" dirty="0"/>
              </a:p>
            </p:txBody>
          </p:sp>
        </p:grpSp>
      </p:grpSp>
      <p:grpSp>
        <p:nvGrpSpPr>
          <p:cNvPr id="251" name="Group 250"/>
          <p:cNvGrpSpPr/>
          <p:nvPr/>
        </p:nvGrpSpPr>
        <p:grpSpPr>
          <a:xfrm>
            <a:off x="6592274" y="2770198"/>
            <a:ext cx="536554" cy="333232"/>
            <a:chOff x="1736090" y="2873352"/>
            <a:chExt cx="565150" cy="369332"/>
          </a:xfrm>
        </p:grpSpPr>
        <p:grpSp>
          <p:nvGrpSpPr>
            <p:cNvPr id="285" name="Group 327"/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289" name="Oval 288"/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90" name="Rectangle 289"/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1" name="Oval 290"/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92" name="Freeform 291"/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3" name="Freeform 292"/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4" name="Freeform 293"/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5" name="Freeform 294"/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296" name="Straight Connector 295"/>
              <p:cNvCxnSpPr>
                <a:endCxn id="291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Straight Connector 296"/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6" name="Group 285"/>
            <p:cNvGrpSpPr/>
            <p:nvPr/>
          </p:nvGrpSpPr>
          <p:grpSpPr>
            <a:xfrm>
              <a:off x="1770362" y="2873352"/>
              <a:ext cx="441422" cy="369332"/>
              <a:chOff x="667045" y="1708643"/>
              <a:chExt cx="441422" cy="369332"/>
            </a:xfrm>
          </p:grpSpPr>
          <p:sp>
            <p:nvSpPr>
              <p:cNvPr id="287" name="Oval 286"/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chemeClr val="bg1">
                  <a:alpha val="76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8" name="TextBox 287"/>
              <p:cNvSpPr txBox="1"/>
              <p:nvPr/>
            </p:nvSpPr>
            <p:spPr>
              <a:xfrm>
                <a:off x="667045" y="1708643"/>
                <a:ext cx="4414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</a:t>
                </a:r>
                <a:r>
                  <a:rPr lang="en-US" dirty="0" smtClean="0"/>
                  <a:t>d</a:t>
                </a:r>
                <a:endParaRPr lang="en-US" dirty="0"/>
              </a:p>
            </p:txBody>
          </p:sp>
        </p:grpSp>
      </p:grpSp>
      <p:grpSp>
        <p:nvGrpSpPr>
          <p:cNvPr id="252" name="Group 251"/>
          <p:cNvGrpSpPr/>
          <p:nvPr/>
        </p:nvGrpSpPr>
        <p:grpSpPr>
          <a:xfrm>
            <a:off x="7410171" y="2220186"/>
            <a:ext cx="536554" cy="333232"/>
            <a:chOff x="1736090" y="2873352"/>
            <a:chExt cx="565150" cy="369332"/>
          </a:xfrm>
        </p:grpSpPr>
        <p:grpSp>
          <p:nvGrpSpPr>
            <p:cNvPr id="272" name="Group 327"/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276" name="Oval 275"/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77" name="Rectangle 276"/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8" name="Oval 277"/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79" name="Freeform 278"/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0" name="Freeform 279"/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1" name="Freeform 280"/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2" name="Freeform 281"/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283" name="Straight Connector 282"/>
              <p:cNvCxnSpPr>
                <a:endCxn id="278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3" name="Group 272"/>
            <p:cNvGrpSpPr/>
            <p:nvPr/>
          </p:nvGrpSpPr>
          <p:grpSpPr>
            <a:xfrm>
              <a:off x="1770362" y="2873352"/>
              <a:ext cx="428460" cy="369332"/>
              <a:chOff x="667045" y="1708643"/>
              <a:chExt cx="428460" cy="369332"/>
            </a:xfrm>
          </p:grpSpPr>
          <p:sp>
            <p:nvSpPr>
              <p:cNvPr id="274" name="Oval 273"/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chemeClr val="bg1">
                  <a:alpha val="76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5" name="TextBox 274"/>
              <p:cNvSpPr txBox="1"/>
              <p:nvPr/>
            </p:nvSpPr>
            <p:spPr>
              <a:xfrm>
                <a:off x="667045" y="1708643"/>
                <a:ext cx="4284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</a:t>
                </a:r>
                <a:r>
                  <a:rPr lang="en-US" dirty="0" smtClean="0"/>
                  <a:t>c</a:t>
                </a:r>
                <a:endParaRPr lang="en-US" dirty="0"/>
              </a:p>
            </p:txBody>
          </p:sp>
        </p:grpSp>
      </p:grpSp>
      <p:grpSp>
        <p:nvGrpSpPr>
          <p:cNvPr id="253" name="Group 252"/>
          <p:cNvGrpSpPr/>
          <p:nvPr/>
        </p:nvGrpSpPr>
        <p:grpSpPr>
          <a:xfrm>
            <a:off x="5731177" y="2214454"/>
            <a:ext cx="536554" cy="333232"/>
            <a:chOff x="1736090" y="2873352"/>
            <a:chExt cx="565150" cy="369332"/>
          </a:xfrm>
        </p:grpSpPr>
        <p:grpSp>
          <p:nvGrpSpPr>
            <p:cNvPr id="259" name="Group 327"/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263" name="Oval 262"/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64" name="Rectangle 263"/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5" name="Oval 264"/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66" name="Freeform 265"/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7" name="Freeform 266"/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8" name="Freeform 267"/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9" name="Freeform 268"/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270" name="Straight Connector 269"/>
              <p:cNvCxnSpPr>
                <a:endCxn id="265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0" name="Group 259"/>
            <p:cNvGrpSpPr/>
            <p:nvPr/>
          </p:nvGrpSpPr>
          <p:grpSpPr>
            <a:xfrm>
              <a:off x="1770362" y="2873352"/>
              <a:ext cx="441422" cy="369332"/>
              <a:chOff x="667045" y="1708643"/>
              <a:chExt cx="441422" cy="369332"/>
            </a:xfrm>
          </p:grpSpPr>
          <p:sp>
            <p:nvSpPr>
              <p:cNvPr id="261" name="Oval 260"/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chemeClr val="bg1">
                  <a:alpha val="76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2" name="TextBox 261"/>
              <p:cNvSpPr txBox="1"/>
              <p:nvPr/>
            </p:nvSpPr>
            <p:spPr>
              <a:xfrm>
                <a:off x="667045" y="1708643"/>
                <a:ext cx="4414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</a:t>
                </a:r>
                <a:r>
                  <a:rPr lang="en-US" dirty="0" smtClean="0"/>
                  <a:t>a</a:t>
                </a:r>
                <a:endParaRPr lang="en-US" dirty="0"/>
              </a:p>
            </p:txBody>
          </p:sp>
        </p:grpSp>
      </p:grpSp>
      <p:cxnSp>
        <p:nvCxnSpPr>
          <p:cNvPr id="254" name="Straight Connector 253"/>
          <p:cNvCxnSpPr/>
          <p:nvPr/>
        </p:nvCxnSpPr>
        <p:spPr bwMode="auto">
          <a:xfrm>
            <a:off x="6276273" y="2367749"/>
            <a:ext cx="1143946" cy="573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5" name="Straight Connector 254"/>
          <p:cNvCxnSpPr>
            <a:stCxn id="302" idx="7"/>
          </p:cNvCxnSpPr>
          <p:nvPr/>
        </p:nvCxnSpPr>
        <p:spPr bwMode="auto">
          <a:xfrm>
            <a:off x="7046457" y="1921905"/>
            <a:ext cx="455753" cy="33362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" name="Straight Connector 255"/>
          <p:cNvCxnSpPr/>
          <p:nvPr/>
        </p:nvCxnSpPr>
        <p:spPr bwMode="auto">
          <a:xfrm>
            <a:off x="6174303" y="2491974"/>
            <a:ext cx="453745" cy="32216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7" name="Straight Connector 256"/>
          <p:cNvCxnSpPr/>
          <p:nvPr/>
        </p:nvCxnSpPr>
        <p:spPr bwMode="auto">
          <a:xfrm flipH="1">
            <a:off x="6162417" y="1933156"/>
            <a:ext cx="482298" cy="31511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8" name="Straight Connector 257"/>
          <p:cNvCxnSpPr/>
          <p:nvPr/>
        </p:nvCxnSpPr>
        <p:spPr bwMode="auto">
          <a:xfrm flipH="1" flipV="1">
            <a:off x="5412148" y="3178324"/>
            <a:ext cx="1295763" cy="64375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" name="Straight Connector 310"/>
          <p:cNvCxnSpPr/>
          <p:nvPr/>
        </p:nvCxnSpPr>
        <p:spPr bwMode="auto">
          <a:xfrm flipH="1" flipV="1">
            <a:off x="3046707" y="2561763"/>
            <a:ext cx="542552" cy="78120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2" name="Straight Connector 311"/>
          <p:cNvCxnSpPr/>
          <p:nvPr/>
        </p:nvCxnSpPr>
        <p:spPr bwMode="auto">
          <a:xfrm flipV="1">
            <a:off x="5523188" y="2502881"/>
            <a:ext cx="337735" cy="82312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3" name="TextBox 312"/>
          <p:cNvSpPr txBox="1"/>
          <p:nvPr/>
        </p:nvSpPr>
        <p:spPr>
          <a:xfrm>
            <a:off x="3493291" y="2660085"/>
            <a:ext cx="682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AS2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314" name="TextBox 313"/>
          <p:cNvSpPr txBox="1"/>
          <p:nvPr/>
        </p:nvSpPr>
        <p:spPr>
          <a:xfrm>
            <a:off x="5543950" y="1573383"/>
            <a:ext cx="682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AS3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315" name="TextBox 314"/>
          <p:cNvSpPr txBox="1"/>
          <p:nvPr/>
        </p:nvSpPr>
        <p:spPr>
          <a:xfrm>
            <a:off x="707172" y="1784059"/>
            <a:ext cx="682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AS1</a:t>
            </a:r>
            <a:endParaRPr lang="en-US" sz="2000" dirty="0">
              <a:solidFill>
                <a:srgbClr val="000090"/>
              </a:solidFill>
            </a:endParaRPr>
          </a:p>
        </p:txBody>
      </p:sp>
      <p:grpSp>
        <p:nvGrpSpPr>
          <p:cNvPr id="316" name="Group 315"/>
          <p:cNvGrpSpPr/>
          <p:nvPr/>
        </p:nvGrpSpPr>
        <p:grpSpPr>
          <a:xfrm>
            <a:off x="7070827" y="2634990"/>
            <a:ext cx="1701734" cy="616172"/>
            <a:chOff x="7073692" y="5469792"/>
            <a:chExt cx="1701734" cy="616172"/>
          </a:xfrm>
        </p:grpSpPr>
        <p:grpSp>
          <p:nvGrpSpPr>
            <p:cNvPr id="317" name="Group 316"/>
            <p:cNvGrpSpPr/>
            <p:nvPr/>
          </p:nvGrpSpPr>
          <p:grpSpPr>
            <a:xfrm>
              <a:off x="7073692" y="5469792"/>
              <a:ext cx="1701734" cy="616172"/>
              <a:chOff x="6946249" y="5096269"/>
              <a:chExt cx="1701734" cy="616172"/>
            </a:xfrm>
          </p:grpSpPr>
          <p:sp>
            <p:nvSpPr>
              <p:cNvPr id="319" name="Freeform 2"/>
              <p:cNvSpPr>
                <a:spLocks/>
              </p:cNvSpPr>
              <p:nvPr/>
            </p:nvSpPr>
            <p:spPr bwMode="auto">
              <a:xfrm>
                <a:off x="6946249" y="5096269"/>
                <a:ext cx="1701734" cy="616172"/>
              </a:xfrm>
              <a:custGeom>
                <a:avLst/>
                <a:gdLst>
                  <a:gd name="T0" fmla="*/ 648763 w 10001"/>
                  <a:gd name="T1" fmla="*/ 34777612 h 10125"/>
                  <a:gd name="T2" fmla="*/ 115976403 w 10001"/>
                  <a:gd name="T3" fmla="*/ 13733703 h 10125"/>
                  <a:gd name="T4" fmla="*/ 507700960 w 10001"/>
                  <a:gd name="T5" fmla="*/ 8662125 h 10125"/>
                  <a:gd name="T6" fmla="*/ 810212713 w 10001"/>
                  <a:gd name="T7" fmla="*/ 0 h 10125"/>
                  <a:gd name="T8" fmla="*/ 1090015738 w 10001"/>
                  <a:gd name="T9" fmla="*/ 8687929 h 10125"/>
                  <a:gd name="T10" fmla="*/ 1310938763 w 10001"/>
                  <a:gd name="T11" fmla="*/ 4279362 h 10125"/>
                  <a:gd name="T12" fmla="*/ 1620263134 w 10001"/>
                  <a:gd name="T13" fmla="*/ 25736690 h 10125"/>
                  <a:gd name="T14" fmla="*/ 1394798364 w 10001"/>
                  <a:gd name="T15" fmla="*/ 58525268 h 10125"/>
                  <a:gd name="T16" fmla="*/ 1134622140 w 10001"/>
                  <a:gd name="T17" fmla="*/ 80266624 h 10125"/>
                  <a:gd name="T18" fmla="*/ 860820276 w 10001"/>
                  <a:gd name="T19" fmla="*/ 76142271 h 10125"/>
                  <a:gd name="T20" fmla="*/ 708996782 w 10001"/>
                  <a:gd name="T21" fmla="*/ 85346835 h 10125"/>
                  <a:gd name="T22" fmla="*/ 509322667 w 10001"/>
                  <a:gd name="T23" fmla="*/ 86268164 h 10125"/>
                  <a:gd name="T24" fmla="*/ 353443899 w 10001"/>
                  <a:gd name="T25" fmla="*/ 67979516 h 10125"/>
                  <a:gd name="T26" fmla="*/ 192536914 w 10001"/>
                  <a:gd name="T27" fmla="*/ 64535347 h 10125"/>
                  <a:gd name="T28" fmla="*/ 648763 w 10001"/>
                  <a:gd name="T29" fmla="*/ 34777612 h 1012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connsiteX0" fmla="*/ 4 w 10040"/>
                  <a:gd name="connsiteY0" fmla="*/ 4039 h 10125"/>
                  <a:gd name="connsiteX1" fmla="*/ 715 w 10040"/>
                  <a:gd name="connsiteY1" fmla="*/ 1595 h 10125"/>
                  <a:gd name="connsiteX2" fmla="*/ 3130 w 10040"/>
                  <a:gd name="connsiteY2" fmla="*/ 1006 h 10125"/>
                  <a:gd name="connsiteX3" fmla="*/ 4995 w 10040"/>
                  <a:gd name="connsiteY3" fmla="*/ 0 h 10125"/>
                  <a:gd name="connsiteX4" fmla="*/ 6720 w 10040"/>
                  <a:gd name="connsiteY4" fmla="*/ 1009 h 10125"/>
                  <a:gd name="connsiteX5" fmla="*/ 9989 w 10040"/>
                  <a:gd name="connsiteY5" fmla="*/ 2989 h 10125"/>
                  <a:gd name="connsiteX6" fmla="*/ 8599 w 10040"/>
                  <a:gd name="connsiteY6" fmla="*/ 6797 h 10125"/>
                  <a:gd name="connsiteX7" fmla="*/ 6995 w 10040"/>
                  <a:gd name="connsiteY7" fmla="*/ 9322 h 10125"/>
                  <a:gd name="connsiteX8" fmla="*/ 5307 w 10040"/>
                  <a:gd name="connsiteY8" fmla="*/ 8843 h 10125"/>
                  <a:gd name="connsiteX9" fmla="*/ 4371 w 10040"/>
                  <a:gd name="connsiteY9" fmla="*/ 9912 h 10125"/>
                  <a:gd name="connsiteX10" fmla="*/ 3140 w 10040"/>
                  <a:gd name="connsiteY10" fmla="*/ 10019 h 10125"/>
                  <a:gd name="connsiteX11" fmla="*/ 2179 w 10040"/>
                  <a:gd name="connsiteY11" fmla="*/ 7895 h 10125"/>
                  <a:gd name="connsiteX12" fmla="*/ 1187 w 10040"/>
                  <a:gd name="connsiteY12" fmla="*/ 7495 h 10125"/>
                  <a:gd name="connsiteX13" fmla="*/ 4 w 10040"/>
                  <a:gd name="connsiteY13" fmla="*/ 4039 h 10125"/>
                  <a:gd name="connsiteX0" fmla="*/ 4 w 8600"/>
                  <a:gd name="connsiteY0" fmla="*/ 4042 h 10128"/>
                  <a:gd name="connsiteX1" fmla="*/ 715 w 8600"/>
                  <a:gd name="connsiteY1" fmla="*/ 1598 h 10128"/>
                  <a:gd name="connsiteX2" fmla="*/ 3130 w 8600"/>
                  <a:gd name="connsiteY2" fmla="*/ 1009 h 10128"/>
                  <a:gd name="connsiteX3" fmla="*/ 4995 w 8600"/>
                  <a:gd name="connsiteY3" fmla="*/ 3 h 10128"/>
                  <a:gd name="connsiteX4" fmla="*/ 6720 w 8600"/>
                  <a:gd name="connsiteY4" fmla="*/ 1012 h 10128"/>
                  <a:gd name="connsiteX5" fmla="*/ 8599 w 8600"/>
                  <a:gd name="connsiteY5" fmla="*/ 6800 h 10128"/>
                  <a:gd name="connsiteX6" fmla="*/ 6995 w 8600"/>
                  <a:gd name="connsiteY6" fmla="*/ 9325 h 10128"/>
                  <a:gd name="connsiteX7" fmla="*/ 5307 w 8600"/>
                  <a:gd name="connsiteY7" fmla="*/ 8846 h 10128"/>
                  <a:gd name="connsiteX8" fmla="*/ 4371 w 8600"/>
                  <a:gd name="connsiteY8" fmla="*/ 9915 h 10128"/>
                  <a:gd name="connsiteX9" fmla="*/ 3140 w 8600"/>
                  <a:gd name="connsiteY9" fmla="*/ 10022 h 10128"/>
                  <a:gd name="connsiteX10" fmla="*/ 2179 w 8600"/>
                  <a:gd name="connsiteY10" fmla="*/ 7898 h 10128"/>
                  <a:gd name="connsiteX11" fmla="*/ 1187 w 8600"/>
                  <a:gd name="connsiteY11" fmla="*/ 7498 h 10128"/>
                  <a:gd name="connsiteX12" fmla="*/ 4 w 8600"/>
                  <a:gd name="connsiteY12" fmla="*/ 4042 h 10128"/>
                  <a:gd name="connsiteX0" fmla="*/ 4 w 9326"/>
                  <a:gd name="connsiteY0" fmla="*/ 3988 h 9997"/>
                  <a:gd name="connsiteX1" fmla="*/ 830 w 9326"/>
                  <a:gd name="connsiteY1" fmla="*/ 1575 h 9997"/>
                  <a:gd name="connsiteX2" fmla="*/ 3639 w 9326"/>
                  <a:gd name="connsiteY2" fmla="*/ 993 h 9997"/>
                  <a:gd name="connsiteX3" fmla="*/ 5807 w 9326"/>
                  <a:gd name="connsiteY3" fmla="*/ 0 h 9997"/>
                  <a:gd name="connsiteX4" fmla="*/ 7813 w 9326"/>
                  <a:gd name="connsiteY4" fmla="*/ 996 h 9997"/>
                  <a:gd name="connsiteX5" fmla="*/ 9324 w 9326"/>
                  <a:gd name="connsiteY5" fmla="*/ 5746 h 9997"/>
                  <a:gd name="connsiteX6" fmla="*/ 8133 w 9326"/>
                  <a:gd name="connsiteY6" fmla="*/ 9204 h 9997"/>
                  <a:gd name="connsiteX7" fmla="*/ 6170 w 9326"/>
                  <a:gd name="connsiteY7" fmla="*/ 8731 h 9997"/>
                  <a:gd name="connsiteX8" fmla="*/ 5082 w 9326"/>
                  <a:gd name="connsiteY8" fmla="*/ 9787 h 9997"/>
                  <a:gd name="connsiteX9" fmla="*/ 3650 w 9326"/>
                  <a:gd name="connsiteY9" fmla="*/ 9892 h 9997"/>
                  <a:gd name="connsiteX10" fmla="*/ 2533 w 9326"/>
                  <a:gd name="connsiteY10" fmla="*/ 7795 h 9997"/>
                  <a:gd name="connsiteX11" fmla="*/ 1379 w 9326"/>
                  <a:gd name="connsiteY11" fmla="*/ 7400 h 9997"/>
                  <a:gd name="connsiteX12" fmla="*/ 4 w 9326"/>
                  <a:gd name="connsiteY12" fmla="*/ 3988 h 9997"/>
                  <a:gd name="connsiteX0" fmla="*/ 4 w 10001"/>
                  <a:gd name="connsiteY0" fmla="*/ 3989 h 10041"/>
                  <a:gd name="connsiteX1" fmla="*/ 890 w 10001"/>
                  <a:gd name="connsiteY1" fmla="*/ 1575 h 10041"/>
                  <a:gd name="connsiteX2" fmla="*/ 3902 w 10001"/>
                  <a:gd name="connsiteY2" fmla="*/ 993 h 10041"/>
                  <a:gd name="connsiteX3" fmla="*/ 6227 w 10001"/>
                  <a:gd name="connsiteY3" fmla="*/ 0 h 10041"/>
                  <a:gd name="connsiteX4" fmla="*/ 8378 w 10001"/>
                  <a:gd name="connsiteY4" fmla="*/ 996 h 10041"/>
                  <a:gd name="connsiteX5" fmla="*/ 9998 w 10001"/>
                  <a:gd name="connsiteY5" fmla="*/ 5748 h 10041"/>
                  <a:gd name="connsiteX6" fmla="*/ 8721 w 10001"/>
                  <a:gd name="connsiteY6" fmla="*/ 9207 h 10041"/>
                  <a:gd name="connsiteX7" fmla="*/ 5449 w 10001"/>
                  <a:gd name="connsiteY7" fmla="*/ 9790 h 10041"/>
                  <a:gd name="connsiteX8" fmla="*/ 3914 w 10001"/>
                  <a:gd name="connsiteY8" fmla="*/ 9895 h 10041"/>
                  <a:gd name="connsiteX9" fmla="*/ 2716 w 10001"/>
                  <a:gd name="connsiteY9" fmla="*/ 7797 h 10041"/>
                  <a:gd name="connsiteX10" fmla="*/ 1479 w 10001"/>
                  <a:gd name="connsiteY10" fmla="*/ 7402 h 10041"/>
                  <a:gd name="connsiteX11" fmla="*/ 4 w 10001"/>
                  <a:gd name="connsiteY11" fmla="*/ 3989 h 10041"/>
                  <a:gd name="connsiteX0" fmla="*/ 4 w 10001"/>
                  <a:gd name="connsiteY0" fmla="*/ 3989 h 14825"/>
                  <a:gd name="connsiteX1" fmla="*/ 890 w 10001"/>
                  <a:gd name="connsiteY1" fmla="*/ 1575 h 14825"/>
                  <a:gd name="connsiteX2" fmla="*/ 3902 w 10001"/>
                  <a:gd name="connsiteY2" fmla="*/ 993 h 14825"/>
                  <a:gd name="connsiteX3" fmla="*/ 6227 w 10001"/>
                  <a:gd name="connsiteY3" fmla="*/ 0 h 14825"/>
                  <a:gd name="connsiteX4" fmla="*/ 8378 w 10001"/>
                  <a:gd name="connsiteY4" fmla="*/ 996 h 14825"/>
                  <a:gd name="connsiteX5" fmla="*/ 9998 w 10001"/>
                  <a:gd name="connsiteY5" fmla="*/ 5748 h 14825"/>
                  <a:gd name="connsiteX6" fmla="*/ 8721 w 10001"/>
                  <a:gd name="connsiteY6" fmla="*/ 9207 h 14825"/>
                  <a:gd name="connsiteX7" fmla="*/ 6011 w 10001"/>
                  <a:gd name="connsiteY7" fmla="*/ 14823 h 14825"/>
                  <a:gd name="connsiteX8" fmla="*/ 3914 w 10001"/>
                  <a:gd name="connsiteY8" fmla="*/ 9895 h 14825"/>
                  <a:gd name="connsiteX9" fmla="*/ 2716 w 10001"/>
                  <a:gd name="connsiteY9" fmla="*/ 7797 h 14825"/>
                  <a:gd name="connsiteX10" fmla="*/ 1479 w 10001"/>
                  <a:gd name="connsiteY10" fmla="*/ 7402 h 14825"/>
                  <a:gd name="connsiteX11" fmla="*/ 4 w 10001"/>
                  <a:gd name="connsiteY11" fmla="*/ 3989 h 14825"/>
                  <a:gd name="connsiteX0" fmla="*/ 4 w 10001"/>
                  <a:gd name="connsiteY0" fmla="*/ 7436 h 18272"/>
                  <a:gd name="connsiteX1" fmla="*/ 890 w 10001"/>
                  <a:gd name="connsiteY1" fmla="*/ 5022 h 18272"/>
                  <a:gd name="connsiteX2" fmla="*/ 3902 w 10001"/>
                  <a:gd name="connsiteY2" fmla="*/ 4440 h 18272"/>
                  <a:gd name="connsiteX3" fmla="*/ 6026 w 10001"/>
                  <a:gd name="connsiteY3" fmla="*/ 0 h 18272"/>
                  <a:gd name="connsiteX4" fmla="*/ 8378 w 10001"/>
                  <a:gd name="connsiteY4" fmla="*/ 4443 h 18272"/>
                  <a:gd name="connsiteX5" fmla="*/ 9998 w 10001"/>
                  <a:gd name="connsiteY5" fmla="*/ 9195 h 18272"/>
                  <a:gd name="connsiteX6" fmla="*/ 8721 w 10001"/>
                  <a:gd name="connsiteY6" fmla="*/ 12654 h 18272"/>
                  <a:gd name="connsiteX7" fmla="*/ 6011 w 10001"/>
                  <a:gd name="connsiteY7" fmla="*/ 18270 h 18272"/>
                  <a:gd name="connsiteX8" fmla="*/ 3914 w 10001"/>
                  <a:gd name="connsiteY8" fmla="*/ 13342 h 18272"/>
                  <a:gd name="connsiteX9" fmla="*/ 2716 w 10001"/>
                  <a:gd name="connsiteY9" fmla="*/ 11244 h 18272"/>
                  <a:gd name="connsiteX10" fmla="*/ 1479 w 10001"/>
                  <a:gd name="connsiteY10" fmla="*/ 10849 h 18272"/>
                  <a:gd name="connsiteX11" fmla="*/ 4 w 10001"/>
                  <a:gd name="connsiteY11" fmla="*/ 7436 h 18272"/>
                  <a:gd name="connsiteX0" fmla="*/ 1 w 9998"/>
                  <a:gd name="connsiteY0" fmla="*/ 7436 h 18272"/>
                  <a:gd name="connsiteX1" fmla="*/ 3899 w 9998"/>
                  <a:gd name="connsiteY1" fmla="*/ 4440 h 18272"/>
                  <a:gd name="connsiteX2" fmla="*/ 6023 w 9998"/>
                  <a:gd name="connsiteY2" fmla="*/ 0 h 18272"/>
                  <a:gd name="connsiteX3" fmla="*/ 8375 w 9998"/>
                  <a:gd name="connsiteY3" fmla="*/ 4443 h 18272"/>
                  <a:gd name="connsiteX4" fmla="*/ 9995 w 9998"/>
                  <a:gd name="connsiteY4" fmla="*/ 9195 h 18272"/>
                  <a:gd name="connsiteX5" fmla="*/ 8718 w 9998"/>
                  <a:gd name="connsiteY5" fmla="*/ 12654 h 18272"/>
                  <a:gd name="connsiteX6" fmla="*/ 6008 w 9998"/>
                  <a:gd name="connsiteY6" fmla="*/ 18270 h 18272"/>
                  <a:gd name="connsiteX7" fmla="*/ 3911 w 9998"/>
                  <a:gd name="connsiteY7" fmla="*/ 13342 h 18272"/>
                  <a:gd name="connsiteX8" fmla="*/ 2713 w 9998"/>
                  <a:gd name="connsiteY8" fmla="*/ 11244 h 18272"/>
                  <a:gd name="connsiteX9" fmla="*/ 1476 w 9998"/>
                  <a:gd name="connsiteY9" fmla="*/ 10849 h 18272"/>
                  <a:gd name="connsiteX10" fmla="*/ 1 w 9998"/>
                  <a:gd name="connsiteY10" fmla="*/ 7436 h 18272"/>
                  <a:gd name="connsiteX0" fmla="*/ 35 w 8559"/>
                  <a:gd name="connsiteY0" fmla="*/ 5938 h 10000"/>
                  <a:gd name="connsiteX1" fmla="*/ 2459 w 8559"/>
                  <a:gd name="connsiteY1" fmla="*/ 2430 h 10000"/>
                  <a:gd name="connsiteX2" fmla="*/ 4583 w 8559"/>
                  <a:gd name="connsiteY2" fmla="*/ 0 h 10000"/>
                  <a:gd name="connsiteX3" fmla="*/ 6936 w 8559"/>
                  <a:gd name="connsiteY3" fmla="*/ 2432 h 10000"/>
                  <a:gd name="connsiteX4" fmla="*/ 8556 w 8559"/>
                  <a:gd name="connsiteY4" fmla="*/ 5032 h 10000"/>
                  <a:gd name="connsiteX5" fmla="*/ 7279 w 8559"/>
                  <a:gd name="connsiteY5" fmla="*/ 6925 h 10000"/>
                  <a:gd name="connsiteX6" fmla="*/ 4568 w 8559"/>
                  <a:gd name="connsiteY6" fmla="*/ 9999 h 10000"/>
                  <a:gd name="connsiteX7" fmla="*/ 2471 w 8559"/>
                  <a:gd name="connsiteY7" fmla="*/ 7302 h 10000"/>
                  <a:gd name="connsiteX8" fmla="*/ 1273 w 8559"/>
                  <a:gd name="connsiteY8" fmla="*/ 6154 h 10000"/>
                  <a:gd name="connsiteX9" fmla="*/ 35 w 8559"/>
                  <a:gd name="connsiteY9" fmla="*/ 5938 h 10000"/>
                  <a:gd name="connsiteX0" fmla="*/ 49 w 9820"/>
                  <a:gd name="connsiteY0" fmla="*/ 4655 h 10000"/>
                  <a:gd name="connsiteX1" fmla="*/ 2693 w 9820"/>
                  <a:gd name="connsiteY1" fmla="*/ 2430 h 10000"/>
                  <a:gd name="connsiteX2" fmla="*/ 5175 w 9820"/>
                  <a:gd name="connsiteY2" fmla="*/ 0 h 10000"/>
                  <a:gd name="connsiteX3" fmla="*/ 7924 w 9820"/>
                  <a:gd name="connsiteY3" fmla="*/ 2432 h 10000"/>
                  <a:gd name="connsiteX4" fmla="*/ 9816 w 9820"/>
                  <a:gd name="connsiteY4" fmla="*/ 5032 h 10000"/>
                  <a:gd name="connsiteX5" fmla="*/ 8324 w 9820"/>
                  <a:gd name="connsiteY5" fmla="*/ 6925 h 10000"/>
                  <a:gd name="connsiteX6" fmla="*/ 5157 w 9820"/>
                  <a:gd name="connsiteY6" fmla="*/ 9999 h 10000"/>
                  <a:gd name="connsiteX7" fmla="*/ 2707 w 9820"/>
                  <a:gd name="connsiteY7" fmla="*/ 7302 h 10000"/>
                  <a:gd name="connsiteX8" fmla="*/ 1307 w 9820"/>
                  <a:gd name="connsiteY8" fmla="*/ 6154 h 10000"/>
                  <a:gd name="connsiteX9" fmla="*/ 49 w 9820"/>
                  <a:gd name="connsiteY9" fmla="*/ 4655 h 10000"/>
                  <a:gd name="connsiteX0" fmla="*/ 45 w 9995"/>
                  <a:gd name="connsiteY0" fmla="*/ 4655 h 10000"/>
                  <a:gd name="connsiteX1" fmla="*/ 2737 w 9995"/>
                  <a:gd name="connsiteY1" fmla="*/ 2430 h 10000"/>
                  <a:gd name="connsiteX2" fmla="*/ 5265 w 9995"/>
                  <a:gd name="connsiteY2" fmla="*/ 0 h 10000"/>
                  <a:gd name="connsiteX3" fmla="*/ 8064 w 9995"/>
                  <a:gd name="connsiteY3" fmla="*/ 2432 h 10000"/>
                  <a:gd name="connsiteX4" fmla="*/ 9991 w 9995"/>
                  <a:gd name="connsiteY4" fmla="*/ 5032 h 10000"/>
                  <a:gd name="connsiteX5" fmla="*/ 8472 w 9995"/>
                  <a:gd name="connsiteY5" fmla="*/ 6925 h 10000"/>
                  <a:gd name="connsiteX6" fmla="*/ 5247 w 9995"/>
                  <a:gd name="connsiteY6" fmla="*/ 9999 h 10000"/>
                  <a:gd name="connsiteX7" fmla="*/ 2752 w 9995"/>
                  <a:gd name="connsiteY7" fmla="*/ 7302 h 10000"/>
                  <a:gd name="connsiteX8" fmla="*/ 1374 w 9995"/>
                  <a:gd name="connsiteY8" fmla="*/ 6984 h 10000"/>
                  <a:gd name="connsiteX9" fmla="*/ 45 w 9995"/>
                  <a:gd name="connsiteY9" fmla="*/ 4655 h 10000"/>
                  <a:gd name="connsiteX0" fmla="*/ 45 w 10000"/>
                  <a:gd name="connsiteY0" fmla="*/ 5032 h 10377"/>
                  <a:gd name="connsiteX1" fmla="*/ 2738 w 10000"/>
                  <a:gd name="connsiteY1" fmla="*/ 2807 h 10377"/>
                  <a:gd name="connsiteX2" fmla="*/ 4886 w 10000"/>
                  <a:gd name="connsiteY2" fmla="*/ 0 h 10377"/>
                  <a:gd name="connsiteX3" fmla="*/ 8068 w 10000"/>
                  <a:gd name="connsiteY3" fmla="*/ 2809 h 10377"/>
                  <a:gd name="connsiteX4" fmla="*/ 9996 w 10000"/>
                  <a:gd name="connsiteY4" fmla="*/ 5409 h 10377"/>
                  <a:gd name="connsiteX5" fmla="*/ 8476 w 10000"/>
                  <a:gd name="connsiteY5" fmla="*/ 7302 h 10377"/>
                  <a:gd name="connsiteX6" fmla="*/ 5250 w 10000"/>
                  <a:gd name="connsiteY6" fmla="*/ 10376 h 10377"/>
                  <a:gd name="connsiteX7" fmla="*/ 2753 w 10000"/>
                  <a:gd name="connsiteY7" fmla="*/ 7679 h 10377"/>
                  <a:gd name="connsiteX8" fmla="*/ 1375 w 10000"/>
                  <a:gd name="connsiteY8" fmla="*/ 7361 h 10377"/>
                  <a:gd name="connsiteX9" fmla="*/ 45 w 10000"/>
                  <a:gd name="connsiteY9" fmla="*/ 5032 h 10377"/>
                  <a:gd name="connsiteX0" fmla="*/ 45 w 10000"/>
                  <a:gd name="connsiteY0" fmla="*/ 5036 h 10381"/>
                  <a:gd name="connsiteX1" fmla="*/ 2738 w 10000"/>
                  <a:gd name="connsiteY1" fmla="*/ 2811 h 10381"/>
                  <a:gd name="connsiteX2" fmla="*/ 4886 w 10000"/>
                  <a:gd name="connsiteY2" fmla="*/ 4 h 10381"/>
                  <a:gd name="connsiteX3" fmla="*/ 8068 w 10000"/>
                  <a:gd name="connsiteY3" fmla="*/ 2813 h 10381"/>
                  <a:gd name="connsiteX4" fmla="*/ 9996 w 10000"/>
                  <a:gd name="connsiteY4" fmla="*/ 5413 h 10381"/>
                  <a:gd name="connsiteX5" fmla="*/ 8476 w 10000"/>
                  <a:gd name="connsiteY5" fmla="*/ 7306 h 10381"/>
                  <a:gd name="connsiteX6" fmla="*/ 5250 w 10000"/>
                  <a:gd name="connsiteY6" fmla="*/ 10380 h 10381"/>
                  <a:gd name="connsiteX7" fmla="*/ 2753 w 10000"/>
                  <a:gd name="connsiteY7" fmla="*/ 7683 h 10381"/>
                  <a:gd name="connsiteX8" fmla="*/ 1375 w 10000"/>
                  <a:gd name="connsiteY8" fmla="*/ 7365 h 10381"/>
                  <a:gd name="connsiteX9" fmla="*/ 45 w 10000"/>
                  <a:gd name="connsiteY9" fmla="*/ 5036 h 10381"/>
                  <a:gd name="connsiteX0" fmla="*/ 45 w 10000"/>
                  <a:gd name="connsiteY0" fmla="*/ 5036 h 10796"/>
                  <a:gd name="connsiteX1" fmla="*/ 2738 w 10000"/>
                  <a:gd name="connsiteY1" fmla="*/ 2811 h 10796"/>
                  <a:gd name="connsiteX2" fmla="*/ 4886 w 10000"/>
                  <a:gd name="connsiteY2" fmla="*/ 4 h 10796"/>
                  <a:gd name="connsiteX3" fmla="*/ 8068 w 10000"/>
                  <a:gd name="connsiteY3" fmla="*/ 2813 h 10796"/>
                  <a:gd name="connsiteX4" fmla="*/ 9996 w 10000"/>
                  <a:gd name="connsiteY4" fmla="*/ 5413 h 10796"/>
                  <a:gd name="connsiteX5" fmla="*/ 8476 w 10000"/>
                  <a:gd name="connsiteY5" fmla="*/ 7306 h 10796"/>
                  <a:gd name="connsiteX6" fmla="*/ 5202 w 10000"/>
                  <a:gd name="connsiteY6" fmla="*/ 10795 h 10796"/>
                  <a:gd name="connsiteX7" fmla="*/ 2753 w 10000"/>
                  <a:gd name="connsiteY7" fmla="*/ 7683 h 10796"/>
                  <a:gd name="connsiteX8" fmla="*/ 1375 w 10000"/>
                  <a:gd name="connsiteY8" fmla="*/ 7365 h 10796"/>
                  <a:gd name="connsiteX9" fmla="*/ 45 w 10000"/>
                  <a:gd name="connsiteY9" fmla="*/ 5036 h 10796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 w 9959"/>
                  <a:gd name="connsiteY0" fmla="*/ 5593 h 11352"/>
                  <a:gd name="connsiteX1" fmla="*/ 1089 w 9959"/>
                  <a:gd name="connsiteY1" fmla="*/ 469 h 11352"/>
                  <a:gd name="connsiteX2" fmla="*/ 4845 w 9959"/>
                  <a:gd name="connsiteY2" fmla="*/ 561 h 11352"/>
                  <a:gd name="connsiteX3" fmla="*/ 8027 w 9959"/>
                  <a:gd name="connsiteY3" fmla="*/ 3370 h 11352"/>
                  <a:gd name="connsiteX4" fmla="*/ 9955 w 9959"/>
                  <a:gd name="connsiteY4" fmla="*/ 5970 h 11352"/>
                  <a:gd name="connsiteX5" fmla="*/ 8435 w 9959"/>
                  <a:gd name="connsiteY5" fmla="*/ 7863 h 11352"/>
                  <a:gd name="connsiteX6" fmla="*/ 5161 w 9959"/>
                  <a:gd name="connsiteY6" fmla="*/ 11352 h 11352"/>
                  <a:gd name="connsiteX7" fmla="*/ 2712 w 9959"/>
                  <a:gd name="connsiteY7" fmla="*/ 8240 h 11352"/>
                  <a:gd name="connsiteX8" fmla="*/ 1334 w 9959"/>
                  <a:gd name="connsiteY8" fmla="*/ 7922 h 11352"/>
                  <a:gd name="connsiteX9" fmla="*/ 4 w 9959"/>
                  <a:gd name="connsiteY9" fmla="*/ 5593 h 11352"/>
                  <a:gd name="connsiteX0" fmla="*/ 0 w 11223"/>
                  <a:gd name="connsiteY0" fmla="*/ 3835 h 9929"/>
                  <a:gd name="connsiteX1" fmla="*/ 2316 w 11223"/>
                  <a:gd name="connsiteY1" fmla="*/ 342 h 9929"/>
                  <a:gd name="connsiteX2" fmla="*/ 6088 w 11223"/>
                  <a:gd name="connsiteY2" fmla="*/ 423 h 9929"/>
                  <a:gd name="connsiteX3" fmla="*/ 9283 w 11223"/>
                  <a:gd name="connsiteY3" fmla="*/ 2898 h 9929"/>
                  <a:gd name="connsiteX4" fmla="*/ 11219 w 11223"/>
                  <a:gd name="connsiteY4" fmla="*/ 5188 h 9929"/>
                  <a:gd name="connsiteX5" fmla="*/ 9693 w 11223"/>
                  <a:gd name="connsiteY5" fmla="*/ 6856 h 9929"/>
                  <a:gd name="connsiteX6" fmla="*/ 6405 w 11223"/>
                  <a:gd name="connsiteY6" fmla="*/ 9929 h 9929"/>
                  <a:gd name="connsiteX7" fmla="*/ 3946 w 11223"/>
                  <a:gd name="connsiteY7" fmla="*/ 7188 h 9929"/>
                  <a:gd name="connsiteX8" fmla="*/ 2562 w 11223"/>
                  <a:gd name="connsiteY8" fmla="*/ 6908 h 9929"/>
                  <a:gd name="connsiteX9" fmla="*/ 0 w 11223"/>
                  <a:gd name="connsiteY9" fmla="*/ 3835 h 9929"/>
                  <a:gd name="connsiteX0" fmla="*/ 0 w 9999"/>
                  <a:gd name="connsiteY0" fmla="*/ 3862 h 10000"/>
                  <a:gd name="connsiteX1" fmla="*/ 2064 w 9999"/>
                  <a:gd name="connsiteY1" fmla="*/ 344 h 10000"/>
                  <a:gd name="connsiteX2" fmla="*/ 5425 w 9999"/>
                  <a:gd name="connsiteY2" fmla="*/ 426 h 10000"/>
                  <a:gd name="connsiteX3" fmla="*/ 8271 w 9999"/>
                  <a:gd name="connsiteY3" fmla="*/ 2919 h 10000"/>
                  <a:gd name="connsiteX4" fmla="*/ 9996 w 9999"/>
                  <a:gd name="connsiteY4" fmla="*/ 5225 h 10000"/>
                  <a:gd name="connsiteX5" fmla="*/ 8637 w 9999"/>
                  <a:gd name="connsiteY5" fmla="*/ 6905 h 10000"/>
                  <a:gd name="connsiteX6" fmla="*/ 5707 w 9999"/>
                  <a:gd name="connsiteY6" fmla="*/ 10000 h 10000"/>
                  <a:gd name="connsiteX7" fmla="*/ 2283 w 9999"/>
                  <a:gd name="connsiteY7" fmla="*/ 6957 h 10000"/>
                  <a:gd name="connsiteX8" fmla="*/ 0 w 9999"/>
                  <a:gd name="connsiteY8" fmla="*/ 3862 h 10000"/>
                  <a:gd name="connsiteX0" fmla="*/ 124 w 10124"/>
                  <a:gd name="connsiteY0" fmla="*/ 3862 h 10000"/>
                  <a:gd name="connsiteX1" fmla="*/ 2188 w 10124"/>
                  <a:gd name="connsiteY1" fmla="*/ 344 h 10000"/>
                  <a:gd name="connsiteX2" fmla="*/ 5550 w 10124"/>
                  <a:gd name="connsiteY2" fmla="*/ 426 h 10000"/>
                  <a:gd name="connsiteX3" fmla="*/ 8396 w 10124"/>
                  <a:gd name="connsiteY3" fmla="*/ 2919 h 10000"/>
                  <a:gd name="connsiteX4" fmla="*/ 10121 w 10124"/>
                  <a:gd name="connsiteY4" fmla="*/ 5225 h 10000"/>
                  <a:gd name="connsiteX5" fmla="*/ 8762 w 10124"/>
                  <a:gd name="connsiteY5" fmla="*/ 6905 h 10000"/>
                  <a:gd name="connsiteX6" fmla="*/ 5832 w 10124"/>
                  <a:gd name="connsiteY6" fmla="*/ 10000 h 10000"/>
                  <a:gd name="connsiteX7" fmla="*/ 124 w 10124"/>
                  <a:gd name="connsiteY7" fmla="*/ 3862 h 10000"/>
                  <a:gd name="connsiteX0" fmla="*/ 43 w 10045"/>
                  <a:gd name="connsiteY0" fmla="*/ 3862 h 6912"/>
                  <a:gd name="connsiteX1" fmla="*/ 2107 w 10045"/>
                  <a:gd name="connsiteY1" fmla="*/ 344 h 6912"/>
                  <a:gd name="connsiteX2" fmla="*/ 5469 w 10045"/>
                  <a:gd name="connsiteY2" fmla="*/ 426 h 6912"/>
                  <a:gd name="connsiteX3" fmla="*/ 8315 w 10045"/>
                  <a:gd name="connsiteY3" fmla="*/ 2919 h 6912"/>
                  <a:gd name="connsiteX4" fmla="*/ 10040 w 10045"/>
                  <a:gd name="connsiteY4" fmla="*/ 5225 h 6912"/>
                  <a:gd name="connsiteX5" fmla="*/ 8681 w 10045"/>
                  <a:gd name="connsiteY5" fmla="*/ 6905 h 6912"/>
                  <a:gd name="connsiteX6" fmla="*/ 3967 w 10045"/>
                  <a:gd name="connsiteY6" fmla="*/ 5885 h 6912"/>
                  <a:gd name="connsiteX7" fmla="*/ 43 w 10045"/>
                  <a:gd name="connsiteY7" fmla="*/ 3862 h 6912"/>
                  <a:gd name="connsiteX0" fmla="*/ 47 w 10004"/>
                  <a:gd name="connsiteY0" fmla="*/ 5106 h 9519"/>
                  <a:gd name="connsiteX1" fmla="*/ 2102 w 10004"/>
                  <a:gd name="connsiteY1" fmla="*/ 17 h 9519"/>
                  <a:gd name="connsiteX2" fmla="*/ 6651 w 10004"/>
                  <a:gd name="connsiteY2" fmla="*/ 3484 h 9519"/>
                  <a:gd name="connsiteX3" fmla="*/ 8282 w 10004"/>
                  <a:gd name="connsiteY3" fmla="*/ 3742 h 9519"/>
                  <a:gd name="connsiteX4" fmla="*/ 9999 w 10004"/>
                  <a:gd name="connsiteY4" fmla="*/ 7078 h 9519"/>
                  <a:gd name="connsiteX5" fmla="*/ 8646 w 10004"/>
                  <a:gd name="connsiteY5" fmla="*/ 9509 h 9519"/>
                  <a:gd name="connsiteX6" fmla="*/ 3953 w 10004"/>
                  <a:gd name="connsiteY6" fmla="*/ 8033 h 9519"/>
                  <a:gd name="connsiteX7" fmla="*/ 47 w 10004"/>
                  <a:gd name="connsiteY7" fmla="*/ 5106 h 9519"/>
                  <a:gd name="connsiteX0" fmla="*/ 43 w 9996"/>
                  <a:gd name="connsiteY0" fmla="*/ 6232 h 10868"/>
                  <a:gd name="connsiteX1" fmla="*/ 2097 w 9996"/>
                  <a:gd name="connsiteY1" fmla="*/ 886 h 10868"/>
                  <a:gd name="connsiteX2" fmla="*/ 5642 w 9996"/>
                  <a:gd name="connsiteY2" fmla="*/ 385 h 10868"/>
                  <a:gd name="connsiteX3" fmla="*/ 8275 w 9996"/>
                  <a:gd name="connsiteY3" fmla="*/ 4799 h 10868"/>
                  <a:gd name="connsiteX4" fmla="*/ 9991 w 9996"/>
                  <a:gd name="connsiteY4" fmla="*/ 8304 h 10868"/>
                  <a:gd name="connsiteX5" fmla="*/ 8639 w 9996"/>
                  <a:gd name="connsiteY5" fmla="*/ 10857 h 10868"/>
                  <a:gd name="connsiteX6" fmla="*/ 3947 w 9996"/>
                  <a:gd name="connsiteY6" fmla="*/ 9307 h 10868"/>
                  <a:gd name="connsiteX7" fmla="*/ 43 w 9996"/>
                  <a:gd name="connsiteY7" fmla="*/ 6232 h 10868"/>
                  <a:gd name="connsiteX0" fmla="*/ 43 w 10004"/>
                  <a:gd name="connsiteY0" fmla="*/ 5543 h 9809"/>
                  <a:gd name="connsiteX1" fmla="*/ 2098 w 10004"/>
                  <a:gd name="connsiteY1" fmla="*/ 624 h 9809"/>
                  <a:gd name="connsiteX2" fmla="*/ 5644 w 10004"/>
                  <a:gd name="connsiteY2" fmla="*/ 163 h 9809"/>
                  <a:gd name="connsiteX3" fmla="*/ 8163 w 10004"/>
                  <a:gd name="connsiteY3" fmla="*/ 1492 h 9809"/>
                  <a:gd name="connsiteX4" fmla="*/ 9995 w 10004"/>
                  <a:gd name="connsiteY4" fmla="*/ 7450 h 9809"/>
                  <a:gd name="connsiteX5" fmla="*/ 8642 w 10004"/>
                  <a:gd name="connsiteY5" fmla="*/ 9799 h 9809"/>
                  <a:gd name="connsiteX6" fmla="*/ 3949 w 10004"/>
                  <a:gd name="connsiteY6" fmla="*/ 8373 h 9809"/>
                  <a:gd name="connsiteX7" fmla="*/ 43 w 10004"/>
                  <a:gd name="connsiteY7" fmla="*/ 5543 h 9809"/>
                  <a:gd name="connsiteX0" fmla="*/ 43 w 8950"/>
                  <a:gd name="connsiteY0" fmla="*/ 5651 h 10081"/>
                  <a:gd name="connsiteX1" fmla="*/ 2097 w 8950"/>
                  <a:gd name="connsiteY1" fmla="*/ 636 h 10081"/>
                  <a:gd name="connsiteX2" fmla="*/ 5642 w 8950"/>
                  <a:gd name="connsiteY2" fmla="*/ 166 h 10081"/>
                  <a:gd name="connsiteX3" fmla="*/ 8160 w 8950"/>
                  <a:gd name="connsiteY3" fmla="*/ 1521 h 10081"/>
                  <a:gd name="connsiteX4" fmla="*/ 8473 w 8950"/>
                  <a:gd name="connsiteY4" fmla="*/ 5322 h 10081"/>
                  <a:gd name="connsiteX5" fmla="*/ 8639 w 8950"/>
                  <a:gd name="connsiteY5" fmla="*/ 9990 h 10081"/>
                  <a:gd name="connsiteX6" fmla="*/ 3947 w 8950"/>
                  <a:gd name="connsiteY6" fmla="*/ 8536 h 10081"/>
                  <a:gd name="connsiteX7" fmla="*/ 43 w 8950"/>
                  <a:gd name="connsiteY7" fmla="*/ 5651 h 10081"/>
                  <a:gd name="connsiteX0" fmla="*/ 48 w 9651"/>
                  <a:gd name="connsiteY0" fmla="*/ 5606 h 8648"/>
                  <a:gd name="connsiteX1" fmla="*/ 2343 w 9651"/>
                  <a:gd name="connsiteY1" fmla="*/ 631 h 8648"/>
                  <a:gd name="connsiteX2" fmla="*/ 6304 w 9651"/>
                  <a:gd name="connsiteY2" fmla="*/ 165 h 8648"/>
                  <a:gd name="connsiteX3" fmla="*/ 9117 w 9651"/>
                  <a:gd name="connsiteY3" fmla="*/ 1509 h 8648"/>
                  <a:gd name="connsiteX4" fmla="*/ 9467 w 9651"/>
                  <a:gd name="connsiteY4" fmla="*/ 5279 h 8648"/>
                  <a:gd name="connsiteX5" fmla="*/ 6997 w 9651"/>
                  <a:gd name="connsiteY5" fmla="*/ 8019 h 8648"/>
                  <a:gd name="connsiteX6" fmla="*/ 4410 w 9651"/>
                  <a:gd name="connsiteY6" fmla="*/ 8467 h 8648"/>
                  <a:gd name="connsiteX7" fmla="*/ 48 w 9651"/>
                  <a:gd name="connsiteY7" fmla="*/ 5606 h 8648"/>
                  <a:gd name="connsiteX0" fmla="*/ 41 w 9991"/>
                  <a:gd name="connsiteY0" fmla="*/ 6482 h 9316"/>
                  <a:gd name="connsiteX1" fmla="*/ 2419 w 9991"/>
                  <a:gd name="connsiteY1" fmla="*/ 730 h 9316"/>
                  <a:gd name="connsiteX2" fmla="*/ 6523 w 9991"/>
                  <a:gd name="connsiteY2" fmla="*/ 191 h 9316"/>
                  <a:gd name="connsiteX3" fmla="*/ 9438 w 9991"/>
                  <a:gd name="connsiteY3" fmla="*/ 1745 h 9316"/>
                  <a:gd name="connsiteX4" fmla="*/ 9800 w 9991"/>
                  <a:gd name="connsiteY4" fmla="*/ 6104 h 9316"/>
                  <a:gd name="connsiteX5" fmla="*/ 7241 w 9991"/>
                  <a:gd name="connsiteY5" fmla="*/ 9273 h 9316"/>
                  <a:gd name="connsiteX6" fmla="*/ 1411 w 9991"/>
                  <a:gd name="connsiteY6" fmla="*/ 7856 h 9316"/>
                  <a:gd name="connsiteX7" fmla="*/ 41 w 9991"/>
                  <a:gd name="connsiteY7" fmla="*/ 6482 h 9316"/>
                  <a:gd name="connsiteX0" fmla="*/ 19 w 10708"/>
                  <a:gd name="connsiteY0" fmla="*/ 7721 h 10038"/>
                  <a:gd name="connsiteX1" fmla="*/ 3129 w 10708"/>
                  <a:gd name="connsiteY1" fmla="*/ 825 h 10038"/>
                  <a:gd name="connsiteX2" fmla="*/ 7237 w 10708"/>
                  <a:gd name="connsiteY2" fmla="*/ 246 h 10038"/>
                  <a:gd name="connsiteX3" fmla="*/ 10155 w 10708"/>
                  <a:gd name="connsiteY3" fmla="*/ 1914 h 10038"/>
                  <a:gd name="connsiteX4" fmla="*/ 10517 w 10708"/>
                  <a:gd name="connsiteY4" fmla="*/ 6593 h 10038"/>
                  <a:gd name="connsiteX5" fmla="*/ 7956 w 10708"/>
                  <a:gd name="connsiteY5" fmla="*/ 9995 h 10038"/>
                  <a:gd name="connsiteX6" fmla="*/ 2120 w 10708"/>
                  <a:gd name="connsiteY6" fmla="*/ 8474 h 10038"/>
                  <a:gd name="connsiteX7" fmla="*/ 19 w 10708"/>
                  <a:gd name="connsiteY7" fmla="*/ 7721 h 10038"/>
                  <a:gd name="connsiteX0" fmla="*/ 359 w 11048"/>
                  <a:gd name="connsiteY0" fmla="*/ 7721 h 10038"/>
                  <a:gd name="connsiteX1" fmla="*/ 3469 w 11048"/>
                  <a:gd name="connsiteY1" fmla="*/ 825 h 10038"/>
                  <a:gd name="connsiteX2" fmla="*/ 7577 w 11048"/>
                  <a:gd name="connsiteY2" fmla="*/ 246 h 10038"/>
                  <a:gd name="connsiteX3" fmla="*/ 10495 w 11048"/>
                  <a:gd name="connsiteY3" fmla="*/ 1914 h 10038"/>
                  <a:gd name="connsiteX4" fmla="*/ 10857 w 11048"/>
                  <a:gd name="connsiteY4" fmla="*/ 6593 h 10038"/>
                  <a:gd name="connsiteX5" fmla="*/ 8296 w 11048"/>
                  <a:gd name="connsiteY5" fmla="*/ 9995 h 10038"/>
                  <a:gd name="connsiteX6" fmla="*/ 2460 w 11048"/>
                  <a:gd name="connsiteY6" fmla="*/ 8474 h 10038"/>
                  <a:gd name="connsiteX7" fmla="*/ 359 w 11048"/>
                  <a:gd name="connsiteY7" fmla="*/ 7721 h 10038"/>
                  <a:gd name="connsiteX0" fmla="*/ 359 w 11048"/>
                  <a:gd name="connsiteY0" fmla="*/ 8392 h 10075"/>
                  <a:gd name="connsiteX1" fmla="*/ 3469 w 11048"/>
                  <a:gd name="connsiteY1" fmla="*/ 864 h 10075"/>
                  <a:gd name="connsiteX2" fmla="*/ 7577 w 11048"/>
                  <a:gd name="connsiteY2" fmla="*/ 285 h 10075"/>
                  <a:gd name="connsiteX3" fmla="*/ 10495 w 11048"/>
                  <a:gd name="connsiteY3" fmla="*/ 1953 h 10075"/>
                  <a:gd name="connsiteX4" fmla="*/ 10857 w 11048"/>
                  <a:gd name="connsiteY4" fmla="*/ 6632 h 10075"/>
                  <a:gd name="connsiteX5" fmla="*/ 8296 w 11048"/>
                  <a:gd name="connsiteY5" fmla="*/ 10034 h 10075"/>
                  <a:gd name="connsiteX6" fmla="*/ 2460 w 11048"/>
                  <a:gd name="connsiteY6" fmla="*/ 8513 h 10075"/>
                  <a:gd name="connsiteX7" fmla="*/ 359 w 11048"/>
                  <a:gd name="connsiteY7" fmla="*/ 8392 h 10075"/>
                  <a:gd name="connsiteX0" fmla="*/ 371 w 11060"/>
                  <a:gd name="connsiteY0" fmla="*/ 8392 h 10075"/>
                  <a:gd name="connsiteX1" fmla="*/ 3481 w 11060"/>
                  <a:gd name="connsiteY1" fmla="*/ 864 h 10075"/>
                  <a:gd name="connsiteX2" fmla="*/ 7589 w 11060"/>
                  <a:gd name="connsiteY2" fmla="*/ 285 h 10075"/>
                  <a:gd name="connsiteX3" fmla="*/ 10507 w 11060"/>
                  <a:gd name="connsiteY3" fmla="*/ 1953 h 10075"/>
                  <a:gd name="connsiteX4" fmla="*/ 10869 w 11060"/>
                  <a:gd name="connsiteY4" fmla="*/ 6632 h 10075"/>
                  <a:gd name="connsiteX5" fmla="*/ 8308 w 11060"/>
                  <a:gd name="connsiteY5" fmla="*/ 10034 h 10075"/>
                  <a:gd name="connsiteX6" fmla="*/ 2472 w 11060"/>
                  <a:gd name="connsiteY6" fmla="*/ 8513 h 10075"/>
                  <a:gd name="connsiteX7" fmla="*/ 371 w 11060"/>
                  <a:gd name="connsiteY7" fmla="*/ 8392 h 10075"/>
                  <a:gd name="connsiteX0" fmla="*/ 54 w 10743"/>
                  <a:gd name="connsiteY0" fmla="*/ 9468 h 11151"/>
                  <a:gd name="connsiteX1" fmla="*/ 4027 w 10743"/>
                  <a:gd name="connsiteY1" fmla="*/ 495 h 11151"/>
                  <a:gd name="connsiteX2" fmla="*/ 7272 w 10743"/>
                  <a:gd name="connsiteY2" fmla="*/ 1361 h 11151"/>
                  <a:gd name="connsiteX3" fmla="*/ 10190 w 10743"/>
                  <a:gd name="connsiteY3" fmla="*/ 3029 h 11151"/>
                  <a:gd name="connsiteX4" fmla="*/ 10552 w 10743"/>
                  <a:gd name="connsiteY4" fmla="*/ 7708 h 11151"/>
                  <a:gd name="connsiteX5" fmla="*/ 7991 w 10743"/>
                  <a:gd name="connsiteY5" fmla="*/ 11110 h 11151"/>
                  <a:gd name="connsiteX6" fmla="*/ 2155 w 10743"/>
                  <a:gd name="connsiteY6" fmla="*/ 9589 h 11151"/>
                  <a:gd name="connsiteX7" fmla="*/ 54 w 10743"/>
                  <a:gd name="connsiteY7" fmla="*/ 9468 h 11151"/>
                  <a:gd name="connsiteX0" fmla="*/ 54 w 10743"/>
                  <a:gd name="connsiteY0" fmla="*/ 9506 h 11189"/>
                  <a:gd name="connsiteX1" fmla="*/ 4027 w 10743"/>
                  <a:gd name="connsiteY1" fmla="*/ 533 h 11189"/>
                  <a:gd name="connsiteX2" fmla="*/ 7272 w 10743"/>
                  <a:gd name="connsiteY2" fmla="*/ 1399 h 11189"/>
                  <a:gd name="connsiteX3" fmla="*/ 10190 w 10743"/>
                  <a:gd name="connsiteY3" fmla="*/ 3067 h 11189"/>
                  <a:gd name="connsiteX4" fmla="*/ 10552 w 10743"/>
                  <a:gd name="connsiteY4" fmla="*/ 7746 h 11189"/>
                  <a:gd name="connsiteX5" fmla="*/ 7991 w 10743"/>
                  <a:gd name="connsiteY5" fmla="*/ 11148 h 11189"/>
                  <a:gd name="connsiteX6" fmla="*/ 2155 w 10743"/>
                  <a:gd name="connsiteY6" fmla="*/ 9627 h 11189"/>
                  <a:gd name="connsiteX7" fmla="*/ 54 w 10743"/>
                  <a:gd name="connsiteY7" fmla="*/ 9506 h 11189"/>
                  <a:gd name="connsiteX0" fmla="*/ 40 w 11293"/>
                  <a:gd name="connsiteY0" fmla="*/ 9082 h 11127"/>
                  <a:gd name="connsiteX1" fmla="*/ 4577 w 11293"/>
                  <a:gd name="connsiteY1" fmla="*/ 470 h 11127"/>
                  <a:gd name="connsiteX2" fmla="*/ 7822 w 11293"/>
                  <a:gd name="connsiteY2" fmla="*/ 1336 h 11127"/>
                  <a:gd name="connsiteX3" fmla="*/ 10740 w 11293"/>
                  <a:gd name="connsiteY3" fmla="*/ 3004 h 11127"/>
                  <a:gd name="connsiteX4" fmla="*/ 11102 w 11293"/>
                  <a:gd name="connsiteY4" fmla="*/ 7683 h 11127"/>
                  <a:gd name="connsiteX5" fmla="*/ 8541 w 11293"/>
                  <a:gd name="connsiteY5" fmla="*/ 11085 h 11127"/>
                  <a:gd name="connsiteX6" fmla="*/ 2705 w 11293"/>
                  <a:gd name="connsiteY6" fmla="*/ 9564 h 11127"/>
                  <a:gd name="connsiteX7" fmla="*/ 40 w 11293"/>
                  <a:gd name="connsiteY7" fmla="*/ 9082 h 11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93" h="11127">
                    <a:moveTo>
                      <a:pt x="40" y="9082"/>
                    </a:moveTo>
                    <a:cubicBezTo>
                      <a:pt x="352" y="7566"/>
                      <a:pt x="3280" y="1761"/>
                      <a:pt x="4577" y="470"/>
                    </a:cubicBezTo>
                    <a:cubicBezTo>
                      <a:pt x="5874" y="-821"/>
                      <a:pt x="6795" y="914"/>
                      <a:pt x="7822" y="1336"/>
                    </a:cubicBezTo>
                    <a:cubicBezTo>
                      <a:pt x="8849" y="1758"/>
                      <a:pt x="10193" y="1947"/>
                      <a:pt x="10740" y="3004"/>
                    </a:cubicBezTo>
                    <a:cubicBezTo>
                      <a:pt x="11287" y="4061"/>
                      <a:pt x="11468" y="6337"/>
                      <a:pt x="11102" y="7683"/>
                    </a:cubicBezTo>
                    <a:cubicBezTo>
                      <a:pt x="10736" y="9030"/>
                      <a:pt x="9940" y="10771"/>
                      <a:pt x="8541" y="11085"/>
                    </a:cubicBezTo>
                    <a:cubicBezTo>
                      <a:pt x="7141" y="11398"/>
                      <a:pt x="4122" y="9898"/>
                      <a:pt x="2705" y="9564"/>
                    </a:cubicBezTo>
                    <a:cubicBezTo>
                      <a:pt x="1288" y="9230"/>
                      <a:pt x="-272" y="10598"/>
                      <a:pt x="40" y="9082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20" name="Group 327"/>
              <p:cNvGrpSpPr>
                <a:grpSpLocks/>
              </p:cNvGrpSpPr>
              <p:nvPr/>
            </p:nvGrpSpPr>
            <p:grpSpPr bwMode="auto">
              <a:xfrm>
                <a:off x="7908175" y="5241780"/>
                <a:ext cx="536554" cy="263548"/>
                <a:chOff x="1871277" y="1576300"/>
                <a:chExt cx="1128371" cy="437861"/>
              </a:xfrm>
            </p:grpSpPr>
            <p:sp>
              <p:nvSpPr>
                <p:cNvPr id="324" name="Oval 323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25" name="Rectangle 324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26" name="Oval 325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27" name="Freeform 326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28" name="Freeform 327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29" name="Freeform 328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30" name="Freeform 329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31" name="Straight Connector 330"/>
                <p:cNvCxnSpPr>
                  <a:endCxn id="326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2" name="Straight Connector 331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1" name="Group 320"/>
              <p:cNvGrpSpPr/>
              <p:nvPr/>
            </p:nvGrpSpPr>
            <p:grpSpPr>
              <a:xfrm>
                <a:off x="7876581" y="5223365"/>
                <a:ext cx="466894" cy="369332"/>
                <a:chOff x="599495" y="1708643"/>
                <a:chExt cx="491778" cy="409344"/>
              </a:xfrm>
            </p:grpSpPr>
            <p:sp>
              <p:nvSpPr>
                <p:cNvPr id="322" name="Oval 321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23" name="TextBox 322"/>
                <p:cNvSpPr txBox="1"/>
                <p:nvPr/>
              </p:nvSpPr>
              <p:spPr>
                <a:xfrm>
                  <a:off x="599495" y="1708643"/>
                  <a:ext cx="491778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  X</a:t>
                  </a:r>
                  <a:endParaRPr lang="en-US" dirty="0"/>
                </a:p>
              </p:txBody>
            </p:sp>
          </p:grpSp>
        </p:grpSp>
        <p:cxnSp>
          <p:nvCxnSpPr>
            <p:cNvPr id="318" name="Straight Connector 317"/>
            <p:cNvCxnSpPr/>
            <p:nvPr/>
          </p:nvCxnSpPr>
          <p:spPr bwMode="auto">
            <a:xfrm flipH="1">
              <a:off x="7133690" y="5764030"/>
              <a:ext cx="870024" cy="999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33" name="Group 332"/>
          <p:cNvGrpSpPr/>
          <p:nvPr/>
        </p:nvGrpSpPr>
        <p:grpSpPr>
          <a:xfrm>
            <a:off x="5713444" y="2600984"/>
            <a:ext cx="872159" cy="788717"/>
            <a:chOff x="5713444" y="2379268"/>
            <a:chExt cx="872159" cy="788717"/>
          </a:xfrm>
        </p:grpSpPr>
        <p:sp>
          <p:nvSpPr>
            <p:cNvPr id="334" name="AutoShape 118"/>
            <p:cNvSpPr>
              <a:spLocks noChangeArrowheads="1"/>
            </p:cNvSpPr>
            <p:nvPr/>
          </p:nvSpPr>
          <p:spPr bwMode="auto">
            <a:xfrm rot="17597965">
              <a:off x="5467382" y="2625330"/>
              <a:ext cx="768350" cy="276226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5" name="Text Box 119"/>
            <p:cNvSpPr txBox="1">
              <a:spLocks noChangeArrowheads="1"/>
            </p:cNvSpPr>
            <p:nvPr/>
          </p:nvSpPr>
          <p:spPr bwMode="auto">
            <a:xfrm>
              <a:off x="5848435" y="2887139"/>
              <a:ext cx="737168" cy="280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400" i="1" dirty="0" smtClean="0">
                  <a:solidFill>
                    <a:srgbClr val="CC0000"/>
                  </a:solidFill>
                </a:rPr>
                <a:t>AS3,X </a:t>
              </a:r>
              <a:endParaRPr lang="en-US" sz="1400" i="1" dirty="0">
                <a:solidFill>
                  <a:srgbClr val="CC0000"/>
                </a:solidFill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240503" y="2660320"/>
            <a:ext cx="1126397" cy="993049"/>
            <a:chOff x="2240503" y="2438604"/>
            <a:chExt cx="1126397" cy="993049"/>
          </a:xfrm>
        </p:grpSpPr>
        <p:sp>
          <p:nvSpPr>
            <p:cNvPr id="337" name="Text Box 119"/>
            <p:cNvSpPr txBox="1">
              <a:spLocks noChangeArrowheads="1"/>
            </p:cNvSpPr>
            <p:nvPr/>
          </p:nvSpPr>
          <p:spPr bwMode="auto">
            <a:xfrm>
              <a:off x="2240503" y="3150807"/>
              <a:ext cx="1126397" cy="280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400" i="1" dirty="0" smtClean="0">
                  <a:solidFill>
                    <a:srgbClr val="CC0000"/>
                  </a:solidFill>
                </a:rPr>
                <a:t>AS1,AS3,X </a:t>
              </a:r>
              <a:endParaRPr lang="en-US" sz="1400" i="1" dirty="0">
                <a:solidFill>
                  <a:srgbClr val="CC0000"/>
                </a:solidFill>
              </a:endParaRPr>
            </a:p>
          </p:txBody>
        </p:sp>
        <p:sp>
          <p:nvSpPr>
            <p:cNvPr id="338" name="AutoShape 118"/>
            <p:cNvSpPr>
              <a:spLocks noChangeArrowheads="1"/>
            </p:cNvSpPr>
            <p:nvPr/>
          </p:nvSpPr>
          <p:spPr bwMode="auto">
            <a:xfrm rot="14228333">
              <a:off x="2734864" y="2684666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340" name="Straight Arrow Connector 339"/>
          <p:cNvCxnSpPr/>
          <p:nvPr/>
        </p:nvCxnSpPr>
        <p:spPr bwMode="auto">
          <a:xfrm flipH="1">
            <a:off x="4912930" y="3654209"/>
            <a:ext cx="357050" cy="28859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2" name="Straight Arrow Connector 341"/>
          <p:cNvCxnSpPr/>
          <p:nvPr/>
        </p:nvCxnSpPr>
        <p:spPr bwMode="auto">
          <a:xfrm>
            <a:off x="3885547" y="3671141"/>
            <a:ext cx="413648" cy="2969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3" name="Straight Connector 342"/>
          <p:cNvCxnSpPr>
            <a:stCxn id="262" idx="1"/>
          </p:cNvCxnSpPr>
          <p:nvPr/>
        </p:nvCxnSpPr>
        <p:spPr bwMode="auto">
          <a:xfrm flipH="1">
            <a:off x="3046901" y="2381069"/>
            <a:ext cx="2716814" cy="14391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4" name="TextBox 353"/>
          <p:cNvSpPr txBox="1"/>
          <p:nvPr/>
        </p:nvSpPr>
        <p:spPr>
          <a:xfrm>
            <a:off x="6713852" y="3668010"/>
            <a:ext cx="18609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75000"/>
                  </a:schemeClr>
                </a:solidFill>
              </a:rPr>
              <a:t>OSPF link weights</a:t>
            </a:r>
            <a:endParaRPr lang="en-US" sz="16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2921" y="3471742"/>
            <a:ext cx="5277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rgbClr val="606060"/>
                </a:solidFill>
              </a:rPr>
              <a:t>201</a:t>
            </a:r>
            <a:endParaRPr lang="en-US" i="1" dirty="0">
              <a:solidFill>
                <a:srgbClr val="606060"/>
              </a:solidFill>
            </a:endParaRPr>
          </a:p>
        </p:txBody>
      </p:sp>
      <p:sp>
        <p:nvSpPr>
          <p:cNvPr id="357" name="TextBox 356"/>
          <p:cNvSpPr txBox="1"/>
          <p:nvPr/>
        </p:nvSpPr>
        <p:spPr>
          <a:xfrm>
            <a:off x="4531886" y="3127836"/>
            <a:ext cx="5277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rgbClr val="606060"/>
                </a:solidFill>
              </a:rPr>
              <a:t>152</a:t>
            </a:r>
            <a:endParaRPr lang="en-US" i="1" dirty="0">
              <a:solidFill>
                <a:srgbClr val="606060"/>
              </a:solidFill>
            </a:endParaRPr>
          </a:p>
        </p:txBody>
      </p:sp>
      <p:sp>
        <p:nvSpPr>
          <p:cNvPr id="358" name="TextBox 357"/>
          <p:cNvSpPr txBox="1"/>
          <p:nvPr/>
        </p:nvSpPr>
        <p:spPr>
          <a:xfrm>
            <a:off x="5012749" y="2966393"/>
            <a:ext cx="5144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rgbClr val="606060"/>
                </a:solidFill>
              </a:rPr>
              <a:t>112</a:t>
            </a:r>
            <a:endParaRPr lang="en-US" i="1" dirty="0">
              <a:solidFill>
                <a:srgbClr val="606060"/>
              </a:solidFill>
            </a:endParaRPr>
          </a:p>
        </p:txBody>
      </p:sp>
      <p:sp>
        <p:nvSpPr>
          <p:cNvPr id="359" name="TextBox 358"/>
          <p:cNvSpPr txBox="1"/>
          <p:nvPr/>
        </p:nvSpPr>
        <p:spPr>
          <a:xfrm>
            <a:off x="4662388" y="3433508"/>
            <a:ext cx="5277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rgbClr val="606060"/>
                </a:solidFill>
              </a:rPr>
              <a:t>263</a:t>
            </a:r>
            <a:endParaRPr lang="en-US" i="1" dirty="0">
              <a:solidFill>
                <a:srgbClr val="606060"/>
              </a:solidFill>
            </a:endParaRPr>
          </a:p>
        </p:txBody>
      </p:sp>
      <p:sp>
        <p:nvSpPr>
          <p:cNvPr id="36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13</a:t>
            </a:fld>
            <a:endParaRPr lang="en-US" sz="1200" dirty="0">
              <a:latin typeface="Tahoma" charset="0"/>
            </a:endParaRPr>
          </a:p>
        </p:txBody>
      </p:sp>
      <p:sp>
        <p:nvSpPr>
          <p:cNvPr id="36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674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9" name="Rectangle 3"/>
          <p:cNvSpPr>
            <a:spLocks noChangeArrowheads="1"/>
          </p:cNvSpPr>
          <p:nvPr/>
        </p:nvSpPr>
        <p:spPr bwMode="auto">
          <a:xfrm>
            <a:off x="1181100" y="3581400"/>
            <a:ext cx="487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350" name="Rectangle 4"/>
          <p:cNvSpPr>
            <a:spLocks noChangeArrowheads="1"/>
          </p:cNvSpPr>
          <p:nvPr/>
        </p:nvSpPr>
        <p:spPr bwMode="auto">
          <a:xfrm>
            <a:off x="631940" y="4371320"/>
            <a:ext cx="8229600" cy="205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 smtClean="0">
                <a:latin typeface="+mn-lt"/>
              </a:rPr>
              <a:t>A </a:t>
            </a:r>
            <a:r>
              <a:rPr lang="en-US" sz="2400" dirty="0">
                <a:latin typeface="+mn-lt"/>
              </a:rPr>
              <a:t>advertises </a:t>
            </a:r>
            <a:r>
              <a:rPr lang="en-US" sz="2400" dirty="0" smtClean="0">
                <a:latin typeface="+mn-lt"/>
              </a:rPr>
              <a:t>path Aw to B and to C</a:t>
            </a:r>
            <a:endParaRPr lang="en-US" sz="2400" dirty="0">
              <a:latin typeface="+mn-lt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 smtClean="0">
                <a:latin typeface="+mn-lt"/>
              </a:rPr>
              <a:t>B </a:t>
            </a:r>
            <a:r>
              <a:rPr lang="en-US" sz="2400" i="1" dirty="0" smtClean="0">
                <a:solidFill>
                  <a:srgbClr val="CC0000"/>
                </a:solidFill>
                <a:latin typeface="+mn-lt"/>
              </a:rPr>
              <a:t>chooses not to advertise </a:t>
            </a:r>
            <a:r>
              <a:rPr lang="en-US" sz="2400" dirty="0" err="1" smtClean="0">
                <a:latin typeface="+mn-lt"/>
              </a:rPr>
              <a:t>BAw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dirty="0">
                <a:latin typeface="+mn-lt"/>
              </a:rPr>
              <a:t>to </a:t>
            </a:r>
            <a:r>
              <a:rPr lang="en-US" sz="2400" dirty="0" smtClean="0">
                <a:latin typeface="+mn-lt"/>
              </a:rPr>
              <a:t>C: </a:t>
            </a:r>
            <a:r>
              <a:rPr lang="en-US" sz="2400" dirty="0">
                <a:latin typeface="+mn-lt"/>
              </a:rPr>
              <a:t> </a:t>
            </a:r>
            <a:endParaRPr lang="en-US" sz="2400" dirty="0" smtClean="0">
              <a:latin typeface="+mn-lt"/>
            </a:endParaRPr>
          </a:p>
          <a:p>
            <a:pPr marL="800100" lvl="1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000" dirty="0" smtClean="0">
                <a:latin typeface="+mn-lt"/>
              </a:rPr>
              <a:t>B </a:t>
            </a:r>
            <a:r>
              <a:rPr lang="en-US" sz="2000" dirty="0">
                <a:latin typeface="+mn-lt"/>
              </a:rPr>
              <a:t>gets no </a:t>
            </a:r>
            <a:r>
              <a:rPr lang="ja-JP" altLang="en-US" sz="2000" dirty="0">
                <a:latin typeface="+mn-lt"/>
              </a:rPr>
              <a:t>“</a:t>
            </a:r>
            <a:r>
              <a:rPr lang="en-US" altLang="ja-JP" sz="2000" dirty="0">
                <a:latin typeface="+mn-lt"/>
              </a:rPr>
              <a:t>revenue</a:t>
            </a:r>
            <a:r>
              <a:rPr lang="ja-JP" altLang="en-US" sz="2000" dirty="0">
                <a:latin typeface="+mn-lt"/>
              </a:rPr>
              <a:t>”</a:t>
            </a:r>
            <a:r>
              <a:rPr lang="en-US" altLang="ja-JP" sz="2000" dirty="0">
                <a:latin typeface="+mn-lt"/>
              </a:rPr>
              <a:t> for routing </a:t>
            </a:r>
            <a:r>
              <a:rPr lang="en-US" altLang="ja-JP" sz="2000" dirty="0" err="1" smtClean="0">
                <a:latin typeface="+mn-lt"/>
              </a:rPr>
              <a:t>CBAw</a:t>
            </a:r>
            <a:r>
              <a:rPr lang="en-US" altLang="ja-JP" sz="2000" dirty="0" smtClean="0">
                <a:latin typeface="+mn-lt"/>
              </a:rPr>
              <a:t>, </a:t>
            </a:r>
            <a:r>
              <a:rPr lang="en-US" altLang="ja-JP" sz="2000" dirty="0">
                <a:latin typeface="+mn-lt"/>
              </a:rPr>
              <a:t>since </a:t>
            </a:r>
            <a:r>
              <a:rPr lang="en-US" altLang="ja-JP" sz="2000" dirty="0" smtClean="0">
                <a:latin typeface="+mn-lt"/>
              </a:rPr>
              <a:t>none of  C, A, w are </a:t>
            </a:r>
            <a:r>
              <a:rPr lang="en-US" altLang="ja-JP" sz="2000" dirty="0">
                <a:latin typeface="+mn-lt"/>
              </a:rPr>
              <a:t>B</a:t>
            </a:r>
            <a:r>
              <a:rPr lang="ja-JP" altLang="en-US" sz="2000" dirty="0">
                <a:latin typeface="+mn-lt"/>
              </a:rPr>
              <a:t>’</a:t>
            </a:r>
            <a:r>
              <a:rPr lang="en-US" altLang="ja-JP" sz="2000" dirty="0">
                <a:latin typeface="+mn-lt"/>
              </a:rPr>
              <a:t>s </a:t>
            </a:r>
            <a:r>
              <a:rPr lang="en-US" altLang="ja-JP" sz="2000" dirty="0" smtClean="0">
                <a:latin typeface="+mn-lt"/>
              </a:rPr>
              <a:t>customers</a:t>
            </a:r>
          </a:p>
          <a:p>
            <a:pPr marL="800100" lvl="1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altLang="ja-JP" sz="2000" dirty="0" smtClean="0">
                <a:latin typeface="+mn-lt"/>
              </a:rPr>
              <a:t>C does not learn about </a:t>
            </a:r>
            <a:r>
              <a:rPr lang="en-US" altLang="ja-JP" sz="2000" dirty="0" err="1" smtClean="0">
                <a:latin typeface="+mn-lt"/>
              </a:rPr>
              <a:t>CBAw</a:t>
            </a:r>
            <a:r>
              <a:rPr lang="en-US" altLang="ja-JP" sz="2000" dirty="0" smtClean="0">
                <a:latin typeface="+mn-lt"/>
              </a:rPr>
              <a:t> path</a:t>
            </a:r>
            <a:endParaRPr lang="en-US" altLang="ja-JP" sz="2000" dirty="0">
              <a:latin typeface="+mn-lt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 smtClean="0">
                <a:latin typeface="+mn-lt"/>
              </a:rPr>
              <a:t>C will route </a:t>
            </a:r>
            <a:r>
              <a:rPr lang="en-US" sz="2400" dirty="0" err="1" smtClean="0">
                <a:latin typeface="+mn-lt"/>
              </a:rPr>
              <a:t>CAw</a:t>
            </a:r>
            <a:r>
              <a:rPr lang="en-US" sz="2400" dirty="0" smtClean="0">
                <a:latin typeface="+mn-lt"/>
              </a:rPr>
              <a:t> (not using B) to get to w</a:t>
            </a:r>
            <a:endParaRPr lang="en-US" sz="2400" dirty="0">
              <a:latin typeface="+mn-lt"/>
            </a:endParaRPr>
          </a:p>
        </p:txBody>
      </p:sp>
      <p:grpSp>
        <p:nvGrpSpPr>
          <p:cNvPr id="185351" name="Group 5"/>
          <p:cNvGrpSpPr>
            <a:grpSpLocks/>
          </p:cNvGrpSpPr>
          <p:nvPr/>
        </p:nvGrpSpPr>
        <p:grpSpPr bwMode="auto">
          <a:xfrm>
            <a:off x="476250" y="1123950"/>
            <a:ext cx="7539038" cy="3048000"/>
            <a:chOff x="300" y="708"/>
            <a:chExt cx="4749" cy="1920"/>
          </a:xfrm>
        </p:grpSpPr>
        <p:sp>
          <p:nvSpPr>
            <p:cNvPr id="185352" name="AutoShape 6"/>
            <p:cNvSpPr>
              <a:spLocks noChangeAspect="1" noChangeArrowheads="1" noTextEdit="1"/>
            </p:cNvSpPr>
            <p:nvPr/>
          </p:nvSpPr>
          <p:spPr bwMode="auto">
            <a:xfrm>
              <a:off x="300" y="708"/>
              <a:ext cx="4749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53" name="Freeform 7"/>
            <p:cNvSpPr>
              <a:spLocks/>
            </p:cNvSpPr>
            <p:nvPr/>
          </p:nvSpPr>
          <p:spPr bwMode="auto">
            <a:xfrm>
              <a:off x="1602" y="955"/>
              <a:ext cx="563" cy="364"/>
            </a:xfrm>
            <a:custGeom>
              <a:avLst/>
              <a:gdLst>
                <a:gd name="T0" fmla="*/ 148 w 563"/>
                <a:gd name="T1" fmla="*/ 5 h 364"/>
                <a:gd name="T2" fmla="*/ 119 w 563"/>
                <a:gd name="T3" fmla="*/ 10 h 364"/>
                <a:gd name="T4" fmla="*/ 94 w 563"/>
                <a:gd name="T5" fmla="*/ 21 h 364"/>
                <a:gd name="T6" fmla="*/ 70 w 563"/>
                <a:gd name="T7" fmla="*/ 37 h 364"/>
                <a:gd name="T8" fmla="*/ 46 w 563"/>
                <a:gd name="T9" fmla="*/ 61 h 364"/>
                <a:gd name="T10" fmla="*/ 24 w 563"/>
                <a:gd name="T11" fmla="*/ 91 h 364"/>
                <a:gd name="T12" fmla="*/ 8 w 563"/>
                <a:gd name="T13" fmla="*/ 120 h 364"/>
                <a:gd name="T14" fmla="*/ 3 w 563"/>
                <a:gd name="T15" fmla="*/ 136 h 364"/>
                <a:gd name="T16" fmla="*/ 0 w 563"/>
                <a:gd name="T17" fmla="*/ 150 h 364"/>
                <a:gd name="T18" fmla="*/ 0 w 563"/>
                <a:gd name="T19" fmla="*/ 166 h 364"/>
                <a:gd name="T20" fmla="*/ 8 w 563"/>
                <a:gd name="T21" fmla="*/ 195 h 364"/>
                <a:gd name="T22" fmla="*/ 27 w 563"/>
                <a:gd name="T23" fmla="*/ 228 h 364"/>
                <a:gd name="T24" fmla="*/ 49 w 563"/>
                <a:gd name="T25" fmla="*/ 257 h 364"/>
                <a:gd name="T26" fmla="*/ 70 w 563"/>
                <a:gd name="T27" fmla="*/ 284 h 364"/>
                <a:gd name="T28" fmla="*/ 92 w 563"/>
                <a:gd name="T29" fmla="*/ 305 h 364"/>
                <a:gd name="T30" fmla="*/ 111 w 563"/>
                <a:gd name="T31" fmla="*/ 321 h 364"/>
                <a:gd name="T32" fmla="*/ 127 w 563"/>
                <a:gd name="T33" fmla="*/ 332 h 364"/>
                <a:gd name="T34" fmla="*/ 146 w 563"/>
                <a:gd name="T35" fmla="*/ 340 h 364"/>
                <a:gd name="T36" fmla="*/ 170 w 563"/>
                <a:gd name="T37" fmla="*/ 346 h 364"/>
                <a:gd name="T38" fmla="*/ 191 w 563"/>
                <a:gd name="T39" fmla="*/ 348 h 364"/>
                <a:gd name="T40" fmla="*/ 218 w 563"/>
                <a:gd name="T41" fmla="*/ 354 h 364"/>
                <a:gd name="T42" fmla="*/ 261 w 563"/>
                <a:gd name="T43" fmla="*/ 356 h 364"/>
                <a:gd name="T44" fmla="*/ 310 w 563"/>
                <a:gd name="T45" fmla="*/ 362 h 364"/>
                <a:gd name="T46" fmla="*/ 361 w 563"/>
                <a:gd name="T47" fmla="*/ 364 h 364"/>
                <a:gd name="T48" fmla="*/ 409 w 563"/>
                <a:gd name="T49" fmla="*/ 362 h 364"/>
                <a:gd name="T50" fmla="*/ 458 w 563"/>
                <a:gd name="T51" fmla="*/ 359 h 364"/>
                <a:gd name="T52" fmla="*/ 495 w 563"/>
                <a:gd name="T53" fmla="*/ 348 h 364"/>
                <a:gd name="T54" fmla="*/ 511 w 563"/>
                <a:gd name="T55" fmla="*/ 340 h 364"/>
                <a:gd name="T56" fmla="*/ 525 w 563"/>
                <a:gd name="T57" fmla="*/ 332 h 364"/>
                <a:gd name="T58" fmla="*/ 536 w 563"/>
                <a:gd name="T59" fmla="*/ 321 h 364"/>
                <a:gd name="T60" fmla="*/ 549 w 563"/>
                <a:gd name="T61" fmla="*/ 295 h 364"/>
                <a:gd name="T62" fmla="*/ 557 w 563"/>
                <a:gd name="T63" fmla="*/ 257 h 364"/>
                <a:gd name="T64" fmla="*/ 563 w 563"/>
                <a:gd name="T65" fmla="*/ 217 h 364"/>
                <a:gd name="T66" fmla="*/ 563 w 563"/>
                <a:gd name="T67" fmla="*/ 174 h 364"/>
                <a:gd name="T68" fmla="*/ 557 w 563"/>
                <a:gd name="T69" fmla="*/ 134 h 364"/>
                <a:gd name="T70" fmla="*/ 555 w 563"/>
                <a:gd name="T71" fmla="*/ 96 h 364"/>
                <a:gd name="T72" fmla="*/ 549 w 563"/>
                <a:gd name="T73" fmla="*/ 67 h 364"/>
                <a:gd name="T74" fmla="*/ 546 w 563"/>
                <a:gd name="T75" fmla="*/ 56 h 364"/>
                <a:gd name="T76" fmla="*/ 541 w 563"/>
                <a:gd name="T77" fmla="*/ 40 h 364"/>
                <a:gd name="T78" fmla="*/ 536 w 563"/>
                <a:gd name="T79" fmla="*/ 29 h 364"/>
                <a:gd name="T80" fmla="*/ 528 w 563"/>
                <a:gd name="T81" fmla="*/ 21 h 364"/>
                <a:gd name="T82" fmla="*/ 520 w 563"/>
                <a:gd name="T83" fmla="*/ 18 h 364"/>
                <a:gd name="T84" fmla="*/ 495 w 563"/>
                <a:gd name="T85" fmla="*/ 16 h 364"/>
                <a:gd name="T86" fmla="*/ 466 w 563"/>
                <a:gd name="T87" fmla="*/ 16 h 364"/>
                <a:gd name="T88" fmla="*/ 450 w 563"/>
                <a:gd name="T89" fmla="*/ 13 h 364"/>
                <a:gd name="T90" fmla="*/ 409 w 563"/>
                <a:gd name="T91" fmla="*/ 13 h 364"/>
                <a:gd name="T92" fmla="*/ 364 w 563"/>
                <a:gd name="T93" fmla="*/ 16 h 364"/>
                <a:gd name="T94" fmla="*/ 320 w 563"/>
                <a:gd name="T95" fmla="*/ 16 h 364"/>
                <a:gd name="T96" fmla="*/ 283 w 563"/>
                <a:gd name="T97" fmla="*/ 13 h 364"/>
                <a:gd name="T98" fmla="*/ 248 w 563"/>
                <a:gd name="T99" fmla="*/ 8 h 364"/>
                <a:gd name="T100" fmla="*/ 213 w 563"/>
                <a:gd name="T101" fmla="*/ 2 h 364"/>
                <a:gd name="T102" fmla="*/ 186 w 563"/>
                <a:gd name="T103" fmla="*/ 0 h 364"/>
                <a:gd name="T104" fmla="*/ 175 w 563"/>
                <a:gd name="T105" fmla="*/ 0 h 36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3"/>
                <a:gd name="T160" fmla="*/ 0 h 364"/>
                <a:gd name="T161" fmla="*/ 563 w 563"/>
                <a:gd name="T162" fmla="*/ 364 h 36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3" h="364">
                  <a:moveTo>
                    <a:pt x="175" y="0"/>
                  </a:moveTo>
                  <a:lnTo>
                    <a:pt x="148" y="5"/>
                  </a:lnTo>
                  <a:lnTo>
                    <a:pt x="132" y="8"/>
                  </a:lnTo>
                  <a:lnTo>
                    <a:pt x="119" y="10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1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4" y="104"/>
                  </a:lnTo>
                  <a:lnTo>
                    <a:pt x="8" y="120"/>
                  </a:lnTo>
                  <a:lnTo>
                    <a:pt x="3" y="128"/>
                  </a:lnTo>
                  <a:lnTo>
                    <a:pt x="3" y="136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82"/>
                  </a:lnTo>
                  <a:lnTo>
                    <a:pt x="8" y="195"/>
                  </a:lnTo>
                  <a:lnTo>
                    <a:pt x="16" y="212"/>
                  </a:lnTo>
                  <a:lnTo>
                    <a:pt x="27" y="228"/>
                  </a:lnTo>
                  <a:lnTo>
                    <a:pt x="35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5"/>
                  </a:lnTo>
                  <a:lnTo>
                    <a:pt x="103" y="319"/>
                  </a:lnTo>
                  <a:lnTo>
                    <a:pt x="111" y="321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5" y="335"/>
                  </a:lnTo>
                  <a:lnTo>
                    <a:pt x="146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8"/>
                  </a:lnTo>
                  <a:lnTo>
                    <a:pt x="191" y="348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6"/>
                  </a:lnTo>
                  <a:lnTo>
                    <a:pt x="261" y="356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4"/>
                  </a:lnTo>
                  <a:lnTo>
                    <a:pt x="385" y="364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7" y="354"/>
                  </a:lnTo>
                  <a:lnTo>
                    <a:pt x="495" y="348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20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1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5" y="276"/>
                  </a:lnTo>
                  <a:lnTo>
                    <a:pt x="557" y="257"/>
                  </a:lnTo>
                  <a:lnTo>
                    <a:pt x="560" y="238"/>
                  </a:lnTo>
                  <a:lnTo>
                    <a:pt x="563" y="217"/>
                  </a:lnTo>
                  <a:lnTo>
                    <a:pt x="563" y="195"/>
                  </a:lnTo>
                  <a:lnTo>
                    <a:pt x="563" y="174"/>
                  </a:lnTo>
                  <a:lnTo>
                    <a:pt x="560" y="155"/>
                  </a:lnTo>
                  <a:lnTo>
                    <a:pt x="557" y="134"/>
                  </a:lnTo>
                  <a:lnTo>
                    <a:pt x="557" y="115"/>
                  </a:lnTo>
                  <a:lnTo>
                    <a:pt x="555" y="96"/>
                  </a:lnTo>
                  <a:lnTo>
                    <a:pt x="552" y="80"/>
                  </a:lnTo>
                  <a:lnTo>
                    <a:pt x="549" y="67"/>
                  </a:lnTo>
                  <a:lnTo>
                    <a:pt x="546" y="61"/>
                  </a:lnTo>
                  <a:lnTo>
                    <a:pt x="546" y="56"/>
                  </a:lnTo>
                  <a:lnTo>
                    <a:pt x="544" y="48"/>
                  </a:lnTo>
                  <a:lnTo>
                    <a:pt x="541" y="40"/>
                  </a:lnTo>
                  <a:lnTo>
                    <a:pt x="538" y="32"/>
                  </a:lnTo>
                  <a:lnTo>
                    <a:pt x="536" y="29"/>
                  </a:lnTo>
                  <a:lnTo>
                    <a:pt x="533" y="24"/>
                  </a:lnTo>
                  <a:lnTo>
                    <a:pt x="528" y="21"/>
                  </a:lnTo>
                  <a:lnTo>
                    <a:pt x="522" y="18"/>
                  </a:lnTo>
                  <a:lnTo>
                    <a:pt x="520" y="18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50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4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2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2"/>
                  </a:lnTo>
                  <a:lnTo>
                    <a:pt x="199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54" name="Freeform 8"/>
            <p:cNvSpPr>
              <a:spLocks/>
            </p:cNvSpPr>
            <p:nvPr/>
          </p:nvSpPr>
          <p:spPr bwMode="auto">
            <a:xfrm>
              <a:off x="951" y="1290"/>
              <a:ext cx="562" cy="365"/>
            </a:xfrm>
            <a:custGeom>
              <a:avLst/>
              <a:gdLst>
                <a:gd name="T0" fmla="*/ 148 w 562"/>
                <a:gd name="T1" fmla="*/ 5 h 365"/>
                <a:gd name="T2" fmla="*/ 121 w 562"/>
                <a:gd name="T3" fmla="*/ 11 h 365"/>
                <a:gd name="T4" fmla="*/ 94 w 562"/>
                <a:gd name="T5" fmla="*/ 21 h 365"/>
                <a:gd name="T6" fmla="*/ 70 w 562"/>
                <a:gd name="T7" fmla="*/ 37 h 365"/>
                <a:gd name="T8" fmla="*/ 46 w 562"/>
                <a:gd name="T9" fmla="*/ 62 h 365"/>
                <a:gd name="T10" fmla="*/ 24 w 562"/>
                <a:gd name="T11" fmla="*/ 91 h 365"/>
                <a:gd name="T12" fmla="*/ 8 w 562"/>
                <a:gd name="T13" fmla="*/ 121 h 365"/>
                <a:gd name="T14" fmla="*/ 3 w 562"/>
                <a:gd name="T15" fmla="*/ 137 h 365"/>
                <a:gd name="T16" fmla="*/ 0 w 562"/>
                <a:gd name="T17" fmla="*/ 150 h 365"/>
                <a:gd name="T18" fmla="*/ 0 w 562"/>
                <a:gd name="T19" fmla="*/ 166 h 365"/>
                <a:gd name="T20" fmla="*/ 3 w 562"/>
                <a:gd name="T21" fmla="*/ 182 h 365"/>
                <a:gd name="T22" fmla="*/ 19 w 562"/>
                <a:gd name="T23" fmla="*/ 212 h 365"/>
                <a:gd name="T24" fmla="*/ 38 w 562"/>
                <a:gd name="T25" fmla="*/ 244 h 365"/>
                <a:gd name="T26" fmla="*/ 59 w 562"/>
                <a:gd name="T27" fmla="*/ 271 h 365"/>
                <a:gd name="T28" fmla="*/ 81 w 562"/>
                <a:gd name="T29" fmla="*/ 295 h 365"/>
                <a:gd name="T30" fmla="*/ 105 w 562"/>
                <a:gd name="T31" fmla="*/ 319 h 365"/>
                <a:gd name="T32" fmla="*/ 119 w 562"/>
                <a:gd name="T33" fmla="*/ 327 h 365"/>
                <a:gd name="T34" fmla="*/ 137 w 562"/>
                <a:gd name="T35" fmla="*/ 335 h 365"/>
                <a:gd name="T36" fmla="*/ 156 w 562"/>
                <a:gd name="T37" fmla="*/ 343 h 365"/>
                <a:gd name="T38" fmla="*/ 183 w 562"/>
                <a:gd name="T39" fmla="*/ 349 h 365"/>
                <a:gd name="T40" fmla="*/ 199 w 562"/>
                <a:gd name="T41" fmla="*/ 351 h 365"/>
                <a:gd name="T42" fmla="*/ 240 w 562"/>
                <a:gd name="T43" fmla="*/ 357 h 365"/>
                <a:gd name="T44" fmla="*/ 285 w 562"/>
                <a:gd name="T45" fmla="*/ 359 h 365"/>
                <a:gd name="T46" fmla="*/ 334 w 562"/>
                <a:gd name="T47" fmla="*/ 362 h 365"/>
                <a:gd name="T48" fmla="*/ 385 w 562"/>
                <a:gd name="T49" fmla="*/ 365 h 365"/>
                <a:gd name="T50" fmla="*/ 433 w 562"/>
                <a:gd name="T51" fmla="*/ 362 h 365"/>
                <a:gd name="T52" fmla="*/ 476 w 562"/>
                <a:gd name="T53" fmla="*/ 354 h 365"/>
                <a:gd name="T54" fmla="*/ 503 w 562"/>
                <a:gd name="T55" fmla="*/ 346 h 365"/>
                <a:gd name="T56" fmla="*/ 519 w 562"/>
                <a:gd name="T57" fmla="*/ 338 h 365"/>
                <a:gd name="T58" fmla="*/ 530 w 562"/>
                <a:gd name="T59" fmla="*/ 327 h 365"/>
                <a:gd name="T60" fmla="*/ 544 w 562"/>
                <a:gd name="T61" fmla="*/ 308 h 365"/>
                <a:gd name="T62" fmla="*/ 554 w 562"/>
                <a:gd name="T63" fmla="*/ 276 h 365"/>
                <a:gd name="T64" fmla="*/ 560 w 562"/>
                <a:gd name="T65" fmla="*/ 239 h 365"/>
                <a:gd name="T66" fmla="*/ 562 w 562"/>
                <a:gd name="T67" fmla="*/ 196 h 365"/>
                <a:gd name="T68" fmla="*/ 560 w 562"/>
                <a:gd name="T69" fmla="*/ 155 h 365"/>
                <a:gd name="T70" fmla="*/ 557 w 562"/>
                <a:gd name="T71" fmla="*/ 115 h 365"/>
                <a:gd name="T72" fmla="*/ 552 w 562"/>
                <a:gd name="T73" fmla="*/ 80 h 365"/>
                <a:gd name="T74" fmla="*/ 549 w 562"/>
                <a:gd name="T75" fmla="*/ 62 h 365"/>
                <a:gd name="T76" fmla="*/ 546 w 562"/>
                <a:gd name="T77" fmla="*/ 48 h 365"/>
                <a:gd name="T78" fmla="*/ 541 w 562"/>
                <a:gd name="T79" fmla="*/ 32 h 365"/>
                <a:gd name="T80" fmla="*/ 533 w 562"/>
                <a:gd name="T81" fmla="*/ 24 h 365"/>
                <a:gd name="T82" fmla="*/ 525 w 562"/>
                <a:gd name="T83" fmla="*/ 19 h 365"/>
                <a:gd name="T84" fmla="*/ 509 w 562"/>
                <a:gd name="T85" fmla="*/ 16 h 365"/>
                <a:gd name="T86" fmla="*/ 482 w 562"/>
                <a:gd name="T87" fmla="*/ 16 h 365"/>
                <a:gd name="T88" fmla="*/ 458 w 562"/>
                <a:gd name="T89" fmla="*/ 16 h 365"/>
                <a:gd name="T90" fmla="*/ 431 w 562"/>
                <a:gd name="T91" fmla="*/ 13 h 365"/>
                <a:gd name="T92" fmla="*/ 388 w 562"/>
                <a:gd name="T93" fmla="*/ 13 h 365"/>
                <a:gd name="T94" fmla="*/ 342 w 562"/>
                <a:gd name="T95" fmla="*/ 16 h 365"/>
                <a:gd name="T96" fmla="*/ 301 w 562"/>
                <a:gd name="T97" fmla="*/ 16 h 365"/>
                <a:gd name="T98" fmla="*/ 264 w 562"/>
                <a:gd name="T99" fmla="*/ 13 h 365"/>
                <a:gd name="T100" fmla="*/ 229 w 562"/>
                <a:gd name="T101" fmla="*/ 5 h 365"/>
                <a:gd name="T102" fmla="*/ 199 w 562"/>
                <a:gd name="T103" fmla="*/ 0 h 365"/>
                <a:gd name="T104" fmla="*/ 183 w 562"/>
                <a:gd name="T105" fmla="*/ 0 h 36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2"/>
                <a:gd name="T160" fmla="*/ 0 h 365"/>
                <a:gd name="T161" fmla="*/ 562 w 562"/>
                <a:gd name="T162" fmla="*/ 365 h 36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2" h="365">
                  <a:moveTo>
                    <a:pt x="178" y="0"/>
                  </a:moveTo>
                  <a:lnTo>
                    <a:pt x="148" y="5"/>
                  </a:lnTo>
                  <a:lnTo>
                    <a:pt x="135" y="8"/>
                  </a:lnTo>
                  <a:lnTo>
                    <a:pt x="121" y="11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2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6" y="104"/>
                  </a:lnTo>
                  <a:lnTo>
                    <a:pt x="8" y="121"/>
                  </a:lnTo>
                  <a:lnTo>
                    <a:pt x="6" y="129"/>
                  </a:lnTo>
                  <a:lnTo>
                    <a:pt x="3" y="137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74"/>
                  </a:lnTo>
                  <a:lnTo>
                    <a:pt x="3" y="182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6"/>
                  </a:lnTo>
                  <a:lnTo>
                    <a:pt x="105" y="319"/>
                  </a:lnTo>
                  <a:lnTo>
                    <a:pt x="110" y="322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7" y="335"/>
                  </a:lnTo>
                  <a:lnTo>
                    <a:pt x="145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9"/>
                  </a:lnTo>
                  <a:lnTo>
                    <a:pt x="191" y="349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7"/>
                  </a:lnTo>
                  <a:lnTo>
                    <a:pt x="261" y="357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5"/>
                  </a:lnTo>
                  <a:lnTo>
                    <a:pt x="385" y="365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19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2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4" y="276"/>
                  </a:lnTo>
                  <a:lnTo>
                    <a:pt x="557" y="257"/>
                  </a:lnTo>
                  <a:lnTo>
                    <a:pt x="560" y="239"/>
                  </a:lnTo>
                  <a:lnTo>
                    <a:pt x="562" y="217"/>
                  </a:lnTo>
                  <a:lnTo>
                    <a:pt x="562" y="196"/>
                  </a:lnTo>
                  <a:lnTo>
                    <a:pt x="562" y="174"/>
                  </a:lnTo>
                  <a:lnTo>
                    <a:pt x="560" y="155"/>
                  </a:lnTo>
                  <a:lnTo>
                    <a:pt x="560" y="134"/>
                  </a:lnTo>
                  <a:lnTo>
                    <a:pt x="557" y="115"/>
                  </a:lnTo>
                  <a:lnTo>
                    <a:pt x="554" y="96"/>
                  </a:lnTo>
                  <a:lnTo>
                    <a:pt x="552" y="80"/>
                  </a:lnTo>
                  <a:lnTo>
                    <a:pt x="552" y="67"/>
                  </a:lnTo>
                  <a:lnTo>
                    <a:pt x="549" y="62"/>
                  </a:lnTo>
                  <a:lnTo>
                    <a:pt x="549" y="56"/>
                  </a:lnTo>
                  <a:lnTo>
                    <a:pt x="546" y="48"/>
                  </a:lnTo>
                  <a:lnTo>
                    <a:pt x="544" y="40"/>
                  </a:lnTo>
                  <a:lnTo>
                    <a:pt x="541" y="32"/>
                  </a:lnTo>
                  <a:lnTo>
                    <a:pt x="538" y="29"/>
                  </a:lnTo>
                  <a:lnTo>
                    <a:pt x="533" y="24"/>
                  </a:lnTo>
                  <a:lnTo>
                    <a:pt x="530" y="21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9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49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3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1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3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55" name="Rectangle 9"/>
            <p:cNvSpPr>
              <a:spLocks noChangeArrowheads="1"/>
            </p:cNvSpPr>
            <p:nvPr/>
          </p:nvSpPr>
          <p:spPr bwMode="auto">
            <a:xfrm flipH="1">
              <a:off x="1184" y="1385"/>
              <a:ext cx="7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185356" name="Rectangle 10"/>
            <p:cNvSpPr>
              <a:spLocks noChangeArrowheads="1"/>
            </p:cNvSpPr>
            <p:nvPr/>
          </p:nvSpPr>
          <p:spPr bwMode="auto">
            <a:xfrm>
              <a:off x="1867" y="1057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185357" name="Freeform 11"/>
            <p:cNvSpPr>
              <a:spLocks/>
            </p:cNvSpPr>
            <p:nvPr/>
          </p:nvSpPr>
          <p:spPr bwMode="auto">
            <a:xfrm>
              <a:off x="1640" y="1582"/>
              <a:ext cx="565" cy="362"/>
            </a:xfrm>
            <a:custGeom>
              <a:avLst/>
              <a:gdLst>
                <a:gd name="T0" fmla="*/ 164 w 565"/>
                <a:gd name="T1" fmla="*/ 0 h 362"/>
                <a:gd name="T2" fmla="*/ 134 w 565"/>
                <a:gd name="T3" fmla="*/ 6 h 362"/>
                <a:gd name="T4" fmla="*/ 108 w 565"/>
                <a:gd name="T5" fmla="*/ 14 h 362"/>
                <a:gd name="T6" fmla="*/ 83 w 565"/>
                <a:gd name="T7" fmla="*/ 30 h 362"/>
                <a:gd name="T8" fmla="*/ 62 w 565"/>
                <a:gd name="T9" fmla="*/ 48 h 362"/>
                <a:gd name="T10" fmla="*/ 38 w 565"/>
                <a:gd name="T11" fmla="*/ 73 h 362"/>
                <a:gd name="T12" fmla="*/ 16 w 565"/>
                <a:gd name="T13" fmla="*/ 105 h 362"/>
                <a:gd name="T14" fmla="*/ 5 w 565"/>
                <a:gd name="T15" fmla="*/ 126 h 362"/>
                <a:gd name="T16" fmla="*/ 0 w 565"/>
                <a:gd name="T17" fmla="*/ 142 h 362"/>
                <a:gd name="T18" fmla="*/ 0 w 565"/>
                <a:gd name="T19" fmla="*/ 158 h 362"/>
                <a:gd name="T20" fmla="*/ 5 w 565"/>
                <a:gd name="T21" fmla="*/ 180 h 362"/>
                <a:gd name="T22" fmla="*/ 19 w 565"/>
                <a:gd name="T23" fmla="*/ 212 h 362"/>
                <a:gd name="T24" fmla="*/ 38 w 565"/>
                <a:gd name="T25" fmla="*/ 242 h 362"/>
                <a:gd name="T26" fmla="*/ 59 w 565"/>
                <a:gd name="T27" fmla="*/ 268 h 362"/>
                <a:gd name="T28" fmla="*/ 81 w 565"/>
                <a:gd name="T29" fmla="*/ 295 h 362"/>
                <a:gd name="T30" fmla="*/ 105 w 565"/>
                <a:gd name="T31" fmla="*/ 317 h 362"/>
                <a:gd name="T32" fmla="*/ 121 w 565"/>
                <a:gd name="T33" fmla="*/ 327 h 362"/>
                <a:gd name="T34" fmla="*/ 137 w 565"/>
                <a:gd name="T35" fmla="*/ 335 h 362"/>
                <a:gd name="T36" fmla="*/ 159 w 565"/>
                <a:gd name="T37" fmla="*/ 343 h 362"/>
                <a:gd name="T38" fmla="*/ 186 w 565"/>
                <a:gd name="T39" fmla="*/ 349 h 362"/>
                <a:gd name="T40" fmla="*/ 202 w 565"/>
                <a:gd name="T41" fmla="*/ 351 h 362"/>
                <a:gd name="T42" fmla="*/ 239 w 565"/>
                <a:gd name="T43" fmla="*/ 354 h 362"/>
                <a:gd name="T44" fmla="*/ 285 w 565"/>
                <a:gd name="T45" fmla="*/ 360 h 362"/>
                <a:gd name="T46" fmla="*/ 334 w 565"/>
                <a:gd name="T47" fmla="*/ 362 h 362"/>
                <a:gd name="T48" fmla="*/ 385 w 565"/>
                <a:gd name="T49" fmla="*/ 362 h 362"/>
                <a:gd name="T50" fmla="*/ 433 w 565"/>
                <a:gd name="T51" fmla="*/ 360 h 362"/>
                <a:gd name="T52" fmla="*/ 476 w 565"/>
                <a:gd name="T53" fmla="*/ 354 h 362"/>
                <a:gd name="T54" fmla="*/ 503 w 565"/>
                <a:gd name="T55" fmla="*/ 343 h 362"/>
                <a:gd name="T56" fmla="*/ 519 w 565"/>
                <a:gd name="T57" fmla="*/ 338 h 362"/>
                <a:gd name="T58" fmla="*/ 530 w 565"/>
                <a:gd name="T59" fmla="*/ 327 h 362"/>
                <a:gd name="T60" fmla="*/ 543 w 565"/>
                <a:gd name="T61" fmla="*/ 309 h 362"/>
                <a:gd name="T62" fmla="*/ 557 w 565"/>
                <a:gd name="T63" fmla="*/ 276 h 362"/>
                <a:gd name="T64" fmla="*/ 562 w 565"/>
                <a:gd name="T65" fmla="*/ 236 h 362"/>
                <a:gd name="T66" fmla="*/ 565 w 565"/>
                <a:gd name="T67" fmla="*/ 196 h 362"/>
                <a:gd name="T68" fmla="*/ 562 w 565"/>
                <a:gd name="T69" fmla="*/ 153 h 362"/>
                <a:gd name="T70" fmla="*/ 560 w 565"/>
                <a:gd name="T71" fmla="*/ 113 h 362"/>
                <a:gd name="T72" fmla="*/ 554 w 565"/>
                <a:gd name="T73" fmla="*/ 78 h 362"/>
                <a:gd name="T74" fmla="*/ 549 w 565"/>
                <a:gd name="T75" fmla="*/ 59 h 362"/>
                <a:gd name="T76" fmla="*/ 546 w 565"/>
                <a:gd name="T77" fmla="*/ 46 h 362"/>
                <a:gd name="T78" fmla="*/ 541 w 565"/>
                <a:gd name="T79" fmla="*/ 32 h 362"/>
                <a:gd name="T80" fmla="*/ 533 w 565"/>
                <a:gd name="T81" fmla="*/ 24 h 362"/>
                <a:gd name="T82" fmla="*/ 525 w 565"/>
                <a:gd name="T83" fmla="*/ 19 h 362"/>
                <a:gd name="T84" fmla="*/ 508 w 565"/>
                <a:gd name="T85" fmla="*/ 16 h 362"/>
                <a:gd name="T86" fmla="*/ 482 w 565"/>
                <a:gd name="T87" fmla="*/ 16 h 362"/>
                <a:gd name="T88" fmla="*/ 460 w 565"/>
                <a:gd name="T89" fmla="*/ 14 h 362"/>
                <a:gd name="T90" fmla="*/ 430 w 565"/>
                <a:gd name="T91" fmla="*/ 11 h 362"/>
                <a:gd name="T92" fmla="*/ 387 w 565"/>
                <a:gd name="T93" fmla="*/ 14 h 362"/>
                <a:gd name="T94" fmla="*/ 342 w 565"/>
                <a:gd name="T95" fmla="*/ 14 h 362"/>
                <a:gd name="T96" fmla="*/ 301 w 565"/>
                <a:gd name="T97" fmla="*/ 14 h 362"/>
                <a:gd name="T98" fmla="*/ 264 w 565"/>
                <a:gd name="T99" fmla="*/ 11 h 362"/>
                <a:gd name="T100" fmla="*/ 229 w 565"/>
                <a:gd name="T101" fmla="*/ 3 h 362"/>
                <a:gd name="T102" fmla="*/ 199 w 565"/>
                <a:gd name="T103" fmla="*/ 0 h 362"/>
                <a:gd name="T104" fmla="*/ 183 w 565"/>
                <a:gd name="T105" fmla="*/ 0 h 36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5"/>
                <a:gd name="T160" fmla="*/ 0 h 362"/>
                <a:gd name="T161" fmla="*/ 565 w 565"/>
                <a:gd name="T162" fmla="*/ 362 h 36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5" h="362">
                  <a:moveTo>
                    <a:pt x="178" y="0"/>
                  </a:moveTo>
                  <a:lnTo>
                    <a:pt x="164" y="0"/>
                  </a:lnTo>
                  <a:lnTo>
                    <a:pt x="148" y="3"/>
                  </a:lnTo>
                  <a:lnTo>
                    <a:pt x="134" y="6"/>
                  </a:lnTo>
                  <a:lnTo>
                    <a:pt x="121" y="11"/>
                  </a:lnTo>
                  <a:lnTo>
                    <a:pt x="108" y="14"/>
                  </a:lnTo>
                  <a:lnTo>
                    <a:pt x="94" y="22"/>
                  </a:lnTo>
                  <a:lnTo>
                    <a:pt x="83" y="30"/>
                  </a:lnTo>
                  <a:lnTo>
                    <a:pt x="73" y="38"/>
                  </a:lnTo>
                  <a:lnTo>
                    <a:pt x="62" y="48"/>
                  </a:lnTo>
                  <a:lnTo>
                    <a:pt x="48" y="59"/>
                  </a:lnTo>
                  <a:lnTo>
                    <a:pt x="38" y="73"/>
                  </a:lnTo>
                  <a:lnTo>
                    <a:pt x="27" y="89"/>
                  </a:lnTo>
                  <a:lnTo>
                    <a:pt x="16" y="105"/>
                  </a:lnTo>
                  <a:lnTo>
                    <a:pt x="8" y="118"/>
                  </a:lnTo>
                  <a:lnTo>
                    <a:pt x="5" y="126"/>
                  </a:lnTo>
                  <a:lnTo>
                    <a:pt x="3" y="134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3" y="164"/>
                  </a:lnTo>
                  <a:lnTo>
                    <a:pt x="5" y="180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2"/>
                  </a:lnTo>
                  <a:lnTo>
                    <a:pt x="48" y="255"/>
                  </a:lnTo>
                  <a:lnTo>
                    <a:pt x="59" y="268"/>
                  </a:lnTo>
                  <a:lnTo>
                    <a:pt x="70" y="282"/>
                  </a:lnTo>
                  <a:lnTo>
                    <a:pt x="81" y="295"/>
                  </a:lnTo>
                  <a:lnTo>
                    <a:pt x="94" y="306"/>
                  </a:lnTo>
                  <a:lnTo>
                    <a:pt x="105" y="317"/>
                  </a:lnTo>
                  <a:lnTo>
                    <a:pt x="113" y="322"/>
                  </a:lnTo>
                  <a:lnTo>
                    <a:pt x="121" y="327"/>
                  </a:lnTo>
                  <a:lnTo>
                    <a:pt x="129" y="333"/>
                  </a:lnTo>
                  <a:lnTo>
                    <a:pt x="137" y="335"/>
                  </a:lnTo>
                  <a:lnTo>
                    <a:pt x="148" y="341"/>
                  </a:lnTo>
                  <a:lnTo>
                    <a:pt x="159" y="343"/>
                  </a:lnTo>
                  <a:lnTo>
                    <a:pt x="172" y="346"/>
                  </a:lnTo>
                  <a:lnTo>
                    <a:pt x="186" y="349"/>
                  </a:lnTo>
                  <a:lnTo>
                    <a:pt x="194" y="349"/>
                  </a:lnTo>
                  <a:lnTo>
                    <a:pt x="202" y="351"/>
                  </a:lnTo>
                  <a:lnTo>
                    <a:pt x="221" y="354"/>
                  </a:lnTo>
                  <a:lnTo>
                    <a:pt x="239" y="354"/>
                  </a:lnTo>
                  <a:lnTo>
                    <a:pt x="261" y="357"/>
                  </a:lnTo>
                  <a:lnTo>
                    <a:pt x="285" y="360"/>
                  </a:lnTo>
                  <a:lnTo>
                    <a:pt x="309" y="362"/>
                  </a:lnTo>
                  <a:lnTo>
                    <a:pt x="334" y="362"/>
                  </a:lnTo>
                  <a:lnTo>
                    <a:pt x="360" y="362"/>
                  </a:lnTo>
                  <a:lnTo>
                    <a:pt x="385" y="362"/>
                  </a:lnTo>
                  <a:lnTo>
                    <a:pt x="409" y="362"/>
                  </a:lnTo>
                  <a:lnTo>
                    <a:pt x="433" y="360"/>
                  </a:lnTo>
                  <a:lnTo>
                    <a:pt x="457" y="357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3"/>
                  </a:lnTo>
                  <a:lnTo>
                    <a:pt x="511" y="341"/>
                  </a:lnTo>
                  <a:lnTo>
                    <a:pt x="519" y="338"/>
                  </a:lnTo>
                  <a:lnTo>
                    <a:pt x="525" y="333"/>
                  </a:lnTo>
                  <a:lnTo>
                    <a:pt x="530" y="327"/>
                  </a:lnTo>
                  <a:lnTo>
                    <a:pt x="535" y="322"/>
                  </a:lnTo>
                  <a:lnTo>
                    <a:pt x="543" y="309"/>
                  </a:lnTo>
                  <a:lnTo>
                    <a:pt x="552" y="292"/>
                  </a:lnTo>
                  <a:lnTo>
                    <a:pt x="557" y="276"/>
                  </a:lnTo>
                  <a:lnTo>
                    <a:pt x="560" y="258"/>
                  </a:lnTo>
                  <a:lnTo>
                    <a:pt x="562" y="236"/>
                  </a:lnTo>
                  <a:lnTo>
                    <a:pt x="565" y="217"/>
                  </a:lnTo>
                  <a:lnTo>
                    <a:pt x="565" y="196"/>
                  </a:lnTo>
                  <a:lnTo>
                    <a:pt x="562" y="174"/>
                  </a:lnTo>
                  <a:lnTo>
                    <a:pt x="562" y="153"/>
                  </a:lnTo>
                  <a:lnTo>
                    <a:pt x="560" y="132"/>
                  </a:lnTo>
                  <a:lnTo>
                    <a:pt x="560" y="113"/>
                  </a:lnTo>
                  <a:lnTo>
                    <a:pt x="557" y="97"/>
                  </a:lnTo>
                  <a:lnTo>
                    <a:pt x="554" y="78"/>
                  </a:lnTo>
                  <a:lnTo>
                    <a:pt x="552" y="65"/>
                  </a:lnTo>
                  <a:lnTo>
                    <a:pt x="549" y="59"/>
                  </a:lnTo>
                  <a:lnTo>
                    <a:pt x="549" y="54"/>
                  </a:lnTo>
                  <a:lnTo>
                    <a:pt x="546" y="46"/>
                  </a:lnTo>
                  <a:lnTo>
                    <a:pt x="543" y="38"/>
                  </a:lnTo>
                  <a:lnTo>
                    <a:pt x="541" y="32"/>
                  </a:lnTo>
                  <a:lnTo>
                    <a:pt x="538" y="27"/>
                  </a:lnTo>
                  <a:lnTo>
                    <a:pt x="533" y="24"/>
                  </a:lnTo>
                  <a:lnTo>
                    <a:pt x="530" y="22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8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8" y="14"/>
                  </a:lnTo>
                  <a:lnTo>
                    <a:pt x="460" y="14"/>
                  </a:lnTo>
                  <a:lnTo>
                    <a:pt x="452" y="11"/>
                  </a:lnTo>
                  <a:lnTo>
                    <a:pt x="430" y="11"/>
                  </a:lnTo>
                  <a:lnTo>
                    <a:pt x="409" y="11"/>
                  </a:lnTo>
                  <a:lnTo>
                    <a:pt x="387" y="14"/>
                  </a:lnTo>
                  <a:lnTo>
                    <a:pt x="363" y="14"/>
                  </a:lnTo>
                  <a:lnTo>
                    <a:pt x="342" y="14"/>
                  </a:lnTo>
                  <a:lnTo>
                    <a:pt x="320" y="14"/>
                  </a:lnTo>
                  <a:lnTo>
                    <a:pt x="301" y="14"/>
                  </a:lnTo>
                  <a:lnTo>
                    <a:pt x="282" y="11"/>
                  </a:lnTo>
                  <a:lnTo>
                    <a:pt x="264" y="11"/>
                  </a:lnTo>
                  <a:lnTo>
                    <a:pt x="247" y="6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58" name="Rectangle 12"/>
            <p:cNvSpPr>
              <a:spLocks noChangeArrowheads="1"/>
            </p:cNvSpPr>
            <p:nvPr/>
          </p:nvSpPr>
          <p:spPr bwMode="auto">
            <a:xfrm>
              <a:off x="1896" y="1657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185359" name="Rectangle 13"/>
            <p:cNvSpPr>
              <a:spLocks noChangeArrowheads="1"/>
            </p:cNvSpPr>
            <p:nvPr/>
          </p:nvSpPr>
          <p:spPr bwMode="auto">
            <a:xfrm>
              <a:off x="1963" y="1657"/>
              <a:ext cx="3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185360" name="Freeform 14"/>
            <p:cNvSpPr>
              <a:spLocks/>
            </p:cNvSpPr>
            <p:nvPr/>
          </p:nvSpPr>
          <p:spPr bwMode="auto">
            <a:xfrm>
              <a:off x="443" y="1335"/>
              <a:ext cx="218" cy="215"/>
            </a:xfrm>
            <a:custGeom>
              <a:avLst/>
              <a:gdLst>
                <a:gd name="T0" fmla="*/ 99 w 218"/>
                <a:gd name="T1" fmla="*/ 0 h 215"/>
                <a:gd name="T2" fmla="*/ 78 w 218"/>
                <a:gd name="T3" fmla="*/ 6 h 215"/>
                <a:gd name="T4" fmla="*/ 56 w 218"/>
                <a:gd name="T5" fmla="*/ 14 h 215"/>
                <a:gd name="T6" fmla="*/ 40 w 218"/>
                <a:gd name="T7" fmla="*/ 25 h 215"/>
                <a:gd name="T8" fmla="*/ 24 w 218"/>
                <a:gd name="T9" fmla="*/ 41 h 215"/>
                <a:gd name="T10" fmla="*/ 13 w 218"/>
                <a:gd name="T11" fmla="*/ 57 h 215"/>
                <a:gd name="T12" fmla="*/ 5 w 218"/>
                <a:gd name="T13" fmla="*/ 76 h 215"/>
                <a:gd name="T14" fmla="*/ 0 w 218"/>
                <a:gd name="T15" fmla="*/ 97 h 215"/>
                <a:gd name="T16" fmla="*/ 0 w 218"/>
                <a:gd name="T17" fmla="*/ 118 h 215"/>
                <a:gd name="T18" fmla="*/ 5 w 218"/>
                <a:gd name="T19" fmla="*/ 140 h 215"/>
                <a:gd name="T20" fmla="*/ 13 w 218"/>
                <a:gd name="T21" fmla="*/ 159 h 215"/>
                <a:gd name="T22" fmla="*/ 24 w 218"/>
                <a:gd name="T23" fmla="*/ 175 h 215"/>
                <a:gd name="T24" fmla="*/ 40 w 218"/>
                <a:gd name="T25" fmla="*/ 191 h 215"/>
                <a:gd name="T26" fmla="*/ 56 w 218"/>
                <a:gd name="T27" fmla="*/ 202 h 215"/>
                <a:gd name="T28" fmla="*/ 78 w 218"/>
                <a:gd name="T29" fmla="*/ 210 h 215"/>
                <a:gd name="T30" fmla="*/ 99 w 218"/>
                <a:gd name="T31" fmla="*/ 215 h 215"/>
                <a:gd name="T32" fmla="*/ 121 w 218"/>
                <a:gd name="T33" fmla="*/ 215 h 215"/>
                <a:gd name="T34" fmla="*/ 142 w 218"/>
                <a:gd name="T35" fmla="*/ 210 h 215"/>
                <a:gd name="T36" fmla="*/ 161 w 218"/>
                <a:gd name="T37" fmla="*/ 202 h 215"/>
                <a:gd name="T38" fmla="*/ 177 w 218"/>
                <a:gd name="T39" fmla="*/ 191 h 215"/>
                <a:gd name="T40" fmla="*/ 193 w 218"/>
                <a:gd name="T41" fmla="*/ 175 h 215"/>
                <a:gd name="T42" fmla="*/ 204 w 218"/>
                <a:gd name="T43" fmla="*/ 159 h 215"/>
                <a:gd name="T44" fmla="*/ 212 w 218"/>
                <a:gd name="T45" fmla="*/ 140 h 215"/>
                <a:gd name="T46" fmla="*/ 218 w 218"/>
                <a:gd name="T47" fmla="*/ 118 h 215"/>
                <a:gd name="T48" fmla="*/ 218 w 218"/>
                <a:gd name="T49" fmla="*/ 97 h 215"/>
                <a:gd name="T50" fmla="*/ 212 w 218"/>
                <a:gd name="T51" fmla="*/ 76 h 215"/>
                <a:gd name="T52" fmla="*/ 204 w 218"/>
                <a:gd name="T53" fmla="*/ 57 h 215"/>
                <a:gd name="T54" fmla="*/ 193 w 218"/>
                <a:gd name="T55" fmla="*/ 41 h 215"/>
                <a:gd name="T56" fmla="*/ 177 w 218"/>
                <a:gd name="T57" fmla="*/ 25 h 215"/>
                <a:gd name="T58" fmla="*/ 161 w 218"/>
                <a:gd name="T59" fmla="*/ 14 h 215"/>
                <a:gd name="T60" fmla="*/ 142 w 218"/>
                <a:gd name="T61" fmla="*/ 6 h 215"/>
                <a:gd name="T62" fmla="*/ 121 w 218"/>
                <a:gd name="T63" fmla="*/ 0 h 21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5"/>
                <a:gd name="T98" fmla="*/ 218 w 218"/>
                <a:gd name="T99" fmla="*/ 215 h 21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5">
                  <a:moveTo>
                    <a:pt x="110" y="0"/>
                  </a:moveTo>
                  <a:lnTo>
                    <a:pt x="99" y="0"/>
                  </a:lnTo>
                  <a:lnTo>
                    <a:pt x="88" y="3"/>
                  </a:lnTo>
                  <a:lnTo>
                    <a:pt x="78" y="6"/>
                  </a:lnTo>
                  <a:lnTo>
                    <a:pt x="67" y="9"/>
                  </a:lnTo>
                  <a:lnTo>
                    <a:pt x="56" y="14"/>
                  </a:lnTo>
                  <a:lnTo>
                    <a:pt x="48" y="19"/>
                  </a:lnTo>
                  <a:lnTo>
                    <a:pt x="40" y="25"/>
                  </a:lnTo>
                  <a:lnTo>
                    <a:pt x="32" y="33"/>
                  </a:lnTo>
                  <a:lnTo>
                    <a:pt x="24" y="41"/>
                  </a:lnTo>
                  <a:lnTo>
                    <a:pt x="18" y="49"/>
                  </a:lnTo>
                  <a:lnTo>
                    <a:pt x="13" y="57"/>
                  </a:lnTo>
                  <a:lnTo>
                    <a:pt x="8" y="65"/>
                  </a:lnTo>
                  <a:lnTo>
                    <a:pt x="5" y="76"/>
                  </a:lnTo>
                  <a:lnTo>
                    <a:pt x="2" y="86"/>
                  </a:lnTo>
                  <a:lnTo>
                    <a:pt x="0" y="97"/>
                  </a:lnTo>
                  <a:lnTo>
                    <a:pt x="0" y="108"/>
                  </a:lnTo>
                  <a:lnTo>
                    <a:pt x="0" y="118"/>
                  </a:lnTo>
                  <a:lnTo>
                    <a:pt x="2" y="129"/>
                  </a:lnTo>
                  <a:lnTo>
                    <a:pt x="5" y="140"/>
                  </a:lnTo>
                  <a:lnTo>
                    <a:pt x="8" y="151"/>
                  </a:lnTo>
                  <a:lnTo>
                    <a:pt x="13" y="159"/>
                  </a:lnTo>
                  <a:lnTo>
                    <a:pt x="18" y="167"/>
                  </a:lnTo>
                  <a:lnTo>
                    <a:pt x="24" y="175"/>
                  </a:lnTo>
                  <a:lnTo>
                    <a:pt x="32" y="183"/>
                  </a:lnTo>
                  <a:lnTo>
                    <a:pt x="40" y="191"/>
                  </a:lnTo>
                  <a:lnTo>
                    <a:pt x="48" y="196"/>
                  </a:lnTo>
                  <a:lnTo>
                    <a:pt x="56" y="202"/>
                  </a:lnTo>
                  <a:lnTo>
                    <a:pt x="67" y="207"/>
                  </a:lnTo>
                  <a:lnTo>
                    <a:pt x="78" y="210"/>
                  </a:lnTo>
                  <a:lnTo>
                    <a:pt x="88" y="212"/>
                  </a:lnTo>
                  <a:lnTo>
                    <a:pt x="99" y="215"/>
                  </a:lnTo>
                  <a:lnTo>
                    <a:pt x="110" y="215"/>
                  </a:lnTo>
                  <a:lnTo>
                    <a:pt x="121" y="215"/>
                  </a:lnTo>
                  <a:lnTo>
                    <a:pt x="131" y="212"/>
                  </a:lnTo>
                  <a:lnTo>
                    <a:pt x="142" y="210"/>
                  </a:lnTo>
                  <a:lnTo>
                    <a:pt x="153" y="207"/>
                  </a:lnTo>
                  <a:lnTo>
                    <a:pt x="161" y="202"/>
                  </a:lnTo>
                  <a:lnTo>
                    <a:pt x="169" y="196"/>
                  </a:lnTo>
                  <a:lnTo>
                    <a:pt x="177" y="191"/>
                  </a:lnTo>
                  <a:lnTo>
                    <a:pt x="185" y="183"/>
                  </a:lnTo>
                  <a:lnTo>
                    <a:pt x="193" y="175"/>
                  </a:lnTo>
                  <a:lnTo>
                    <a:pt x="199" y="167"/>
                  </a:lnTo>
                  <a:lnTo>
                    <a:pt x="204" y="159"/>
                  </a:lnTo>
                  <a:lnTo>
                    <a:pt x="209" y="151"/>
                  </a:lnTo>
                  <a:lnTo>
                    <a:pt x="212" y="140"/>
                  </a:lnTo>
                  <a:lnTo>
                    <a:pt x="215" y="129"/>
                  </a:lnTo>
                  <a:lnTo>
                    <a:pt x="218" y="118"/>
                  </a:lnTo>
                  <a:lnTo>
                    <a:pt x="218" y="108"/>
                  </a:lnTo>
                  <a:lnTo>
                    <a:pt x="218" y="97"/>
                  </a:lnTo>
                  <a:lnTo>
                    <a:pt x="215" y="86"/>
                  </a:lnTo>
                  <a:lnTo>
                    <a:pt x="212" y="76"/>
                  </a:lnTo>
                  <a:lnTo>
                    <a:pt x="209" y="65"/>
                  </a:lnTo>
                  <a:lnTo>
                    <a:pt x="204" y="57"/>
                  </a:lnTo>
                  <a:lnTo>
                    <a:pt x="199" y="49"/>
                  </a:lnTo>
                  <a:lnTo>
                    <a:pt x="193" y="41"/>
                  </a:lnTo>
                  <a:lnTo>
                    <a:pt x="185" y="33"/>
                  </a:lnTo>
                  <a:lnTo>
                    <a:pt x="177" y="25"/>
                  </a:lnTo>
                  <a:lnTo>
                    <a:pt x="169" y="19"/>
                  </a:lnTo>
                  <a:lnTo>
                    <a:pt x="161" y="14"/>
                  </a:lnTo>
                  <a:lnTo>
                    <a:pt x="153" y="9"/>
                  </a:lnTo>
                  <a:lnTo>
                    <a:pt x="142" y="6"/>
                  </a:lnTo>
                  <a:lnTo>
                    <a:pt x="131" y="3"/>
                  </a:lnTo>
                  <a:lnTo>
                    <a:pt x="121" y="0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1" name="Rectangle 15"/>
            <p:cNvSpPr>
              <a:spLocks noChangeArrowheads="1"/>
            </p:cNvSpPr>
            <p:nvPr/>
          </p:nvSpPr>
          <p:spPr bwMode="auto">
            <a:xfrm>
              <a:off x="493" y="1378"/>
              <a:ext cx="12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W</a:t>
              </a:r>
            </a:p>
          </p:txBody>
        </p:sp>
        <p:sp>
          <p:nvSpPr>
            <p:cNvPr id="185362" name="Rectangle 16"/>
            <p:cNvSpPr>
              <a:spLocks noChangeArrowheads="1"/>
            </p:cNvSpPr>
            <p:nvPr/>
          </p:nvSpPr>
          <p:spPr bwMode="auto">
            <a:xfrm>
              <a:off x="617" y="1360"/>
              <a:ext cx="3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185363" name="Freeform 17"/>
            <p:cNvSpPr>
              <a:spLocks/>
            </p:cNvSpPr>
            <p:nvPr/>
          </p:nvSpPr>
          <p:spPr bwMode="auto">
            <a:xfrm>
              <a:off x="2584" y="1220"/>
              <a:ext cx="218" cy="212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4 h 212"/>
                <a:gd name="T8" fmla="*/ 25 w 218"/>
                <a:gd name="T9" fmla="*/ 38 h 212"/>
                <a:gd name="T10" fmla="*/ 14 w 218"/>
                <a:gd name="T11" fmla="*/ 54 h 212"/>
                <a:gd name="T12" fmla="*/ 6 w 218"/>
                <a:gd name="T13" fmla="*/ 73 h 212"/>
                <a:gd name="T14" fmla="*/ 0 w 218"/>
                <a:gd name="T15" fmla="*/ 94 h 212"/>
                <a:gd name="T16" fmla="*/ 0 w 218"/>
                <a:gd name="T17" fmla="*/ 115 h 212"/>
                <a:gd name="T18" fmla="*/ 6 w 218"/>
                <a:gd name="T19" fmla="*/ 137 h 212"/>
                <a:gd name="T20" fmla="*/ 14 w 218"/>
                <a:gd name="T21" fmla="*/ 156 h 212"/>
                <a:gd name="T22" fmla="*/ 25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5 h 212"/>
                <a:gd name="T48" fmla="*/ 218 w 218"/>
                <a:gd name="T49" fmla="*/ 94 h 212"/>
                <a:gd name="T50" fmla="*/ 213 w 218"/>
                <a:gd name="T51" fmla="*/ 73 h 212"/>
                <a:gd name="T52" fmla="*/ 205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8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4"/>
                  </a:lnTo>
                  <a:lnTo>
                    <a:pt x="33" y="30"/>
                  </a:lnTo>
                  <a:lnTo>
                    <a:pt x="25" y="38"/>
                  </a:lnTo>
                  <a:lnTo>
                    <a:pt x="19" y="46"/>
                  </a:lnTo>
                  <a:lnTo>
                    <a:pt x="14" y="54"/>
                  </a:lnTo>
                  <a:lnTo>
                    <a:pt x="8" y="65"/>
                  </a:lnTo>
                  <a:lnTo>
                    <a:pt x="6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5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5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8" y="204"/>
                  </a:lnTo>
                  <a:lnTo>
                    <a:pt x="78" y="207"/>
                  </a:lnTo>
                  <a:lnTo>
                    <a:pt x="89" y="209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09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6" y="126"/>
                  </a:lnTo>
                  <a:lnTo>
                    <a:pt x="218" y="115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6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5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4" name="Rectangle 18"/>
            <p:cNvSpPr>
              <a:spLocks noChangeArrowheads="1"/>
            </p:cNvSpPr>
            <p:nvPr/>
          </p:nvSpPr>
          <p:spPr bwMode="auto">
            <a:xfrm>
              <a:off x="2641" y="1262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X</a:t>
              </a:r>
            </a:p>
          </p:txBody>
        </p:sp>
        <p:sp>
          <p:nvSpPr>
            <p:cNvPr id="185365" name="Freeform 19"/>
            <p:cNvSpPr>
              <a:spLocks/>
            </p:cNvSpPr>
            <p:nvPr/>
          </p:nvSpPr>
          <p:spPr bwMode="auto">
            <a:xfrm>
              <a:off x="2579" y="1952"/>
              <a:ext cx="218" cy="212"/>
            </a:xfrm>
            <a:custGeom>
              <a:avLst/>
              <a:gdLst>
                <a:gd name="T0" fmla="*/ 97 w 218"/>
                <a:gd name="T1" fmla="*/ 0 h 212"/>
                <a:gd name="T2" fmla="*/ 75 w 218"/>
                <a:gd name="T3" fmla="*/ 6 h 212"/>
                <a:gd name="T4" fmla="*/ 56 w 218"/>
                <a:gd name="T5" fmla="*/ 14 h 212"/>
                <a:gd name="T6" fmla="*/ 40 w 218"/>
                <a:gd name="T7" fmla="*/ 24 h 212"/>
                <a:gd name="T8" fmla="*/ 24 w 218"/>
                <a:gd name="T9" fmla="*/ 38 h 212"/>
                <a:gd name="T10" fmla="*/ 13 w 218"/>
                <a:gd name="T11" fmla="*/ 54 h 212"/>
                <a:gd name="T12" fmla="*/ 5 w 218"/>
                <a:gd name="T13" fmla="*/ 73 h 212"/>
                <a:gd name="T14" fmla="*/ 0 w 218"/>
                <a:gd name="T15" fmla="*/ 94 h 212"/>
                <a:gd name="T16" fmla="*/ 0 w 218"/>
                <a:gd name="T17" fmla="*/ 116 h 212"/>
                <a:gd name="T18" fmla="*/ 5 w 218"/>
                <a:gd name="T19" fmla="*/ 137 h 212"/>
                <a:gd name="T20" fmla="*/ 13 w 218"/>
                <a:gd name="T21" fmla="*/ 156 h 212"/>
                <a:gd name="T22" fmla="*/ 24 w 218"/>
                <a:gd name="T23" fmla="*/ 172 h 212"/>
                <a:gd name="T24" fmla="*/ 40 w 218"/>
                <a:gd name="T25" fmla="*/ 188 h 212"/>
                <a:gd name="T26" fmla="*/ 56 w 218"/>
                <a:gd name="T27" fmla="*/ 199 h 212"/>
                <a:gd name="T28" fmla="*/ 75 w 218"/>
                <a:gd name="T29" fmla="*/ 207 h 212"/>
                <a:gd name="T30" fmla="*/ 97 w 218"/>
                <a:gd name="T31" fmla="*/ 212 h 212"/>
                <a:gd name="T32" fmla="*/ 118 w 218"/>
                <a:gd name="T33" fmla="*/ 212 h 212"/>
                <a:gd name="T34" fmla="*/ 140 w 218"/>
                <a:gd name="T35" fmla="*/ 207 h 212"/>
                <a:gd name="T36" fmla="*/ 161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4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3 h 212"/>
                <a:gd name="T52" fmla="*/ 204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1 w 218"/>
                <a:gd name="T59" fmla="*/ 14 h 212"/>
                <a:gd name="T60" fmla="*/ 140 w 218"/>
                <a:gd name="T61" fmla="*/ 6 h 212"/>
                <a:gd name="T62" fmla="*/ 118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08" y="0"/>
                  </a:moveTo>
                  <a:lnTo>
                    <a:pt x="97" y="0"/>
                  </a:lnTo>
                  <a:lnTo>
                    <a:pt x="86" y="3"/>
                  </a:lnTo>
                  <a:lnTo>
                    <a:pt x="75" y="6"/>
                  </a:lnTo>
                  <a:lnTo>
                    <a:pt x="65" y="8"/>
                  </a:lnTo>
                  <a:lnTo>
                    <a:pt x="56" y="14"/>
                  </a:lnTo>
                  <a:lnTo>
                    <a:pt x="48" y="19"/>
                  </a:lnTo>
                  <a:lnTo>
                    <a:pt x="40" y="24"/>
                  </a:lnTo>
                  <a:lnTo>
                    <a:pt x="32" y="30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3" y="54"/>
                  </a:lnTo>
                  <a:lnTo>
                    <a:pt x="8" y="65"/>
                  </a:lnTo>
                  <a:lnTo>
                    <a:pt x="5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5" y="137"/>
                  </a:lnTo>
                  <a:lnTo>
                    <a:pt x="8" y="148"/>
                  </a:lnTo>
                  <a:lnTo>
                    <a:pt x="13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2" y="180"/>
                  </a:lnTo>
                  <a:lnTo>
                    <a:pt x="40" y="188"/>
                  </a:lnTo>
                  <a:lnTo>
                    <a:pt x="48" y="193"/>
                  </a:lnTo>
                  <a:lnTo>
                    <a:pt x="56" y="199"/>
                  </a:lnTo>
                  <a:lnTo>
                    <a:pt x="65" y="204"/>
                  </a:lnTo>
                  <a:lnTo>
                    <a:pt x="75" y="207"/>
                  </a:lnTo>
                  <a:lnTo>
                    <a:pt x="86" y="209"/>
                  </a:lnTo>
                  <a:lnTo>
                    <a:pt x="97" y="212"/>
                  </a:lnTo>
                  <a:lnTo>
                    <a:pt x="108" y="212"/>
                  </a:lnTo>
                  <a:lnTo>
                    <a:pt x="118" y="212"/>
                  </a:lnTo>
                  <a:lnTo>
                    <a:pt x="129" y="209"/>
                  </a:lnTo>
                  <a:lnTo>
                    <a:pt x="140" y="207"/>
                  </a:lnTo>
                  <a:lnTo>
                    <a:pt x="151" y="204"/>
                  </a:lnTo>
                  <a:lnTo>
                    <a:pt x="161" y="199"/>
                  </a:lnTo>
                  <a:lnTo>
                    <a:pt x="169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4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4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69" y="19"/>
                  </a:lnTo>
                  <a:lnTo>
                    <a:pt x="161" y="14"/>
                  </a:lnTo>
                  <a:lnTo>
                    <a:pt x="151" y="8"/>
                  </a:lnTo>
                  <a:lnTo>
                    <a:pt x="140" y="6"/>
                  </a:lnTo>
                  <a:lnTo>
                    <a:pt x="129" y="3"/>
                  </a:lnTo>
                  <a:lnTo>
                    <a:pt x="118" y="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6" name="Rectangle 20"/>
            <p:cNvSpPr>
              <a:spLocks noChangeArrowheads="1"/>
            </p:cNvSpPr>
            <p:nvPr/>
          </p:nvSpPr>
          <p:spPr bwMode="auto">
            <a:xfrm>
              <a:off x="2653" y="198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Y</a:t>
              </a:r>
            </a:p>
          </p:txBody>
        </p:sp>
        <p:sp>
          <p:nvSpPr>
            <p:cNvPr id="185367" name="Line 21"/>
            <p:cNvSpPr>
              <a:spLocks noChangeShapeType="1"/>
            </p:cNvSpPr>
            <p:nvPr/>
          </p:nvSpPr>
          <p:spPr bwMode="auto">
            <a:xfrm>
              <a:off x="674" y="1448"/>
              <a:ext cx="280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8" name="Line 22"/>
            <p:cNvSpPr>
              <a:spLocks noChangeShapeType="1"/>
            </p:cNvSpPr>
            <p:nvPr/>
          </p:nvSpPr>
          <p:spPr bwMode="auto">
            <a:xfrm>
              <a:off x="2165" y="1140"/>
              <a:ext cx="419" cy="17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9" name="Line 23"/>
            <p:cNvSpPr>
              <a:spLocks noChangeShapeType="1"/>
            </p:cNvSpPr>
            <p:nvPr/>
          </p:nvSpPr>
          <p:spPr bwMode="auto">
            <a:xfrm flipV="1">
              <a:off x="2192" y="1381"/>
              <a:ext cx="422" cy="3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0" name="Line 24"/>
            <p:cNvSpPr>
              <a:spLocks noChangeShapeType="1"/>
            </p:cNvSpPr>
            <p:nvPr/>
          </p:nvSpPr>
          <p:spPr bwMode="auto">
            <a:xfrm>
              <a:off x="2197" y="1821"/>
              <a:ext cx="387" cy="20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1" name="Line 25"/>
            <p:cNvSpPr>
              <a:spLocks noChangeShapeType="1"/>
            </p:cNvSpPr>
            <p:nvPr/>
          </p:nvSpPr>
          <p:spPr bwMode="auto">
            <a:xfrm flipV="1">
              <a:off x="1481" y="1228"/>
              <a:ext cx="183" cy="148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2" name="Line 26"/>
            <p:cNvSpPr>
              <a:spLocks noChangeShapeType="1"/>
            </p:cNvSpPr>
            <p:nvPr/>
          </p:nvSpPr>
          <p:spPr bwMode="auto">
            <a:xfrm flipV="1">
              <a:off x="2030" y="1309"/>
              <a:ext cx="1" cy="268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3" name="Line 27"/>
            <p:cNvSpPr>
              <a:spLocks noChangeShapeType="1"/>
            </p:cNvSpPr>
            <p:nvPr/>
          </p:nvSpPr>
          <p:spPr bwMode="auto">
            <a:xfrm>
              <a:off x="1497" y="1577"/>
              <a:ext cx="167" cy="104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4" name="Rectangle 28"/>
            <p:cNvSpPr>
              <a:spLocks noChangeArrowheads="1"/>
            </p:cNvSpPr>
            <p:nvPr/>
          </p:nvSpPr>
          <p:spPr bwMode="auto">
            <a:xfrm>
              <a:off x="3050" y="853"/>
              <a:ext cx="608" cy="2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5" name="Rectangle 29"/>
            <p:cNvSpPr>
              <a:spLocks noChangeArrowheads="1"/>
            </p:cNvSpPr>
            <p:nvPr/>
          </p:nvSpPr>
          <p:spPr bwMode="auto">
            <a:xfrm>
              <a:off x="3131" y="896"/>
              <a:ext cx="5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legend</a:t>
              </a:r>
              <a:r>
                <a:rPr lang="en-US" sz="1700" b="1">
                  <a:solidFill>
                    <a:srgbClr val="000000"/>
                  </a:solidFill>
                </a:rPr>
                <a:t>:</a:t>
              </a:r>
              <a:endParaRPr lang="en-US"/>
            </a:p>
          </p:txBody>
        </p:sp>
        <p:sp>
          <p:nvSpPr>
            <p:cNvPr id="185376" name="Rectangle 30"/>
            <p:cNvSpPr>
              <a:spLocks noChangeArrowheads="1"/>
            </p:cNvSpPr>
            <p:nvPr/>
          </p:nvSpPr>
          <p:spPr bwMode="auto">
            <a:xfrm>
              <a:off x="3548" y="898"/>
              <a:ext cx="3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185377" name="Rectangle 31"/>
            <p:cNvSpPr>
              <a:spLocks noChangeArrowheads="1"/>
            </p:cNvSpPr>
            <p:nvPr/>
          </p:nvSpPr>
          <p:spPr bwMode="auto">
            <a:xfrm>
              <a:off x="4261" y="1432"/>
              <a:ext cx="731" cy="4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8" name="Rectangle 32"/>
            <p:cNvSpPr>
              <a:spLocks noChangeArrowheads="1"/>
            </p:cNvSpPr>
            <p:nvPr/>
          </p:nvSpPr>
          <p:spPr bwMode="auto">
            <a:xfrm>
              <a:off x="4341" y="1472"/>
              <a:ext cx="70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customer </a:t>
              </a:r>
              <a:endParaRPr lang="en-US" sz="2000"/>
            </a:p>
          </p:txBody>
        </p:sp>
        <p:sp>
          <p:nvSpPr>
            <p:cNvPr id="185379" name="Rectangle 33"/>
            <p:cNvSpPr>
              <a:spLocks noChangeArrowheads="1"/>
            </p:cNvSpPr>
            <p:nvPr/>
          </p:nvSpPr>
          <p:spPr bwMode="auto">
            <a:xfrm>
              <a:off x="4341" y="1630"/>
              <a:ext cx="60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network:</a:t>
              </a:r>
              <a:endParaRPr lang="en-US" sz="2000"/>
            </a:p>
          </p:txBody>
        </p:sp>
        <p:sp>
          <p:nvSpPr>
            <p:cNvPr id="185380" name="Rectangle 34"/>
            <p:cNvSpPr>
              <a:spLocks noChangeArrowheads="1"/>
            </p:cNvSpPr>
            <p:nvPr/>
          </p:nvSpPr>
          <p:spPr bwMode="auto">
            <a:xfrm>
              <a:off x="4823" y="1630"/>
              <a:ext cx="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185381" name="Rectangle 35"/>
            <p:cNvSpPr>
              <a:spLocks noChangeArrowheads="1"/>
            </p:cNvSpPr>
            <p:nvPr/>
          </p:nvSpPr>
          <p:spPr bwMode="auto">
            <a:xfrm>
              <a:off x="4261" y="869"/>
              <a:ext cx="697" cy="4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82" name="Rectangle 36"/>
            <p:cNvSpPr>
              <a:spLocks noChangeArrowheads="1"/>
            </p:cNvSpPr>
            <p:nvPr/>
          </p:nvSpPr>
          <p:spPr bwMode="auto">
            <a:xfrm>
              <a:off x="4341" y="909"/>
              <a:ext cx="5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provider</a:t>
              </a:r>
              <a:endParaRPr lang="en-US" sz="2000"/>
            </a:p>
          </p:txBody>
        </p:sp>
        <p:sp>
          <p:nvSpPr>
            <p:cNvPr id="185383" name="Rectangle 37"/>
            <p:cNvSpPr>
              <a:spLocks noChangeArrowheads="1"/>
            </p:cNvSpPr>
            <p:nvPr/>
          </p:nvSpPr>
          <p:spPr bwMode="auto">
            <a:xfrm>
              <a:off x="4796" y="909"/>
              <a:ext cx="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185384" name="Rectangle 38"/>
            <p:cNvSpPr>
              <a:spLocks noChangeArrowheads="1"/>
            </p:cNvSpPr>
            <p:nvPr/>
          </p:nvSpPr>
          <p:spPr bwMode="auto">
            <a:xfrm>
              <a:off x="4341" y="1064"/>
              <a:ext cx="5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network</a:t>
              </a:r>
              <a:endParaRPr lang="en-US" sz="2000"/>
            </a:p>
          </p:txBody>
        </p:sp>
        <p:sp>
          <p:nvSpPr>
            <p:cNvPr id="185385" name="Rectangle 39"/>
            <p:cNvSpPr>
              <a:spLocks noChangeArrowheads="1"/>
            </p:cNvSpPr>
            <p:nvPr/>
          </p:nvSpPr>
          <p:spPr bwMode="auto">
            <a:xfrm>
              <a:off x="4785" y="1064"/>
              <a:ext cx="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185386" name="Freeform 40"/>
            <p:cNvSpPr>
              <a:spLocks/>
            </p:cNvSpPr>
            <p:nvPr/>
          </p:nvSpPr>
          <p:spPr bwMode="auto">
            <a:xfrm>
              <a:off x="3749" y="901"/>
              <a:ext cx="563" cy="362"/>
            </a:xfrm>
            <a:custGeom>
              <a:avLst/>
              <a:gdLst>
                <a:gd name="T0" fmla="*/ 162 w 563"/>
                <a:gd name="T1" fmla="*/ 0 h 362"/>
                <a:gd name="T2" fmla="*/ 132 w 563"/>
                <a:gd name="T3" fmla="*/ 5 h 362"/>
                <a:gd name="T4" fmla="*/ 108 w 563"/>
                <a:gd name="T5" fmla="*/ 13 h 362"/>
                <a:gd name="T6" fmla="*/ 81 w 563"/>
                <a:gd name="T7" fmla="*/ 30 h 362"/>
                <a:gd name="T8" fmla="*/ 60 w 563"/>
                <a:gd name="T9" fmla="*/ 48 h 362"/>
                <a:gd name="T10" fmla="*/ 35 w 563"/>
                <a:gd name="T11" fmla="*/ 72 h 362"/>
                <a:gd name="T12" fmla="*/ 14 w 563"/>
                <a:gd name="T13" fmla="*/ 102 h 362"/>
                <a:gd name="T14" fmla="*/ 3 w 563"/>
                <a:gd name="T15" fmla="*/ 126 h 362"/>
                <a:gd name="T16" fmla="*/ 0 w 563"/>
                <a:gd name="T17" fmla="*/ 140 h 362"/>
                <a:gd name="T18" fmla="*/ 0 w 563"/>
                <a:gd name="T19" fmla="*/ 156 h 362"/>
                <a:gd name="T20" fmla="*/ 3 w 563"/>
                <a:gd name="T21" fmla="*/ 180 h 362"/>
                <a:gd name="T22" fmla="*/ 17 w 563"/>
                <a:gd name="T23" fmla="*/ 212 h 362"/>
                <a:gd name="T24" fmla="*/ 35 w 563"/>
                <a:gd name="T25" fmla="*/ 241 h 362"/>
                <a:gd name="T26" fmla="*/ 60 w 563"/>
                <a:gd name="T27" fmla="*/ 268 h 362"/>
                <a:gd name="T28" fmla="*/ 81 w 563"/>
                <a:gd name="T29" fmla="*/ 292 h 362"/>
                <a:gd name="T30" fmla="*/ 103 w 563"/>
                <a:gd name="T31" fmla="*/ 316 h 362"/>
                <a:gd name="T32" fmla="*/ 119 w 563"/>
                <a:gd name="T33" fmla="*/ 327 h 362"/>
                <a:gd name="T34" fmla="*/ 135 w 563"/>
                <a:gd name="T35" fmla="*/ 335 h 362"/>
                <a:gd name="T36" fmla="*/ 156 w 563"/>
                <a:gd name="T37" fmla="*/ 341 h 362"/>
                <a:gd name="T38" fmla="*/ 183 w 563"/>
                <a:gd name="T39" fmla="*/ 346 h 362"/>
                <a:gd name="T40" fmla="*/ 200 w 563"/>
                <a:gd name="T41" fmla="*/ 349 h 362"/>
                <a:gd name="T42" fmla="*/ 240 w 563"/>
                <a:gd name="T43" fmla="*/ 354 h 362"/>
                <a:gd name="T44" fmla="*/ 286 w 563"/>
                <a:gd name="T45" fmla="*/ 357 h 362"/>
                <a:gd name="T46" fmla="*/ 334 w 563"/>
                <a:gd name="T47" fmla="*/ 359 h 362"/>
                <a:gd name="T48" fmla="*/ 385 w 563"/>
                <a:gd name="T49" fmla="*/ 362 h 362"/>
                <a:gd name="T50" fmla="*/ 434 w 563"/>
                <a:gd name="T51" fmla="*/ 359 h 362"/>
                <a:gd name="T52" fmla="*/ 477 w 563"/>
                <a:gd name="T53" fmla="*/ 351 h 362"/>
                <a:gd name="T54" fmla="*/ 504 w 563"/>
                <a:gd name="T55" fmla="*/ 343 h 362"/>
                <a:gd name="T56" fmla="*/ 517 w 563"/>
                <a:gd name="T57" fmla="*/ 335 h 362"/>
                <a:gd name="T58" fmla="*/ 528 w 563"/>
                <a:gd name="T59" fmla="*/ 325 h 362"/>
                <a:gd name="T60" fmla="*/ 541 w 563"/>
                <a:gd name="T61" fmla="*/ 306 h 362"/>
                <a:gd name="T62" fmla="*/ 555 w 563"/>
                <a:gd name="T63" fmla="*/ 274 h 362"/>
                <a:gd name="T64" fmla="*/ 560 w 563"/>
                <a:gd name="T65" fmla="*/ 236 h 362"/>
                <a:gd name="T66" fmla="*/ 563 w 563"/>
                <a:gd name="T67" fmla="*/ 193 h 362"/>
                <a:gd name="T68" fmla="*/ 560 w 563"/>
                <a:gd name="T69" fmla="*/ 153 h 362"/>
                <a:gd name="T70" fmla="*/ 557 w 563"/>
                <a:gd name="T71" fmla="*/ 113 h 362"/>
                <a:gd name="T72" fmla="*/ 552 w 563"/>
                <a:gd name="T73" fmla="*/ 78 h 362"/>
                <a:gd name="T74" fmla="*/ 547 w 563"/>
                <a:gd name="T75" fmla="*/ 59 h 362"/>
                <a:gd name="T76" fmla="*/ 544 w 563"/>
                <a:gd name="T77" fmla="*/ 46 h 362"/>
                <a:gd name="T78" fmla="*/ 539 w 563"/>
                <a:gd name="T79" fmla="*/ 30 h 362"/>
                <a:gd name="T80" fmla="*/ 533 w 563"/>
                <a:gd name="T81" fmla="*/ 22 h 362"/>
                <a:gd name="T82" fmla="*/ 522 w 563"/>
                <a:gd name="T83" fmla="*/ 19 h 362"/>
                <a:gd name="T84" fmla="*/ 506 w 563"/>
                <a:gd name="T85" fmla="*/ 16 h 362"/>
                <a:gd name="T86" fmla="*/ 479 w 563"/>
                <a:gd name="T87" fmla="*/ 16 h 362"/>
                <a:gd name="T88" fmla="*/ 466 w 563"/>
                <a:gd name="T89" fmla="*/ 13 h 362"/>
                <a:gd name="T90" fmla="*/ 450 w 563"/>
                <a:gd name="T91" fmla="*/ 11 h 362"/>
                <a:gd name="T92" fmla="*/ 409 w 563"/>
                <a:gd name="T93" fmla="*/ 11 h 362"/>
                <a:gd name="T94" fmla="*/ 364 w 563"/>
                <a:gd name="T95" fmla="*/ 13 h 362"/>
                <a:gd name="T96" fmla="*/ 321 w 563"/>
                <a:gd name="T97" fmla="*/ 13 h 362"/>
                <a:gd name="T98" fmla="*/ 283 w 563"/>
                <a:gd name="T99" fmla="*/ 11 h 362"/>
                <a:gd name="T100" fmla="*/ 248 w 563"/>
                <a:gd name="T101" fmla="*/ 5 h 362"/>
                <a:gd name="T102" fmla="*/ 213 w 563"/>
                <a:gd name="T103" fmla="*/ 0 h 362"/>
                <a:gd name="T104" fmla="*/ 186 w 563"/>
                <a:gd name="T105" fmla="*/ 0 h 362"/>
                <a:gd name="T106" fmla="*/ 175 w 563"/>
                <a:gd name="T107" fmla="*/ 0 h 3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63"/>
                <a:gd name="T163" fmla="*/ 0 h 362"/>
                <a:gd name="T164" fmla="*/ 563 w 563"/>
                <a:gd name="T165" fmla="*/ 362 h 3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63" h="362">
                  <a:moveTo>
                    <a:pt x="175" y="0"/>
                  </a:moveTo>
                  <a:lnTo>
                    <a:pt x="162" y="0"/>
                  </a:lnTo>
                  <a:lnTo>
                    <a:pt x="148" y="3"/>
                  </a:lnTo>
                  <a:lnTo>
                    <a:pt x="132" y="5"/>
                  </a:lnTo>
                  <a:lnTo>
                    <a:pt x="119" y="11"/>
                  </a:lnTo>
                  <a:lnTo>
                    <a:pt x="108" y="13"/>
                  </a:lnTo>
                  <a:lnTo>
                    <a:pt x="95" y="22"/>
                  </a:lnTo>
                  <a:lnTo>
                    <a:pt x="81" y="30"/>
                  </a:lnTo>
                  <a:lnTo>
                    <a:pt x="70" y="38"/>
                  </a:lnTo>
                  <a:lnTo>
                    <a:pt x="60" y="48"/>
                  </a:lnTo>
                  <a:lnTo>
                    <a:pt x="46" y="59"/>
                  </a:lnTo>
                  <a:lnTo>
                    <a:pt x="35" y="72"/>
                  </a:lnTo>
                  <a:lnTo>
                    <a:pt x="25" y="89"/>
                  </a:lnTo>
                  <a:lnTo>
                    <a:pt x="14" y="102"/>
                  </a:lnTo>
                  <a:lnTo>
                    <a:pt x="8" y="118"/>
                  </a:lnTo>
                  <a:lnTo>
                    <a:pt x="3" y="126"/>
                  </a:lnTo>
                  <a:lnTo>
                    <a:pt x="3" y="134"/>
                  </a:lnTo>
                  <a:lnTo>
                    <a:pt x="0" y="140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0" y="164"/>
                  </a:lnTo>
                  <a:lnTo>
                    <a:pt x="3" y="180"/>
                  </a:lnTo>
                  <a:lnTo>
                    <a:pt x="8" y="196"/>
                  </a:lnTo>
                  <a:lnTo>
                    <a:pt x="17" y="212"/>
                  </a:lnTo>
                  <a:lnTo>
                    <a:pt x="27" y="225"/>
                  </a:lnTo>
                  <a:lnTo>
                    <a:pt x="35" y="241"/>
                  </a:lnTo>
                  <a:lnTo>
                    <a:pt x="49" y="255"/>
                  </a:lnTo>
                  <a:lnTo>
                    <a:pt x="60" y="268"/>
                  </a:lnTo>
                  <a:lnTo>
                    <a:pt x="70" y="282"/>
                  </a:lnTo>
                  <a:lnTo>
                    <a:pt x="81" y="292"/>
                  </a:lnTo>
                  <a:lnTo>
                    <a:pt x="92" y="306"/>
                  </a:lnTo>
                  <a:lnTo>
                    <a:pt x="103" y="316"/>
                  </a:lnTo>
                  <a:lnTo>
                    <a:pt x="111" y="322"/>
                  </a:lnTo>
                  <a:lnTo>
                    <a:pt x="119" y="327"/>
                  </a:lnTo>
                  <a:lnTo>
                    <a:pt x="127" y="330"/>
                  </a:lnTo>
                  <a:lnTo>
                    <a:pt x="135" y="335"/>
                  </a:lnTo>
                  <a:lnTo>
                    <a:pt x="146" y="338"/>
                  </a:lnTo>
                  <a:lnTo>
                    <a:pt x="156" y="341"/>
                  </a:lnTo>
                  <a:lnTo>
                    <a:pt x="170" y="343"/>
                  </a:lnTo>
                  <a:lnTo>
                    <a:pt x="183" y="346"/>
                  </a:lnTo>
                  <a:lnTo>
                    <a:pt x="191" y="346"/>
                  </a:lnTo>
                  <a:lnTo>
                    <a:pt x="200" y="349"/>
                  </a:lnTo>
                  <a:lnTo>
                    <a:pt x="218" y="351"/>
                  </a:lnTo>
                  <a:lnTo>
                    <a:pt x="240" y="354"/>
                  </a:lnTo>
                  <a:lnTo>
                    <a:pt x="261" y="354"/>
                  </a:lnTo>
                  <a:lnTo>
                    <a:pt x="286" y="357"/>
                  </a:lnTo>
                  <a:lnTo>
                    <a:pt x="310" y="359"/>
                  </a:lnTo>
                  <a:lnTo>
                    <a:pt x="334" y="359"/>
                  </a:lnTo>
                  <a:lnTo>
                    <a:pt x="361" y="362"/>
                  </a:lnTo>
                  <a:lnTo>
                    <a:pt x="385" y="362"/>
                  </a:lnTo>
                  <a:lnTo>
                    <a:pt x="409" y="359"/>
                  </a:lnTo>
                  <a:lnTo>
                    <a:pt x="434" y="359"/>
                  </a:lnTo>
                  <a:lnTo>
                    <a:pt x="455" y="357"/>
                  </a:lnTo>
                  <a:lnTo>
                    <a:pt x="477" y="351"/>
                  </a:lnTo>
                  <a:lnTo>
                    <a:pt x="493" y="346"/>
                  </a:lnTo>
                  <a:lnTo>
                    <a:pt x="504" y="343"/>
                  </a:lnTo>
                  <a:lnTo>
                    <a:pt x="509" y="338"/>
                  </a:lnTo>
                  <a:lnTo>
                    <a:pt x="517" y="335"/>
                  </a:lnTo>
                  <a:lnTo>
                    <a:pt x="522" y="330"/>
                  </a:lnTo>
                  <a:lnTo>
                    <a:pt x="528" y="325"/>
                  </a:lnTo>
                  <a:lnTo>
                    <a:pt x="533" y="319"/>
                  </a:lnTo>
                  <a:lnTo>
                    <a:pt x="541" y="306"/>
                  </a:lnTo>
                  <a:lnTo>
                    <a:pt x="549" y="292"/>
                  </a:lnTo>
                  <a:lnTo>
                    <a:pt x="555" y="274"/>
                  </a:lnTo>
                  <a:lnTo>
                    <a:pt x="557" y="255"/>
                  </a:lnTo>
                  <a:lnTo>
                    <a:pt x="560" y="236"/>
                  </a:lnTo>
                  <a:lnTo>
                    <a:pt x="563" y="215"/>
                  </a:lnTo>
                  <a:lnTo>
                    <a:pt x="563" y="193"/>
                  </a:lnTo>
                  <a:lnTo>
                    <a:pt x="560" y="172"/>
                  </a:lnTo>
                  <a:lnTo>
                    <a:pt x="560" y="153"/>
                  </a:lnTo>
                  <a:lnTo>
                    <a:pt x="557" y="131"/>
                  </a:lnTo>
                  <a:lnTo>
                    <a:pt x="557" y="113"/>
                  </a:lnTo>
                  <a:lnTo>
                    <a:pt x="555" y="94"/>
                  </a:lnTo>
                  <a:lnTo>
                    <a:pt x="552" y="78"/>
                  </a:lnTo>
                  <a:lnTo>
                    <a:pt x="549" y="64"/>
                  </a:lnTo>
                  <a:lnTo>
                    <a:pt x="547" y="59"/>
                  </a:lnTo>
                  <a:lnTo>
                    <a:pt x="547" y="54"/>
                  </a:lnTo>
                  <a:lnTo>
                    <a:pt x="544" y="46"/>
                  </a:lnTo>
                  <a:lnTo>
                    <a:pt x="541" y="38"/>
                  </a:lnTo>
                  <a:lnTo>
                    <a:pt x="539" y="30"/>
                  </a:lnTo>
                  <a:lnTo>
                    <a:pt x="536" y="27"/>
                  </a:lnTo>
                  <a:lnTo>
                    <a:pt x="533" y="22"/>
                  </a:lnTo>
                  <a:lnTo>
                    <a:pt x="528" y="19"/>
                  </a:lnTo>
                  <a:lnTo>
                    <a:pt x="522" y="19"/>
                  </a:lnTo>
                  <a:lnTo>
                    <a:pt x="520" y="16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74" y="13"/>
                  </a:lnTo>
                  <a:lnTo>
                    <a:pt x="466" y="13"/>
                  </a:lnTo>
                  <a:lnTo>
                    <a:pt x="458" y="13"/>
                  </a:lnTo>
                  <a:lnTo>
                    <a:pt x="450" y="11"/>
                  </a:lnTo>
                  <a:lnTo>
                    <a:pt x="431" y="11"/>
                  </a:lnTo>
                  <a:lnTo>
                    <a:pt x="409" y="11"/>
                  </a:lnTo>
                  <a:lnTo>
                    <a:pt x="388" y="13"/>
                  </a:lnTo>
                  <a:lnTo>
                    <a:pt x="364" y="13"/>
                  </a:lnTo>
                  <a:lnTo>
                    <a:pt x="342" y="13"/>
                  </a:lnTo>
                  <a:lnTo>
                    <a:pt x="321" y="13"/>
                  </a:lnTo>
                  <a:lnTo>
                    <a:pt x="302" y="13"/>
                  </a:lnTo>
                  <a:lnTo>
                    <a:pt x="283" y="11"/>
                  </a:lnTo>
                  <a:lnTo>
                    <a:pt x="264" y="11"/>
                  </a:lnTo>
                  <a:lnTo>
                    <a:pt x="248" y="5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200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87" name="Freeform 41"/>
            <p:cNvSpPr>
              <a:spLocks/>
            </p:cNvSpPr>
            <p:nvPr/>
          </p:nvSpPr>
          <p:spPr bwMode="auto">
            <a:xfrm>
              <a:off x="4064" y="1504"/>
              <a:ext cx="218" cy="212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5 h 212"/>
                <a:gd name="T8" fmla="*/ 24 w 218"/>
                <a:gd name="T9" fmla="*/ 38 h 212"/>
                <a:gd name="T10" fmla="*/ 14 w 218"/>
                <a:gd name="T11" fmla="*/ 57 h 212"/>
                <a:gd name="T12" fmla="*/ 6 w 218"/>
                <a:gd name="T13" fmla="*/ 76 h 212"/>
                <a:gd name="T14" fmla="*/ 0 w 218"/>
                <a:gd name="T15" fmla="*/ 94 h 212"/>
                <a:gd name="T16" fmla="*/ 0 w 218"/>
                <a:gd name="T17" fmla="*/ 116 h 212"/>
                <a:gd name="T18" fmla="*/ 6 w 218"/>
                <a:gd name="T19" fmla="*/ 137 h 212"/>
                <a:gd name="T20" fmla="*/ 14 w 218"/>
                <a:gd name="T21" fmla="*/ 156 h 212"/>
                <a:gd name="T22" fmla="*/ 24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6 h 212"/>
                <a:gd name="T52" fmla="*/ 205 w 218"/>
                <a:gd name="T53" fmla="*/ 57 h 212"/>
                <a:gd name="T54" fmla="*/ 194 w 218"/>
                <a:gd name="T55" fmla="*/ 38 h 212"/>
                <a:gd name="T56" fmla="*/ 178 w 218"/>
                <a:gd name="T57" fmla="*/ 25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5"/>
                  </a:lnTo>
                  <a:lnTo>
                    <a:pt x="33" y="33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4" y="57"/>
                  </a:lnTo>
                  <a:lnTo>
                    <a:pt x="8" y="65"/>
                  </a:lnTo>
                  <a:lnTo>
                    <a:pt x="6" y="76"/>
                  </a:lnTo>
                  <a:lnTo>
                    <a:pt x="3" y="84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7" y="204"/>
                  </a:lnTo>
                  <a:lnTo>
                    <a:pt x="78" y="207"/>
                  </a:lnTo>
                  <a:lnTo>
                    <a:pt x="89" y="210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10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4"/>
                  </a:lnTo>
                  <a:lnTo>
                    <a:pt x="213" y="76"/>
                  </a:lnTo>
                  <a:lnTo>
                    <a:pt x="210" y="65"/>
                  </a:lnTo>
                  <a:lnTo>
                    <a:pt x="205" y="57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3"/>
                  </a:lnTo>
                  <a:lnTo>
                    <a:pt x="178" y="25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38017" y="3604926"/>
            <a:ext cx="79970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90"/>
                </a:solidFill>
              </a:rPr>
              <a:t>Suppose an ISP only wants to route traffic to/from its customer networks (does not want to carry transit traffic between other ISPs)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4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14</a:t>
            </a:fld>
            <a:endParaRPr lang="en-US" sz="1200" dirty="0">
              <a:latin typeface="Tahoma" charset="0"/>
            </a:endParaRPr>
          </a:p>
        </p:txBody>
      </p:sp>
      <p:sp>
        <p:nvSpPr>
          <p:cNvPr id="4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pic>
        <p:nvPicPr>
          <p:cNvPr id="49" name="Picture 4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165" y="801925"/>
            <a:ext cx="8301892" cy="25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Rectangle 2"/>
          <p:cNvSpPr>
            <a:spLocks noGrp="1" noChangeArrowheads="1"/>
          </p:cNvSpPr>
          <p:nvPr>
            <p:ph type="title"/>
          </p:nvPr>
        </p:nvSpPr>
        <p:spPr>
          <a:xfrm>
            <a:off x="368746" y="6884"/>
            <a:ext cx="8610600" cy="1143000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cs typeface="+mj-cs"/>
              </a:rPr>
              <a:t>BGP: achieving policy via advertisements</a:t>
            </a:r>
            <a:endParaRPr lang="en-US" sz="40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6022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347" name="Picture 4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165" y="801925"/>
            <a:ext cx="8301892" cy="25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885" name="Rectangle 2"/>
          <p:cNvSpPr>
            <a:spLocks noGrp="1" noChangeArrowheads="1"/>
          </p:cNvSpPr>
          <p:nvPr>
            <p:ph type="title"/>
          </p:nvPr>
        </p:nvSpPr>
        <p:spPr>
          <a:xfrm>
            <a:off x="368746" y="6884"/>
            <a:ext cx="8610600" cy="1143000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cs typeface="+mj-cs"/>
              </a:rPr>
              <a:t>BGP: achieving policy via advertisements</a:t>
            </a:r>
            <a:endParaRPr lang="en-US" sz="4000" dirty="0">
              <a:cs typeface="+mj-cs"/>
            </a:endParaRPr>
          </a:p>
        </p:txBody>
      </p:sp>
      <p:sp>
        <p:nvSpPr>
          <p:cNvPr id="185349" name="Rectangle 3"/>
          <p:cNvSpPr>
            <a:spLocks noChangeArrowheads="1"/>
          </p:cNvSpPr>
          <p:nvPr/>
        </p:nvSpPr>
        <p:spPr bwMode="auto">
          <a:xfrm>
            <a:off x="1181100" y="3581400"/>
            <a:ext cx="487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350" name="Rectangle 4"/>
          <p:cNvSpPr>
            <a:spLocks noChangeArrowheads="1"/>
          </p:cNvSpPr>
          <p:nvPr/>
        </p:nvSpPr>
        <p:spPr bwMode="auto">
          <a:xfrm>
            <a:off x="682740" y="4513560"/>
            <a:ext cx="8229600" cy="205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2575" indent="-2825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Gill Sans MT" charset="0"/>
              </a:rPr>
              <a:t>A,B,C are </a:t>
            </a: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provider networks</a:t>
            </a:r>
          </a:p>
          <a:p>
            <a:pPr marL="282575" indent="-2825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Gill Sans MT" charset="0"/>
              </a:rPr>
              <a:t>X,W,Y are customer (of provider networks)</a:t>
            </a:r>
          </a:p>
          <a:p>
            <a:pPr marL="282575" indent="-2825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Gill Sans MT" charset="0"/>
              </a:rPr>
              <a:t>X is </a:t>
            </a:r>
            <a:r>
              <a:rPr lang="en-US" sz="2400" i="1" dirty="0">
                <a:solidFill>
                  <a:srgbClr val="CC0000"/>
                </a:solidFill>
                <a:latin typeface="Gill Sans MT" charset="0"/>
              </a:rPr>
              <a:t>dual-homed:</a:t>
            </a:r>
            <a:r>
              <a:rPr lang="en-US" sz="2400" dirty="0">
                <a:latin typeface="Gill Sans MT" charset="0"/>
              </a:rPr>
              <a:t> attached to two networks</a:t>
            </a:r>
          </a:p>
          <a:p>
            <a:pPr marL="228600" indent="-2286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400" i="1" dirty="0" smtClean="0">
                <a:solidFill>
                  <a:srgbClr val="000090"/>
                </a:solidFill>
                <a:latin typeface="Gill Sans MT" charset="0"/>
              </a:rPr>
              <a:t>policy to enforce: </a:t>
            </a:r>
            <a:r>
              <a:rPr lang="en-US" sz="2400" dirty="0" smtClean="0">
                <a:latin typeface="Gill Sans MT" charset="0"/>
              </a:rPr>
              <a:t>X </a:t>
            </a:r>
            <a:r>
              <a:rPr lang="en-US" sz="2400" dirty="0">
                <a:latin typeface="Gill Sans MT" charset="0"/>
              </a:rPr>
              <a:t>does not want to route from B </a:t>
            </a:r>
            <a:r>
              <a:rPr lang="en-US" sz="2400" dirty="0" smtClean="0">
                <a:latin typeface="Gill Sans MT" charset="0"/>
              </a:rPr>
              <a:t>to C via </a:t>
            </a:r>
            <a:r>
              <a:rPr lang="en-US" sz="2400" dirty="0">
                <a:latin typeface="Gill Sans MT" charset="0"/>
              </a:rPr>
              <a:t>X </a:t>
            </a:r>
          </a:p>
          <a:p>
            <a:pPr marL="685800" lvl="1" indent="-2286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000" dirty="0">
                <a:latin typeface="Gill Sans MT" charset="0"/>
              </a:rPr>
              <a:t>.. so X will not advertise to B a route to C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endParaRPr lang="en-US" sz="2400" dirty="0">
              <a:latin typeface="Gill Sans MT" charset="0"/>
            </a:endParaRPr>
          </a:p>
        </p:txBody>
      </p:sp>
      <p:grpSp>
        <p:nvGrpSpPr>
          <p:cNvPr id="185351" name="Group 5"/>
          <p:cNvGrpSpPr>
            <a:grpSpLocks/>
          </p:cNvGrpSpPr>
          <p:nvPr/>
        </p:nvGrpSpPr>
        <p:grpSpPr bwMode="auto">
          <a:xfrm>
            <a:off x="476250" y="1123950"/>
            <a:ext cx="7539038" cy="3048000"/>
            <a:chOff x="300" y="708"/>
            <a:chExt cx="4749" cy="1920"/>
          </a:xfrm>
        </p:grpSpPr>
        <p:sp>
          <p:nvSpPr>
            <p:cNvPr id="185352" name="AutoShape 6"/>
            <p:cNvSpPr>
              <a:spLocks noChangeAspect="1" noChangeArrowheads="1" noTextEdit="1"/>
            </p:cNvSpPr>
            <p:nvPr/>
          </p:nvSpPr>
          <p:spPr bwMode="auto">
            <a:xfrm>
              <a:off x="300" y="708"/>
              <a:ext cx="4749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53" name="Freeform 7"/>
            <p:cNvSpPr>
              <a:spLocks/>
            </p:cNvSpPr>
            <p:nvPr/>
          </p:nvSpPr>
          <p:spPr bwMode="auto">
            <a:xfrm>
              <a:off x="1602" y="955"/>
              <a:ext cx="563" cy="364"/>
            </a:xfrm>
            <a:custGeom>
              <a:avLst/>
              <a:gdLst>
                <a:gd name="T0" fmla="*/ 148 w 563"/>
                <a:gd name="T1" fmla="*/ 5 h 364"/>
                <a:gd name="T2" fmla="*/ 119 w 563"/>
                <a:gd name="T3" fmla="*/ 10 h 364"/>
                <a:gd name="T4" fmla="*/ 94 w 563"/>
                <a:gd name="T5" fmla="*/ 21 h 364"/>
                <a:gd name="T6" fmla="*/ 70 w 563"/>
                <a:gd name="T7" fmla="*/ 37 h 364"/>
                <a:gd name="T8" fmla="*/ 46 w 563"/>
                <a:gd name="T9" fmla="*/ 61 h 364"/>
                <a:gd name="T10" fmla="*/ 24 w 563"/>
                <a:gd name="T11" fmla="*/ 91 h 364"/>
                <a:gd name="T12" fmla="*/ 8 w 563"/>
                <a:gd name="T13" fmla="*/ 120 h 364"/>
                <a:gd name="T14" fmla="*/ 3 w 563"/>
                <a:gd name="T15" fmla="*/ 136 h 364"/>
                <a:gd name="T16" fmla="*/ 0 w 563"/>
                <a:gd name="T17" fmla="*/ 150 h 364"/>
                <a:gd name="T18" fmla="*/ 0 w 563"/>
                <a:gd name="T19" fmla="*/ 166 h 364"/>
                <a:gd name="T20" fmla="*/ 8 w 563"/>
                <a:gd name="T21" fmla="*/ 195 h 364"/>
                <a:gd name="T22" fmla="*/ 27 w 563"/>
                <a:gd name="T23" fmla="*/ 228 h 364"/>
                <a:gd name="T24" fmla="*/ 49 w 563"/>
                <a:gd name="T25" fmla="*/ 257 h 364"/>
                <a:gd name="T26" fmla="*/ 70 w 563"/>
                <a:gd name="T27" fmla="*/ 284 h 364"/>
                <a:gd name="T28" fmla="*/ 92 w 563"/>
                <a:gd name="T29" fmla="*/ 305 h 364"/>
                <a:gd name="T30" fmla="*/ 111 w 563"/>
                <a:gd name="T31" fmla="*/ 321 h 364"/>
                <a:gd name="T32" fmla="*/ 127 w 563"/>
                <a:gd name="T33" fmla="*/ 332 h 364"/>
                <a:gd name="T34" fmla="*/ 146 w 563"/>
                <a:gd name="T35" fmla="*/ 340 h 364"/>
                <a:gd name="T36" fmla="*/ 170 w 563"/>
                <a:gd name="T37" fmla="*/ 346 h 364"/>
                <a:gd name="T38" fmla="*/ 191 w 563"/>
                <a:gd name="T39" fmla="*/ 348 h 364"/>
                <a:gd name="T40" fmla="*/ 218 w 563"/>
                <a:gd name="T41" fmla="*/ 354 h 364"/>
                <a:gd name="T42" fmla="*/ 261 w 563"/>
                <a:gd name="T43" fmla="*/ 356 h 364"/>
                <a:gd name="T44" fmla="*/ 310 w 563"/>
                <a:gd name="T45" fmla="*/ 362 h 364"/>
                <a:gd name="T46" fmla="*/ 361 w 563"/>
                <a:gd name="T47" fmla="*/ 364 h 364"/>
                <a:gd name="T48" fmla="*/ 409 w 563"/>
                <a:gd name="T49" fmla="*/ 362 h 364"/>
                <a:gd name="T50" fmla="*/ 458 w 563"/>
                <a:gd name="T51" fmla="*/ 359 h 364"/>
                <a:gd name="T52" fmla="*/ 495 w 563"/>
                <a:gd name="T53" fmla="*/ 348 h 364"/>
                <a:gd name="T54" fmla="*/ 511 w 563"/>
                <a:gd name="T55" fmla="*/ 340 h 364"/>
                <a:gd name="T56" fmla="*/ 525 w 563"/>
                <a:gd name="T57" fmla="*/ 332 h 364"/>
                <a:gd name="T58" fmla="*/ 536 w 563"/>
                <a:gd name="T59" fmla="*/ 321 h 364"/>
                <a:gd name="T60" fmla="*/ 549 w 563"/>
                <a:gd name="T61" fmla="*/ 295 h 364"/>
                <a:gd name="T62" fmla="*/ 557 w 563"/>
                <a:gd name="T63" fmla="*/ 257 h 364"/>
                <a:gd name="T64" fmla="*/ 563 w 563"/>
                <a:gd name="T65" fmla="*/ 217 h 364"/>
                <a:gd name="T66" fmla="*/ 563 w 563"/>
                <a:gd name="T67" fmla="*/ 174 h 364"/>
                <a:gd name="T68" fmla="*/ 557 w 563"/>
                <a:gd name="T69" fmla="*/ 134 h 364"/>
                <a:gd name="T70" fmla="*/ 555 w 563"/>
                <a:gd name="T71" fmla="*/ 96 h 364"/>
                <a:gd name="T72" fmla="*/ 549 w 563"/>
                <a:gd name="T73" fmla="*/ 67 h 364"/>
                <a:gd name="T74" fmla="*/ 546 w 563"/>
                <a:gd name="T75" fmla="*/ 56 h 364"/>
                <a:gd name="T76" fmla="*/ 541 w 563"/>
                <a:gd name="T77" fmla="*/ 40 h 364"/>
                <a:gd name="T78" fmla="*/ 536 w 563"/>
                <a:gd name="T79" fmla="*/ 29 h 364"/>
                <a:gd name="T80" fmla="*/ 528 w 563"/>
                <a:gd name="T81" fmla="*/ 21 h 364"/>
                <a:gd name="T82" fmla="*/ 520 w 563"/>
                <a:gd name="T83" fmla="*/ 18 h 364"/>
                <a:gd name="T84" fmla="*/ 495 w 563"/>
                <a:gd name="T85" fmla="*/ 16 h 364"/>
                <a:gd name="T86" fmla="*/ 466 w 563"/>
                <a:gd name="T87" fmla="*/ 16 h 364"/>
                <a:gd name="T88" fmla="*/ 450 w 563"/>
                <a:gd name="T89" fmla="*/ 13 h 364"/>
                <a:gd name="T90" fmla="*/ 409 w 563"/>
                <a:gd name="T91" fmla="*/ 13 h 364"/>
                <a:gd name="T92" fmla="*/ 364 w 563"/>
                <a:gd name="T93" fmla="*/ 16 h 364"/>
                <a:gd name="T94" fmla="*/ 320 w 563"/>
                <a:gd name="T95" fmla="*/ 16 h 364"/>
                <a:gd name="T96" fmla="*/ 283 w 563"/>
                <a:gd name="T97" fmla="*/ 13 h 364"/>
                <a:gd name="T98" fmla="*/ 248 w 563"/>
                <a:gd name="T99" fmla="*/ 8 h 364"/>
                <a:gd name="T100" fmla="*/ 213 w 563"/>
                <a:gd name="T101" fmla="*/ 2 h 364"/>
                <a:gd name="T102" fmla="*/ 186 w 563"/>
                <a:gd name="T103" fmla="*/ 0 h 364"/>
                <a:gd name="T104" fmla="*/ 175 w 563"/>
                <a:gd name="T105" fmla="*/ 0 h 36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3"/>
                <a:gd name="T160" fmla="*/ 0 h 364"/>
                <a:gd name="T161" fmla="*/ 563 w 563"/>
                <a:gd name="T162" fmla="*/ 364 h 36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3" h="364">
                  <a:moveTo>
                    <a:pt x="175" y="0"/>
                  </a:moveTo>
                  <a:lnTo>
                    <a:pt x="148" y="5"/>
                  </a:lnTo>
                  <a:lnTo>
                    <a:pt x="132" y="8"/>
                  </a:lnTo>
                  <a:lnTo>
                    <a:pt x="119" y="10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1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4" y="104"/>
                  </a:lnTo>
                  <a:lnTo>
                    <a:pt x="8" y="120"/>
                  </a:lnTo>
                  <a:lnTo>
                    <a:pt x="3" y="128"/>
                  </a:lnTo>
                  <a:lnTo>
                    <a:pt x="3" y="136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82"/>
                  </a:lnTo>
                  <a:lnTo>
                    <a:pt x="8" y="195"/>
                  </a:lnTo>
                  <a:lnTo>
                    <a:pt x="16" y="212"/>
                  </a:lnTo>
                  <a:lnTo>
                    <a:pt x="27" y="228"/>
                  </a:lnTo>
                  <a:lnTo>
                    <a:pt x="35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5"/>
                  </a:lnTo>
                  <a:lnTo>
                    <a:pt x="103" y="319"/>
                  </a:lnTo>
                  <a:lnTo>
                    <a:pt x="111" y="321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5" y="335"/>
                  </a:lnTo>
                  <a:lnTo>
                    <a:pt x="146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8"/>
                  </a:lnTo>
                  <a:lnTo>
                    <a:pt x="191" y="348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6"/>
                  </a:lnTo>
                  <a:lnTo>
                    <a:pt x="261" y="356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4"/>
                  </a:lnTo>
                  <a:lnTo>
                    <a:pt x="385" y="364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7" y="354"/>
                  </a:lnTo>
                  <a:lnTo>
                    <a:pt x="495" y="348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20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1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5" y="276"/>
                  </a:lnTo>
                  <a:lnTo>
                    <a:pt x="557" y="257"/>
                  </a:lnTo>
                  <a:lnTo>
                    <a:pt x="560" y="238"/>
                  </a:lnTo>
                  <a:lnTo>
                    <a:pt x="563" y="217"/>
                  </a:lnTo>
                  <a:lnTo>
                    <a:pt x="563" y="195"/>
                  </a:lnTo>
                  <a:lnTo>
                    <a:pt x="563" y="174"/>
                  </a:lnTo>
                  <a:lnTo>
                    <a:pt x="560" y="155"/>
                  </a:lnTo>
                  <a:lnTo>
                    <a:pt x="557" y="134"/>
                  </a:lnTo>
                  <a:lnTo>
                    <a:pt x="557" y="115"/>
                  </a:lnTo>
                  <a:lnTo>
                    <a:pt x="555" y="96"/>
                  </a:lnTo>
                  <a:lnTo>
                    <a:pt x="552" y="80"/>
                  </a:lnTo>
                  <a:lnTo>
                    <a:pt x="549" y="67"/>
                  </a:lnTo>
                  <a:lnTo>
                    <a:pt x="546" y="61"/>
                  </a:lnTo>
                  <a:lnTo>
                    <a:pt x="546" y="56"/>
                  </a:lnTo>
                  <a:lnTo>
                    <a:pt x="544" y="48"/>
                  </a:lnTo>
                  <a:lnTo>
                    <a:pt x="541" y="40"/>
                  </a:lnTo>
                  <a:lnTo>
                    <a:pt x="538" y="32"/>
                  </a:lnTo>
                  <a:lnTo>
                    <a:pt x="536" y="29"/>
                  </a:lnTo>
                  <a:lnTo>
                    <a:pt x="533" y="24"/>
                  </a:lnTo>
                  <a:lnTo>
                    <a:pt x="528" y="21"/>
                  </a:lnTo>
                  <a:lnTo>
                    <a:pt x="522" y="18"/>
                  </a:lnTo>
                  <a:lnTo>
                    <a:pt x="520" y="18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50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4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2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2"/>
                  </a:lnTo>
                  <a:lnTo>
                    <a:pt x="199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54" name="Freeform 8"/>
            <p:cNvSpPr>
              <a:spLocks/>
            </p:cNvSpPr>
            <p:nvPr/>
          </p:nvSpPr>
          <p:spPr bwMode="auto">
            <a:xfrm>
              <a:off x="951" y="1290"/>
              <a:ext cx="562" cy="365"/>
            </a:xfrm>
            <a:custGeom>
              <a:avLst/>
              <a:gdLst>
                <a:gd name="T0" fmla="*/ 148 w 562"/>
                <a:gd name="T1" fmla="*/ 5 h 365"/>
                <a:gd name="T2" fmla="*/ 121 w 562"/>
                <a:gd name="T3" fmla="*/ 11 h 365"/>
                <a:gd name="T4" fmla="*/ 94 w 562"/>
                <a:gd name="T5" fmla="*/ 21 h 365"/>
                <a:gd name="T6" fmla="*/ 70 w 562"/>
                <a:gd name="T7" fmla="*/ 37 h 365"/>
                <a:gd name="T8" fmla="*/ 46 w 562"/>
                <a:gd name="T9" fmla="*/ 62 h 365"/>
                <a:gd name="T10" fmla="*/ 24 w 562"/>
                <a:gd name="T11" fmla="*/ 91 h 365"/>
                <a:gd name="T12" fmla="*/ 8 w 562"/>
                <a:gd name="T13" fmla="*/ 121 h 365"/>
                <a:gd name="T14" fmla="*/ 3 w 562"/>
                <a:gd name="T15" fmla="*/ 137 h 365"/>
                <a:gd name="T16" fmla="*/ 0 w 562"/>
                <a:gd name="T17" fmla="*/ 150 h 365"/>
                <a:gd name="T18" fmla="*/ 0 w 562"/>
                <a:gd name="T19" fmla="*/ 166 h 365"/>
                <a:gd name="T20" fmla="*/ 3 w 562"/>
                <a:gd name="T21" fmla="*/ 182 h 365"/>
                <a:gd name="T22" fmla="*/ 19 w 562"/>
                <a:gd name="T23" fmla="*/ 212 h 365"/>
                <a:gd name="T24" fmla="*/ 38 w 562"/>
                <a:gd name="T25" fmla="*/ 244 h 365"/>
                <a:gd name="T26" fmla="*/ 59 w 562"/>
                <a:gd name="T27" fmla="*/ 271 h 365"/>
                <a:gd name="T28" fmla="*/ 81 w 562"/>
                <a:gd name="T29" fmla="*/ 295 h 365"/>
                <a:gd name="T30" fmla="*/ 105 w 562"/>
                <a:gd name="T31" fmla="*/ 319 h 365"/>
                <a:gd name="T32" fmla="*/ 119 w 562"/>
                <a:gd name="T33" fmla="*/ 327 h 365"/>
                <a:gd name="T34" fmla="*/ 137 w 562"/>
                <a:gd name="T35" fmla="*/ 335 h 365"/>
                <a:gd name="T36" fmla="*/ 156 w 562"/>
                <a:gd name="T37" fmla="*/ 343 h 365"/>
                <a:gd name="T38" fmla="*/ 183 w 562"/>
                <a:gd name="T39" fmla="*/ 349 h 365"/>
                <a:gd name="T40" fmla="*/ 199 w 562"/>
                <a:gd name="T41" fmla="*/ 351 h 365"/>
                <a:gd name="T42" fmla="*/ 240 w 562"/>
                <a:gd name="T43" fmla="*/ 357 h 365"/>
                <a:gd name="T44" fmla="*/ 285 w 562"/>
                <a:gd name="T45" fmla="*/ 359 h 365"/>
                <a:gd name="T46" fmla="*/ 334 w 562"/>
                <a:gd name="T47" fmla="*/ 362 h 365"/>
                <a:gd name="T48" fmla="*/ 385 w 562"/>
                <a:gd name="T49" fmla="*/ 365 h 365"/>
                <a:gd name="T50" fmla="*/ 433 w 562"/>
                <a:gd name="T51" fmla="*/ 362 h 365"/>
                <a:gd name="T52" fmla="*/ 476 w 562"/>
                <a:gd name="T53" fmla="*/ 354 h 365"/>
                <a:gd name="T54" fmla="*/ 503 w 562"/>
                <a:gd name="T55" fmla="*/ 346 h 365"/>
                <a:gd name="T56" fmla="*/ 519 w 562"/>
                <a:gd name="T57" fmla="*/ 338 h 365"/>
                <a:gd name="T58" fmla="*/ 530 w 562"/>
                <a:gd name="T59" fmla="*/ 327 h 365"/>
                <a:gd name="T60" fmla="*/ 544 w 562"/>
                <a:gd name="T61" fmla="*/ 308 h 365"/>
                <a:gd name="T62" fmla="*/ 554 w 562"/>
                <a:gd name="T63" fmla="*/ 276 h 365"/>
                <a:gd name="T64" fmla="*/ 560 w 562"/>
                <a:gd name="T65" fmla="*/ 239 h 365"/>
                <a:gd name="T66" fmla="*/ 562 w 562"/>
                <a:gd name="T67" fmla="*/ 196 h 365"/>
                <a:gd name="T68" fmla="*/ 560 w 562"/>
                <a:gd name="T69" fmla="*/ 155 h 365"/>
                <a:gd name="T70" fmla="*/ 557 w 562"/>
                <a:gd name="T71" fmla="*/ 115 h 365"/>
                <a:gd name="T72" fmla="*/ 552 w 562"/>
                <a:gd name="T73" fmla="*/ 80 h 365"/>
                <a:gd name="T74" fmla="*/ 549 w 562"/>
                <a:gd name="T75" fmla="*/ 62 h 365"/>
                <a:gd name="T76" fmla="*/ 546 w 562"/>
                <a:gd name="T77" fmla="*/ 48 h 365"/>
                <a:gd name="T78" fmla="*/ 541 w 562"/>
                <a:gd name="T79" fmla="*/ 32 h 365"/>
                <a:gd name="T80" fmla="*/ 533 w 562"/>
                <a:gd name="T81" fmla="*/ 24 h 365"/>
                <a:gd name="T82" fmla="*/ 525 w 562"/>
                <a:gd name="T83" fmla="*/ 19 h 365"/>
                <a:gd name="T84" fmla="*/ 509 w 562"/>
                <a:gd name="T85" fmla="*/ 16 h 365"/>
                <a:gd name="T86" fmla="*/ 482 w 562"/>
                <a:gd name="T87" fmla="*/ 16 h 365"/>
                <a:gd name="T88" fmla="*/ 458 w 562"/>
                <a:gd name="T89" fmla="*/ 16 h 365"/>
                <a:gd name="T90" fmla="*/ 431 w 562"/>
                <a:gd name="T91" fmla="*/ 13 h 365"/>
                <a:gd name="T92" fmla="*/ 388 w 562"/>
                <a:gd name="T93" fmla="*/ 13 h 365"/>
                <a:gd name="T94" fmla="*/ 342 w 562"/>
                <a:gd name="T95" fmla="*/ 16 h 365"/>
                <a:gd name="T96" fmla="*/ 301 w 562"/>
                <a:gd name="T97" fmla="*/ 16 h 365"/>
                <a:gd name="T98" fmla="*/ 264 w 562"/>
                <a:gd name="T99" fmla="*/ 13 h 365"/>
                <a:gd name="T100" fmla="*/ 229 w 562"/>
                <a:gd name="T101" fmla="*/ 5 h 365"/>
                <a:gd name="T102" fmla="*/ 199 w 562"/>
                <a:gd name="T103" fmla="*/ 0 h 365"/>
                <a:gd name="T104" fmla="*/ 183 w 562"/>
                <a:gd name="T105" fmla="*/ 0 h 36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2"/>
                <a:gd name="T160" fmla="*/ 0 h 365"/>
                <a:gd name="T161" fmla="*/ 562 w 562"/>
                <a:gd name="T162" fmla="*/ 365 h 36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2" h="365">
                  <a:moveTo>
                    <a:pt x="178" y="0"/>
                  </a:moveTo>
                  <a:lnTo>
                    <a:pt x="148" y="5"/>
                  </a:lnTo>
                  <a:lnTo>
                    <a:pt x="135" y="8"/>
                  </a:lnTo>
                  <a:lnTo>
                    <a:pt x="121" y="11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2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6" y="104"/>
                  </a:lnTo>
                  <a:lnTo>
                    <a:pt x="8" y="121"/>
                  </a:lnTo>
                  <a:lnTo>
                    <a:pt x="6" y="129"/>
                  </a:lnTo>
                  <a:lnTo>
                    <a:pt x="3" y="137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74"/>
                  </a:lnTo>
                  <a:lnTo>
                    <a:pt x="3" y="182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6"/>
                  </a:lnTo>
                  <a:lnTo>
                    <a:pt x="105" y="319"/>
                  </a:lnTo>
                  <a:lnTo>
                    <a:pt x="110" y="322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7" y="335"/>
                  </a:lnTo>
                  <a:lnTo>
                    <a:pt x="145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9"/>
                  </a:lnTo>
                  <a:lnTo>
                    <a:pt x="191" y="349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7"/>
                  </a:lnTo>
                  <a:lnTo>
                    <a:pt x="261" y="357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5"/>
                  </a:lnTo>
                  <a:lnTo>
                    <a:pt x="385" y="365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19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2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4" y="276"/>
                  </a:lnTo>
                  <a:lnTo>
                    <a:pt x="557" y="257"/>
                  </a:lnTo>
                  <a:lnTo>
                    <a:pt x="560" y="239"/>
                  </a:lnTo>
                  <a:lnTo>
                    <a:pt x="562" y="217"/>
                  </a:lnTo>
                  <a:lnTo>
                    <a:pt x="562" y="196"/>
                  </a:lnTo>
                  <a:lnTo>
                    <a:pt x="562" y="174"/>
                  </a:lnTo>
                  <a:lnTo>
                    <a:pt x="560" y="155"/>
                  </a:lnTo>
                  <a:lnTo>
                    <a:pt x="560" y="134"/>
                  </a:lnTo>
                  <a:lnTo>
                    <a:pt x="557" y="115"/>
                  </a:lnTo>
                  <a:lnTo>
                    <a:pt x="554" y="96"/>
                  </a:lnTo>
                  <a:lnTo>
                    <a:pt x="552" y="80"/>
                  </a:lnTo>
                  <a:lnTo>
                    <a:pt x="552" y="67"/>
                  </a:lnTo>
                  <a:lnTo>
                    <a:pt x="549" y="62"/>
                  </a:lnTo>
                  <a:lnTo>
                    <a:pt x="549" y="56"/>
                  </a:lnTo>
                  <a:lnTo>
                    <a:pt x="546" y="48"/>
                  </a:lnTo>
                  <a:lnTo>
                    <a:pt x="544" y="40"/>
                  </a:lnTo>
                  <a:lnTo>
                    <a:pt x="541" y="32"/>
                  </a:lnTo>
                  <a:lnTo>
                    <a:pt x="538" y="29"/>
                  </a:lnTo>
                  <a:lnTo>
                    <a:pt x="533" y="24"/>
                  </a:lnTo>
                  <a:lnTo>
                    <a:pt x="530" y="21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9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49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3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1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3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55" name="Rectangle 9"/>
            <p:cNvSpPr>
              <a:spLocks noChangeArrowheads="1"/>
            </p:cNvSpPr>
            <p:nvPr/>
          </p:nvSpPr>
          <p:spPr bwMode="auto">
            <a:xfrm flipH="1">
              <a:off x="1184" y="1385"/>
              <a:ext cx="7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185356" name="Rectangle 10"/>
            <p:cNvSpPr>
              <a:spLocks noChangeArrowheads="1"/>
            </p:cNvSpPr>
            <p:nvPr/>
          </p:nvSpPr>
          <p:spPr bwMode="auto">
            <a:xfrm>
              <a:off x="1867" y="1057"/>
              <a:ext cx="9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185357" name="Freeform 11"/>
            <p:cNvSpPr>
              <a:spLocks/>
            </p:cNvSpPr>
            <p:nvPr/>
          </p:nvSpPr>
          <p:spPr bwMode="auto">
            <a:xfrm>
              <a:off x="1640" y="1582"/>
              <a:ext cx="565" cy="362"/>
            </a:xfrm>
            <a:custGeom>
              <a:avLst/>
              <a:gdLst>
                <a:gd name="T0" fmla="*/ 164 w 565"/>
                <a:gd name="T1" fmla="*/ 0 h 362"/>
                <a:gd name="T2" fmla="*/ 134 w 565"/>
                <a:gd name="T3" fmla="*/ 6 h 362"/>
                <a:gd name="T4" fmla="*/ 108 w 565"/>
                <a:gd name="T5" fmla="*/ 14 h 362"/>
                <a:gd name="T6" fmla="*/ 83 w 565"/>
                <a:gd name="T7" fmla="*/ 30 h 362"/>
                <a:gd name="T8" fmla="*/ 62 w 565"/>
                <a:gd name="T9" fmla="*/ 48 h 362"/>
                <a:gd name="T10" fmla="*/ 38 w 565"/>
                <a:gd name="T11" fmla="*/ 73 h 362"/>
                <a:gd name="T12" fmla="*/ 16 w 565"/>
                <a:gd name="T13" fmla="*/ 105 h 362"/>
                <a:gd name="T14" fmla="*/ 5 w 565"/>
                <a:gd name="T15" fmla="*/ 126 h 362"/>
                <a:gd name="T16" fmla="*/ 0 w 565"/>
                <a:gd name="T17" fmla="*/ 142 h 362"/>
                <a:gd name="T18" fmla="*/ 0 w 565"/>
                <a:gd name="T19" fmla="*/ 158 h 362"/>
                <a:gd name="T20" fmla="*/ 5 w 565"/>
                <a:gd name="T21" fmla="*/ 180 h 362"/>
                <a:gd name="T22" fmla="*/ 19 w 565"/>
                <a:gd name="T23" fmla="*/ 212 h 362"/>
                <a:gd name="T24" fmla="*/ 38 w 565"/>
                <a:gd name="T25" fmla="*/ 242 h 362"/>
                <a:gd name="T26" fmla="*/ 59 w 565"/>
                <a:gd name="T27" fmla="*/ 268 h 362"/>
                <a:gd name="T28" fmla="*/ 81 w 565"/>
                <a:gd name="T29" fmla="*/ 295 h 362"/>
                <a:gd name="T30" fmla="*/ 105 w 565"/>
                <a:gd name="T31" fmla="*/ 317 h 362"/>
                <a:gd name="T32" fmla="*/ 121 w 565"/>
                <a:gd name="T33" fmla="*/ 327 h 362"/>
                <a:gd name="T34" fmla="*/ 137 w 565"/>
                <a:gd name="T35" fmla="*/ 335 h 362"/>
                <a:gd name="T36" fmla="*/ 159 w 565"/>
                <a:gd name="T37" fmla="*/ 343 h 362"/>
                <a:gd name="T38" fmla="*/ 186 w 565"/>
                <a:gd name="T39" fmla="*/ 349 h 362"/>
                <a:gd name="T40" fmla="*/ 202 w 565"/>
                <a:gd name="T41" fmla="*/ 351 h 362"/>
                <a:gd name="T42" fmla="*/ 239 w 565"/>
                <a:gd name="T43" fmla="*/ 354 h 362"/>
                <a:gd name="T44" fmla="*/ 285 w 565"/>
                <a:gd name="T45" fmla="*/ 360 h 362"/>
                <a:gd name="T46" fmla="*/ 334 w 565"/>
                <a:gd name="T47" fmla="*/ 362 h 362"/>
                <a:gd name="T48" fmla="*/ 385 w 565"/>
                <a:gd name="T49" fmla="*/ 362 h 362"/>
                <a:gd name="T50" fmla="*/ 433 w 565"/>
                <a:gd name="T51" fmla="*/ 360 h 362"/>
                <a:gd name="T52" fmla="*/ 476 w 565"/>
                <a:gd name="T53" fmla="*/ 354 h 362"/>
                <a:gd name="T54" fmla="*/ 503 w 565"/>
                <a:gd name="T55" fmla="*/ 343 h 362"/>
                <a:gd name="T56" fmla="*/ 519 w 565"/>
                <a:gd name="T57" fmla="*/ 338 h 362"/>
                <a:gd name="T58" fmla="*/ 530 w 565"/>
                <a:gd name="T59" fmla="*/ 327 h 362"/>
                <a:gd name="T60" fmla="*/ 543 w 565"/>
                <a:gd name="T61" fmla="*/ 309 h 362"/>
                <a:gd name="T62" fmla="*/ 557 w 565"/>
                <a:gd name="T63" fmla="*/ 276 h 362"/>
                <a:gd name="T64" fmla="*/ 562 w 565"/>
                <a:gd name="T65" fmla="*/ 236 h 362"/>
                <a:gd name="T66" fmla="*/ 565 w 565"/>
                <a:gd name="T67" fmla="*/ 196 h 362"/>
                <a:gd name="T68" fmla="*/ 562 w 565"/>
                <a:gd name="T69" fmla="*/ 153 h 362"/>
                <a:gd name="T70" fmla="*/ 560 w 565"/>
                <a:gd name="T71" fmla="*/ 113 h 362"/>
                <a:gd name="T72" fmla="*/ 554 w 565"/>
                <a:gd name="T73" fmla="*/ 78 h 362"/>
                <a:gd name="T74" fmla="*/ 549 w 565"/>
                <a:gd name="T75" fmla="*/ 59 h 362"/>
                <a:gd name="T76" fmla="*/ 546 w 565"/>
                <a:gd name="T77" fmla="*/ 46 h 362"/>
                <a:gd name="T78" fmla="*/ 541 w 565"/>
                <a:gd name="T79" fmla="*/ 32 h 362"/>
                <a:gd name="T80" fmla="*/ 533 w 565"/>
                <a:gd name="T81" fmla="*/ 24 h 362"/>
                <a:gd name="T82" fmla="*/ 525 w 565"/>
                <a:gd name="T83" fmla="*/ 19 h 362"/>
                <a:gd name="T84" fmla="*/ 508 w 565"/>
                <a:gd name="T85" fmla="*/ 16 h 362"/>
                <a:gd name="T86" fmla="*/ 482 w 565"/>
                <a:gd name="T87" fmla="*/ 16 h 362"/>
                <a:gd name="T88" fmla="*/ 460 w 565"/>
                <a:gd name="T89" fmla="*/ 14 h 362"/>
                <a:gd name="T90" fmla="*/ 430 w 565"/>
                <a:gd name="T91" fmla="*/ 11 h 362"/>
                <a:gd name="T92" fmla="*/ 387 w 565"/>
                <a:gd name="T93" fmla="*/ 14 h 362"/>
                <a:gd name="T94" fmla="*/ 342 w 565"/>
                <a:gd name="T95" fmla="*/ 14 h 362"/>
                <a:gd name="T96" fmla="*/ 301 w 565"/>
                <a:gd name="T97" fmla="*/ 14 h 362"/>
                <a:gd name="T98" fmla="*/ 264 w 565"/>
                <a:gd name="T99" fmla="*/ 11 h 362"/>
                <a:gd name="T100" fmla="*/ 229 w 565"/>
                <a:gd name="T101" fmla="*/ 3 h 362"/>
                <a:gd name="T102" fmla="*/ 199 w 565"/>
                <a:gd name="T103" fmla="*/ 0 h 362"/>
                <a:gd name="T104" fmla="*/ 183 w 565"/>
                <a:gd name="T105" fmla="*/ 0 h 36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5"/>
                <a:gd name="T160" fmla="*/ 0 h 362"/>
                <a:gd name="T161" fmla="*/ 565 w 565"/>
                <a:gd name="T162" fmla="*/ 362 h 36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5" h="362">
                  <a:moveTo>
                    <a:pt x="178" y="0"/>
                  </a:moveTo>
                  <a:lnTo>
                    <a:pt x="164" y="0"/>
                  </a:lnTo>
                  <a:lnTo>
                    <a:pt x="148" y="3"/>
                  </a:lnTo>
                  <a:lnTo>
                    <a:pt x="134" y="6"/>
                  </a:lnTo>
                  <a:lnTo>
                    <a:pt x="121" y="11"/>
                  </a:lnTo>
                  <a:lnTo>
                    <a:pt x="108" y="14"/>
                  </a:lnTo>
                  <a:lnTo>
                    <a:pt x="94" y="22"/>
                  </a:lnTo>
                  <a:lnTo>
                    <a:pt x="83" y="30"/>
                  </a:lnTo>
                  <a:lnTo>
                    <a:pt x="73" y="38"/>
                  </a:lnTo>
                  <a:lnTo>
                    <a:pt x="62" y="48"/>
                  </a:lnTo>
                  <a:lnTo>
                    <a:pt x="48" y="59"/>
                  </a:lnTo>
                  <a:lnTo>
                    <a:pt x="38" y="73"/>
                  </a:lnTo>
                  <a:lnTo>
                    <a:pt x="27" y="89"/>
                  </a:lnTo>
                  <a:lnTo>
                    <a:pt x="16" y="105"/>
                  </a:lnTo>
                  <a:lnTo>
                    <a:pt x="8" y="118"/>
                  </a:lnTo>
                  <a:lnTo>
                    <a:pt x="5" y="126"/>
                  </a:lnTo>
                  <a:lnTo>
                    <a:pt x="3" y="134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3" y="164"/>
                  </a:lnTo>
                  <a:lnTo>
                    <a:pt x="5" y="180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2"/>
                  </a:lnTo>
                  <a:lnTo>
                    <a:pt x="48" y="255"/>
                  </a:lnTo>
                  <a:lnTo>
                    <a:pt x="59" y="268"/>
                  </a:lnTo>
                  <a:lnTo>
                    <a:pt x="70" y="282"/>
                  </a:lnTo>
                  <a:lnTo>
                    <a:pt x="81" y="295"/>
                  </a:lnTo>
                  <a:lnTo>
                    <a:pt x="94" y="306"/>
                  </a:lnTo>
                  <a:lnTo>
                    <a:pt x="105" y="317"/>
                  </a:lnTo>
                  <a:lnTo>
                    <a:pt x="113" y="322"/>
                  </a:lnTo>
                  <a:lnTo>
                    <a:pt x="121" y="327"/>
                  </a:lnTo>
                  <a:lnTo>
                    <a:pt x="129" y="333"/>
                  </a:lnTo>
                  <a:lnTo>
                    <a:pt x="137" y="335"/>
                  </a:lnTo>
                  <a:lnTo>
                    <a:pt x="148" y="341"/>
                  </a:lnTo>
                  <a:lnTo>
                    <a:pt x="159" y="343"/>
                  </a:lnTo>
                  <a:lnTo>
                    <a:pt x="172" y="346"/>
                  </a:lnTo>
                  <a:lnTo>
                    <a:pt x="186" y="349"/>
                  </a:lnTo>
                  <a:lnTo>
                    <a:pt x="194" y="349"/>
                  </a:lnTo>
                  <a:lnTo>
                    <a:pt x="202" y="351"/>
                  </a:lnTo>
                  <a:lnTo>
                    <a:pt x="221" y="354"/>
                  </a:lnTo>
                  <a:lnTo>
                    <a:pt x="239" y="354"/>
                  </a:lnTo>
                  <a:lnTo>
                    <a:pt x="261" y="357"/>
                  </a:lnTo>
                  <a:lnTo>
                    <a:pt x="285" y="360"/>
                  </a:lnTo>
                  <a:lnTo>
                    <a:pt x="309" y="362"/>
                  </a:lnTo>
                  <a:lnTo>
                    <a:pt x="334" y="362"/>
                  </a:lnTo>
                  <a:lnTo>
                    <a:pt x="360" y="362"/>
                  </a:lnTo>
                  <a:lnTo>
                    <a:pt x="385" y="362"/>
                  </a:lnTo>
                  <a:lnTo>
                    <a:pt x="409" y="362"/>
                  </a:lnTo>
                  <a:lnTo>
                    <a:pt x="433" y="360"/>
                  </a:lnTo>
                  <a:lnTo>
                    <a:pt x="457" y="357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3"/>
                  </a:lnTo>
                  <a:lnTo>
                    <a:pt x="511" y="341"/>
                  </a:lnTo>
                  <a:lnTo>
                    <a:pt x="519" y="338"/>
                  </a:lnTo>
                  <a:lnTo>
                    <a:pt x="525" y="333"/>
                  </a:lnTo>
                  <a:lnTo>
                    <a:pt x="530" y="327"/>
                  </a:lnTo>
                  <a:lnTo>
                    <a:pt x="535" y="322"/>
                  </a:lnTo>
                  <a:lnTo>
                    <a:pt x="543" y="309"/>
                  </a:lnTo>
                  <a:lnTo>
                    <a:pt x="552" y="292"/>
                  </a:lnTo>
                  <a:lnTo>
                    <a:pt x="557" y="276"/>
                  </a:lnTo>
                  <a:lnTo>
                    <a:pt x="560" y="258"/>
                  </a:lnTo>
                  <a:lnTo>
                    <a:pt x="562" y="236"/>
                  </a:lnTo>
                  <a:lnTo>
                    <a:pt x="565" y="217"/>
                  </a:lnTo>
                  <a:lnTo>
                    <a:pt x="565" y="196"/>
                  </a:lnTo>
                  <a:lnTo>
                    <a:pt x="562" y="174"/>
                  </a:lnTo>
                  <a:lnTo>
                    <a:pt x="562" y="153"/>
                  </a:lnTo>
                  <a:lnTo>
                    <a:pt x="560" y="132"/>
                  </a:lnTo>
                  <a:lnTo>
                    <a:pt x="560" y="113"/>
                  </a:lnTo>
                  <a:lnTo>
                    <a:pt x="557" y="97"/>
                  </a:lnTo>
                  <a:lnTo>
                    <a:pt x="554" y="78"/>
                  </a:lnTo>
                  <a:lnTo>
                    <a:pt x="552" y="65"/>
                  </a:lnTo>
                  <a:lnTo>
                    <a:pt x="549" y="59"/>
                  </a:lnTo>
                  <a:lnTo>
                    <a:pt x="549" y="54"/>
                  </a:lnTo>
                  <a:lnTo>
                    <a:pt x="546" y="46"/>
                  </a:lnTo>
                  <a:lnTo>
                    <a:pt x="543" y="38"/>
                  </a:lnTo>
                  <a:lnTo>
                    <a:pt x="541" y="32"/>
                  </a:lnTo>
                  <a:lnTo>
                    <a:pt x="538" y="27"/>
                  </a:lnTo>
                  <a:lnTo>
                    <a:pt x="533" y="24"/>
                  </a:lnTo>
                  <a:lnTo>
                    <a:pt x="530" y="22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8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8" y="14"/>
                  </a:lnTo>
                  <a:lnTo>
                    <a:pt x="460" y="14"/>
                  </a:lnTo>
                  <a:lnTo>
                    <a:pt x="452" y="11"/>
                  </a:lnTo>
                  <a:lnTo>
                    <a:pt x="430" y="11"/>
                  </a:lnTo>
                  <a:lnTo>
                    <a:pt x="409" y="11"/>
                  </a:lnTo>
                  <a:lnTo>
                    <a:pt x="387" y="14"/>
                  </a:lnTo>
                  <a:lnTo>
                    <a:pt x="363" y="14"/>
                  </a:lnTo>
                  <a:lnTo>
                    <a:pt x="342" y="14"/>
                  </a:lnTo>
                  <a:lnTo>
                    <a:pt x="320" y="14"/>
                  </a:lnTo>
                  <a:lnTo>
                    <a:pt x="301" y="14"/>
                  </a:lnTo>
                  <a:lnTo>
                    <a:pt x="282" y="11"/>
                  </a:lnTo>
                  <a:lnTo>
                    <a:pt x="264" y="11"/>
                  </a:lnTo>
                  <a:lnTo>
                    <a:pt x="247" y="6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58" name="Rectangle 12"/>
            <p:cNvSpPr>
              <a:spLocks noChangeArrowheads="1"/>
            </p:cNvSpPr>
            <p:nvPr/>
          </p:nvSpPr>
          <p:spPr bwMode="auto">
            <a:xfrm>
              <a:off x="1896" y="1657"/>
              <a:ext cx="1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185359" name="Rectangle 13"/>
            <p:cNvSpPr>
              <a:spLocks noChangeArrowheads="1"/>
            </p:cNvSpPr>
            <p:nvPr/>
          </p:nvSpPr>
          <p:spPr bwMode="auto">
            <a:xfrm>
              <a:off x="1963" y="1657"/>
              <a:ext cx="3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185360" name="Freeform 14"/>
            <p:cNvSpPr>
              <a:spLocks/>
            </p:cNvSpPr>
            <p:nvPr/>
          </p:nvSpPr>
          <p:spPr bwMode="auto">
            <a:xfrm>
              <a:off x="443" y="1335"/>
              <a:ext cx="218" cy="215"/>
            </a:xfrm>
            <a:custGeom>
              <a:avLst/>
              <a:gdLst>
                <a:gd name="T0" fmla="*/ 99 w 218"/>
                <a:gd name="T1" fmla="*/ 0 h 215"/>
                <a:gd name="T2" fmla="*/ 78 w 218"/>
                <a:gd name="T3" fmla="*/ 6 h 215"/>
                <a:gd name="T4" fmla="*/ 56 w 218"/>
                <a:gd name="T5" fmla="*/ 14 h 215"/>
                <a:gd name="T6" fmla="*/ 40 w 218"/>
                <a:gd name="T7" fmla="*/ 25 h 215"/>
                <a:gd name="T8" fmla="*/ 24 w 218"/>
                <a:gd name="T9" fmla="*/ 41 h 215"/>
                <a:gd name="T10" fmla="*/ 13 w 218"/>
                <a:gd name="T11" fmla="*/ 57 h 215"/>
                <a:gd name="T12" fmla="*/ 5 w 218"/>
                <a:gd name="T13" fmla="*/ 76 h 215"/>
                <a:gd name="T14" fmla="*/ 0 w 218"/>
                <a:gd name="T15" fmla="*/ 97 h 215"/>
                <a:gd name="T16" fmla="*/ 0 w 218"/>
                <a:gd name="T17" fmla="*/ 118 h 215"/>
                <a:gd name="T18" fmla="*/ 5 w 218"/>
                <a:gd name="T19" fmla="*/ 140 h 215"/>
                <a:gd name="T20" fmla="*/ 13 w 218"/>
                <a:gd name="T21" fmla="*/ 159 h 215"/>
                <a:gd name="T22" fmla="*/ 24 w 218"/>
                <a:gd name="T23" fmla="*/ 175 h 215"/>
                <a:gd name="T24" fmla="*/ 40 w 218"/>
                <a:gd name="T25" fmla="*/ 191 h 215"/>
                <a:gd name="T26" fmla="*/ 56 w 218"/>
                <a:gd name="T27" fmla="*/ 202 h 215"/>
                <a:gd name="T28" fmla="*/ 78 w 218"/>
                <a:gd name="T29" fmla="*/ 210 h 215"/>
                <a:gd name="T30" fmla="*/ 99 w 218"/>
                <a:gd name="T31" fmla="*/ 215 h 215"/>
                <a:gd name="T32" fmla="*/ 121 w 218"/>
                <a:gd name="T33" fmla="*/ 215 h 215"/>
                <a:gd name="T34" fmla="*/ 142 w 218"/>
                <a:gd name="T35" fmla="*/ 210 h 215"/>
                <a:gd name="T36" fmla="*/ 161 w 218"/>
                <a:gd name="T37" fmla="*/ 202 h 215"/>
                <a:gd name="T38" fmla="*/ 177 w 218"/>
                <a:gd name="T39" fmla="*/ 191 h 215"/>
                <a:gd name="T40" fmla="*/ 193 w 218"/>
                <a:gd name="T41" fmla="*/ 175 h 215"/>
                <a:gd name="T42" fmla="*/ 204 w 218"/>
                <a:gd name="T43" fmla="*/ 159 h 215"/>
                <a:gd name="T44" fmla="*/ 212 w 218"/>
                <a:gd name="T45" fmla="*/ 140 h 215"/>
                <a:gd name="T46" fmla="*/ 218 w 218"/>
                <a:gd name="T47" fmla="*/ 118 h 215"/>
                <a:gd name="T48" fmla="*/ 218 w 218"/>
                <a:gd name="T49" fmla="*/ 97 h 215"/>
                <a:gd name="T50" fmla="*/ 212 w 218"/>
                <a:gd name="T51" fmla="*/ 76 h 215"/>
                <a:gd name="T52" fmla="*/ 204 w 218"/>
                <a:gd name="T53" fmla="*/ 57 h 215"/>
                <a:gd name="T54" fmla="*/ 193 w 218"/>
                <a:gd name="T55" fmla="*/ 41 h 215"/>
                <a:gd name="T56" fmla="*/ 177 w 218"/>
                <a:gd name="T57" fmla="*/ 25 h 215"/>
                <a:gd name="T58" fmla="*/ 161 w 218"/>
                <a:gd name="T59" fmla="*/ 14 h 215"/>
                <a:gd name="T60" fmla="*/ 142 w 218"/>
                <a:gd name="T61" fmla="*/ 6 h 215"/>
                <a:gd name="T62" fmla="*/ 121 w 218"/>
                <a:gd name="T63" fmla="*/ 0 h 21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5"/>
                <a:gd name="T98" fmla="*/ 218 w 218"/>
                <a:gd name="T99" fmla="*/ 215 h 21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5">
                  <a:moveTo>
                    <a:pt x="110" y="0"/>
                  </a:moveTo>
                  <a:lnTo>
                    <a:pt x="99" y="0"/>
                  </a:lnTo>
                  <a:lnTo>
                    <a:pt x="88" y="3"/>
                  </a:lnTo>
                  <a:lnTo>
                    <a:pt x="78" y="6"/>
                  </a:lnTo>
                  <a:lnTo>
                    <a:pt x="67" y="9"/>
                  </a:lnTo>
                  <a:lnTo>
                    <a:pt x="56" y="14"/>
                  </a:lnTo>
                  <a:lnTo>
                    <a:pt x="48" y="19"/>
                  </a:lnTo>
                  <a:lnTo>
                    <a:pt x="40" y="25"/>
                  </a:lnTo>
                  <a:lnTo>
                    <a:pt x="32" y="33"/>
                  </a:lnTo>
                  <a:lnTo>
                    <a:pt x="24" y="41"/>
                  </a:lnTo>
                  <a:lnTo>
                    <a:pt x="18" y="49"/>
                  </a:lnTo>
                  <a:lnTo>
                    <a:pt x="13" y="57"/>
                  </a:lnTo>
                  <a:lnTo>
                    <a:pt x="8" y="65"/>
                  </a:lnTo>
                  <a:lnTo>
                    <a:pt x="5" y="76"/>
                  </a:lnTo>
                  <a:lnTo>
                    <a:pt x="2" y="86"/>
                  </a:lnTo>
                  <a:lnTo>
                    <a:pt x="0" y="97"/>
                  </a:lnTo>
                  <a:lnTo>
                    <a:pt x="0" y="108"/>
                  </a:lnTo>
                  <a:lnTo>
                    <a:pt x="0" y="118"/>
                  </a:lnTo>
                  <a:lnTo>
                    <a:pt x="2" y="129"/>
                  </a:lnTo>
                  <a:lnTo>
                    <a:pt x="5" y="140"/>
                  </a:lnTo>
                  <a:lnTo>
                    <a:pt x="8" y="151"/>
                  </a:lnTo>
                  <a:lnTo>
                    <a:pt x="13" y="159"/>
                  </a:lnTo>
                  <a:lnTo>
                    <a:pt x="18" y="167"/>
                  </a:lnTo>
                  <a:lnTo>
                    <a:pt x="24" y="175"/>
                  </a:lnTo>
                  <a:lnTo>
                    <a:pt x="32" y="183"/>
                  </a:lnTo>
                  <a:lnTo>
                    <a:pt x="40" y="191"/>
                  </a:lnTo>
                  <a:lnTo>
                    <a:pt x="48" y="196"/>
                  </a:lnTo>
                  <a:lnTo>
                    <a:pt x="56" y="202"/>
                  </a:lnTo>
                  <a:lnTo>
                    <a:pt x="67" y="207"/>
                  </a:lnTo>
                  <a:lnTo>
                    <a:pt x="78" y="210"/>
                  </a:lnTo>
                  <a:lnTo>
                    <a:pt x="88" y="212"/>
                  </a:lnTo>
                  <a:lnTo>
                    <a:pt x="99" y="215"/>
                  </a:lnTo>
                  <a:lnTo>
                    <a:pt x="110" y="215"/>
                  </a:lnTo>
                  <a:lnTo>
                    <a:pt x="121" y="215"/>
                  </a:lnTo>
                  <a:lnTo>
                    <a:pt x="131" y="212"/>
                  </a:lnTo>
                  <a:lnTo>
                    <a:pt x="142" y="210"/>
                  </a:lnTo>
                  <a:lnTo>
                    <a:pt x="153" y="207"/>
                  </a:lnTo>
                  <a:lnTo>
                    <a:pt x="161" y="202"/>
                  </a:lnTo>
                  <a:lnTo>
                    <a:pt x="169" y="196"/>
                  </a:lnTo>
                  <a:lnTo>
                    <a:pt x="177" y="191"/>
                  </a:lnTo>
                  <a:lnTo>
                    <a:pt x="185" y="183"/>
                  </a:lnTo>
                  <a:lnTo>
                    <a:pt x="193" y="175"/>
                  </a:lnTo>
                  <a:lnTo>
                    <a:pt x="199" y="167"/>
                  </a:lnTo>
                  <a:lnTo>
                    <a:pt x="204" y="159"/>
                  </a:lnTo>
                  <a:lnTo>
                    <a:pt x="209" y="151"/>
                  </a:lnTo>
                  <a:lnTo>
                    <a:pt x="212" y="140"/>
                  </a:lnTo>
                  <a:lnTo>
                    <a:pt x="215" y="129"/>
                  </a:lnTo>
                  <a:lnTo>
                    <a:pt x="218" y="118"/>
                  </a:lnTo>
                  <a:lnTo>
                    <a:pt x="218" y="108"/>
                  </a:lnTo>
                  <a:lnTo>
                    <a:pt x="218" y="97"/>
                  </a:lnTo>
                  <a:lnTo>
                    <a:pt x="215" y="86"/>
                  </a:lnTo>
                  <a:lnTo>
                    <a:pt x="212" y="76"/>
                  </a:lnTo>
                  <a:lnTo>
                    <a:pt x="209" y="65"/>
                  </a:lnTo>
                  <a:lnTo>
                    <a:pt x="204" y="57"/>
                  </a:lnTo>
                  <a:lnTo>
                    <a:pt x="199" y="49"/>
                  </a:lnTo>
                  <a:lnTo>
                    <a:pt x="193" y="41"/>
                  </a:lnTo>
                  <a:lnTo>
                    <a:pt x="185" y="33"/>
                  </a:lnTo>
                  <a:lnTo>
                    <a:pt x="177" y="25"/>
                  </a:lnTo>
                  <a:lnTo>
                    <a:pt x="169" y="19"/>
                  </a:lnTo>
                  <a:lnTo>
                    <a:pt x="161" y="14"/>
                  </a:lnTo>
                  <a:lnTo>
                    <a:pt x="153" y="9"/>
                  </a:lnTo>
                  <a:lnTo>
                    <a:pt x="142" y="6"/>
                  </a:lnTo>
                  <a:lnTo>
                    <a:pt x="131" y="3"/>
                  </a:lnTo>
                  <a:lnTo>
                    <a:pt x="121" y="0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1" name="Rectangle 15"/>
            <p:cNvSpPr>
              <a:spLocks noChangeArrowheads="1"/>
            </p:cNvSpPr>
            <p:nvPr/>
          </p:nvSpPr>
          <p:spPr bwMode="auto">
            <a:xfrm>
              <a:off x="493" y="1378"/>
              <a:ext cx="12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W</a:t>
              </a:r>
            </a:p>
          </p:txBody>
        </p:sp>
        <p:sp>
          <p:nvSpPr>
            <p:cNvPr id="185362" name="Rectangle 16"/>
            <p:cNvSpPr>
              <a:spLocks noChangeArrowheads="1"/>
            </p:cNvSpPr>
            <p:nvPr/>
          </p:nvSpPr>
          <p:spPr bwMode="auto">
            <a:xfrm>
              <a:off x="617" y="1360"/>
              <a:ext cx="3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185363" name="Freeform 17"/>
            <p:cNvSpPr>
              <a:spLocks/>
            </p:cNvSpPr>
            <p:nvPr/>
          </p:nvSpPr>
          <p:spPr bwMode="auto">
            <a:xfrm>
              <a:off x="2584" y="1220"/>
              <a:ext cx="218" cy="212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4 h 212"/>
                <a:gd name="T8" fmla="*/ 25 w 218"/>
                <a:gd name="T9" fmla="*/ 38 h 212"/>
                <a:gd name="T10" fmla="*/ 14 w 218"/>
                <a:gd name="T11" fmla="*/ 54 h 212"/>
                <a:gd name="T12" fmla="*/ 6 w 218"/>
                <a:gd name="T13" fmla="*/ 73 h 212"/>
                <a:gd name="T14" fmla="*/ 0 w 218"/>
                <a:gd name="T15" fmla="*/ 94 h 212"/>
                <a:gd name="T16" fmla="*/ 0 w 218"/>
                <a:gd name="T17" fmla="*/ 115 h 212"/>
                <a:gd name="T18" fmla="*/ 6 w 218"/>
                <a:gd name="T19" fmla="*/ 137 h 212"/>
                <a:gd name="T20" fmla="*/ 14 w 218"/>
                <a:gd name="T21" fmla="*/ 156 h 212"/>
                <a:gd name="T22" fmla="*/ 25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5 h 212"/>
                <a:gd name="T48" fmla="*/ 218 w 218"/>
                <a:gd name="T49" fmla="*/ 94 h 212"/>
                <a:gd name="T50" fmla="*/ 213 w 218"/>
                <a:gd name="T51" fmla="*/ 73 h 212"/>
                <a:gd name="T52" fmla="*/ 205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8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4"/>
                  </a:lnTo>
                  <a:lnTo>
                    <a:pt x="33" y="30"/>
                  </a:lnTo>
                  <a:lnTo>
                    <a:pt x="25" y="38"/>
                  </a:lnTo>
                  <a:lnTo>
                    <a:pt x="19" y="46"/>
                  </a:lnTo>
                  <a:lnTo>
                    <a:pt x="14" y="54"/>
                  </a:lnTo>
                  <a:lnTo>
                    <a:pt x="8" y="65"/>
                  </a:lnTo>
                  <a:lnTo>
                    <a:pt x="6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5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5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8" y="204"/>
                  </a:lnTo>
                  <a:lnTo>
                    <a:pt x="78" y="207"/>
                  </a:lnTo>
                  <a:lnTo>
                    <a:pt x="89" y="209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09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6" y="126"/>
                  </a:lnTo>
                  <a:lnTo>
                    <a:pt x="218" y="115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6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5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4" name="Rectangle 18"/>
            <p:cNvSpPr>
              <a:spLocks noChangeArrowheads="1"/>
            </p:cNvSpPr>
            <p:nvPr/>
          </p:nvSpPr>
          <p:spPr bwMode="auto">
            <a:xfrm>
              <a:off x="2641" y="1262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X</a:t>
              </a:r>
            </a:p>
          </p:txBody>
        </p:sp>
        <p:sp>
          <p:nvSpPr>
            <p:cNvPr id="185365" name="Freeform 19"/>
            <p:cNvSpPr>
              <a:spLocks/>
            </p:cNvSpPr>
            <p:nvPr/>
          </p:nvSpPr>
          <p:spPr bwMode="auto">
            <a:xfrm>
              <a:off x="2579" y="1952"/>
              <a:ext cx="218" cy="212"/>
            </a:xfrm>
            <a:custGeom>
              <a:avLst/>
              <a:gdLst>
                <a:gd name="T0" fmla="*/ 97 w 218"/>
                <a:gd name="T1" fmla="*/ 0 h 212"/>
                <a:gd name="T2" fmla="*/ 75 w 218"/>
                <a:gd name="T3" fmla="*/ 6 h 212"/>
                <a:gd name="T4" fmla="*/ 56 w 218"/>
                <a:gd name="T5" fmla="*/ 14 h 212"/>
                <a:gd name="T6" fmla="*/ 40 w 218"/>
                <a:gd name="T7" fmla="*/ 24 h 212"/>
                <a:gd name="T8" fmla="*/ 24 w 218"/>
                <a:gd name="T9" fmla="*/ 38 h 212"/>
                <a:gd name="T10" fmla="*/ 13 w 218"/>
                <a:gd name="T11" fmla="*/ 54 h 212"/>
                <a:gd name="T12" fmla="*/ 5 w 218"/>
                <a:gd name="T13" fmla="*/ 73 h 212"/>
                <a:gd name="T14" fmla="*/ 0 w 218"/>
                <a:gd name="T15" fmla="*/ 94 h 212"/>
                <a:gd name="T16" fmla="*/ 0 w 218"/>
                <a:gd name="T17" fmla="*/ 116 h 212"/>
                <a:gd name="T18" fmla="*/ 5 w 218"/>
                <a:gd name="T19" fmla="*/ 137 h 212"/>
                <a:gd name="T20" fmla="*/ 13 w 218"/>
                <a:gd name="T21" fmla="*/ 156 h 212"/>
                <a:gd name="T22" fmla="*/ 24 w 218"/>
                <a:gd name="T23" fmla="*/ 172 h 212"/>
                <a:gd name="T24" fmla="*/ 40 w 218"/>
                <a:gd name="T25" fmla="*/ 188 h 212"/>
                <a:gd name="T26" fmla="*/ 56 w 218"/>
                <a:gd name="T27" fmla="*/ 199 h 212"/>
                <a:gd name="T28" fmla="*/ 75 w 218"/>
                <a:gd name="T29" fmla="*/ 207 h 212"/>
                <a:gd name="T30" fmla="*/ 97 w 218"/>
                <a:gd name="T31" fmla="*/ 212 h 212"/>
                <a:gd name="T32" fmla="*/ 118 w 218"/>
                <a:gd name="T33" fmla="*/ 212 h 212"/>
                <a:gd name="T34" fmla="*/ 140 w 218"/>
                <a:gd name="T35" fmla="*/ 207 h 212"/>
                <a:gd name="T36" fmla="*/ 161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4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3 h 212"/>
                <a:gd name="T52" fmla="*/ 204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1 w 218"/>
                <a:gd name="T59" fmla="*/ 14 h 212"/>
                <a:gd name="T60" fmla="*/ 140 w 218"/>
                <a:gd name="T61" fmla="*/ 6 h 212"/>
                <a:gd name="T62" fmla="*/ 118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08" y="0"/>
                  </a:moveTo>
                  <a:lnTo>
                    <a:pt x="97" y="0"/>
                  </a:lnTo>
                  <a:lnTo>
                    <a:pt x="86" y="3"/>
                  </a:lnTo>
                  <a:lnTo>
                    <a:pt x="75" y="6"/>
                  </a:lnTo>
                  <a:lnTo>
                    <a:pt x="65" y="8"/>
                  </a:lnTo>
                  <a:lnTo>
                    <a:pt x="56" y="14"/>
                  </a:lnTo>
                  <a:lnTo>
                    <a:pt x="48" y="19"/>
                  </a:lnTo>
                  <a:lnTo>
                    <a:pt x="40" y="24"/>
                  </a:lnTo>
                  <a:lnTo>
                    <a:pt x="32" y="30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3" y="54"/>
                  </a:lnTo>
                  <a:lnTo>
                    <a:pt x="8" y="65"/>
                  </a:lnTo>
                  <a:lnTo>
                    <a:pt x="5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5" y="137"/>
                  </a:lnTo>
                  <a:lnTo>
                    <a:pt x="8" y="148"/>
                  </a:lnTo>
                  <a:lnTo>
                    <a:pt x="13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2" y="180"/>
                  </a:lnTo>
                  <a:lnTo>
                    <a:pt x="40" y="188"/>
                  </a:lnTo>
                  <a:lnTo>
                    <a:pt x="48" y="193"/>
                  </a:lnTo>
                  <a:lnTo>
                    <a:pt x="56" y="199"/>
                  </a:lnTo>
                  <a:lnTo>
                    <a:pt x="65" y="204"/>
                  </a:lnTo>
                  <a:lnTo>
                    <a:pt x="75" y="207"/>
                  </a:lnTo>
                  <a:lnTo>
                    <a:pt x="86" y="209"/>
                  </a:lnTo>
                  <a:lnTo>
                    <a:pt x="97" y="212"/>
                  </a:lnTo>
                  <a:lnTo>
                    <a:pt x="108" y="212"/>
                  </a:lnTo>
                  <a:lnTo>
                    <a:pt x="118" y="212"/>
                  </a:lnTo>
                  <a:lnTo>
                    <a:pt x="129" y="209"/>
                  </a:lnTo>
                  <a:lnTo>
                    <a:pt x="140" y="207"/>
                  </a:lnTo>
                  <a:lnTo>
                    <a:pt x="151" y="204"/>
                  </a:lnTo>
                  <a:lnTo>
                    <a:pt x="161" y="199"/>
                  </a:lnTo>
                  <a:lnTo>
                    <a:pt x="169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4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4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69" y="19"/>
                  </a:lnTo>
                  <a:lnTo>
                    <a:pt x="161" y="14"/>
                  </a:lnTo>
                  <a:lnTo>
                    <a:pt x="151" y="8"/>
                  </a:lnTo>
                  <a:lnTo>
                    <a:pt x="140" y="6"/>
                  </a:lnTo>
                  <a:lnTo>
                    <a:pt x="129" y="3"/>
                  </a:lnTo>
                  <a:lnTo>
                    <a:pt x="118" y="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6" name="Rectangle 20"/>
            <p:cNvSpPr>
              <a:spLocks noChangeArrowheads="1"/>
            </p:cNvSpPr>
            <p:nvPr/>
          </p:nvSpPr>
          <p:spPr bwMode="auto">
            <a:xfrm>
              <a:off x="2653" y="1983"/>
              <a:ext cx="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Y</a:t>
              </a:r>
            </a:p>
          </p:txBody>
        </p:sp>
        <p:sp>
          <p:nvSpPr>
            <p:cNvPr id="185367" name="Line 21"/>
            <p:cNvSpPr>
              <a:spLocks noChangeShapeType="1"/>
            </p:cNvSpPr>
            <p:nvPr/>
          </p:nvSpPr>
          <p:spPr bwMode="auto">
            <a:xfrm>
              <a:off x="674" y="1448"/>
              <a:ext cx="280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8" name="Line 22"/>
            <p:cNvSpPr>
              <a:spLocks noChangeShapeType="1"/>
            </p:cNvSpPr>
            <p:nvPr/>
          </p:nvSpPr>
          <p:spPr bwMode="auto">
            <a:xfrm>
              <a:off x="2165" y="1140"/>
              <a:ext cx="419" cy="17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9" name="Line 23"/>
            <p:cNvSpPr>
              <a:spLocks noChangeShapeType="1"/>
            </p:cNvSpPr>
            <p:nvPr/>
          </p:nvSpPr>
          <p:spPr bwMode="auto">
            <a:xfrm flipV="1">
              <a:off x="2192" y="1381"/>
              <a:ext cx="422" cy="3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0" name="Line 24"/>
            <p:cNvSpPr>
              <a:spLocks noChangeShapeType="1"/>
            </p:cNvSpPr>
            <p:nvPr/>
          </p:nvSpPr>
          <p:spPr bwMode="auto">
            <a:xfrm>
              <a:off x="2197" y="1821"/>
              <a:ext cx="387" cy="20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1" name="Line 25"/>
            <p:cNvSpPr>
              <a:spLocks noChangeShapeType="1"/>
            </p:cNvSpPr>
            <p:nvPr/>
          </p:nvSpPr>
          <p:spPr bwMode="auto">
            <a:xfrm flipV="1">
              <a:off x="1481" y="1228"/>
              <a:ext cx="183" cy="148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2" name="Line 26"/>
            <p:cNvSpPr>
              <a:spLocks noChangeShapeType="1"/>
            </p:cNvSpPr>
            <p:nvPr/>
          </p:nvSpPr>
          <p:spPr bwMode="auto">
            <a:xfrm flipV="1">
              <a:off x="2030" y="1309"/>
              <a:ext cx="1" cy="268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3" name="Line 27"/>
            <p:cNvSpPr>
              <a:spLocks noChangeShapeType="1"/>
            </p:cNvSpPr>
            <p:nvPr/>
          </p:nvSpPr>
          <p:spPr bwMode="auto">
            <a:xfrm>
              <a:off x="1497" y="1577"/>
              <a:ext cx="167" cy="104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4" name="Rectangle 28"/>
            <p:cNvSpPr>
              <a:spLocks noChangeArrowheads="1"/>
            </p:cNvSpPr>
            <p:nvPr/>
          </p:nvSpPr>
          <p:spPr bwMode="auto">
            <a:xfrm>
              <a:off x="3050" y="853"/>
              <a:ext cx="608" cy="2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5" name="Rectangle 29"/>
            <p:cNvSpPr>
              <a:spLocks noChangeArrowheads="1"/>
            </p:cNvSpPr>
            <p:nvPr/>
          </p:nvSpPr>
          <p:spPr bwMode="auto">
            <a:xfrm>
              <a:off x="3131" y="896"/>
              <a:ext cx="5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legend</a:t>
              </a:r>
              <a:r>
                <a:rPr lang="en-US" sz="1700" b="1">
                  <a:solidFill>
                    <a:srgbClr val="000000"/>
                  </a:solidFill>
                </a:rPr>
                <a:t>:</a:t>
              </a:r>
              <a:endParaRPr lang="en-US"/>
            </a:p>
          </p:txBody>
        </p:sp>
        <p:sp>
          <p:nvSpPr>
            <p:cNvPr id="185376" name="Rectangle 30"/>
            <p:cNvSpPr>
              <a:spLocks noChangeArrowheads="1"/>
            </p:cNvSpPr>
            <p:nvPr/>
          </p:nvSpPr>
          <p:spPr bwMode="auto">
            <a:xfrm>
              <a:off x="3548" y="898"/>
              <a:ext cx="3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185377" name="Rectangle 31"/>
            <p:cNvSpPr>
              <a:spLocks noChangeArrowheads="1"/>
            </p:cNvSpPr>
            <p:nvPr/>
          </p:nvSpPr>
          <p:spPr bwMode="auto">
            <a:xfrm>
              <a:off x="4261" y="1432"/>
              <a:ext cx="731" cy="4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8" name="Rectangle 32"/>
            <p:cNvSpPr>
              <a:spLocks noChangeArrowheads="1"/>
            </p:cNvSpPr>
            <p:nvPr/>
          </p:nvSpPr>
          <p:spPr bwMode="auto">
            <a:xfrm>
              <a:off x="4341" y="1472"/>
              <a:ext cx="70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customer </a:t>
              </a:r>
              <a:endParaRPr lang="en-US" sz="2000"/>
            </a:p>
          </p:txBody>
        </p:sp>
        <p:sp>
          <p:nvSpPr>
            <p:cNvPr id="185379" name="Rectangle 33"/>
            <p:cNvSpPr>
              <a:spLocks noChangeArrowheads="1"/>
            </p:cNvSpPr>
            <p:nvPr/>
          </p:nvSpPr>
          <p:spPr bwMode="auto">
            <a:xfrm>
              <a:off x="4341" y="1630"/>
              <a:ext cx="60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network:</a:t>
              </a:r>
              <a:endParaRPr lang="en-US" sz="2000"/>
            </a:p>
          </p:txBody>
        </p:sp>
        <p:sp>
          <p:nvSpPr>
            <p:cNvPr id="185380" name="Rectangle 34"/>
            <p:cNvSpPr>
              <a:spLocks noChangeArrowheads="1"/>
            </p:cNvSpPr>
            <p:nvPr/>
          </p:nvSpPr>
          <p:spPr bwMode="auto">
            <a:xfrm>
              <a:off x="4823" y="1630"/>
              <a:ext cx="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185381" name="Rectangle 35"/>
            <p:cNvSpPr>
              <a:spLocks noChangeArrowheads="1"/>
            </p:cNvSpPr>
            <p:nvPr/>
          </p:nvSpPr>
          <p:spPr bwMode="auto">
            <a:xfrm>
              <a:off x="4261" y="869"/>
              <a:ext cx="697" cy="4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82" name="Rectangle 36"/>
            <p:cNvSpPr>
              <a:spLocks noChangeArrowheads="1"/>
            </p:cNvSpPr>
            <p:nvPr/>
          </p:nvSpPr>
          <p:spPr bwMode="auto">
            <a:xfrm>
              <a:off x="4341" y="909"/>
              <a:ext cx="5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provider</a:t>
              </a:r>
              <a:endParaRPr lang="en-US" sz="2000"/>
            </a:p>
          </p:txBody>
        </p:sp>
        <p:sp>
          <p:nvSpPr>
            <p:cNvPr id="185383" name="Rectangle 37"/>
            <p:cNvSpPr>
              <a:spLocks noChangeArrowheads="1"/>
            </p:cNvSpPr>
            <p:nvPr/>
          </p:nvSpPr>
          <p:spPr bwMode="auto">
            <a:xfrm>
              <a:off x="4796" y="909"/>
              <a:ext cx="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185384" name="Rectangle 38"/>
            <p:cNvSpPr>
              <a:spLocks noChangeArrowheads="1"/>
            </p:cNvSpPr>
            <p:nvPr/>
          </p:nvSpPr>
          <p:spPr bwMode="auto">
            <a:xfrm>
              <a:off x="4341" y="1064"/>
              <a:ext cx="5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network</a:t>
              </a:r>
              <a:endParaRPr lang="en-US" sz="2000"/>
            </a:p>
          </p:txBody>
        </p:sp>
        <p:sp>
          <p:nvSpPr>
            <p:cNvPr id="185385" name="Rectangle 39"/>
            <p:cNvSpPr>
              <a:spLocks noChangeArrowheads="1"/>
            </p:cNvSpPr>
            <p:nvPr/>
          </p:nvSpPr>
          <p:spPr bwMode="auto">
            <a:xfrm>
              <a:off x="4785" y="1064"/>
              <a:ext cx="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185386" name="Freeform 40"/>
            <p:cNvSpPr>
              <a:spLocks/>
            </p:cNvSpPr>
            <p:nvPr/>
          </p:nvSpPr>
          <p:spPr bwMode="auto">
            <a:xfrm>
              <a:off x="3749" y="901"/>
              <a:ext cx="563" cy="362"/>
            </a:xfrm>
            <a:custGeom>
              <a:avLst/>
              <a:gdLst>
                <a:gd name="T0" fmla="*/ 162 w 563"/>
                <a:gd name="T1" fmla="*/ 0 h 362"/>
                <a:gd name="T2" fmla="*/ 132 w 563"/>
                <a:gd name="T3" fmla="*/ 5 h 362"/>
                <a:gd name="T4" fmla="*/ 108 w 563"/>
                <a:gd name="T5" fmla="*/ 13 h 362"/>
                <a:gd name="T6" fmla="*/ 81 w 563"/>
                <a:gd name="T7" fmla="*/ 30 h 362"/>
                <a:gd name="T8" fmla="*/ 60 w 563"/>
                <a:gd name="T9" fmla="*/ 48 h 362"/>
                <a:gd name="T10" fmla="*/ 35 w 563"/>
                <a:gd name="T11" fmla="*/ 72 h 362"/>
                <a:gd name="T12" fmla="*/ 14 w 563"/>
                <a:gd name="T13" fmla="*/ 102 h 362"/>
                <a:gd name="T14" fmla="*/ 3 w 563"/>
                <a:gd name="T15" fmla="*/ 126 h 362"/>
                <a:gd name="T16" fmla="*/ 0 w 563"/>
                <a:gd name="T17" fmla="*/ 140 h 362"/>
                <a:gd name="T18" fmla="*/ 0 w 563"/>
                <a:gd name="T19" fmla="*/ 156 h 362"/>
                <a:gd name="T20" fmla="*/ 3 w 563"/>
                <a:gd name="T21" fmla="*/ 180 h 362"/>
                <a:gd name="T22" fmla="*/ 17 w 563"/>
                <a:gd name="T23" fmla="*/ 212 h 362"/>
                <a:gd name="T24" fmla="*/ 35 w 563"/>
                <a:gd name="T25" fmla="*/ 241 h 362"/>
                <a:gd name="T26" fmla="*/ 60 w 563"/>
                <a:gd name="T27" fmla="*/ 268 h 362"/>
                <a:gd name="T28" fmla="*/ 81 w 563"/>
                <a:gd name="T29" fmla="*/ 292 h 362"/>
                <a:gd name="T30" fmla="*/ 103 w 563"/>
                <a:gd name="T31" fmla="*/ 316 h 362"/>
                <a:gd name="T32" fmla="*/ 119 w 563"/>
                <a:gd name="T33" fmla="*/ 327 h 362"/>
                <a:gd name="T34" fmla="*/ 135 w 563"/>
                <a:gd name="T35" fmla="*/ 335 h 362"/>
                <a:gd name="T36" fmla="*/ 156 w 563"/>
                <a:gd name="T37" fmla="*/ 341 h 362"/>
                <a:gd name="T38" fmla="*/ 183 w 563"/>
                <a:gd name="T39" fmla="*/ 346 h 362"/>
                <a:gd name="T40" fmla="*/ 200 w 563"/>
                <a:gd name="T41" fmla="*/ 349 h 362"/>
                <a:gd name="T42" fmla="*/ 240 w 563"/>
                <a:gd name="T43" fmla="*/ 354 h 362"/>
                <a:gd name="T44" fmla="*/ 286 w 563"/>
                <a:gd name="T45" fmla="*/ 357 h 362"/>
                <a:gd name="T46" fmla="*/ 334 w 563"/>
                <a:gd name="T47" fmla="*/ 359 h 362"/>
                <a:gd name="T48" fmla="*/ 385 w 563"/>
                <a:gd name="T49" fmla="*/ 362 h 362"/>
                <a:gd name="T50" fmla="*/ 434 w 563"/>
                <a:gd name="T51" fmla="*/ 359 h 362"/>
                <a:gd name="T52" fmla="*/ 477 w 563"/>
                <a:gd name="T53" fmla="*/ 351 h 362"/>
                <a:gd name="T54" fmla="*/ 504 w 563"/>
                <a:gd name="T55" fmla="*/ 343 h 362"/>
                <a:gd name="T56" fmla="*/ 517 w 563"/>
                <a:gd name="T57" fmla="*/ 335 h 362"/>
                <a:gd name="T58" fmla="*/ 528 w 563"/>
                <a:gd name="T59" fmla="*/ 325 h 362"/>
                <a:gd name="T60" fmla="*/ 541 w 563"/>
                <a:gd name="T61" fmla="*/ 306 h 362"/>
                <a:gd name="T62" fmla="*/ 555 w 563"/>
                <a:gd name="T63" fmla="*/ 274 h 362"/>
                <a:gd name="T64" fmla="*/ 560 w 563"/>
                <a:gd name="T65" fmla="*/ 236 h 362"/>
                <a:gd name="T66" fmla="*/ 563 w 563"/>
                <a:gd name="T67" fmla="*/ 193 h 362"/>
                <a:gd name="T68" fmla="*/ 560 w 563"/>
                <a:gd name="T69" fmla="*/ 153 h 362"/>
                <a:gd name="T70" fmla="*/ 557 w 563"/>
                <a:gd name="T71" fmla="*/ 113 h 362"/>
                <a:gd name="T72" fmla="*/ 552 w 563"/>
                <a:gd name="T73" fmla="*/ 78 h 362"/>
                <a:gd name="T74" fmla="*/ 547 w 563"/>
                <a:gd name="T75" fmla="*/ 59 h 362"/>
                <a:gd name="T76" fmla="*/ 544 w 563"/>
                <a:gd name="T77" fmla="*/ 46 h 362"/>
                <a:gd name="T78" fmla="*/ 539 w 563"/>
                <a:gd name="T79" fmla="*/ 30 h 362"/>
                <a:gd name="T80" fmla="*/ 533 w 563"/>
                <a:gd name="T81" fmla="*/ 22 h 362"/>
                <a:gd name="T82" fmla="*/ 522 w 563"/>
                <a:gd name="T83" fmla="*/ 19 h 362"/>
                <a:gd name="T84" fmla="*/ 506 w 563"/>
                <a:gd name="T85" fmla="*/ 16 h 362"/>
                <a:gd name="T86" fmla="*/ 479 w 563"/>
                <a:gd name="T87" fmla="*/ 16 h 362"/>
                <a:gd name="T88" fmla="*/ 466 w 563"/>
                <a:gd name="T89" fmla="*/ 13 h 362"/>
                <a:gd name="T90" fmla="*/ 450 w 563"/>
                <a:gd name="T91" fmla="*/ 11 h 362"/>
                <a:gd name="T92" fmla="*/ 409 w 563"/>
                <a:gd name="T93" fmla="*/ 11 h 362"/>
                <a:gd name="T94" fmla="*/ 364 w 563"/>
                <a:gd name="T95" fmla="*/ 13 h 362"/>
                <a:gd name="T96" fmla="*/ 321 w 563"/>
                <a:gd name="T97" fmla="*/ 13 h 362"/>
                <a:gd name="T98" fmla="*/ 283 w 563"/>
                <a:gd name="T99" fmla="*/ 11 h 362"/>
                <a:gd name="T100" fmla="*/ 248 w 563"/>
                <a:gd name="T101" fmla="*/ 5 h 362"/>
                <a:gd name="T102" fmla="*/ 213 w 563"/>
                <a:gd name="T103" fmla="*/ 0 h 362"/>
                <a:gd name="T104" fmla="*/ 186 w 563"/>
                <a:gd name="T105" fmla="*/ 0 h 362"/>
                <a:gd name="T106" fmla="*/ 175 w 563"/>
                <a:gd name="T107" fmla="*/ 0 h 3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63"/>
                <a:gd name="T163" fmla="*/ 0 h 362"/>
                <a:gd name="T164" fmla="*/ 563 w 563"/>
                <a:gd name="T165" fmla="*/ 362 h 3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63" h="362">
                  <a:moveTo>
                    <a:pt x="175" y="0"/>
                  </a:moveTo>
                  <a:lnTo>
                    <a:pt x="162" y="0"/>
                  </a:lnTo>
                  <a:lnTo>
                    <a:pt x="148" y="3"/>
                  </a:lnTo>
                  <a:lnTo>
                    <a:pt x="132" y="5"/>
                  </a:lnTo>
                  <a:lnTo>
                    <a:pt x="119" y="11"/>
                  </a:lnTo>
                  <a:lnTo>
                    <a:pt x="108" y="13"/>
                  </a:lnTo>
                  <a:lnTo>
                    <a:pt x="95" y="22"/>
                  </a:lnTo>
                  <a:lnTo>
                    <a:pt x="81" y="30"/>
                  </a:lnTo>
                  <a:lnTo>
                    <a:pt x="70" y="38"/>
                  </a:lnTo>
                  <a:lnTo>
                    <a:pt x="60" y="48"/>
                  </a:lnTo>
                  <a:lnTo>
                    <a:pt x="46" y="59"/>
                  </a:lnTo>
                  <a:lnTo>
                    <a:pt x="35" y="72"/>
                  </a:lnTo>
                  <a:lnTo>
                    <a:pt x="25" y="89"/>
                  </a:lnTo>
                  <a:lnTo>
                    <a:pt x="14" y="102"/>
                  </a:lnTo>
                  <a:lnTo>
                    <a:pt x="8" y="118"/>
                  </a:lnTo>
                  <a:lnTo>
                    <a:pt x="3" y="126"/>
                  </a:lnTo>
                  <a:lnTo>
                    <a:pt x="3" y="134"/>
                  </a:lnTo>
                  <a:lnTo>
                    <a:pt x="0" y="140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0" y="164"/>
                  </a:lnTo>
                  <a:lnTo>
                    <a:pt x="3" y="180"/>
                  </a:lnTo>
                  <a:lnTo>
                    <a:pt x="8" y="196"/>
                  </a:lnTo>
                  <a:lnTo>
                    <a:pt x="17" y="212"/>
                  </a:lnTo>
                  <a:lnTo>
                    <a:pt x="27" y="225"/>
                  </a:lnTo>
                  <a:lnTo>
                    <a:pt x="35" y="241"/>
                  </a:lnTo>
                  <a:lnTo>
                    <a:pt x="49" y="255"/>
                  </a:lnTo>
                  <a:lnTo>
                    <a:pt x="60" y="268"/>
                  </a:lnTo>
                  <a:lnTo>
                    <a:pt x="70" y="282"/>
                  </a:lnTo>
                  <a:lnTo>
                    <a:pt x="81" y="292"/>
                  </a:lnTo>
                  <a:lnTo>
                    <a:pt x="92" y="306"/>
                  </a:lnTo>
                  <a:lnTo>
                    <a:pt x="103" y="316"/>
                  </a:lnTo>
                  <a:lnTo>
                    <a:pt x="111" y="322"/>
                  </a:lnTo>
                  <a:lnTo>
                    <a:pt x="119" y="327"/>
                  </a:lnTo>
                  <a:lnTo>
                    <a:pt x="127" y="330"/>
                  </a:lnTo>
                  <a:lnTo>
                    <a:pt x="135" y="335"/>
                  </a:lnTo>
                  <a:lnTo>
                    <a:pt x="146" y="338"/>
                  </a:lnTo>
                  <a:lnTo>
                    <a:pt x="156" y="341"/>
                  </a:lnTo>
                  <a:lnTo>
                    <a:pt x="170" y="343"/>
                  </a:lnTo>
                  <a:lnTo>
                    <a:pt x="183" y="346"/>
                  </a:lnTo>
                  <a:lnTo>
                    <a:pt x="191" y="346"/>
                  </a:lnTo>
                  <a:lnTo>
                    <a:pt x="200" y="349"/>
                  </a:lnTo>
                  <a:lnTo>
                    <a:pt x="218" y="351"/>
                  </a:lnTo>
                  <a:lnTo>
                    <a:pt x="240" y="354"/>
                  </a:lnTo>
                  <a:lnTo>
                    <a:pt x="261" y="354"/>
                  </a:lnTo>
                  <a:lnTo>
                    <a:pt x="286" y="357"/>
                  </a:lnTo>
                  <a:lnTo>
                    <a:pt x="310" y="359"/>
                  </a:lnTo>
                  <a:lnTo>
                    <a:pt x="334" y="359"/>
                  </a:lnTo>
                  <a:lnTo>
                    <a:pt x="361" y="362"/>
                  </a:lnTo>
                  <a:lnTo>
                    <a:pt x="385" y="362"/>
                  </a:lnTo>
                  <a:lnTo>
                    <a:pt x="409" y="359"/>
                  </a:lnTo>
                  <a:lnTo>
                    <a:pt x="434" y="359"/>
                  </a:lnTo>
                  <a:lnTo>
                    <a:pt x="455" y="357"/>
                  </a:lnTo>
                  <a:lnTo>
                    <a:pt x="477" y="351"/>
                  </a:lnTo>
                  <a:lnTo>
                    <a:pt x="493" y="346"/>
                  </a:lnTo>
                  <a:lnTo>
                    <a:pt x="504" y="343"/>
                  </a:lnTo>
                  <a:lnTo>
                    <a:pt x="509" y="338"/>
                  </a:lnTo>
                  <a:lnTo>
                    <a:pt x="517" y="335"/>
                  </a:lnTo>
                  <a:lnTo>
                    <a:pt x="522" y="330"/>
                  </a:lnTo>
                  <a:lnTo>
                    <a:pt x="528" y="325"/>
                  </a:lnTo>
                  <a:lnTo>
                    <a:pt x="533" y="319"/>
                  </a:lnTo>
                  <a:lnTo>
                    <a:pt x="541" y="306"/>
                  </a:lnTo>
                  <a:lnTo>
                    <a:pt x="549" y="292"/>
                  </a:lnTo>
                  <a:lnTo>
                    <a:pt x="555" y="274"/>
                  </a:lnTo>
                  <a:lnTo>
                    <a:pt x="557" y="255"/>
                  </a:lnTo>
                  <a:lnTo>
                    <a:pt x="560" y="236"/>
                  </a:lnTo>
                  <a:lnTo>
                    <a:pt x="563" y="215"/>
                  </a:lnTo>
                  <a:lnTo>
                    <a:pt x="563" y="193"/>
                  </a:lnTo>
                  <a:lnTo>
                    <a:pt x="560" y="172"/>
                  </a:lnTo>
                  <a:lnTo>
                    <a:pt x="560" y="153"/>
                  </a:lnTo>
                  <a:lnTo>
                    <a:pt x="557" y="131"/>
                  </a:lnTo>
                  <a:lnTo>
                    <a:pt x="557" y="113"/>
                  </a:lnTo>
                  <a:lnTo>
                    <a:pt x="555" y="94"/>
                  </a:lnTo>
                  <a:lnTo>
                    <a:pt x="552" y="78"/>
                  </a:lnTo>
                  <a:lnTo>
                    <a:pt x="549" y="64"/>
                  </a:lnTo>
                  <a:lnTo>
                    <a:pt x="547" y="59"/>
                  </a:lnTo>
                  <a:lnTo>
                    <a:pt x="547" y="54"/>
                  </a:lnTo>
                  <a:lnTo>
                    <a:pt x="544" y="46"/>
                  </a:lnTo>
                  <a:lnTo>
                    <a:pt x="541" y="38"/>
                  </a:lnTo>
                  <a:lnTo>
                    <a:pt x="539" y="30"/>
                  </a:lnTo>
                  <a:lnTo>
                    <a:pt x="536" y="27"/>
                  </a:lnTo>
                  <a:lnTo>
                    <a:pt x="533" y="22"/>
                  </a:lnTo>
                  <a:lnTo>
                    <a:pt x="528" y="19"/>
                  </a:lnTo>
                  <a:lnTo>
                    <a:pt x="522" y="19"/>
                  </a:lnTo>
                  <a:lnTo>
                    <a:pt x="520" y="16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74" y="13"/>
                  </a:lnTo>
                  <a:lnTo>
                    <a:pt x="466" y="13"/>
                  </a:lnTo>
                  <a:lnTo>
                    <a:pt x="458" y="13"/>
                  </a:lnTo>
                  <a:lnTo>
                    <a:pt x="450" y="11"/>
                  </a:lnTo>
                  <a:lnTo>
                    <a:pt x="431" y="11"/>
                  </a:lnTo>
                  <a:lnTo>
                    <a:pt x="409" y="11"/>
                  </a:lnTo>
                  <a:lnTo>
                    <a:pt x="388" y="13"/>
                  </a:lnTo>
                  <a:lnTo>
                    <a:pt x="364" y="13"/>
                  </a:lnTo>
                  <a:lnTo>
                    <a:pt x="342" y="13"/>
                  </a:lnTo>
                  <a:lnTo>
                    <a:pt x="321" y="13"/>
                  </a:lnTo>
                  <a:lnTo>
                    <a:pt x="302" y="13"/>
                  </a:lnTo>
                  <a:lnTo>
                    <a:pt x="283" y="11"/>
                  </a:lnTo>
                  <a:lnTo>
                    <a:pt x="264" y="11"/>
                  </a:lnTo>
                  <a:lnTo>
                    <a:pt x="248" y="5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200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87" name="Freeform 41"/>
            <p:cNvSpPr>
              <a:spLocks/>
            </p:cNvSpPr>
            <p:nvPr/>
          </p:nvSpPr>
          <p:spPr bwMode="auto">
            <a:xfrm>
              <a:off x="4064" y="1504"/>
              <a:ext cx="218" cy="212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5 h 212"/>
                <a:gd name="T8" fmla="*/ 24 w 218"/>
                <a:gd name="T9" fmla="*/ 38 h 212"/>
                <a:gd name="T10" fmla="*/ 14 w 218"/>
                <a:gd name="T11" fmla="*/ 57 h 212"/>
                <a:gd name="T12" fmla="*/ 6 w 218"/>
                <a:gd name="T13" fmla="*/ 76 h 212"/>
                <a:gd name="T14" fmla="*/ 0 w 218"/>
                <a:gd name="T15" fmla="*/ 94 h 212"/>
                <a:gd name="T16" fmla="*/ 0 w 218"/>
                <a:gd name="T17" fmla="*/ 116 h 212"/>
                <a:gd name="T18" fmla="*/ 6 w 218"/>
                <a:gd name="T19" fmla="*/ 137 h 212"/>
                <a:gd name="T20" fmla="*/ 14 w 218"/>
                <a:gd name="T21" fmla="*/ 156 h 212"/>
                <a:gd name="T22" fmla="*/ 24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6 h 212"/>
                <a:gd name="T52" fmla="*/ 205 w 218"/>
                <a:gd name="T53" fmla="*/ 57 h 212"/>
                <a:gd name="T54" fmla="*/ 194 w 218"/>
                <a:gd name="T55" fmla="*/ 38 h 212"/>
                <a:gd name="T56" fmla="*/ 178 w 218"/>
                <a:gd name="T57" fmla="*/ 25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5"/>
                  </a:lnTo>
                  <a:lnTo>
                    <a:pt x="33" y="33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4" y="57"/>
                  </a:lnTo>
                  <a:lnTo>
                    <a:pt x="8" y="65"/>
                  </a:lnTo>
                  <a:lnTo>
                    <a:pt x="6" y="76"/>
                  </a:lnTo>
                  <a:lnTo>
                    <a:pt x="3" y="84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7" y="204"/>
                  </a:lnTo>
                  <a:lnTo>
                    <a:pt x="78" y="207"/>
                  </a:lnTo>
                  <a:lnTo>
                    <a:pt x="89" y="210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10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4"/>
                  </a:lnTo>
                  <a:lnTo>
                    <a:pt x="213" y="76"/>
                  </a:lnTo>
                  <a:lnTo>
                    <a:pt x="210" y="65"/>
                  </a:lnTo>
                  <a:lnTo>
                    <a:pt x="205" y="57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3"/>
                  </a:lnTo>
                  <a:lnTo>
                    <a:pt x="178" y="25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38017" y="3604926"/>
            <a:ext cx="79970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90"/>
                </a:solidFill>
              </a:rPr>
              <a:t>Suppose an ISP only wants to route traffic to/from its customer networks (does not want to carry transit traffic between other ISPs)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4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15</a:t>
            </a:fld>
            <a:endParaRPr lang="en-US" sz="1200" dirty="0">
              <a:latin typeface="Tahoma" charset="0"/>
            </a:endParaRPr>
          </a:p>
        </p:txBody>
      </p:sp>
      <p:sp>
        <p:nvSpPr>
          <p:cNvPr id="4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96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>
                <a:cs typeface="+mj-cs"/>
              </a:rPr>
              <a:t>Why different Intra-, Inter-AS routing ?</a:t>
            </a:r>
            <a:r>
              <a:rPr lang="en-US" sz="4800">
                <a:cs typeface="+mj-cs"/>
              </a:rPr>
              <a:t> </a:t>
            </a:r>
          </a:p>
        </p:txBody>
      </p:sp>
      <p:sp>
        <p:nvSpPr>
          <p:cNvPr id="187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7213" y="1393825"/>
            <a:ext cx="8229600" cy="45720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3200" i="1">
                <a:solidFill>
                  <a:srgbClr val="CC0000"/>
                </a:solidFill>
                <a:latin typeface="Gill Sans MT" charset="0"/>
              </a:rPr>
              <a:t>policy:</a:t>
            </a:r>
            <a:r>
              <a:rPr lang="en-US">
                <a:latin typeface="Gill Sans MT" charset="0"/>
              </a:rPr>
              <a:t> </a:t>
            </a:r>
          </a:p>
          <a:p>
            <a:r>
              <a:rPr lang="en-US">
                <a:latin typeface="Gill Sans MT" charset="0"/>
              </a:rPr>
              <a:t>inter-AS: admin wants control over how its traffic routed, who routes through its net. </a:t>
            </a:r>
          </a:p>
          <a:p>
            <a:r>
              <a:rPr lang="en-US">
                <a:latin typeface="Gill Sans MT" charset="0"/>
              </a:rPr>
              <a:t>intra-AS: single admin, so no policy decisions needed</a:t>
            </a:r>
          </a:p>
          <a:p>
            <a:pPr>
              <a:buFont typeface="Wingdings" charset="0"/>
              <a:buNone/>
            </a:pPr>
            <a:r>
              <a:rPr lang="en-US" sz="3200" i="1">
                <a:solidFill>
                  <a:srgbClr val="CC0000"/>
                </a:solidFill>
                <a:latin typeface="Gill Sans MT" charset="0"/>
              </a:rPr>
              <a:t>scale:</a:t>
            </a:r>
            <a:endParaRPr lang="en-US" i="1">
              <a:solidFill>
                <a:srgbClr val="CC0000"/>
              </a:solidFill>
              <a:latin typeface="Gill Sans MT" charset="0"/>
            </a:endParaRPr>
          </a:p>
          <a:p>
            <a:r>
              <a:rPr lang="en-US">
                <a:latin typeface="Gill Sans MT" charset="0"/>
              </a:rPr>
              <a:t>hierarchical routing saves table size, reduced update traffic</a:t>
            </a:r>
          </a:p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performance: </a:t>
            </a:r>
          </a:p>
          <a:p>
            <a:r>
              <a:rPr lang="en-US">
                <a:latin typeface="Gill Sans MT" charset="0"/>
              </a:rPr>
              <a:t>intra-AS: can focus on performance</a:t>
            </a:r>
          </a:p>
          <a:p>
            <a:r>
              <a:rPr lang="en-US">
                <a:latin typeface="Gill Sans MT" charset="0"/>
              </a:rPr>
              <a:t>inter-AS: policy may dominate over performance</a:t>
            </a:r>
          </a:p>
        </p:txBody>
      </p:sp>
      <p:pic>
        <p:nvPicPr>
          <p:cNvPr id="187397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049338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16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79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1" name="Picture 2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5.1 </a:t>
            </a:r>
            <a:r>
              <a:rPr lang="en-US" sz="2400" dirty="0">
                <a:latin typeface="Gill Sans MT" charset="0"/>
              </a:rPr>
              <a:t>introduction</a:t>
            </a:r>
          </a:p>
          <a:p>
            <a:pPr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5.2 routing protocols</a:t>
            </a:r>
          </a:p>
          <a:p>
            <a:pPr>
              <a:lnSpc>
                <a:spcPct val="100000"/>
              </a:lnSpc>
            </a:pPr>
            <a:r>
              <a:rPr lang="en-US" sz="2400" dirty="0" smtClean="0">
                <a:latin typeface="Gill Sans MT" charset="0"/>
              </a:rPr>
              <a:t>link state</a:t>
            </a:r>
          </a:p>
          <a:p>
            <a:pPr>
              <a:lnSpc>
                <a:spcPct val="100000"/>
              </a:lnSpc>
            </a:pPr>
            <a:r>
              <a:rPr lang="en-US" sz="2400" dirty="0" smtClean="0">
                <a:latin typeface="Gill Sans MT" charset="0"/>
              </a:rPr>
              <a:t>distance vector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/>
              <a:t>5.3 intra</a:t>
            </a:r>
            <a:r>
              <a:rPr lang="en-US" sz="2400" dirty="0"/>
              <a:t>-AS </a:t>
            </a:r>
            <a:r>
              <a:rPr lang="en-US" sz="2400" dirty="0" smtClean="0"/>
              <a:t>routing </a:t>
            </a:r>
            <a:r>
              <a:rPr lang="en-US" sz="2400" dirty="0"/>
              <a:t>in the Internet: </a:t>
            </a:r>
            <a:r>
              <a:rPr lang="en-US" sz="2400" dirty="0" smtClean="0"/>
              <a:t>OSPF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/>
              <a:t>5.4 routing among </a:t>
            </a:r>
            <a:r>
              <a:rPr lang="en-US" sz="2400" dirty="0"/>
              <a:t>the ISPs: B</a:t>
            </a:r>
            <a:r>
              <a:rPr lang="en-US" sz="2400" dirty="0" smtClean="0"/>
              <a:t>GP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301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461963" indent="-461963"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5.5 The SDN </a:t>
            </a:r>
            <a:r>
              <a:rPr lang="en-US" sz="2400" dirty="0">
                <a:latin typeface="Gill Sans MT" charset="0"/>
              </a:rPr>
              <a:t>c</a:t>
            </a:r>
            <a:r>
              <a:rPr lang="en-US" sz="2400" dirty="0" smtClean="0">
                <a:latin typeface="Gill Sans MT" charset="0"/>
              </a:rPr>
              <a:t>ontrol </a:t>
            </a:r>
            <a:r>
              <a:rPr lang="en-US" sz="2400" dirty="0">
                <a:latin typeface="Gill Sans MT" charset="0"/>
              </a:rPr>
              <a:t>p</a:t>
            </a:r>
            <a:r>
              <a:rPr lang="en-US" sz="2400" dirty="0" smtClean="0">
                <a:latin typeface="Gill Sans MT" charset="0"/>
              </a:rPr>
              <a:t>lane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>
                <a:solidFill>
                  <a:srgbClr val="CC0000"/>
                </a:solidFill>
              </a:rPr>
              <a:t>5.6 </a:t>
            </a:r>
            <a:r>
              <a:rPr lang="en-US" sz="2400" dirty="0">
                <a:solidFill>
                  <a:srgbClr val="CC0000"/>
                </a:solidFill>
              </a:rPr>
              <a:t>ICMP: The Internet Control Message Protocol 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/>
              <a:t>5.7 Network </a:t>
            </a:r>
            <a:r>
              <a:rPr lang="en-US" sz="2400" dirty="0" smtClean="0"/>
              <a:t>management </a:t>
            </a:r>
            <a:r>
              <a:rPr lang="en-US" sz="2400" dirty="0"/>
              <a:t>and SNMP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3014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</a:rPr>
              <a:t>5: </a:t>
            </a:r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outline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17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72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24825" cy="876300"/>
          </a:xfrm>
        </p:spPr>
        <p:txBody>
          <a:bodyPr/>
          <a:lstStyle/>
          <a:p>
            <a:r>
              <a:rPr lang="en-US" sz="3600" dirty="0">
                <a:latin typeface="Gill Sans MT" charset="0"/>
              </a:rPr>
              <a:t>ICMP: internet control message protocol</a:t>
            </a:r>
            <a:endParaRPr lang="en-US" dirty="0">
              <a:latin typeface="Gill Sans MT" charset="0"/>
            </a:endParaRPr>
          </a:p>
        </p:txBody>
      </p:sp>
      <p:sp>
        <p:nvSpPr>
          <p:cNvPr id="1095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7838" y="1544638"/>
            <a:ext cx="3810000" cy="4648200"/>
          </a:xfrm>
        </p:spPr>
        <p:txBody>
          <a:bodyPr/>
          <a:lstStyle/>
          <a:p>
            <a:r>
              <a:rPr lang="en-US" sz="2400" dirty="0">
                <a:latin typeface="Gill Sans MT" charset="0"/>
              </a:rPr>
              <a:t>used by hosts &amp; routers to communicate network-level information</a:t>
            </a:r>
          </a:p>
          <a:p>
            <a:pPr lvl="1"/>
            <a:r>
              <a:rPr lang="en-US" sz="2000" dirty="0">
                <a:latin typeface="Gill Sans MT" charset="0"/>
              </a:rPr>
              <a:t>error reporting: unreachable host, network, port, protocol</a:t>
            </a:r>
          </a:p>
          <a:p>
            <a:pPr lvl="1"/>
            <a:r>
              <a:rPr lang="en-US" sz="2000" dirty="0">
                <a:latin typeface="Gill Sans MT" charset="0"/>
              </a:rPr>
              <a:t>echo request/reply (used by ping)</a:t>
            </a:r>
          </a:p>
          <a:p>
            <a:r>
              <a:rPr lang="en-US" sz="2400" dirty="0">
                <a:latin typeface="Gill Sans MT" charset="0"/>
              </a:rPr>
              <a:t>network-layer </a:t>
            </a:r>
            <a:r>
              <a:rPr lang="ja-JP" altLang="en-US" sz="2400" dirty="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above</a:t>
            </a:r>
            <a:r>
              <a:rPr lang="ja-JP" altLang="en-US" sz="2400" dirty="0">
                <a:latin typeface="Gill Sans MT" charset="0"/>
              </a:rPr>
              <a:t>”</a:t>
            </a:r>
            <a:r>
              <a:rPr lang="en-US" altLang="ja-JP" sz="2400" dirty="0">
                <a:latin typeface="Gill Sans MT" charset="0"/>
              </a:rPr>
              <a:t> IP:</a:t>
            </a:r>
          </a:p>
          <a:p>
            <a:pPr lvl="1"/>
            <a:r>
              <a:rPr lang="en-US" sz="2000" dirty="0">
                <a:latin typeface="Gill Sans MT" charset="0"/>
              </a:rPr>
              <a:t>ICMP </a:t>
            </a:r>
            <a:r>
              <a:rPr lang="en-US" sz="2000" dirty="0" err="1">
                <a:latin typeface="Gill Sans MT" charset="0"/>
              </a:rPr>
              <a:t>msgs</a:t>
            </a:r>
            <a:r>
              <a:rPr lang="en-US" sz="2000" dirty="0">
                <a:latin typeface="Gill Sans MT" charset="0"/>
              </a:rPr>
              <a:t> carried in IP datagrams</a:t>
            </a:r>
          </a:p>
          <a:p>
            <a:r>
              <a:rPr lang="en-US" sz="2400" dirty="0">
                <a:solidFill>
                  <a:srgbClr val="000099"/>
                </a:solidFill>
                <a:latin typeface="Gill Sans MT" charset="0"/>
              </a:rPr>
              <a:t>ICMP message:</a:t>
            </a:r>
            <a:r>
              <a:rPr lang="en-US" sz="2400" dirty="0">
                <a:latin typeface="Gill Sans MT" charset="0"/>
              </a:rPr>
              <a:t> type, code plus first 8 bytes of IP datagram causing error</a:t>
            </a:r>
          </a:p>
        </p:txBody>
      </p:sp>
      <p:sp>
        <p:nvSpPr>
          <p:cNvPr id="109573" name="Text Box 4"/>
          <p:cNvSpPr txBox="1">
            <a:spLocks noChangeArrowheads="1"/>
          </p:cNvSpPr>
          <p:nvPr/>
        </p:nvSpPr>
        <p:spPr bwMode="auto">
          <a:xfrm>
            <a:off x="4584700" y="1760538"/>
            <a:ext cx="4260850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 u="sng" dirty="0"/>
              <a:t>Type</a:t>
            </a:r>
            <a:r>
              <a:rPr lang="en-US" sz="1800" dirty="0"/>
              <a:t>  </a:t>
            </a:r>
            <a:r>
              <a:rPr lang="en-US" sz="1800" u="sng" dirty="0"/>
              <a:t>Code</a:t>
            </a:r>
            <a:r>
              <a:rPr lang="en-US" sz="1800" dirty="0"/>
              <a:t>  </a:t>
            </a:r>
            <a:r>
              <a:rPr lang="en-US" sz="1800" u="sng" dirty="0"/>
              <a:t>description</a:t>
            </a:r>
            <a:endParaRPr lang="en-US" sz="1800" dirty="0"/>
          </a:p>
          <a:p>
            <a:r>
              <a:rPr lang="en-US" sz="1800" dirty="0"/>
              <a:t>0        0         echo reply (ping)</a:t>
            </a:r>
          </a:p>
          <a:p>
            <a:r>
              <a:rPr lang="en-US" sz="1800" dirty="0"/>
              <a:t>3        0         </a:t>
            </a:r>
            <a:r>
              <a:rPr lang="en-US" sz="1800" dirty="0" err="1"/>
              <a:t>dest</a:t>
            </a:r>
            <a:r>
              <a:rPr lang="en-US" sz="1800" dirty="0"/>
              <a:t>. network unreachable</a:t>
            </a:r>
          </a:p>
          <a:p>
            <a:r>
              <a:rPr lang="en-US" sz="1800" dirty="0"/>
              <a:t>3        1         </a:t>
            </a:r>
            <a:r>
              <a:rPr lang="en-US" sz="1800" dirty="0" err="1"/>
              <a:t>dest</a:t>
            </a:r>
            <a:r>
              <a:rPr lang="en-US" sz="1800" dirty="0"/>
              <a:t> host unreachable</a:t>
            </a:r>
          </a:p>
          <a:p>
            <a:r>
              <a:rPr lang="en-US" sz="1800" dirty="0"/>
              <a:t>3        2         </a:t>
            </a:r>
            <a:r>
              <a:rPr lang="en-US" sz="1800" dirty="0" err="1"/>
              <a:t>dest</a:t>
            </a:r>
            <a:r>
              <a:rPr lang="en-US" sz="1800" dirty="0"/>
              <a:t> protocol unreachable</a:t>
            </a:r>
          </a:p>
          <a:p>
            <a:r>
              <a:rPr lang="en-US" sz="1800" dirty="0"/>
              <a:t>3        3         </a:t>
            </a:r>
            <a:r>
              <a:rPr lang="en-US" sz="1800" dirty="0" err="1"/>
              <a:t>dest</a:t>
            </a:r>
            <a:r>
              <a:rPr lang="en-US" sz="1800" dirty="0"/>
              <a:t> port unreachable</a:t>
            </a:r>
          </a:p>
          <a:p>
            <a:r>
              <a:rPr lang="en-US" sz="1800" dirty="0"/>
              <a:t>3        6         </a:t>
            </a:r>
            <a:r>
              <a:rPr lang="en-US" sz="1800" dirty="0" err="1"/>
              <a:t>dest</a:t>
            </a:r>
            <a:r>
              <a:rPr lang="en-US" sz="1800" dirty="0"/>
              <a:t> network unknown</a:t>
            </a:r>
          </a:p>
          <a:p>
            <a:r>
              <a:rPr lang="en-US" sz="1800" dirty="0"/>
              <a:t>3        7         </a:t>
            </a:r>
            <a:r>
              <a:rPr lang="en-US" sz="1800" dirty="0" err="1"/>
              <a:t>dest</a:t>
            </a:r>
            <a:r>
              <a:rPr lang="en-US" sz="1800" dirty="0"/>
              <a:t> host unknown</a:t>
            </a:r>
          </a:p>
          <a:p>
            <a:r>
              <a:rPr lang="en-US" sz="1800" dirty="0"/>
              <a:t>4        0         source quench (congestion</a:t>
            </a:r>
          </a:p>
          <a:p>
            <a:r>
              <a:rPr lang="en-US" sz="1800" dirty="0"/>
              <a:t>                     control - not used)</a:t>
            </a:r>
          </a:p>
          <a:p>
            <a:r>
              <a:rPr lang="en-US" sz="1800" dirty="0"/>
              <a:t>8        0         echo request (ping)</a:t>
            </a:r>
          </a:p>
          <a:p>
            <a:r>
              <a:rPr lang="en-US" sz="1800" dirty="0"/>
              <a:t>9        0         route advertisement</a:t>
            </a:r>
          </a:p>
          <a:p>
            <a:r>
              <a:rPr lang="en-US" sz="1800" dirty="0"/>
              <a:t>10      0         router discovery</a:t>
            </a:r>
          </a:p>
          <a:p>
            <a:r>
              <a:rPr lang="en-US" sz="1800" dirty="0"/>
              <a:t>11      0         TTL expired</a:t>
            </a:r>
          </a:p>
          <a:p>
            <a:r>
              <a:rPr lang="en-US" sz="1800" dirty="0"/>
              <a:t>12      0         bad IP header</a:t>
            </a:r>
          </a:p>
          <a:p>
            <a:endParaRPr lang="en-US" sz="1800" dirty="0"/>
          </a:p>
        </p:txBody>
      </p:sp>
      <p:pic>
        <p:nvPicPr>
          <p:cNvPr id="109574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25" y="95567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18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5725"/>
            <a:ext cx="7772400" cy="974725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Traceroute and ICMP</a:t>
            </a:r>
          </a:p>
        </p:txBody>
      </p:sp>
      <p:sp>
        <p:nvSpPr>
          <p:cNvPr id="6656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1175" y="1166813"/>
            <a:ext cx="3887788" cy="4648200"/>
          </a:xfrm>
        </p:spPr>
        <p:txBody>
          <a:bodyPr/>
          <a:lstStyle/>
          <a:p>
            <a:pPr marL="282575" indent="-282575">
              <a:defRPr/>
            </a:pPr>
            <a:r>
              <a:rPr lang="en-US" sz="2400" dirty="0">
                <a:cs typeface="+mn-cs"/>
              </a:rPr>
              <a:t>source sends series of UDP segments to </a:t>
            </a:r>
            <a:r>
              <a:rPr lang="en-US" sz="2400" dirty="0" smtClean="0">
                <a:cs typeface="+mn-cs"/>
              </a:rPr>
              <a:t>destination</a:t>
            </a:r>
            <a:endParaRPr lang="en-US" sz="2400" dirty="0">
              <a:cs typeface="+mn-cs"/>
            </a:endParaRPr>
          </a:p>
          <a:p>
            <a:pPr marL="565150" lvl="1" indent="-222250">
              <a:defRPr/>
            </a:pPr>
            <a:r>
              <a:rPr lang="en-US" sz="2000" dirty="0"/>
              <a:t>first set has TTL =1</a:t>
            </a:r>
          </a:p>
          <a:p>
            <a:pPr marL="565150" lvl="1" indent="-222250">
              <a:defRPr/>
            </a:pPr>
            <a:r>
              <a:rPr lang="en-US" sz="2000" dirty="0"/>
              <a:t>second set has TTL=2, etc.</a:t>
            </a:r>
          </a:p>
          <a:p>
            <a:pPr marL="565150" lvl="1" indent="-222250">
              <a:defRPr/>
            </a:pPr>
            <a:r>
              <a:rPr lang="en-US" sz="2000" dirty="0"/>
              <a:t>unlikely port number</a:t>
            </a:r>
          </a:p>
          <a:p>
            <a:pPr marL="282575" indent="-282575">
              <a:defRPr/>
            </a:pPr>
            <a:r>
              <a:rPr lang="en-US" sz="2400" dirty="0">
                <a:cs typeface="+mn-cs"/>
              </a:rPr>
              <a:t>when </a:t>
            </a:r>
            <a:r>
              <a:rPr lang="en-US" sz="2400" dirty="0" smtClean="0">
                <a:cs typeface="+mn-cs"/>
              </a:rPr>
              <a:t>datagram in </a:t>
            </a:r>
            <a:r>
              <a:rPr lang="en-US" sz="2400" i="1" dirty="0" smtClean="0">
                <a:cs typeface="+mn-cs"/>
              </a:rPr>
              <a:t>n</a:t>
            </a:r>
            <a:r>
              <a:rPr lang="en-US" sz="2400" dirty="0" smtClean="0">
                <a:cs typeface="+mn-cs"/>
              </a:rPr>
              <a:t>th </a:t>
            </a:r>
            <a:r>
              <a:rPr lang="en-US" sz="2400" dirty="0">
                <a:cs typeface="+mn-cs"/>
              </a:rPr>
              <a:t>set </a:t>
            </a:r>
            <a:r>
              <a:rPr lang="en-US" sz="2400" dirty="0" smtClean="0">
                <a:cs typeface="+mn-cs"/>
              </a:rPr>
              <a:t>arrives </a:t>
            </a:r>
            <a:r>
              <a:rPr lang="en-US" sz="2400" dirty="0">
                <a:cs typeface="+mn-cs"/>
              </a:rPr>
              <a:t>to nth router:</a:t>
            </a:r>
          </a:p>
          <a:p>
            <a:pPr marL="523875" lvl="1" indent="-180975">
              <a:defRPr/>
            </a:pPr>
            <a:r>
              <a:rPr lang="en-US" sz="2000" dirty="0"/>
              <a:t>router discards </a:t>
            </a:r>
            <a:r>
              <a:rPr lang="en-US" sz="2000" dirty="0" smtClean="0"/>
              <a:t>datagram and sends </a:t>
            </a:r>
            <a:r>
              <a:rPr lang="en-US" sz="2000" dirty="0"/>
              <a:t>source ICMP </a:t>
            </a:r>
            <a:r>
              <a:rPr lang="en-US" sz="2000" dirty="0" smtClean="0"/>
              <a:t>message </a:t>
            </a:r>
            <a:r>
              <a:rPr lang="en-US" sz="2000" dirty="0"/>
              <a:t>(type 11, code 0)</a:t>
            </a:r>
          </a:p>
          <a:p>
            <a:pPr marL="523875" lvl="1" indent="-180975">
              <a:defRPr/>
            </a:pPr>
            <a:r>
              <a:rPr lang="en-US" sz="2000" dirty="0"/>
              <a:t>ICMP </a:t>
            </a:r>
            <a:r>
              <a:rPr lang="en-US" sz="2000" dirty="0" smtClean="0"/>
              <a:t>message include </a:t>
            </a:r>
            <a:r>
              <a:rPr lang="en-US" sz="2000" dirty="0"/>
              <a:t>name of router &amp; IP address</a:t>
            </a:r>
          </a:p>
        </p:txBody>
      </p:sp>
      <p:sp>
        <p:nvSpPr>
          <p:cNvPr id="6656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95850" y="1177925"/>
            <a:ext cx="3810000" cy="2005013"/>
          </a:xfrm>
        </p:spPr>
        <p:txBody>
          <a:bodyPr/>
          <a:lstStyle/>
          <a:p>
            <a:pPr marL="282575" indent="-282575">
              <a:defRPr/>
            </a:pPr>
            <a:r>
              <a:rPr lang="en-US" sz="2400" dirty="0">
                <a:cs typeface="+mn-cs"/>
              </a:rPr>
              <a:t>when ICMP </a:t>
            </a:r>
            <a:r>
              <a:rPr lang="en-US" sz="2400" dirty="0" smtClean="0">
                <a:cs typeface="+mn-cs"/>
              </a:rPr>
              <a:t>message </a:t>
            </a:r>
            <a:r>
              <a:rPr lang="en-US" sz="2400" dirty="0">
                <a:cs typeface="+mn-cs"/>
              </a:rPr>
              <a:t>arrives, source records RTTs</a:t>
            </a:r>
          </a:p>
        </p:txBody>
      </p:sp>
      <p:sp>
        <p:nvSpPr>
          <p:cNvPr id="655365" name="Rectangle 5"/>
          <p:cNvSpPr>
            <a:spLocks noChangeArrowheads="1"/>
          </p:cNvSpPr>
          <p:nvPr/>
        </p:nvSpPr>
        <p:spPr bwMode="auto">
          <a:xfrm>
            <a:off x="4892675" y="2411413"/>
            <a:ext cx="3810000" cy="304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400" i="1" dirty="0">
                <a:solidFill>
                  <a:srgbClr val="000099"/>
                </a:solidFill>
                <a:latin typeface="Gill Sans MT" charset="0"/>
              </a:rPr>
              <a:t>stopping criteria: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Gill Sans MT" charset="0"/>
              </a:rPr>
              <a:t>UDP segment eventually arrives at destination host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Gill Sans MT" charset="0"/>
              </a:rPr>
              <a:t>destination returns ICMP </a:t>
            </a:r>
            <a:r>
              <a:rPr lang="ja-JP" altLang="en-US" sz="2400" dirty="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port unreachable</a:t>
            </a:r>
            <a:r>
              <a:rPr lang="ja-JP" altLang="en-US" sz="2400" dirty="0">
                <a:latin typeface="Gill Sans MT" charset="0"/>
              </a:rPr>
              <a:t>”</a:t>
            </a:r>
            <a:r>
              <a:rPr lang="en-US" altLang="ja-JP" sz="2400" dirty="0">
                <a:latin typeface="Gill Sans MT" charset="0"/>
              </a:rPr>
              <a:t> message (type 3, code 3)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Gill Sans MT" charset="0"/>
              </a:rPr>
              <a:t>source stops</a:t>
            </a:r>
          </a:p>
        </p:txBody>
      </p:sp>
      <p:pic>
        <p:nvPicPr>
          <p:cNvPr id="110599" name="Picture 6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811213"/>
            <a:ext cx="5484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600" name="Line 38"/>
          <p:cNvSpPr>
            <a:spLocks noChangeShapeType="1"/>
          </p:cNvSpPr>
          <p:nvPr/>
        </p:nvSpPr>
        <p:spPr bwMode="auto">
          <a:xfrm>
            <a:off x="1285875" y="5684890"/>
            <a:ext cx="288925" cy="265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1" name="Line 105"/>
          <p:cNvSpPr>
            <a:spLocks noChangeShapeType="1"/>
          </p:cNvSpPr>
          <p:nvPr/>
        </p:nvSpPr>
        <p:spPr bwMode="auto">
          <a:xfrm flipV="1">
            <a:off x="2079625" y="5735690"/>
            <a:ext cx="458788" cy="207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2" name="Line 106"/>
          <p:cNvSpPr>
            <a:spLocks noChangeShapeType="1"/>
          </p:cNvSpPr>
          <p:nvPr/>
        </p:nvSpPr>
        <p:spPr bwMode="auto">
          <a:xfrm>
            <a:off x="3014663" y="5719815"/>
            <a:ext cx="485775" cy="207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3" name="Line 108"/>
          <p:cNvSpPr>
            <a:spLocks noChangeShapeType="1"/>
          </p:cNvSpPr>
          <p:nvPr/>
        </p:nvSpPr>
        <p:spPr bwMode="auto">
          <a:xfrm flipH="1">
            <a:off x="2776538" y="5451528"/>
            <a:ext cx="3492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4" name="Line 113"/>
          <p:cNvSpPr>
            <a:spLocks noChangeShapeType="1"/>
          </p:cNvSpPr>
          <p:nvPr/>
        </p:nvSpPr>
        <p:spPr bwMode="auto">
          <a:xfrm flipH="1">
            <a:off x="3990975" y="5780140"/>
            <a:ext cx="620713" cy="144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5" name="Line 260"/>
          <p:cNvSpPr>
            <a:spLocks noChangeShapeType="1"/>
          </p:cNvSpPr>
          <p:nvPr/>
        </p:nvSpPr>
        <p:spPr bwMode="auto">
          <a:xfrm>
            <a:off x="5110163" y="5745215"/>
            <a:ext cx="485775" cy="207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6" name="Line 261"/>
          <p:cNvSpPr>
            <a:spLocks noChangeShapeType="1"/>
          </p:cNvSpPr>
          <p:nvPr/>
        </p:nvSpPr>
        <p:spPr bwMode="auto">
          <a:xfrm flipH="1">
            <a:off x="6048375" y="5691240"/>
            <a:ext cx="557213" cy="277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7" name="Line 291"/>
          <p:cNvSpPr>
            <a:spLocks noChangeShapeType="1"/>
          </p:cNvSpPr>
          <p:nvPr/>
        </p:nvSpPr>
        <p:spPr bwMode="auto">
          <a:xfrm>
            <a:off x="2744788" y="5851578"/>
            <a:ext cx="228600" cy="311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8" name="Line 292"/>
          <p:cNvSpPr>
            <a:spLocks noChangeShapeType="1"/>
          </p:cNvSpPr>
          <p:nvPr/>
        </p:nvSpPr>
        <p:spPr bwMode="auto">
          <a:xfrm>
            <a:off x="4668838" y="5438828"/>
            <a:ext cx="228600" cy="311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9" name="Line 294"/>
          <p:cNvSpPr>
            <a:spLocks noChangeShapeType="1"/>
          </p:cNvSpPr>
          <p:nvPr/>
        </p:nvSpPr>
        <p:spPr bwMode="auto">
          <a:xfrm flipH="1">
            <a:off x="3386138" y="6042078"/>
            <a:ext cx="3492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10" name="Line 295"/>
          <p:cNvSpPr>
            <a:spLocks noChangeShapeType="1"/>
          </p:cNvSpPr>
          <p:nvPr/>
        </p:nvSpPr>
        <p:spPr bwMode="auto">
          <a:xfrm>
            <a:off x="3741738" y="5546778"/>
            <a:ext cx="6350" cy="260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244" name="Text Box 300"/>
          <p:cNvSpPr txBox="1">
            <a:spLocks noChangeArrowheads="1"/>
          </p:cNvSpPr>
          <p:nvPr/>
        </p:nvSpPr>
        <p:spPr bwMode="auto">
          <a:xfrm>
            <a:off x="1387475" y="5403903"/>
            <a:ext cx="1073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3 probes</a:t>
            </a:r>
          </a:p>
        </p:txBody>
      </p:sp>
      <p:sp>
        <p:nvSpPr>
          <p:cNvPr id="83246" name="Text Box 302"/>
          <p:cNvSpPr txBox="1">
            <a:spLocks noChangeArrowheads="1"/>
          </p:cNvSpPr>
          <p:nvPr/>
        </p:nvSpPr>
        <p:spPr bwMode="auto">
          <a:xfrm>
            <a:off x="2001838" y="5964290"/>
            <a:ext cx="1073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3 probes</a:t>
            </a:r>
          </a:p>
        </p:txBody>
      </p:sp>
      <p:sp>
        <p:nvSpPr>
          <p:cNvPr id="83248" name="Text Box 304"/>
          <p:cNvSpPr txBox="1">
            <a:spLocks noChangeArrowheads="1"/>
          </p:cNvSpPr>
          <p:nvPr/>
        </p:nvSpPr>
        <p:spPr bwMode="auto">
          <a:xfrm>
            <a:off x="3025775" y="5378503"/>
            <a:ext cx="1073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3 probes</a:t>
            </a:r>
          </a:p>
        </p:txBody>
      </p:sp>
      <p:grpSp>
        <p:nvGrpSpPr>
          <p:cNvPr id="110614" name="Group 21"/>
          <p:cNvGrpSpPr>
            <a:grpSpLocks/>
          </p:cNvGrpSpPr>
          <p:nvPr/>
        </p:nvGrpSpPr>
        <p:grpSpPr bwMode="auto">
          <a:xfrm>
            <a:off x="517525" y="5340403"/>
            <a:ext cx="820738" cy="688975"/>
            <a:chOff x="-44" y="1473"/>
            <a:chExt cx="981" cy="1105"/>
          </a:xfrm>
        </p:grpSpPr>
        <p:pic>
          <p:nvPicPr>
            <p:cNvPr id="110666" name="Picture 22" descr="desktop_computer_stylized_medium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0667" name="Freeform 2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10615" name="Group 24"/>
          <p:cNvGrpSpPr>
            <a:grpSpLocks/>
          </p:cNvGrpSpPr>
          <p:nvPr/>
        </p:nvGrpSpPr>
        <p:grpSpPr bwMode="auto">
          <a:xfrm flipH="1">
            <a:off x="6565900" y="5378503"/>
            <a:ext cx="754063" cy="669925"/>
            <a:chOff x="-44" y="1473"/>
            <a:chExt cx="981" cy="1105"/>
          </a:xfrm>
        </p:grpSpPr>
        <p:pic>
          <p:nvPicPr>
            <p:cNvPr id="110664" name="Picture 25" descr="desktop_computer_stylized_medium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0665" name="Freeform 2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10616" name="Group 27"/>
          <p:cNvGrpSpPr>
            <a:grpSpLocks/>
          </p:cNvGrpSpPr>
          <p:nvPr/>
        </p:nvGrpSpPr>
        <p:grpSpPr bwMode="auto">
          <a:xfrm>
            <a:off x="5513388" y="5878565"/>
            <a:ext cx="617537" cy="250825"/>
            <a:chOff x="2356" y="1300"/>
            <a:chExt cx="555" cy="194"/>
          </a:xfrm>
        </p:grpSpPr>
        <p:sp>
          <p:nvSpPr>
            <p:cNvPr id="110656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10657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10658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10659" name="Group 31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10662" name="Freeform 3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63" name="Freeform 3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0660" name="Line 34"/>
            <p:cNvSpPr>
              <a:spLocks noChangeShapeType="1"/>
            </p:cNvSpPr>
            <p:nvPr/>
          </p:nvSpPr>
          <p:spPr bwMode="auto">
            <a:xfrm>
              <a:off x="2357" y="1361"/>
              <a:ext cx="0" cy="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61" name="Line 35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0617" name="Group 36"/>
          <p:cNvGrpSpPr>
            <a:grpSpLocks/>
          </p:cNvGrpSpPr>
          <p:nvPr/>
        </p:nvGrpSpPr>
        <p:grpSpPr bwMode="auto">
          <a:xfrm>
            <a:off x="4545013" y="5607103"/>
            <a:ext cx="617537" cy="250825"/>
            <a:chOff x="2356" y="1300"/>
            <a:chExt cx="555" cy="194"/>
          </a:xfrm>
        </p:grpSpPr>
        <p:sp>
          <p:nvSpPr>
            <p:cNvPr id="110648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10649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10650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10651" name="Group 40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10654" name="Freeform 4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55" name="Freeform 4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0652" name="Line 43"/>
            <p:cNvSpPr>
              <a:spLocks noChangeShapeType="1"/>
            </p:cNvSpPr>
            <p:nvPr/>
          </p:nvSpPr>
          <p:spPr bwMode="auto">
            <a:xfrm>
              <a:off x="2357" y="1361"/>
              <a:ext cx="0" cy="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53" name="Line 44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0618" name="Group 45"/>
          <p:cNvGrpSpPr>
            <a:grpSpLocks/>
          </p:cNvGrpSpPr>
          <p:nvPr/>
        </p:nvGrpSpPr>
        <p:grpSpPr bwMode="auto">
          <a:xfrm>
            <a:off x="3394075" y="5816653"/>
            <a:ext cx="617538" cy="250825"/>
            <a:chOff x="2356" y="1300"/>
            <a:chExt cx="555" cy="194"/>
          </a:xfrm>
        </p:grpSpPr>
        <p:sp>
          <p:nvSpPr>
            <p:cNvPr id="110640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10641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10642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10643" name="Group 4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10646" name="Freeform 5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47" name="Freeform 5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0644" name="Line 52"/>
            <p:cNvSpPr>
              <a:spLocks noChangeShapeType="1"/>
            </p:cNvSpPr>
            <p:nvPr/>
          </p:nvSpPr>
          <p:spPr bwMode="auto">
            <a:xfrm>
              <a:off x="2357" y="1361"/>
              <a:ext cx="0" cy="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45" name="Line 53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0619" name="Group 54"/>
          <p:cNvGrpSpPr>
            <a:grpSpLocks/>
          </p:cNvGrpSpPr>
          <p:nvPr/>
        </p:nvGrpSpPr>
        <p:grpSpPr bwMode="auto">
          <a:xfrm>
            <a:off x="2392363" y="5570590"/>
            <a:ext cx="617537" cy="250825"/>
            <a:chOff x="2356" y="1300"/>
            <a:chExt cx="555" cy="194"/>
          </a:xfrm>
        </p:grpSpPr>
        <p:sp>
          <p:nvSpPr>
            <p:cNvPr id="110632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10633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10634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10635" name="Group 58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10638" name="Freeform 59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39" name="Freeform 60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0636" name="Line 61"/>
            <p:cNvSpPr>
              <a:spLocks noChangeShapeType="1"/>
            </p:cNvSpPr>
            <p:nvPr/>
          </p:nvSpPr>
          <p:spPr bwMode="auto">
            <a:xfrm>
              <a:off x="2357" y="1361"/>
              <a:ext cx="0" cy="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37" name="Line 62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0620" name="Group 63"/>
          <p:cNvGrpSpPr>
            <a:grpSpLocks/>
          </p:cNvGrpSpPr>
          <p:nvPr/>
        </p:nvGrpSpPr>
        <p:grpSpPr bwMode="auto">
          <a:xfrm>
            <a:off x="1517650" y="5837290"/>
            <a:ext cx="617538" cy="250825"/>
            <a:chOff x="2356" y="1300"/>
            <a:chExt cx="555" cy="194"/>
          </a:xfrm>
        </p:grpSpPr>
        <p:sp>
          <p:nvSpPr>
            <p:cNvPr id="110624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10625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10626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10627" name="Group 67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10630" name="Freeform 6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31" name="Freeform 6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0628" name="Line 70"/>
            <p:cNvSpPr>
              <a:spLocks noChangeShapeType="1"/>
            </p:cNvSpPr>
            <p:nvPr/>
          </p:nvSpPr>
          <p:spPr bwMode="auto">
            <a:xfrm>
              <a:off x="2357" y="1361"/>
              <a:ext cx="0" cy="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29" name="Line 71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247" name="Freeform 303"/>
          <p:cNvSpPr>
            <a:spLocks/>
          </p:cNvSpPr>
          <p:nvPr/>
        </p:nvSpPr>
        <p:spPr bwMode="auto">
          <a:xfrm>
            <a:off x="1257300" y="5624565"/>
            <a:ext cx="2247900" cy="403225"/>
          </a:xfrm>
          <a:custGeom>
            <a:avLst/>
            <a:gdLst>
              <a:gd name="T0" fmla="*/ 2147483647 w 1416"/>
              <a:gd name="T1" fmla="*/ 2147483647 h 254"/>
              <a:gd name="T2" fmla="*/ 2147483647 w 1416"/>
              <a:gd name="T3" fmla="*/ 2147483647 h 254"/>
              <a:gd name="T4" fmla="*/ 2147483647 w 1416"/>
              <a:gd name="T5" fmla="*/ 2147483647 h 254"/>
              <a:gd name="T6" fmla="*/ 2147483647 w 1416"/>
              <a:gd name="T7" fmla="*/ 2147483647 h 254"/>
              <a:gd name="T8" fmla="*/ 2147483647 w 1416"/>
              <a:gd name="T9" fmla="*/ 2147483647 h 254"/>
              <a:gd name="T10" fmla="*/ 2147483647 w 1416"/>
              <a:gd name="T11" fmla="*/ 2147483647 h 254"/>
              <a:gd name="T12" fmla="*/ 0 w 1416"/>
              <a:gd name="T13" fmla="*/ 2147483647 h 2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16"/>
              <a:gd name="T22" fmla="*/ 0 h 254"/>
              <a:gd name="T23" fmla="*/ 1416 w 1416"/>
              <a:gd name="T24" fmla="*/ 254 h 25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16" h="254">
                <a:moveTo>
                  <a:pt x="76" y="30"/>
                </a:moveTo>
                <a:cubicBezTo>
                  <a:pt x="137" y="11"/>
                  <a:pt x="200" y="170"/>
                  <a:pt x="324" y="170"/>
                </a:cubicBezTo>
                <a:cubicBezTo>
                  <a:pt x="461" y="165"/>
                  <a:pt x="717" y="0"/>
                  <a:pt x="896" y="2"/>
                </a:cubicBezTo>
                <a:cubicBezTo>
                  <a:pt x="1075" y="4"/>
                  <a:pt x="1416" y="122"/>
                  <a:pt x="1400" y="182"/>
                </a:cubicBezTo>
                <a:cubicBezTo>
                  <a:pt x="1384" y="242"/>
                  <a:pt x="1073" y="63"/>
                  <a:pt x="896" y="74"/>
                </a:cubicBezTo>
                <a:cubicBezTo>
                  <a:pt x="719" y="85"/>
                  <a:pt x="489" y="254"/>
                  <a:pt x="340" y="250"/>
                </a:cubicBezTo>
                <a:cubicBezTo>
                  <a:pt x="191" y="246"/>
                  <a:pt x="62" y="32"/>
                  <a:pt x="0" y="50"/>
                </a:cubicBezTo>
              </a:path>
            </a:pathLst>
          </a:cu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243" name="Freeform 299"/>
          <p:cNvSpPr>
            <a:spLocks/>
          </p:cNvSpPr>
          <p:nvPr/>
        </p:nvSpPr>
        <p:spPr bwMode="auto">
          <a:xfrm>
            <a:off x="1289050" y="5661078"/>
            <a:ext cx="419100" cy="419100"/>
          </a:xfrm>
          <a:custGeom>
            <a:avLst/>
            <a:gdLst>
              <a:gd name="T0" fmla="*/ 2147483647 w 264"/>
              <a:gd name="T1" fmla="*/ 0 h 264"/>
              <a:gd name="T2" fmla="*/ 2147483647 w 264"/>
              <a:gd name="T3" fmla="*/ 2147483647 h 264"/>
              <a:gd name="T4" fmla="*/ 0 w 264"/>
              <a:gd name="T5" fmla="*/ 2147483647 h 264"/>
              <a:gd name="T6" fmla="*/ 0 60000 65536"/>
              <a:gd name="T7" fmla="*/ 0 60000 65536"/>
              <a:gd name="T8" fmla="*/ 0 60000 65536"/>
              <a:gd name="T9" fmla="*/ 0 w 264"/>
              <a:gd name="T10" fmla="*/ 0 h 264"/>
              <a:gd name="T11" fmla="*/ 264 w 264"/>
              <a:gd name="T12" fmla="*/ 264 h 2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64">
                <a:moveTo>
                  <a:pt x="60" y="0"/>
                </a:moveTo>
                <a:cubicBezTo>
                  <a:pt x="86" y="31"/>
                  <a:pt x="264" y="176"/>
                  <a:pt x="228" y="220"/>
                </a:cubicBezTo>
                <a:cubicBezTo>
                  <a:pt x="192" y="264"/>
                  <a:pt x="60" y="109"/>
                  <a:pt x="0" y="88"/>
                </a:cubicBezTo>
              </a:path>
            </a:pathLst>
          </a:cu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245" name="Freeform 301"/>
          <p:cNvSpPr>
            <a:spLocks/>
          </p:cNvSpPr>
          <p:nvPr/>
        </p:nvSpPr>
        <p:spPr bwMode="auto">
          <a:xfrm>
            <a:off x="1282700" y="5575353"/>
            <a:ext cx="1346200" cy="474662"/>
          </a:xfrm>
          <a:custGeom>
            <a:avLst/>
            <a:gdLst>
              <a:gd name="T0" fmla="*/ 2147483647 w 848"/>
              <a:gd name="T1" fmla="*/ 2147483647 h 299"/>
              <a:gd name="T2" fmla="*/ 2147483647 w 848"/>
              <a:gd name="T3" fmla="*/ 2147483647 h 299"/>
              <a:gd name="T4" fmla="*/ 2147483647 w 848"/>
              <a:gd name="T5" fmla="*/ 2147483647 h 299"/>
              <a:gd name="T6" fmla="*/ 2147483647 w 848"/>
              <a:gd name="T7" fmla="*/ 2147483647 h 299"/>
              <a:gd name="T8" fmla="*/ 0 w 848"/>
              <a:gd name="T9" fmla="*/ 2147483647 h 2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48"/>
              <a:gd name="T16" fmla="*/ 0 h 299"/>
              <a:gd name="T17" fmla="*/ 848 w 848"/>
              <a:gd name="T18" fmla="*/ 299 h 29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48" h="299">
                <a:moveTo>
                  <a:pt x="76" y="76"/>
                </a:moveTo>
                <a:cubicBezTo>
                  <a:pt x="137" y="57"/>
                  <a:pt x="200" y="216"/>
                  <a:pt x="324" y="216"/>
                </a:cubicBezTo>
                <a:cubicBezTo>
                  <a:pt x="448" y="216"/>
                  <a:pt x="792" y="0"/>
                  <a:pt x="820" y="76"/>
                </a:cubicBezTo>
                <a:cubicBezTo>
                  <a:pt x="848" y="152"/>
                  <a:pt x="469" y="245"/>
                  <a:pt x="340" y="296"/>
                </a:cubicBezTo>
                <a:cubicBezTo>
                  <a:pt x="203" y="299"/>
                  <a:pt x="62" y="78"/>
                  <a:pt x="0" y="96"/>
                </a:cubicBezTo>
              </a:path>
            </a:pathLst>
          </a:cu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19</a:t>
            </a:fld>
            <a:endParaRPr lang="en-US" sz="1200" dirty="0">
              <a:latin typeface="Tahoma" charset="0"/>
            </a:endParaRPr>
          </a:p>
        </p:txBody>
      </p:sp>
      <p:sp>
        <p:nvSpPr>
          <p:cNvPr id="7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5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65" grpId="0"/>
      <p:bldP spid="83244" grpId="0"/>
      <p:bldP spid="83246" grpId="0"/>
      <p:bldP spid="83248" grpId="0"/>
      <p:bldP spid="83247" grpId="0" animBg="1"/>
      <p:bldP spid="83243" grpId="0" animBg="1"/>
      <p:bldP spid="8324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1" name="Picture 2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5.1 </a:t>
            </a:r>
            <a:r>
              <a:rPr lang="en-US" sz="2400" dirty="0">
                <a:latin typeface="Gill Sans MT" charset="0"/>
              </a:rPr>
              <a:t>introduction</a:t>
            </a:r>
          </a:p>
          <a:p>
            <a:pPr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5.2 routing protocols</a:t>
            </a:r>
          </a:p>
          <a:p>
            <a:pPr>
              <a:lnSpc>
                <a:spcPct val="100000"/>
              </a:lnSpc>
            </a:pPr>
            <a:r>
              <a:rPr lang="en-US" sz="2400" dirty="0" smtClean="0">
                <a:latin typeface="Gill Sans MT" charset="0"/>
              </a:rPr>
              <a:t>link state</a:t>
            </a:r>
          </a:p>
          <a:p>
            <a:pPr>
              <a:lnSpc>
                <a:spcPct val="100000"/>
              </a:lnSpc>
            </a:pPr>
            <a:r>
              <a:rPr lang="en-US" sz="2400" dirty="0" smtClean="0">
                <a:latin typeface="Gill Sans MT" charset="0"/>
              </a:rPr>
              <a:t>distance vector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/>
              <a:t>5.3 intra</a:t>
            </a:r>
            <a:r>
              <a:rPr lang="en-US" sz="2400" dirty="0"/>
              <a:t>-AS </a:t>
            </a:r>
            <a:r>
              <a:rPr lang="en-US" sz="2400" dirty="0" smtClean="0"/>
              <a:t>routing </a:t>
            </a:r>
            <a:r>
              <a:rPr lang="en-US" sz="2400" dirty="0"/>
              <a:t>in the Internet: </a:t>
            </a:r>
            <a:r>
              <a:rPr lang="en-US" sz="2400" dirty="0" smtClean="0"/>
              <a:t>OSPF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>
                <a:solidFill>
                  <a:srgbClr val="CC0000"/>
                </a:solidFill>
              </a:rPr>
              <a:t>5.4 routing among </a:t>
            </a:r>
            <a:r>
              <a:rPr lang="en-US" sz="2400" dirty="0">
                <a:solidFill>
                  <a:srgbClr val="CC0000"/>
                </a:solidFill>
              </a:rPr>
              <a:t>the ISPs: B</a:t>
            </a:r>
            <a:r>
              <a:rPr lang="en-US" sz="2400" dirty="0" smtClean="0">
                <a:solidFill>
                  <a:srgbClr val="CC0000"/>
                </a:solidFill>
              </a:rPr>
              <a:t>GP</a:t>
            </a:r>
            <a:endParaRPr lang="en-US" sz="2400" dirty="0">
              <a:solidFill>
                <a:srgbClr val="CC0000"/>
              </a:solidFill>
              <a:latin typeface="Gill Sans MT" charset="0"/>
            </a:endParaRPr>
          </a:p>
        </p:txBody>
      </p:sp>
      <p:sp>
        <p:nvSpPr>
          <p:cNvPr id="4301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461963" indent="-461963"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5.5 The SDN control plane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5.6 </a:t>
            </a:r>
            <a:r>
              <a:rPr lang="en-US" sz="2400" dirty="0">
                <a:solidFill>
                  <a:srgbClr val="000000"/>
                </a:solidFill>
              </a:rPr>
              <a:t>ICMP: The Internet Control Message Protocol 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/>
              <a:t>5.7 Network </a:t>
            </a:r>
            <a:r>
              <a:rPr lang="en-US" sz="2400" dirty="0" smtClean="0"/>
              <a:t>management </a:t>
            </a:r>
            <a:r>
              <a:rPr lang="en-US" sz="2400" dirty="0"/>
              <a:t>and SNMP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3014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</a:rPr>
              <a:t>5: </a:t>
            </a:r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outline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04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7" name="Picture 7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" y="866696"/>
            <a:ext cx="4165600" cy="18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184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cs typeface="+mj-cs"/>
              </a:rPr>
              <a:t>Chapter </a:t>
            </a:r>
            <a:r>
              <a:rPr lang="en-US" sz="4000" dirty="0" smtClean="0">
                <a:cs typeface="+mj-cs"/>
              </a:rPr>
              <a:t>5: </a:t>
            </a:r>
            <a:r>
              <a:rPr lang="en-US" sz="3600" dirty="0" smtClean="0">
                <a:cs typeface="+mj-cs"/>
              </a:rPr>
              <a:t>summary</a:t>
            </a:r>
            <a:endParaRPr lang="en-US" sz="3600" dirty="0">
              <a:cs typeface="+mj-cs"/>
            </a:endParaRP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0347" y="1199153"/>
            <a:ext cx="8503653" cy="3680326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200" i="1" dirty="0" smtClean="0">
                <a:solidFill>
                  <a:srgbClr val="CC0000"/>
                </a:solidFill>
                <a:cs typeface="+mn-cs"/>
              </a:rPr>
              <a:t>we’ve learned a lot!</a:t>
            </a:r>
            <a:endParaRPr lang="en-US" dirty="0">
              <a:cs typeface="+mn-cs"/>
            </a:endParaRPr>
          </a:p>
          <a:p>
            <a:pPr>
              <a:defRPr/>
            </a:pPr>
            <a:r>
              <a:rPr lang="en-US" dirty="0" smtClean="0">
                <a:cs typeface="+mn-cs"/>
              </a:rPr>
              <a:t>approaches to network control plane</a:t>
            </a:r>
          </a:p>
          <a:p>
            <a:pPr marL="746125" lvl="1" indent="-346075">
              <a:buClr>
                <a:srgbClr val="000090"/>
              </a:buClr>
            </a:pPr>
            <a:r>
              <a:rPr lang="en-US" dirty="0">
                <a:cs typeface="Gill Sans MT"/>
              </a:rPr>
              <a:t>per-router control (traditional)</a:t>
            </a:r>
          </a:p>
          <a:p>
            <a:pPr marL="746125" lvl="1" indent="-346075">
              <a:buClr>
                <a:srgbClr val="000090"/>
              </a:buClr>
            </a:pPr>
            <a:r>
              <a:rPr lang="en-US" dirty="0">
                <a:cs typeface="Gill Sans MT"/>
              </a:rPr>
              <a:t>logically centralized control (software defined networking</a:t>
            </a:r>
            <a:r>
              <a:rPr lang="en-US" dirty="0" smtClean="0">
                <a:cs typeface="Gill Sans MT"/>
              </a:rPr>
              <a:t>)</a:t>
            </a:r>
            <a:endParaRPr lang="en-US" dirty="0" smtClean="0">
              <a:cs typeface="+mn-cs"/>
            </a:endParaRPr>
          </a:p>
          <a:p>
            <a:pPr>
              <a:defRPr/>
            </a:pPr>
            <a:r>
              <a:rPr lang="en-US" dirty="0" smtClean="0">
                <a:cs typeface="+mn-cs"/>
              </a:rPr>
              <a:t>traditional routing algorithms</a:t>
            </a:r>
          </a:p>
          <a:p>
            <a:pPr lvl="1">
              <a:defRPr/>
            </a:pPr>
            <a:r>
              <a:rPr lang="en-US" dirty="0" smtClean="0">
                <a:cs typeface="+mn-cs"/>
              </a:rPr>
              <a:t>implementation in Internet: OSPF, BGP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SDN controllers</a:t>
            </a:r>
          </a:p>
          <a:p>
            <a:pPr lvl="1">
              <a:defRPr/>
            </a:pPr>
            <a:r>
              <a:rPr lang="en-US" dirty="0" smtClean="0">
                <a:cs typeface="+mn-cs"/>
              </a:rPr>
              <a:t>implementation in practice: ODL, ONOS</a:t>
            </a:r>
          </a:p>
          <a:p>
            <a:pPr>
              <a:defRPr/>
            </a:pPr>
            <a:r>
              <a:rPr lang="en-US" dirty="0"/>
              <a:t>Internet Control Message </a:t>
            </a:r>
            <a:r>
              <a:rPr lang="en-US" dirty="0" smtClean="0"/>
              <a:t>Protocol</a:t>
            </a:r>
            <a:endParaRPr lang="en-US" dirty="0">
              <a:cs typeface="+mn-cs"/>
            </a:endParaRPr>
          </a:p>
          <a:p>
            <a:pPr>
              <a:defRPr/>
            </a:pPr>
            <a:r>
              <a:rPr lang="en-US" dirty="0" smtClean="0">
                <a:cs typeface="+mn-cs"/>
              </a:rPr>
              <a:t>network management</a:t>
            </a:r>
          </a:p>
          <a:p>
            <a:pPr marL="0" indent="0">
              <a:buNone/>
              <a:defRPr/>
            </a:pPr>
            <a:endParaRPr lang="en-US" dirty="0"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8530" y="5721690"/>
            <a:ext cx="35447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</a:rPr>
              <a:t>next stop:  link layer!</a:t>
            </a:r>
            <a:endParaRPr lang="en-US" sz="2800" i="1" dirty="0">
              <a:solidFill>
                <a:srgbClr val="000099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20</a:t>
            </a:fld>
            <a:endParaRPr lang="en-US" sz="1200" dirty="0">
              <a:latin typeface="Tahoma" charset="0"/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50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795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38" y="1014413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1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Gill Sans MT" charset="0"/>
              </a:rPr>
              <a:t>Internet inter-AS routing: BGP</a:t>
            </a:r>
            <a:endParaRPr lang="en-US" sz="3200">
              <a:latin typeface="Gill Sans MT" charset="0"/>
            </a:endParaRPr>
          </a:p>
        </p:txBody>
      </p:sp>
      <p:sp>
        <p:nvSpPr>
          <p:cNvPr id="1617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22400"/>
            <a:ext cx="7772400" cy="4927600"/>
          </a:xfrm>
        </p:spPr>
        <p:txBody>
          <a:bodyPr/>
          <a:lstStyle/>
          <a:p>
            <a:pPr marL="381000" indent="-381000"/>
            <a:r>
              <a:rPr lang="en-US" dirty="0">
                <a:solidFill>
                  <a:srgbClr val="CC0000"/>
                </a:solidFill>
                <a:latin typeface="Gill Sans MT" charset="0"/>
              </a:rPr>
              <a:t>BGP (Border Gateway Protocol):</a:t>
            </a:r>
            <a:r>
              <a:rPr lang="en-US" dirty="0">
                <a:latin typeface="Gill Sans MT" charset="0"/>
              </a:rPr>
              <a:t> </a:t>
            </a:r>
            <a:r>
              <a:rPr lang="en-US" i="1" dirty="0">
                <a:latin typeface="Gill Sans MT" charset="0"/>
              </a:rPr>
              <a:t>the</a:t>
            </a:r>
            <a:r>
              <a:rPr lang="en-US" dirty="0">
                <a:latin typeface="Gill Sans MT" charset="0"/>
              </a:rPr>
              <a:t> de facto inter-domain routing protocol</a:t>
            </a:r>
          </a:p>
          <a:p>
            <a:pPr marL="800100" lvl="1" indent="-342900"/>
            <a:r>
              <a:rPr lang="ja-JP" altLang="en-US" dirty="0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glue that holds the Internet together</a:t>
            </a:r>
            <a:r>
              <a:rPr lang="ja-JP" altLang="en-US" dirty="0">
                <a:latin typeface="Gill Sans MT" charset="0"/>
              </a:rPr>
              <a:t>”</a:t>
            </a:r>
            <a:endParaRPr lang="en-US" altLang="ja-JP" dirty="0">
              <a:latin typeface="Gill Sans MT" charset="0"/>
            </a:endParaRPr>
          </a:p>
          <a:p>
            <a:pPr marL="381000" indent="-381000"/>
            <a:r>
              <a:rPr lang="en-US" dirty="0">
                <a:latin typeface="Gill Sans MT" charset="0"/>
              </a:rPr>
              <a:t>BGP provides each AS a means to:</a:t>
            </a:r>
          </a:p>
          <a:p>
            <a:pPr marL="800100" lvl="1" indent="-342900"/>
            <a:r>
              <a:rPr lang="en-US" sz="2800" dirty="0">
                <a:solidFill>
                  <a:srgbClr val="CC0000"/>
                </a:solidFill>
                <a:latin typeface="Gill Sans MT" charset="0"/>
              </a:rPr>
              <a:t>eBGP:</a:t>
            </a:r>
            <a:r>
              <a:rPr lang="en-US" dirty="0">
                <a:latin typeface="Gill Sans MT" charset="0"/>
              </a:rPr>
              <a:t> obtain subnet reachability information from neighboring </a:t>
            </a:r>
            <a:r>
              <a:rPr lang="en-US" dirty="0" err="1" smtClean="0">
                <a:latin typeface="Gill Sans MT" charset="0"/>
              </a:rPr>
              <a:t>ASes</a:t>
            </a:r>
            <a:endParaRPr lang="en-US" dirty="0">
              <a:latin typeface="Gill Sans MT" charset="0"/>
            </a:endParaRPr>
          </a:p>
          <a:p>
            <a:pPr marL="800100" lvl="1" indent="-342900"/>
            <a:r>
              <a:rPr lang="en-US" sz="2800" dirty="0">
                <a:solidFill>
                  <a:srgbClr val="CC0000"/>
                </a:solidFill>
                <a:latin typeface="Gill Sans MT" charset="0"/>
              </a:rPr>
              <a:t>iBGP:</a:t>
            </a:r>
            <a:r>
              <a:rPr lang="en-US" dirty="0">
                <a:latin typeface="Gill Sans MT" charset="0"/>
              </a:rPr>
              <a:t> propagate reachability information to all AS-internal routers.</a:t>
            </a:r>
          </a:p>
          <a:p>
            <a:pPr marL="800100" lvl="1" indent="-342900"/>
            <a:r>
              <a:rPr lang="en-US" dirty="0">
                <a:latin typeface="Gill Sans MT" charset="0"/>
              </a:rPr>
              <a:t>determine </a:t>
            </a:r>
            <a:r>
              <a:rPr lang="ja-JP" altLang="en-US" dirty="0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good</a:t>
            </a:r>
            <a:r>
              <a:rPr lang="ja-JP" altLang="en-US" dirty="0">
                <a:latin typeface="Gill Sans MT" charset="0"/>
              </a:rPr>
              <a:t>”</a:t>
            </a:r>
            <a:r>
              <a:rPr lang="en-US" altLang="ja-JP" dirty="0">
                <a:latin typeface="Gill Sans MT" charset="0"/>
              </a:rPr>
              <a:t> routes to other networks based on reachability information and </a:t>
            </a:r>
            <a:r>
              <a:rPr lang="en-US" altLang="ja-JP" i="1" dirty="0" smtClean="0">
                <a:solidFill>
                  <a:srgbClr val="000090"/>
                </a:solidFill>
                <a:latin typeface="Gill Sans MT" charset="0"/>
              </a:rPr>
              <a:t>policy</a:t>
            </a:r>
            <a:endParaRPr lang="en-US" altLang="ja-JP" dirty="0">
              <a:solidFill>
                <a:srgbClr val="000090"/>
              </a:solidFill>
              <a:latin typeface="Gill Sans MT" charset="0"/>
            </a:endParaRPr>
          </a:p>
          <a:p>
            <a:pPr marL="381000" indent="-381000"/>
            <a:r>
              <a:rPr lang="en-US" dirty="0">
                <a:latin typeface="Gill Sans MT" charset="0"/>
              </a:rPr>
              <a:t>allows subnet to advertise its existence to rest of Internet: </a:t>
            </a:r>
            <a:r>
              <a:rPr lang="ja-JP" altLang="en-US" i="1" dirty="0">
                <a:solidFill>
                  <a:srgbClr val="000099"/>
                </a:solidFill>
                <a:latin typeface="Gill Sans MT" charset="0"/>
              </a:rPr>
              <a:t>“</a:t>
            </a:r>
            <a:r>
              <a:rPr lang="en-US" altLang="ja-JP" i="1" dirty="0">
                <a:solidFill>
                  <a:srgbClr val="000099"/>
                </a:solidFill>
                <a:latin typeface="Gill Sans MT" charset="0"/>
              </a:rPr>
              <a:t>I am here</a:t>
            </a:r>
            <a:r>
              <a:rPr lang="ja-JP" altLang="en-US" i="1" dirty="0">
                <a:solidFill>
                  <a:srgbClr val="000099"/>
                </a:solidFill>
                <a:latin typeface="Gill Sans MT" charset="0"/>
              </a:rPr>
              <a:t>”</a:t>
            </a:r>
            <a:endParaRPr lang="en-US" i="1" dirty="0">
              <a:solidFill>
                <a:srgbClr val="000099"/>
              </a:solidFill>
              <a:latin typeface="Gill Sans MT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3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eBGP, iBGP connections</a:t>
            </a:r>
            <a:endParaRPr lang="en-US" dirty="0"/>
          </a:p>
        </p:txBody>
      </p:sp>
      <p:grpSp>
        <p:nvGrpSpPr>
          <p:cNvPr id="283" name="Group 282"/>
          <p:cNvGrpSpPr/>
          <p:nvPr/>
        </p:nvGrpSpPr>
        <p:grpSpPr>
          <a:xfrm>
            <a:off x="3374823" y="4578799"/>
            <a:ext cx="2923580" cy="635979"/>
            <a:chOff x="7493868" y="5383138"/>
            <a:chExt cx="2923580" cy="635979"/>
          </a:xfrm>
        </p:grpSpPr>
        <p:cxnSp>
          <p:nvCxnSpPr>
            <p:cNvPr id="273" name="Straight Connector 272"/>
            <p:cNvCxnSpPr/>
            <p:nvPr/>
          </p:nvCxnSpPr>
          <p:spPr bwMode="auto">
            <a:xfrm flipH="1" flipV="1">
              <a:off x="7493868" y="5589319"/>
              <a:ext cx="749784" cy="11598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CC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4" name="Straight Connector 273"/>
            <p:cNvCxnSpPr/>
            <p:nvPr/>
          </p:nvCxnSpPr>
          <p:spPr bwMode="auto">
            <a:xfrm flipV="1">
              <a:off x="7523346" y="5869497"/>
              <a:ext cx="699488" cy="69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1" name="TextBox 280"/>
            <p:cNvSpPr txBox="1"/>
            <p:nvPr/>
          </p:nvSpPr>
          <p:spPr>
            <a:xfrm>
              <a:off x="8347651" y="5383138"/>
              <a:ext cx="20697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C0000"/>
                  </a:solidFill>
                </a:rPr>
                <a:t>eBGP connectivity</a:t>
              </a:r>
              <a:endParaRPr lang="en-US" dirty="0">
                <a:solidFill>
                  <a:srgbClr val="CC0000"/>
                </a:solidFill>
              </a:endParaRPr>
            </a:p>
          </p:txBody>
        </p:sp>
        <p:sp>
          <p:nvSpPr>
            <p:cNvPr id="282" name="TextBox 281"/>
            <p:cNvSpPr txBox="1"/>
            <p:nvPr/>
          </p:nvSpPr>
          <p:spPr>
            <a:xfrm>
              <a:off x="8372607" y="5649785"/>
              <a:ext cx="19928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90"/>
                  </a:solidFill>
                </a:rPr>
                <a:t>iBGP connectivity</a:t>
              </a:r>
              <a:endParaRPr lang="en-US" dirty="0">
                <a:solidFill>
                  <a:srgbClr val="000090"/>
                </a:solidFill>
              </a:endParaRPr>
            </a:p>
          </p:txBody>
        </p:sp>
      </p:grpSp>
      <p:sp>
        <p:nvSpPr>
          <p:cNvPr id="135" name="Freeform 2"/>
          <p:cNvSpPr>
            <a:spLocks/>
          </p:cNvSpPr>
          <p:nvPr/>
        </p:nvSpPr>
        <p:spPr bwMode="auto">
          <a:xfrm>
            <a:off x="558931" y="2655625"/>
            <a:ext cx="2712783" cy="1853712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3" name="Group 72"/>
          <p:cNvGrpSpPr/>
          <p:nvPr/>
        </p:nvGrpSpPr>
        <p:grpSpPr>
          <a:xfrm>
            <a:off x="1697092" y="2806487"/>
            <a:ext cx="565150" cy="369332"/>
            <a:chOff x="1736090" y="2873352"/>
            <a:chExt cx="565150" cy="369332"/>
          </a:xfrm>
        </p:grpSpPr>
        <p:grpSp>
          <p:nvGrpSpPr>
            <p:cNvPr id="26" name="Group 327"/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27" name="Oval 26"/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30" name="Freeform 29"/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" name="Freeform 30"/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" name="Freeform 31"/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Freeform 32"/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endCxn id="29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Group 71"/>
            <p:cNvGrpSpPr/>
            <p:nvPr/>
          </p:nvGrpSpPr>
          <p:grpSpPr>
            <a:xfrm>
              <a:off x="1770362" y="2873352"/>
              <a:ext cx="441422" cy="369332"/>
              <a:chOff x="667045" y="1708643"/>
              <a:chExt cx="441422" cy="369332"/>
            </a:xfrm>
          </p:grpSpPr>
          <p:sp>
            <p:nvSpPr>
              <p:cNvPr id="69" name="Oval 68"/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chemeClr val="bg1">
                  <a:alpha val="76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667045" y="1708643"/>
                <a:ext cx="4414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1b</a:t>
                </a:r>
                <a:endParaRPr lang="en-US" dirty="0"/>
              </a:p>
            </p:txBody>
          </p:sp>
        </p:grpSp>
      </p:grpSp>
      <p:grpSp>
        <p:nvGrpSpPr>
          <p:cNvPr id="74" name="Group 73"/>
          <p:cNvGrpSpPr/>
          <p:nvPr/>
        </p:nvGrpSpPr>
        <p:grpSpPr>
          <a:xfrm>
            <a:off x="1701322" y="4027804"/>
            <a:ext cx="565150" cy="369332"/>
            <a:chOff x="1736090" y="2873352"/>
            <a:chExt cx="565150" cy="369332"/>
          </a:xfrm>
        </p:grpSpPr>
        <p:grpSp>
          <p:nvGrpSpPr>
            <p:cNvPr id="75" name="Group 327"/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79" name="Oval 78"/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1" name="Oval 80"/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82" name="Freeform 81"/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3" name="Freeform 82"/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4" name="Freeform 83"/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5" name="Freeform 84"/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86" name="Straight Connector 85"/>
              <p:cNvCxnSpPr>
                <a:endCxn id="81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" name="Group 75"/>
            <p:cNvGrpSpPr/>
            <p:nvPr/>
          </p:nvGrpSpPr>
          <p:grpSpPr>
            <a:xfrm>
              <a:off x="1770362" y="2873352"/>
              <a:ext cx="441422" cy="369332"/>
              <a:chOff x="667045" y="1708643"/>
              <a:chExt cx="441422" cy="369332"/>
            </a:xfrm>
          </p:grpSpPr>
          <p:sp>
            <p:nvSpPr>
              <p:cNvPr id="77" name="Oval 76"/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chemeClr val="bg1">
                  <a:alpha val="76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667045" y="1708643"/>
                <a:ext cx="4414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1d</a:t>
                </a:r>
                <a:endParaRPr lang="en-US" dirty="0"/>
              </a:p>
            </p:txBody>
          </p:sp>
        </p:grpSp>
      </p:grpSp>
      <p:grpSp>
        <p:nvGrpSpPr>
          <p:cNvPr id="88" name="Group 87"/>
          <p:cNvGrpSpPr/>
          <p:nvPr/>
        </p:nvGrpSpPr>
        <p:grpSpPr>
          <a:xfrm>
            <a:off x="2562808" y="3418207"/>
            <a:ext cx="565150" cy="369332"/>
            <a:chOff x="1736090" y="2873352"/>
            <a:chExt cx="565150" cy="369332"/>
          </a:xfrm>
        </p:grpSpPr>
        <p:grpSp>
          <p:nvGrpSpPr>
            <p:cNvPr id="89" name="Group 327"/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93" name="Oval 92"/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94" name="Rectangle 93"/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5" name="Oval 94"/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96" name="Freeform 95"/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7" name="Freeform 96"/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9" name="Freeform 98"/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00" name="Straight Connector 99"/>
              <p:cNvCxnSpPr>
                <a:endCxn id="95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Group 89"/>
            <p:cNvGrpSpPr/>
            <p:nvPr/>
          </p:nvGrpSpPr>
          <p:grpSpPr>
            <a:xfrm>
              <a:off x="1770362" y="2873352"/>
              <a:ext cx="428460" cy="369332"/>
              <a:chOff x="667045" y="1708643"/>
              <a:chExt cx="428460" cy="369332"/>
            </a:xfrm>
          </p:grpSpPr>
          <p:sp>
            <p:nvSpPr>
              <p:cNvPr id="91" name="Oval 90"/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chemeClr val="bg1">
                  <a:alpha val="76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>
                <a:off x="667045" y="1708643"/>
                <a:ext cx="4284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1c</a:t>
                </a:r>
                <a:endParaRPr lang="en-US" dirty="0"/>
              </a:p>
            </p:txBody>
          </p:sp>
        </p:grpSp>
      </p:grpSp>
      <p:grpSp>
        <p:nvGrpSpPr>
          <p:cNvPr id="102" name="Group 101"/>
          <p:cNvGrpSpPr/>
          <p:nvPr/>
        </p:nvGrpSpPr>
        <p:grpSpPr>
          <a:xfrm>
            <a:off x="794333" y="3411854"/>
            <a:ext cx="565150" cy="369332"/>
            <a:chOff x="1736090" y="2873352"/>
            <a:chExt cx="565150" cy="369332"/>
          </a:xfrm>
        </p:grpSpPr>
        <p:grpSp>
          <p:nvGrpSpPr>
            <p:cNvPr id="103" name="Group 327"/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107" name="Oval 106"/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08" name="Rectangle 107"/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9" name="Oval 108"/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10" name="Freeform 109"/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1" name="Freeform 110"/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2" name="Freeform 111"/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3" name="Freeform 112"/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14" name="Straight Connector 113"/>
              <p:cNvCxnSpPr>
                <a:endCxn id="109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4" name="Group 103"/>
            <p:cNvGrpSpPr/>
            <p:nvPr/>
          </p:nvGrpSpPr>
          <p:grpSpPr>
            <a:xfrm>
              <a:off x="1770362" y="2873352"/>
              <a:ext cx="441422" cy="369332"/>
              <a:chOff x="667045" y="1708643"/>
              <a:chExt cx="441422" cy="369332"/>
            </a:xfrm>
          </p:grpSpPr>
          <p:sp>
            <p:nvSpPr>
              <p:cNvPr id="105" name="Oval 104"/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chemeClr val="bg1">
                  <a:alpha val="76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667045" y="1708643"/>
                <a:ext cx="4414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1a</a:t>
                </a:r>
                <a:endParaRPr lang="en-US" dirty="0"/>
              </a:p>
            </p:txBody>
          </p:sp>
        </p:grpSp>
      </p:grpSp>
      <p:cxnSp>
        <p:nvCxnSpPr>
          <p:cNvPr id="117" name="Straight Connector 116"/>
          <p:cNvCxnSpPr>
            <a:stCxn id="66" idx="2"/>
            <a:endCxn id="78" idx="0"/>
          </p:cNvCxnSpPr>
          <p:nvPr/>
        </p:nvCxnSpPr>
        <p:spPr bwMode="auto">
          <a:xfrm>
            <a:off x="1952075" y="3175819"/>
            <a:ext cx="4230" cy="85198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8" name="Straight Connector 117"/>
          <p:cNvCxnSpPr/>
          <p:nvPr/>
        </p:nvCxnSpPr>
        <p:spPr bwMode="auto">
          <a:xfrm>
            <a:off x="1368479" y="3581756"/>
            <a:ext cx="1204913" cy="635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" name="Straight Connector 120"/>
          <p:cNvCxnSpPr>
            <a:stCxn id="27" idx="7"/>
          </p:cNvCxnSpPr>
          <p:nvPr/>
        </p:nvCxnSpPr>
        <p:spPr bwMode="auto">
          <a:xfrm>
            <a:off x="2179710" y="3087612"/>
            <a:ext cx="480042" cy="36977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/>
          <p:nvPr/>
        </p:nvCxnSpPr>
        <p:spPr bwMode="auto">
          <a:xfrm>
            <a:off x="1261075" y="3719439"/>
            <a:ext cx="477927" cy="35707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9" name="Straight Connector 128"/>
          <p:cNvCxnSpPr/>
          <p:nvPr/>
        </p:nvCxnSpPr>
        <p:spPr bwMode="auto">
          <a:xfrm flipH="1">
            <a:off x="2157044" y="3716677"/>
            <a:ext cx="508002" cy="34925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" name="Straight Connector 132"/>
          <p:cNvCxnSpPr/>
          <p:nvPr/>
        </p:nvCxnSpPr>
        <p:spPr bwMode="auto">
          <a:xfrm flipH="1">
            <a:off x="1248555" y="3100081"/>
            <a:ext cx="508002" cy="34925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37" name="Group 136"/>
          <p:cNvGrpSpPr/>
          <p:nvPr/>
        </p:nvGrpSpPr>
        <p:grpSpPr>
          <a:xfrm>
            <a:off x="3167773" y="1871068"/>
            <a:ext cx="2712783" cy="1853712"/>
            <a:chOff x="-2170772" y="2784954"/>
            <a:chExt cx="2712783" cy="1853712"/>
          </a:xfrm>
        </p:grpSpPr>
        <p:sp>
          <p:nvSpPr>
            <p:cNvPr id="138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9" name="Group 138"/>
            <p:cNvGrpSpPr/>
            <p:nvPr/>
          </p:nvGrpSpPr>
          <p:grpSpPr>
            <a:xfrm>
              <a:off x="-1935370" y="2935816"/>
              <a:ext cx="2333625" cy="1590649"/>
              <a:chOff x="833331" y="2873352"/>
              <a:chExt cx="2333625" cy="1590649"/>
            </a:xfrm>
          </p:grpSpPr>
          <p:grpSp>
            <p:nvGrpSpPr>
              <p:cNvPr id="140" name="Group 139"/>
              <p:cNvGrpSpPr/>
              <p:nvPr/>
            </p:nvGrpSpPr>
            <p:grpSpPr>
              <a:xfrm>
                <a:off x="1736090" y="287335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8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93" name="Oval 19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94" name="Rectangle 19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95" name="Oval 19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96" name="Freeform 19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97" name="Freeform 19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98" name="Freeform 19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99" name="Freeform 19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00" name="Straight Connector 199"/>
                  <p:cNvCxnSpPr>
                    <a:endCxn id="19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Straight Connector 20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0" name="Group 189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191" name="Oval 19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92" name="TextBox 191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</a:t>
                    </a:r>
                    <a:r>
                      <a:rPr lang="en-US" dirty="0" smtClean="0"/>
                      <a:t>b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141" name="Group 140"/>
              <p:cNvGrpSpPr/>
              <p:nvPr/>
            </p:nvGrpSpPr>
            <p:grpSpPr>
              <a:xfrm>
                <a:off x="1740320" y="409466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76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80" name="Oval 179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81" name="Rectangle 180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82" name="Oval 181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83" name="Freeform 182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84" name="Freeform 183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85" name="Freeform 184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86" name="Freeform 185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187" name="Straight Connector 186"/>
                  <p:cNvCxnSpPr>
                    <a:endCxn id="182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7" name="Group 176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178" name="Oval 177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79" name="TextBox 178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</a:t>
                    </a:r>
                    <a:r>
                      <a:rPr lang="en-US" dirty="0" smtClean="0"/>
                      <a:t>d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142" name="Group 141"/>
              <p:cNvGrpSpPr/>
              <p:nvPr/>
            </p:nvGrpSpPr>
            <p:grpSpPr>
              <a:xfrm>
                <a:off x="2601806" y="348507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63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67" name="Oval 166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68" name="Rectangle 167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69" name="Oval 168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70" name="Freeform 169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71" name="Freeform 170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72" name="Freeform 171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73" name="Freeform 172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174" name="Straight Connector 173"/>
                  <p:cNvCxnSpPr>
                    <a:endCxn id="169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" name="Straight Connector 174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4" name="Group 163"/>
                <p:cNvGrpSpPr/>
                <p:nvPr/>
              </p:nvGrpSpPr>
              <p:grpSpPr>
                <a:xfrm>
                  <a:off x="1770362" y="2873352"/>
                  <a:ext cx="428460" cy="369332"/>
                  <a:chOff x="667045" y="1708643"/>
                  <a:chExt cx="428460" cy="369332"/>
                </a:xfrm>
              </p:grpSpPr>
              <p:sp>
                <p:nvSpPr>
                  <p:cNvPr id="165" name="Oval 164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6" name="TextBox 165"/>
                  <p:cNvSpPr txBox="1"/>
                  <p:nvPr/>
                </p:nvSpPr>
                <p:spPr>
                  <a:xfrm>
                    <a:off x="667045" y="1708643"/>
                    <a:ext cx="42846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</a:t>
                    </a:r>
                    <a:r>
                      <a:rPr lang="en-US" dirty="0" smtClean="0"/>
                      <a:t>c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143" name="Group 142"/>
              <p:cNvGrpSpPr/>
              <p:nvPr/>
            </p:nvGrpSpPr>
            <p:grpSpPr>
              <a:xfrm>
                <a:off x="833331" y="347871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50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54" name="Oval 153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55" name="Rectangle 154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56" name="Oval 155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57" name="Freeform 156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58" name="Freeform 157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59" name="Freeform 158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60" name="Freeform 159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161" name="Straight Connector 160"/>
                  <p:cNvCxnSpPr>
                    <a:endCxn id="156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Straight Connector 161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1" name="Group 150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152" name="Oval 151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3" name="TextBox 152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</a:t>
                    </a:r>
                    <a:r>
                      <a:rPr lang="en-US" dirty="0" smtClean="0"/>
                      <a:t>a</a:t>
                    </a:r>
                    <a:endParaRPr lang="en-US" dirty="0"/>
                  </a:p>
                </p:txBody>
              </p:sp>
            </p:grpSp>
          </p:grpSp>
          <p:cxnSp>
            <p:nvCxnSpPr>
              <p:cNvPr id="144" name="Straight Connector 143"/>
              <p:cNvCxnSpPr>
                <a:stCxn id="192" idx="2"/>
                <a:endCxn id="179" idx="0"/>
              </p:cNvCxnSpPr>
              <p:nvPr/>
            </p:nvCxnSpPr>
            <p:spPr bwMode="auto">
              <a:xfrm>
                <a:off x="1991073" y="3242684"/>
                <a:ext cx="4230" cy="85198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5" name="Straight Connector 144"/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6" name="Straight Connector 145"/>
              <p:cNvCxnSpPr>
                <a:stCxn id="193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7" name="Straight Connector 146"/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8" name="Straight Connector 147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9" name="Straight Connector 148"/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202" name="Group 201"/>
          <p:cNvGrpSpPr/>
          <p:nvPr/>
        </p:nvGrpSpPr>
        <p:grpSpPr>
          <a:xfrm>
            <a:off x="5839067" y="2689747"/>
            <a:ext cx="2712783" cy="1853712"/>
            <a:chOff x="-2170772" y="2784954"/>
            <a:chExt cx="2712783" cy="1853712"/>
          </a:xfrm>
        </p:grpSpPr>
        <p:sp>
          <p:nvSpPr>
            <p:cNvPr id="203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4" name="Group 203"/>
            <p:cNvGrpSpPr/>
            <p:nvPr/>
          </p:nvGrpSpPr>
          <p:grpSpPr>
            <a:xfrm>
              <a:off x="-1935370" y="2935816"/>
              <a:ext cx="2333625" cy="1590649"/>
              <a:chOff x="833331" y="2873352"/>
              <a:chExt cx="2333625" cy="1590649"/>
            </a:xfrm>
          </p:grpSpPr>
          <p:grpSp>
            <p:nvGrpSpPr>
              <p:cNvPr id="205" name="Group 204"/>
              <p:cNvGrpSpPr/>
              <p:nvPr/>
            </p:nvGrpSpPr>
            <p:grpSpPr>
              <a:xfrm>
                <a:off x="1736090" y="287335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54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58" name="Oval 257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59" name="Rectangle 258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60" name="Oval 259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61" name="Freeform 260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62" name="Freeform 261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63" name="Freeform 262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64" name="Freeform 263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65" name="Straight Connector 264"/>
                  <p:cNvCxnSpPr>
                    <a:endCxn id="260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6" name="Straight Connector 265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5" name="Group 254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56" name="Oval 255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57" name="TextBox 256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3</a:t>
                    </a:r>
                    <a:r>
                      <a:rPr lang="en-US" dirty="0" smtClean="0"/>
                      <a:t>b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06" name="Group 205"/>
              <p:cNvGrpSpPr/>
              <p:nvPr/>
            </p:nvGrpSpPr>
            <p:grpSpPr>
              <a:xfrm>
                <a:off x="1740320" y="409466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41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45" name="Oval 244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46" name="Rectangle 245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7" name="Oval 246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48" name="Freeform 247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9" name="Freeform 248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0" name="Freeform 249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1" name="Freeform 250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52" name="Straight Connector 251"/>
                  <p:cNvCxnSpPr>
                    <a:endCxn id="247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3" name="Straight Connector 252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2" name="Group 241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43" name="Oval 242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44" name="TextBox 243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3</a:t>
                    </a:r>
                    <a:r>
                      <a:rPr lang="en-US" dirty="0" smtClean="0"/>
                      <a:t>d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07" name="Group 206"/>
              <p:cNvGrpSpPr/>
              <p:nvPr/>
            </p:nvGrpSpPr>
            <p:grpSpPr>
              <a:xfrm>
                <a:off x="2601806" y="348507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28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32" name="Oval 231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33" name="Rectangle 232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4" name="Oval 233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35" name="Freeform 234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6" name="Freeform 235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7" name="Freeform 236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8" name="Freeform 237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39" name="Straight Connector 238"/>
                  <p:cNvCxnSpPr>
                    <a:endCxn id="234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0" name="Straight Connector 239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9" name="Group 228"/>
                <p:cNvGrpSpPr/>
                <p:nvPr/>
              </p:nvGrpSpPr>
              <p:grpSpPr>
                <a:xfrm>
                  <a:off x="1770362" y="2873352"/>
                  <a:ext cx="428460" cy="369332"/>
                  <a:chOff x="667045" y="1708643"/>
                  <a:chExt cx="428460" cy="369332"/>
                </a:xfrm>
              </p:grpSpPr>
              <p:sp>
                <p:nvSpPr>
                  <p:cNvPr id="230" name="Oval 229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31" name="TextBox 230"/>
                  <p:cNvSpPr txBox="1"/>
                  <p:nvPr/>
                </p:nvSpPr>
                <p:spPr>
                  <a:xfrm>
                    <a:off x="667045" y="1708643"/>
                    <a:ext cx="42846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3</a:t>
                    </a:r>
                    <a:r>
                      <a:rPr lang="en-US" dirty="0" smtClean="0"/>
                      <a:t>c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08" name="Group 207"/>
              <p:cNvGrpSpPr/>
              <p:nvPr/>
            </p:nvGrpSpPr>
            <p:grpSpPr>
              <a:xfrm>
                <a:off x="833331" y="347871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15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19" name="Oval 218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20" name="Rectangle 219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21" name="Oval 220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22" name="Freeform 221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23" name="Freeform 222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24" name="Freeform 223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25" name="Freeform 224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26" name="Straight Connector 225"/>
                  <p:cNvCxnSpPr>
                    <a:endCxn id="221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7" name="Straight Connector 226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6" name="Group 215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17" name="Oval 216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18" name="TextBox 217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3</a:t>
                    </a:r>
                    <a:r>
                      <a:rPr lang="en-US" dirty="0" smtClean="0"/>
                      <a:t>a</a:t>
                    </a:r>
                    <a:endParaRPr lang="en-US" dirty="0"/>
                  </a:p>
                </p:txBody>
              </p:sp>
            </p:grpSp>
          </p:grpSp>
          <p:cxnSp>
            <p:nvCxnSpPr>
              <p:cNvPr id="209" name="Straight Connector 208"/>
              <p:cNvCxnSpPr>
                <a:stCxn id="257" idx="2"/>
                <a:endCxn id="244" idx="0"/>
              </p:cNvCxnSpPr>
              <p:nvPr/>
            </p:nvCxnSpPr>
            <p:spPr bwMode="auto">
              <a:xfrm>
                <a:off x="1991073" y="3242684"/>
                <a:ext cx="4230" cy="85198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0" name="Straight Connector 209"/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1" name="Straight Connector 210"/>
              <p:cNvCxnSpPr>
                <a:stCxn id="258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2" name="Straight Connector 211"/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3" name="Straight Connector 212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4" name="Straight Connector 213"/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cxnSp>
        <p:nvCxnSpPr>
          <p:cNvPr id="268" name="Straight Connector 267"/>
          <p:cNvCxnSpPr/>
          <p:nvPr/>
        </p:nvCxnSpPr>
        <p:spPr bwMode="auto">
          <a:xfrm flipH="1">
            <a:off x="3020975" y="2930574"/>
            <a:ext cx="495463" cy="49545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0" name="Straight Connector 269"/>
          <p:cNvCxnSpPr>
            <a:endCxn id="167" idx="7"/>
          </p:cNvCxnSpPr>
          <p:nvPr/>
        </p:nvCxnSpPr>
        <p:spPr bwMode="auto">
          <a:xfrm flipH="1" flipV="1">
            <a:off x="5654268" y="2914775"/>
            <a:ext cx="498946" cy="57389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" name="TextBox 275"/>
          <p:cNvSpPr txBox="1"/>
          <p:nvPr/>
        </p:nvSpPr>
        <p:spPr>
          <a:xfrm>
            <a:off x="4235227" y="3833361"/>
            <a:ext cx="753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 2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278" name="TextBox 277"/>
          <p:cNvSpPr txBox="1"/>
          <p:nvPr/>
        </p:nvSpPr>
        <p:spPr>
          <a:xfrm>
            <a:off x="6906520" y="4589577"/>
            <a:ext cx="753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 3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284" name="TextBox 283"/>
          <p:cNvSpPr txBox="1"/>
          <p:nvPr/>
        </p:nvSpPr>
        <p:spPr>
          <a:xfrm>
            <a:off x="1625604" y="4533765"/>
            <a:ext cx="753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 1</a:t>
            </a:r>
            <a:endParaRPr lang="en-US" sz="2000" dirty="0">
              <a:solidFill>
                <a:srgbClr val="000090"/>
              </a:solidFill>
            </a:endParaRPr>
          </a:p>
        </p:txBody>
      </p:sp>
      <p:pic>
        <p:nvPicPr>
          <p:cNvPr id="286" name="Picture 4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38" y="1074881"/>
            <a:ext cx="5790370" cy="134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26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020408" y="2368720"/>
            <a:ext cx="6457563" cy="3959125"/>
            <a:chOff x="1020408" y="2368720"/>
            <a:chExt cx="6457563" cy="3959125"/>
          </a:xfrm>
        </p:grpSpPr>
        <p:grpSp>
          <p:nvGrpSpPr>
            <p:cNvPr id="4" name="Group 3"/>
            <p:cNvGrpSpPr/>
            <p:nvPr/>
          </p:nvGrpSpPr>
          <p:grpSpPr>
            <a:xfrm>
              <a:off x="1020408" y="2368720"/>
              <a:ext cx="5734325" cy="3959125"/>
              <a:chOff x="1020408" y="2368720"/>
              <a:chExt cx="5734325" cy="3959125"/>
            </a:xfrm>
          </p:grpSpPr>
          <p:grpSp>
            <p:nvGrpSpPr>
              <p:cNvPr id="271" name="Group 270"/>
              <p:cNvGrpSpPr/>
              <p:nvPr/>
            </p:nvGrpSpPr>
            <p:grpSpPr>
              <a:xfrm>
                <a:off x="1146544" y="5725901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7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80" name="Oval 279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87" name="Rectangle 28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8" name="Oval 28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89" name="Freeform 28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0" name="Freeform 28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1" name="Freeform 29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2" name="Freeform 29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93" name="Straight Connector 292"/>
                  <p:cNvCxnSpPr>
                    <a:endCxn id="28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4" name="Straight Connector 29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5" name="Group 274"/>
                <p:cNvGrpSpPr/>
                <p:nvPr/>
              </p:nvGrpSpPr>
              <p:grpSpPr>
                <a:xfrm>
                  <a:off x="1770362" y="2873352"/>
                  <a:ext cx="428460" cy="369332"/>
                  <a:chOff x="667045" y="1708643"/>
                  <a:chExt cx="428460" cy="369332"/>
                </a:xfrm>
              </p:grpSpPr>
              <p:sp>
                <p:nvSpPr>
                  <p:cNvPr id="277" name="Oval 276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79" name="TextBox 278"/>
                  <p:cNvSpPr txBox="1"/>
                  <p:nvPr/>
                </p:nvSpPr>
                <p:spPr>
                  <a:xfrm>
                    <a:off x="667045" y="1708643"/>
                    <a:ext cx="42846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1c</a:t>
                    </a:r>
                    <a:endParaRPr lang="en-US" dirty="0"/>
                  </a:p>
                </p:txBody>
              </p:sp>
            </p:grpSp>
          </p:grpSp>
          <p:sp>
            <p:nvSpPr>
              <p:cNvPr id="3" name="Oval 2"/>
              <p:cNvSpPr/>
              <p:nvPr/>
            </p:nvSpPr>
            <p:spPr bwMode="auto">
              <a:xfrm>
                <a:off x="1020408" y="5511349"/>
                <a:ext cx="839004" cy="816496"/>
              </a:xfrm>
              <a:prstGeom prst="ellipse">
                <a:avLst/>
              </a:prstGeom>
              <a:noFill/>
              <a:ln w="19050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5" name="Oval 294"/>
              <p:cNvSpPr/>
              <p:nvPr/>
            </p:nvSpPr>
            <p:spPr bwMode="auto">
              <a:xfrm>
                <a:off x="2442651" y="3191580"/>
                <a:ext cx="839004" cy="816496"/>
              </a:xfrm>
              <a:prstGeom prst="ellipse">
                <a:avLst/>
              </a:prstGeom>
              <a:noFill/>
              <a:ln w="19050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6" name="Oval 295"/>
              <p:cNvSpPr/>
              <p:nvPr/>
            </p:nvSpPr>
            <p:spPr bwMode="auto">
              <a:xfrm>
                <a:off x="3252649" y="2368720"/>
                <a:ext cx="839004" cy="816496"/>
              </a:xfrm>
              <a:prstGeom prst="ellipse">
                <a:avLst/>
              </a:prstGeom>
              <a:noFill/>
              <a:ln w="19050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7" name="Oval 296"/>
              <p:cNvSpPr/>
              <p:nvPr/>
            </p:nvSpPr>
            <p:spPr bwMode="auto">
              <a:xfrm>
                <a:off x="5037704" y="2453079"/>
                <a:ext cx="839004" cy="816496"/>
              </a:xfrm>
              <a:prstGeom prst="ellipse">
                <a:avLst/>
              </a:prstGeom>
              <a:noFill/>
              <a:ln w="19050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∂</a:t>
                </a:r>
                <a:endParaRPr lang="en-US" dirty="0"/>
              </a:p>
            </p:txBody>
          </p:sp>
          <p:sp>
            <p:nvSpPr>
              <p:cNvPr id="298" name="Oval 297"/>
              <p:cNvSpPr/>
              <p:nvPr/>
            </p:nvSpPr>
            <p:spPr bwMode="auto">
              <a:xfrm>
                <a:off x="5915729" y="3217852"/>
                <a:ext cx="839004" cy="816496"/>
              </a:xfrm>
              <a:prstGeom prst="ellipse">
                <a:avLst/>
              </a:prstGeom>
              <a:noFill/>
              <a:ln w="19050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∂</a:t>
                </a:r>
                <a:endParaRPr lang="en-US" dirty="0"/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2018143" y="5692792"/>
              <a:ext cx="54598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gateway routers run both eBGP and </a:t>
              </a:r>
              <a:r>
                <a:rPr lang="en-US" dirty="0" err="1" smtClean="0"/>
                <a:t>iBGP</a:t>
              </a:r>
              <a:r>
                <a:rPr lang="en-US" dirty="0" smtClean="0"/>
                <a:t> protocols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7078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BGP basics</a:t>
            </a:r>
          </a:p>
        </p:txBody>
      </p:sp>
      <p:sp>
        <p:nvSpPr>
          <p:cNvPr id="753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79438" y="2478283"/>
            <a:ext cx="8505825" cy="1234021"/>
          </a:xfrm>
        </p:spPr>
        <p:txBody>
          <a:bodyPr/>
          <a:lstStyle/>
          <a:p>
            <a:pPr marL="282575" indent="-282575"/>
            <a:r>
              <a:rPr lang="en-US" sz="2400" dirty="0">
                <a:latin typeface="Gill Sans MT" charset="0"/>
              </a:rPr>
              <a:t>when AS3 </a:t>
            </a:r>
            <a:r>
              <a:rPr lang="en-US" sz="2400" dirty="0" smtClean="0">
                <a:latin typeface="Gill Sans MT" charset="0"/>
              </a:rPr>
              <a:t>gateway router 3a advertises path </a:t>
            </a:r>
            <a:r>
              <a:rPr lang="en-US" sz="2200" dirty="0" smtClean="0">
                <a:solidFill>
                  <a:srgbClr val="CC0000"/>
                </a:solidFill>
                <a:latin typeface="Gill Sans MT" charset="0"/>
              </a:rPr>
              <a:t>AS3,X </a:t>
            </a:r>
            <a:r>
              <a:rPr lang="en-US" sz="2400" dirty="0">
                <a:latin typeface="Gill Sans MT" charset="0"/>
              </a:rPr>
              <a:t>to </a:t>
            </a:r>
            <a:r>
              <a:rPr lang="en-US" sz="2400" dirty="0" smtClean="0">
                <a:latin typeface="Gill Sans MT" charset="0"/>
              </a:rPr>
              <a:t>AS2 gateway router 2c:</a:t>
            </a:r>
            <a:endParaRPr lang="en-US" sz="2400" dirty="0">
              <a:latin typeface="Gill Sans MT" charset="0"/>
            </a:endParaRPr>
          </a:p>
          <a:p>
            <a:pPr marL="685800" lvl="1" indent="-228600"/>
            <a:r>
              <a:rPr lang="en-US" dirty="0">
                <a:latin typeface="Gill Sans MT" charset="0"/>
              </a:rPr>
              <a:t>AS3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promises</a:t>
            </a:r>
            <a:r>
              <a:rPr lang="en-US" dirty="0">
                <a:latin typeface="Gill Sans MT" charset="0"/>
              </a:rPr>
              <a:t> </a:t>
            </a:r>
            <a:r>
              <a:rPr lang="en-US" dirty="0" smtClean="0">
                <a:latin typeface="Gill Sans MT" charset="0"/>
              </a:rPr>
              <a:t>to AS2 it </a:t>
            </a:r>
            <a:r>
              <a:rPr lang="en-US" dirty="0">
                <a:latin typeface="Gill Sans MT" charset="0"/>
              </a:rPr>
              <a:t>will forward datagrams </a:t>
            </a:r>
            <a:r>
              <a:rPr lang="en-US" dirty="0" smtClean="0">
                <a:latin typeface="Gill Sans MT" charset="0"/>
              </a:rPr>
              <a:t>towards X</a:t>
            </a:r>
            <a:endParaRPr lang="en-US" dirty="0">
              <a:latin typeface="Gill Sans MT" charset="0"/>
            </a:endParaRPr>
          </a:p>
          <a:p>
            <a:pPr marL="0" indent="0">
              <a:buNone/>
            </a:pPr>
            <a:endParaRPr lang="en-US" sz="2000" dirty="0">
              <a:latin typeface="Gill Sans MT" charset="0"/>
            </a:endParaRPr>
          </a:p>
        </p:txBody>
      </p:sp>
      <p:sp>
        <p:nvSpPr>
          <p:cNvPr id="162846" name="Rectangle 116"/>
          <p:cNvSpPr>
            <a:spLocks noChangeArrowheads="1"/>
          </p:cNvSpPr>
          <p:nvPr/>
        </p:nvSpPr>
        <p:spPr bwMode="auto">
          <a:xfrm>
            <a:off x="554038" y="1069976"/>
            <a:ext cx="8505825" cy="123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2575" indent="-2825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solidFill>
                  <a:srgbClr val="CC0000"/>
                </a:solidFill>
                <a:latin typeface="Gill Sans MT" charset="0"/>
              </a:rPr>
              <a:t>BGP session:</a:t>
            </a:r>
            <a:r>
              <a:rPr lang="en-US" sz="2400" dirty="0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 sz="2400" dirty="0">
                <a:latin typeface="Gill Sans MT" charset="0"/>
              </a:rPr>
              <a:t>two BGP routers (</a:t>
            </a:r>
            <a:r>
              <a:rPr lang="ja-JP" altLang="en-US" sz="2400" dirty="0">
                <a:latin typeface="Gill Sans MT" charset="0"/>
              </a:rPr>
              <a:t>“</a:t>
            </a:r>
            <a:r>
              <a:rPr lang="en-US" altLang="ja-JP" sz="2400" dirty="0">
                <a:latin typeface="Gill Sans MT" charset="0"/>
              </a:rPr>
              <a:t>peers</a:t>
            </a:r>
            <a:r>
              <a:rPr lang="ja-JP" altLang="en-US" sz="2400" dirty="0">
                <a:latin typeface="Gill Sans MT" charset="0"/>
              </a:rPr>
              <a:t>”</a:t>
            </a:r>
            <a:r>
              <a:rPr lang="en-US" altLang="ja-JP" sz="2400" dirty="0">
                <a:latin typeface="Gill Sans MT" charset="0"/>
              </a:rPr>
              <a:t>) exchange BGP </a:t>
            </a:r>
            <a:r>
              <a:rPr lang="en-US" altLang="ja-JP" sz="2400" dirty="0" smtClean="0">
                <a:latin typeface="Gill Sans MT" charset="0"/>
              </a:rPr>
              <a:t>messages over semi-permanent TCP connection:</a:t>
            </a:r>
            <a:endParaRPr lang="en-US" altLang="ja-JP" sz="2400" dirty="0">
              <a:latin typeface="Gill Sans MT" charset="0"/>
            </a:endParaRPr>
          </a:p>
          <a:p>
            <a:pPr marL="685800" lvl="1" indent="-2286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</a:pPr>
            <a:r>
              <a:rPr lang="en-US" sz="2400" dirty="0">
                <a:latin typeface="Gill Sans MT"/>
                <a:cs typeface="Gill Sans MT"/>
              </a:rPr>
              <a:t>advertising </a:t>
            </a:r>
            <a:r>
              <a:rPr lang="en-US" sz="2400" i="1" dirty="0">
                <a:solidFill>
                  <a:srgbClr val="CC0000"/>
                </a:solidFill>
                <a:latin typeface="Gill Sans MT"/>
                <a:cs typeface="Gill Sans MT"/>
              </a:rPr>
              <a:t>paths</a:t>
            </a:r>
            <a:r>
              <a:rPr lang="en-US" sz="2400" dirty="0">
                <a:solidFill>
                  <a:srgbClr val="CC0000"/>
                </a:solidFill>
                <a:latin typeface="Gill Sans MT"/>
                <a:cs typeface="Gill Sans MT"/>
              </a:rPr>
              <a:t> </a:t>
            </a:r>
            <a:r>
              <a:rPr lang="en-US" sz="2400" dirty="0">
                <a:latin typeface="Gill Sans MT"/>
                <a:cs typeface="Gill Sans MT"/>
              </a:rPr>
              <a:t>to different destination </a:t>
            </a:r>
            <a:r>
              <a:rPr lang="en-US" sz="2400" dirty="0" smtClean="0">
                <a:latin typeface="Gill Sans MT"/>
                <a:cs typeface="Gill Sans MT"/>
              </a:rPr>
              <a:t>network prefixes (BGP  is a </a:t>
            </a:r>
            <a:r>
              <a:rPr lang="ja-JP" altLang="en-US" sz="2400" dirty="0" smtClean="0">
                <a:latin typeface="Gill Sans MT"/>
                <a:cs typeface="Gill Sans MT"/>
              </a:rPr>
              <a:t>“</a:t>
            </a:r>
            <a:r>
              <a:rPr lang="en-US" altLang="ja-JP" sz="2400" dirty="0">
                <a:latin typeface="Gill Sans MT"/>
                <a:cs typeface="Gill Sans MT"/>
              </a:rPr>
              <a:t>path vector</a:t>
            </a:r>
            <a:r>
              <a:rPr lang="ja-JP" altLang="en-US" sz="2400" dirty="0">
                <a:latin typeface="Gill Sans MT"/>
                <a:cs typeface="Gill Sans MT"/>
              </a:rPr>
              <a:t>”</a:t>
            </a:r>
            <a:r>
              <a:rPr lang="en-US" altLang="ja-JP" sz="2400" dirty="0">
                <a:latin typeface="Gill Sans MT"/>
                <a:cs typeface="Gill Sans MT"/>
              </a:rPr>
              <a:t> </a:t>
            </a:r>
            <a:r>
              <a:rPr lang="en-US" altLang="ja-JP" sz="2400" dirty="0" smtClean="0">
                <a:latin typeface="Gill Sans MT"/>
                <a:cs typeface="Gill Sans MT"/>
              </a:rPr>
              <a:t>protocol)</a:t>
            </a:r>
            <a:endParaRPr lang="en-US" sz="2400" dirty="0">
              <a:solidFill>
                <a:srgbClr val="FF0000"/>
              </a:solidFill>
              <a:latin typeface="Gill Sans MT"/>
              <a:cs typeface="Gill Sans MT"/>
            </a:endParaRPr>
          </a:p>
        </p:txBody>
      </p:sp>
      <p:pic>
        <p:nvPicPr>
          <p:cNvPr id="162849" name="Picture 121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800100"/>
            <a:ext cx="2553558" cy="20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5" name="Group 124"/>
          <p:cNvGrpSpPr/>
          <p:nvPr/>
        </p:nvGrpSpPr>
        <p:grpSpPr>
          <a:xfrm>
            <a:off x="624887" y="4010992"/>
            <a:ext cx="2557336" cy="1719017"/>
            <a:chOff x="-2170772" y="2784954"/>
            <a:chExt cx="2712783" cy="1853712"/>
          </a:xfrm>
        </p:grpSpPr>
        <p:sp>
          <p:nvSpPr>
            <p:cNvPr id="261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2" name="Group 261"/>
            <p:cNvGrpSpPr/>
            <p:nvPr/>
          </p:nvGrpSpPr>
          <p:grpSpPr>
            <a:xfrm>
              <a:off x="-1935370" y="2935816"/>
              <a:ext cx="2333625" cy="1590649"/>
              <a:chOff x="833331" y="2873352"/>
              <a:chExt cx="2333625" cy="1590649"/>
            </a:xfrm>
          </p:grpSpPr>
          <p:grpSp>
            <p:nvGrpSpPr>
              <p:cNvPr id="263" name="Group 262"/>
              <p:cNvGrpSpPr/>
              <p:nvPr/>
            </p:nvGrpSpPr>
            <p:grpSpPr>
              <a:xfrm>
                <a:off x="1736090" y="287335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31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16" name="Oval 31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7" name="Rectangle 31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18" name="Oval 31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9" name="Freeform 31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0" name="Freeform 31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1" name="Freeform 32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2" name="Freeform 32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23" name="Straight Connector 322"/>
                  <p:cNvCxnSpPr>
                    <a:endCxn id="31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Straight Connector 32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3" name="Group 312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314" name="Oval 31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15" name="TextBox 314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1b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64" name="Group 263"/>
              <p:cNvGrpSpPr/>
              <p:nvPr/>
            </p:nvGrpSpPr>
            <p:grpSpPr>
              <a:xfrm>
                <a:off x="1740320" y="409466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9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03" name="Oval 30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4" name="Rectangle 30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5" name="Oval 30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6" name="Freeform 30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7" name="Freeform 30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8" name="Freeform 30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9" name="Freeform 30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10" name="Straight Connector 309"/>
                  <p:cNvCxnSpPr>
                    <a:endCxn id="30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1" name="Straight Connector 31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0" name="Group 299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301" name="Oval 30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2" name="TextBox 301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1d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65" name="Group 264"/>
              <p:cNvGrpSpPr/>
              <p:nvPr/>
            </p:nvGrpSpPr>
            <p:grpSpPr>
              <a:xfrm>
                <a:off x="2601806" y="348507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86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90" name="Oval 289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1" name="Rectangle 290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2" name="Oval 291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3" name="Freeform 292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4" name="Freeform 293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5" name="Freeform 294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6" name="Freeform 295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97" name="Straight Connector 296"/>
                  <p:cNvCxnSpPr>
                    <a:endCxn id="292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8" name="Straight Connector 297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7" name="Group 286"/>
                <p:cNvGrpSpPr/>
                <p:nvPr/>
              </p:nvGrpSpPr>
              <p:grpSpPr>
                <a:xfrm>
                  <a:off x="1770362" y="2873352"/>
                  <a:ext cx="428460" cy="369332"/>
                  <a:chOff x="667045" y="1708643"/>
                  <a:chExt cx="428460" cy="369332"/>
                </a:xfrm>
              </p:grpSpPr>
              <p:sp>
                <p:nvSpPr>
                  <p:cNvPr id="288" name="Oval 287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89" name="TextBox 288"/>
                  <p:cNvSpPr txBox="1"/>
                  <p:nvPr/>
                </p:nvSpPr>
                <p:spPr>
                  <a:xfrm>
                    <a:off x="667045" y="1708643"/>
                    <a:ext cx="42846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1c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66" name="Group 265"/>
              <p:cNvGrpSpPr/>
              <p:nvPr/>
            </p:nvGrpSpPr>
            <p:grpSpPr>
              <a:xfrm>
                <a:off x="833331" y="347871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73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77" name="Oval 276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78" name="Rectangle 277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79" name="Oval 278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80" name="Freeform 279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1" name="Freeform 280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2" name="Freeform 281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3" name="Freeform 282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84" name="Straight Connector 283"/>
                  <p:cNvCxnSpPr>
                    <a:endCxn id="279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Straight Connector 284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4" name="Group 273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75" name="Oval 274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76" name="TextBox 275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1a</a:t>
                    </a:r>
                    <a:endParaRPr lang="en-US" dirty="0"/>
                  </a:p>
                </p:txBody>
              </p:sp>
            </p:grpSp>
          </p:grpSp>
          <p:cxnSp>
            <p:nvCxnSpPr>
              <p:cNvPr id="267" name="Straight Connector 266"/>
              <p:cNvCxnSpPr>
                <a:stCxn id="315" idx="2"/>
                <a:endCxn id="302" idx="0"/>
              </p:cNvCxnSpPr>
              <p:nvPr/>
            </p:nvCxnSpPr>
            <p:spPr bwMode="auto">
              <a:xfrm>
                <a:off x="1991073" y="3242684"/>
                <a:ext cx="4230" cy="85198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8" name="Straight Connector 267"/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9" name="Straight Connector 268"/>
              <p:cNvCxnSpPr>
                <a:stCxn id="316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0" name="Straight Connector 269"/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1" name="Straight Connector 270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2" name="Straight Connector 271"/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126" name="Group 125"/>
          <p:cNvGrpSpPr/>
          <p:nvPr/>
        </p:nvGrpSpPr>
        <p:grpSpPr>
          <a:xfrm>
            <a:off x="3285692" y="4938163"/>
            <a:ext cx="2545688" cy="1720535"/>
            <a:chOff x="-2170772" y="2784954"/>
            <a:chExt cx="2712783" cy="1853712"/>
          </a:xfrm>
        </p:grpSpPr>
        <p:sp>
          <p:nvSpPr>
            <p:cNvPr id="197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" name="Group 197"/>
            <p:cNvGrpSpPr/>
            <p:nvPr/>
          </p:nvGrpSpPr>
          <p:grpSpPr>
            <a:xfrm>
              <a:off x="-1935370" y="2935816"/>
              <a:ext cx="2333625" cy="1590649"/>
              <a:chOff x="833331" y="2873352"/>
              <a:chExt cx="2333625" cy="1590649"/>
            </a:xfrm>
          </p:grpSpPr>
          <p:grpSp>
            <p:nvGrpSpPr>
              <p:cNvPr id="199" name="Group 198"/>
              <p:cNvGrpSpPr/>
              <p:nvPr/>
            </p:nvGrpSpPr>
            <p:grpSpPr>
              <a:xfrm>
                <a:off x="1736090" y="287335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48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52" name="Oval 251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53" name="Rectangle 252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4" name="Oval 253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55" name="Freeform 254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6" name="Freeform 255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7" name="Freeform 256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8" name="Freeform 257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59" name="Straight Connector 258"/>
                  <p:cNvCxnSpPr>
                    <a:endCxn id="254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0" name="Straight Connector 259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9" name="Group 248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50" name="Oval 249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51" name="TextBox 250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</a:t>
                    </a:r>
                    <a:r>
                      <a:rPr lang="en-US" dirty="0" smtClean="0"/>
                      <a:t>b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00" name="Group 199"/>
              <p:cNvGrpSpPr/>
              <p:nvPr/>
            </p:nvGrpSpPr>
            <p:grpSpPr>
              <a:xfrm>
                <a:off x="1740320" y="409466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35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39" name="Oval 238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40" name="Rectangle 239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1" name="Oval 240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42" name="Freeform 241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3" name="Freeform 242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4" name="Freeform 243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5" name="Freeform 244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46" name="Straight Connector 245"/>
                  <p:cNvCxnSpPr>
                    <a:endCxn id="241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7" name="Straight Connector 246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6" name="Group 235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37" name="Oval 236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38" name="TextBox 237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</a:t>
                    </a:r>
                    <a:r>
                      <a:rPr lang="en-US" dirty="0" smtClean="0"/>
                      <a:t>d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01" name="Group 200"/>
              <p:cNvGrpSpPr/>
              <p:nvPr/>
            </p:nvGrpSpPr>
            <p:grpSpPr>
              <a:xfrm>
                <a:off x="2601806" y="348507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2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26" name="Oval 22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27" name="Rectangle 22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28" name="Oval 22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29" name="Freeform 22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0" name="Freeform 22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1" name="Freeform 23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2" name="Freeform 23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33" name="Straight Connector 232"/>
                  <p:cNvCxnSpPr>
                    <a:endCxn id="22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4" name="Straight Connector 23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3" name="Group 222"/>
                <p:cNvGrpSpPr/>
                <p:nvPr/>
              </p:nvGrpSpPr>
              <p:grpSpPr>
                <a:xfrm>
                  <a:off x="1770362" y="2873352"/>
                  <a:ext cx="428460" cy="369332"/>
                  <a:chOff x="667045" y="1708643"/>
                  <a:chExt cx="428460" cy="369332"/>
                </a:xfrm>
              </p:grpSpPr>
              <p:sp>
                <p:nvSpPr>
                  <p:cNvPr id="224" name="Oval 22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25" name="TextBox 224"/>
                  <p:cNvSpPr txBox="1"/>
                  <p:nvPr/>
                </p:nvSpPr>
                <p:spPr>
                  <a:xfrm>
                    <a:off x="667045" y="1708643"/>
                    <a:ext cx="42846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</a:t>
                    </a:r>
                    <a:r>
                      <a:rPr lang="en-US" dirty="0" smtClean="0"/>
                      <a:t>c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02" name="Group 201"/>
              <p:cNvGrpSpPr/>
              <p:nvPr/>
            </p:nvGrpSpPr>
            <p:grpSpPr>
              <a:xfrm>
                <a:off x="833331" y="347871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0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13" name="Oval 21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14" name="Rectangle 21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5" name="Oval 21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16" name="Freeform 21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7" name="Freeform 21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8" name="Freeform 21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9" name="Freeform 21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20" name="Straight Connector 219"/>
                  <p:cNvCxnSpPr>
                    <a:endCxn id="21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Straight Connector 22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0" name="Group 209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11" name="Oval 21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12" name="TextBox 211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</a:t>
                    </a:r>
                    <a:r>
                      <a:rPr lang="en-US" dirty="0" smtClean="0"/>
                      <a:t>a</a:t>
                    </a:r>
                    <a:endParaRPr lang="en-US" dirty="0"/>
                  </a:p>
                </p:txBody>
              </p:sp>
            </p:grpSp>
          </p:grpSp>
          <p:cxnSp>
            <p:nvCxnSpPr>
              <p:cNvPr id="203" name="Straight Connector 202"/>
              <p:cNvCxnSpPr>
                <a:stCxn id="251" idx="2"/>
                <a:endCxn id="238" idx="0"/>
              </p:cNvCxnSpPr>
              <p:nvPr/>
            </p:nvCxnSpPr>
            <p:spPr bwMode="auto">
              <a:xfrm>
                <a:off x="1991073" y="3242684"/>
                <a:ext cx="4230" cy="85198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4" name="Straight Connector 203"/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5" name="Straight Connector 204"/>
              <p:cNvCxnSpPr>
                <a:stCxn id="252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6" name="Straight Connector 205"/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7" name="Straight Connector 206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8" name="Straight Connector 207"/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133" name="Freeform 2"/>
          <p:cNvSpPr>
            <a:spLocks/>
          </p:cNvSpPr>
          <p:nvPr/>
        </p:nvSpPr>
        <p:spPr bwMode="auto">
          <a:xfrm>
            <a:off x="5507686" y="3869905"/>
            <a:ext cx="2575521" cy="1672516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4" name="Group 133"/>
          <p:cNvGrpSpPr/>
          <p:nvPr/>
        </p:nvGrpSpPr>
        <p:grpSpPr>
          <a:xfrm>
            <a:off x="5731177" y="4006021"/>
            <a:ext cx="2215548" cy="1435167"/>
            <a:chOff x="833331" y="2873352"/>
            <a:chExt cx="2333625" cy="1590649"/>
          </a:xfrm>
        </p:grpSpPr>
        <p:grpSp>
          <p:nvGrpSpPr>
            <p:cNvPr id="135" name="Group 134"/>
            <p:cNvGrpSpPr/>
            <p:nvPr/>
          </p:nvGrpSpPr>
          <p:grpSpPr>
            <a:xfrm>
              <a:off x="1736090" y="2873352"/>
              <a:ext cx="565150" cy="369332"/>
              <a:chOff x="1736090" y="2873352"/>
              <a:chExt cx="565150" cy="369332"/>
            </a:xfrm>
          </p:grpSpPr>
          <p:grpSp>
            <p:nvGrpSpPr>
              <p:cNvPr id="184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88" name="Oval 187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89" name="Rectangle 188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0" name="Oval 189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91" name="Freeform 190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2" name="Freeform 191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3" name="Freeform 192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4" name="Freeform 193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95" name="Straight Connector 194"/>
                <p:cNvCxnSpPr>
                  <a:endCxn id="190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 184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186" name="Oval 185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7" name="TextBox 186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b</a:t>
                  </a:r>
                  <a:endParaRPr lang="en-US" dirty="0"/>
                </a:p>
              </p:txBody>
            </p:sp>
          </p:grpSp>
        </p:grpSp>
        <p:grpSp>
          <p:nvGrpSpPr>
            <p:cNvPr id="136" name="Group 135"/>
            <p:cNvGrpSpPr/>
            <p:nvPr/>
          </p:nvGrpSpPr>
          <p:grpSpPr>
            <a:xfrm>
              <a:off x="1740320" y="4094669"/>
              <a:ext cx="565150" cy="369332"/>
              <a:chOff x="1736090" y="2873352"/>
              <a:chExt cx="565150" cy="369332"/>
            </a:xfrm>
          </p:grpSpPr>
          <p:grpSp>
            <p:nvGrpSpPr>
              <p:cNvPr id="171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75" name="Oval 174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6" name="Rectangle 175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7" name="Oval 176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8" name="Freeform 177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9" name="Freeform 178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0" name="Freeform 179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1" name="Freeform 180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82" name="Straight Connector 181"/>
                <p:cNvCxnSpPr>
                  <a:endCxn id="177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2" name="Group 171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173" name="Oval 172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4" name="TextBox 173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d</a:t>
                  </a:r>
                  <a:endParaRPr lang="en-US" dirty="0"/>
                </a:p>
              </p:txBody>
            </p:sp>
          </p:grpSp>
        </p:grpSp>
        <p:grpSp>
          <p:nvGrpSpPr>
            <p:cNvPr id="137" name="Group 136"/>
            <p:cNvGrpSpPr/>
            <p:nvPr/>
          </p:nvGrpSpPr>
          <p:grpSpPr>
            <a:xfrm>
              <a:off x="2601806" y="3485072"/>
              <a:ext cx="565150" cy="369332"/>
              <a:chOff x="1736090" y="2873352"/>
              <a:chExt cx="565150" cy="369332"/>
            </a:xfrm>
          </p:grpSpPr>
          <p:grpSp>
            <p:nvGrpSpPr>
              <p:cNvPr id="158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62" name="Oval 161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3" name="Rectangle 162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4" name="Oval 163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5" name="Freeform 164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6" name="Freeform 165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7" name="Freeform 166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8" name="Freeform 167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69" name="Straight Connector 168"/>
                <p:cNvCxnSpPr>
                  <a:endCxn id="164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/>
              <p:cNvGrpSpPr/>
              <p:nvPr/>
            </p:nvGrpSpPr>
            <p:grpSpPr>
              <a:xfrm>
                <a:off x="1770362" y="2873352"/>
                <a:ext cx="428460" cy="369332"/>
                <a:chOff x="667045" y="1708643"/>
                <a:chExt cx="428460" cy="369332"/>
              </a:xfrm>
            </p:grpSpPr>
            <p:sp>
              <p:nvSpPr>
                <p:cNvPr id="160" name="Oval 159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1" name="TextBox 160"/>
                <p:cNvSpPr txBox="1"/>
                <p:nvPr/>
              </p:nvSpPr>
              <p:spPr>
                <a:xfrm>
                  <a:off x="667045" y="1708643"/>
                  <a:ext cx="42846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c</a:t>
                  </a:r>
                  <a:endParaRPr lang="en-US" dirty="0"/>
                </a:p>
              </p:txBody>
            </p:sp>
          </p:grpSp>
        </p:grpSp>
        <p:grpSp>
          <p:nvGrpSpPr>
            <p:cNvPr id="138" name="Group 137"/>
            <p:cNvGrpSpPr/>
            <p:nvPr/>
          </p:nvGrpSpPr>
          <p:grpSpPr>
            <a:xfrm>
              <a:off x="833331" y="3478719"/>
              <a:ext cx="565150" cy="369332"/>
              <a:chOff x="1736090" y="2873352"/>
              <a:chExt cx="565150" cy="369332"/>
            </a:xfrm>
          </p:grpSpPr>
          <p:grpSp>
            <p:nvGrpSpPr>
              <p:cNvPr id="145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49" name="Oval 148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0" name="Rectangle 149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1" name="Oval 150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2" name="Freeform 151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4" name="Freeform 153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5" name="Freeform 154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56" name="Straight Connector 155"/>
                <p:cNvCxnSpPr>
                  <a:endCxn id="151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147" name="Oval 146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a</a:t>
                  </a:r>
                  <a:endParaRPr lang="en-US" dirty="0"/>
                </a:p>
              </p:txBody>
            </p:sp>
          </p:grpSp>
        </p:grpSp>
        <p:cxnSp>
          <p:nvCxnSpPr>
            <p:cNvPr id="139" name="Straight Connector 138"/>
            <p:cNvCxnSpPr>
              <a:stCxn id="187" idx="2"/>
              <a:endCxn id="174" idx="0"/>
            </p:cNvCxnSpPr>
            <p:nvPr/>
          </p:nvCxnSpPr>
          <p:spPr bwMode="auto">
            <a:xfrm>
              <a:off x="1991073" y="3242684"/>
              <a:ext cx="4230" cy="85198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0" name="Straight Connector 139"/>
            <p:cNvCxnSpPr/>
            <p:nvPr/>
          </p:nvCxnSpPr>
          <p:spPr bwMode="auto">
            <a:xfrm>
              <a:off x="1407477" y="3648621"/>
              <a:ext cx="1204913" cy="635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1" name="Straight Connector 140"/>
            <p:cNvCxnSpPr>
              <a:stCxn id="188" idx="7"/>
            </p:cNvCxnSpPr>
            <p:nvPr/>
          </p:nvCxnSpPr>
          <p:spPr bwMode="auto">
            <a:xfrm>
              <a:off x="2218708" y="3154477"/>
              <a:ext cx="480042" cy="36977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2" name="Straight Connector 141"/>
            <p:cNvCxnSpPr/>
            <p:nvPr/>
          </p:nvCxnSpPr>
          <p:spPr bwMode="auto">
            <a:xfrm>
              <a:off x="1300073" y="3786304"/>
              <a:ext cx="477927" cy="35707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3" name="Straight Connector 142"/>
            <p:cNvCxnSpPr/>
            <p:nvPr/>
          </p:nvCxnSpPr>
          <p:spPr bwMode="auto">
            <a:xfrm flipH="1">
              <a:off x="2196042" y="3783542"/>
              <a:ext cx="508002" cy="3492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4" name="Straight Connector 143"/>
            <p:cNvCxnSpPr/>
            <p:nvPr/>
          </p:nvCxnSpPr>
          <p:spPr bwMode="auto">
            <a:xfrm flipH="1">
              <a:off x="1287553" y="3166946"/>
              <a:ext cx="508002" cy="3492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28" name="Straight Connector 127"/>
          <p:cNvCxnSpPr/>
          <p:nvPr/>
        </p:nvCxnSpPr>
        <p:spPr bwMode="auto">
          <a:xfrm flipH="1" flipV="1">
            <a:off x="3046706" y="4899525"/>
            <a:ext cx="480877" cy="74409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9" name="Straight Connector 128"/>
          <p:cNvCxnSpPr/>
          <p:nvPr/>
        </p:nvCxnSpPr>
        <p:spPr bwMode="auto">
          <a:xfrm flipV="1">
            <a:off x="5523188" y="4840643"/>
            <a:ext cx="337735" cy="82312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0" name="TextBox 129"/>
          <p:cNvSpPr txBox="1"/>
          <p:nvPr/>
        </p:nvSpPr>
        <p:spPr>
          <a:xfrm>
            <a:off x="3493291" y="4997847"/>
            <a:ext cx="753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 2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5543950" y="3911145"/>
            <a:ext cx="753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 3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629020" y="4121821"/>
            <a:ext cx="753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 1</a:t>
            </a:r>
            <a:endParaRPr lang="en-US" sz="2000" dirty="0">
              <a:solidFill>
                <a:srgbClr val="00009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070827" y="4972752"/>
            <a:ext cx="1701734" cy="616172"/>
            <a:chOff x="7073692" y="5469792"/>
            <a:chExt cx="1701734" cy="616172"/>
          </a:xfrm>
        </p:grpSpPr>
        <p:grpSp>
          <p:nvGrpSpPr>
            <p:cNvPr id="10" name="Group 9"/>
            <p:cNvGrpSpPr/>
            <p:nvPr/>
          </p:nvGrpSpPr>
          <p:grpSpPr>
            <a:xfrm>
              <a:off x="7073692" y="5469792"/>
              <a:ext cx="1701734" cy="616172"/>
              <a:chOff x="6946249" y="5096269"/>
              <a:chExt cx="1701734" cy="616172"/>
            </a:xfrm>
          </p:grpSpPr>
          <p:sp>
            <p:nvSpPr>
              <p:cNvPr id="399" name="Freeform 2"/>
              <p:cNvSpPr>
                <a:spLocks/>
              </p:cNvSpPr>
              <p:nvPr/>
            </p:nvSpPr>
            <p:spPr bwMode="auto">
              <a:xfrm>
                <a:off x="6946249" y="5096269"/>
                <a:ext cx="1701734" cy="616172"/>
              </a:xfrm>
              <a:custGeom>
                <a:avLst/>
                <a:gdLst>
                  <a:gd name="T0" fmla="*/ 648763 w 10001"/>
                  <a:gd name="T1" fmla="*/ 34777612 h 10125"/>
                  <a:gd name="T2" fmla="*/ 115976403 w 10001"/>
                  <a:gd name="T3" fmla="*/ 13733703 h 10125"/>
                  <a:gd name="T4" fmla="*/ 507700960 w 10001"/>
                  <a:gd name="T5" fmla="*/ 8662125 h 10125"/>
                  <a:gd name="T6" fmla="*/ 810212713 w 10001"/>
                  <a:gd name="T7" fmla="*/ 0 h 10125"/>
                  <a:gd name="T8" fmla="*/ 1090015738 w 10001"/>
                  <a:gd name="T9" fmla="*/ 8687929 h 10125"/>
                  <a:gd name="T10" fmla="*/ 1310938763 w 10001"/>
                  <a:gd name="T11" fmla="*/ 4279362 h 10125"/>
                  <a:gd name="T12" fmla="*/ 1620263134 w 10001"/>
                  <a:gd name="T13" fmla="*/ 25736690 h 10125"/>
                  <a:gd name="T14" fmla="*/ 1394798364 w 10001"/>
                  <a:gd name="T15" fmla="*/ 58525268 h 10125"/>
                  <a:gd name="T16" fmla="*/ 1134622140 w 10001"/>
                  <a:gd name="T17" fmla="*/ 80266624 h 10125"/>
                  <a:gd name="T18" fmla="*/ 860820276 w 10001"/>
                  <a:gd name="T19" fmla="*/ 76142271 h 10125"/>
                  <a:gd name="T20" fmla="*/ 708996782 w 10001"/>
                  <a:gd name="T21" fmla="*/ 85346835 h 10125"/>
                  <a:gd name="T22" fmla="*/ 509322667 w 10001"/>
                  <a:gd name="T23" fmla="*/ 86268164 h 10125"/>
                  <a:gd name="T24" fmla="*/ 353443899 w 10001"/>
                  <a:gd name="T25" fmla="*/ 67979516 h 10125"/>
                  <a:gd name="T26" fmla="*/ 192536914 w 10001"/>
                  <a:gd name="T27" fmla="*/ 64535347 h 10125"/>
                  <a:gd name="T28" fmla="*/ 648763 w 10001"/>
                  <a:gd name="T29" fmla="*/ 34777612 h 1012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connsiteX0" fmla="*/ 4 w 10040"/>
                  <a:gd name="connsiteY0" fmla="*/ 4039 h 10125"/>
                  <a:gd name="connsiteX1" fmla="*/ 715 w 10040"/>
                  <a:gd name="connsiteY1" fmla="*/ 1595 h 10125"/>
                  <a:gd name="connsiteX2" fmla="*/ 3130 w 10040"/>
                  <a:gd name="connsiteY2" fmla="*/ 1006 h 10125"/>
                  <a:gd name="connsiteX3" fmla="*/ 4995 w 10040"/>
                  <a:gd name="connsiteY3" fmla="*/ 0 h 10125"/>
                  <a:gd name="connsiteX4" fmla="*/ 6720 w 10040"/>
                  <a:gd name="connsiteY4" fmla="*/ 1009 h 10125"/>
                  <a:gd name="connsiteX5" fmla="*/ 9989 w 10040"/>
                  <a:gd name="connsiteY5" fmla="*/ 2989 h 10125"/>
                  <a:gd name="connsiteX6" fmla="*/ 8599 w 10040"/>
                  <a:gd name="connsiteY6" fmla="*/ 6797 h 10125"/>
                  <a:gd name="connsiteX7" fmla="*/ 6995 w 10040"/>
                  <a:gd name="connsiteY7" fmla="*/ 9322 h 10125"/>
                  <a:gd name="connsiteX8" fmla="*/ 5307 w 10040"/>
                  <a:gd name="connsiteY8" fmla="*/ 8843 h 10125"/>
                  <a:gd name="connsiteX9" fmla="*/ 4371 w 10040"/>
                  <a:gd name="connsiteY9" fmla="*/ 9912 h 10125"/>
                  <a:gd name="connsiteX10" fmla="*/ 3140 w 10040"/>
                  <a:gd name="connsiteY10" fmla="*/ 10019 h 10125"/>
                  <a:gd name="connsiteX11" fmla="*/ 2179 w 10040"/>
                  <a:gd name="connsiteY11" fmla="*/ 7895 h 10125"/>
                  <a:gd name="connsiteX12" fmla="*/ 1187 w 10040"/>
                  <a:gd name="connsiteY12" fmla="*/ 7495 h 10125"/>
                  <a:gd name="connsiteX13" fmla="*/ 4 w 10040"/>
                  <a:gd name="connsiteY13" fmla="*/ 4039 h 10125"/>
                  <a:gd name="connsiteX0" fmla="*/ 4 w 8600"/>
                  <a:gd name="connsiteY0" fmla="*/ 4042 h 10128"/>
                  <a:gd name="connsiteX1" fmla="*/ 715 w 8600"/>
                  <a:gd name="connsiteY1" fmla="*/ 1598 h 10128"/>
                  <a:gd name="connsiteX2" fmla="*/ 3130 w 8600"/>
                  <a:gd name="connsiteY2" fmla="*/ 1009 h 10128"/>
                  <a:gd name="connsiteX3" fmla="*/ 4995 w 8600"/>
                  <a:gd name="connsiteY3" fmla="*/ 3 h 10128"/>
                  <a:gd name="connsiteX4" fmla="*/ 6720 w 8600"/>
                  <a:gd name="connsiteY4" fmla="*/ 1012 h 10128"/>
                  <a:gd name="connsiteX5" fmla="*/ 8599 w 8600"/>
                  <a:gd name="connsiteY5" fmla="*/ 6800 h 10128"/>
                  <a:gd name="connsiteX6" fmla="*/ 6995 w 8600"/>
                  <a:gd name="connsiteY6" fmla="*/ 9325 h 10128"/>
                  <a:gd name="connsiteX7" fmla="*/ 5307 w 8600"/>
                  <a:gd name="connsiteY7" fmla="*/ 8846 h 10128"/>
                  <a:gd name="connsiteX8" fmla="*/ 4371 w 8600"/>
                  <a:gd name="connsiteY8" fmla="*/ 9915 h 10128"/>
                  <a:gd name="connsiteX9" fmla="*/ 3140 w 8600"/>
                  <a:gd name="connsiteY9" fmla="*/ 10022 h 10128"/>
                  <a:gd name="connsiteX10" fmla="*/ 2179 w 8600"/>
                  <a:gd name="connsiteY10" fmla="*/ 7898 h 10128"/>
                  <a:gd name="connsiteX11" fmla="*/ 1187 w 8600"/>
                  <a:gd name="connsiteY11" fmla="*/ 7498 h 10128"/>
                  <a:gd name="connsiteX12" fmla="*/ 4 w 8600"/>
                  <a:gd name="connsiteY12" fmla="*/ 4042 h 10128"/>
                  <a:gd name="connsiteX0" fmla="*/ 4 w 9326"/>
                  <a:gd name="connsiteY0" fmla="*/ 3988 h 9997"/>
                  <a:gd name="connsiteX1" fmla="*/ 830 w 9326"/>
                  <a:gd name="connsiteY1" fmla="*/ 1575 h 9997"/>
                  <a:gd name="connsiteX2" fmla="*/ 3639 w 9326"/>
                  <a:gd name="connsiteY2" fmla="*/ 993 h 9997"/>
                  <a:gd name="connsiteX3" fmla="*/ 5807 w 9326"/>
                  <a:gd name="connsiteY3" fmla="*/ 0 h 9997"/>
                  <a:gd name="connsiteX4" fmla="*/ 7813 w 9326"/>
                  <a:gd name="connsiteY4" fmla="*/ 996 h 9997"/>
                  <a:gd name="connsiteX5" fmla="*/ 9324 w 9326"/>
                  <a:gd name="connsiteY5" fmla="*/ 5746 h 9997"/>
                  <a:gd name="connsiteX6" fmla="*/ 8133 w 9326"/>
                  <a:gd name="connsiteY6" fmla="*/ 9204 h 9997"/>
                  <a:gd name="connsiteX7" fmla="*/ 6170 w 9326"/>
                  <a:gd name="connsiteY7" fmla="*/ 8731 h 9997"/>
                  <a:gd name="connsiteX8" fmla="*/ 5082 w 9326"/>
                  <a:gd name="connsiteY8" fmla="*/ 9787 h 9997"/>
                  <a:gd name="connsiteX9" fmla="*/ 3650 w 9326"/>
                  <a:gd name="connsiteY9" fmla="*/ 9892 h 9997"/>
                  <a:gd name="connsiteX10" fmla="*/ 2533 w 9326"/>
                  <a:gd name="connsiteY10" fmla="*/ 7795 h 9997"/>
                  <a:gd name="connsiteX11" fmla="*/ 1379 w 9326"/>
                  <a:gd name="connsiteY11" fmla="*/ 7400 h 9997"/>
                  <a:gd name="connsiteX12" fmla="*/ 4 w 9326"/>
                  <a:gd name="connsiteY12" fmla="*/ 3988 h 9997"/>
                  <a:gd name="connsiteX0" fmla="*/ 4 w 10001"/>
                  <a:gd name="connsiteY0" fmla="*/ 3989 h 10041"/>
                  <a:gd name="connsiteX1" fmla="*/ 890 w 10001"/>
                  <a:gd name="connsiteY1" fmla="*/ 1575 h 10041"/>
                  <a:gd name="connsiteX2" fmla="*/ 3902 w 10001"/>
                  <a:gd name="connsiteY2" fmla="*/ 993 h 10041"/>
                  <a:gd name="connsiteX3" fmla="*/ 6227 w 10001"/>
                  <a:gd name="connsiteY3" fmla="*/ 0 h 10041"/>
                  <a:gd name="connsiteX4" fmla="*/ 8378 w 10001"/>
                  <a:gd name="connsiteY4" fmla="*/ 996 h 10041"/>
                  <a:gd name="connsiteX5" fmla="*/ 9998 w 10001"/>
                  <a:gd name="connsiteY5" fmla="*/ 5748 h 10041"/>
                  <a:gd name="connsiteX6" fmla="*/ 8721 w 10001"/>
                  <a:gd name="connsiteY6" fmla="*/ 9207 h 10041"/>
                  <a:gd name="connsiteX7" fmla="*/ 5449 w 10001"/>
                  <a:gd name="connsiteY7" fmla="*/ 9790 h 10041"/>
                  <a:gd name="connsiteX8" fmla="*/ 3914 w 10001"/>
                  <a:gd name="connsiteY8" fmla="*/ 9895 h 10041"/>
                  <a:gd name="connsiteX9" fmla="*/ 2716 w 10001"/>
                  <a:gd name="connsiteY9" fmla="*/ 7797 h 10041"/>
                  <a:gd name="connsiteX10" fmla="*/ 1479 w 10001"/>
                  <a:gd name="connsiteY10" fmla="*/ 7402 h 10041"/>
                  <a:gd name="connsiteX11" fmla="*/ 4 w 10001"/>
                  <a:gd name="connsiteY11" fmla="*/ 3989 h 10041"/>
                  <a:gd name="connsiteX0" fmla="*/ 4 w 10001"/>
                  <a:gd name="connsiteY0" fmla="*/ 3989 h 14825"/>
                  <a:gd name="connsiteX1" fmla="*/ 890 w 10001"/>
                  <a:gd name="connsiteY1" fmla="*/ 1575 h 14825"/>
                  <a:gd name="connsiteX2" fmla="*/ 3902 w 10001"/>
                  <a:gd name="connsiteY2" fmla="*/ 993 h 14825"/>
                  <a:gd name="connsiteX3" fmla="*/ 6227 w 10001"/>
                  <a:gd name="connsiteY3" fmla="*/ 0 h 14825"/>
                  <a:gd name="connsiteX4" fmla="*/ 8378 w 10001"/>
                  <a:gd name="connsiteY4" fmla="*/ 996 h 14825"/>
                  <a:gd name="connsiteX5" fmla="*/ 9998 w 10001"/>
                  <a:gd name="connsiteY5" fmla="*/ 5748 h 14825"/>
                  <a:gd name="connsiteX6" fmla="*/ 8721 w 10001"/>
                  <a:gd name="connsiteY6" fmla="*/ 9207 h 14825"/>
                  <a:gd name="connsiteX7" fmla="*/ 6011 w 10001"/>
                  <a:gd name="connsiteY7" fmla="*/ 14823 h 14825"/>
                  <a:gd name="connsiteX8" fmla="*/ 3914 w 10001"/>
                  <a:gd name="connsiteY8" fmla="*/ 9895 h 14825"/>
                  <a:gd name="connsiteX9" fmla="*/ 2716 w 10001"/>
                  <a:gd name="connsiteY9" fmla="*/ 7797 h 14825"/>
                  <a:gd name="connsiteX10" fmla="*/ 1479 w 10001"/>
                  <a:gd name="connsiteY10" fmla="*/ 7402 h 14825"/>
                  <a:gd name="connsiteX11" fmla="*/ 4 w 10001"/>
                  <a:gd name="connsiteY11" fmla="*/ 3989 h 14825"/>
                  <a:gd name="connsiteX0" fmla="*/ 4 w 10001"/>
                  <a:gd name="connsiteY0" fmla="*/ 7436 h 18272"/>
                  <a:gd name="connsiteX1" fmla="*/ 890 w 10001"/>
                  <a:gd name="connsiteY1" fmla="*/ 5022 h 18272"/>
                  <a:gd name="connsiteX2" fmla="*/ 3902 w 10001"/>
                  <a:gd name="connsiteY2" fmla="*/ 4440 h 18272"/>
                  <a:gd name="connsiteX3" fmla="*/ 6026 w 10001"/>
                  <a:gd name="connsiteY3" fmla="*/ 0 h 18272"/>
                  <a:gd name="connsiteX4" fmla="*/ 8378 w 10001"/>
                  <a:gd name="connsiteY4" fmla="*/ 4443 h 18272"/>
                  <a:gd name="connsiteX5" fmla="*/ 9998 w 10001"/>
                  <a:gd name="connsiteY5" fmla="*/ 9195 h 18272"/>
                  <a:gd name="connsiteX6" fmla="*/ 8721 w 10001"/>
                  <a:gd name="connsiteY6" fmla="*/ 12654 h 18272"/>
                  <a:gd name="connsiteX7" fmla="*/ 6011 w 10001"/>
                  <a:gd name="connsiteY7" fmla="*/ 18270 h 18272"/>
                  <a:gd name="connsiteX8" fmla="*/ 3914 w 10001"/>
                  <a:gd name="connsiteY8" fmla="*/ 13342 h 18272"/>
                  <a:gd name="connsiteX9" fmla="*/ 2716 w 10001"/>
                  <a:gd name="connsiteY9" fmla="*/ 11244 h 18272"/>
                  <a:gd name="connsiteX10" fmla="*/ 1479 w 10001"/>
                  <a:gd name="connsiteY10" fmla="*/ 10849 h 18272"/>
                  <a:gd name="connsiteX11" fmla="*/ 4 w 10001"/>
                  <a:gd name="connsiteY11" fmla="*/ 7436 h 18272"/>
                  <a:gd name="connsiteX0" fmla="*/ 1 w 9998"/>
                  <a:gd name="connsiteY0" fmla="*/ 7436 h 18272"/>
                  <a:gd name="connsiteX1" fmla="*/ 3899 w 9998"/>
                  <a:gd name="connsiteY1" fmla="*/ 4440 h 18272"/>
                  <a:gd name="connsiteX2" fmla="*/ 6023 w 9998"/>
                  <a:gd name="connsiteY2" fmla="*/ 0 h 18272"/>
                  <a:gd name="connsiteX3" fmla="*/ 8375 w 9998"/>
                  <a:gd name="connsiteY3" fmla="*/ 4443 h 18272"/>
                  <a:gd name="connsiteX4" fmla="*/ 9995 w 9998"/>
                  <a:gd name="connsiteY4" fmla="*/ 9195 h 18272"/>
                  <a:gd name="connsiteX5" fmla="*/ 8718 w 9998"/>
                  <a:gd name="connsiteY5" fmla="*/ 12654 h 18272"/>
                  <a:gd name="connsiteX6" fmla="*/ 6008 w 9998"/>
                  <a:gd name="connsiteY6" fmla="*/ 18270 h 18272"/>
                  <a:gd name="connsiteX7" fmla="*/ 3911 w 9998"/>
                  <a:gd name="connsiteY7" fmla="*/ 13342 h 18272"/>
                  <a:gd name="connsiteX8" fmla="*/ 2713 w 9998"/>
                  <a:gd name="connsiteY8" fmla="*/ 11244 h 18272"/>
                  <a:gd name="connsiteX9" fmla="*/ 1476 w 9998"/>
                  <a:gd name="connsiteY9" fmla="*/ 10849 h 18272"/>
                  <a:gd name="connsiteX10" fmla="*/ 1 w 9998"/>
                  <a:gd name="connsiteY10" fmla="*/ 7436 h 18272"/>
                  <a:gd name="connsiteX0" fmla="*/ 35 w 8559"/>
                  <a:gd name="connsiteY0" fmla="*/ 5938 h 10000"/>
                  <a:gd name="connsiteX1" fmla="*/ 2459 w 8559"/>
                  <a:gd name="connsiteY1" fmla="*/ 2430 h 10000"/>
                  <a:gd name="connsiteX2" fmla="*/ 4583 w 8559"/>
                  <a:gd name="connsiteY2" fmla="*/ 0 h 10000"/>
                  <a:gd name="connsiteX3" fmla="*/ 6936 w 8559"/>
                  <a:gd name="connsiteY3" fmla="*/ 2432 h 10000"/>
                  <a:gd name="connsiteX4" fmla="*/ 8556 w 8559"/>
                  <a:gd name="connsiteY4" fmla="*/ 5032 h 10000"/>
                  <a:gd name="connsiteX5" fmla="*/ 7279 w 8559"/>
                  <a:gd name="connsiteY5" fmla="*/ 6925 h 10000"/>
                  <a:gd name="connsiteX6" fmla="*/ 4568 w 8559"/>
                  <a:gd name="connsiteY6" fmla="*/ 9999 h 10000"/>
                  <a:gd name="connsiteX7" fmla="*/ 2471 w 8559"/>
                  <a:gd name="connsiteY7" fmla="*/ 7302 h 10000"/>
                  <a:gd name="connsiteX8" fmla="*/ 1273 w 8559"/>
                  <a:gd name="connsiteY8" fmla="*/ 6154 h 10000"/>
                  <a:gd name="connsiteX9" fmla="*/ 35 w 8559"/>
                  <a:gd name="connsiteY9" fmla="*/ 5938 h 10000"/>
                  <a:gd name="connsiteX0" fmla="*/ 49 w 9820"/>
                  <a:gd name="connsiteY0" fmla="*/ 4655 h 10000"/>
                  <a:gd name="connsiteX1" fmla="*/ 2693 w 9820"/>
                  <a:gd name="connsiteY1" fmla="*/ 2430 h 10000"/>
                  <a:gd name="connsiteX2" fmla="*/ 5175 w 9820"/>
                  <a:gd name="connsiteY2" fmla="*/ 0 h 10000"/>
                  <a:gd name="connsiteX3" fmla="*/ 7924 w 9820"/>
                  <a:gd name="connsiteY3" fmla="*/ 2432 h 10000"/>
                  <a:gd name="connsiteX4" fmla="*/ 9816 w 9820"/>
                  <a:gd name="connsiteY4" fmla="*/ 5032 h 10000"/>
                  <a:gd name="connsiteX5" fmla="*/ 8324 w 9820"/>
                  <a:gd name="connsiteY5" fmla="*/ 6925 h 10000"/>
                  <a:gd name="connsiteX6" fmla="*/ 5157 w 9820"/>
                  <a:gd name="connsiteY6" fmla="*/ 9999 h 10000"/>
                  <a:gd name="connsiteX7" fmla="*/ 2707 w 9820"/>
                  <a:gd name="connsiteY7" fmla="*/ 7302 h 10000"/>
                  <a:gd name="connsiteX8" fmla="*/ 1307 w 9820"/>
                  <a:gd name="connsiteY8" fmla="*/ 6154 h 10000"/>
                  <a:gd name="connsiteX9" fmla="*/ 49 w 9820"/>
                  <a:gd name="connsiteY9" fmla="*/ 4655 h 10000"/>
                  <a:gd name="connsiteX0" fmla="*/ 45 w 9995"/>
                  <a:gd name="connsiteY0" fmla="*/ 4655 h 10000"/>
                  <a:gd name="connsiteX1" fmla="*/ 2737 w 9995"/>
                  <a:gd name="connsiteY1" fmla="*/ 2430 h 10000"/>
                  <a:gd name="connsiteX2" fmla="*/ 5265 w 9995"/>
                  <a:gd name="connsiteY2" fmla="*/ 0 h 10000"/>
                  <a:gd name="connsiteX3" fmla="*/ 8064 w 9995"/>
                  <a:gd name="connsiteY3" fmla="*/ 2432 h 10000"/>
                  <a:gd name="connsiteX4" fmla="*/ 9991 w 9995"/>
                  <a:gd name="connsiteY4" fmla="*/ 5032 h 10000"/>
                  <a:gd name="connsiteX5" fmla="*/ 8472 w 9995"/>
                  <a:gd name="connsiteY5" fmla="*/ 6925 h 10000"/>
                  <a:gd name="connsiteX6" fmla="*/ 5247 w 9995"/>
                  <a:gd name="connsiteY6" fmla="*/ 9999 h 10000"/>
                  <a:gd name="connsiteX7" fmla="*/ 2752 w 9995"/>
                  <a:gd name="connsiteY7" fmla="*/ 7302 h 10000"/>
                  <a:gd name="connsiteX8" fmla="*/ 1374 w 9995"/>
                  <a:gd name="connsiteY8" fmla="*/ 6984 h 10000"/>
                  <a:gd name="connsiteX9" fmla="*/ 45 w 9995"/>
                  <a:gd name="connsiteY9" fmla="*/ 4655 h 10000"/>
                  <a:gd name="connsiteX0" fmla="*/ 45 w 10000"/>
                  <a:gd name="connsiteY0" fmla="*/ 5032 h 10377"/>
                  <a:gd name="connsiteX1" fmla="*/ 2738 w 10000"/>
                  <a:gd name="connsiteY1" fmla="*/ 2807 h 10377"/>
                  <a:gd name="connsiteX2" fmla="*/ 4886 w 10000"/>
                  <a:gd name="connsiteY2" fmla="*/ 0 h 10377"/>
                  <a:gd name="connsiteX3" fmla="*/ 8068 w 10000"/>
                  <a:gd name="connsiteY3" fmla="*/ 2809 h 10377"/>
                  <a:gd name="connsiteX4" fmla="*/ 9996 w 10000"/>
                  <a:gd name="connsiteY4" fmla="*/ 5409 h 10377"/>
                  <a:gd name="connsiteX5" fmla="*/ 8476 w 10000"/>
                  <a:gd name="connsiteY5" fmla="*/ 7302 h 10377"/>
                  <a:gd name="connsiteX6" fmla="*/ 5250 w 10000"/>
                  <a:gd name="connsiteY6" fmla="*/ 10376 h 10377"/>
                  <a:gd name="connsiteX7" fmla="*/ 2753 w 10000"/>
                  <a:gd name="connsiteY7" fmla="*/ 7679 h 10377"/>
                  <a:gd name="connsiteX8" fmla="*/ 1375 w 10000"/>
                  <a:gd name="connsiteY8" fmla="*/ 7361 h 10377"/>
                  <a:gd name="connsiteX9" fmla="*/ 45 w 10000"/>
                  <a:gd name="connsiteY9" fmla="*/ 5032 h 10377"/>
                  <a:gd name="connsiteX0" fmla="*/ 45 w 10000"/>
                  <a:gd name="connsiteY0" fmla="*/ 5036 h 10381"/>
                  <a:gd name="connsiteX1" fmla="*/ 2738 w 10000"/>
                  <a:gd name="connsiteY1" fmla="*/ 2811 h 10381"/>
                  <a:gd name="connsiteX2" fmla="*/ 4886 w 10000"/>
                  <a:gd name="connsiteY2" fmla="*/ 4 h 10381"/>
                  <a:gd name="connsiteX3" fmla="*/ 8068 w 10000"/>
                  <a:gd name="connsiteY3" fmla="*/ 2813 h 10381"/>
                  <a:gd name="connsiteX4" fmla="*/ 9996 w 10000"/>
                  <a:gd name="connsiteY4" fmla="*/ 5413 h 10381"/>
                  <a:gd name="connsiteX5" fmla="*/ 8476 w 10000"/>
                  <a:gd name="connsiteY5" fmla="*/ 7306 h 10381"/>
                  <a:gd name="connsiteX6" fmla="*/ 5250 w 10000"/>
                  <a:gd name="connsiteY6" fmla="*/ 10380 h 10381"/>
                  <a:gd name="connsiteX7" fmla="*/ 2753 w 10000"/>
                  <a:gd name="connsiteY7" fmla="*/ 7683 h 10381"/>
                  <a:gd name="connsiteX8" fmla="*/ 1375 w 10000"/>
                  <a:gd name="connsiteY8" fmla="*/ 7365 h 10381"/>
                  <a:gd name="connsiteX9" fmla="*/ 45 w 10000"/>
                  <a:gd name="connsiteY9" fmla="*/ 5036 h 10381"/>
                  <a:gd name="connsiteX0" fmla="*/ 45 w 10000"/>
                  <a:gd name="connsiteY0" fmla="*/ 5036 h 10796"/>
                  <a:gd name="connsiteX1" fmla="*/ 2738 w 10000"/>
                  <a:gd name="connsiteY1" fmla="*/ 2811 h 10796"/>
                  <a:gd name="connsiteX2" fmla="*/ 4886 w 10000"/>
                  <a:gd name="connsiteY2" fmla="*/ 4 h 10796"/>
                  <a:gd name="connsiteX3" fmla="*/ 8068 w 10000"/>
                  <a:gd name="connsiteY3" fmla="*/ 2813 h 10796"/>
                  <a:gd name="connsiteX4" fmla="*/ 9996 w 10000"/>
                  <a:gd name="connsiteY4" fmla="*/ 5413 h 10796"/>
                  <a:gd name="connsiteX5" fmla="*/ 8476 w 10000"/>
                  <a:gd name="connsiteY5" fmla="*/ 7306 h 10796"/>
                  <a:gd name="connsiteX6" fmla="*/ 5202 w 10000"/>
                  <a:gd name="connsiteY6" fmla="*/ 10795 h 10796"/>
                  <a:gd name="connsiteX7" fmla="*/ 2753 w 10000"/>
                  <a:gd name="connsiteY7" fmla="*/ 7683 h 10796"/>
                  <a:gd name="connsiteX8" fmla="*/ 1375 w 10000"/>
                  <a:gd name="connsiteY8" fmla="*/ 7365 h 10796"/>
                  <a:gd name="connsiteX9" fmla="*/ 45 w 10000"/>
                  <a:gd name="connsiteY9" fmla="*/ 5036 h 10796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 w 9959"/>
                  <a:gd name="connsiteY0" fmla="*/ 5593 h 11352"/>
                  <a:gd name="connsiteX1" fmla="*/ 1089 w 9959"/>
                  <a:gd name="connsiteY1" fmla="*/ 469 h 11352"/>
                  <a:gd name="connsiteX2" fmla="*/ 4845 w 9959"/>
                  <a:gd name="connsiteY2" fmla="*/ 561 h 11352"/>
                  <a:gd name="connsiteX3" fmla="*/ 8027 w 9959"/>
                  <a:gd name="connsiteY3" fmla="*/ 3370 h 11352"/>
                  <a:gd name="connsiteX4" fmla="*/ 9955 w 9959"/>
                  <a:gd name="connsiteY4" fmla="*/ 5970 h 11352"/>
                  <a:gd name="connsiteX5" fmla="*/ 8435 w 9959"/>
                  <a:gd name="connsiteY5" fmla="*/ 7863 h 11352"/>
                  <a:gd name="connsiteX6" fmla="*/ 5161 w 9959"/>
                  <a:gd name="connsiteY6" fmla="*/ 11352 h 11352"/>
                  <a:gd name="connsiteX7" fmla="*/ 2712 w 9959"/>
                  <a:gd name="connsiteY7" fmla="*/ 8240 h 11352"/>
                  <a:gd name="connsiteX8" fmla="*/ 1334 w 9959"/>
                  <a:gd name="connsiteY8" fmla="*/ 7922 h 11352"/>
                  <a:gd name="connsiteX9" fmla="*/ 4 w 9959"/>
                  <a:gd name="connsiteY9" fmla="*/ 5593 h 11352"/>
                  <a:gd name="connsiteX0" fmla="*/ 0 w 11223"/>
                  <a:gd name="connsiteY0" fmla="*/ 3835 h 9929"/>
                  <a:gd name="connsiteX1" fmla="*/ 2316 w 11223"/>
                  <a:gd name="connsiteY1" fmla="*/ 342 h 9929"/>
                  <a:gd name="connsiteX2" fmla="*/ 6088 w 11223"/>
                  <a:gd name="connsiteY2" fmla="*/ 423 h 9929"/>
                  <a:gd name="connsiteX3" fmla="*/ 9283 w 11223"/>
                  <a:gd name="connsiteY3" fmla="*/ 2898 h 9929"/>
                  <a:gd name="connsiteX4" fmla="*/ 11219 w 11223"/>
                  <a:gd name="connsiteY4" fmla="*/ 5188 h 9929"/>
                  <a:gd name="connsiteX5" fmla="*/ 9693 w 11223"/>
                  <a:gd name="connsiteY5" fmla="*/ 6856 h 9929"/>
                  <a:gd name="connsiteX6" fmla="*/ 6405 w 11223"/>
                  <a:gd name="connsiteY6" fmla="*/ 9929 h 9929"/>
                  <a:gd name="connsiteX7" fmla="*/ 3946 w 11223"/>
                  <a:gd name="connsiteY7" fmla="*/ 7188 h 9929"/>
                  <a:gd name="connsiteX8" fmla="*/ 2562 w 11223"/>
                  <a:gd name="connsiteY8" fmla="*/ 6908 h 9929"/>
                  <a:gd name="connsiteX9" fmla="*/ 0 w 11223"/>
                  <a:gd name="connsiteY9" fmla="*/ 3835 h 9929"/>
                  <a:gd name="connsiteX0" fmla="*/ 0 w 9999"/>
                  <a:gd name="connsiteY0" fmla="*/ 3862 h 10000"/>
                  <a:gd name="connsiteX1" fmla="*/ 2064 w 9999"/>
                  <a:gd name="connsiteY1" fmla="*/ 344 h 10000"/>
                  <a:gd name="connsiteX2" fmla="*/ 5425 w 9999"/>
                  <a:gd name="connsiteY2" fmla="*/ 426 h 10000"/>
                  <a:gd name="connsiteX3" fmla="*/ 8271 w 9999"/>
                  <a:gd name="connsiteY3" fmla="*/ 2919 h 10000"/>
                  <a:gd name="connsiteX4" fmla="*/ 9996 w 9999"/>
                  <a:gd name="connsiteY4" fmla="*/ 5225 h 10000"/>
                  <a:gd name="connsiteX5" fmla="*/ 8637 w 9999"/>
                  <a:gd name="connsiteY5" fmla="*/ 6905 h 10000"/>
                  <a:gd name="connsiteX6" fmla="*/ 5707 w 9999"/>
                  <a:gd name="connsiteY6" fmla="*/ 10000 h 10000"/>
                  <a:gd name="connsiteX7" fmla="*/ 2283 w 9999"/>
                  <a:gd name="connsiteY7" fmla="*/ 6957 h 10000"/>
                  <a:gd name="connsiteX8" fmla="*/ 0 w 9999"/>
                  <a:gd name="connsiteY8" fmla="*/ 3862 h 10000"/>
                  <a:gd name="connsiteX0" fmla="*/ 124 w 10124"/>
                  <a:gd name="connsiteY0" fmla="*/ 3862 h 10000"/>
                  <a:gd name="connsiteX1" fmla="*/ 2188 w 10124"/>
                  <a:gd name="connsiteY1" fmla="*/ 344 h 10000"/>
                  <a:gd name="connsiteX2" fmla="*/ 5550 w 10124"/>
                  <a:gd name="connsiteY2" fmla="*/ 426 h 10000"/>
                  <a:gd name="connsiteX3" fmla="*/ 8396 w 10124"/>
                  <a:gd name="connsiteY3" fmla="*/ 2919 h 10000"/>
                  <a:gd name="connsiteX4" fmla="*/ 10121 w 10124"/>
                  <a:gd name="connsiteY4" fmla="*/ 5225 h 10000"/>
                  <a:gd name="connsiteX5" fmla="*/ 8762 w 10124"/>
                  <a:gd name="connsiteY5" fmla="*/ 6905 h 10000"/>
                  <a:gd name="connsiteX6" fmla="*/ 5832 w 10124"/>
                  <a:gd name="connsiteY6" fmla="*/ 10000 h 10000"/>
                  <a:gd name="connsiteX7" fmla="*/ 124 w 10124"/>
                  <a:gd name="connsiteY7" fmla="*/ 3862 h 10000"/>
                  <a:gd name="connsiteX0" fmla="*/ 43 w 10045"/>
                  <a:gd name="connsiteY0" fmla="*/ 3862 h 6912"/>
                  <a:gd name="connsiteX1" fmla="*/ 2107 w 10045"/>
                  <a:gd name="connsiteY1" fmla="*/ 344 h 6912"/>
                  <a:gd name="connsiteX2" fmla="*/ 5469 w 10045"/>
                  <a:gd name="connsiteY2" fmla="*/ 426 h 6912"/>
                  <a:gd name="connsiteX3" fmla="*/ 8315 w 10045"/>
                  <a:gd name="connsiteY3" fmla="*/ 2919 h 6912"/>
                  <a:gd name="connsiteX4" fmla="*/ 10040 w 10045"/>
                  <a:gd name="connsiteY4" fmla="*/ 5225 h 6912"/>
                  <a:gd name="connsiteX5" fmla="*/ 8681 w 10045"/>
                  <a:gd name="connsiteY5" fmla="*/ 6905 h 6912"/>
                  <a:gd name="connsiteX6" fmla="*/ 3967 w 10045"/>
                  <a:gd name="connsiteY6" fmla="*/ 5885 h 6912"/>
                  <a:gd name="connsiteX7" fmla="*/ 43 w 10045"/>
                  <a:gd name="connsiteY7" fmla="*/ 3862 h 6912"/>
                  <a:gd name="connsiteX0" fmla="*/ 47 w 10004"/>
                  <a:gd name="connsiteY0" fmla="*/ 5106 h 9519"/>
                  <a:gd name="connsiteX1" fmla="*/ 2102 w 10004"/>
                  <a:gd name="connsiteY1" fmla="*/ 17 h 9519"/>
                  <a:gd name="connsiteX2" fmla="*/ 6651 w 10004"/>
                  <a:gd name="connsiteY2" fmla="*/ 3484 h 9519"/>
                  <a:gd name="connsiteX3" fmla="*/ 8282 w 10004"/>
                  <a:gd name="connsiteY3" fmla="*/ 3742 h 9519"/>
                  <a:gd name="connsiteX4" fmla="*/ 9999 w 10004"/>
                  <a:gd name="connsiteY4" fmla="*/ 7078 h 9519"/>
                  <a:gd name="connsiteX5" fmla="*/ 8646 w 10004"/>
                  <a:gd name="connsiteY5" fmla="*/ 9509 h 9519"/>
                  <a:gd name="connsiteX6" fmla="*/ 3953 w 10004"/>
                  <a:gd name="connsiteY6" fmla="*/ 8033 h 9519"/>
                  <a:gd name="connsiteX7" fmla="*/ 47 w 10004"/>
                  <a:gd name="connsiteY7" fmla="*/ 5106 h 9519"/>
                  <a:gd name="connsiteX0" fmla="*/ 43 w 9996"/>
                  <a:gd name="connsiteY0" fmla="*/ 6232 h 10868"/>
                  <a:gd name="connsiteX1" fmla="*/ 2097 w 9996"/>
                  <a:gd name="connsiteY1" fmla="*/ 886 h 10868"/>
                  <a:gd name="connsiteX2" fmla="*/ 5642 w 9996"/>
                  <a:gd name="connsiteY2" fmla="*/ 385 h 10868"/>
                  <a:gd name="connsiteX3" fmla="*/ 8275 w 9996"/>
                  <a:gd name="connsiteY3" fmla="*/ 4799 h 10868"/>
                  <a:gd name="connsiteX4" fmla="*/ 9991 w 9996"/>
                  <a:gd name="connsiteY4" fmla="*/ 8304 h 10868"/>
                  <a:gd name="connsiteX5" fmla="*/ 8639 w 9996"/>
                  <a:gd name="connsiteY5" fmla="*/ 10857 h 10868"/>
                  <a:gd name="connsiteX6" fmla="*/ 3947 w 9996"/>
                  <a:gd name="connsiteY6" fmla="*/ 9307 h 10868"/>
                  <a:gd name="connsiteX7" fmla="*/ 43 w 9996"/>
                  <a:gd name="connsiteY7" fmla="*/ 6232 h 10868"/>
                  <a:gd name="connsiteX0" fmla="*/ 43 w 10004"/>
                  <a:gd name="connsiteY0" fmla="*/ 5543 h 9809"/>
                  <a:gd name="connsiteX1" fmla="*/ 2098 w 10004"/>
                  <a:gd name="connsiteY1" fmla="*/ 624 h 9809"/>
                  <a:gd name="connsiteX2" fmla="*/ 5644 w 10004"/>
                  <a:gd name="connsiteY2" fmla="*/ 163 h 9809"/>
                  <a:gd name="connsiteX3" fmla="*/ 8163 w 10004"/>
                  <a:gd name="connsiteY3" fmla="*/ 1492 h 9809"/>
                  <a:gd name="connsiteX4" fmla="*/ 9995 w 10004"/>
                  <a:gd name="connsiteY4" fmla="*/ 7450 h 9809"/>
                  <a:gd name="connsiteX5" fmla="*/ 8642 w 10004"/>
                  <a:gd name="connsiteY5" fmla="*/ 9799 h 9809"/>
                  <a:gd name="connsiteX6" fmla="*/ 3949 w 10004"/>
                  <a:gd name="connsiteY6" fmla="*/ 8373 h 9809"/>
                  <a:gd name="connsiteX7" fmla="*/ 43 w 10004"/>
                  <a:gd name="connsiteY7" fmla="*/ 5543 h 9809"/>
                  <a:gd name="connsiteX0" fmla="*/ 43 w 8950"/>
                  <a:gd name="connsiteY0" fmla="*/ 5651 h 10081"/>
                  <a:gd name="connsiteX1" fmla="*/ 2097 w 8950"/>
                  <a:gd name="connsiteY1" fmla="*/ 636 h 10081"/>
                  <a:gd name="connsiteX2" fmla="*/ 5642 w 8950"/>
                  <a:gd name="connsiteY2" fmla="*/ 166 h 10081"/>
                  <a:gd name="connsiteX3" fmla="*/ 8160 w 8950"/>
                  <a:gd name="connsiteY3" fmla="*/ 1521 h 10081"/>
                  <a:gd name="connsiteX4" fmla="*/ 8473 w 8950"/>
                  <a:gd name="connsiteY4" fmla="*/ 5322 h 10081"/>
                  <a:gd name="connsiteX5" fmla="*/ 8639 w 8950"/>
                  <a:gd name="connsiteY5" fmla="*/ 9990 h 10081"/>
                  <a:gd name="connsiteX6" fmla="*/ 3947 w 8950"/>
                  <a:gd name="connsiteY6" fmla="*/ 8536 h 10081"/>
                  <a:gd name="connsiteX7" fmla="*/ 43 w 8950"/>
                  <a:gd name="connsiteY7" fmla="*/ 5651 h 10081"/>
                  <a:gd name="connsiteX0" fmla="*/ 48 w 9651"/>
                  <a:gd name="connsiteY0" fmla="*/ 5606 h 8648"/>
                  <a:gd name="connsiteX1" fmla="*/ 2343 w 9651"/>
                  <a:gd name="connsiteY1" fmla="*/ 631 h 8648"/>
                  <a:gd name="connsiteX2" fmla="*/ 6304 w 9651"/>
                  <a:gd name="connsiteY2" fmla="*/ 165 h 8648"/>
                  <a:gd name="connsiteX3" fmla="*/ 9117 w 9651"/>
                  <a:gd name="connsiteY3" fmla="*/ 1509 h 8648"/>
                  <a:gd name="connsiteX4" fmla="*/ 9467 w 9651"/>
                  <a:gd name="connsiteY4" fmla="*/ 5279 h 8648"/>
                  <a:gd name="connsiteX5" fmla="*/ 6997 w 9651"/>
                  <a:gd name="connsiteY5" fmla="*/ 8019 h 8648"/>
                  <a:gd name="connsiteX6" fmla="*/ 4410 w 9651"/>
                  <a:gd name="connsiteY6" fmla="*/ 8467 h 8648"/>
                  <a:gd name="connsiteX7" fmla="*/ 48 w 9651"/>
                  <a:gd name="connsiteY7" fmla="*/ 5606 h 8648"/>
                  <a:gd name="connsiteX0" fmla="*/ 41 w 9991"/>
                  <a:gd name="connsiteY0" fmla="*/ 6482 h 9316"/>
                  <a:gd name="connsiteX1" fmla="*/ 2419 w 9991"/>
                  <a:gd name="connsiteY1" fmla="*/ 730 h 9316"/>
                  <a:gd name="connsiteX2" fmla="*/ 6523 w 9991"/>
                  <a:gd name="connsiteY2" fmla="*/ 191 h 9316"/>
                  <a:gd name="connsiteX3" fmla="*/ 9438 w 9991"/>
                  <a:gd name="connsiteY3" fmla="*/ 1745 h 9316"/>
                  <a:gd name="connsiteX4" fmla="*/ 9800 w 9991"/>
                  <a:gd name="connsiteY4" fmla="*/ 6104 h 9316"/>
                  <a:gd name="connsiteX5" fmla="*/ 7241 w 9991"/>
                  <a:gd name="connsiteY5" fmla="*/ 9273 h 9316"/>
                  <a:gd name="connsiteX6" fmla="*/ 1411 w 9991"/>
                  <a:gd name="connsiteY6" fmla="*/ 7856 h 9316"/>
                  <a:gd name="connsiteX7" fmla="*/ 41 w 9991"/>
                  <a:gd name="connsiteY7" fmla="*/ 6482 h 9316"/>
                  <a:gd name="connsiteX0" fmla="*/ 19 w 10708"/>
                  <a:gd name="connsiteY0" fmla="*/ 7721 h 10038"/>
                  <a:gd name="connsiteX1" fmla="*/ 3129 w 10708"/>
                  <a:gd name="connsiteY1" fmla="*/ 825 h 10038"/>
                  <a:gd name="connsiteX2" fmla="*/ 7237 w 10708"/>
                  <a:gd name="connsiteY2" fmla="*/ 246 h 10038"/>
                  <a:gd name="connsiteX3" fmla="*/ 10155 w 10708"/>
                  <a:gd name="connsiteY3" fmla="*/ 1914 h 10038"/>
                  <a:gd name="connsiteX4" fmla="*/ 10517 w 10708"/>
                  <a:gd name="connsiteY4" fmla="*/ 6593 h 10038"/>
                  <a:gd name="connsiteX5" fmla="*/ 7956 w 10708"/>
                  <a:gd name="connsiteY5" fmla="*/ 9995 h 10038"/>
                  <a:gd name="connsiteX6" fmla="*/ 2120 w 10708"/>
                  <a:gd name="connsiteY6" fmla="*/ 8474 h 10038"/>
                  <a:gd name="connsiteX7" fmla="*/ 19 w 10708"/>
                  <a:gd name="connsiteY7" fmla="*/ 7721 h 10038"/>
                  <a:gd name="connsiteX0" fmla="*/ 359 w 11048"/>
                  <a:gd name="connsiteY0" fmla="*/ 7721 h 10038"/>
                  <a:gd name="connsiteX1" fmla="*/ 3469 w 11048"/>
                  <a:gd name="connsiteY1" fmla="*/ 825 h 10038"/>
                  <a:gd name="connsiteX2" fmla="*/ 7577 w 11048"/>
                  <a:gd name="connsiteY2" fmla="*/ 246 h 10038"/>
                  <a:gd name="connsiteX3" fmla="*/ 10495 w 11048"/>
                  <a:gd name="connsiteY3" fmla="*/ 1914 h 10038"/>
                  <a:gd name="connsiteX4" fmla="*/ 10857 w 11048"/>
                  <a:gd name="connsiteY4" fmla="*/ 6593 h 10038"/>
                  <a:gd name="connsiteX5" fmla="*/ 8296 w 11048"/>
                  <a:gd name="connsiteY5" fmla="*/ 9995 h 10038"/>
                  <a:gd name="connsiteX6" fmla="*/ 2460 w 11048"/>
                  <a:gd name="connsiteY6" fmla="*/ 8474 h 10038"/>
                  <a:gd name="connsiteX7" fmla="*/ 359 w 11048"/>
                  <a:gd name="connsiteY7" fmla="*/ 7721 h 10038"/>
                  <a:gd name="connsiteX0" fmla="*/ 359 w 11048"/>
                  <a:gd name="connsiteY0" fmla="*/ 8392 h 10075"/>
                  <a:gd name="connsiteX1" fmla="*/ 3469 w 11048"/>
                  <a:gd name="connsiteY1" fmla="*/ 864 h 10075"/>
                  <a:gd name="connsiteX2" fmla="*/ 7577 w 11048"/>
                  <a:gd name="connsiteY2" fmla="*/ 285 h 10075"/>
                  <a:gd name="connsiteX3" fmla="*/ 10495 w 11048"/>
                  <a:gd name="connsiteY3" fmla="*/ 1953 h 10075"/>
                  <a:gd name="connsiteX4" fmla="*/ 10857 w 11048"/>
                  <a:gd name="connsiteY4" fmla="*/ 6632 h 10075"/>
                  <a:gd name="connsiteX5" fmla="*/ 8296 w 11048"/>
                  <a:gd name="connsiteY5" fmla="*/ 10034 h 10075"/>
                  <a:gd name="connsiteX6" fmla="*/ 2460 w 11048"/>
                  <a:gd name="connsiteY6" fmla="*/ 8513 h 10075"/>
                  <a:gd name="connsiteX7" fmla="*/ 359 w 11048"/>
                  <a:gd name="connsiteY7" fmla="*/ 8392 h 10075"/>
                  <a:gd name="connsiteX0" fmla="*/ 371 w 11060"/>
                  <a:gd name="connsiteY0" fmla="*/ 8392 h 10075"/>
                  <a:gd name="connsiteX1" fmla="*/ 3481 w 11060"/>
                  <a:gd name="connsiteY1" fmla="*/ 864 h 10075"/>
                  <a:gd name="connsiteX2" fmla="*/ 7589 w 11060"/>
                  <a:gd name="connsiteY2" fmla="*/ 285 h 10075"/>
                  <a:gd name="connsiteX3" fmla="*/ 10507 w 11060"/>
                  <a:gd name="connsiteY3" fmla="*/ 1953 h 10075"/>
                  <a:gd name="connsiteX4" fmla="*/ 10869 w 11060"/>
                  <a:gd name="connsiteY4" fmla="*/ 6632 h 10075"/>
                  <a:gd name="connsiteX5" fmla="*/ 8308 w 11060"/>
                  <a:gd name="connsiteY5" fmla="*/ 10034 h 10075"/>
                  <a:gd name="connsiteX6" fmla="*/ 2472 w 11060"/>
                  <a:gd name="connsiteY6" fmla="*/ 8513 h 10075"/>
                  <a:gd name="connsiteX7" fmla="*/ 371 w 11060"/>
                  <a:gd name="connsiteY7" fmla="*/ 8392 h 10075"/>
                  <a:gd name="connsiteX0" fmla="*/ 54 w 10743"/>
                  <a:gd name="connsiteY0" fmla="*/ 9468 h 11151"/>
                  <a:gd name="connsiteX1" fmla="*/ 4027 w 10743"/>
                  <a:gd name="connsiteY1" fmla="*/ 495 h 11151"/>
                  <a:gd name="connsiteX2" fmla="*/ 7272 w 10743"/>
                  <a:gd name="connsiteY2" fmla="*/ 1361 h 11151"/>
                  <a:gd name="connsiteX3" fmla="*/ 10190 w 10743"/>
                  <a:gd name="connsiteY3" fmla="*/ 3029 h 11151"/>
                  <a:gd name="connsiteX4" fmla="*/ 10552 w 10743"/>
                  <a:gd name="connsiteY4" fmla="*/ 7708 h 11151"/>
                  <a:gd name="connsiteX5" fmla="*/ 7991 w 10743"/>
                  <a:gd name="connsiteY5" fmla="*/ 11110 h 11151"/>
                  <a:gd name="connsiteX6" fmla="*/ 2155 w 10743"/>
                  <a:gd name="connsiteY6" fmla="*/ 9589 h 11151"/>
                  <a:gd name="connsiteX7" fmla="*/ 54 w 10743"/>
                  <a:gd name="connsiteY7" fmla="*/ 9468 h 11151"/>
                  <a:gd name="connsiteX0" fmla="*/ 54 w 10743"/>
                  <a:gd name="connsiteY0" fmla="*/ 9506 h 11189"/>
                  <a:gd name="connsiteX1" fmla="*/ 4027 w 10743"/>
                  <a:gd name="connsiteY1" fmla="*/ 533 h 11189"/>
                  <a:gd name="connsiteX2" fmla="*/ 7272 w 10743"/>
                  <a:gd name="connsiteY2" fmla="*/ 1399 h 11189"/>
                  <a:gd name="connsiteX3" fmla="*/ 10190 w 10743"/>
                  <a:gd name="connsiteY3" fmla="*/ 3067 h 11189"/>
                  <a:gd name="connsiteX4" fmla="*/ 10552 w 10743"/>
                  <a:gd name="connsiteY4" fmla="*/ 7746 h 11189"/>
                  <a:gd name="connsiteX5" fmla="*/ 7991 w 10743"/>
                  <a:gd name="connsiteY5" fmla="*/ 11148 h 11189"/>
                  <a:gd name="connsiteX6" fmla="*/ 2155 w 10743"/>
                  <a:gd name="connsiteY6" fmla="*/ 9627 h 11189"/>
                  <a:gd name="connsiteX7" fmla="*/ 54 w 10743"/>
                  <a:gd name="connsiteY7" fmla="*/ 9506 h 11189"/>
                  <a:gd name="connsiteX0" fmla="*/ 40 w 11293"/>
                  <a:gd name="connsiteY0" fmla="*/ 9082 h 11127"/>
                  <a:gd name="connsiteX1" fmla="*/ 4577 w 11293"/>
                  <a:gd name="connsiteY1" fmla="*/ 470 h 11127"/>
                  <a:gd name="connsiteX2" fmla="*/ 7822 w 11293"/>
                  <a:gd name="connsiteY2" fmla="*/ 1336 h 11127"/>
                  <a:gd name="connsiteX3" fmla="*/ 10740 w 11293"/>
                  <a:gd name="connsiteY3" fmla="*/ 3004 h 11127"/>
                  <a:gd name="connsiteX4" fmla="*/ 11102 w 11293"/>
                  <a:gd name="connsiteY4" fmla="*/ 7683 h 11127"/>
                  <a:gd name="connsiteX5" fmla="*/ 8541 w 11293"/>
                  <a:gd name="connsiteY5" fmla="*/ 11085 h 11127"/>
                  <a:gd name="connsiteX6" fmla="*/ 2705 w 11293"/>
                  <a:gd name="connsiteY6" fmla="*/ 9564 h 11127"/>
                  <a:gd name="connsiteX7" fmla="*/ 40 w 11293"/>
                  <a:gd name="connsiteY7" fmla="*/ 9082 h 11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93" h="11127">
                    <a:moveTo>
                      <a:pt x="40" y="9082"/>
                    </a:moveTo>
                    <a:cubicBezTo>
                      <a:pt x="352" y="7566"/>
                      <a:pt x="3280" y="1761"/>
                      <a:pt x="4577" y="470"/>
                    </a:cubicBezTo>
                    <a:cubicBezTo>
                      <a:pt x="5874" y="-821"/>
                      <a:pt x="6795" y="914"/>
                      <a:pt x="7822" y="1336"/>
                    </a:cubicBezTo>
                    <a:cubicBezTo>
                      <a:pt x="8849" y="1758"/>
                      <a:pt x="10193" y="1947"/>
                      <a:pt x="10740" y="3004"/>
                    </a:cubicBezTo>
                    <a:cubicBezTo>
                      <a:pt x="11287" y="4061"/>
                      <a:pt x="11468" y="6337"/>
                      <a:pt x="11102" y="7683"/>
                    </a:cubicBezTo>
                    <a:cubicBezTo>
                      <a:pt x="10736" y="9030"/>
                      <a:pt x="9940" y="10771"/>
                      <a:pt x="8541" y="11085"/>
                    </a:cubicBezTo>
                    <a:cubicBezTo>
                      <a:pt x="7141" y="11398"/>
                      <a:pt x="4122" y="9898"/>
                      <a:pt x="2705" y="9564"/>
                    </a:cubicBezTo>
                    <a:cubicBezTo>
                      <a:pt x="1288" y="9230"/>
                      <a:pt x="-272" y="10598"/>
                      <a:pt x="40" y="9082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70" name="Group 327"/>
              <p:cNvGrpSpPr>
                <a:grpSpLocks/>
              </p:cNvGrpSpPr>
              <p:nvPr/>
            </p:nvGrpSpPr>
            <p:grpSpPr bwMode="auto">
              <a:xfrm>
                <a:off x="7908175" y="5241780"/>
                <a:ext cx="536554" cy="263548"/>
                <a:chOff x="1871277" y="1576300"/>
                <a:chExt cx="1128371" cy="437861"/>
              </a:xfrm>
            </p:grpSpPr>
            <p:sp>
              <p:nvSpPr>
                <p:cNvPr id="374" name="Oval 373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5" name="Rectangle 374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6" name="Oval 375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7" name="Freeform 376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8" name="Freeform 377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9" name="Freeform 378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0" name="Freeform 379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81" name="Straight Connector 380"/>
                <p:cNvCxnSpPr>
                  <a:endCxn id="376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2" name="Straight Connector 381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1" name="Group 370"/>
              <p:cNvGrpSpPr/>
              <p:nvPr/>
            </p:nvGrpSpPr>
            <p:grpSpPr>
              <a:xfrm>
                <a:off x="7876581" y="5223365"/>
                <a:ext cx="466894" cy="369332"/>
                <a:chOff x="599495" y="1708643"/>
                <a:chExt cx="491778" cy="409344"/>
              </a:xfrm>
            </p:grpSpPr>
            <p:sp>
              <p:nvSpPr>
                <p:cNvPr id="372" name="Oval 371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3" name="TextBox 372"/>
                <p:cNvSpPr txBox="1"/>
                <p:nvPr/>
              </p:nvSpPr>
              <p:spPr>
                <a:xfrm>
                  <a:off x="599495" y="1708643"/>
                  <a:ext cx="491778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  X</a:t>
                  </a:r>
                  <a:endParaRPr lang="en-US" dirty="0"/>
                </a:p>
              </p:txBody>
            </p:sp>
          </p:grpSp>
        </p:grpSp>
        <p:cxnSp>
          <p:nvCxnSpPr>
            <p:cNvPr id="402" name="Straight Connector 401"/>
            <p:cNvCxnSpPr/>
            <p:nvPr/>
          </p:nvCxnSpPr>
          <p:spPr bwMode="auto">
            <a:xfrm flipH="1">
              <a:off x="7133690" y="5764030"/>
              <a:ext cx="870024" cy="999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17"/>
          <p:cNvGrpSpPr>
            <a:grpSpLocks/>
          </p:cNvGrpSpPr>
          <p:nvPr/>
        </p:nvGrpSpPr>
        <p:grpSpPr bwMode="auto">
          <a:xfrm>
            <a:off x="5713440" y="4938746"/>
            <a:ext cx="2590803" cy="1117600"/>
            <a:chOff x="2244" y="2236"/>
            <a:chExt cx="1632" cy="704"/>
          </a:xfrm>
        </p:grpSpPr>
        <p:sp>
          <p:nvSpPr>
            <p:cNvPr id="162850" name="AutoShape 118"/>
            <p:cNvSpPr>
              <a:spLocks noChangeArrowheads="1"/>
            </p:cNvSpPr>
            <p:nvPr/>
          </p:nvSpPr>
          <p:spPr bwMode="auto">
            <a:xfrm rot="17597965">
              <a:off x="2089" y="2391"/>
              <a:ext cx="484" cy="174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51" name="Text Box 119"/>
            <p:cNvSpPr txBox="1">
              <a:spLocks noChangeArrowheads="1"/>
            </p:cNvSpPr>
            <p:nvPr/>
          </p:nvSpPr>
          <p:spPr bwMode="auto">
            <a:xfrm>
              <a:off x="2325" y="2614"/>
              <a:ext cx="1551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>
                  <a:solidFill>
                    <a:srgbClr val="CC0000"/>
                  </a:solidFill>
                </a:rPr>
                <a:t>BGP </a:t>
              </a:r>
              <a:r>
                <a:rPr lang="en-US" sz="1600" i="1" dirty="0" smtClean="0">
                  <a:solidFill>
                    <a:srgbClr val="CC0000"/>
                  </a:solidFill>
                </a:rPr>
                <a:t>advertisement:</a:t>
              </a:r>
            </a:p>
            <a:p>
              <a:pPr>
                <a:lnSpc>
                  <a:spcPct val="85000"/>
                </a:lnSpc>
              </a:pPr>
              <a:r>
                <a:rPr lang="en-US" sz="1600" i="1" dirty="0" smtClean="0">
                  <a:solidFill>
                    <a:srgbClr val="CC0000"/>
                  </a:solidFill>
                </a:rPr>
                <a:t>AS3, X</a:t>
              </a:r>
              <a:endParaRPr lang="en-US" sz="1600" i="1" dirty="0">
                <a:solidFill>
                  <a:srgbClr val="CC0000"/>
                </a:solidFill>
              </a:endParaRPr>
            </a:p>
          </p:txBody>
        </p:sp>
      </p:grpSp>
      <p:sp>
        <p:nvSpPr>
          <p:cNvPr id="32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  <p:sp>
        <p:nvSpPr>
          <p:cNvPr id="32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94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2"/>
          <p:cNvSpPr>
            <a:spLocks noGrp="1" noChangeArrowheads="1"/>
          </p:cNvSpPr>
          <p:nvPr>
            <p:ph type="title"/>
          </p:nvPr>
        </p:nvSpPr>
        <p:spPr>
          <a:xfrm>
            <a:off x="377825" y="15081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Path attributes and BGP routes</a:t>
            </a:r>
          </a:p>
        </p:txBody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725" y="1422400"/>
            <a:ext cx="8247063" cy="4648200"/>
          </a:xfrm>
        </p:spPr>
        <p:txBody>
          <a:bodyPr/>
          <a:lstStyle/>
          <a:p>
            <a:r>
              <a:rPr lang="en-US" dirty="0">
                <a:latin typeface="Gill Sans MT" charset="0"/>
              </a:rPr>
              <a:t>advertised prefix includes BGP attributes </a:t>
            </a:r>
          </a:p>
          <a:p>
            <a:pPr lvl="1"/>
            <a:r>
              <a:rPr lang="en-US" dirty="0">
                <a:latin typeface="Gill Sans MT" charset="0"/>
              </a:rPr>
              <a:t>prefix + attributes = </a:t>
            </a:r>
            <a:r>
              <a:rPr lang="ja-JP" altLang="en-US" dirty="0">
                <a:latin typeface="Gill Sans MT" charset="0"/>
              </a:rPr>
              <a:t>“</a:t>
            </a:r>
            <a:r>
              <a:rPr lang="en-US" altLang="ja-JP" dirty="0">
                <a:latin typeface="Gill Sans MT" charset="0"/>
              </a:rPr>
              <a:t>route</a:t>
            </a:r>
            <a:r>
              <a:rPr lang="ja-JP" altLang="en-US" dirty="0">
                <a:latin typeface="Gill Sans MT" charset="0"/>
              </a:rPr>
              <a:t>”</a:t>
            </a:r>
            <a:endParaRPr lang="en-US" altLang="ja-JP" dirty="0">
              <a:latin typeface="Gill Sans MT" charset="0"/>
            </a:endParaRPr>
          </a:p>
          <a:p>
            <a:r>
              <a:rPr lang="en-US" dirty="0">
                <a:latin typeface="Gill Sans MT" charset="0"/>
              </a:rPr>
              <a:t>two important attributes:</a:t>
            </a:r>
          </a:p>
          <a:p>
            <a:pPr lvl="1"/>
            <a:r>
              <a:rPr lang="en-US" dirty="0">
                <a:solidFill>
                  <a:srgbClr val="000090"/>
                </a:solidFill>
                <a:latin typeface="Gill Sans MT" charset="0"/>
              </a:rPr>
              <a:t>AS-PATH: </a:t>
            </a:r>
            <a:r>
              <a:rPr lang="en-US" dirty="0" smtClean="0">
                <a:latin typeface="Gill Sans MT" charset="0"/>
              </a:rPr>
              <a:t>list of </a:t>
            </a:r>
            <a:r>
              <a:rPr lang="en-US" dirty="0" err="1" smtClean="0">
                <a:latin typeface="Gill Sans MT" charset="0"/>
              </a:rPr>
              <a:t>ASes</a:t>
            </a:r>
            <a:r>
              <a:rPr lang="en-US" dirty="0" smtClean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through which prefix advertisement has </a:t>
            </a:r>
            <a:r>
              <a:rPr lang="en-US" dirty="0" smtClean="0">
                <a:latin typeface="Gill Sans MT" charset="0"/>
              </a:rPr>
              <a:t>passed</a:t>
            </a:r>
            <a:endParaRPr lang="en-US" dirty="0">
              <a:latin typeface="Gill Sans MT" charset="0"/>
            </a:endParaRPr>
          </a:p>
          <a:p>
            <a:pPr lvl="1"/>
            <a:r>
              <a:rPr lang="en-US" dirty="0">
                <a:solidFill>
                  <a:srgbClr val="000090"/>
                </a:solidFill>
                <a:latin typeface="Gill Sans MT" charset="0"/>
              </a:rPr>
              <a:t>NEXT-HOP</a:t>
            </a:r>
            <a:r>
              <a:rPr lang="en-US" dirty="0">
                <a:solidFill>
                  <a:srgbClr val="CC0000"/>
                </a:solidFill>
                <a:latin typeface="Gill Sans MT" charset="0"/>
              </a:rPr>
              <a:t>:</a:t>
            </a:r>
            <a:r>
              <a:rPr lang="en-US" dirty="0">
                <a:latin typeface="Gill Sans MT" charset="0"/>
              </a:rPr>
              <a:t> indicates specific internal-AS router to next-hop </a:t>
            </a:r>
            <a:r>
              <a:rPr lang="en-US" dirty="0" smtClean="0">
                <a:latin typeface="Gill Sans MT" charset="0"/>
              </a:rPr>
              <a:t>AS</a:t>
            </a:r>
            <a:endParaRPr lang="en-US" dirty="0">
              <a:latin typeface="Gill Sans MT" charset="0"/>
            </a:endParaRPr>
          </a:p>
          <a:p>
            <a:r>
              <a:rPr lang="en-US" i="1" dirty="0" smtClean="0">
                <a:solidFill>
                  <a:srgbClr val="CC0000"/>
                </a:solidFill>
                <a:latin typeface="Gill Sans MT" charset="0"/>
              </a:rPr>
              <a:t>Policy-based routing:</a:t>
            </a:r>
          </a:p>
          <a:p>
            <a:pPr lvl="1"/>
            <a:r>
              <a:rPr lang="en-US" dirty="0" smtClean="0">
                <a:latin typeface="Gill Sans MT" charset="0"/>
              </a:rPr>
              <a:t>gateway receiving </a:t>
            </a:r>
            <a:r>
              <a:rPr lang="en-US" dirty="0">
                <a:latin typeface="Gill Sans MT" charset="0"/>
              </a:rPr>
              <a:t>route advertisement uses </a:t>
            </a:r>
            <a:r>
              <a:rPr lang="en-US" i="1" dirty="0">
                <a:solidFill>
                  <a:srgbClr val="CC0000"/>
                </a:solidFill>
                <a:latin typeface="Gill Sans MT" charset="0"/>
              </a:rPr>
              <a:t>import policy</a:t>
            </a:r>
            <a:r>
              <a:rPr lang="en-US" i="1" dirty="0"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to accept/</a:t>
            </a:r>
            <a:r>
              <a:rPr lang="en-US" dirty="0" smtClean="0">
                <a:latin typeface="Gill Sans MT" charset="0"/>
              </a:rPr>
              <a:t>decline path (e.g., never route through AS Y).</a:t>
            </a:r>
          </a:p>
          <a:p>
            <a:pPr lvl="1"/>
            <a:r>
              <a:rPr lang="en-US" dirty="0" smtClean="0">
                <a:latin typeface="Gill Sans MT" charset="0"/>
              </a:rPr>
              <a:t>AS policy also determines whether to </a:t>
            </a:r>
            <a:r>
              <a:rPr lang="en-US" i="1" dirty="0" smtClean="0">
                <a:solidFill>
                  <a:srgbClr val="CC0000"/>
                </a:solidFill>
                <a:latin typeface="Gill Sans MT" charset="0"/>
              </a:rPr>
              <a:t>advertise</a:t>
            </a:r>
            <a:r>
              <a:rPr lang="en-US" dirty="0" smtClean="0">
                <a:latin typeface="Gill Sans MT" charset="0"/>
              </a:rPr>
              <a:t> path to </a:t>
            </a:r>
            <a:r>
              <a:rPr lang="en-US" smtClean="0">
                <a:latin typeface="Gill Sans MT" charset="0"/>
              </a:rPr>
              <a:t>other neighboring </a:t>
            </a:r>
            <a:r>
              <a:rPr lang="en-US" dirty="0" err="1" smtClean="0">
                <a:latin typeface="Gill Sans MT" charset="0"/>
              </a:rPr>
              <a:t>ASes</a:t>
            </a:r>
            <a:endParaRPr lang="en-US" dirty="0">
              <a:latin typeface="Gill Sans MT" charset="0"/>
            </a:endParaRPr>
          </a:p>
          <a:p>
            <a:pPr lvl="1"/>
            <a:endParaRPr lang="en-US" dirty="0">
              <a:latin typeface="Gill Sans MT" charset="0"/>
            </a:endParaRPr>
          </a:p>
        </p:txBody>
      </p:sp>
      <p:pic>
        <p:nvPicPr>
          <p:cNvPr id="164869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8" y="993775"/>
            <a:ext cx="7313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6</a:t>
            </a:fld>
            <a:endParaRPr lang="en-US" sz="1200" dirty="0">
              <a:latin typeface="Tahoma" charset="0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57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BGP </a:t>
            </a:r>
            <a:r>
              <a:rPr lang="en-US" dirty="0" smtClean="0">
                <a:cs typeface="+mj-cs"/>
              </a:rPr>
              <a:t>path advertisement</a:t>
            </a:r>
            <a:endParaRPr lang="en-US" dirty="0">
              <a:cs typeface="+mj-cs"/>
            </a:endParaRPr>
          </a:p>
        </p:txBody>
      </p:sp>
      <p:sp>
        <p:nvSpPr>
          <p:cNvPr id="753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9869" y="4977429"/>
            <a:ext cx="8505825" cy="845038"/>
          </a:xfrm>
        </p:spPr>
        <p:txBody>
          <a:bodyPr/>
          <a:lstStyle/>
          <a:p>
            <a:pPr marL="293688" indent="-293688">
              <a:lnSpc>
                <a:spcPts val="2140"/>
              </a:lnSpc>
            </a:pPr>
            <a:r>
              <a:rPr lang="en-US" sz="2200" dirty="0" smtClean="0">
                <a:latin typeface="Gill Sans MT" charset="0"/>
              </a:rPr>
              <a:t>Based on AS2 policy, AS2 router 2c accepts path AS3,X, propagates (via iBGP) to all AS2 routers</a:t>
            </a:r>
          </a:p>
          <a:p>
            <a:endParaRPr lang="en-US" sz="2000" dirty="0">
              <a:latin typeface="Gill Sans MT" charset="0"/>
            </a:endParaRPr>
          </a:p>
        </p:txBody>
      </p:sp>
      <p:pic>
        <p:nvPicPr>
          <p:cNvPr id="162849" name="Picture 121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7" y="800100"/>
            <a:ext cx="5602043" cy="176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5" name="Group 124"/>
          <p:cNvGrpSpPr/>
          <p:nvPr/>
        </p:nvGrpSpPr>
        <p:grpSpPr>
          <a:xfrm>
            <a:off x="624887" y="1451514"/>
            <a:ext cx="2557336" cy="1719017"/>
            <a:chOff x="-2170772" y="2784954"/>
            <a:chExt cx="2712783" cy="1853712"/>
          </a:xfrm>
        </p:grpSpPr>
        <p:sp>
          <p:nvSpPr>
            <p:cNvPr id="261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2" name="Group 261"/>
            <p:cNvGrpSpPr/>
            <p:nvPr/>
          </p:nvGrpSpPr>
          <p:grpSpPr>
            <a:xfrm>
              <a:off x="-1935370" y="2935816"/>
              <a:ext cx="2333625" cy="1590649"/>
              <a:chOff x="833331" y="2873352"/>
              <a:chExt cx="2333625" cy="1590649"/>
            </a:xfrm>
          </p:grpSpPr>
          <p:grpSp>
            <p:nvGrpSpPr>
              <p:cNvPr id="263" name="Group 262"/>
              <p:cNvGrpSpPr/>
              <p:nvPr/>
            </p:nvGrpSpPr>
            <p:grpSpPr>
              <a:xfrm>
                <a:off x="1736090" y="287335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31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16" name="Oval 31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7" name="Rectangle 31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18" name="Oval 31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9" name="Freeform 31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0" name="Freeform 31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1" name="Freeform 32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2" name="Freeform 32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23" name="Straight Connector 322"/>
                  <p:cNvCxnSpPr>
                    <a:endCxn id="31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Straight Connector 32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3" name="Group 312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314" name="Oval 31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15" name="TextBox 314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1b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64" name="Group 263"/>
              <p:cNvGrpSpPr/>
              <p:nvPr/>
            </p:nvGrpSpPr>
            <p:grpSpPr>
              <a:xfrm>
                <a:off x="1740320" y="409466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9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03" name="Oval 30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4" name="Rectangle 30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5" name="Oval 30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6" name="Freeform 30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7" name="Freeform 30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8" name="Freeform 30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9" name="Freeform 30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10" name="Straight Connector 309"/>
                  <p:cNvCxnSpPr>
                    <a:endCxn id="30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1" name="Straight Connector 31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0" name="Group 299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301" name="Oval 30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2" name="TextBox 301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1d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65" name="Group 264"/>
              <p:cNvGrpSpPr/>
              <p:nvPr/>
            </p:nvGrpSpPr>
            <p:grpSpPr>
              <a:xfrm>
                <a:off x="2601806" y="348507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86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90" name="Oval 289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1" name="Rectangle 290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2" name="Oval 291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3" name="Freeform 292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4" name="Freeform 293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5" name="Freeform 294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6" name="Freeform 295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97" name="Straight Connector 296"/>
                  <p:cNvCxnSpPr>
                    <a:endCxn id="292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8" name="Straight Connector 297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7" name="Group 286"/>
                <p:cNvGrpSpPr/>
                <p:nvPr/>
              </p:nvGrpSpPr>
              <p:grpSpPr>
                <a:xfrm>
                  <a:off x="1770362" y="2873352"/>
                  <a:ext cx="428460" cy="369332"/>
                  <a:chOff x="667045" y="1708643"/>
                  <a:chExt cx="428460" cy="369332"/>
                </a:xfrm>
              </p:grpSpPr>
              <p:sp>
                <p:nvSpPr>
                  <p:cNvPr id="288" name="Oval 287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89" name="TextBox 288"/>
                  <p:cNvSpPr txBox="1"/>
                  <p:nvPr/>
                </p:nvSpPr>
                <p:spPr>
                  <a:xfrm>
                    <a:off x="667045" y="1708643"/>
                    <a:ext cx="42846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1c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66" name="Group 265"/>
              <p:cNvGrpSpPr/>
              <p:nvPr/>
            </p:nvGrpSpPr>
            <p:grpSpPr>
              <a:xfrm>
                <a:off x="833331" y="347871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73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77" name="Oval 276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78" name="Rectangle 277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79" name="Oval 278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80" name="Freeform 279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1" name="Freeform 280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2" name="Freeform 281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3" name="Freeform 282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84" name="Straight Connector 283"/>
                  <p:cNvCxnSpPr>
                    <a:endCxn id="279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Straight Connector 284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4" name="Group 273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75" name="Oval 274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76" name="TextBox 275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1a</a:t>
                    </a:r>
                    <a:endParaRPr lang="en-US" dirty="0"/>
                  </a:p>
                </p:txBody>
              </p:sp>
            </p:grpSp>
          </p:grpSp>
          <p:cxnSp>
            <p:nvCxnSpPr>
              <p:cNvPr id="267" name="Straight Connector 266"/>
              <p:cNvCxnSpPr>
                <a:stCxn id="315" idx="2"/>
                <a:endCxn id="302" idx="0"/>
              </p:cNvCxnSpPr>
              <p:nvPr/>
            </p:nvCxnSpPr>
            <p:spPr bwMode="auto">
              <a:xfrm>
                <a:off x="1991073" y="3242684"/>
                <a:ext cx="4230" cy="85198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8" name="Straight Connector 267"/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9" name="Straight Connector 268"/>
              <p:cNvCxnSpPr>
                <a:stCxn id="316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0" name="Straight Connector 269"/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1" name="Straight Connector 270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2" name="Straight Connector 271"/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126" name="Group 125"/>
          <p:cNvGrpSpPr/>
          <p:nvPr/>
        </p:nvGrpSpPr>
        <p:grpSpPr>
          <a:xfrm>
            <a:off x="3285692" y="2378685"/>
            <a:ext cx="2545688" cy="1720535"/>
            <a:chOff x="-2170772" y="2784954"/>
            <a:chExt cx="2712783" cy="1853712"/>
          </a:xfrm>
        </p:grpSpPr>
        <p:sp>
          <p:nvSpPr>
            <p:cNvPr id="197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" name="Group 197"/>
            <p:cNvGrpSpPr/>
            <p:nvPr/>
          </p:nvGrpSpPr>
          <p:grpSpPr>
            <a:xfrm>
              <a:off x="-1935370" y="2935816"/>
              <a:ext cx="2333625" cy="1590649"/>
              <a:chOff x="833331" y="2873352"/>
              <a:chExt cx="2333625" cy="1590649"/>
            </a:xfrm>
          </p:grpSpPr>
          <p:grpSp>
            <p:nvGrpSpPr>
              <p:cNvPr id="199" name="Group 198"/>
              <p:cNvGrpSpPr/>
              <p:nvPr/>
            </p:nvGrpSpPr>
            <p:grpSpPr>
              <a:xfrm>
                <a:off x="1736090" y="287335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48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52" name="Oval 251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53" name="Rectangle 252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4" name="Oval 253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55" name="Freeform 254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6" name="Freeform 255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7" name="Freeform 256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8" name="Freeform 257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59" name="Straight Connector 258"/>
                  <p:cNvCxnSpPr>
                    <a:endCxn id="254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0" name="Straight Connector 259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9" name="Group 248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50" name="Oval 249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51" name="TextBox 250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</a:t>
                    </a:r>
                    <a:r>
                      <a:rPr lang="en-US" dirty="0" smtClean="0"/>
                      <a:t>b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00" name="Group 199"/>
              <p:cNvGrpSpPr/>
              <p:nvPr/>
            </p:nvGrpSpPr>
            <p:grpSpPr>
              <a:xfrm>
                <a:off x="1740320" y="409466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35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39" name="Oval 238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40" name="Rectangle 239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1" name="Oval 240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42" name="Freeform 241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3" name="Freeform 242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4" name="Freeform 243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5" name="Freeform 244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46" name="Straight Connector 245"/>
                  <p:cNvCxnSpPr>
                    <a:endCxn id="241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7" name="Straight Connector 246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6" name="Group 235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37" name="Oval 236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38" name="TextBox 237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</a:t>
                    </a:r>
                    <a:r>
                      <a:rPr lang="en-US" dirty="0" smtClean="0"/>
                      <a:t>d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01" name="Group 200"/>
              <p:cNvGrpSpPr/>
              <p:nvPr/>
            </p:nvGrpSpPr>
            <p:grpSpPr>
              <a:xfrm>
                <a:off x="2601806" y="348507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2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26" name="Oval 22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27" name="Rectangle 22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28" name="Oval 22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29" name="Freeform 22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0" name="Freeform 22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1" name="Freeform 23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2" name="Freeform 23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33" name="Straight Connector 232"/>
                  <p:cNvCxnSpPr>
                    <a:endCxn id="22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4" name="Straight Connector 23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3" name="Group 222"/>
                <p:cNvGrpSpPr/>
                <p:nvPr/>
              </p:nvGrpSpPr>
              <p:grpSpPr>
                <a:xfrm>
                  <a:off x="1770362" y="2873352"/>
                  <a:ext cx="428460" cy="369332"/>
                  <a:chOff x="667045" y="1708643"/>
                  <a:chExt cx="428460" cy="369332"/>
                </a:xfrm>
              </p:grpSpPr>
              <p:sp>
                <p:nvSpPr>
                  <p:cNvPr id="224" name="Oval 22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25" name="TextBox 224"/>
                  <p:cNvSpPr txBox="1"/>
                  <p:nvPr/>
                </p:nvSpPr>
                <p:spPr>
                  <a:xfrm>
                    <a:off x="667045" y="1708643"/>
                    <a:ext cx="42846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</a:t>
                    </a:r>
                    <a:r>
                      <a:rPr lang="en-US" dirty="0" smtClean="0"/>
                      <a:t>c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02" name="Group 201"/>
              <p:cNvGrpSpPr/>
              <p:nvPr/>
            </p:nvGrpSpPr>
            <p:grpSpPr>
              <a:xfrm>
                <a:off x="833331" y="347871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0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13" name="Oval 21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14" name="Rectangle 21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5" name="Oval 21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16" name="Freeform 21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7" name="Freeform 21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8" name="Freeform 21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9" name="Freeform 21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20" name="Straight Connector 219"/>
                  <p:cNvCxnSpPr>
                    <a:endCxn id="21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Straight Connector 22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0" name="Group 209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11" name="Oval 21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12" name="TextBox 211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</a:t>
                    </a:r>
                    <a:r>
                      <a:rPr lang="en-US" dirty="0" smtClean="0"/>
                      <a:t>a</a:t>
                    </a:r>
                    <a:endParaRPr lang="en-US" dirty="0"/>
                  </a:p>
                </p:txBody>
              </p:sp>
            </p:grpSp>
          </p:grpSp>
          <p:cxnSp>
            <p:nvCxnSpPr>
              <p:cNvPr id="203" name="Straight Connector 202"/>
              <p:cNvCxnSpPr>
                <a:stCxn id="251" idx="2"/>
                <a:endCxn id="238" idx="0"/>
              </p:cNvCxnSpPr>
              <p:nvPr/>
            </p:nvCxnSpPr>
            <p:spPr bwMode="auto">
              <a:xfrm>
                <a:off x="1991073" y="3242684"/>
                <a:ext cx="4230" cy="85198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4" name="Straight Connector 203"/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5" name="Straight Connector 204"/>
              <p:cNvCxnSpPr>
                <a:stCxn id="252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6" name="Straight Connector 205"/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7" name="Straight Connector 206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8" name="Straight Connector 207"/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133" name="Freeform 2"/>
          <p:cNvSpPr>
            <a:spLocks/>
          </p:cNvSpPr>
          <p:nvPr/>
        </p:nvSpPr>
        <p:spPr bwMode="auto">
          <a:xfrm>
            <a:off x="5507686" y="1310427"/>
            <a:ext cx="2575521" cy="1672516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4" name="Group 133"/>
          <p:cNvGrpSpPr/>
          <p:nvPr/>
        </p:nvGrpSpPr>
        <p:grpSpPr>
          <a:xfrm>
            <a:off x="5731177" y="1446543"/>
            <a:ext cx="2215548" cy="1435167"/>
            <a:chOff x="833331" y="2873352"/>
            <a:chExt cx="2333625" cy="1590649"/>
          </a:xfrm>
        </p:grpSpPr>
        <p:grpSp>
          <p:nvGrpSpPr>
            <p:cNvPr id="135" name="Group 134"/>
            <p:cNvGrpSpPr/>
            <p:nvPr/>
          </p:nvGrpSpPr>
          <p:grpSpPr>
            <a:xfrm>
              <a:off x="1736090" y="2873352"/>
              <a:ext cx="565150" cy="369332"/>
              <a:chOff x="1736090" y="2873352"/>
              <a:chExt cx="565150" cy="369332"/>
            </a:xfrm>
          </p:grpSpPr>
          <p:grpSp>
            <p:nvGrpSpPr>
              <p:cNvPr id="184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88" name="Oval 187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89" name="Rectangle 188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0" name="Oval 189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91" name="Freeform 190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2" name="Freeform 191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3" name="Freeform 192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4" name="Freeform 193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95" name="Straight Connector 194"/>
                <p:cNvCxnSpPr>
                  <a:endCxn id="190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 184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186" name="Oval 185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7" name="TextBox 186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b</a:t>
                  </a:r>
                  <a:endParaRPr lang="en-US" dirty="0"/>
                </a:p>
              </p:txBody>
            </p:sp>
          </p:grpSp>
        </p:grpSp>
        <p:grpSp>
          <p:nvGrpSpPr>
            <p:cNvPr id="136" name="Group 135"/>
            <p:cNvGrpSpPr/>
            <p:nvPr/>
          </p:nvGrpSpPr>
          <p:grpSpPr>
            <a:xfrm>
              <a:off x="1740320" y="4094669"/>
              <a:ext cx="565150" cy="369332"/>
              <a:chOff x="1736090" y="2873352"/>
              <a:chExt cx="565150" cy="369332"/>
            </a:xfrm>
          </p:grpSpPr>
          <p:grpSp>
            <p:nvGrpSpPr>
              <p:cNvPr id="171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75" name="Oval 174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6" name="Rectangle 175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7" name="Oval 176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8" name="Freeform 177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9" name="Freeform 178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0" name="Freeform 179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1" name="Freeform 180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82" name="Straight Connector 181"/>
                <p:cNvCxnSpPr>
                  <a:endCxn id="177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2" name="Group 171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173" name="Oval 172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4" name="TextBox 173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d</a:t>
                  </a:r>
                  <a:endParaRPr lang="en-US" dirty="0"/>
                </a:p>
              </p:txBody>
            </p:sp>
          </p:grpSp>
        </p:grpSp>
        <p:grpSp>
          <p:nvGrpSpPr>
            <p:cNvPr id="137" name="Group 136"/>
            <p:cNvGrpSpPr/>
            <p:nvPr/>
          </p:nvGrpSpPr>
          <p:grpSpPr>
            <a:xfrm>
              <a:off x="2601806" y="3485072"/>
              <a:ext cx="565150" cy="369332"/>
              <a:chOff x="1736090" y="2873352"/>
              <a:chExt cx="565150" cy="369332"/>
            </a:xfrm>
          </p:grpSpPr>
          <p:grpSp>
            <p:nvGrpSpPr>
              <p:cNvPr id="158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62" name="Oval 161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3" name="Rectangle 162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4" name="Oval 163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5" name="Freeform 164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6" name="Freeform 165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7" name="Freeform 166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8" name="Freeform 167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69" name="Straight Connector 168"/>
                <p:cNvCxnSpPr>
                  <a:endCxn id="164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/>
              <p:cNvGrpSpPr/>
              <p:nvPr/>
            </p:nvGrpSpPr>
            <p:grpSpPr>
              <a:xfrm>
                <a:off x="1770362" y="2873352"/>
                <a:ext cx="428460" cy="369332"/>
                <a:chOff x="667045" y="1708643"/>
                <a:chExt cx="428460" cy="369332"/>
              </a:xfrm>
            </p:grpSpPr>
            <p:sp>
              <p:nvSpPr>
                <p:cNvPr id="160" name="Oval 159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1" name="TextBox 160"/>
                <p:cNvSpPr txBox="1"/>
                <p:nvPr/>
              </p:nvSpPr>
              <p:spPr>
                <a:xfrm>
                  <a:off x="667045" y="1708643"/>
                  <a:ext cx="42846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c</a:t>
                  </a:r>
                  <a:endParaRPr lang="en-US" dirty="0"/>
                </a:p>
              </p:txBody>
            </p:sp>
          </p:grpSp>
        </p:grpSp>
        <p:grpSp>
          <p:nvGrpSpPr>
            <p:cNvPr id="138" name="Group 137"/>
            <p:cNvGrpSpPr/>
            <p:nvPr/>
          </p:nvGrpSpPr>
          <p:grpSpPr>
            <a:xfrm>
              <a:off x="833331" y="3478719"/>
              <a:ext cx="565150" cy="369332"/>
              <a:chOff x="1736090" y="2873352"/>
              <a:chExt cx="565150" cy="369332"/>
            </a:xfrm>
          </p:grpSpPr>
          <p:grpSp>
            <p:nvGrpSpPr>
              <p:cNvPr id="145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49" name="Oval 148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0" name="Rectangle 149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1" name="Oval 150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2" name="Freeform 151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4" name="Freeform 153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5" name="Freeform 154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56" name="Straight Connector 155"/>
                <p:cNvCxnSpPr>
                  <a:endCxn id="151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147" name="Oval 146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a</a:t>
                  </a:r>
                  <a:endParaRPr lang="en-US" dirty="0"/>
                </a:p>
              </p:txBody>
            </p:sp>
          </p:grpSp>
        </p:grpSp>
        <p:cxnSp>
          <p:nvCxnSpPr>
            <p:cNvPr id="139" name="Straight Connector 138"/>
            <p:cNvCxnSpPr>
              <a:stCxn id="187" idx="2"/>
              <a:endCxn id="174" idx="0"/>
            </p:cNvCxnSpPr>
            <p:nvPr/>
          </p:nvCxnSpPr>
          <p:spPr bwMode="auto">
            <a:xfrm>
              <a:off x="1991073" y="3242684"/>
              <a:ext cx="4230" cy="85198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0" name="Straight Connector 139"/>
            <p:cNvCxnSpPr/>
            <p:nvPr/>
          </p:nvCxnSpPr>
          <p:spPr bwMode="auto">
            <a:xfrm>
              <a:off x="1407477" y="3648621"/>
              <a:ext cx="1204913" cy="635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1" name="Straight Connector 140"/>
            <p:cNvCxnSpPr>
              <a:stCxn id="188" idx="7"/>
            </p:cNvCxnSpPr>
            <p:nvPr/>
          </p:nvCxnSpPr>
          <p:spPr bwMode="auto">
            <a:xfrm>
              <a:off x="2218708" y="3154477"/>
              <a:ext cx="480042" cy="36977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2" name="Straight Connector 141"/>
            <p:cNvCxnSpPr/>
            <p:nvPr/>
          </p:nvCxnSpPr>
          <p:spPr bwMode="auto">
            <a:xfrm>
              <a:off x="1300073" y="3786304"/>
              <a:ext cx="477927" cy="35707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3" name="Straight Connector 142"/>
            <p:cNvCxnSpPr/>
            <p:nvPr/>
          </p:nvCxnSpPr>
          <p:spPr bwMode="auto">
            <a:xfrm flipH="1">
              <a:off x="2196042" y="3783542"/>
              <a:ext cx="508002" cy="3492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4" name="Straight Connector 143"/>
            <p:cNvCxnSpPr/>
            <p:nvPr/>
          </p:nvCxnSpPr>
          <p:spPr bwMode="auto">
            <a:xfrm flipH="1">
              <a:off x="1287553" y="3166946"/>
              <a:ext cx="508002" cy="3492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28" name="Straight Connector 127"/>
          <p:cNvCxnSpPr/>
          <p:nvPr/>
        </p:nvCxnSpPr>
        <p:spPr bwMode="auto">
          <a:xfrm flipH="1" flipV="1">
            <a:off x="3046706" y="2340047"/>
            <a:ext cx="480877" cy="74409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9" name="Straight Connector 128"/>
          <p:cNvCxnSpPr/>
          <p:nvPr/>
        </p:nvCxnSpPr>
        <p:spPr bwMode="auto">
          <a:xfrm flipV="1">
            <a:off x="5523188" y="2281165"/>
            <a:ext cx="337735" cy="82312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0" name="TextBox 129"/>
          <p:cNvSpPr txBox="1"/>
          <p:nvPr/>
        </p:nvSpPr>
        <p:spPr>
          <a:xfrm>
            <a:off x="3493291" y="2438369"/>
            <a:ext cx="682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AS2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5543950" y="1351667"/>
            <a:ext cx="682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AS3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707172" y="1562343"/>
            <a:ext cx="682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AS1</a:t>
            </a:r>
            <a:endParaRPr lang="en-US" sz="2000" dirty="0">
              <a:solidFill>
                <a:srgbClr val="00009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070827" y="2413274"/>
            <a:ext cx="1701734" cy="616172"/>
            <a:chOff x="7073692" y="5469792"/>
            <a:chExt cx="1701734" cy="616172"/>
          </a:xfrm>
        </p:grpSpPr>
        <p:grpSp>
          <p:nvGrpSpPr>
            <p:cNvPr id="10" name="Group 9"/>
            <p:cNvGrpSpPr/>
            <p:nvPr/>
          </p:nvGrpSpPr>
          <p:grpSpPr>
            <a:xfrm>
              <a:off x="7073692" y="5469792"/>
              <a:ext cx="1701734" cy="616172"/>
              <a:chOff x="6946249" y="5096269"/>
              <a:chExt cx="1701734" cy="616172"/>
            </a:xfrm>
          </p:grpSpPr>
          <p:sp>
            <p:nvSpPr>
              <p:cNvPr id="399" name="Freeform 2"/>
              <p:cNvSpPr>
                <a:spLocks/>
              </p:cNvSpPr>
              <p:nvPr/>
            </p:nvSpPr>
            <p:spPr bwMode="auto">
              <a:xfrm>
                <a:off x="6946249" y="5096269"/>
                <a:ext cx="1701734" cy="616172"/>
              </a:xfrm>
              <a:custGeom>
                <a:avLst/>
                <a:gdLst>
                  <a:gd name="T0" fmla="*/ 648763 w 10001"/>
                  <a:gd name="T1" fmla="*/ 34777612 h 10125"/>
                  <a:gd name="T2" fmla="*/ 115976403 w 10001"/>
                  <a:gd name="T3" fmla="*/ 13733703 h 10125"/>
                  <a:gd name="T4" fmla="*/ 507700960 w 10001"/>
                  <a:gd name="T5" fmla="*/ 8662125 h 10125"/>
                  <a:gd name="T6" fmla="*/ 810212713 w 10001"/>
                  <a:gd name="T7" fmla="*/ 0 h 10125"/>
                  <a:gd name="T8" fmla="*/ 1090015738 w 10001"/>
                  <a:gd name="T9" fmla="*/ 8687929 h 10125"/>
                  <a:gd name="T10" fmla="*/ 1310938763 w 10001"/>
                  <a:gd name="T11" fmla="*/ 4279362 h 10125"/>
                  <a:gd name="T12" fmla="*/ 1620263134 w 10001"/>
                  <a:gd name="T13" fmla="*/ 25736690 h 10125"/>
                  <a:gd name="T14" fmla="*/ 1394798364 w 10001"/>
                  <a:gd name="T15" fmla="*/ 58525268 h 10125"/>
                  <a:gd name="T16" fmla="*/ 1134622140 w 10001"/>
                  <a:gd name="T17" fmla="*/ 80266624 h 10125"/>
                  <a:gd name="T18" fmla="*/ 860820276 w 10001"/>
                  <a:gd name="T19" fmla="*/ 76142271 h 10125"/>
                  <a:gd name="T20" fmla="*/ 708996782 w 10001"/>
                  <a:gd name="T21" fmla="*/ 85346835 h 10125"/>
                  <a:gd name="T22" fmla="*/ 509322667 w 10001"/>
                  <a:gd name="T23" fmla="*/ 86268164 h 10125"/>
                  <a:gd name="T24" fmla="*/ 353443899 w 10001"/>
                  <a:gd name="T25" fmla="*/ 67979516 h 10125"/>
                  <a:gd name="T26" fmla="*/ 192536914 w 10001"/>
                  <a:gd name="T27" fmla="*/ 64535347 h 10125"/>
                  <a:gd name="T28" fmla="*/ 648763 w 10001"/>
                  <a:gd name="T29" fmla="*/ 34777612 h 1012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connsiteX0" fmla="*/ 4 w 10040"/>
                  <a:gd name="connsiteY0" fmla="*/ 4039 h 10125"/>
                  <a:gd name="connsiteX1" fmla="*/ 715 w 10040"/>
                  <a:gd name="connsiteY1" fmla="*/ 1595 h 10125"/>
                  <a:gd name="connsiteX2" fmla="*/ 3130 w 10040"/>
                  <a:gd name="connsiteY2" fmla="*/ 1006 h 10125"/>
                  <a:gd name="connsiteX3" fmla="*/ 4995 w 10040"/>
                  <a:gd name="connsiteY3" fmla="*/ 0 h 10125"/>
                  <a:gd name="connsiteX4" fmla="*/ 6720 w 10040"/>
                  <a:gd name="connsiteY4" fmla="*/ 1009 h 10125"/>
                  <a:gd name="connsiteX5" fmla="*/ 9989 w 10040"/>
                  <a:gd name="connsiteY5" fmla="*/ 2989 h 10125"/>
                  <a:gd name="connsiteX6" fmla="*/ 8599 w 10040"/>
                  <a:gd name="connsiteY6" fmla="*/ 6797 h 10125"/>
                  <a:gd name="connsiteX7" fmla="*/ 6995 w 10040"/>
                  <a:gd name="connsiteY7" fmla="*/ 9322 h 10125"/>
                  <a:gd name="connsiteX8" fmla="*/ 5307 w 10040"/>
                  <a:gd name="connsiteY8" fmla="*/ 8843 h 10125"/>
                  <a:gd name="connsiteX9" fmla="*/ 4371 w 10040"/>
                  <a:gd name="connsiteY9" fmla="*/ 9912 h 10125"/>
                  <a:gd name="connsiteX10" fmla="*/ 3140 w 10040"/>
                  <a:gd name="connsiteY10" fmla="*/ 10019 h 10125"/>
                  <a:gd name="connsiteX11" fmla="*/ 2179 w 10040"/>
                  <a:gd name="connsiteY11" fmla="*/ 7895 h 10125"/>
                  <a:gd name="connsiteX12" fmla="*/ 1187 w 10040"/>
                  <a:gd name="connsiteY12" fmla="*/ 7495 h 10125"/>
                  <a:gd name="connsiteX13" fmla="*/ 4 w 10040"/>
                  <a:gd name="connsiteY13" fmla="*/ 4039 h 10125"/>
                  <a:gd name="connsiteX0" fmla="*/ 4 w 8600"/>
                  <a:gd name="connsiteY0" fmla="*/ 4042 h 10128"/>
                  <a:gd name="connsiteX1" fmla="*/ 715 w 8600"/>
                  <a:gd name="connsiteY1" fmla="*/ 1598 h 10128"/>
                  <a:gd name="connsiteX2" fmla="*/ 3130 w 8600"/>
                  <a:gd name="connsiteY2" fmla="*/ 1009 h 10128"/>
                  <a:gd name="connsiteX3" fmla="*/ 4995 w 8600"/>
                  <a:gd name="connsiteY3" fmla="*/ 3 h 10128"/>
                  <a:gd name="connsiteX4" fmla="*/ 6720 w 8600"/>
                  <a:gd name="connsiteY4" fmla="*/ 1012 h 10128"/>
                  <a:gd name="connsiteX5" fmla="*/ 8599 w 8600"/>
                  <a:gd name="connsiteY5" fmla="*/ 6800 h 10128"/>
                  <a:gd name="connsiteX6" fmla="*/ 6995 w 8600"/>
                  <a:gd name="connsiteY6" fmla="*/ 9325 h 10128"/>
                  <a:gd name="connsiteX7" fmla="*/ 5307 w 8600"/>
                  <a:gd name="connsiteY7" fmla="*/ 8846 h 10128"/>
                  <a:gd name="connsiteX8" fmla="*/ 4371 w 8600"/>
                  <a:gd name="connsiteY8" fmla="*/ 9915 h 10128"/>
                  <a:gd name="connsiteX9" fmla="*/ 3140 w 8600"/>
                  <a:gd name="connsiteY9" fmla="*/ 10022 h 10128"/>
                  <a:gd name="connsiteX10" fmla="*/ 2179 w 8600"/>
                  <a:gd name="connsiteY10" fmla="*/ 7898 h 10128"/>
                  <a:gd name="connsiteX11" fmla="*/ 1187 w 8600"/>
                  <a:gd name="connsiteY11" fmla="*/ 7498 h 10128"/>
                  <a:gd name="connsiteX12" fmla="*/ 4 w 8600"/>
                  <a:gd name="connsiteY12" fmla="*/ 4042 h 10128"/>
                  <a:gd name="connsiteX0" fmla="*/ 4 w 9326"/>
                  <a:gd name="connsiteY0" fmla="*/ 3988 h 9997"/>
                  <a:gd name="connsiteX1" fmla="*/ 830 w 9326"/>
                  <a:gd name="connsiteY1" fmla="*/ 1575 h 9997"/>
                  <a:gd name="connsiteX2" fmla="*/ 3639 w 9326"/>
                  <a:gd name="connsiteY2" fmla="*/ 993 h 9997"/>
                  <a:gd name="connsiteX3" fmla="*/ 5807 w 9326"/>
                  <a:gd name="connsiteY3" fmla="*/ 0 h 9997"/>
                  <a:gd name="connsiteX4" fmla="*/ 7813 w 9326"/>
                  <a:gd name="connsiteY4" fmla="*/ 996 h 9997"/>
                  <a:gd name="connsiteX5" fmla="*/ 9324 w 9326"/>
                  <a:gd name="connsiteY5" fmla="*/ 5746 h 9997"/>
                  <a:gd name="connsiteX6" fmla="*/ 8133 w 9326"/>
                  <a:gd name="connsiteY6" fmla="*/ 9204 h 9997"/>
                  <a:gd name="connsiteX7" fmla="*/ 6170 w 9326"/>
                  <a:gd name="connsiteY7" fmla="*/ 8731 h 9997"/>
                  <a:gd name="connsiteX8" fmla="*/ 5082 w 9326"/>
                  <a:gd name="connsiteY8" fmla="*/ 9787 h 9997"/>
                  <a:gd name="connsiteX9" fmla="*/ 3650 w 9326"/>
                  <a:gd name="connsiteY9" fmla="*/ 9892 h 9997"/>
                  <a:gd name="connsiteX10" fmla="*/ 2533 w 9326"/>
                  <a:gd name="connsiteY10" fmla="*/ 7795 h 9997"/>
                  <a:gd name="connsiteX11" fmla="*/ 1379 w 9326"/>
                  <a:gd name="connsiteY11" fmla="*/ 7400 h 9997"/>
                  <a:gd name="connsiteX12" fmla="*/ 4 w 9326"/>
                  <a:gd name="connsiteY12" fmla="*/ 3988 h 9997"/>
                  <a:gd name="connsiteX0" fmla="*/ 4 w 10001"/>
                  <a:gd name="connsiteY0" fmla="*/ 3989 h 10041"/>
                  <a:gd name="connsiteX1" fmla="*/ 890 w 10001"/>
                  <a:gd name="connsiteY1" fmla="*/ 1575 h 10041"/>
                  <a:gd name="connsiteX2" fmla="*/ 3902 w 10001"/>
                  <a:gd name="connsiteY2" fmla="*/ 993 h 10041"/>
                  <a:gd name="connsiteX3" fmla="*/ 6227 w 10001"/>
                  <a:gd name="connsiteY3" fmla="*/ 0 h 10041"/>
                  <a:gd name="connsiteX4" fmla="*/ 8378 w 10001"/>
                  <a:gd name="connsiteY4" fmla="*/ 996 h 10041"/>
                  <a:gd name="connsiteX5" fmla="*/ 9998 w 10001"/>
                  <a:gd name="connsiteY5" fmla="*/ 5748 h 10041"/>
                  <a:gd name="connsiteX6" fmla="*/ 8721 w 10001"/>
                  <a:gd name="connsiteY6" fmla="*/ 9207 h 10041"/>
                  <a:gd name="connsiteX7" fmla="*/ 5449 w 10001"/>
                  <a:gd name="connsiteY7" fmla="*/ 9790 h 10041"/>
                  <a:gd name="connsiteX8" fmla="*/ 3914 w 10001"/>
                  <a:gd name="connsiteY8" fmla="*/ 9895 h 10041"/>
                  <a:gd name="connsiteX9" fmla="*/ 2716 w 10001"/>
                  <a:gd name="connsiteY9" fmla="*/ 7797 h 10041"/>
                  <a:gd name="connsiteX10" fmla="*/ 1479 w 10001"/>
                  <a:gd name="connsiteY10" fmla="*/ 7402 h 10041"/>
                  <a:gd name="connsiteX11" fmla="*/ 4 w 10001"/>
                  <a:gd name="connsiteY11" fmla="*/ 3989 h 10041"/>
                  <a:gd name="connsiteX0" fmla="*/ 4 w 10001"/>
                  <a:gd name="connsiteY0" fmla="*/ 3989 h 14825"/>
                  <a:gd name="connsiteX1" fmla="*/ 890 w 10001"/>
                  <a:gd name="connsiteY1" fmla="*/ 1575 h 14825"/>
                  <a:gd name="connsiteX2" fmla="*/ 3902 w 10001"/>
                  <a:gd name="connsiteY2" fmla="*/ 993 h 14825"/>
                  <a:gd name="connsiteX3" fmla="*/ 6227 w 10001"/>
                  <a:gd name="connsiteY3" fmla="*/ 0 h 14825"/>
                  <a:gd name="connsiteX4" fmla="*/ 8378 w 10001"/>
                  <a:gd name="connsiteY4" fmla="*/ 996 h 14825"/>
                  <a:gd name="connsiteX5" fmla="*/ 9998 w 10001"/>
                  <a:gd name="connsiteY5" fmla="*/ 5748 h 14825"/>
                  <a:gd name="connsiteX6" fmla="*/ 8721 w 10001"/>
                  <a:gd name="connsiteY6" fmla="*/ 9207 h 14825"/>
                  <a:gd name="connsiteX7" fmla="*/ 6011 w 10001"/>
                  <a:gd name="connsiteY7" fmla="*/ 14823 h 14825"/>
                  <a:gd name="connsiteX8" fmla="*/ 3914 w 10001"/>
                  <a:gd name="connsiteY8" fmla="*/ 9895 h 14825"/>
                  <a:gd name="connsiteX9" fmla="*/ 2716 w 10001"/>
                  <a:gd name="connsiteY9" fmla="*/ 7797 h 14825"/>
                  <a:gd name="connsiteX10" fmla="*/ 1479 w 10001"/>
                  <a:gd name="connsiteY10" fmla="*/ 7402 h 14825"/>
                  <a:gd name="connsiteX11" fmla="*/ 4 w 10001"/>
                  <a:gd name="connsiteY11" fmla="*/ 3989 h 14825"/>
                  <a:gd name="connsiteX0" fmla="*/ 4 w 10001"/>
                  <a:gd name="connsiteY0" fmla="*/ 7436 h 18272"/>
                  <a:gd name="connsiteX1" fmla="*/ 890 w 10001"/>
                  <a:gd name="connsiteY1" fmla="*/ 5022 h 18272"/>
                  <a:gd name="connsiteX2" fmla="*/ 3902 w 10001"/>
                  <a:gd name="connsiteY2" fmla="*/ 4440 h 18272"/>
                  <a:gd name="connsiteX3" fmla="*/ 6026 w 10001"/>
                  <a:gd name="connsiteY3" fmla="*/ 0 h 18272"/>
                  <a:gd name="connsiteX4" fmla="*/ 8378 w 10001"/>
                  <a:gd name="connsiteY4" fmla="*/ 4443 h 18272"/>
                  <a:gd name="connsiteX5" fmla="*/ 9998 w 10001"/>
                  <a:gd name="connsiteY5" fmla="*/ 9195 h 18272"/>
                  <a:gd name="connsiteX6" fmla="*/ 8721 w 10001"/>
                  <a:gd name="connsiteY6" fmla="*/ 12654 h 18272"/>
                  <a:gd name="connsiteX7" fmla="*/ 6011 w 10001"/>
                  <a:gd name="connsiteY7" fmla="*/ 18270 h 18272"/>
                  <a:gd name="connsiteX8" fmla="*/ 3914 w 10001"/>
                  <a:gd name="connsiteY8" fmla="*/ 13342 h 18272"/>
                  <a:gd name="connsiteX9" fmla="*/ 2716 w 10001"/>
                  <a:gd name="connsiteY9" fmla="*/ 11244 h 18272"/>
                  <a:gd name="connsiteX10" fmla="*/ 1479 w 10001"/>
                  <a:gd name="connsiteY10" fmla="*/ 10849 h 18272"/>
                  <a:gd name="connsiteX11" fmla="*/ 4 w 10001"/>
                  <a:gd name="connsiteY11" fmla="*/ 7436 h 18272"/>
                  <a:gd name="connsiteX0" fmla="*/ 1 w 9998"/>
                  <a:gd name="connsiteY0" fmla="*/ 7436 h 18272"/>
                  <a:gd name="connsiteX1" fmla="*/ 3899 w 9998"/>
                  <a:gd name="connsiteY1" fmla="*/ 4440 h 18272"/>
                  <a:gd name="connsiteX2" fmla="*/ 6023 w 9998"/>
                  <a:gd name="connsiteY2" fmla="*/ 0 h 18272"/>
                  <a:gd name="connsiteX3" fmla="*/ 8375 w 9998"/>
                  <a:gd name="connsiteY3" fmla="*/ 4443 h 18272"/>
                  <a:gd name="connsiteX4" fmla="*/ 9995 w 9998"/>
                  <a:gd name="connsiteY4" fmla="*/ 9195 h 18272"/>
                  <a:gd name="connsiteX5" fmla="*/ 8718 w 9998"/>
                  <a:gd name="connsiteY5" fmla="*/ 12654 h 18272"/>
                  <a:gd name="connsiteX6" fmla="*/ 6008 w 9998"/>
                  <a:gd name="connsiteY6" fmla="*/ 18270 h 18272"/>
                  <a:gd name="connsiteX7" fmla="*/ 3911 w 9998"/>
                  <a:gd name="connsiteY7" fmla="*/ 13342 h 18272"/>
                  <a:gd name="connsiteX8" fmla="*/ 2713 w 9998"/>
                  <a:gd name="connsiteY8" fmla="*/ 11244 h 18272"/>
                  <a:gd name="connsiteX9" fmla="*/ 1476 w 9998"/>
                  <a:gd name="connsiteY9" fmla="*/ 10849 h 18272"/>
                  <a:gd name="connsiteX10" fmla="*/ 1 w 9998"/>
                  <a:gd name="connsiteY10" fmla="*/ 7436 h 18272"/>
                  <a:gd name="connsiteX0" fmla="*/ 35 w 8559"/>
                  <a:gd name="connsiteY0" fmla="*/ 5938 h 10000"/>
                  <a:gd name="connsiteX1" fmla="*/ 2459 w 8559"/>
                  <a:gd name="connsiteY1" fmla="*/ 2430 h 10000"/>
                  <a:gd name="connsiteX2" fmla="*/ 4583 w 8559"/>
                  <a:gd name="connsiteY2" fmla="*/ 0 h 10000"/>
                  <a:gd name="connsiteX3" fmla="*/ 6936 w 8559"/>
                  <a:gd name="connsiteY3" fmla="*/ 2432 h 10000"/>
                  <a:gd name="connsiteX4" fmla="*/ 8556 w 8559"/>
                  <a:gd name="connsiteY4" fmla="*/ 5032 h 10000"/>
                  <a:gd name="connsiteX5" fmla="*/ 7279 w 8559"/>
                  <a:gd name="connsiteY5" fmla="*/ 6925 h 10000"/>
                  <a:gd name="connsiteX6" fmla="*/ 4568 w 8559"/>
                  <a:gd name="connsiteY6" fmla="*/ 9999 h 10000"/>
                  <a:gd name="connsiteX7" fmla="*/ 2471 w 8559"/>
                  <a:gd name="connsiteY7" fmla="*/ 7302 h 10000"/>
                  <a:gd name="connsiteX8" fmla="*/ 1273 w 8559"/>
                  <a:gd name="connsiteY8" fmla="*/ 6154 h 10000"/>
                  <a:gd name="connsiteX9" fmla="*/ 35 w 8559"/>
                  <a:gd name="connsiteY9" fmla="*/ 5938 h 10000"/>
                  <a:gd name="connsiteX0" fmla="*/ 49 w 9820"/>
                  <a:gd name="connsiteY0" fmla="*/ 4655 h 10000"/>
                  <a:gd name="connsiteX1" fmla="*/ 2693 w 9820"/>
                  <a:gd name="connsiteY1" fmla="*/ 2430 h 10000"/>
                  <a:gd name="connsiteX2" fmla="*/ 5175 w 9820"/>
                  <a:gd name="connsiteY2" fmla="*/ 0 h 10000"/>
                  <a:gd name="connsiteX3" fmla="*/ 7924 w 9820"/>
                  <a:gd name="connsiteY3" fmla="*/ 2432 h 10000"/>
                  <a:gd name="connsiteX4" fmla="*/ 9816 w 9820"/>
                  <a:gd name="connsiteY4" fmla="*/ 5032 h 10000"/>
                  <a:gd name="connsiteX5" fmla="*/ 8324 w 9820"/>
                  <a:gd name="connsiteY5" fmla="*/ 6925 h 10000"/>
                  <a:gd name="connsiteX6" fmla="*/ 5157 w 9820"/>
                  <a:gd name="connsiteY6" fmla="*/ 9999 h 10000"/>
                  <a:gd name="connsiteX7" fmla="*/ 2707 w 9820"/>
                  <a:gd name="connsiteY7" fmla="*/ 7302 h 10000"/>
                  <a:gd name="connsiteX8" fmla="*/ 1307 w 9820"/>
                  <a:gd name="connsiteY8" fmla="*/ 6154 h 10000"/>
                  <a:gd name="connsiteX9" fmla="*/ 49 w 9820"/>
                  <a:gd name="connsiteY9" fmla="*/ 4655 h 10000"/>
                  <a:gd name="connsiteX0" fmla="*/ 45 w 9995"/>
                  <a:gd name="connsiteY0" fmla="*/ 4655 h 10000"/>
                  <a:gd name="connsiteX1" fmla="*/ 2737 w 9995"/>
                  <a:gd name="connsiteY1" fmla="*/ 2430 h 10000"/>
                  <a:gd name="connsiteX2" fmla="*/ 5265 w 9995"/>
                  <a:gd name="connsiteY2" fmla="*/ 0 h 10000"/>
                  <a:gd name="connsiteX3" fmla="*/ 8064 w 9995"/>
                  <a:gd name="connsiteY3" fmla="*/ 2432 h 10000"/>
                  <a:gd name="connsiteX4" fmla="*/ 9991 w 9995"/>
                  <a:gd name="connsiteY4" fmla="*/ 5032 h 10000"/>
                  <a:gd name="connsiteX5" fmla="*/ 8472 w 9995"/>
                  <a:gd name="connsiteY5" fmla="*/ 6925 h 10000"/>
                  <a:gd name="connsiteX6" fmla="*/ 5247 w 9995"/>
                  <a:gd name="connsiteY6" fmla="*/ 9999 h 10000"/>
                  <a:gd name="connsiteX7" fmla="*/ 2752 w 9995"/>
                  <a:gd name="connsiteY7" fmla="*/ 7302 h 10000"/>
                  <a:gd name="connsiteX8" fmla="*/ 1374 w 9995"/>
                  <a:gd name="connsiteY8" fmla="*/ 6984 h 10000"/>
                  <a:gd name="connsiteX9" fmla="*/ 45 w 9995"/>
                  <a:gd name="connsiteY9" fmla="*/ 4655 h 10000"/>
                  <a:gd name="connsiteX0" fmla="*/ 45 w 10000"/>
                  <a:gd name="connsiteY0" fmla="*/ 5032 h 10377"/>
                  <a:gd name="connsiteX1" fmla="*/ 2738 w 10000"/>
                  <a:gd name="connsiteY1" fmla="*/ 2807 h 10377"/>
                  <a:gd name="connsiteX2" fmla="*/ 4886 w 10000"/>
                  <a:gd name="connsiteY2" fmla="*/ 0 h 10377"/>
                  <a:gd name="connsiteX3" fmla="*/ 8068 w 10000"/>
                  <a:gd name="connsiteY3" fmla="*/ 2809 h 10377"/>
                  <a:gd name="connsiteX4" fmla="*/ 9996 w 10000"/>
                  <a:gd name="connsiteY4" fmla="*/ 5409 h 10377"/>
                  <a:gd name="connsiteX5" fmla="*/ 8476 w 10000"/>
                  <a:gd name="connsiteY5" fmla="*/ 7302 h 10377"/>
                  <a:gd name="connsiteX6" fmla="*/ 5250 w 10000"/>
                  <a:gd name="connsiteY6" fmla="*/ 10376 h 10377"/>
                  <a:gd name="connsiteX7" fmla="*/ 2753 w 10000"/>
                  <a:gd name="connsiteY7" fmla="*/ 7679 h 10377"/>
                  <a:gd name="connsiteX8" fmla="*/ 1375 w 10000"/>
                  <a:gd name="connsiteY8" fmla="*/ 7361 h 10377"/>
                  <a:gd name="connsiteX9" fmla="*/ 45 w 10000"/>
                  <a:gd name="connsiteY9" fmla="*/ 5032 h 10377"/>
                  <a:gd name="connsiteX0" fmla="*/ 45 w 10000"/>
                  <a:gd name="connsiteY0" fmla="*/ 5036 h 10381"/>
                  <a:gd name="connsiteX1" fmla="*/ 2738 w 10000"/>
                  <a:gd name="connsiteY1" fmla="*/ 2811 h 10381"/>
                  <a:gd name="connsiteX2" fmla="*/ 4886 w 10000"/>
                  <a:gd name="connsiteY2" fmla="*/ 4 h 10381"/>
                  <a:gd name="connsiteX3" fmla="*/ 8068 w 10000"/>
                  <a:gd name="connsiteY3" fmla="*/ 2813 h 10381"/>
                  <a:gd name="connsiteX4" fmla="*/ 9996 w 10000"/>
                  <a:gd name="connsiteY4" fmla="*/ 5413 h 10381"/>
                  <a:gd name="connsiteX5" fmla="*/ 8476 w 10000"/>
                  <a:gd name="connsiteY5" fmla="*/ 7306 h 10381"/>
                  <a:gd name="connsiteX6" fmla="*/ 5250 w 10000"/>
                  <a:gd name="connsiteY6" fmla="*/ 10380 h 10381"/>
                  <a:gd name="connsiteX7" fmla="*/ 2753 w 10000"/>
                  <a:gd name="connsiteY7" fmla="*/ 7683 h 10381"/>
                  <a:gd name="connsiteX8" fmla="*/ 1375 w 10000"/>
                  <a:gd name="connsiteY8" fmla="*/ 7365 h 10381"/>
                  <a:gd name="connsiteX9" fmla="*/ 45 w 10000"/>
                  <a:gd name="connsiteY9" fmla="*/ 5036 h 10381"/>
                  <a:gd name="connsiteX0" fmla="*/ 45 w 10000"/>
                  <a:gd name="connsiteY0" fmla="*/ 5036 h 10796"/>
                  <a:gd name="connsiteX1" fmla="*/ 2738 w 10000"/>
                  <a:gd name="connsiteY1" fmla="*/ 2811 h 10796"/>
                  <a:gd name="connsiteX2" fmla="*/ 4886 w 10000"/>
                  <a:gd name="connsiteY2" fmla="*/ 4 h 10796"/>
                  <a:gd name="connsiteX3" fmla="*/ 8068 w 10000"/>
                  <a:gd name="connsiteY3" fmla="*/ 2813 h 10796"/>
                  <a:gd name="connsiteX4" fmla="*/ 9996 w 10000"/>
                  <a:gd name="connsiteY4" fmla="*/ 5413 h 10796"/>
                  <a:gd name="connsiteX5" fmla="*/ 8476 w 10000"/>
                  <a:gd name="connsiteY5" fmla="*/ 7306 h 10796"/>
                  <a:gd name="connsiteX6" fmla="*/ 5202 w 10000"/>
                  <a:gd name="connsiteY6" fmla="*/ 10795 h 10796"/>
                  <a:gd name="connsiteX7" fmla="*/ 2753 w 10000"/>
                  <a:gd name="connsiteY7" fmla="*/ 7683 h 10796"/>
                  <a:gd name="connsiteX8" fmla="*/ 1375 w 10000"/>
                  <a:gd name="connsiteY8" fmla="*/ 7365 h 10796"/>
                  <a:gd name="connsiteX9" fmla="*/ 45 w 10000"/>
                  <a:gd name="connsiteY9" fmla="*/ 5036 h 10796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 w 9959"/>
                  <a:gd name="connsiteY0" fmla="*/ 5593 h 11352"/>
                  <a:gd name="connsiteX1" fmla="*/ 1089 w 9959"/>
                  <a:gd name="connsiteY1" fmla="*/ 469 h 11352"/>
                  <a:gd name="connsiteX2" fmla="*/ 4845 w 9959"/>
                  <a:gd name="connsiteY2" fmla="*/ 561 h 11352"/>
                  <a:gd name="connsiteX3" fmla="*/ 8027 w 9959"/>
                  <a:gd name="connsiteY3" fmla="*/ 3370 h 11352"/>
                  <a:gd name="connsiteX4" fmla="*/ 9955 w 9959"/>
                  <a:gd name="connsiteY4" fmla="*/ 5970 h 11352"/>
                  <a:gd name="connsiteX5" fmla="*/ 8435 w 9959"/>
                  <a:gd name="connsiteY5" fmla="*/ 7863 h 11352"/>
                  <a:gd name="connsiteX6" fmla="*/ 5161 w 9959"/>
                  <a:gd name="connsiteY6" fmla="*/ 11352 h 11352"/>
                  <a:gd name="connsiteX7" fmla="*/ 2712 w 9959"/>
                  <a:gd name="connsiteY7" fmla="*/ 8240 h 11352"/>
                  <a:gd name="connsiteX8" fmla="*/ 1334 w 9959"/>
                  <a:gd name="connsiteY8" fmla="*/ 7922 h 11352"/>
                  <a:gd name="connsiteX9" fmla="*/ 4 w 9959"/>
                  <a:gd name="connsiteY9" fmla="*/ 5593 h 11352"/>
                  <a:gd name="connsiteX0" fmla="*/ 0 w 11223"/>
                  <a:gd name="connsiteY0" fmla="*/ 3835 h 9929"/>
                  <a:gd name="connsiteX1" fmla="*/ 2316 w 11223"/>
                  <a:gd name="connsiteY1" fmla="*/ 342 h 9929"/>
                  <a:gd name="connsiteX2" fmla="*/ 6088 w 11223"/>
                  <a:gd name="connsiteY2" fmla="*/ 423 h 9929"/>
                  <a:gd name="connsiteX3" fmla="*/ 9283 w 11223"/>
                  <a:gd name="connsiteY3" fmla="*/ 2898 h 9929"/>
                  <a:gd name="connsiteX4" fmla="*/ 11219 w 11223"/>
                  <a:gd name="connsiteY4" fmla="*/ 5188 h 9929"/>
                  <a:gd name="connsiteX5" fmla="*/ 9693 w 11223"/>
                  <a:gd name="connsiteY5" fmla="*/ 6856 h 9929"/>
                  <a:gd name="connsiteX6" fmla="*/ 6405 w 11223"/>
                  <a:gd name="connsiteY6" fmla="*/ 9929 h 9929"/>
                  <a:gd name="connsiteX7" fmla="*/ 3946 w 11223"/>
                  <a:gd name="connsiteY7" fmla="*/ 7188 h 9929"/>
                  <a:gd name="connsiteX8" fmla="*/ 2562 w 11223"/>
                  <a:gd name="connsiteY8" fmla="*/ 6908 h 9929"/>
                  <a:gd name="connsiteX9" fmla="*/ 0 w 11223"/>
                  <a:gd name="connsiteY9" fmla="*/ 3835 h 9929"/>
                  <a:gd name="connsiteX0" fmla="*/ 0 w 9999"/>
                  <a:gd name="connsiteY0" fmla="*/ 3862 h 10000"/>
                  <a:gd name="connsiteX1" fmla="*/ 2064 w 9999"/>
                  <a:gd name="connsiteY1" fmla="*/ 344 h 10000"/>
                  <a:gd name="connsiteX2" fmla="*/ 5425 w 9999"/>
                  <a:gd name="connsiteY2" fmla="*/ 426 h 10000"/>
                  <a:gd name="connsiteX3" fmla="*/ 8271 w 9999"/>
                  <a:gd name="connsiteY3" fmla="*/ 2919 h 10000"/>
                  <a:gd name="connsiteX4" fmla="*/ 9996 w 9999"/>
                  <a:gd name="connsiteY4" fmla="*/ 5225 h 10000"/>
                  <a:gd name="connsiteX5" fmla="*/ 8637 w 9999"/>
                  <a:gd name="connsiteY5" fmla="*/ 6905 h 10000"/>
                  <a:gd name="connsiteX6" fmla="*/ 5707 w 9999"/>
                  <a:gd name="connsiteY6" fmla="*/ 10000 h 10000"/>
                  <a:gd name="connsiteX7" fmla="*/ 2283 w 9999"/>
                  <a:gd name="connsiteY7" fmla="*/ 6957 h 10000"/>
                  <a:gd name="connsiteX8" fmla="*/ 0 w 9999"/>
                  <a:gd name="connsiteY8" fmla="*/ 3862 h 10000"/>
                  <a:gd name="connsiteX0" fmla="*/ 124 w 10124"/>
                  <a:gd name="connsiteY0" fmla="*/ 3862 h 10000"/>
                  <a:gd name="connsiteX1" fmla="*/ 2188 w 10124"/>
                  <a:gd name="connsiteY1" fmla="*/ 344 h 10000"/>
                  <a:gd name="connsiteX2" fmla="*/ 5550 w 10124"/>
                  <a:gd name="connsiteY2" fmla="*/ 426 h 10000"/>
                  <a:gd name="connsiteX3" fmla="*/ 8396 w 10124"/>
                  <a:gd name="connsiteY3" fmla="*/ 2919 h 10000"/>
                  <a:gd name="connsiteX4" fmla="*/ 10121 w 10124"/>
                  <a:gd name="connsiteY4" fmla="*/ 5225 h 10000"/>
                  <a:gd name="connsiteX5" fmla="*/ 8762 w 10124"/>
                  <a:gd name="connsiteY5" fmla="*/ 6905 h 10000"/>
                  <a:gd name="connsiteX6" fmla="*/ 5832 w 10124"/>
                  <a:gd name="connsiteY6" fmla="*/ 10000 h 10000"/>
                  <a:gd name="connsiteX7" fmla="*/ 124 w 10124"/>
                  <a:gd name="connsiteY7" fmla="*/ 3862 h 10000"/>
                  <a:gd name="connsiteX0" fmla="*/ 43 w 10045"/>
                  <a:gd name="connsiteY0" fmla="*/ 3862 h 6912"/>
                  <a:gd name="connsiteX1" fmla="*/ 2107 w 10045"/>
                  <a:gd name="connsiteY1" fmla="*/ 344 h 6912"/>
                  <a:gd name="connsiteX2" fmla="*/ 5469 w 10045"/>
                  <a:gd name="connsiteY2" fmla="*/ 426 h 6912"/>
                  <a:gd name="connsiteX3" fmla="*/ 8315 w 10045"/>
                  <a:gd name="connsiteY3" fmla="*/ 2919 h 6912"/>
                  <a:gd name="connsiteX4" fmla="*/ 10040 w 10045"/>
                  <a:gd name="connsiteY4" fmla="*/ 5225 h 6912"/>
                  <a:gd name="connsiteX5" fmla="*/ 8681 w 10045"/>
                  <a:gd name="connsiteY5" fmla="*/ 6905 h 6912"/>
                  <a:gd name="connsiteX6" fmla="*/ 3967 w 10045"/>
                  <a:gd name="connsiteY6" fmla="*/ 5885 h 6912"/>
                  <a:gd name="connsiteX7" fmla="*/ 43 w 10045"/>
                  <a:gd name="connsiteY7" fmla="*/ 3862 h 6912"/>
                  <a:gd name="connsiteX0" fmla="*/ 47 w 10004"/>
                  <a:gd name="connsiteY0" fmla="*/ 5106 h 9519"/>
                  <a:gd name="connsiteX1" fmla="*/ 2102 w 10004"/>
                  <a:gd name="connsiteY1" fmla="*/ 17 h 9519"/>
                  <a:gd name="connsiteX2" fmla="*/ 6651 w 10004"/>
                  <a:gd name="connsiteY2" fmla="*/ 3484 h 9519"/>
                  <a:gd name="connsiteX3" fmla="*/ 8282 w 10004"/>
                  <a:gd name="connsiteY3" fmla="*/ 3742 h 9519"/>
                  <a:gd name="connsiteX4" fmla="*/ 9999 w 10004"/>
                  <a:gd name="connsiteY4" fmla="*/ 7078 h 9519"/>
                  <a:gd name="connsiteX5" fmla="*/ 8646 w 10004"/>
                  <a:gd name="connsiteY5" fmla="*/ 9509 h 9519"/>
                  <a:gd name="connsiteX6" fmla="*/ 3953 w 10004"/>
                  <a:gd name="connsiteY6" fmla="*/ 8033 h 9519"/>
                  <a:gd name="connsiteX7" fmla="*/ 47 w 10004"/>
                  <a:gd name="connsiteY7" fmla="*/ 5106 h 9519"/>
                  <a:gd name="connsiteX0" fmla="*/ 43 w 9996"/>
                  <a:gd name="connsiteY0" fmla="*/ 6232 h 10868"/>
                  <a:gd name="connsiteX1" fmla="*/ 2097 w 9996"/>
                  <a:gd name="connsiteY1" fmla="*/ 886 h 10868"/>
                  <a:gd name="connsiteX2" fmla="*/ 5642 w 9996"/>
                  <a:gd name="connsiteY2" fmla="*/ 385 h 10868"/>
                  <a:gd name="connsiteX3" fmla="*/ 8275 w 9996"/>
                  <a:gd name="connsiteY3" fmla="*/ 4799 h 10868"/>
                  <a:gd name="connsiteX4" fmla="*/ 9991 w 9996"/>
                  <a:gd name="connsiteY4" fmla="*/ 8304 h 10868"/>
                  <a:gd name="connsiteX5" fmla="*/ 8639 w 9996"/>
                  <a:gd name="connsiteY5" fmla="*/ 10857 h 10868"/>
                  <a:gd name="connsiteX6" fmla="*/ 3947 w 9996"/>
                  <a:gd name="connsiteY6" fmla="*/ 9307 h 10868"/>
                  <a:gd name="connsiteX7" fmla="*/ 43 w 9996"/>
                  <a:gd name="connsiteY7" fmla="*/ 6232 h 10868"/>
                  <a:gd name="connsiteX0" fmla="*/ 43 w 10004"/>
                  <a:gd name="connsiteY0" fmla="*/ 5543 h 9809"/>
                  <a:gd name="connsiteX1" fmla="*/ 2098 w 10004"/>
                  <a:gd name="connsiteY1" fmla="*/ 624 h 9809"/>
                  <a:gd name="connsiteX2" fmla="*/ 5644 w 10004"/>
                  <a:gd name="connsiteY2" fmla="*/ 163 h 9809"/>
                  <a:gd name="connsiteX3" fmla="*/ 8163 w 10004"/>
                  <a:gd name="connsiteY3" fmla="*/ 1492 h 9809"/>
                  <a:gd name="connsiteX4" fmla="*/ 9995 w 10004"/>
                  <a:gd name="connsiteY4" fmla="*/ 7450 h 9809"/>
                  <a:gd name="connsiteX5" fmla="*/ 8642 w 10004"/>
                  <a:gd name="connsiteY5" fmla="*/ 9799 h 9809"/>
                  <a:gd name="connsiteX6" fmla="*/ 3949 w 10004"/>
                  <a:gd name="connsiteY6" fmla="*/ 8373 h 9809"/>
                  <a:gd name="connsiteX7" fmla="*/ 43 w 10004"/>
                  <a:gd name="connsiteY7" fmla="*/ 5543 h 9809"/>
                  <a:gd name="connsiteX0" fmla="*/ 43 w 8950"/>
                  <a:gd name="connsiteY0" fmla="*/ 5651 h 10081"/>
                  <a:gd name="connsiteX1" fmla="*/ 2097 w 8950"/>
                  <a:gd name="connsiteY1" fmla="*/ 636 h 10081"/>
                  <a:gd name="connsiteX2" fmla="*/ 5642 w 8950"/>
                  <a:gd name="connsiteY2" fmla="*/ 166 h 10081"/>
                  <a:gd name="connsiteX3" fmla="*/ 8160 w 8950"/>
                  <a:gd name="connsiteY3" fmla="*/ 1521 h 10081"/>
                  <a:gd name="connsiteX4" fmla="*/ 8473 w 8950"/>
                  <a:gd name="connsiteY4" fmla="*/ 5322 h 10081"/>
                  <a:gd name="connsiteX5" fmla="*/ 8639 w 8950"/>
                  <a:gd name="connsiteY5" fmla="*/ 9990 h 10081"/>
                  <a:gd name="connsiteX6" fmla="*/ 3947 w 8950"/>
                  <a:gd name="connsiteY6" fmla="*/ 8536 h 10081"/>
                  <a:gd name="connsiteX7" fmla="*/ 43 w 8950"/>
                  <a:gd name="connsiteY7" fmla="*/ 5651 h 10081"/>
                  <a:gd name="connsiteX0" fmla="*/ 48 w 9651"/>
                  <a:gd name="connsiteY0" fmla="*/ 5606 h 8648"/>
                  <a:gd name="connsiteX1" fmla="*/ 2343 w 9651"/>
                  <a:gd name="connsiteY1" fmla="*/ 631 h 8648"/>
                  <a:gd name="connsiteX2" fmla="*/ 6304 w 9651"/>
                  <a:gd name="connsiteY2" fmla="*/ 165 h 8648"/>
                  <a:gd name="connsiteX3" fmla="*/ 9117 w 9651"/>
                  <a:gd name="connsiteY3" fmla="*/ 1509 h 8648"/>
                  <a:gd name="connsiteX4" fmla="*/ 9467 w 9651"/>
                  <a:gd name="connsiteY4" fmla="*/ 5279 h 8648"/>
                  <a:gd name="connsiteX5" fmla="*/ 6997 w 9651"/>
                  <a:gd name="connsiteY5" fmla="*/ 8019 h 8648"/>
                  <a:gd name="connsiteX6" fmla="*/ 4410 w 9651"/>
                  <a:gd name="connsiteY6" fmla="*/ 8467 h 8648"/>
                  <a:gd name="connsiteX7" fmla="*/ 48 w 9651"/>
                  <a:gd name="connsiteY7" fmla="*/ 5606 h 8648"/>
                  <a:gd name="connsiteX0" fmla="*/ 41 w 9991"/>
                  <a:gd name="connsiteY0" fmla="*/ 6482 h 9316"/>
                  <a:gd name="connsiteX1" fmla="*/ 2419 w 9991"/>
                  <a:gd name="connsiteY1" fmla="*/ 730 h 9316"/>
                  <a:gd name="connsiteX2" fmla="*/ 6523 w 9991"/>
                  <a:gd name="connsiteY2" fmla="*/ 191 h 9316"/>
                  <a:gd name="connsiteX3" fmla="*/ 9438 w 9991"/>
                  <a:gd name="connsiteY3" fmla="*/ 1745 h 9316"/>
                  <a:gd name="connsiteX4" fmla="*/ 9800 w 9991"/>
                  <a:gd name="connsiteY4" fmla="*/ 6104 h 9316"/>
                  <a:gd name="connsiteX5" fmla="*/ 7241 w 9991"/>
                  <a:gd name="connsiteY5" fmla="*/ 9273 h 9316"/>
                  <a:gd name="connsiteX6" fmla="*/ 1411 w 9991"/>
                  <a:gd name="connsiteY6" fmla="*/ 7856 h 9316"/>
                  <a:gd name="connsiteX7" fmla="*/ 41 w 9991"/>
                  <a:gd name="connsiteY7" fmla="*/ 6482 h 9316"/>
                  <a:gd name="connsiteX0" fmla="*/ 19 w 10708"/>
                  <a:gd name="connsiteY0" fmla="*/ 7721 h 10038"/>
                  <a:gd name="connsiteX1" fmla="*/ 3129 w 10708"/>
                  <a:gd name="connsiteY1" fmla="*/ 825 h 10038"/>
                  <a:gd name="connsiteX2" fmla="*/ 7237 w 10708"/>
                  <a:gd name="connsiteY2" fmla="*/ 246 h 10038"/>
                  <a:gd name="connsiteX3" fmla="*/ 10155 w 10708"/>
                  <a:gd name="connsiteY3" fmla="*/ 1914 h 10038"/>
                  <a:gd name="connsiteX4" fmla="*/ 10517 w 10708"/>
                  <a:gd name="connsiteY4" fmla="*/ 6593 h 10038"/>
                  <a:gd name="connsiteX5" fmla="*/ 7956 w 10708"/>
                  <a:gd name="connsiteY5" fmla="*/ 9995 h 10038"/>
                  <a:gd name="connsiteX6" fmla="*/ 2120 w 10708"/>
                  <a:gd name="connsiteY6" fmla="*/ 8474 h 10038"/>
                  <a:gd name="connsiteX7" fmla="*/ 19 w 10708"/>
                  <a:gd name="connsiteY7" fmla="*/ 7721 h 10038"/>
                  <a:gd name="connsiteX0" fmla="*/ 359 w 11048"/>
                  <a:gd name="connsiteY0" fmla="*/ 7721 h 10038"/>
                  <a:gd name="connsiteX1" fmla="*/ 3469 w 11048"/>
                  <a:gd name="connsiteY1" fmla="*/ 825 h 10038"/>
                  <a:gd name="connsiteX2" fmla="*/ 7577 w 11048"/>
                  <a:gd name="connsiteY2" fmla="*/ 246 h 10038"/>
                  <a:gd name="connsiteX3" fmla="*/ 10495 w 11048"/>
                  <a:gd name="connsiteY3" fmla="*/ 1914 h 10038"/>
                  <a:gd name="connsiteX4" fmla="*/ 10857 w 11048"/>
                  <a:gd name="connsiteY4" fmla="*/ 6593 h 10038"/>
                  <a:gd name="connsiteX5" fmla="*/ 8296 w 11048"/>
                  <a:gd name="connsiteY5" fmla="*/ 9995 h 10038"/>
                  <a:gd name="connsiteX6" fmla="*/ 2460 w 11048"/>
                  <a:gd name="connsiteY6" fmla="*/ 8474 h 10038"/>
                  <a:gd name="connsiteX7" fmla="*/ 359 w 11048"/>
                  <a:gd name="connsiteY7" fmla="*/ 7721 h 10038"/>
                  <a:gd name="connsiteX0" fmla="*/ 359 w 11048"/>
                  <a:gd name="connsiteY0" fmla="*/ 8392 h 10075"/>
                  <a:gd name="connsiteX1" fmla="*/ 3469 w 11048"/>
                  <a:gd name="connsiteY1" fmla="*/ 864 h 10075"/>
                  <a:gd name="connsiteX2" fmla="*/ 7577 w 11048"/>
                  <a:gd name="connsiteY2" fmla="*/ 285 h 10075"/>
                  <a:gd name="connsiteX3" fmla="*/ 10495 w 11048"/>
                  <a:gd name="connsiteY3" fmla="*/ 1953 h 10075"/>
                  <a:gd name="connsiteX4" fmla="*/ 10857 w 11048"/>
                  <a:gd name="connsiteY4" fmla="*/ 6632 h 10075"/>
                  <a:gd name="connsiteX5" fmla="*/ 8296 w 11048"/>
                  <a:gd name="connsiteY5" fmla="*/ 10034 h 10075"/>
                  <a:gd name="connsiteX6" fmla="*/ 2460 w 11048"/>
                  <a:gd name="connsiteY6" fmla="*/ 8513 h 10075"/>
                  <a:gd name="connsiteX7" fmla="*/ 359 w 11048"/>
                  <a:gd name="connsiteY7" fmla="*/ 8392 h 10075"/>
                  <a:gd name="connsiteX0" fmla="*/ 371 w 11060"/>
                  <a:gd name="connsiteY0" fmla="*/ 8392 h 10075"/>
                  <a:gd name="connsiteX1" fmla="*/ 3481 w 11060"/>
                  <a:gd name="connsiteY1" fmla="*/ 864 h 10075"/>
                  <a:gd name="connsiteX2" fmla="*/ 7589 w 11060"/>
                  <a:gd name="connsiteY2" fmla="*/ 285 h 10075"/>
                  <a:gd name="connsiteX3" fmla="*/ 10507 w 11060"/>
                  <a:gd name="connsiteY3" fmla="*/ 1953 h 10075"/>
                  <a:gd name="connsiteX4" fmla="*/ 10869 w 11060"/>
                  <a:gd name="connsiteY4" fmla="*/ 6632 h 10075"/>
                  <a:gd name="connsiteX5" fmla="*/ 8308 w 11060"/>
                  <a:gd name="connsiteY5" fmla="*/ 10034 h 10075"/>
                  <a:gd name="connsiteX6" fmla="*/ 2472 w 11060"/>
                  <a:gd name="connsiteY6" fmla="*/ 8513 h 10075"/>
                  <a:gd name="connsiteX7" fmla="*/ 371 w 11060"/>
                  <a:gd name="connsiteY7" fmla="*/ 8392 h 10075"/>
                  <a:gd name="connsiteX0" fmla="*/ 54 w 10743"/>
                  <a:gd name="connsiteY0" fmla="*/ 9468 h 11151"/>
                  <a:gd name="connsiteX1" fmla="*/ 4027 w 10743"/>
                  <a:gd name="connsiteY1" fmla="*/ 495 h 11151"/>
                  <a:gd name="connsiteX2" fmla="*/ 7272 w 10743"/>
                  <a:gd name="connsiteY2" fmla="*/ 1361 h 11151"/>
                  <a:gd name="connsiteX3" fmla="*/ 10190 w 10743"/>
                  <a:gd name="connsiteY3" fmla="*/ 3029 h 11151"/>
                  <a:gd name="connsiteX4" fmla="*/ 10552 w 10743"/>
                  <a:gd name="connsiteY4" fmla="*/ 7708 h 11151"/>
                  <a:gd name="connsiteX5" fmla="*/ 7991 w 10743"/>
                  <a:gd name="connsiteY5" fmla="*/ 11110 h 11151"/>
                  <a:gd name="connsiteX6" fmla="*/ 2155 w 10743"/>
                  <a:gd name="connsiteY6" fmla="*/ 9589 h 11151"/>
                  <a:gd name="connsiteX7" fmla="*/ 54 w 10743"/>
                  <a:gd name="connsiteY7" fmla="*/ 9468 h 11151"/>
                  <a:gd name="connsiteX0" fmla="*/ 54 w 10743"/>
                  <a:gd name="connsiteY0" fmla="*/ 9506 h 11189"/>
                  <a:gd name="connsiteX1" fmla="*/ 4027 w 10743"/>
                  <a:gd name="connsiteY1" fmla="*/ 533 h 11189"/>
                  <a:gd name="connsiteX2" fmla="*/ 7272 w 10743"/>
                  <a:gd name="connsiteY2" fmla="*/ 1399 h 11189"/>
                  <a:gd name="connsiteX3" fmla="*/ 10190 w 10743"/>
                  <a:gd name="connsiteY3" fmla="*/ 3067 h 11189"/>
                  <a:gd name="connsiteX4" fmla="*/ 10552 w 10743"/>
                  <a:gd name="connsiteY4" fmla="*/ 7746 h 11189"/>
                  <a:gd name="connsiteX5" fmla="*/ 7991 w 10743"/>
                  <a:gd name="connsiteY5" fmla="*/ 11148 h 11189"/>
                  <a:gd name="connsiteX6" fmla="*/ 2155 w 10743"/>
                  <a:gd name="connsiteY6" fmla="*/ 9627 h 11189"/>
                  <a:gd name="connsiteX7" fmla="*/ 54 w 10743"/>
                  <a:gd name="connsiteY7" fmla="*/ 9506 h 11189"/>
                  <a:gd name="connsiteX0" fmla="*/ 40 w 11293"/>
                  <a:gd name="connsiteY0" fmla="*/ 9082 h 11127"/>
                  <a:gd name="connsiteX1" fmla="*/ 4577 w 11293"/>
                  <a:gd name="connsiteY1" fmla="*/ 470 h 11127"/>
                  <a:gd name="connsiteX2" fmla="*/ 7822 w 11293"/>
                  <a:gd name="connsiteY2" fmla="*/ 1336 h 11127"/>
                  <a:gd name="connsiteX3" fmla="*/ 10740 w 11293"/>
                  <a:gd name="connsiteY3" fmla="*/ 3004 h 11127"/>
                  <a:gd name="connsiteX4" fmla="*/ 11102 w 11293"/>
                  <a:gd name="connsiteY4" fmla="*/ 7683 h 11127"/>
                  <a:gd name="connsiteX5" fmla="*/ 8541 w 11293"/>
                  <a:gd name="connsiteY5" fmla="*/ 11085 h 11127"/>
                  <a:gd name="connsiteX6" fmla="*/ 2705 w 11293"/>
                  <a:gd name="connsiteY6" fmla="*/ 9564 h 11127"/>
                  <a:gd name="connsiteX7" fmla="*/ 40 w 11293"/>
                  <a:gd name="connsiteY7" fmla="*/ 9082 h 11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93" h="11127">
                    <a:moveTo>
                      <a:pt x="40" y="9082"/>
                    </a:moveTo>
                    <a:cubicBezTo>
                      <a:pt x="352" y="7566"/>
                      <a:pt x="3280" y="1761"/>
                      <a:pt x="4577" y="470"/>
                    </a:cubicBezTo>
                    <a:cubicBezTo>
                      <a:pt x="5874" y="-821"/>
                      <a:pt x="6795" y="914"/>
                      <a:pt x="7822" y="1336"/>
                    </a:cubicBezTo>
                    <a:cubicBezTo>
                      <a:pt x="8849" y="1758"/>
                      <a:pt x="10193" y="1947"/>
                      <a:pt x="10740" y="3004"/>
                    </a:cubicBezTo>
                    <a:cubicBezTo>
                      <a:pt x="11287" y="4061"/>
                      <a:pt x="11468" y="6337"/>
                      <a:pt x="11102" y="7683"/>
                    </a:cubicBezTo>
                    <a:cubicBezTo>
                      <a:pt x="10736" y="9030"/>
                      <a:pt x="9940" y="10771"/>
                      <a:pt x="8541" y="11085"/>
                    </a:cubicBezTo>
                    <a:cubicBezTo>
                      <a:pt x="7141" y="11398"/>
                      <a:pt x="4122" y="9898"/>
                      <a:pt x="2705" y="9564"/>
                    </a:cubicBezTo>
                    <a:cubicBezTo>
                      <a:pt x="1288" y="9230"/>
                      <a:pt x="-272" y="10598"/>
                      <a:pt x="40" y="9082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70" name="Group 327"/>
              <p:cNvGrpSpPr>
                <a:grpSpLocks/>
              </p:cNvGrpSpPr>
              <p:nvPr/>
            </p:nvGrpSpPr>
            <p:grpSpPr bwMode="auto">
              <a:xfrm>
                <a:off x="7908175" y="5241780"/>
                <a:ext cx="536554" cy="263548"/>
                <a:chOff x="1871277" y="1576300"/>
                <a:chExt cx="1128371" cy="437861"/>
              </a:xfrm>
            </p:grpSpPr>
            <p:sp>
              <p:nvSpPr>
                <p:cNvPr id="374" name="Oval 373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5" name="Rectangle 374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6" name="Oval 375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7" name="Freeform 376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8" name="Freeform 377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9" name="Freeform 378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0" name="Freeform 379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81" name="Straight Connector 380"/>
                <p:cNvCxnSpPr>
                  <a:endCxn id="376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2" name="Straight Connector 381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1" name="Group 370"/>
              <p:cNvGrpSpPr/>
              <p:nvPr/>
            </p:nvGrpSpPr>
            <p:grpSpPr>
              <a:xfrm>
                <a:off x="7876581" y="5223365"/>
                <a:ext cx="466894" cy="369332"/>
                <a:chOff x="599495" y="1708643"/>
                <a:chExt cx="491778" cy="409344"/>
              </a:xfrm>
            </p:grpSpPr>
            <p:sp>
              <p:nvSpPr>
                <p:cNvPr id="372" name="Oval 371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3" name="TextBox 372"/>
                <p:cNvSpPr txBox="1"/>
                <p:nvPr/>
              </p:nvSpPr>
              <p:spPr>
                <a:xfrm>
                  <a:off x="599495" y="1708643"/>
                  <a:ext cx="491778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  X</a:t>
                  </a:r>
                  <a:endParaRPr lang="en-US" dirty="0"/>
                </a:p>
              </p:txBody>
            </p:sp>
          </p:grpSp>
        </p:grpSp>
        <p:cxnSp>
          <p:nvCxnSpPr>
            <p:cNvPr id="402" name="Straight Connector 401"/>
            <p:cNvCxnSpPr/>
            <p:nvPr/>
          </p:nvCxnSpPr>
          <p:spPr bwMode="auto">
            <a:xfrm flipH="1">
              <a:off x="7133690" y="5764030"/>
              <a:ext cx="870024" cy="999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" name="Group 6"/>
          <p:cNvGrpSpPr/>
          <p:nvPr/>
        </p:nvGrpSpPr>
        <p:grpSpPr>
          <a:xfrm>
            <a:off x="5713444" y="2379268"/>
            <a:ext cx="1009362" cy="768350"/>
            <a:chOff x="5713444" y="2379268"/>
            <a:chExt cx="1009362" cy="768350"/>
          </a:xfrm>
        </p:grpSpPr>
        <p:sp>
          <p:nvSpPr>
            <p:cNvPr id="162850" name="AutoShape 118"/>
            <p:cNvSpPr>
              <a:spLocks noChangeArrowheads="1"/>
            </p:cNvSpPr>
            <p:nvPr/>
          </p:nvSpPr>
          <p:spPr bwMode="auto">
            <a:xfrm rot="17597965">
              <a:off x="5467382" y="2625330"/>
              <a:ext cx="768350" cy="276226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51" name="Text Box 119"/>
            <p:cNvSpPr txBox="1">
              <a:spLocks noChangeArrowheads="1"/>
            </p:cNvSpPr>
            <p:nvPr/>
          </p:nvSpPr>
          <p:spPr bwMode="auto">
            <a:xfrm>
              <a:off x="5906829" y="2784958"/>
              <a:ext cx="81597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 smtClean="0">
                  <a:solidFill>
                    <a:srgbClr val="CC0000"/>
                  </a:solidFill>
                </a:rPr>
                <a:t>AS3,X </a:t>
              </a:r>
              <a:endParaRPr lang="en-US" sz="1600" i="1" dirty="0">
                <a:solidFill>
                  <a:srgbClr val="CC0000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028828" y="2438604"/>
            <a:ext cx="1260153" cy="888605"/>
            <a:chOff x="2028828" y="2438604"/>
            <a:chExt cx="1260153" cy="888605"/>
          </a:xfrm>
        </p:grpSpPr>
        <p:sp>
          <p:nvSpPr>
            <p:cNvPr id="332" name="Text Box 119"/>
            <p:cNvSpPr txBox="1">
              <a:spLocks noChangeArrowheads="1"/>
            </p:cNvSpPr>
            <p:nvPr/>
          </p:nvSpPr>
          <p:spPr bwMode="auto">
            <a:xfrm>
              <a:off x="2028828" y="3019432"/>
              <a:ext cx="126015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 smtClean="0">
                  <a:solidFill>
                    <a:srgbClr val="CC0000"/>
                  </a:solidFill>
                </a:rPr>
                <a:t>AS2,AS3,X </a:t>
              </a:r>
              <a:endParaRPr lang="en-US" sz="1600" i="1" dirty="0">
                <a:solidFill>
                  <a:srgbClr val="CC0000"/>
                </a:solidFill>
              </a:endParaRPr>
            </a:p>
          </p:txBody>
        </p:sp>
        <p:sp>
          <p:nvSpPr>
            <p:cNvPr id="327" name="AutoShape 118"/>
            <p:cNvSpPr>
              <a:spLocks noChangeArrowheads="1"/>
            </p:cNvSpPr>
            <p:nvPr/>
          </p:nvSpPr>
          <p:spPr bwMode="auto">
            <a:xfrm rot="3445218">
              <a:off x="2734864" y="2684666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6" name="Rectangle 4"/>
          <p:cNvSpPr txBox="1">
            <a:spLocks noChangeArrowheads="1"/>
          </p:cNvSpPr>
          <p:nvPr/>
        </p:nvSpPr>
        <p:spPr bwMode="auto">
          <a:xfrm>
            <a:off x="415500" y="4289671"/>
            <a:ext cx="8505825" cy="848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ts val="2140"/>
              </a:lnSpc>
            </a:pPr>
            <a:r>
              <a:rPr lang="en-US" sz="2200" dirty="0" smtClean="0">
                <a:latin typeface="Gill Sans MT" charset="0"/>
              </a:rPr>
              <a:t>AS2 router 2c receives path advertisement </a:t>
            </a:r>
            <a:r>
              <a:rPr lang="en-US" sz="2000" dirty="0" smtClean="0">
                <a:solidFill>
                  <a:srgbClr val="CC0000"/>
                </a:solidFill>
                <a:latin typeface="Gill Sans MT" charset="0"/>
              </a:rPr>
              <a:t>AS3,X </a:t>
            </a:r>
            <a:r>
              <a:rPr lang="en-US" sz="2200" dirty="0" smtClean="0">
                <a:latin typeface="Gill Sans MT" charset="0"/>
              </a:rPr>
              <a:t>(via eBGP) from AS3 router 3a</a:t>
            </a:r>
            <a:endParaRPr lang="en-US" sz="2000" dirty="0">
              <a:latin typeface="Gill Sans MT" charset="0"/>
            </a:endParaRPr>
          </a:p>
        </p:txBody>
      </p:sp>
      <p:sp>
        <p:nvSpPr>
          <p:cNvPr id="328" name="Rectangle 4"/>
          <p:cNvSpPr txBox="1">
            <a:spLocks noChangeArrowheads="1"/>
          </p:cNvSpPr>
          <p:nvPr/>
        </p:nvSpPr>
        <p:spPr bwMode="auto">
          <a:xfrm>
            <a:off x="411594" y="5663719"/>
            <a:ext cx="8505825" cy="510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ts val="2140"/>
              </a:lnSpc>
            </a:pPr>
            <a:r>
              <a:rPr lang="en-US" sz="2200" dirty="0" smtClean="0">
                <a:latin typeface="Gill Sans MT" charset="0"/>
              </a:rPr>
              <a:t>Based on AS2 policy,  AS2 router 2a advertises (via eBGP)  path </a:t>
            </a:r>
            <a:r>
              <a:rPr lang="en-US" sz="2000" dirty="0" smtClean="0">
                <a:solidFill>
                  <a:srgbClr val="CC0000"/>
                </a:solidFill>
                <a:latin typeface="Gill Sans MT" charset="0"/>
              </a:rPr>
              <a:t>AS2, AS3, X  </a:t>
            </a:r>
            <a:r>
              <a:rPr lang="en-US" sz="2200" dirty="0" smtClean="0">
                <a:latin typeface="Gill Sans MT" charset="0"/>
              </a:rPr>
              <a:t> to AS</a:t>
            </a:r>
            <a:r>
              <a:rPr lang="en-US" sz="2200" dirty="0" smtClean="0">
                <a:latin typeface="Arial"/>
                <a:cs typeface="Arial"/>
              </a:rPr>
              <a:t>1</a:t>
            </a:r>
            <a:r>
              <a:rPr lang="en-US" sz="2200" dirty="0" smtClean="0">
                <a:latin typeface="Gill Sans MT" charset="0"/>
              </a:rPr>
              <a:t> router </a:t>
            </a:r>
            <a:r>
              <a:rPr lang="en-US" sz="2200" dirty="0" smtClean="0">
                <a:latin typeface="Arial"/>
                <a:cs typeface="Arial"/>
              </a:rPr>
              <a:t>1</a:t>
            </a:r>
            <a:r>
              <a:rPr lang="en-US" sz="2200" dirty="0" smtClean="0">
                <a:latin typeface="Gill Sans MT" charset="0"/>
              </a:rPr>
              <a:t>c</a:t>
            </a:r>
          </a:p>
          <a:p>
            <a:endParaRPr lang="en-US" sz="2000" dirty="0">
              <a:latin typeface="Gill Sans MT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052000" y="2820739"/>
            <a:ext cx="1118837" cy="826267"/>
            <a:chOff x="4052000" y="2820739"/>
            <a:chExt cx="1118837" cy="826267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H="1" flipV="1">
              <a:off x="4769093" y="2820739"/>
              <a:ext cx="401744" cy="30237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0" name="Straight Arrow Connector 329"/>
            <p:cNvCxnSpPr/>
            <p:nvPr/>
          </p:nvCxnSpPr>
          <p:spPr bwMode="auto">
            <a:xfrm flipH="1" flipV="1">
              <a:off x="4052000" y="3192229"/>
              <a:ext cx="1059565" cy="1417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1" name="Straight Arrow Connector 330"/>
            <p:cNvCxnSpPr/>
            <p:nvPr/>
          </p:nvCxnSpPr>
          <p:spPr bwMode="auto">
            <a:xfrm flipH="1">
              <a:off x="4748700" y="3344630"/>
              <a:ext cx="401744" cy="30237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2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  <p:sp>
        <p:nvSpPr>
          <p:cNvPr id="32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35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5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3668" grpId="0" build="p"/>
      <p:bldP spid="326" grpId="0"/>
      <p:bldP spid="3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BGP </a:t>
            </a:r>
            <a:r>
              <a:rPr lang="en-US" dirty="0" smtClean="0">
                <a:cs typeface="+mj-cs"/>
              </a:rPr>
              <a:t>path advertisement</a:t>
            </a:r>
            <a:endParaRPr lang="en-US" dirty="0">
              <a:cs typeface="+mj-cs"/>
            </a:endParaRPr>
          </a:p>
        </p:txBody>
      </p:sp>
      <p:sp>
        <p:nvSpPr>
          <p:cNvPr id="753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38175" y="4742967"/>
            <a:ext cx="8505825" cy="551956"/>
          </a:xfrm>
        </p:spPr>
        <p:txBody>
          <a:bodyPr/>
          <a:lstStyle/>
          <a:p>
            <a:pPr marL="293688" indent="-293688">
              <a:lnSpc>
                <a:spcPts val="2140"/>
              </a:lnSpc>
            </a:pPr>
            <a:r>
              <a:rPr lang="en-US" sz="2200" dirty="0" smtClean="0">
                <a:latin typeface="Gill Sans MT" charset="0"/>
              </a:rPr>
              <a:t>AS</a:t>
            </a:r>
            <a:r>
              <a:rPr lang="en-US" sz="2200" dirty="0" smtClean="0">
                <a:latin typeface="Arial"/>
                <a:cs typeface="Arial"/>
              </a:rPr>
              <a:t>1</a:t>
            </a:r>
            <a:r>
              <a:rPr lang="en-US" sz="2200" dirty="0" smtClean="0">
                <a:latin typeface="Gill Sans MT" charset="0"/>
              </a:rPr>
              <a:t> gateway router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smtClean="0">
                <a:latin typeface="Arial"/>
                <a:cs typeface="Arial"/>
              </a:rPr>
              <a:t>1c </a:t>
            </a:r>
            <a:r>
              <a:rPr lang="en-US" sz="2200" dirty="0" smtClean="0">
                <a:latin typeface="Gill Sans MT" charset="0"/>
              </a:rPr>
              <a:t>learns path </a:t>
            </a:r>
            <a:r>
              <a:rPr lang="en-US" sz="2200" i="1" dirty="0" smtClean="0">
                <a:solidFill>
                  <a:srgbClr val="CC0000"/>
                </a:solidFill>
                <a:latin typeface="Gill Sans MT" charset="0"/>
              </a:rPr>
              <a:t>AS2,AS3,X </a:t>
            </a:r>
            <a:r>
              <a:rPr lang="en-US" sz="2200" dirty="0" smtClean="0">
                <a:latin typeface="Gill Sans MT" charset="0"/>
              </a:rPr>
              <a:t>from 2a</a:t>
            </a:r>
            <a:endParaRPr lang="en-US" sz="2000" dirty="0" smtClean="0">
              <a:latin typeface="Gill Sans MT" charset="0"/>
            </a:endParaRPr>
          </a:p>
          <a:p>
            <a:endParaRPr lang="en-US" sz="2000" dirty="0">
              <a:latin typeface="Gill Sans MT" charset="0"/>
            </a:endParaRPr>
          </a:p>
        </p:txBody>
      </p:sp>
      <p:pic>
        <p:nvPicPr>
          <p:cNvPr id="162849" name="Picture 121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7" y="800100"/>
            <a:ext cx="5602043" cy="176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5" name="Group 124"/>
          <p:cNvGrpSpPr/>
          <p:nvPr/>
        </p:nvGrpSpPr>
        <p:grpSpPr>
          <a:xfrm>
            <a:off x="624887" y="1451514"/>
            <a:ext cx="2557336" cy="1719017"/>
            <a:chOff x="-2170772" y="2784954"/>
            <a:chExt cx="2712783" cy="1853712"/>
          </a:xfrm>
        </p:grpSpPr>
        <p:sp>
          <p:nvSpPr>
            <p:cNvPr id="261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2" name="Group 261"/>
            <p:cNvGrpSpPr/>
            <p:nvPr/>
          </p:nvGrpSpPr>
          <p:grpSpPr>
            <a:xfrm>
              <a:off x="-1935370" y="2935816"/>
              <a:ext cx="2333625" cy="1590649"/>
              <a:chOff x="833331" y="2873352"/>
              <a:chExt cx="2333625" cy="1590649"/>
            </a:xfrm>
          </p:grpSpPr>
          <p:grpSp>
            <p:nvGrpSpPr>
              <p:cNvPr id="263" name="Group 262"/>
              <p:cNvGrpSpPr/>
              <p:nvPr/>
            </p:nvGrpSpPr>
            <p:grpSpPr>
              <a:xfrm>
                <a:off x="1736090" y="287335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31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16" name="Oval 31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7" name="Rectangle 31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18" name="Oval 31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9" name="Freeform 31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0" name="Freeform 31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1" name="Freeform 32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2" name="Freeform 32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23" name="Straight Connector 322"/>
                  <p:cNvCxnSpPr>
                    <a:endCxn id="31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Straight Connector 32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3" name="Group 312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314" name="Oval 31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15" name="TextBox 314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1b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64" name="Group 263"/>
              <p:cNvGrpSpPr/>
              <p:nvPr/>
            </p:nvGrpSpPr>
            <p:grpSpPr>
              <a:xfrm>
                <a:off x="1740320" y="409466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9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03" name="Oval 30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4" name="Rectangle 30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5" name="Oval 30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6" name="Freeform 30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7" name="Freeform 30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8" name="Freeform 30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9" name="Freeform 30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10" name="Straight Connector 309"/>
                  <p:cNvCxnSpPr>
                    <a:endCxn id="30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1" name="Straight Connector 31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0" name="Group 299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301" name="Oval 30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2" name="TextBox 301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1d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65" name="Group 264"/>
              <p:cNvGrpSpPr/>
              <p:nvPr/>
            </p:nvGrpSpPr>
            <p:grpSpPr>
              <a:xfrm>
                <a:off x="2601806" y="348507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86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90" name="Oval 289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1" name="Rectangle 290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2" name="Oval 291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3" name="Freeform 292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4" name="Freeform 293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5" name="Freeform 294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6" name="Freeform 295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97" name="Straight Connector 296"/>
                  <p:cNvCxnSpPr>
                    <a:endCxn id="292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8" name="Straight Connector 297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7" name="Group 286"/>
                <p:cNvGrpSpPr/>
                <p:nvPr/>
              </p:nvGrpSpPr>
              <p:grpSpPr>
                <a:xfrm>
                  <a:off x="1770362" y="2873352"/>
                  <a:ext cx="428460" cy="369332"/>
                  <a:chOff x="667045" y="1708643"/>
                  <a:chExt cx="428460" cy="369332"/>
                </a:xfrm>
              </p:grpSpPr>
              <p:sp>
                <p:nvSpPr>
                  <p:cNvPr id="288" name="Oval 287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89" name="TextBox 288"/>
                  <p:cNvSpPr txBox="1"/>
                  <p:nvPr/>
                </p:nvSpPr>
                <p:spPr>
                  <a:xfrm>
                    <a:off x="667045" y="1708643"/>
                    <a:ext cx="42846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1c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66" name="Group 265"/>
              <p:cNvGrpSpPr/>
              <p:nvPr/>
            </p:nvGrpSpPr>
            <p:grpSpPr>
              <a:xfrm>
                <a:off x="833331" y="347871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73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77" name="Oval 276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78" name="Rectangle 277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79" name="Oval 278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80" name="Freeform 279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1" name="Freeform 280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2" name="Freeform 281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3" name="Freeform 282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84" name="Straight Connector 283"/>
                  <p:cNvCxnSpPr>
                    <a:endCxn id="279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Straight Connector 284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4" name="Group 273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75" name="Oval 274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76" name="TextBox 275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1a</a:t>
                    </a:r>
                    <a:endParaRPr lang="en-US" dirty="0"/>
                  </a:p>
                </p:txBody>
              </p:sp>
            </p:grpSp>
          </p:grpSp>
          <p:cxnSp>
            <p:nvCxnSpPr>
              <p:cNvPr id="267" name="Straight Connector 266"/>
              <p:cNvCxnSpPr>
                <a:stCxn id="315" idx="2"/>
                <a:endCxn id="302" idx="0"/>
              </p:cNvCxnSpPr>
              <p:nvPr/>
            </p:nvCxnSpPr>
            <p:spPr bwMode="auto">
              <a:xfrm>
                <a:off x="1991073" y="3242684"/>
                <a:ext cx="4230" cy="85198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8" name="Straight Connector 267"/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9" name="Straight Connector 268"/>
              <p:cNvCxnSpPr>
                <a:stCxn id="316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0" name="Straight Connector 269"/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1" name="Straight Connector 270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2" name="Straight Connector 271"/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126" name="Group 125"/>
          <p:cNvGrpSpPr/>
          <p:nvPr/>
        </p:nvGrpSpPr>
        <p:grpSpPr>
          <a:xfrm>
            <a:off x="3285692" y="2378685"/>
            <a:ext cx="2545688" cy="1720535"/>
            <a:chOff x="-2170772" y="2784954"/>
            <a:chExt cx="2712783" cy="1853712"/>
          </a:xfrm>
        </p:grpSpPr>
        <p:sp>
          <p:nvSpPr>
            <p:cNvPr id="197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" name="Group 197"/>
            <p:cNvGrpSpPr/>
            <p:nvPr/>
          </p:nvGrpSpPr>
          <p:grpSpPr>
            <a:xfrm>
              <a:off x="-1935370" y="2935816"/>
              <a:ext cx="2333625" cy="1590649"/>
              <a:chOff x="833331" y="2873352"/>
              <a:chExt cx="2333625" cy="1590649"/>
            </a:xfrm>
          </p:grpSpPr>
          <p:grpSp>
            <p:nvGrpSpPr>
              <p:cNvPr id="199" name="Group 198"/>
              <p:cNvGrpSpPr/>
              <p:nvPr/>
            </p:nvGrpSpPr>
            <p:grpSpPr>
              <a:xfrm>
                <a:off x="1736090" y="287335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48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52" name="Oval 251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53" name="Rectangle 252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4" name="Oval 253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55" name="Freeform 254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6" name="Freeform 255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7" name="Freeform 256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8" name="Freeform 257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59" name="Straight Connector 258"/>
                  <p:cNvCxnSpPr>
                    <a:endCxn id="254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0" name="Straight Connector 259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9" name="Group 248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50" name="Oval 249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51" name="TextBox 250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</a:t>
                    </a:r>
                    <a:r>
                      <a:rPr lang="en-US" dirty="0" smtClean="0"/>
                      <a:t>b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00" name="Group 199"/>
              <p:cNvGrpSpPr/>
              <p:nvPr/>
            </p:nvGrpSpPr>
            <p:grpSpPr>
              <a:xfrm>
                <a:off x="1740320" y="409466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35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39" name="Oval 238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40" name="Rectangle 239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1" name="Oval 240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42" name="Freeform 241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3" name="Freeform 242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4" name="Freeform 243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5" name="Freeform 244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46" name="Straight Connector 245"/>
                  <p:cNvCxnSpPr>
                    <a:endCxn id="241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7" name="Straight Connector 246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6" name="Group 235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37" name="Oval 236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38" name="TextBox 237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</a:t>
                    </a:r>
                    <a:r>
                      <a:rPr lang="en-US" dirty="0" smtClean="0"/>
                      <a:t>d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01" name="Group 200"/>
              <p:cNvGrpSpPr/>
              <p:nvPr/>
            </p:nvGrpSpPr>
            <p:grpSpPr>
              <a:xfrm>
                <a:off x="2601806" y="348507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2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26" name="Oval 22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27" name="Rectangle 22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28" name="Oval 22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29" name="Freeform 22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0" name="Freeform 22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1" name="Freeform 23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2" name="Freeform 23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33" name="Straight Connector 232"/>
                  <p:cNvCxnSpPr>
                    <a:endCxn id="22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4" name="Straight Connector 23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3" name="Group 222"/>
                <p:cNvGrpSpPr/>
                <p:nvPr/>
              </p:nvGrpSpPr>
              <p:grpSpPr>
                <a:xfrm>
                  <a:off x="1770362" y="2873352"/>
                  <a:ext cx="428460" cy="369332"/>
                  <a:chOff x="667045" y="1708643"/>
                  <a:chExt cx="428460" cy="369332"/>
                </a:xfrm>
              </p:grpSpPr>
              <p:sp>
                <p:nvSpPr>
                  <p:cNvPr id="224" name="Oval 22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25" name="TextBox 224"/>
                  <p:cNvSpPr txBox="1"/>
                  <p:nvPr/>
                </p:nvSpPr>
                <p:spPr>
                  <a:xfrm>
                    <a:off x="667045" y="1708643"/>
                    <a:ext cx="42846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</a:t>
                    </a:r>
                    <a:r>
                      <a:rPr lang="en-US" dirty="0" smtClean="0"/>
                      <a:t>c</a:t>
                    </a:r>
                    <a:endParaRPr lang="en-US" dirty="0"/>
                  </a:p>
                </p:txBody>
              </p:sp>
            </p:grpSp>
          </p:grpSp>
          <p:grpSp>
            <p:nvGrpSpPr>
              <p:cNvPr id="202" name="Group 201"/>
              <p:cNvGrpSpPr/>
              <p:nvPr/>
            </p:nvGrpSpPr>
            <p:grpSpPr>
              <a:xfrm>
                <a:off x="833331" y="347871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0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13" name="Oval 21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14" name="Rectangle 21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5" name="Oval 21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16" name="Freeform 21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7" name="Freeform 21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8" name="Freeform 21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9" name="Freeform 21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20" name="Straight Connector 219"/>
                  <p:cNvCxnSpPr>
                    <a:endCxn id="21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Straight Connector 22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0" name="Group 209"/>
                <p:cNvGrpSpPr/>
                <p:nvPr/>
              </p:nvGrpSpPr>
              <p:grpSpPr>
                <a:xfrm>
                  <a:off x="1770362" y="2873352"/>
                  <a:ext cx="441422" cy="369332"/>
                  <a:chOff x="667045" y="1708643"/>
                  <a:chExt cx="441422" cy="369332"/>
                </a:xfrm>
              </p:grpSpPr>
              <p:sp>
                <p:nvSpPr>
                  <p:cNvPr id="211" name="Oval 21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12" name="TextBox 211"/>
                  <p:cNvSpPr txBox="1"/>
                  <p:nvPr/>
                </p:nvSpPr>
                <p:spPr>
                  <a:xfrm>
                    <a:off x="667045" y="1708643"/>
                    <a:ext cx="4414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</a:t>
                    </a:r>
                    <a:r>
                      <a:rPr lang="en-US" dirty="0" smtClean="0"/>
                      <a:t>a</a:t>
                    </a:r>
                    <a:endParaRPr lang="en-US" dirty="0"/>
                  </a:p>
                </p:txBody>
              </p:sp>
            </p:grpSp>
          </p:grpSp>
          <p:cxnSp>
            <p:nvCxnSpPr>
              <p:cNvPr id="203" name="Straight Connector 202"/>
              <p:cNvCxnSpPr>
                <a:stCxn id="251" idx="2"/>
                <a:endCxn id="238" idx="0"/>
              </p:cNvCxnSpPr>
              <p:nvPr/>
            </p:nvCxnSpPr>
            <p:spPr bwMode="auto">
              <a:xfrm>
                <a:off x="1991073" y="3242684"/>
                <a:ext cx="4230" cy="85198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4" name="Straight Connector 203"/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5" name="Straight Connector 204"/>
              <p:cNvCxnSpPr>
                <a:stCxn id="252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6" name="Straight Connector 205"/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7" name="Straight Connector 206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8" name="Straight Connector 207"/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133" name="Freeform 2"/>
          <p:cNvSpPr>
            <a:spLocks/>
          </p:cNvSpPr>
          <p:nvPr/>
        </p:nvSpPr>
        <p:spPr bwMode="auto">
          <a:xfrm>
            <a:off x="5507686" y="1310427"/>
            <a:ext cx="2575521" cy="1672516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4" name="Group 133"/>
          <p:cNvGrpSpPr/>
          <p:nvPr/>
        </p:nvGrpSpPr>
        <p:grpSpPr>
          <a:xfrm>
            <a:off x="5731177" y="1446543"/>
            <a:ext cx="2215548" cy="1435167"/>
            <a:chOff x="833331" y="2873352"/>
            <a:chExt cx="2333625" cy="1590649"/>
          </a:xfrm>
        </p:grpSpPr>
        <p:grpSp>
          <p:nvGrpSpPr>
            <p:cNvPr id="135" name="Group 134"/>
            <p:cNvGrpSpPr/>
            <p:nvPr/>
          </p:nvGrpSpPr>
          <p:grpSpPr>
            <a:xfrm>
              <a:off x="1736090" y="2873352"/>
              <a:ext cx="565150" cy="369332"/>
              <a:chOff x="1736090" y="2873352"/>
              <a:chExt cx="565150" cy="369332"/>
            </a:xfrm>
          </p:grpSpPr>
          <p:grpSp>
            <p:nvGrpSpPr>
              <p:cNvPr id="184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88" name="Oval 187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89" name="Rectangle 188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0" name="Oval 189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91" name="Freeform 190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2" name="Freeform 191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3" name="Freeform 192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4" name="Freeform 193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95" name="Straight Connector 194"/>
                <p:cNvCxnSpPr>
                  <a:endCxn id="190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 184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186" name="Oval 185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7" name="TextBox 186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b</a:t>
                  </a:r>
                  <a:endParaRPr lang="en-US" dirty="0"/>
                </a:p>
              </p:txBody>
            </p:sp>
          </p:grpSp>
        </p:grpSp>
        <p:grpSp>
          <p:nvGrpSpPr>
            <p:cNvPr id="136" name="Group 135"/>
            <p:cNvGrpSpPr/>
            <p:nvPr/>
          </p:nvGrpSpPr>
          <p:grpSpPr>
            <a:xfrm>
              <a:off x="1740320" y="4094669"/>
              <a:ext cx="565150" cy="369332"/>
              <a:chOff x="1736090" y="2873352"/>
              <a:chExt cx="565150" cy="369332"/>
            </a:xfrm>
          </p:grpSpPr>
          <p:grpSp>
            <p:nvGrpSpPr>
              <p:cNvPr id="171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75" name="Oval 174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6" name="Rectangle 175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7" name="Oval 176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8" name="Freeform 177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9" name="Freeform 178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0" name="Freeform 179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1" name="Freeform 180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82" name="Straight Connector 181"/>
                <p:cNvCxnSpPr>
                  <a:endCxn id="177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2" name="Group 171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173" name="Oval 172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4" name="TextBox 173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d</a:t>
                  </a:r>
                  <a:endParaRPr lang="en-US" dirty="0"/>
                </a:p>
              </p:txBody>
            </p:sp>
          </p:grpSp>
        </p:grpSp>
        <p:grpSp>
          <p:nvGrpSpPr>
            <p:cNvPr id="137" name="Group 136"/>
            <p:cNvGrpSpPr/>
            <p:nvPr/>
          </p:nvGrpSpPr>
          <p:grpSpPr>
            <a:xfrm>
              <a:off x="2601806" y="3485072"/>
              <a:ext cx="565150" cy="369332"/>
              <a:chOff x="1736090" y="2873352"/>
              <a:chExt cx="565150" cy="369332"/>
            </a:xfrm>
          </p:grpSpPr>
          <p:grpSp>
            <p:nvGrpSpPr>
              <p:cNvPr id="158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62" name="Oval 161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3" name="Rectangle 162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4" name="Oval 163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5" name="Freeform 164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6" name="Freeform 165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7" name="Freeform 166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8" name="Freeform 167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69" name="Straight Connector 168"/>
                <p:cNvCxnSpPr>
                  <a:endCxn id="164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/>
              <p:cNvGrpSpPr/>
              <p:nvPr/>
            </p:nvGrpSpPr>
            <p:grpSpPr>
              <a:xfrm>
                <a:off x="1770362" y="2873352"/>
                <a:ext cx="428460" cy="369332"/>
                <a:chOff x="667045" y="1708643"/>
                <a:chExt cx="428460" cy="369332"/>
              </a:xfrm>
            </p:grpSpPr>
            <p:sp>
              <p:nvSpPr>
                <p:cNvPr id="160" name="Oval 159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1" name="TextBox 160"/>
                <p:cNvSpPr txBox="1"/>
                <p:nvPr/>
              </p:nvSpPr>
              <p:spPr>
                <a:xfrm>
                  <a:off x="667045" y="1708643"/>
                  <a:ext cx="42846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c</a:t>
                  </a:r>
                  <a:endParaRPr lang="en-US" dirty="0"/>
                </a:p>
              </p:txBody>
            </p:sp>
          </p:grpSp>
        </p:grpSp>
        <p:grpSp>
          <p:nvGrpSpPr>
            <p:cNvPr id="138" name="Group 137"/>
            <p:cNvGrpSpPr/>
            <p:nvPr/>
          </p:nvGrpSpPr>
          <p:grpSpPr>
            <a:xfrm>
              <a:off x="833331" y="3478719"/>
              <a:ext cx="565150" cy="369332"/>
              <a:chOff x="1736090" y="2873352"/>
              <a:chExt cx="565150" cy="369332"/>
            </a:xfrm>
          </p:grpSpPr>
          <p:grpSp>
            <p:nvGrpSpPr>
              <p:cNvPr id="145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49" name="Oval 148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0" name="Rectangle 149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1" name="Oval 150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2" name="Freeform 151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4" name="Freeform 153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5" name="Freeform 154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56" name="Straight Connector 155"/>
                <p:cNvCxnSpPr>
                  <a:endCxn id="151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/>
              <p:cNvGrpSpPr/>
              <p:nvPr/>
            </p:nvGrpSpPr>
            <p:grpSpPr>
              <a:xfrm>
                <a:off x="1770362" y="2873352"/>
                <a:ext cx="441422" cy="369332"/>
                <a:chOff x="667045" y="1708643"/>
                <a:chExt cx="441422" cy="369332"/>
              </a:xfrm>
            </p:grpSpPr>
            <p:sp>
              <p:nvSpPr>
                <p:cNvPr id="147" name="Oval 146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667045" y="1708643"/>
                  <a:ext cx="4414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</a:t>
                  </a:r>
                  <a:r>
                    <a:rPr lang="en-US" dirty="0" smtClean="0"/>
                    <a:t>a</a:t>
                  </a:r>
                  <a:endParaRPr lang="en-US" dirty="0"/>
                </a:p>
              </p:txBody>
            </p:sp>
          </p:grpSp>
        </p:grpSp>
        <p:cxnSp>
          <p:nvCxnSpPr>
            <p:cNvPr id="139" name="Straight Connector 138"/>
            <p:cNvCxnSpPr>
              <a:stCxn id="187" idx="2"/>
              <a:endCxn id="174" idx="0"/>
            </p:cNvCxnSpPr>
            <p:nvPr/>
          </p:nvCxnSpPr>
          <p:spPr bwMode="auto">
            <a:xfrm>
              <a:off x="1991073" y="3242684"/>
              <a:ext cx="4230" cy="85198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0" name="Straight Connector 139"/>
            <p:cNvCxnSpPr/>
            <p:nvPr/>
          </p:nvCxnSpPr>
          <p:spPr bwMode="auto">
            <a:xfrm>
              <a:off x="1407477" y="3648621"/>
              <a:ext cx="1204913" cy="635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1" name="Straight Connector 140"/>
            <p:cNvCxnSpPr>
              <a:stCxn id="188" idx="7"/>
            </p:cNvCxnSpPr>
            <p:nvPr/>
          </p:nvCxnSpPr>
          <p:spPr bwMode="auto">
            <a:xfrm>
              <a:off x="2218708" y="3154477"/>
              <a:ext cx="480042" cy="36977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2" name="Straight Connector 141"/>
            <p:cNvCxnSpPr/>
            <p:nvPr/>
          </p:nvCxnSpPr>
          <p:spPr bwMode="auto">
            <a:xfrm>
              <a:off x="1300073" y="3786304"/>
              <a:ext cx="477927" cy="35707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3" name="Straight Connector 142"/>
            <p:cNvCxnSpPr/>
            <p:nvPr/>
          </p:nvCxnSpPr>
          <p:spPr bwMode="auto">
            <a:xfrm flipH="1">
              <a:off x="2196042" y="3783542"/>
              <a:ext cx="508002" cy="3492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4" name="Straight Connector 143"/>
            <p:cNvCxnSpPr/>
            <p:nvPr/>
          </p:nvCxnSpPr>
          <p:spPr bwMode="auto">
            <a:xfrm flipH="1">
              <a:off x="1287553" y="3166946"/>
              <a:ext cx="508002" cy="3492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28" name="Straight Connector 127"/>
          <p:cNvCxnSpPr/>
          <p:nvPr/>
        </p:nvCxnSpPr>
        <p:spPr bwMode="auto">
          <a:xfrm flipH="1" flipV="1">
            <a:off x="3046706" y="2340047"/>
            <a:ext cx="480877" cy="74409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9" name="Straight Connector 128"/>
          <p:cNvCxnSpPr/>
          <p:nvPr/>
        </p:nvCxnSpPr>
        <p:spPr bwMode="auto">
          <a:xfrm flipV="1">
            <a:off x="5523188" y="2281165"/>
            <a:ext cx="337735" cy="82312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0" name="TextBox 129"/>
          <p:cNvSpPr txBox="1"/>
          <p:nvPr/>
        </p:nvSpPr>
        <p:spPr>
          <a:xfrm>
            <a:off x="3493291" y="2438369"/>
            <a:ext cx="682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AS2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5543950" y="1351667"/>
            <a:ext cx="682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AS3</a:t>
            </a:r>
            <a:endParaRPr lang="en-US" sz="2000" dirty="0">
              <a:solidFill>
                <a:srgbClr val="00009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707172" y="1562343"/>
            <a:ext cx="682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90"/>
                </a:solidFill>
              </a:rPr>
              <a:t>AS1</a:t>
            </a:r>
            <a:endParaRPr lang="en-US" sz="2000" dirty="0">
              <a:solidFill>
                <a:srgbClr val="00009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070827" y="2413274"/>
            <a:ext cx="1701734" cy="616172"/>
            <a:chOff x="7073692" y="5469792"/>
            <a:chExt cx="1701734" cy="616172"/>
          </a:xfrm>
        </p:grpSpPr>
        <p:grpSp>
          <p:nvGrpSpPr>
            <p:cNvPr id="10" name="Group 9"/>
            <p:cNvGrpSpPr/>
            <p:nvPr/>
          </p:nvGrpSpPr>
          <p:grpSpPr>
            <a:xfrm>
              <a:off x="7073692" y="5469792"/>
              <a:ext cx="1701734" cy="616172"/>
              <a:chOff x="6946249" y="5096269"/>
              <a:chExt cx="1701734" cy="616172"/>
            </a:xfrm>
          </p:grpSpPr>
          <p:sp>
            <p:nvSpPr>
              <p:cNvPr id="399" name="Freeform 2"/>
              <p:cNvSpPr>
                <a:spLocks/>
              </p:cNvSpPr>
              <p:nvPr/>
            </p:nvSpPr>
            <p:spPr bwMode="auto">
              <a:xfrm>
                <a:off x="6946249" y="5096269"/>
                <a:ext cx="1701734" cy="616172"/>
              </a:xfrm>
              <a:custGeom>
                <a:avLst/>
                <a:gdLst>
                  <a:gd name="T0" fmla="*/ 648763 w 10001"/>
                  <a:gd name="T1" fmla="*/ 34777612 h 10125"/>
                  <a:gd name="T2" fmla="*/ 115976403 w 10001"/>
                  <a:gd name="T3" fmla="*/ 13733703 h 10125"/>
                  <a:gd name="T4" fmla="*/ 507700960 w 10001"/>
                  <a:gd name="T5" fmla="*/ 8662125 h 10125"/>
                  <a:gd name="T6" fmla="*/ 810212713 w 10001"/>
                  <a:gd name="T7" fmla="*/ 0 h 10125"/>
                  <a:gd name="T8" fmla="*/ 1090015738 w 10001"/>
                  <a:gd name="T9" fmla="*/ 8687929 h 10125"/>
                  <a:gd name="T10" fmla="*/ 1310938763 w 10001"/>
                  <a:gd name="T11" fmla="*/ 4279362 h 10125"/>
                  <a:gd name="T12" fmla="*/ 1620263134 w 10001"/>
                  <a:gd name="T13" fmla="*/ 25736690 h 10125"/>
                  <a:gd name="T14" fmla="*/ 1394798364 w 10001"/>
                  <a:gd name="T15" fmla="*/ 58525268 h 10125"/>
                  <a:gd name="T16" fmla="*/ 1134622140 w 10001"/>
                  <a:gd name="T17" fmla="*/ 80266624 h 10125"/>
                  <a:gd name="T18" fmla="*/ 860820276 w 10001"/>
                  <a:gd name="T19" fmla="*/ 76142271 h 10125"/>
                  <a:gd name="T20" fmla="*/ 708996782 w 10001"/>
                  <a:gd name="T21" fmla="*/ 85346835 h 10125"/>
                  <a:gd name="T22" fmla="*/ 509322667 w 10001"/>
                  <a:gd name="T23" fmla="*/ 86268164 h 10125"/>
                  <a:gd name="T24" fmla="*/ 353443899 w 10001"/>
                  <a:gd name="T25" fmla="*/ 67979516 h 10125"/>
                  <a:gd name="T26" fmla="*/ 192536914 w 10001"/>
                  <a:gd name="T27" fmla="*/ 64535347 h 10125"/>
                  <a:gd name="T28" fmla="*/ 648763 w 10001"/>
                  <a:gd name="T29" fmla="*/ 34777612 h 1012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connsiteX0" fmla="*/ 4 w 10040"/>
                  <a:gd name="connsiteY0" fmla="*/ 4039 h 10125"/>
                  <a:gd name="connsiteX1" fmla="*/ 715 w 10040"/>
                  <a:gd name="connsiteY1" fmla="*/ 1595 h 10125"/>
                  <a:gd name="connsiteX2" fmla="*/ 3130 w 10040"/>
                  <a:gd name="connsiteY2" fmla="*/ 1006 h 10125"/>
                  <a:gd name="connsiteX3" fmla="*/ 4995 w 10040"/>
                  <a:gd name="connsiteY3" fmla="*/ 0 h 10125"/>
                  <a:gd name="connsiteX4" fmla="*/ 6720 w 10040"/>
                  <a:gd name="connsiteY4" fmla="*/ 1009 h 10125"/>
                  <a:gd name="connsiteX5" fmla="*/ 9989 w 10040"/>
                  <a:gd name="connsiteY5" fmla="*/ 2989 h 10125"/>
                  <a:gd name="connsiteX6" fmla="*/ 8599 w 10040"/>
                  <a:gd name="connsiteY6" fmla="*/ 6797 h 10125"/>
                  <a:gd name="connsiteX7" fmla="*/ 6995 w 10040"/>
                  <a:gd name="connsiteY7" fmla="*/ 9322 h 10125"/>
                  <a:gd name="connsiteX8" fmla="*/ 5307 w 10040"/>
                  <a:gd name="connsiteY8" fmla="*/ 8843 h 10125"/>
                  <a:gd name="connsiteX9" fmla="*/ 4371 w 10040"/>
                  <a:gd name="connsiteY9" fmla="*/ 9912 h 10125"/>
                  <a:gd name="connsiteX10" fmla="*/ 3140 w 10040"/>
                  <a:gd name="connsiteY10" fmla="*/ 10019 h 10125"/>
                  <a:gd name="connsiteX11" fmla="*/ 2179 w 10040"/>
                  <a:gd name="connsiteY11" fmla="*/ 7895 h 10125"/>
                  <a:gd name="connsiteX12" fmla="*/ 1187 w 10040"/>
                  <a:gd name="connsiteY12" fmla="*/ 7495 h 10125"/>
                  <a:gd name="connsiteX13" fmla="*/ 4 w 10040"/>
                  <a:gd name="connsiteY13" fmla="*/ 4039 h 10125"/>
                  <a:gd name="connsiteX0" fmla="*/ 4 w 8600"/>
                  <a:gd name="connsiteY0" fmla="*/ 4042 h 10128"/>
                  <a:gd name="connsiteX1" fmla="*/ 715 w 8600"/>
                  <a:gd name="connsiteY1" fmla="*/ 1598 h 10128"/>
                  <a:gd name="connsiteX2" fmla="*/ 3130 w 8600"/>
                  <a:gd name="connsiteY2" fmla="*/ 1009 h 10128"/>
                  <a:gd name="connsiteX3" fmla="*/ 4995 w 8600"/>
                  <a:gd name="connsiteY3" fmla="*/ 3 h 10128"/>
                  <a:gd name="connsiteX4" fmla="*/ 6720 w 8600"/>
                  <a:gd name="connsiteY4" fmla="*/ 1012 h 10128"/>
                  <a:gd name="connsiteX5" fmla="*/ 8599 w 8600"/>
                  <a:gd name="connsiteY5" fmla="*/ 6800 h 10128"/>
                  <a:gd name="connsiteX6" fmla="*/ 6995 w 8600"/>
                  <a:gd name="connsiteY6" fmla="*/ 9325 h 10128"/>
                  <a:gd name="connsiteX7" fmla="*/ 5307 w 8600"/>
                  <a:gd name="connsiteY7" fmla="*/ 8846 h 10128"/>
                  <a:gd name="connsiteX8" fmla="*/ 4371 w 8600"/>
                  <a:gd name="connsiteY8" fmla="*/ 9915 h 10128"/>
                  <a:gd name="connsiteX9" fmla="*/ 3140 w 8600"/>
                  <a:gd name="connsiteY9" fmla="*/ 10022 h 10128"/>
                  <a:gd name="connsiteX10" fmla="*/ 2179 w 8600"/>
                  <a:gd name="connsiteY10" fmla="*/ 7898 h 10128"/>
                  <a:gd name="connsiteX11" fmla="*/ 1187 w 8600"/>
                  <a:gd name="connsiteY11" fmla="*/ 7498 h 10128"/>
                  <a:gd name="connsiteX12" fmla="*/ 4 w 8600"/>
                  <a:gd name="connsiteY12" fmla="*/ 4042 h 10128"/>
                  <a:gd name="connsiteX0" fmla="*/ 4 w 9326"/>
                  <a:gd name="connsiteY0" fmla="*/ 3988 h 9997"/>
                  <a:gd name="connsiteX1" fmla="*/ 830 w 9326"/>
                  <a:gd name="connsiteY1" fmla="*/ 1575 h 9997"/>
                  <a:gd name="connsiteX2" fmla="*/ 3639 w 9326"/>
                  <a:gd name="connsiteY2" fmla="*/ 993 h 9997"/>
                  <a:gd name="connsiteX3" fmla="*/ 5807 w 9326"/>
                  <a:gd name="connsiteY3" fmla="*/ 0 h 9997"/>
                  <a:gd name="connsiteX4" fmla="*/ 7813 w 9326"/>
                  <a:gd name="connsiteY4" fmla="*/ 996 h 9997"/>
                  <a:gd name="connsiteX5" fmla="*/ 9324 w 9326"/>
                  <a:gd name="connsiteY5" fmla="*/ 5746 h 9997"/>
                  <a:gd name="connsiteX6" fmla="*/ 8133 w 9326"/>
                  <a:gd name="connsiteY6" fmla="*/ 9204 h 9997"/>
                  <a:gd name="connsiteX7" fmla="*/ 6170 w 9326"/>
                  <a:gd name="connsiteY7" fmla="*/ 8731 h 9997"/>
                  <a:gd name="connsiteX8" fmla="*/ 5082 w 9326"/>
                  <a:gd name="connsiteY8" fmla="*/ 9787 h 9997"/>
                  <a:gd name="connsiteX9" fmla="*/ 3650 w 9326"/>
                  <a:gd name="connsiteY9" fmla="*/ 9892 h 9997"/>
                  <a:gd name="connsiteX10" fmla="*/ 2533 w 9326"/>
                  <a:gd name="connsiteY10" fmla="*/ 7795 h 9997"/>
                  <a:gd name="connsiteX11" fmla="*/ 1379 w 9326"/>
                  <a:gd name="connsiteY11" fmla="*/ 7400 h 9997"/>
                  <a:gd name="connsiteX12" fmla="*/ 4 w 9326"/>
                  <a:gd name="connsiteY12" fmla="*/ 3988 h 9997"/>
                  <a:gd name="connsiteX0" fmla="*/ 4 w 10001"/>
                  <a:gd name="connsiteY0" fmla="*/ 3989 h 10041"/>
                  <a:gd name="connsiteX1" fmla="*/ 890 w 10001"/>
                  <a:gd name="connsiteY1" fmla="*/ 1575 h 10041"/>
                  <a:gd name="connsiteX2" fmla="*/ 3902 w 10001"/>
                  <a:gd name="connsiteY2" fmla="*/ 993 h 10041"/>
                  <a:gd name="connsiteX3" fmla="*/ 6227 w 10001"/>
                  <a:gd name="connsiteY3" fmla="*/ 0 h 10041"/>
                  <a:gd name="connsiteX4" fmla="*/ 8378 w 10001"/>
                  <a:gd name="connsiteY4" fmla="*/ 996 h 10041"/>
                  <a:gd name="connsiteX5" fmla="*/ 9998 w 10001"/>
                  <a:gd name="connsiteY5" fmla="*/ 5748 h 10041"/>
                  <a:gd name="connsiteX6" fmla="*/ 8721 w 10001"/>
                  <a:gd name="connsiteY6" fmla="*/ 9207 h 10041"/>
                  <a:gd name="connsiteX7" fmla="*/ 5449 w 10001"/>
                  <a:gd name="connsiteY7" fmla="*/ 9790 h 10041"/>
                  <a:gd name="connsiteX8" fmla="*/ 3914 w 10001"/>
                  <a:gd name="connsiteY8" fmla="*/ 9895 h 10041"/>
                  <a:gd name="connsiteX9" fmla="*/ 2716 w 10001"/>
                  <a:gd name="connsiteY9" fmla="*/ 7797 h 10041"/>
                  <a:gd name="connsiteX10" fmla="*/ 1479 w 10001"/>
                  <a:gd name="connsiteY10" fmla="*/ 7402 h 10041"/>
                  <a:gd name="connsiteX11" fmla="*/ 4 w 10001"/>
                  <a:gd name="connsiteY11" fmla="*/ 3989 h 10041"/>
                  <a:gd name="connsiteX0" fmla="*/ 4 w 10001"/>
                  <a:gd name="connsiteY0" fmla="*/ 3989 h 14825"/>
                  <a:gd name="connsiteX1" fmla="*/ 890 w 10001"/>
                  <a:gd name="connsiteY1" fmla="*/ 1575 h 14825"/>
                  <a:gd name="connsiteX2" fmla="*/ 3902 w 10001"/>
                  <a:gd name="connsiteY2" fmla="*/ 993 h 14825"/>
                  <a:gd name="connsiteX3" fmla="*/ 6227 w 10001"/>
                  <a:gd name="connsiteY3" fmla="*/ 0 h 14825"/>
                  <a:gd name="connsiteX4" fmla="*/ 8378 w 10001"/>
                  <a:gd name="connsiteY4" fmla="*/ 996 h 14825"/>
                  <a:gd name="connsiteX5" fmla="*/ 9998 w 10001"/>
                  <a:gd name="connsiteY5" fmla="*/ 5748 h 14825"/>
                  <a:gd name="connsiteX6" fmla="*/ 8721 w 10001"/>
                  <a:gd name="connsiteY6" fmla="*/ 9207 h 14825"/>
                  <a:gd name="connsiteX7" fmla="*/ 6011 w 10001"/>
                  <a:gd name="connsiteY7" fmla="*/ 14823 h 14825"/>
                  <a:gd name="connsiteX8" fmla="*/ 3914 w 10001"/>
                  <a:gd name="connsiteY8" fmla="*/ 9895 h 14825"/>
                  <a:gd name="connsiteX9" fmla="*/ 2716 w 10001"/>
                  <a:gd name="connsiteY9" fmla="*/ 7797 h 14825"/>
                  <a:gd name="connsiteX10" fmla="*/ 1479 w 10001"/>
                  <a:gd name="connsiteY10" fmla="*/ 7402 h 14825"/>
                  <a:gd name="connsiteX11" fmla="*/ 4 w 10001"/>
                  <a:gd name="connsiteY11" fmla="*/ 3989 h 14825"/>
                  <a:gd name="connsiteX0" fmla="*/ 4 w 10001"/>
                  <a:gd name="connsiteY0" fmla="*/ 7436 h 18272"/>
                  <a:gd name="connsiteX1" fmla="*/ 890 w 10001"/>
                  <a:gd name="connsiteY1" fmla="*/ 5022 h 18272"/>
                  <a:gd name="connsiteX2" fmla="*/ 3902 w 10001"/>
                  <a:gd name="connsiteY2" fmla="*/ 4440 h 18272"/>
                  <a:gd name="connsiteX3" fmla="*/ 6026 w 10001"/>
                  <a:gd name="connsiteY3" fmla="*/ 0 h 18272"/>
                  <a:gd name="connsiteX4" fmla="*/ 8378 w 10001"/>
                  <a:gd name="connsiteY4" fmla="*/ 4443 h 18272"/>
                  <a:gd name="connsiteX5" fmla="*/ 9998 w 10001"/>
                  <a:gd name="connsiteY5" fmla="*/ 9195 h 18272"/>
                  <a:gd name="connsiteX6" fmla="*/ 8721 w 10001"/>
                  <a:gd name="connsiteY6" fmla="*/ 12654 h 18272"/>
                  <a:gd name="connsiteX7" fmla="*/ 6011 w 10001"/>
                  <a:gd name="connsiteY7" fmla="*/ 18270 h 18272"/>
                  <a:gd name="connsiteX8" fmla="*/ 3914 w 10001"/>
                  <a:gd name="connsiteY8" fmla="*/ 13342 h 18272"/>
                  <a:gd name="connsiteX9" fmla="*/ 2716 w 10001"/>
                  <a:gd name="connsiteY9" fmla="*/ 11244 h 18272"/>
                  <a:gd name="connsiteX10" fmla="*/ 1479 w 10001"/>
                  <a:gd name="connsiteY10" fmla="*/ 10849 h 18272"/>
                  <a:gd name="connsiteX11" fmla="*/ 4 w 10001"/>
                  <a:gd name="connsiteY11" fmla="*/ 7436 h 18272"/>
                  <a:gd name="connsiteX0" fmla="*/ 1 w 9998"/>
                  <a:gd name="connsiteY0" fmla="*/ 7436 h 18272"/>
                  <a:gd name="connsiteX1" fmla="*/ 3899 w 9998"/>
                  <a:gd name="connsiteY1" fmla="*/ 4440 h 18272"/>
                  <a:gd name="connsiteX2" fmla="*/ 6023 w 9998"/>
                  <a:gd name="connsiteY2" fmla="*/ 0 h 18272"/>
                  <a:gd name="connsiteX3" fmla="*/ 8375 w 9998"/>
                  <a:gd name="connsiteY3" fmla="*/ 4443 h 18272"/>
                  <a:gd name="connsiteX4" fmla="*/ 9995 w 9998"/>
                  <a:gd name="connsiteY4" fmla="*/ 9195 h 18272"/>
                  <a:gd name="connsiteX5" fmla="*/ 8718 w 9998"/>
                  <a:gd name="connsiteY5" fmla="*/ 12654 h 18272"/>
                  <a:gd name="connsiteX6" fmla="*/ 6008 w 9998"/>
                  <a:gd name="connsiteY6" fmla="*/ 18270 h 18272"/>
                  <a:gd name="connsiteX7" fmla="*/ 3911 w 9998"/>
                  <a:gd name="connsiteY7" fmla="*/ 13342 h 18272"/>
                  <a:gd name="connsiteX8" fmla="*/ 2713 w 9998"/>
                  <a:gd name="connsiteY8" fmla="*/ 11244 h 18272"/>
                  <a:gd name="connsiteX9" fmla="*/ 1476 w 9998"/>
                  <a:gd name="connsiteY9" fmla="*/ 10849 h 18272"/>
                  <a:gd name="connsiteX10" fmla="*/ 1 w 9998"/>
                  <a:gd name="connsiteY10" fmla="*/ 7436 h 18272"/>
                  <a:gd name="connsiteX0" fmla="*/ 35 w 8559"/>
                  <a:gd name="connsiteY0" fmla="*/ 5938 h 10000"/>
                  <a:gd name="connsiteX1" fmla="*/ 2459 w 8559"/>
                  <a:gd name="connsiteY1" fmla="*/ 2430 h 10000"/>
                  <a:gd name="connsiteX2" fmla="*/ 4583 w 8559"/>
                  <a:gd name="connsiteY2" fmla="*/ 0 h 10000"/>
                  <a:gd name="connsiteX3" fmla="*/ 6936 w 8559"/>
                  <a:gd name="connsiteY3" fmla="*/ 2432 h 10000"/>
                  <a:gd name="connsiteX4" fmla="*/ 8556 w 8559"/>
                  <a:gd name="connsiteY4" fmla="*/ 5032 h 10000"/>
                  <a:gd name="connsiteX5" fmla="*/ 7279 w 8559"/>
                  <a:gd name="connsiteY5" fmla="*/ 6925 h 10000"/>
                  <a:gd name="connsiteX6" fmla="*/ 4568 w 8559"/>
                  <a:gd name="connsiteY6" fmla="*/ 9999 h 10000"/>
                  <a:gd name="connsiteX7" fmla="*/ 2471 w 8559"/>
                  <a:gd name="connsiteY7" fmla="*/ 7302 h 10000"/>
                  <a:gd name="connsiteX8" fmla="*/ 1273 w 8559"/>
                  <a:gd name="connsiteY8" fmla="*/ 6154 h 10000"/>
                  <a:gd name="connsiteX9" fmla="*/ 35 w 8559"/>
                  <a:gd name="connsiteY9" fmla="*/ 5938 h 10000"/>
                  <a:gd name="connsiteX0" fmla="*/ 49 w 9820"/>
                  <a:gd name="connsiteY0" fmla="*/ 4655 h 10000"/>
                  <a:gd name="connsiteX1" fmla="*/ 2693 w 9820"/>
                  <a:gd name="connsiteY1" fmla="*/ 2430 h 10000"/>
                  <a:gd name="connsiteX2" fmla="*/ 5175 w 9820"/>
                  <a:gd name="connsiteY2" fmla="*/ 0 h 10000"/>
                  <a:gd name="connsiteX3" fmla="*/ 7924 w 9820"/>
                  <a:gd name="connsiteY3" fmla="*/ 2432 h 10000"/>
                  <a:gd name="connsiteX4" fmla="*/ 9816 w 9820"/>
                  <a:gd name="connsiteY4" fmla="*/ 5032 h 10000"/>
                  <a:gd name="connsiteX5" fmla="*/ 8324 w 9820"/>
                  <a:gd name="connsiteY5" fmla="*/ 6925 h 10000"/>
                  <a:gd name="connsiteX6" fmla="*/ 5157 w 9820"/>
                  <a:gd name="connsiteY6" fmla="*/ 9999 h 10000"/>
                  <a:gd name="connsiteX7" fmla="*/ 2707 w 9820"/>
                  <a:gd name="connsiteY7" fmla="*/ 7302 h 10000"/>
                  <a:gd name="connsiteX8" fmla="*/ 1307 w 9820"/>
                  <a:gd name="connsiteY8" fmla="*/ 6154 h 10000"/>
                  <a:gd name="connsiteX9" fmla="*/ 49 w 9820"/>
                  <a:gd name="connsiteY9" fmla="*/ 4655 h 10000"/>
                  <a:gd name="connsiteX0" fmla="*/ 45 w 9995"/>
                  <a:gd name="connsiteY0" fmla="*/ 4655 h 10000"/>
                  <a:gd name="connsiteX1" fmla="*/ 2737 w 9995"/>
                  <a:gd name="connsiteY1" fmla="*/ 2430 h 10000"/>
                  <a:gd name="connsiteX2" fmla="*/ 5265 w 9995"/>
                  <a:gd name="connsiteY2" fmla="*/ 0 h 10000"/>
                  <a:gd name="connsiteX3" fmla="*/ 8064 w 9995"/>
                  <a:gd name="connsiteY3" fmla="*/ 2432 h 10000"/>
                  <a:gd name="connsiteX4" fmla="*/ 9991 w 9995"/>
                  <a:gd name="connsiteY4" fmla="*/ 5032 h 10000"/>
                  <a:gd name="connsiteX5" fmla="*/ 8472 w 9995"/>
                  <a:gd name="connsiteY5" fmla="*/ 6925 h 10000"/>
                  <a:gd name="connsiteX6" fmla="*/ 5247 w 9995"/>
                  <a:gd name="connsiteY6" fmla="*/ 9999 h 10000"/>
                  <a:gd name="connsiteX7" fmla="*/ 2752 w 9995"/>
                  <a:gd name="connsiteY7" fmla="*/ 7302 h 10000"/>
                  <a:gd name="connsiteX8" fmla="*/ 1374 w 9995"/>
                  <a:gd name="connsiteY8" fmla="*/ 6984 h 10000"/>
                  <a:gd name="connsiteX9" fmla="*/ 45 w 9995"/>
                  <a:gd name="connsiteY9" fmla="*/ 4655 h 10000"/>
                  <a:gd name="connsiteX0" fmla="*/ 45 w 10000"/>
                  <a:gd name="connsiteY0" fmla="*/ 5032 h 10377"/>
                  <a:gd name="connsiteX1" fmla="*/ 2738 w 10000"/>
                  <a:gd name="connsiteY1" fmla="*/ 2807 h 10377"/>
                  <a:gd name="connsiteX2" fmla="*/ 4886 w 10000"/>
                  <a:gd name="connsiteY2" fmla="*/ 0 h 10377"/>
                  <a:gd name="connsiteX3" fmla="*/ 8068 w 10000"/>
                  <a:gd name="connsiteY3" fmla="*/ 2809 h 10377"/>
                  <a:gd name="connsiteX4" fmla="*/ 9996 w 10000"/>
                  <a:gd name="connsiteY4" fmla="*/ 5409 h 10377"/>
                  <a:gd name="connsiteX5" fmla="*/ 8476 w 10000"/>
                  <a:gd name="connsiteY5" fmla="*/ 7302 h 10377"/>
                  <a:gd name="connsiteX6" fmla="*/ 5250 w 10000"/>
                  <a:gd name="connsiteY6" fmla="*/ 10376 h 10377"/>
                  <a:gd name="connsiteX7" fmla="*/ 2753 w 10000"/>
                  <a:gd name="connsiteY7" fmla="*/ 7679 h 10377"/>
                  <a:gd name="connsiteX8" fmla="*/ 1375 w 10000"/>
                  <a:gd name="connsiteY8" fmla="*/ 7361 h 10377"/>
                  <a:gd name="connsiteX9" fmla="*/ 45 w 10000"/>
                  <a:gd name="connsiteY9" fmla="*/ 5032 h 10377"/>
                  <a:gd name="connsiteX0" fmla="*/ 45 w 10000"/>
                  <a:gd name="connsiteY0" fmla="*/ 5036 h 10381"/>
                  <a:gd name="connsiteX1" fmla="*/ 2738 w 10000"/>
                  <a:gd name="connsiteY1" fmla="*/ 2811 h 10381"/>
                  <a:gd name="connsiteX2" fmla="*/ 4886 w 10000"/>
                  <a:gd name="connsiteY2" fmla="*/ 4 h 10381"/>
                  <a:gd name="connsiteX3" fmla="*/ 8068 w 10000"/>
                  <a:gd name="connsiteY3" fmla="*/ 2813 h 10381"/>
                  <a:gd name="connsiteX4" fmla="*/ 9996 w 10000"/>
                  <a:gd name="connsiteY4" fmla="*/ 5413 h 10381"/>
                  <a:gd name="connsiteX5" fmla="*/ 8476 w 10000"/>
                  <a:gd name="connsiteY5" fmla="*/ 7306 h 10381"/>
                  <a:gd name="connsiteX6" fmla="*/ 5250 w 10000"/>
                  <a:gd name="connsiteY6" fmla="*/ 10380 h 10381"/>
                  <a:gd name="connsiteX7" fmla="*/ 2753 w 10000"/>
                  <a:gd name="connsiteY7" fmla="*/ 7683 h 10381"/>
                  <a:gd name="connsiteX8" fmla="*/ 1375 w 10000"/>
                  <a:gd name="connsiteY8" fmla="*/ 7365 h 10381"/>
                  <a:gd name="connsiteX9" fmla="*/ 45 w 10000"/>
                  <a:gd name="connsiteY9" fmla="*/ 5036 h 10381"/>
                  <a:gd name="connsiteX0" fmla="*/ 45 w 10000"/>
                  <a:gd name="connsiteY0" fmla="*/ 5036 h 10796"/>
                  <a:gd name="connsiteX1" fmla="*/ 2738 w 10000"/>
                  <a:gd name="connsiteY1" fmla="*/ 2811 h 10796"/>
                  <a:gd name="connsiteX2" fmla="*/ 4886 w 10000"/>
                  <a:gd name="connsiteY2" fmla="*/ 4 h 10796"/>
                  <a:gd name="connsiteX3" fmla="*/ 8068 w 10000"/>
                  <a:gd name="connsiteY3" fmla="*/ 2813 h 10796"/>
                  <a:gd name="connsiteX4" fmla="*/ 9996 w 10000"/>
                  <a:gd name="connsiteY4" fmla="*/ 5413 h 10796"/>
                  <a:gd name="connsiteX5" fmla="*/ 8476 w 10000"/>
                  <a:gd name="connsiteY5" fmla="*/ 7306 h 10796"/>
                  <a:gd name="connsiteX6" fmla="*/ 5202 w 10000"/>
                  <a:gd name="connsiteY6" fmla="*/ 10795 h 10796"/>
                  <a:gd name="connsiteX7" fmla="*/ 2753 w 10000"/>
                  <a:gd name="connsiteY7" fmla="*/ 7683 h 10796"/>
                  <a:gd name="connsiteX8" fmla="*/ 1375 w 10000"/>
                  <a:gd name="connsiteY8" fmla="*/ 7365 h 10796"/>
                  <a:gd name="connsiteX9" fmla="*/ 45 w 10000"/>
                  <a:gd name="connsiteY9" fmla="*/ 5036 h 10796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 w 9959"/>
                  <a:gd name="connsiteY0" fmla="*/ 5593 h 11352"/>
                  <a:gd name="connsiteX1" fmla="*/ 1089 w 9959"/>
                  <a:gd name="connsiteY1" fmla="*/ 469 h 11352"/>
                  <a:gd name="connsiteX2" fmla="*/ 4845 w 9959"/>
                  <a:gd name="connsiteY2" fmla="*/ 561 h 11352"/>
                  <a:gd name="connsiteX3" fmla="*/ 8027 w 9959"/>
                  <a:gd name="connsiteY3" fmla="*/ 3370 h 11352"/>
                  <a:gd name="connsiteX4" fmla="*/ 9955 w 9959"/>
                  <a:gd name="connsiteY4" fmla="*/ 5970 h 11352"/>
                  <a:gd name="connsiteX5" fmla="*/ 8435 w 9959"/>
                  <a:gd name="connsiteY5" fmla="*/ 7863 h 11352"/>
                  <a:gd name="connsiteX6" fmla="*/ 5161 w 9959"/>
                  <a:gd name="connsiteY6" fmla="*/ 11352 h 11352"/>
                  <a:gd name="connsiteX7" fmla="*/ 2712 w 9959"/>
                  <a:gd name="connsiteY7" fmla="*/ 8240 h 11352"/>
                  <a:gd name="connsiteX8" fmla="*/ 1334 w 9959"/>
                  <a:gd name="connsiteY8" fmla="*/ 7922 h 11352"/>
                  <a:gd name="connsiteX9" fmla="*/ 4 w 9959"/>
                  <a:gd name="connsiteY9" fmla="*/ 5593 h 11352"/>
                  <a:gd name="connsiteX0" fmla="*/ 0 w 11223"/>
                  <a:gd name="connsiteY0" fmla="*/ 3835 h 9929"/>
                  <a:gd name="connsiteX1" fmla="*/ 2316 w 11223"/>
                  <a:gd name="connsiteY1" fmla="*/ 342 h 9929"/>
                  <a:gd name="connsiteX2" fmla="*/ 6088 w 11223"/>
                  <a:gd name="connsiteY2" fmla="*/ 423 h 9929"/>
                  <a:gd name="connsiteX3" fmla="*/ 9283 w 11223"/>
                  <a:gd name="connsiteY3" fmla="*/ 2898 h 9929"/>
                  <a:gd name="connsiteX4" fmla="*/ 11219 w 11223"/>
                  <a:gd name="connsiteY4" fmla="*/ 5188 h 9929"/>
                  <a:gd name="connsiteX5" fmla="*/ 9693 w 11223"/>
                  <a:gd name="connsiteY5" fmla="*/ 6856 h 9929"/>
                  <a:gd name="connsiteX6" fmla="*/ 6405 w 11223"/>
                  <a:gd name="connsiteY6" fmla="*/ 9929 h 9929"/>
                  <a:gd name="connsiteX7" fmla="*/ 3946 w 11223"/>
                  <a:gd name="connsiteY7" fmla="*/ 7188 h 9929"/>
                  <a:gd name="connsiteX8" fmla="*/ 2562 w 11223"/>
                  <a:gd name="connsiteY8" fmla="*/ 6908 h 9929"/>
                  <a:gd name="connsiteX9" fmla="*/ 0 w 11223"/>
                  <a:gd name="connsiteY9" fmla="*/ 3835 h 9929"/>
                  <a:gd name="connsiteX0" fmla="*/ 0 w 9999"/>
                  <a:gd name="connsiteY0" fmla="*/ 3862 h 10000"/>
                  <a:gd name="connsiteX1" fmla="*/ 2064 w 9999"/>
                  <a:gd name="connsiteY1" fmla="*/ 344 h 10000"/>
                  <a:gd name="connsiteX2" fmla="*/ 5425 w 9999"/>
                  <a:gd name="connsiteY2" fmla="*/ 426 h 10000"/>
                  <a:gd name="connsiteX3" fmla="*/ 8271 w 9999"/>
                  <a:gd name="connsiteY3" fmla="*/ 2919 h 10000"/>
                  <a:gd name="connsiteX4" fmla="*/ 9996 w 9999"/>
                  <a:gd name="connsiteY4" fmla="*/ 5225 h 10000"/>
                  <a:gd name="connsiteX5" fmla="*/ 8637 w 9999"/>
                  <a:gd name="connsiteY5" fmla="*/ 6905 h 10000"/>
                  <a:gd name="connsiteX6" fmla="*/ 5707 w 9999"/>
                  <a:gd name="connsiteY6" fmla="*/ 10000 h 10000"/>
                  <a:gd name="connsiteX7" fmla="*/ 2283 w 9999"/>
                  <a:gd name="connsiteY7" fmla="*/ 6957 h 10000"/>
                  <a:gd name="connsiteX8" fmla="*/ 0 w 9999"/>
                  <a:gd name="connsiteY8" fmla="*/ 3862 h 10000"/>
                  <a:gd name="connsiteX0" fmla="*/ 124 w 10124"/>
                  <a:gd name="connsiteY0" fmla="*/ 3862 h 10000"/>
                  <a:gd name="connsiteX1" fmla="*/ 2188 w 10124"/>
                  <a:gd name="connsiteY1" fmla="*/ 344 h 10000"/>
                  <a:gd name="connsiteX2" fmla="*/ 5550 w 10124"/>
                  <a:gd name="connsiteY2" fmla="*/ 426 h 10000"/>
                  <a:gd name="connsiteX3" fmla="*/ 8396 w 10124"/>
                  <a:gd name="connsiteY3" fmla="*/ 2919 h 10000"/>
                  <a:gd name="connsiteX4" fmla="*/ 10121 w 10124"/>
                  <a:gd name="connsiteY4" fmla="*/ 5225 h 10000"/>
                  <a:gd name="connsiteX5" fmla="*/ 8762 w 10124"/>
                  <a:gd name="connsiteY5" fmla="*/ 6905 h 10000"/>
                  <a:gd name="connsiteX6" fmla="*/ 5832 w 10124"/>
                  <a:gd name="connsiteY6" fmla="*/ 10000 h 10000"/>
                  <a:gd name="connsiteX7" fmla="*/ 124 w 10124"/>
                  <a:gd name="connsiteY7" fmla="*/ 3862 h 10000"/>
                  <a:gd name="connsiteX0" fmla="*/ 43 w 10045"/>
                  <a:gd name="connsiteY0" fmla="*/ 3862 h 6912"/>
                  <a:gd name="connsiteX1" fmla="*/ 2107 w 10045"/>
                  <a:gd name="connsiteY1" fmla="*/ 344 h 6912"/>
                  <a:gd name="connsiteX2" fmla="*/ 5469 w 10045"/>
                  <a:gd name="connsiteY2" fmla="*/ 426 h 6912"/>
                  <a:gd name="connsiteX3" fmla="*/ 8315 w 10045"/>
                  <a:gd name="connsiteY3" fmla="*/ 2919 h 6912"/>
                  <a:gd name="connsiteX4" fmla="*/ 10040 w 10045"/>
                  <a:gd name="connsiteY4" fmla="*/ 5225 h 6912"/>
                  <a:gd name="connsiteX5" fmla="*/ 8681 w 10045"/>
                  <a:gd name="connsiteY5" fmla="*/ 6905 h 6912"/>
                  <a:gd name="connsiteX6" fmla="*/ 3967 w 10045"/>
                  <a:gd name="connsiteY6" fmla="*/ 5885 h 6912"/>
                  <a:gd name="connsiteX7" fmla="*/ 43 w 10045"/>
                  <a:gd name="connsiteY7" fmla="*/ 3862 h 6912"/>
                  <a:gd name="connsiteX0" fmla="*/ 47 w 10004"/>
                  <a:gd name="connsiteY0" fmla="*/ 5106 h 9519"/>
                  <a:gd name="connsiteX1" fmla="*/ 2102 w 10004"/>
                  <a:gd name="connsiteY1" fmla="*/ 17 h 9519"/>
                  <a:gd name="connsiteX2" fmla="*/ 6651 w 10004"/>
                  <a:gd name="connsiteY2" fmla="*/ 3484 h 9519"/>
                  <a:gd name="connsiteX3" fmla="*/ 8282 w 10004"/>
                  <a:gd name="connsiteY3" fmla="*/ 3742 h 9519"/>
                  <a:gd name="connsiteX4" fmla="*/ 9999 w 10004"/>
                  <a:gd name="connsiteY4" fmla="*/ 7078 h 9519"/>
                  <a:gd name="connsiteX5" fmla="*/ 8646 w 10004"/>
                  <a:gd name="connsiteY5" fmla="*/ 9509 h 9519"/>
                  <a:gd name="connsiteX6" fmla="*/ 3953 w 10004"/>
                  <a:gd name="connsiteY6" fmla="*/ 8033 h 9519"/>
                  <a:gd name="connsiteX7" fmla="*/ 47 w 10004"/>
                  <a:gd name="connsiteY7" fmla="*/ 5106 h 9519"/>
                  <a:gd name="connsiteX0" fmla="*/ 43 w 9996"/>
                  <a:gd name="connsiteY0" fmla="*/ 6232 h 10868"/>
                  <a:gd name="connsiteX1" fmla="*/ 2097 w 9996"/>
                  <a:gd name="connsiteY1" fmla="*/ 886 h 10868"/>
                  <a:gd name="connsiteX2" fmla="*/ 5642 w 9996"/>
                  <a:gd name="connsiteY2" fmla="*/ 385 h 10868"/>
                  <a:gd name="connsiteX3" fmla="*/ 8275 w 9996"/>
                  <a:gd name="connsiteY3" fmla="*/ 4799 h 10868"/>
                  <a:gd name="connsiteX4" fmla="*/ 9991 w 9996"/>
                  <a:gd name="connsiteY4" fmla="*/ 8304 h 10868"/>
                  <a:gd name="connsiteX5" fmla="*/ 8639 w 9996"/>
                  <a:gd name="connsiteY5" fmla="*/ 10857 h 10868"/>
                  <a:gd name="connsiteX6" fmla="*/ 3947 w 9996"/>
                  <a:gd name="connsiteY6" fmla="*/ 9307 h 10868"/>
                  <a:gd name="connsiteX7" fmla="*/ 43 w 9996"/>
                  <a:gd name="connsiteY7" fmla="*/ 6232 h 10868"/>
                  <a:gd name="connsiteX0" fmla="*/ 43 w 10004"/>
                  <a:gd name="connsiteY0" fmla="*/ 5543 h 9809"/>
                  <a:gd name="connsiteX1" fmla="*/ 2098 w 10004"/>
                  <a:gd name="connsiteY1" fmla="*/ 624 h 9809"/>
                  <a:gd name="connsiteX2" fmla="*/ 5644 w 10004"/>
                  <a:gd name="connsiteY2" fmla="*/ 163 h 9809"/>
                  <a:gd name="connsiteX3" fmla="*/ 8163 w 10004"/>
                  <a:gd name="connsiteY3" fmla="*/ 1492 h 9809"/>
                  <a:gd name="connsiteX4" fmla="*/ 9995 w 10004"/>
                  <a:gd name="connsiteY4" fmla="*/ 7450 h 9809"/>
                  <a:gd name="connsiteX5" fmla="*/ 8642 w 10004"/>
                  <a:gd name="connsiteY5" fmla="*/ 9799 h 9809"/>
                  <a:gd name="connsiteX6" fmla="*/ 3949 w 10004"/>
                  <a:gd name="connsiteY6" fmla="*/ 8373 h 9809"/>
                  <a:gd name="connsiteX7" fmla="*/ 43 w 10004"/>
                  <a:gd name="connsiteY7" fmla="*/ 5543 h 9809"/>
                  <a:gd name="connsiteX0" fmla="*/ 43 w 8950"/>
                  <a:gd name="connsiteY0" fmla="*/ 5651 h 10081"/>
                  <a:gd name="connsiteX1" fmla="*/ 2097 w 8950"/>
                  <a:gd name="connsiteY1" fmla="*/ 636 h 10081"/>
                  <a:gd name="connsiteX2" fmla="*/ 5642 w 8950"/>
                  <a:gd name="connsiteY2" fmla="*/ 166 h 10081"/>
                  <a:gd name="connsiteX3" fmla="*/ 8160 w 8950"/>
                  <a:gd name="connsiteY3" fmla="*/ 1521 h 10081"/>
                  <a:gd name="connsiteX4" fmla="*/ 8473 w 8950"/>
                  <a:gd name="connsiteY4" fmla="*/ 5322 h 10081"/>
                  <a:gd name="connsiteX5" fmla="*/ 8639 w 8950"/>
                  <a:gd name="connsiteY5" fmla="*/ 9990 h 10081"/>
                  <a:gd name="connsiteX6" fmla="*/ 3947 w 8950"/>
                  <a:gd name="connsiteY6" fmla="*/ 8536 h 10081"/>
                  <a:gd name="connsiteX7" fmla="*/ 43 w 8950"/>
                  <a:gd name="connsiteY7" fmla="*/ 5651 h 10081"/>
                  <a:gd name="connsiteX0" fmla="*/ 48 w 9651"/>
                  <a:gd name="connsiteY0" fmla="*/ 5606 h 8648"/>
                  <a:gd name="connsiteX1" fmla="*/ 2343 w 9651"/>
                  <a:gd name="connsiteY1" fmla="*/ 631 h 8648"/>
                  <a:gd name="connsiteX2" fmla="*/ 6304 w 9651"/>
                  <a:gd name="connsiteY2" fmla="*/ 165 h 8648"/>
                  <a:gd name="connsiteX3" fmla="*/ 9117 w 9651"/>
                  <a:gd name="connsiteY3" fmla="*/ 1509 h 8648"/>
                  <a:gd name="connsiteX4" fmla="*/ 9467 w 9651"/>
                  <a:gd name="connsiteY4" fmla="*/ 5279 h 8648"/>
                  <a:gd name="connsiteX5" fmla="*/ 6997 w 9651"/>
                  <a:gd name="connsiteY5" fmla="*/ 8019 h 8648"/>
                  <a:gd name="connsiteX6" fmla="*/ 4410 w 9651"/>
                  <a:gd name="connsiteY6" fmla="*/ 8467 h 8648"/>
                  <a:gd name="connsiteX7" fmla="*/ 48 w 9651"/>
                  <a:gd name="connsiteY7" fmla="*/ 5606 h 8648"/>
                  <a:gd name="connsiteX0" fmla="*/ 41 w 9991"/>
                  <a:gd name="connsiteY0" fmla="*/ 6482 h 9316"/>
                  <a:gd name="connsiteX1" fmla="*/ 2419 w 9991"/>
                  <a:gd name="connsiteY1" fmla="*/ 730 h 9316"/>
                  <a:gd name="connsiteX2" fmla="*/ 6523 w 9991"/>
                  <a:gd name="connsiteY2" fmla="*/ 191 h 9316"/>
                  <a:gd name="connsiteX3" fmla="*/ 9438 w 9991"/>
                  <a:gd name="connsiteY3" fmla="*/ 1745 h 9316"/>
                  <a:gd name="connsiteX4" fmla="*/ 9800 w 9991"/>
                  <a:gd name="connsiteY4" fmla="*/ 6104 h 9316"/>
                  <a:gd name="connsiteX5" fmla="*/ 7241 w 9991"/>
                  <a:gd name="connsiteY5" fmla="*/ 9273 h 9316"/>
                  <a:gd name="connsiteX6" fmla="*/ 1411 w 9991"/>
                  <a:gd name="connsiteY6" fmla="*/ 7856 h 9316"/>
                  <a:gd name="connsiteX7" fmla="*/ 41 w 9991"/>
                  <a:gd name="connsiteY7" fmla="*/ 6482 h 9316"/>
                  <a:gd name="connsiteX0" fmla="*/ 19 w 10708"/>
                  <a:gd name="connsiteY0" fmla="*/ 7721 h 10038"/>
                  <a:gd name="connsiteX1" fmla="*/ 3129 w 10708"/>
                  <a:gd name="connsiteY1" fmla="*/ 825 h 10038"/>
                  <a:gd name="connsiteX2" fmla="*/ 7237 w 10708"/>
                  <a:gd name="connsiteY2" fmla="*/ 246 h 10038"/>
                  <a:gd name="connsiteX3" fmla="*/ 10155 w 10708"/>
                  <a:gd name="connsiteY3" fmla="*/ 1914 h 10038"/>
                  <a:gd name="connsiteX4" fmla="*/ 10517 w 10708"/>
                  <a:gd name="connsiteY4" fmla="*/ 6593 h 10038"/>
                  <a:gd name="connsiteX5" fmla="*/ 7956 w 10708"/>
                  <a:gd name="connsiteY5" fmla="*/ 9995 h 10038"/>
                  <a:gd name="connsiteX6" fmla="*/ 2120 w 10708"/>
                  <a:gd name="connsiteY6" fmla="*/ 8474 h 10038"/>
                  <a:gd name="connsiteX7" fmla="*/ 19 w 10708"/>
                  <a:gd name="connsiteY7" fmla="*/ 7721 h 10038"/>
                  <a:gd name="connsiteX0" fmla="*/ 359 w 11048"/>
                  <a:gd name="connsiteY0" fmla="*/ 7721 h 10038"/>
                  <a:gd name="connsiteX1" fmla="*/ 3469 w 11048"/>
                  <a:gd name="connsiteY1" fmla="*/ 825 h 10038"/>
                  <a:gd name="connsiteX2" fmla="*/ 7577 w 11048"/>
                  <a:gd name="connsiteY2" fmla="*/ 246 h 10038"/>
                  <a:gd name="connsiteX3" fmla="*/ 10495 w 11048"/>
                  <a:gd name="connsiteY3" fmla="*/ 1914 h 10038"/>
                  <a:gd name="connsiteX4" fmla="*/ 10857 w 11048"/>
                  <a:gd name="connsiteY4" fmla="*/ 6593 h 10038"/>
                  <a:gd name="connsiteX5" fmla="*/ 8296 w 11048"/>
                  <a:gd name="connsiteY5" fmla="*/ 9995 h 10038"/>
                  <a:gd name="connsiteX6" fmla="*/ 2460 w 11048"/>
                  <a:gd name="connsiteY6" fmla="*/ 8474 h 10038"/>
                  <a:gd name="connsiteX7" fmla="*/ 359 w 11048"/>
                  <a:gd name="connsiteY7" fmla="*/ 7721 h 10038"/>
                  <a:gd name="connsiteX0" fmla="*/ 359 w 11048"/>
                  <a:gd name="connsiteY0" fmla="*/ 8392 h 10075"/>
                  <a:gd name="connsiteX1" fmla="*/ 3469 w 11048"/>
                  <a:gd name="connsiteY1" fmla="*/ 864 h 10075"/>
                  <a:gd name="connsiteX2" fmla="*/ 7577 w 11048"/>
                  <a:gd name="connsiteY2" fmla="*/ 285 h 10075"/>
                  <a:gd name="connsiteX3" fmla="*/ 10495 w 11048"/>
                  <a:gd name="connsiteY3" fmla="*/ 1953 h 10075"/>
                  <a:gd name="connsiteX4" fmla="*/ 10857 w 11048"/>
                  <a:gd name="connsiteY4" fmla="*/ 6632 h 10075"/>
                  <a:gd name="connsiteX5" fmla="*/ 8296 w 11048"/>
                  <a:gd name="connsiteY5" fmla="*/ 10034 h 10075"/>
                  <a:gd name="connsiteX6" fmla="*/ 2460 w 11048"/>
                  <a:gd name="connsiteY6" fmla="*/ 8513 h 10075"/>
                  <a:gd name="connsiteX7" fmla="*/ 359 w 11048"/>
                  <a:gd name="connsiteY7" fmla="*/ 8392 h 10075"/>
                  <a:gd name="connsiteX0" fmla="*/ 371 w 11060"/>
                  <a:gd name="connsiteY0" fmla="*/ 8392 h 10075"/>
                  <a:gd name="connsiteX1" fmla="*/ 3481 w 11060"/>
                  <a:gd name="connsiteY1" fmla="*/ 864 h 10075"/>
                  <a:gd name="connsiteX2" fmla="*/ 7589 w 11060"/>
                  <a:gd name="connsiteY2" fmla="*/ 285 h 10075"/>
                  <a:gd name="connsiteX3" fmla="*/ 10507 w 11060"/>
                  <a:gd name="connsiteY3" fmla="*/ 1953 h 10075"/>
                  <a:gd name="connsiteX4" fmla="*/ 10869 w 11060"/>
                  <a:gd name="connsiteY4" fmla="*/ 6632 h 10075"/>
                  <a:gd name="connsiteX5" fmla="*/ 8308 w 11060"/>
                  <a:gd name="connsiteY5" fmla="*/ 10034 h 10075"/>
                  <a:gd name="connsiteX6" fmla="*/ 2472 w 11060"/>
                  <a:gd name="connsiteY6" fmla="*/ 8513 h 10075"/>
                  <a:gd name="connsiteX7" fmla="*/ 371 w 11060"/>
                  <a:gd name="connsiteY7" fmla="*/ 8392 h 10075"/>
                  <a:gd name="connsiteX0" fmla="*/ 54 w 10743"/>
                  <a:gd name="connsiteY0" fmla="*/ 9468 h 11151"/>
                  <a:gd name="connsiteX1" fmla="*/ 4027 w 10743"/>
                  <a:gd name="connsiteY1" fmla="*/ 495 h 11151"/>
                  <a:gd name="connsiteX2" fmla="*/ 7272 w 10743"/>
                  <a:gd name="connsiteY2" fmla="*/ 1361 h 11151"/>
                  <a:gd name="connsiteX3" fmla="*/ 10190 w 10743"/>
                  <a:gd name="connsiteY3" fmla="*/ 3029 h 11151"/>
                  <a:gd name="connsiteX4" fmla="*/ 10552 w 10743"/>
                  <a:gd name="connsiteY4" fmla="*/ 7708 h 11151"/>
                  <a:gd name="connsiteX5" fmla="*/ 7991 w 10743"/>
                  <a:gd name="connsiteY5" fmla="*/ 11110 h 11151"/>
                  <a:gd name="connsiteX6" fmla="*/ 2155 w 10743"/>
                  <a:gd name="connsiteY6" fmla="*/ 9589 h 11151"/>
                  <a:gd name="connsiteX7" fmla="*/ 54 w 10743"/>
                  <a:gd name="connsiteY7" fmla="*/ 9468 h 11151"/>
                  <a:gd name="connsiteX0" fmla="*/ 54 w 10743"/>
                  <a:gd name="connsiteY0" fmla="*/ 9506 h 11189"/>
                  <a:gd name="connsiteX1" fmla="*/ 4027 w 10743"/>
                  <a:gd name="connsiteY1" fmla="*/ 533 h 11189"/>
                  <a:gd name="connsiteX2" fmla="*/ 7272 w 10743"/>
                  <a:gd name="connsiteY2" fmla="*/ 1399 h 11189"/>
                  <a:gd name="connsiteX3" fmla="*/ 10190 w 10743"/>
                  <a:gd name="connsiteY3" fmla="*/ 3067 h 11189"/>
                  <a:gd name="connsiteX4" fmla="*/ 10552 w 10743"/>
                  <a:gd name="connsiteY4" fmla="*/ 7746 h 11189"/>
                  <a:gd name="connsiteX5" fmla="*/ 7991 w 10743"/>
                  <a:gd name="connsiteY5" fmla="*/ 11148 h 11189"/>
                  <a:gd name="connsiteX6" fmla="*/ 2155 w 10743"/>
                  <a:gd name="connsiteY6" fmla="*/ 9627 h 11189"/>
                  <a:gd name="connsiteX7" fmla="*/ 54 w 10743"/>
                  <a:gd name="connsiteY7" fmla="*/ 9506 h 11189"/>
                  <a:gd name="connsiteX0" fmla="*/ 40 w 11293"/>
                  <a:gd name="connsiteY0" fmla="*/ 9082 h 11127"/>
                  <a:gd name="connsiteX1" fmla="*/ 4577 w 11293"/>
                  <a:gd name="connsiteY1" fmla="*/ 470 h 11127"/>
                  <a:gd name="connsiteX2" fmla="*/ 7822 w 11293"/>
                  <a:gd name="connsiteY2" fmla="*/ 1336 h 11127"/>
                  <a:gd name="connsiteX3" fmla="*/ 10740 w 11293"/>
                  <a:gd name="connsiteY3" fmla="*/ 3004 h 11127"/>
                  <a:gd name="connsiteX4" fmla="*/ 11102 w 11293"/>
                  <a:gd name="connsiteY4" fmla="*/ 7683 h 11127"/>
                  <a:gd name="connsiteX5" fmla="*/ 8541 w 11293"/>
                  <a:gd name="connsiteY5" fmla="*/ 11085 h 11127"/>
                  <a:gd name="connsiteX6" fmla="*/ 2705 w 11293"/>
                  <a:gd name="connsiteY6" fmla="*/ 9564 h 11127"/>
                  <a:gd name="connsiteX7" fmla="*/ 40 w 11293"/>
                  <a:gd name="connsiteY7" fmla="*/ 9082 h 11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93" h="11127">
                    <a:moveTo>
                      <a:pt x="40" y="9082"/>
                    </a:moveTo>
                    <a:cubicBezTo>
                      <a:pt x="352" y="7566"/>
                      <a:pt x="3280" y="1761"/>
                      <a:pt x="4577" y="470"/>
                    </a:cubicBezTo>
                    <a:cubicBezTo>
                      <a:pt x="5874" y="-821"/>
                      <a:pt x="6795" y="914"/>
                      <a:pt x="7822" y="1336"/>
                    </a:cubicBezTo>
                    <a:cubicBezTo>
                      <a:pt x="8849" y="1758"/>
                      <a:pt x="10193" y="1947"/>
                      <a:pt x="10740" y="3004"/>
                    </a:cubicBezTo>
                    <a:cubicBezTo>
                      <a:pt x="11287" y="4061"/>
                      <a:pt x="11468" y="6337"/>
                      <a:pt x="11102" y="7683"/>
                    </a:cubicBezTo>
                    <a:cubicBezTo>
                      <a:pt x="10736" y="9030"/>
                      <a:pt x="9940" y="10771"/>
                      <a:pt x="8541" y="11085"/>
                    </a:cubicBezTo>
                    <a:cubicBezTo>
                      <a:pt x="7141" y="11398"/>
                      <a:pt x="4122" y="9898"/>
                      <a:pt x="2705" y="9564"/>
                    </a:cubicBezTo>
                    <a:cubicBezTo>
                      <a:pt x="1288" y="9230"/>
                      <a:pt x="-272" y="10598"/>
                      <a:pt x="40" y="9082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70" name="Group 327"/>
              <p:cNvGrpSpPr>
                <a:grpSpLocks/>
              </p:cNvGrpSpPr>
              <p:nvPr/>
            </p:nvGrpSpPr>
            <p:grpSpPr bwMode="auto">
              <a:xfrm>
                <a:off x="7908175" y="5241780"/>
                <a:ext cx="536554" cy="263548"/>
                <a:chOff x="1871277" y="1576300"/>
                <a:chExt cx="1128371" cy="437861"/>
              </a:xfrm>
            </p:grpSpPr>
            <p:sp>
              <p:nvSpPr>
                <p:cNvPr id="374" name="Oval 373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5" name="Rectangle 374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6" name="Oval 375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7" name="Freeform 376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8" name="Freeform 377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9" name="Freeform 378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0" name="Freeform 379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81" name="Straight Connector 380"/>
                <p:cNvCxnSpPr>
                  <a:endCxn id="376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2" name="Straight Connector 381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1" name="Group 370"/>
              <p:cNvGrpSpPr/>
              <p:nvPr/>
            </p:nvGrpSpPr>
            <p:grpSpPr>
              <a:xfrm>
                <a:off x="7876581" y="5223365"/>
                <a:ext cx="466894" cy="369332"/>
                <a:chOff x="599495" y="1708643"/>
                <a:chExt cx="491778" cy="409344"/>
              </a:xfrm>
            </p:grpSpPr>
            <p:sp>
              <p:nvSpPr>
                <p:cNvPr id="372" name="Oval 371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3" name="TextBox 372"/>
                <p:cNvSpPr txBox="1"/>
                <p:nvPr/>
              </p:nvSpPr>
              <p:spPr>
                <a:xfrm>
                  <a:off x="599495" y="1708643"/>
                  <a:ext cx="491778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  X</a:t>
                  </a:r>
                  <a:endParaRPr lang="en-US" dirty="0"/>
                </a:p>
              </p:txBody>
            </p:sp>
          </p:grpSp>
        </p:grpSp>
        <p:cxnSp>
          <p:nvCxnSpPr>
            <p:cNvPr id="402" name="Straight Connector 401"/>
            <p:cNvCxnSpPr/>
            <p:nvPr/>
          </p:nvCxnSpPr>
          <p:spPr bwMode="auto">
            <a:xfrm flipH="1">
              <a:off x="7133690" y="5764030"/>
              <a:ext cx="870024" cy="999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" name="Group 6"/>
          <p:cNvGrpSpPr/>
          <p:nvPr/>
        </p:nvGrpSpPr>
        <p:grpSpPr>
          <a:xfrm>
            <a:off x="5713444" y="2379268"/>
            <a:ext cx="1009362" cy="768350"/>
            <a:chOff x="5713444" y="2379268"/>
            <a:chExt cx="1009362" cy="768350"/>
          </a:xfrm>
        </p:grpSpPr>
        <p:sp>
          <p:nvSpPr>
            <p:cNvPr id="162850" name="AutoShape 118"/>
            <p:cNvSpPr>
              <a:spLocks noChangeArrowheads="1"/>
            </p:cNvSpPr>
            <p:nvPr/>
          </p:nvSpPr>
          <p:spPr bwMode="auto">
            <a:xfrm rot="17597965">
              <a:off x="5467382" y="2625330"/>
              <a:ext cx="768350" cy="276226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51" name="Text Box 119"/>
            <p:cNvSpPr txBox="1">
              <a:spLocks noChangeArrowheads="1"/>
            </p:cNvSpPr>
            <p:nvPr/>
          </p:nvSpPr>
          <p:spPr bwMode="auto">
            <a:xfrm>
              <a:off x="5906829" y="2784958"/>
              <a:ext cx="81597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 smtClean="0">
                  <a:solidFill>
                    <a:srgbClr val="CC0000"/>
                  </a:solidFill>
                </a:rPr>
                <a:t>AS3,X </a:t>
              </a:r>
              <a:endParaRPr lang="en-US" sz="1600" i="1" dirty="0">
                <a:solidFill>
                  <a:srgbClr val="CC0000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028828" y="2438604"/>
            <a:ext cx="1260153" cy="888605"/>
            <a:chOff x="2028828" y="2438604"/>
            <a:chExt cx="1260153" cy="888605"/>
          </a:xfrm>
        </p:grpSpPr>
        <p:sp>
          <p:nvSpPr>
            <p:cNvPr id="332" name="Text Box 119"/>
            <p:cNvSpPr txBox="1">
              <a:spLocks noChangeArrowheads="1"/>
            </p:cNvSpPr>
            <p:nvPr/>
          </p:nvSpPr>
          <p:spPr bwMode="auto">
            <a:xfrm>
              <a:off x="2028828" y="3019432"/>
              <a:ext cx="126015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 smtClean="0">
                  <a:solidFill>
                    <a:srgbClr val="CC0000"/>
                  </a:solidFill>
                </a:rPr>
                <a:t>AS2,AS3,X </a:t>
              </a:r>
              <a:endParaRPr lang="en-US" sz="1600" i="1" dirty="0">
                <a:solidFill>
                  <a:srgbClr val="CC0000"/>
                </a:solidFill>
              </a:endParaRPr>
            </a:p>
          </p:txBody>
        </p:sp>
        <p:sp>
          <p:nvSpPr>
            <p:cNvPr id="327" name="AutoShape 118"/>
            <p:cNvSpPr>
              <a:spLocks noChangeArrowheads="1"/>
            </p:cNvSpPr>
            <p:nvPr/>
          </p:nvSpPr>
          <p:spPr bwMode="auto">
            <a:xfrm rot="3445218">
              <a:off x="2734864" y="2684666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6" name="Rectangle 4"/>
          <p:cNvSpPr txBox="1">
            <a:spLocks noChangeArrowheads="1"/>
          </p:cNvSpPr>
          <p:nvPr/>
        </p:nvSpPr>
        <p:spPr bwMode="auto">
          <a:xfrm>
            <a:off x="415500" y="4289671"/>
            <a:ext cx="8505825" cy="57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0" indent="0">
              <a:lnSpc>
                <a:spcPts val="2140"/>
              </a:lnSpc>
              <a:buNone/>
            </a:pPr>
            <a:r>
              <a:rPr lang="en-US" sz="2400" dirty="0" smtClean="0">
                <a:latin typeface="Gill Sans MT" charset="0"/>
              </a:rPr>
              <a:t>gateway router may learn about </a:t>
            </a:r>
            <a:r>
              <a:rPr lang="en-US" sz="2400" dirty="0" smtClean="0">
                <a:solidFill>
                  <a:srgbClr val="000090"/>
                </a:solidFill>
                <a:latin typeface="Gill Sans MT" charset="0"/>
              </a:rPr>
              <a:t>multiple</a:t>
            </a:r>
            <a:r>
              <a:rPr lang="en-US" sz="2400" dirty="0" smtClean="0">
                <a:latin typeface="Gill Sans MT" charset="0"/>
              </a:rPr>
              <a:t> paths to destination: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394769" y="1902431"/>
            <a:ext cx="1118837" cy="826267"/>
            <a:chOff x="4052000" y="2820739"/>
            <a:chExt cx="1118837" cy="826267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H="1" flipV="1">
              <a:off x="4769093" y="2820739"/>
              <a:ext cx="401744" cy="30237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0" name="Straight Arrow Connector 329"/>
            <p:cNvCxnSpPr/>
            <p:nvPr/>
          </p:nvCxnSpPr>
          <p:spPr bwMode="auto">
            <a:xfrm flipH="1" flipV="1">
              <a:off x="4052000" y="3192229"/>
              <a:ext cx="1059565" cy="1417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1" name="Straight Arrow Connector 330"/>
            <p:cNvCxnSpPr/>
            <p:nvPr/>
          </p:nvCxnSpPr>
          <p:spPr bwMode="auto">
            <a:xfrm flipH="1">
              <a:off x="4748700" y="3344630"/>
              <a:ext cx="401744" cy="30237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325" name="Straight Connector 324"/>
          <p:cNvCxnSpPr/>
          <p:nvPr/>
        </p:nvCxnSpPr>
        <p:spPr bwMode="auto">
          <a:xfrm flipH="1">
            <a:off x="3142123" y="2168219"/>
            <a:ext cx="2534703" cy="14521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4" name="Group 3"/>
          <p:cNvGrpSpPr/>
          <p:nvPr/>
        </p:nvGrpSpPr>
        <p:grpSpPr>
          <a:xfrm>
            <a:off x="4617960" y="1621326"/>
            <a:ext cx="968155" cy="547957"/>
            <a:chOff x="4617960" y="1621326"/>
            <a:chExt cx="968155" cy="547957"/>
          </a:xfrm>
        </p:grpSpPr>
        <p:sp>
          <p:nvSpPr>
            <p:cNvPr id="329" name="AutoShape 118"/>
            <p:cNvSpPr>
              <a:spLocks noChangeArrowheads="1"/>
            </p:cNvSpPr>
            <p:nvPr/>
          </p:nvSpPr>
          <p:spPr bwMode="auto">
            <a:xfrm rot="21413181">
              <a:off x="4617960" y="1893058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 rot="21418560">
              <a:off x="4770795" y="1621326"/>
              <a:ext cx="8153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 smtClean="0">
                  <a:solidFill>
                    <a:srgbClr val="CC0000"/>
                  </a:solidFill>
                </a:rPr>
                <a:t>AS3,X</a:t>
              </a:r>
              <a:endParaRPr lang="en-US" sz="1600" i="1" dirty="0">
                <a:solidFill>
                  <a:srgbClr val="CC0000"/>
                </a:solidFill>
              </a:endParaRPr>
            </a:p>
          </p:txBody>
        </p:sp>
      </p:grpSp>
      <p:sp>
        <p:nvSpPr>
          <p:cNvPr id="333" name="Rectangle 4"/>
          <p:cNvSpPr txBox="1">
            <a:spLocks noChangeArrowheads="1"/>
          </p:cNvSpPr>
          <p:nvPr/>
        </p:nvSpPr>
        <p:spPr bwMode="auto">
          <a:xfrm>
            <a:off x="673347" y="5110285"/>
            <a:ext cx="8505825" cy="551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ts val="2140"/>
              </a:lnSpc>
            </a:pPr>
            <a:r>
              <a:rPr lang="en-US" sz="2200" dirty="0" smtClean="0">
                <a:latin typeface="Gill Sans MT" charset="0"/>
              </a:rPr>
              <a:t>AS</a:t>
            </a:r>
            <a:r>
              <a:rPr lang="en-US" sz="2200" dirty="0" smtClean="0">
                <a:latin typeface="Arial"/>
                <a:cs typeface="Arial"/>
              </a:rPr>
              <a:t>1</a:t>
            </a:r>
            <a:r>
              <a:rPr lang="en-US" sz="2200" dirty="0" smtClean="0">
                <a:latin typeface="Gill Sans MT" charset="0"/>
              </a:rPr>
              <a:t> gateway router</a:t>
            </a:r>
            <a:r>
              <a:rPr lang="en-US" sz="2200" dirty="0" smtClean="0">
                <a:latin typeface="Arial"/>
                <a:cs typeface="Arial"/>
              </a:rPr>
              <a:t> 1c </a:t>
            </a:r>
            <a:r>
              <a:rPr lang="en-US" sz="2200" dirty="0" smtClean="0">
                <a:latin typeface="Gill Sans MT" charset="0"/>
              </a:rPr>
              <a:t>learns path </a:t>
            </a:r>
            <a:r>
              <a:rPr lang="en-US" sz="2200" i="1" dirty="0" smtClean="0">
                <a:solidFill>
                  <a:srgbClr val="CC0000"/>
                </a:solidFill>
                <a:latin typeface="Gill Sans MT" charset="0"/>
              </a:rPr>
              <a:t>AS3,X </a:t>
            </a:r>
            <a:r>
              <a:rPr lang="en-US" sz="2200" dirty="0" smtClean="0">
                <a:latin typeface="Gill Sans MT" charset="0"/>
              </a:rPr>
              <a:t>from 3a</a:t>
            </a:r>
            <a:endParaRPr lang="en-US" sz="2000" dirty="0" smtClean="0">
              <a:latin typeface="Gill Sans MT" charset="0"/>
            </a:endParaRPr>
          </a:p>
          <a:p>
            <a:endParaRPr lang="en-US" sz="2000" dirty="0">
              <a:latin typeface="Gill Sans MT" charset="0"/>
            </a:endParaRPr>
          </a:p>
        </p:txBody>
      </p:sp>
      <p:sp>
        <p:nvSpPr>
          <p:cNvPr id="334" name="Rectangle 4"/>
          <p:cNvSpPr txBox="1">
            <a:spLocks noChangeArrowheads="1"/>
          </p:cNvSpPr>
          <p:nvPr/>
        </p:nvSpPr>
        <p:spPr bwMode="auto">
          <a:xfrm>
            <a:off x="688981" y="5477602"/>
            <a:ext cx="8103327" cy="1028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ct val="100000"/>
              </a:lnSpc>
            </a:pPr>
            <a:r>
              <a:rPr lang="en-US" sz="2200" dirty="0" smtClean="0">
                <a:latin typeface="Gill Sans MT" charset="0"/>
              </a:rPr>
              <a:t>Based on policy, AS</a:t>
            </a:r>
            <a:r>
              <a:rPr lang="en-US" sz="2200" dirty="0" smtClean="0">
                <a:latin typeface="Arial"/>
                <a:cs typeface="Arial"/>
              </a:rPr>
              <a:t>1</a:t>
            </a:r>
            <a:r>
              <a:rPr lang="en-US" sz="2200" dirty="0" smtClean="0">
                <a:latin typeface="Gill Sans MT" charset="0"/>
              </a:rPr>
              <a:t> gateway router</a:t>
            </a:r>
            <a:r>
              <a:rPr lang="en-US" sz="2200" dirty="0" smtClean="0">
                <a:latin typeface="Arial"/>
                <a:cs typeface="Arial"/>
              </a:rPr>
              <a:t> 1c </a:t>
            </a:r>
            <a:r>
              <a:rPr lang="en-US" sz="2200" dirty="0" smtClean="0">
                <a:latin typeface="Gill Sans MT" charset="0"/>
              </a:rPr>
              <a:t>chooses path </a:t>
            </a:r>
            <a:r>
              <a:rPr lang="en-US" sz="2200" i="1" dirty="0" smtClean="0">
                <a:solidFill>
                  <a:srgbClr val="CC0000"/>
                </a:solidFill>
                <a:latin typeface="Gill Sans MT" charset="0"/>
              </a:rPr>
              <a:t>AS3,X, and advertises path within AS</a:t>
            </a:r>
            <a:r>
              <a:rPr lang="en-US" sz="2200" i="1" dirty="0" smtClean="0">
                <a:solidFill>
                  <a:srgbClr val="CC0000"/>
                </a:solidFill>
                <a:latin typeface="Arial"/>
                <a:cs typeface="Arial"/>
              </a:rPr>
              <a:t>1</a:t>
            </a:r>
            <a:r>
              <a:rPr lang="en-US" sz="2200" i="1" dirty="0" smtClean="0">
                <a:solidFill>
                  <a:srgbClr val="CC0000"/>
                </a:solidFill>
                <a:latin typeface="Gill Sans MT" charset="0"/>
              </a:rPr>
              <a:t> via iBGP</a:t>
            </a:r>
            <a:endParaRPr lang="en-US" sz="2000" dirty="0" smtClean="0">
              <a:latin typeface="Gill Sans MT" charset="0"/>
            </a:endParaRPr>
          </a:p>
          <a:p>
            <a:pPr>
              <a:lnSpc>
                <a:spcPct val="100000"/>
              </a:lnSpc>
            </a:pPr>
            <a:endParaRPr lang="en-US" sz="2000" dirty="0">
              <a:latin typeface="Gill Sans MT" charset="0"/>
            </a:endParaRPr>
          </a:p>
        </p:txBody>
      </p:sp>
      <p:sp>
        <p:nvSpPr>
          <p:cNvPr id="32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  <p:sp>
        <p:nvSpPr>
          <p:cNvPr id="33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06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5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" grpId="0"/>
      <p:bldP spid="3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Gill Sans MT" charset="0"/>
              </a:rPr>
              <a:t>BGP messages</a:t>
            </a:r>
            <a:endParaRPr lang="en-US" sz="3200">
              <a:latin typeface="Gill Sans MT" charset="0"/>
            </a:endParaRPr>
          </a:p>
        </p:txBody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5029200"/>
          </a:xfrm>
        </p:spPr>
        <p:txBody>
          <a:bodyPr/>
          <a:lstStyle/>
          <a:p>
            <a:pPr marL="293688" indent="-293688"/>
            <a:r>
              <a:rPr lang="en-US" sz="2400" dirty="0">
                <a:latin typeface="Gill Sans MT" charset="0"/>
              </a:rPr>
              <a:t>BGP messages exchanged between peers over TCP connection</a:t>
            </a:r>
          </a:p>
          <a:p>
            <a:pPr marL="293688" indent="-293688"/>
            <a:r>
              <a:rPr lang="en-US" sz="2400" dirty="0">
                <a:latin typeface="Gill Sans MT" charset="0"/>
              </a:rPr>
              <a:t>BGP messages:</a:t>
            </a:r>
          </a:p>
          <a:p>
            <a:pPr marL="684213" lvl="1" indent="-227013">
              <a:lnSpc>
                <a:spcPct val="100000"/>
              </a:lnSpc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OPEN:</a:t>
            </a:r>
            <a:r>
              <a:rPr lang="en-US" dirty="0">
                <a:latin typeface="Gill Sans MT" charset="0"/>
              </a:rPr>
              <a:t> opens TCP connection to </a:t>
            </a:r>
            <a:r>
              <a:rPr lang="en-US" dirty="0" smtClean="0">
                <a:latin typeface="Gill Sans MT" charset="0"/>
              </a:rPr>
              <a:t>remote BGP peer </a:t>
            </a:r>
            <a:r>
              <a:rPr lang="en-US" dirty="0">
                <a:latin typeface="Gill Sans MT" charset="0"/>
              </a:rPr>
              <a:t>and authenticates </a:t>
            </a:r>
            <a:r>
              <a:rPr lang="en-US" dirty="0" smtClean="0">
                <a:latin typeface="Gill Sans MT" charset="0"/>
              </a:rPr>
              <a:t>sending BGP peer</a:t>
            </a:r>
            <a:endParaRPr lang="en-US" dirty="0">
              <a:latin typeface="Gill Sans MT" charset="0"/>
            </a:endParaRPr>
          </a:p>
          <a:p>
            <a:pPr marL="684213" lvl="1" indent="-227013">
              <a:lnSpc>
                <a:spcPct val="100000"/>
              </a:lnSpc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UPDATE:</a:t>
            </a:r>
            <a:r>
              <a:rPr lang="en-US" dirty="0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 dirty="0">
                <a:latin typeface="Gill Sans MT" charset="0"/>
              </a:rPr>
              <a:t>advertises new path (or withdraws old)</a:t>
            </a:r>
          </a:p>
          <a:p>
            <a:pPr marL="684213" lvl="1" indent="-227013">
              <a:lnSpc>
                <a:spcPct val="100000"/>
              </a:lnSpc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KEEPALIVE:</a:t>
            </a:r>
            <a:r>
              <a:rPr lang="en-US" dirty="0">
                <a:latin typeface="Gill Sans MT" charset="0"/>
              </a:rPr>
              <a:t> keeps connection alive in absence of UPDATES; also ACKs OPEN request</a:t>
            </a:r>
          </a:p>
          <a:p>
            <a:pPr marL="684213" lvl="1" indent="-227013">
              <a:lnSpc>
                <a:spcPct val="100000"/>
              </a:lnSpc>
            </a:pPr>
            <a:r>
              <a:rPr lang="en-US" dirty="0">
                <a:solidFill>
                  <a:srgbClr val="CC0000"/>
                </a:solidFill>
                <a:latin typeface="Gill Sans MT" charset="0"/>
              </a:rPr>
              <a:t>NOTIFICATION:</a:t>
            </a:r>
            <a:r>
              <a:rPr lang="en-US" dirty="0">
                <a:latin typeface="Gill Sans MT" charset="0"/>
              </a:rPr>
              <a:t> reports errors in previous </a:t>
            </a:r>
            <a:r>
              <a:rPr lang="en-US" dirty="0" err="1">
                <a:latin typeface="Gill Sans MT" charset="0"/>
              </a:rPr>
              <a:t>msg</a:t>
            </a:r>
            <a:r>
              <a:rPr lang="en-US" dirty="0">
                <a:latin typeface="Gill Sans MT" charset="0"/>
              </a:rPr>
              <a:t>; also used to close connection</a:t>
            </a:r>
            <a:endParaRPr lang="en-US" sz="2800" dirty="0">
              <a:latin typeface="Gill Sans MT" charset="0"/>
            </a:endParaRPr>
          </a:p>
        </p:txBody>
      </p:sp>
      <p:pic>
        <p:nvPicPr>
          <p:cNvPr id="166917" name="Picture 4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3" y="1044575"/>
            <a:ext cx="3016250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78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17035</TotalTime>
  <Words>1635</Words>
  <Application>Microsoft Office PowerPoint</Application>
  <PresentationFormat>On-screen Show (4:3)</PresentationFormat>
  <Paragraphs>402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PowerPoint Presentation</vt:lpstr>
      <vt:lpstr>PowerPoint Presentation</vt:lpstr>
      <vt:lpstr>Internet inter-AS routing: BGP</vt:lpstr>
      <vt:lpstr>eBGP, iBGP connections</vt:lpstr>
      <vt:lpstr>BGP basics</vt:lpstr>
      <vt:lpstr>Path attributes and BGP routes</vt:lpstr>
      <vt:lpstr>BGP path advertisement</vt:lpstr>
      <vt:lpstr>BGP path advertisement</vt:lpstr>
      <vt:lpstr>BGP messages</vt:lpstr>
      <vt:lpstr>BGP, OSPF, forwarding table entries</vt:lpstr>
      <vt:lpstr>BGP, OSPF, forwarding table entries</vt:lpstr>
      <vt:lpstr>BGP route selection</vt:lpstr>
      <vt:lpstr>Hot Potato Routing</vt:lpstr>
      <vt:lpstr>BGP: achieving policy via advertisements</vt:lpstr>
      <vt:lpstr>BGP: achieving policy via advertisements</vt:lpstr>
      <vt:lpstr>Why different Intra-, Inter-AS routing ? </vt:lpstr>
      <vt:lpstr>PowerPoint Presentation</vt:lpstr>
      <vt:lpstr>ICMP: internet control message protocol</vt:lpstr>
      <vt:lpstr>Traceroute and ICMP</vt:lpstr>
      <vt:lpstr>Chapter 5: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Lu Su</cp:lastModifiedBy>
  <cp:revision>524</cp:revision>
  <dcterms:created xsi:type="dcterms:W3CDTF">1999-10-08T19:08:27Z</dcterms:created>
  <dcterms:modified xsi:type="dcterms:W3CDTF">2020-11-09T04:45:08Z</dcterms:modified>
</cp:coreProperties>
</file>