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778" r:id="rId2"/>
    <p:sldId id="793" r:id="rId3"/>
    <p:sldId id="794" r:id="rId4"/>
    <p:sldId id="795" r:id="rId5"/>
    <p:sldId id="796" r:id="rId6"/>
    <p:sldId id="797" r:id="rId7"/>
    <p:sldId id="798" r:id="rId8"/>
    <p:sldId id="799" r:id="rId9"/>
    <p:sldId id="800" r:id="rId10"/>
    <p:sldId id="801" r:id="rId11"/>
    <p:sldId id="802" r:id="rId12"/>
    <p:sldId id="803" r:id="rId13"/>
    <p:sldId id="804" r:id="rId14"/>
    <p:sldId id="805" r:id="rId15"/>
    <p:sldId id="806" r:id="rId16"/>
    <p:sldId id="807" r:id="rId17"/>
    <p:sldId id="808" r:id="rId18"/>
    <p:sldId id="809" r:id="rId19"/>
    <p:sldId id="810" r:id="rId20"/>
    <p:sldId id="811" r:id="rId21"/>
    <p:sldId id="812" r:id="rId22"/>
    <p:sldId id="813" r:id="rId23"/>
    <p:sldId id="814" r:id="rId24"/>
    <p:sldId id="817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106" autoAdjust="0"/>
  </p:normalViewPr>
  <p:slideViewPr>
    <p:cSldViewPr snapToGrid="0"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5461FAE-6E72-474B-9891-F4008A428872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3A56F32-873F-4741-82C3-DC84FF9C65B1}" type="slidenum">
              <a:rPr lang="en-US" i="0" smtClean="0">
                <a:latin typeface="Times New Roman" charset="0"/>
              </a:rPr>
              <a:pPr>
                <a:defRPr/>
              </a:pPr>
              <a:t>11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F274F58-47D7-D746-8362-E5F0BB518567}" type="slidenum">
              <a:rPr lang="en-US" i="0" smtClean="0">
                <a:latin typeface="Times New Roman" charset="0"/>
              </a:rPr>
              <a:pPr>
                <a:defRPr/>
              </a:pPr>
              <a:t>12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61AA2AC-99CC-3A4A-B8E8-FAB41F82BBCA}" type="slidenum">
              <a:rPr lang="en-US" i="0" smtClean="0">
                <a:latin typeface="Times New Roman" charset="0"/>
              </a:rPr>
              <a:pPr>
                <a:defRPr/>
              </a:pPr>
              <a:t>13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EE8A598-DF58-E64E-87FA-BBB91CA30A18}" type="slidenum">
              <a:rPr lang="en-US" i="0" smtClean="0">
                <a:latin typeface="Times New Roman" charset="0"/>
              </a:rPr>
              <a:pPr>
                <a:defRPr/>
              </a:pPr>
              <a:t>14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7F188CC-4460-E043-B180-95C5ACF8D312}" type="slidenum">
              <a:rPr lang="en-US" i="0" smtClean="0">
                <a:latin typeface="Times New Roman" charset="0"/>
              </a:rPr>
              <a:pPr>
                <a:defRPr/>
              </a:pPr>
              <a:t>15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195A4D9-D9A3-9D42-8C21-61B5EC1E1BB0}" type="slidenum">
              <a:rPr lang="en-US" i="0" smtClean="0">
                <a:latin typeface="Times New Roman" charset="0"/>
              </a:rPr>
              <a:pPr>
                <a:defRPr/>
              </a:pPr>
              <a:t>16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99DADF4-4B2E-B644-9BDA-D41F6D2BAA32}" type="slidenum">
              <a:rPr lang="en-US" i="0" smtClean="0">
                <a:latin typeface="Times New Roman" charset="0"/>
              </a:rPr>
              <a:pPr>
                <a:defRPr/>
              </a:pPr>
              <a:t>17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D67B076-01A6-BF41-ABA5-655018180054}" type="slidenum">
              <a:rPr lang="en-US" i="0" smtClean="0">
                <a:latin typeface="Times New Roman" charset="0"/>
              </a:rPr>
              <a:pPr>
                <a:defRPr/>
              </a:pPr>
              <a:t>18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1839DD2-90A2-2247-9684-E72B53E0F17D}" type="slidenum">
              <a:rPr lang="en-US" i="0" smtClean="0">
                <a:latin typeface="Times New Roman" charset="0"/>
              </a:rPr>
              <a:pPr>
                <a:defRPr/>
              </a:pPr>
              <a:t>19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sz="1200" b="0" i="0" kern="1200" dirty="0" smtClean="0">
              <a:solidFill>
                <a:schemeClr val="tx1"/>
              </a:solidFill>
              <a:effectLst/>
              <a:latin typeface="Times New Roman" pitchFamily="-109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A88163C-4FEA-FC48-BFDA-B7EEC0814B16}" type="slidenum">
              <a:rPr lang="en-US" i="0" smtClean="0">
                <a:latin typeface="Times New Roman" charset="0"/>
              </a:rPr>
              <a:pPr>
                <a:defRPr/>
              </a:pPr>
              <a:t>20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049FB4-3255-2941-964B-63DD24C4C301}" type="slidenum">
              <a:rPr lang="en-US" i="0" smtClean="0">
                <a:latin typeface="Times New Roman" charset="0"/>
              </a:rPr>
              <a:pPr>
                <a:defRPr/>
              </a:pPr>
              <a:t>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5DE8D7C-8E55-264E-BB09-7996957FAD63}" type="slidenum">
              <a:rPr lang="en-US" i="0" smtClean="0">
                <a:latin typeface="Times New Roman" charset="0"/>
              </a:rPr>
              <a:pPr>
                <a:defRPr/>
              </a:pPr>
              <a:t>21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A0023F9-7F73-6F45-8A3B-F6442733AA12}" type="slidenum">
              <a:rPr lang="en-US" i="0" smtClean="0">
                <a:latin typeface="Times New Roman" charset="0"/>
              </a:rPr>
              <a:pPr>
                <a:defRPr/>
              </a:pPr>
              <a:t>22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5E476F6-027F-C548-B0EB-110C5BD65377}" type="slidenum">
              <a:rPr lang="en-US" i="0" smtClean="0">
                <a:latin typeface="Times New Roman" charset="0"/>
              </a:rPr>
              <a:pPr>
                <a:defRPr/>
              </a:pPr>
              <a:t>23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0DB9EFD-2C56-304B-9FF9-80BAF6A94A18}" type="slidenum">
              <a:rPr lang="en-US" i="0" smtClean="0">
                <a:latin typeface="Times New Roman" charset="0"/>
              </a:rPr>
              <a:pPr>
                <a:defRPr/>
              </a:pPr>
              <a:t>24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CEB1B82-11B0-7E4D-8D78-B8E843132015}" type="slidenum">
              <a:rPr lang="en-US" i="0" smtClean="0">
                <a:latin typeface="Times New Roman" charset="0"/>
              </a:rPr>
              <a:pPr>
                <a:defRPr/>
              </a:pPr>
              <a:t>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5F772E-C619-AA41-87FA-66524F210512}" type="slidenum">
              <a:rPr lang="en-US" i="0" smtClean="0">
                <a:latin typeface="Times New Roman" charset="0"/>
              </a:rPr>
              <a:pPr>
                <a:defRPr/>
              </a:pPr>
              <a:t>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1DFFBCA-CF51-8C4C-90C0-C10013314852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9EA52E9-146D-8E49-BEC5-237E611F9B44}" type="slidenum">
              <a:rPr lang="en-US" i="0" smtClean="0">
                <a:latin typeface="Times New Roman" charset="0"/>
              </a:rPr>
              <a:pPr>
                <a:defRPr/>
              </a:pPr>
              <a:t>7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9B7099E6-1531-3943-8BFA-88B507B11539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A9C1EC7-E903-DF46-A0F2-890A589B5677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69983E0-9854-FD4B-8953-2A3C8DAEAEAB}" type="slidenum">
              <a:rPr lang="en-US" i="0" smtClean="0">
                <a:latin typeface="Times New Roman" charset="0"/>
              </a:rPr>
              <a:pPr>
                <a:defRPr/>
              </a:pPr>
              <a:t>10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9AB7E571-4613-BD47-B8AF-E4769FE4B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D0626857-DD43-9D46-91D4-DEBFBA12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B3616EB6-F471-2047-976B-63D7811A01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5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10" Type="http://schemas.openxmlformats.org/officeDocument/2006/relationships/image" Target="../media/image11.png"/><Relationship Id="rId4" Type="http://schemas.openxmlformats.org/officeDocument/2006/relationships/image" Target="../media/image5.gif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6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The Link Layer 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and LANs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6363"/>
            <a:ext cx="4954588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Slotted </a:t>
            </a:r>
            <a:r>
              <a:rPr lang="en-US" sz="4000" dirty="0">
                <a:latin typeface="Gill Sans MT" charset="0"/>
                <a:cs typeface="+mj-cs"/>
              </a:rPr>
              <a:t>ALOHA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4038" y="1522413"/>
            <a:ext cx="3989387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assumptions: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all frames same size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time divided into equal size slots (time to transmit 1 frame)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nodes start to transmit only slot beginning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nodes are synchronized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if 2 or more nodes transmit in slot, all nodes detect collision</a:t>
            </a:r>
          </a:p>
        </p:txBody>
      </p:sp>
      <p:sp>
        <p:nvSpPr>
          <p:cNvPr id="311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00188"/>
            <a:ext cx="4332288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operation: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when node obtains fresh frame, transmits in next slot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>
                <a:latin typeface="Gill Sans MT" charset="0"/>
              </a:rPr>
              <a:t>if no collision:</a:t>
            </a:r>
            <a:r>
              <a:rPr lang="en-US" dirty="0">
                <a:latin typeface="Gill Sans MT" charset="0"/>
              </a:rPr>
              <a:t> node can send new frame in next slot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>
                <a:latin typeface="Gill Sans MT" charset="0"/>
              </a:rPr>
              <a:t>if collision:</a:t>
            </a:r>
            <a:r>
              <a:rPr lang="en-US" dirty="0">
                <a:latin typeface="Gill Sans MT" charset="0"/>
              </a:rPr>
              <a:t> node retransmits frame in each subsequent slot with prob. p until success</a:t>
            </a:r>
          </a:p>
        </p:txBody>
      </p:sp>
      <p:pic>
        <p:nvPicPr>
          <p:cNvPr id="87046" name="Picture 7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9207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3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3335338"/>
            <a:ext cx="3810000" cy="320357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Pros: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single active node can continuously transmit at full rate of channel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highly decentralized: only slots in nodes need to be in sync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simple</a:t>
            </a: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3313113"/>
            <a:ext cx="3810000" cy="3200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Cons: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collisions, wasting slots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idle slots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nodes may be able to detect collision in less than time to transmit packet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clock synchronization</a:t>
            </a:r>
          </a:p>
        </p:txBody>
      </p:sp>
      <p:sp>
        <p:nvSpPr>
          <p:cNvPr id="25606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106363"/>
            <a:ext cx="4954588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Slotted </a:t>
            </a:r>
            <a:r>
              <a:rPr lang="en-US" sz="4000" dirty="0">
                <a:latin typeface="Gill Sans MT" charset="0"/>
                <a:cs typeface="+mj-cs"/>
              </a:rPr>
              <a:t>ALOHA</a:t>
            </a:r>
          </a:p>
        </p:txBody>
      </p:sp>
      <p:pic>
        <p:nvPicPr>
          <p:cNvPr id="89094" name="Picture 6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9207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9095" name="Group 64"/>
          <p:cNvGrpSpPr>
            <a:grpSpLocks/>
          </p:cNvGrpSpPr>
          <p:nvPr/>
        </p:nvGrpSpPr>
        <p:grpSpPr bwMode="auto">
          <a:xfrm>
            <a:off x="1028700" y="1350963"/>
            <a:ext cx="6053138" cy="1938337"/>
            <a:chOff x="648" y="899"/>
            <a:chExt cx="3813" cy="1221"/>
          </a:xfrm>
        </p:grpSpPr>
        <p:grpSp>
          <p:nvGrpSpPr>
            <p:cNvPr id="89096" name="Group 9"/>
            <p:cNvGrpSpPr>
              <a:grpSpLocks/>
            </p:cNvGrpSpPr>
            <p:nvPr/>
          </p:nvGrpSpPr>
          <p:grpSpPr bwMode="auto">
            <a:xfrm>
              <a:off x="1193" y="899"/>
              <a:ext cx="283" cy="192"/>
              <a:chOff x="1185" y="903"/>
              <a:chExt cx="283" cy="192"/>
            </a:xfrm>
          </p:grpSpPr>
          <p:sp>
            <p:nvSpPr>
              <p:cNvPr id="25660" name="Rectangle 7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61" name="Text Box 8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89097" name="Group 10"/>
            <p:cNvGrpSpPr>
              <a:grpSpLocks/>
            </p:cNvGrpSpPr>
            <p:nvPr/>
          </p:nvGrpSpPr>
          <p:grpSpPr bwMode="auto">
            <a:xfrm>
              <a:off x="1811" y="901"/>
              <a:ext cx="283" cy="192"/>
              <a:chOff x="1185" y="903"/>
              <a:chExt cx="283" cy="192"/>
            </a:xfrm>
          </p:grpSpPr>
          <p:sp>
            <p:nvSpPr>
              <p:cNvPr id="25658" name="Rectangle 11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59" name="Text Box 12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89098" name="Group 13"/>
            <p:cNvGrpSpPr>
              <a:grpSpLocks/>
            </p:cNvGrpSpPr>
            <p:nvPr/>
          </p:nvGrpSpPr>
          <p:grpSpPr bwMode="auto">
            <a:xfrm>
              <a:off x="2779" y="902"/>
              <a:ext cx="283" cy="192"/>
              <a:chOff x="1185" y="903"/>
              <a:chExt cx="283" cy="192"/>
            </a:xfrm>
          </p:grpSpPr>
          <p:sp>
            <p:nvSpPr>
              <p:cNvPr id="25656" name="Rectangle 14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57" name="Text Box 15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89099" name="Group 16"/>
            <p:cNvGrpSpPr>
              <a:grpSpLocks/>
            </p:cNvGrpSpPr>
            <p:nvPr/>
          </p:nvGrpSpPr>
          <p:grpSpPr bwMode="auto">
            <a:xfrm>
              <a:off x="3419" y="899"/>
              <a:ext cx="283" cy="192"/>
              <a:chOff x="1185" y="903"/>
              <a:chExt cx="283" cy="192"/>
            </a:xfrm>
          </p:grpSpPr>
          <p:sp>
            <p:nvSpPr>
              <p:cNvPr id="25654" name="Rectangle 17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55" name="Text Box 18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89100" name="Group 24"/>
            <p:cNvGrpSpPr>
              <a:grpSpLocks/>
            </p:cNvGrpSpPr>
            <p:nvPr/>
          </p:nvGrpSpPr>
          <p:grpSpPr bwMode="auto">
            <a:xfrm>
              <a:off x="1194" y="1225"/>
              <a:ext cx="283" cy="192"/>
              <a:chOff x="4584" y="1229"/>
              <a:chExt cx="283" cy="192"/>
            </a:xfrm>
          </p:grpSpPr>
          <p:sp>
            <p:nvSpPr>
              <p:cNvPr id="25652" name="Rectangle 20"/>
              <p:cNvSpPr>
                <a:spLocks noChangeArrowheads="1"/>
              </p:cNvSpPr>
              <p:nvPr/>
            </p:nvSpPr>
            <p:spPr bwMode="auto">
              <a:xfrm>
                <a:off x="4584" y="1247"/>
                <a:ext cx="283" cy="169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53" name="Text Box 21"/>
              <p:cNvSpPr txBox="1">
                <a:spLocks noChangeArrowheads="1"/>
              </p:cNvSpPr>
              <p:nvPr/>
            </p:nvSpPr>
            <p:spPr bwMode="auto">
              <a:xfrm>
                <a:off x="4636" y="1229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89101" name="Group 31"/>
            <p:cNvGrpSpPr>
              <a:grpSpLocks/>
            </p:cNvGrpSpPr>
            <p:nvPr/>
          </p:nvGrpSpPr>
          <p:grpSpPr bwMode="auto">
            <a:xfrm>
              <a:off x="1195" y="1546"/>
              <a:ext cx="283" cy="192"/>
              <a:chOff x="4827" y="1591"/>
              <a:chExt cx="283" cy="192"/>
            </a:xfrm>
          </p:grpSpPr>
          <p:sp>
            <p:nvSpPr>
              <p:cNvPr id="25650" name="Rectangle 22"/>
              <p:cNvSpPr>
                <a:spLocks noChangeArrowheads="1"/>
              </p:cNvSpPr>
              <p:nvPr/>
            </p:nvSpPr>
            <p:spPr bwMode="auto">
              <a:xfrm>
                <a:off x="4827" y="1609"/>
                <a:ext cx="283" cy="169"/>
              </a:xfrm>
              <a:prstGeom prst="rect">
                <a:avLst/>
              </a:prstGeom>
              <a:solidFill>
                <a:srgbClr val="D6009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51" name="Text Box 23"/>
              <p:cNvSpPr txBox="1">
                <a:spLocks noChangeArrowheads="1"/>
              </p:cNvSpPr>
              <p:nvPr/>
            </p:nvSpPr>
            <p:spPr bwMode="auto">
              <a:xfrm>
                <a:off x="4872" y="159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89102" name="Group 25"/>
            <p:cNvGrpSpPr>
              <a:grpSpLocks/>
            </p:cNvGrpSpPr>
            <p:nvPr/>
          </p:nvGrpSpPr>
          <p:grpSpPr bwMode="auto">
            <a:xfrm>
              <a:off x="1817" y="1226"/>
              <a:ext cx="283" cy="192"/>
              <a:chOff x="4584" y="1229"/>
              <a:chExt cx="283" cy="192"/>
            </a:xfrm>
          </p:grpSpPr>
          <p:sp>
            <p:nvSpPr>
              <p:cNvPr id="25648" name="Rectangle 26"/>
              <p:cNvSpPr>
                <a:spLocks noChangeArrowheads="1"/>
              </p:cNvSpPr>
              <p:nvPr/>
            </p:nvSpPr>
            <p:spPr bwMode="auto">
              <a:xfrm>
                <a:off x="4584" y="1247"/>
                <a:ext cx="283" cy="169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49" name="Text Box 27"/>
              <p:cNvSpPr txBox="1">
                <a:spLocks noChangeArrowheads="1"/>
              </p:cNvSpPr>
              <p:nvPr/>
            </p:nvSpPr>
            <p:spPr bwMode="auto">
              <a:xfrm>
                <a:off x="4636" y="1229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89103" name="Group 28"/>
            <p:cNvGrpSpPr>
              <a:grpSpLocks/>
            </p:cNvGrpSpPr>
            <p:nvPr/>
          </p:nvGrpSpPr>
          <p:grpSpPr bwMode="auto">
            <a:xfrm>
              <a:off x="2143" y="1227"/>
              <a:ext cx="283" cy="192"/>
              <a:chOff x="4584" y="1229"/>
              <a:chExt cx="283" cy="192"/>
            </a:xfrm>
          </p:grpSpPr>
          <p:sp>
            <p:nvSpPr>
              <p:cNvPr id="25646" name="Rectangle 29"/>
              <p:cNvSpPr>
                <a:spLocks noChangeArrowheads="1"/>
              </p:cNvSpPr>
              <p:nvPr/>
            </p:nvSpPr>
            <p:spPr bwMode="auto">
              <a:xfrm>
                <a:off x="4584" y="1247"/>
                <a:ext cx="283" cy="169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47" name="Text Box 30"/>
              <p:cNvSpPr txBox="1">
                <a:spLocks noChangeArrowheads="1"/>
              </p:cNvSpPr>
              <p:nvPr/>
            </p:nvSpPr>
            <p:spPr bwMode="auto">
              <a:xfrm>
                <a:off x="4636" y="1229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89104" name="Group 32"/>
            <p:cNvGrpSpPr>
              <a:grpSpLocks/>
            </p:cNvGrpSpPr>
            <p:nvPr/>
          </p:nvGrpSpPr>
          <p:grpSpPr bwMode="auto">
            <a:xfrm>
              <a:off x="2780" y="1547"/>
              <a:ext cx="283" cy="192"/>
              <a:chOff x="4827" y="1591"/>
              <a:chExt cx="283" cy="192"/>
            </a:xfrm>
          </p:grpSpPr>
          <p:sp>
            <p:nvSpPr>
              <p:cNvPr id="25644" name="Rectangle 33"/>
              <p:cNvSpPr>
                <a:spLocks noChangeArrowheads="1"/>
              </p:cNvSpPr>
              <p:nvPr/>
            </p:nvSpPr>
            <p:spPr bwMode="auto">
              <a:xfrm>
                <a:off x="4827" y="1609"/>
                <a:ext cx="283" cy="169"/>
              </a:xfrm>
              <a:prstGeom prst="rect">
                <a:avLst/>
              </a:prstGeom>
              <a:solidFill>
                <a:srgbClr val="D6009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45" name="Text Box 34"/>
              <p:cNvSpPr txBox="1">
                <a:spLocks noChangeArrowheads="1"/>
              </p:cNvSpPr>
              <p:nvPr/>
            </p:nvSpPr>
            <p:spPr bwMode="auto">
              <a:xfrm>
                <a:off x="4872" y="159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89105" name="Group 35"/>
            <p:cNvGrpSpPr>
              <a:grpSpLocks/>
            </p:cNvGrpSpPr>
            <p:nvPr/>
          </p:nvGrpSpPr>
          <p:grpSpPr bwMode="auto">
            <a:xfrm>
              <a:off x="3732" y="1548"/>
              <a:ext cx="283" cy="192"/>
              <a:chOff x="4827" y="1591"/>
              <a:chExt cx="283" cy="192"/>
            </a:xfrm>
          </p:grpSpPr>
          <p:sp>
            <p:nvSpPr>
              <p:cNvPr id="25642" name="Rectangle 36"/>
              <p:cNvSpPr>
                <a:spLocks noChangeArrowheads="1"/>
              </p:cNvSpPr>
              <p:nvPr/>
            </p:nvSpPr>
            <p:spPr bwMode="auto">
              <a:xfrm>
                <a:off x="4827" y="1609"/>
                <a:ext cx="283" cy="169"/>
              </a:xfrm>
              <a:prstGeom prst="rect">
                <a:avLst/>
              </a:prstGeom>
              <a:solidFill>
                <a:srgbClr val="D6009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643" name="Text Box 37"/>
              <p:cNvSpPr txBox="1">
                <a:spLocks noChangeArrowheads="1"/>
              </p:cNvSpPr>
              <p:nvPr/>
            </p:nvSpPr>
            <p:spPr bwMode="auto">
              <a:xfrm>
                <a:off x="4872" y="159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 smtClean="0">
                    <a:latin typeface="Arial" charset="0"/>
                    <a:cs typeface="+mn-cs"/>
                  </a:rPr>
                  <a:t>3</a:t>
                </a:r>
              </a:p>
            </p:txBody>
          </p:sp>
        </p:grpSp>
        <p:sp>
          <p:nvSpPr>
            <p:cNvPr id="25619" name="Text Box 38"/>
            <p:cNvSpPr txBox="1">
              <a:spLocks noChangeArrowheads="1"/>
            </p:cNvSpPr>
            <p:nvPr/>
          </p:nvSpPr>
          <p:spPr bwMode="auto">
            <a:xfrm>
              <a:off x="659" y="921"/>
              <a:ext cx="4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 smtClean="0">
                  <a:latin typeface="Arial" charset="0"/>
                  <a:cs typeface="+mn-cs"/>
                </a:rPr>
                <a:t>node 1</a:t>
              </a:r>
            </a:p>
          </p:txBody>
        </p:sp>
        <p:sp>
          <p:nvSpPr>
            <p:cNvPr id="25620" name="Text Box 39"/>
            <p:cNvSpPr txBox="1">
              <a:spLocks noChangeArrowheads="1"/>
            </p:cNvSpPr>
            <p:nvPr/>
          </p:nvSpPr>
          <p:spPr bwMode="auto">
            <a:xfrm>
              <a:off x="648" y="1245"/>
              <a:ext cx="4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 smtClean="0">
                  <a:latin typeface="Arial" charset="0"/>
                  <a:cs typeface="+mn-cs"/>
                </a:rPr>
                <a:t>node 2</a:t>
              </a:r>
            </a:p>
          </p:txBody>
        </p:sp>
        <p:sp>
          <p:nvSpPr>
            <p:cNvPr id="25621" name="Text Box 40"/>
            <p:cNvSpPr txBox="1">
              <a:spLocks noChangeArrowheads="1"/>
            </p:cNvSpPr>
            <p:nvPr/>
          </p:nvSpPr>
          <p:spPr bwMode="auto">
            <a:xfrm>
              <a:off x="677" y="1562"/>
              <a:ext cx="4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 smtClean="0">
                  <a:latin typeface="Arial" charset="0"/>
                  <a:cs typeface="+mn-cs"/>
                </a:rPr>
                <a:t>node 3</a:t>
              </a:r>
            </a:p>
          </p:txBody>
        </p:sp>
        <p:sp>
          <p:nvSpPr>
            <p:cNvPr id="25622" name="Line 41"/>
            <p:cNvSpPr>
              <a:spLocks noChangeShapeType="1"/>
            </p:cNvSpPr>
            <p:nvPr/>
          </p:nvSpPr>
          <p:spPr bwMode="auto">
            <a:xfrm>
              <a:off x="1179" y="1882"/>
              <a:ext cx="32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23" name="Line 42"/>
            <p:cNvSpPr>
              <a:spLocks noChangeShapeType="1"/>
            </p:cNvSpPr>
            <p:nvPr/>
          </p:nvSpPr>
          <p:spPr bwMode="auto">
            <a:xfrm>
              <a:off x="1181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24" name="Line 43"/>
            <p:cNvSpPr>
              <a:spLocks noChangeShapeType="1"/>
            </p:cNvSpPr>
            <p:nvPr/>
          </p:nvSpPr>
          <p:spPr bwMode="auto">
            <a:xfrm>
              <a:off x="1496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25" name="Line 44"/>
            <p:cNvSpPr>
              <a:spLocks noChangeShapeType="1"/>
            </p:cNvSpPr>
            <p:nvPr/>
          </p:nvSpPr>
          <p:spPr bwMode="auto">
            <a:xfrm>
              <a:off x="1813" y="1817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26" name="Line 45"/>
            <p:cNvSpPr>
              <a:spLocks noChangeShapeType="1"/>
            </p:cNvSpPr>
            <p:nvPr/>
          </p:nvSpPr>
          <p:spPr bwMode="auto">
            <a:xfrm>
              <a:off x="2132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27" name="Line 46"/>
            <p:cNvSpPr>
              <a:spLocks noChangeShapeType="1"/>
            </p:cNvSpPr>
            <p:nvPr/>
          </p:nvSpPr>
          <p:spPr bwMode="auto">
            <a:xfrm>
              <a:off x="2450" y="1817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28" name="Line 47"/>
            <p:cNvSpPr>
              <a:spLocks noChangeShapeType="1"/>
            </p:cNvSpPr>
            <p:nvPr/>
          </p:nvSpPr>
          <p:spPr bwMode="auto">
            <a:xfrm>
              <a:off x="2770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29" name="Line 48"/>
            <p:cNvSpPr>
              <a:spLocks noChangeShapeType="1"/>
            </p:cNvSpPr>
            <p:nvPr/>
          </p:nvSpPr>
          <p:spPr bwMode="auto">
            <a:xfrm>
              <a:off x="3088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30" name="Line 49"/>
            <p:cNvSpPr>
              <a:spLocks noChangeShapeType="1"/>
            </p:cNvSpPr>
            <p:nvPr/>
          </p:nvSpPr>
          <p:spPr bwMode="auto">
            <a:xfrm>
              <a:off x="3406" y="1817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31" name="Line 50"/>
            <p:cNvSpPr>
              <a:spLocks noChangeShapeType="1"/>
            </p:cNvSpPr>
            <p:nvPr/>
          </p:nvSpPr>
          <p:spPr bwMode="auto">
            <a:xfrm>
              <a:off x="3726" y="1815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32" name="Line 51"/>
            <p:cNvSpPr>
              <a:spLocks noChangeShapeType="1"/>
            </p:cNvSpPr>
            <p:nvPr/>
          </p:nvSpPr>
          <p:spPr bwMode="auto">
            <a:xfrm>
              <a:off x="4034" y="1813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5633" name="Text Box 54"/>
            <p:cNvSpPr txBox="1">
              <a:spLocks noChangeArrowheads="1"/>
            </p:cNvSpPr>
            <p:nvPr/>
          </p:nvSpPr>
          <p:spPr bwMode="auto">
            <a:xfrm>
              <a:off x="1220" y="1883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C</a:t>
              </a:r>
            </a:p>
          </p:txBody>
        </p:sp>
        <p:sp>
          <p:nvSpPr>
            <p:cNvPr id="25634" name="Text Box 55"/>
            <p:cNvSpPr txBox="1">
              <a:spLocks noChangeArrowheads="1"/>
            </p:cNvSpPr>
            <p:nvPr/>
          </p:nvSpPr>
          <p:spPr bwMode="auto">
            <a:xfrm>
              <a:off x="1862" y="1889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C</a:t>
              </a:r>
            </a:p>
          </p:txBody>
        </p:sp>
        <p:sp>
          <p:nvSpPr>
            <p:cNvPr id="25635" name="Text Box 56"/>
            <p:cNvSpPr txBox="1">
              <a:spLocks noChangeArrowheads="1"/>
            </p:cNvSpPr>
            <p:nvPr/>
          </p:nvSpPr>
          <p:spPr bwMode="auto">
            <a:xfrm>
              <a:off x="2816" y="1889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C</a:t>
              </a:r>
            </a:p>
          </p:txBody>
        </p:sp>
        <p:sp>
          <p:nvSpPr>
            <p:cNvPr id="25636" name="Text Box 58"/>
            <p:cNvSpPr txBox="1">
              <a:spLocks noChangeArrowheads="1"/>
            </p:cNvSpPr>
            <p:nvPr/>
          </p:nvSpPr>
          <p:spPr bwMode="auto">
            <a:xfrm>
              <a:off x="2186" y="1889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S</a:t>
              </a:r>
            </a:p>
          </p:txBody>
        </p:sp>
        <p:sp>
          <p:nvSpPr>
            <p:cNvPr id="25637" name="Text Box 59"/>
            <p:cNvSpPr txBox="1">
              <a:spLocks noChangeArrowheads="1"/>
            </p:cNvSpPr>
            <p:nvPr/>
          </p:nvSpPr>
          <p:spPr bwMode="auto">
            <a:xfrm>
              <a:off x="3446" y="1889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S</a:t>
              </a:r>
            </a:p>
          </p:txBody>
        </p:sp>
        <p:sp>
          <p:nvSpPr>
            <p:cNvPr id="25638" name="Text Box 60"/>
            <p:cNvSpPr txBox="1">
              <a:spLocks noChangeArrowheads="1"/>
            </p:cNvSpPr>
            <p:nvPr/>
          </p:nvSpPr>
          <p:spPr bwMode="auto">
            <a:xfrm>
              <a:off x="3752" y="1883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S</a:t>
              </a:r>
            </a:p>
          </p:txBody>
        </p:sp>
        <p:sp>
          <p:nvSpPr>
            <p:cNvPr id="25639" name="Text Box 61"/>
            <p:cNvSpPr txBox="1">
              <a:spLocks noChangeArrowheads="1"/>
            </p:cNvSpPr>
            <p:nvPr/>
          </p:nvSpPr>
          <p:spPr bwMode="auto">
            <a:xfrm>
              <a:off x="1544" y="1883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E</a:t>
              </a:r>
            </a:p>
          </p:txBody>
        </p:sp>
        <p:sp>
          <p:nvSpPr>
            <p:cNvPr id="25640" name="Text Box 62"/>
            <p:cNvSpPr txBox="1">
              <a:spLocks noChangeArrowheads="1"/>
            </p:cNvSpPr>
            <p:nvPr/>
          </p:nvSpPr>
          <p:spPr bwMode="auto">
            <a:xfrm>
              <a:off x="2504" y="1889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E</a:t>
              </a:r>
            </a:p>
          </p:txBody>
        </p:sp>
        <p:sp>
          <p:nvSpPr>
            <p:cNvPr id="25641" name="Text Box 63"/>
            <p:cNvSpPr txBox="1">
              <a:spLocks noChangeArrowheads="1"/>
            </p:cNvSpPr>
            <p:nvPr/>
          </p:nvSpPr>
          <p:spPr bwMode="auto">
            <a:xfrm>
              <a:off x="3134" y="1889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 smtClean="0">
                  <a:solidFill>
                    <a:srgbClr val="000099"/>
                  </a:solidFill>
                  <a:latin typeface="Arial" charset="0"/>
                  <a:cs typeface="+mn-cs"/>
                </a:rPr>
                <a:t>E</a:t>
              </a:r>
            </a:p>
          </p:txBody>
        </p:sp>
      </p:grpSp>
      <p:sp>
        <p:nvSpPr>
          <p:cNvPr id="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6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12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4188" y="3297238"/>
            <a:ext cx="3810000" cy="3128962"/>
          </a:xfrm>
        </p:spPr>
        <p:txBody>
          <a:bodyPr/>
          <a:lstStyle/>
          <a:p>
            <a:pPr>
              <a:defRPr/>
            </a:pPr>
            <a:r>
              <a:rPr lang="en-US" sz="2400" i="1" dirty="0">
                <a:latin typeface="Gill Sans MT" charset="0"/>
                <a:cs typeface="+mn-cs"/>
              </a:rPr>
              <a:t>suppose:</a:t>
            </a:r>
            <a:r>
              <a:rPr lang="en-US" sz="2400" dirty="0">
                <a:latin typeface="Gill Sans MT" charset="0"/>
                <a:cs typeface="+mn-cs"/>
              </a:rPr>
              <a:t> </a:t>
            </a:r>
            <a:r>
              <a:rPr lang="en-US" sz="2400" i="1" dirty="0">
                <a:latin typeface="Gill Sans MT" charset="0"/>
                <a:cs typeface="+mn-cs"/>
              </a:rPr>
              <a:t>N</a:t>
            </a:r>
            <a:r>
              <a:rPr lang="en-US" sz="2400" dirty="0">
                <a:latin typeface="Gill Sans MT" charset="0"/>
                <a:cs typeface="+mn-cs"/>
              </a:rPr>
              <a:t> nodes with many frames to send, each transmits in slot with probability </a:t>
            </a:r>
            <a:r>
              <a:rPr lang="en-US" sz="2400" i="1" dirty="0">
                <a:latin typeface="Gill Sans MT" charset="0"/>
                <a:cs typeface="+mn-cs"/>
              </a:rPr>
              <a:t>p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prob that given node has success in a slot  = </a:t>
            </a:r>
            <a:r>
              <a:rPr lang="en-US" sz="2400" i="1" dirty="0">
                <a:latin typeface="Gill Sans MT" charset="0"/>
                <a:cs typeface="+mn-cs"/>
              </a:rPr>
              <a:t>p(1-p)</a:t>
            </a:r>
            <a:r>
              <a:rPr lang="en-US" sz="2400" b="1" i="1" baseline="30000" dirty="0">
                <a:latin typeface="Gill Sans MT" charset="0"/>
                <a:cs typeface="+mn-cs"/>
              </a:rPr>
              <a:t>N-1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prob that </a:t>
            </a:r>
            <a:r>
              <a:rPr lang="en-US" sz="2400" i="1" dirty="0">
                <a:latin typeface="Gill Sans MT" charset="0"/>
                <a:cs typeface="+mn-cs"/>
              </a:rPr>
              <a:t>any</a:t>
            </a:r>
            <a:r>
              <a:rPr lang="en-US" sz="2400" dirty="0">
                <a:latin typeface="Gill Sans MT" charset="0"/>
                <a:cs typeface="+mn-cs"/>
              </a:rPr>
              <a:t> node has a success = </a:t>
            </a:r>
            <a:r>
              <a:rPr lang="en-US" sz="2400" i="1" dirty="0">
                <a:latin typeface="Gill Sans MT" charset="0"/>
                <a:cs typeface="+mn-cs"/>
              </a:rPr>
              <a:t>Np(1-p)</a:t>
            </a:r>
            <a:r>
              <a:rPr lang="en-US" sz="2400" b="1" i="1" baseline="30000" dirty="0">
                <a:latin typeface="Gill Sans MT" charset="0"/>
                <a:cs typeface="+mn-cs"/>
              </a:rPr>
              <a:t>N-1</a:t>
            </a:r>
            <a:endParaRPr lang="en-US" sz="2400" i="1" dirty="0">
              <a:latin typeface="Gill Sans MT" charset="0"/>
              <a:cs typeface="+mn-cs"/>
            </a:endParaRP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978400" y="1647825"/>
            <a:ext cx="3810000" cy="32385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max efficiency: find </a:t>
            </a:r>
            <a:r>
              <a:rPr lang="en-US" sz="2400" i="1" dirty="0">
                <a:latin typeface="Gill Sans MT" charset="0"/>
                <a:cs typeface="+mn-cs"/>
              </a:rPr>
              <a:t>p* </a:t>
            </a:r>
            <a:r>
              <a:rPr lang="en-US" sz="2400" dirty="0">
                <a:latin typeface="Gill Sans MT" charset="0"/>
                <a:cs typeface="+mn-cs"/>
              </a:rPr>
              <a:t>that maximizes </a:t>
            </a:r>
            <a:br>
              <a:rPr lang="en-US" sz="2400" dirty="0">
                <a:latin typeface="Gill Sans MT" charset="0"/>
                <a:cs typeface="+mn-cs"/>
              </a:rPr>
            </a:br>
            <a:r>
              <a:rPr lang="en-US" sz="2400" i="1" dirty="0">
                <a:latin typeface="Gill Sans MT" charset="0"/>
                <a:cs typeface="+mn-cs"/>
              </a:rPr>
              <a:t>Np(1-p)</a:t>
            </a:r>
            <a:r>
              <a:rPr lang="en-US" sz="2400" b="1" i="1" baseline="30000" dirty="0">
                <a:latin typeface="Gill Sans MT" charset="0"/>
                <a:cs typeface="+mn-cs"/>
              </a:rPr>
              <a:t>N-1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for many nodes, take limit of </a:t>
            </a:r>
            <a:r>
              <a:rPr lang="en-US" sz="2400" i="1" dirty="0">
                <a:latin typeface="Gill Sans MT" charset="0"/>
                <a:cs typeface="+mn-cs"/>
              </a:rPr>
              <a:t>Np*(1-p*)</a:t>
            </a:r>
            <a:r>
              <a:rPr lang="en-US" sz="2400" b="1" i="1" baseline="30000" dirty="0">
                <a:latin typeface="Gill Sans MT" charset="0"/>
                <a:cs typeface="+mn-cs"/>
              </a:rPr>
              <a:t>N-1 </a:t>
            </a:r>
            <a:r>
              <a:rPr lang="en-US" sz="2400" dirty="0">
                <a:latin typeface="Gill Sans MT" charset="0"/>
                <a:cs typeface="+mn-cs"/>
              </a:rPr>
              <a:t>as </a:t>
            </a:r>
            <a:r>
              <a:rPr lang="en-US" sz="2400" i="1" dirty="0">
                <a:latin typeface="Gill Sans MT" charset="0"/>
                <a:cs typeface="+mn-cs"/>
              </a:rPr>
              <a:t>N</a:t>
            </a:r>
            <a:r>
              <a:rPr lang="en-US" sz="2400" dirty="0">
                <a:latin typeface="Gill Sans MT" charset="0"/>
                <a:cs typeface="+mn-cs"/>
              </a:rPr>
              <a:t> goes to infinity, gives: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   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max efficiency = 1/e = .37</a:t>
            </a:r>
            <a:endParaRPr lang="en-US" sz="2400" b="1" i="1" baseline="30000" dirty="0">
              <a:solidFill>
                <a:srgbClr val="CC0000"/>
              </a:solidFill>
              <a:latin typeface="Gill Sans MT" charset="0"/>
              <a:cs typeface="+mn-cs"/>
            </a:endParaRPr>
          </a:p>
        </p:txBody>
      </p:sp>
      <p:sp>
        <p:nvSpPr>
          <p:cNvPr id="26630" name="Text Box 9"/>
          <p:cNvSpPr txBox="1">
            <a:spLocks noChangeArrowheads="1"/>
          </p:cNvSpPr>
          <p:nvPr/>
        </p:nvSpPr>
        <p:spPr bwMode="auto">
          <a:xfrm>
            <a:off x="595313" y="1687513"/>
            <a:ext cx="3554412" cy="1414462"/>
          </a:xfrm>
          <a:prstGeom prst="rect">
            <a:avLst/>
          </a:prstGeom>
          <a:noFill/>
          <a:ln w="254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efficiency</a:t>
            </a:r>
            <a:r>
              <a:rPr lang="en-US" sz="2400" i="0" dirty="0" smtClean="0">
                <a:latin typeface="Gill Sans MT" charset="0"/>
                <a:cs typeface="+mn-cs"/>
              </a:rPr>
              <a:t>: long-run </a:t>
            </a:r>
            <a:br>
              <a:rPr lang="en-US" sz="2400" i="0" dirty="0" smtClean="0">
                <a:latin typeface="Gill Sans MT" charset="0"/>
                <a:cs typeface="+mn-cs"/>
              </a:rPr>
            </a:br>
            <a:r>
              <a:rPr lang="en-US" sz="2400" i="0" dirty="0" smtClean="0">
                <a:latin typeface="Gill Sans MT" charset="0"/>
                <a:cs typeface="+mn-cs"/>
              </a:rPr>
              <a:t>fraction of successful slots </a:t>
            </a:r>
            <a:br>
              <a:rPr lang="en-US" sz="2400" i="0" dirty="0" smtClean="0">
                <a:latin typeface="Gill Sans MT" charset="0"/>
                <a:cs typeface="+mn-cs"/>
              </a:rPr>
            </a:br>
            <a:r>
              <a:rPr lang="en-US" sz="2400" i="0" dirty="0" smtClean="0">
                <a:latin typeface="Gill Sans MT" charset="0"/>
                <a:cs typeface="+mn-cs"/>
              </a:rPr>
              <a:t>(many nodes, all with many frames to send)</a:t>
            </a:r>
          </a:p>
        </p:txBody>
      </p:sp>
      <p:sp>
        <p:nvSpPr>
          <p:cNvPr id="26631" name="Text Box 10"/>
          <p:cNvSpPr txBox="1">
            <a:spLocks noChangeArrowheads="1"/>
          </p:cNvSpPr>
          <p:nvPr/>
        </p:nvSpPr>
        <p:spPr bwMode="auto">
          <a:xfrm>
            <a:off x="5407025" y="4529138"/>
            <a:ext cx="2568575" cy="1414462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at best:</a:t>
            </a:r>
            <a:r>
              <a:rPr lang="en-US" sz="2400" i="0" dirty="0" smtClean="0">
                <a:latin typeface="Gill Sans MT" charset="0"/>
                <a:cs typeface="+mn-cs"/>
              </a:rPr>
              <a:t> channel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 smtClean="0">
                <a:latin typeface="Gill Sans MT" charset="0"/>
                <a:cs typeface="+mn-cs"/>
              </a:rPr>
              <a:t>used for useful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 smtClean="0">
                <a:latin typeface="Gill Sans MT" charset="0"/>
                <a:cs typeface="+mn-cs"/>
              </a:rPr>
              <a:t>transmissions 37%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 smtClean="0">
                <a:latin typeface="Gill Sans MT" charset="0"/>
                <a:cs typeface="+mn-cs"/>
              </a:rPr>
              <a:t>of time!</a:t>
            </a:r>
          </a:p>
        </p:txBody>
      </p:sp>
      <p:sp>
        <p:nvSpPr>
          <p:cNvPr id="26632" name="Text Box 11"/>
          <p:cNvSpPr txBox="1">
            <a:spLocks noChangeArrowheads="1"/>
          </p:cNvSpPr>
          <p:nvPr/>
        </p:nvSpPr>
        <p:spPr bwMode="auto">
          <a:xfrm>
            <a:off x="8048625" y="4402138"/>
            <a:ext cx="48895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96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!</a:t>
            </a:r>
          </a:p>
        </p:txBody>
      </p:sp>
      <p:sp>
        <p:nvSpPr>
          <p:cNvPr id="26633" name="Rectangle 17"/>
          <p:cNvSpPr>
            <a:spLocks noGrp="1" noChangeArrowheads="1"/>
          </p:cNvSpPr>
          <p:nvPr>
            <p:ph type="title"/>
          </p:nvPr>
        </p:nvSpPr>
        <p:spPr>
          <a:xfrm>
            <a:off x="533400" y="106363"/>
            <a:ext cx="7602538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Slotted </a:t>
            </a:r>
            <a:r>
              <a:rPr lang="en-US" sz="4000" dirty="0">
                <a:latin typeface="Gill Sans MT" charset="0"/>
                <a:cs typeface="+mj-cs"/>
              </a:rPr>
              <a:t>ALOHA: efficiency</a:t>
            </a:r>
          </a:p>
        </p:txBody>
      </p:sp>
      <p:pic>
        <p:nvPicPr>
          <p:cNvPr id="91145" name="Picture 18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920750"/>
            <a:ext cx="577056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49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7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950913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08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Pure (unslotted) </a:t>
            </a:r>
            <a:r>
              <a:rPr lang="en-US" sz="4000" dirty="0">
                <a:latin typeface="Gill Sans MT" charset="0"/>
                <a:cs typeface="+mj-cs"/>
              </a:rPr>
              <a:t>ALOHA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22400"/>
            <a:ext cx="8343900" cy="4648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unslotted Aloha: simpler, no synchronization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when frame first arrives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 transmit immediately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collision probability increases: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frame sent at t</a:t>
            </a:r>
            <a:r>
              <a:rPr lang="en-US" baseline="-25000" dirty="0">
                <a:latin typeface="Gill Sans MT" charset="0"/>
              </a:rPr>
              <a:t>0</a:t>
            </a:r>
            <a:r>
              <a:rPr lang="en-US" dirty="0">
                <a:latin typeface="Gill Sans MT" charset="0"/>
              </a:rPr>
              <a:t> collides with other frames sent in [t</a:t>
            </a:r>
            <a:r>
              <a:rPr lang="en-US" baseline="-25000" dirty="0">
                <a:latin typeface="Gill Sans MT" charset="0"/>
              </a:rPr>
              <a:t>0</a:t>
            </a:r>
            <a:r>
              <a:rPr lang="en-US" dirty="0">
                <a:latin typeface="Gill Sans MT" charset="0"/>
              </a:rPr>
              <a:t>-1,t</a:t>
            </a:r>
            <a:r>
              <a:rPr lang="en-US" baseline="-25000" dirty="0">
                <a:latin typeface="Gill Sans MT" charset="0"/>
              </a:rPr>
              <a:t>0</a:t>
            </a:r>
            <a:r>
              <a:rPr lang="en-US" dirty="0">
                <a:latin typeface="Gill Sans MT" charset="0"/>
              </a:rPr>
              <a:t>+1]</a:t>
            </a:r>
          </a:p>
        </p:txBody>
      </p:sp>
      <p:pic>
        <p:nvPicPr>
          <p:cNvPr id="93190" name="Picture 4" descr="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3871913"/>
            <a:ext cx="628015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60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5" name="Picture 6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857250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53988"/>
            <a:ext cx="7772400" cy="96202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Pure </a:t>
            </a:r>
            <a:r>
              <a:rPr lang="en-US" sz="4000" dirty="0">
                <a:latin typeface="Gill Sans MT" charset="0"/>
                <a:cs typeface="+mj-cs"/>
              </a:rPr>
              <a:t>ALOHA</a:t>
            </a:r>
            <a:r>
              <a:rPr lang="en-US" dirty="0">
                <a:latin typeface="Gill Sans MT" charset="0"/>
                <a:cs typeface="+mj-cs"/>
              </a:rPr>
              <a:t> efficiency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28738"/>
            <a:ext cx="826452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000" dirty="0">
                <a:latin typeface="Gill Sans MT" charset="0"/>
                <a:cs typeface="+mn-cs"/>
              </a:rPr>
              <a:t>P(success by given node) = P(node transmits) </a:t>
            </a:r>
            <a:r>
              <a:rPr lang="en-US" sz="2000" baseline="16000" dirty="0">
                <a:latin typeface="Gill Sans MT" charset="0"/>
                <a:cs typeface="+mn-cs"/>
              </a:rPr>
              <a:t>.</a:t>
            </a:r>
            <a:endParaRPr lang="en-US" sz="2000" dirty="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sz="2000" dirty="0">
                <a:latin typeface="Gill Sans MT" charset="0"/>
                <a:cs typeface="+mn-cs"/>
              </a:rPr>
              <a:t>                                              P(no other node transmits in [t</a:t>
            </a:r>
            <a:r>
              <a:rPr lang="en-US" sz="2000" baseline="-25000" dirty="0">
                <a:latin typeface="Gill Sans MT" charset="0"/>
                <a:cs typeface="+mn-cs"/>
              </a:rPr>
              <a:t>0</a:t>
            </a:r>
            <a:r>
              <a:rPr lang="en-US" sz="2000" dirty="0">
                <a:latin typeface="Gill Sans MT" charset="0"/>
                <a:cs typeface="+mn-cs"/>
              </a:rPr>
              <a:t>-1,t</a:t>
            </a:r>
            <a:r>
              <a:rPr lang="en-US" sz="2000" baseline="-25000" dirty="0">
                <a:latin typeface="Gill Sans MT" charset="0"/>
                <a:cs typeface="+mn-cs"/>
              </a:rPr>
              <a:t>0</a:t>
            </a:r>
            <a:r>
              <a:rPr lang="en-US" sz="2000" dirty="0">
                <a:latin typeface="Gill Sans MT" charset="0"/>
                <a:cs typeface="+mn-cs"/>
              </a:rPr>
              <a:t>] </a:t>
            </a:r>
            <a:r>
              <a:rPr lang="en-US" sz="2000" baseline="16000" dirty="0">
                <a:latin typeface="Gill Sans MT" charset="0"/>
                <a:cs typeface="+mn-cs"/>
              </a:rPr>
              <a:t>.</a:t>
            </a:r>
            <a:endParaRPr lang="en-US" sz="2000" dirty="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sz="2000" dirty="0">
                <a:latin typeface="Gill Sans MT" charset="0"/>
                <a:cs typeface="+mn-cs"/>
              </a:rPr>
              <a:t>                                              P(no other node transmits in [</a:t>
            </a:r>
            <a:r>
              <a:rPr lang="en-US" sz="2000" dirty="0" smtClean="0">
                <a:latin typeface="Gill Sans MT" charset="0"/>
                <a:cs typeface="+mn-cs"/>
              </a:rPr>
              <a:t>t</a:t>
            </a:r>
            <a:r>
              <a:rPr lang="en-US" sz="2000" baseline="-25000" dirty="0" smtClean="0">
                <a:latin typeface="Gill Sans MT" charset="0"/>
                <a:cs typeface="+mn-cs"/>
              </a:rPr>
              <a:t>0</a:t>
            </a:r>
            <a:r>
              <a:rPr lang="en-US" sz="2000" dirty="0" smtClean="0">
                <a:latin typeface="Gill Sans MT" charset="0"/>
                <a:cs typeface="+mn-cs"/>
              </a:rPr>
              <a:t>,t</a:t>
            </a:r>
            <a:r>
              <a:rPr lang="en-US" sz="2000" baseline="-25000" dirty="0" smtClean="0">
                <a:latin typeface="Gill Sans MT" charset="0"/>
                <a:cs typeface="+mn-cs"/>
              </a:rPr>
              <a:t>0</a:t>
            </a:r>
            <a:r>
              <a:rPr lang="en-US" sz="2000" dirty="0" smtClean="0">
                <a:latin typeface="Gill Sans MT" charset="0"/>
              </a:rPr>
              <a:t>+1</a:t>
            </a:r>
            <a:r>
              <a:rPr lang="en-US" sz="2000" dirty="0" smtClean="0">
                <a:latin typeface="Gill Sans MT" charset="0"/>
                <a:cs typeface="+mn-cs"/>
              </a:rPr>
              <a:t>] </a:t>
            </a:r>
            <a:endParaRPr lang="en-US" sz="2000" dirty="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sz="2000" dirty="0">
                <a:latin typeface="Gill Sans MT" charset="0"/>
                <a:cs typeface="+mn-cs"/>
              </a:rPr>
              <a:t>                                      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                                    </a:t>
            </a:r>
            <a:r>
              <a:rPr lang="en-US" sz="2400" i="1" dirty="0">
                <a:latin typeface="Gill Sans MT" charset="0"/>
                <a:cs typeface="+mn-cs"/>
              </a:rPr>
              <a:t>  = p </a:t>
            </a:r>
            <a:r>
              <a:rPr lang="en-US" sz="2400" i="1" baseline="16000" dirty="0">
                <a:latin typeface="Gill Sans MT" charset="0"/>
                <a:cs typeface="+mn-cs"/>
              </a:rPr>
              <a:t>. </a:t>
            </a:r>
            <a:r>
              <a:rPr lang="en-US" sz="2400" i="1" dirty="0">
                <a:latin typeface="Gill Sans MT" charset="0"/>
                <a:cs typeface="+mn-cs"/>
              </a:rPr>
              <a:t>(1-p)</a:t>
            </a:r>
            <a:r>
              <a:rPr lang="en-US" sz="2400" b="1" i="1" baseline="30000" dirty="0">
                <a:latin typeface="Gill Sans MT" charset="0"/>
                <a:cs typeface="+mn-cs"/>
              </a:rPr>
              <a:t>N-1</a:t>
            </a:r>
            <a:r>
              <a:rPr lang="en-US" sz="2400" i="1" baseline="16000" dirty="0">
                <a:latin typeface="Gill Sans MT" charset="0"/>
                <a:cs typeface="+mn-cs"/>
              </a:rPr>
              <a:t> . </a:t>
            </a:r>
            <a:r>
              <a:rPr lang="en-US" sz="2400" i="1" dirty="0">
                <a:latin typeface="Gill Sans MT" charset="0"/>
                <a:cs typeface="+mn-cs"/>
              </a:rPr>
              <a:t>(1-p)</a:t>
            </a:r>
            <a:r>
              <a:rPr lang="en-US" sz="2400" b="1" i="1" baseline="30000" dirty="0">
                <a:latin typeface="Gill Sans MT" charset="0"/>
                <a:cs typeface="+mn-cs"/>
              </a:rPr>
              <a:t>N-1  </a:t>
            </a:r>
          </a:p>
          <a:p>
            <a:pPr>
              <a:buFont typeface="Wingdings" charset="0"/>
              <a:buNone/>
              <a:defRPr/>
            </a:pPr>
            <a:r>
              <a:rPr lang="en-US" sz="2400" b="1" baseline="30000" dirty="0">
                <a:latin typeface="Gill Sans MT" charset="0"/>
                <a:cs typeface="+mn-cs"/>
              </a:rPr>
              <a:t>                                                    </a:t>
            </a:r>
            <a:r>
              <a:rPr lang="en-US" sz="2400" b="1" i="1" baseline="30000" dirty="0">
                <a:latin typeface="Gill Sans MT" charset="0"/>
                <a:cs typeface="+mn-cs"/>
              </a:rPr>
              <a:t>     </a:t>
            </a:r>
            <a:r>
              <a:rPr lang="en-US" sz="2400" i="1" dirty="0">
                <a:latin typeface="Gill Sans MT" charset="0"/>
                <a:cs typeface="+mn-cs"/>
              </a:rPr>
              <a:t>=</a:t>
            </a:r>
            <a:r>
              <a:rPr lang="en-US" sz="2400" b="1" i="1" dirty="0">
                <a:latin typeface="Gill Sans MT" charset="0"/>
                <a:cs typeface="+mn-cs"/>
              </a:rPr>
              <a:t> </a:t>
            </a:r>
            <a:r>
              <a:rPr lang="en-US" sz="2400" i="1" dirty="0">
                <a:latin typeface="Gill Sans MT" charset="0"/>
                <a:cs typeface="+mn-cs"/>
              </a:rPr>
              <a:t>p </a:t>
            </a:r>
            <a:r>
              <a:rPr lang="en-US" sz="2400" i="1" baseline="16000" dirty="0">
                <a:latin typeface="Gill Sans MT" charset="0"/>
                <a:cs typeface="+mn-cs"/>
              </a:rPr>
              <a:t>. </a:t>
            </a:r>
            <a:r>
              <a:rPr lang="en-US" sz="2400" i="1" dirty="0">
                <a:latin typeface="Gill Sans MT" charset="0"/>
                <a:cs typeface="+mn-cs"/>
              </a:rPr>
              <a:t>(1-p)</a:t>
            </a:r>
            <a:r>
              <a:rPr lang="en-US" sz="2400" b="1" i="1" baseline="30000" dirty="0">
                <a:latin typeface="Gill Sans MT" charset="0"/>
                <a:cs typeface="+mn-cs"/>
              </a:rPr>
              <a:t>2(N-1)</a:t>
            </a:r>
            <a:r>
              <a:rPr lang="en-US" i="1" baseline="16000" dirty="0">
                <a:latin typeface="Gill Sans MT" charset="0"/>
                <a:cs typeface="+mn-cs"/>
              </a:rPr>
              <a:t> </a:t>
            </a:r>
            <a:endParaRPr lang="en-US" sz="2000" i="1" dirty="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endParaRPr lang="en-US" baseline="16000" dirty="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baseline="16000" dirty="0">
                <a:latin typeface="Gill Sans MT" charset="0"/>
                <a:cs typeface="+mn-cs"/>
              </a:rPr>
              <a:t>                              … choosing optimum p and then letting </a:t>
            </a:r>
            <a:r>
              <a:rPr lang="en-US" i="1" baseline="16000" dirty="0">
                <a:latin typeface="Gill Sans MT" charset="0"/>
                <a:cs typeface="+mn-cs"/>
              </a:rPr>
              <a:t>n</a:t>
            </a:r>
            <a:r>
              <a:rPr lang="en-US" baseline="16000" dirty="0">
                <a:latin typeface="Gill Sans MT" charset="0"/>
                <a:cs typeface="+mn-cs"/>
              </a:rPr>
              <a:t> </a:t>
            </a:r>
          </a:p>
          <a:p>
            <a:pPr>
              <a:buFont typeface="Wingdings" charset="0"/>
              <a:buNone/>
              <a:defRPr/>
            </a:pPr>
            <a:r>
              <a:rPr lang="en-US" baseline="16000" dirty="0">
                <a:latin typeface="Gill Sans MT" charset="0"/>
                <a:cs typeface="+mn-cs"/>
              </a:rPr>
              <a:t>                                        </a:t>
            </a:r>
            <a:r>
              <a:rPr lang="en-US" i="1" baseline="16000" dirty="0">
                <a:latin typeface="Gill Sans MT" charset="0"/>
                <a:cs typeface="+mn-cs"/>
              </a:rPr>
              <a:t>         </a:t>
            </a:r>
            <a:r>
              <a:rPr lang="en-US" sz="2400" i="1" dirty="0">
                <a:latin typeface="Gill Sans MT" charset="0"/>
                <a:cs typeface="+mn-cs"/>
              </a:rPr>
              <a:t>= 1/(2e) = .18</a:t>
            </a:r>
            <a:r>
              <a:rPr lang="en-US" i="1" baseline="16000" dirty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	</a:t>
            </a:r>
            <a:endParaRPr lang="en-US" b="1" i="1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2222500" y="5175250"/>
            <a:ext cx="4586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i="0" dirty="0" smtClean="0">
                <a:solidFill>
                  <a:srgbClr val="CC0000"/>
                </a:solidFill>
                <a:latin typeface="Gill Sans MT" charset="0"/>
                <a:cs typeface="+mn-cs"/>
              </a:rPr>
              <a:t>even </a:t>
            </a: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worse</a:t>
            </a:r>
            <a:r>
              <a:rPr lang="en-US" sz="2800" i="0" dirty="0" smtClean="0">
                <a:solidFill>
                  <a:srgbClr val="CC0000"/>
                </a:solidFill>
                <a:latin typeface="Gill Sans MT" charset="0"/>
                <a:cs typeface="+mn-cs"/>
              </a:rPr>
              <a:t> than slotted Aloha!</a:t>
            </a:r>
          </a:p>
        </p:txBody>
      </p:sp>
      <p:grpSp>
        <p:nvGrpSpPr>
          <p:cNvPr id="95239" name="Group 10"/>
          <p:cNvGrpSpPr>
            <a:grpSpLocks/>
          </p:cNvGrpSpPr>
          <p:nvPr/>
        </p:nvGrpSpPr>
        <p:grpSpPr bwMode="auto">
          <a:xfrm>
            <a:off x="6664312" y="3739362"/>
            <a:ext cx="736600" cy="90487"/>
            <a:chOff x="3242" y="3679"/>
            <a:chExt cx="464" cy="57"/>
          </a:xfrm>
        </p:grpSpPr>
        <p:sp>
          <p:nvSpPr>
            <p:cNvPr id="28681" name="Line 7"/>
            <p:cNvSpPr>
              <a:spLocks noChangeShapeType="1"/>
            </p:cNvSpPr>
            <p:nvPr/>
          </p:nvSpPr>
          <p:spPr bwMode="auto">
            <a:xfrm>
              <a:off x="3242" y="3711"/>
              <a:ext cx="20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8682" name="Oval 8"/>
            <p:cNvSpPr>
              <a:spLocks noChangeArrowheads="1"/>
            </p:cNvSpPr>
            <p:nvPr/>
          </p:nvSpPr>
          <p:spPr bwMode="auto">
            <a:xfrm>
              <a:off x="3494" y="3680"/>
              <a:ext cx="107" cy="5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8683" name="Oval 9"/>
            <p:cNvSpPr>
              <a:spLocks noChangeArrowheads="1"/>
            </p:cNvSpPr>
            <p:nvPr/>
          </p:nvSpPr>
          <p:spPr bwMode="auto">
            <a:xfrm>
              <a:off x="3599" y="3679"/>
              <a:ext cx="107" cy="5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2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3" name="Picture 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10048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228600"/>
            <a:ext cx="846455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CSMA (carrier sense multiple access)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6525" y="1662113"/>
            <a:ext cx="6467475" cy="3246437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600" i="1" dirty="0">
                <a:solidFill>
                  <a:srgbClr val="CC0000"/>
                </a:solidFill>
                <a:cs typeface="+mn-cs"/>
              </a:rPr>
              <a:t>CSMA</a:t>
            </a:r>
            <a:r>
              <a:rPr lang="en-US" sz="3600" dirty="0">
                <a:solidFill>
                  <a:srgbClr val="FF0000"/>
                </a:solidFill>
                <a:cs typeface="+mn-cs"/>
              </a:rPr>
              <a:t>:</a:t>
            </a:r>
            <a:r>
              <a:rPr lang="en-US" sz="3200" dirty="0">
                <a:cs typeface="+mn-cs"/>
              </a:rPr>
              <a:t> listen before transmit:</a:t>
            </a:r>
          </a:p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cs typeface="+mn-cs"/>
              </a:rPr>
              <a:t>if channel sensed idle:</a:t>
            </a:r>
            <a:r>
              <a:rPr lang="en-US" dirty="0">
                <a:cs typeface="+mn-cs"/>
              </a:rPr>
              <a:t> transmit entire frame</a:t>
            </a:r>
          </a:p>
          <a:p>
            <a:pPr>
              <a:defRPr/>
            </a:pPr>
            <a:r>
              <a:rPr lang="en-US" dirty="0">
                <a:solidFill>
                  <a:srgbClr val="000099"/>
                </a:solidFill>
                <a:cs typeface="+mn-cs"/>
              </a:rPr>
              <a:t>if channel sensed busy</a:t>
            </a:r>
            <a:r>
              <a:rPr lang="en-US" dirty="0">
                <a:cs typeface="+mn-cs"/>
              </a:rPr>
              <a:t>, defer transmission 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/>
            </a:r>
            <a:br>
              <a:rPr lang="en-US" dirty="0">
                <a:cs typeface="+mn-cs"/>
              </a:rPr>
            </a:br>
            <a:endParaRPr lang="en-US" dirty="0">
              <a:cs typeface="+mn-cs"/>
            </a:endParaRPr>
          </a:p>
          <a:p>
            <a:pPr>
              <a:defRPr/>
            </a:pPr>
            <a:r>
              <a:rPr lang="en-US" dirty="0">
                <a:cs typeface="+mn-cs"/>
              </a:rPr>
              <a:t>human analogy: don</a:t>
            </a:r>
            <a:r>
              <a:rPr lang="ja-JP" altLang="en-US" dirty="0">
                <a:cs typeface="+mn-cs"/>
              </a:rPr>
              <a:t>’</a:t>
            </a:r>
            <a:r>
              <a:rPr lang="en-US" dirty="0">
                <a:cs typeface="+mn-cs"/>
              </a:rPr>
              <a:t>t interrupt others!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11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CSMA collisions</a:t>
            </a:r>
          </a:p>
        </p:txBody>
      </p:sp>
      <p:sp>
        <p:nvSpPr>
          <p:cNvPr id="30725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597275" cy="4648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collisions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can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still occur: </a:t>
            </a:r>
            <a:r>
              <a:rPr lang="en-US" sz="2400" dirty="0">
                <a:latin typeface="Gill Sans MT" charset="0"/>
                <a:cs typeface="+mn-cs"/>
              </a:rPr>
              <a:t>propagation delay means  two nodes may not hear each other</a:t>
            </a:r>
            <a:r>
              <a:rPr lang="ja-JP" altLang="en-US" sz="2400" dirty="0">
                <a:latin typeface="Gill Sans MT" charset="0"/>
                <a:cs typeface="+mn-cs"/>
              </a:rPr>
              <a:t>’</a:t>
            </a:r>
            <a:r>
              <a:rPr lang="en-US" sz="2400" dirty="0">
                <a:latin typeface="Gill Sans MT" charset="0"/>
                <a:cs typeface="+mn-cs"/>
              </a:rPr>
              <a:t>s transmission</a:t>
            </a:r>
          </a:p>
          <a:p>
            <a:pPr>
              <a:defRPr/>
            </a:pP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collision: </a:t>
            </a:r>
            <a:r>
              <a:rPr lang="en-US" sz="2400" dirty="0">
                <a:latin typeface="Gill Sans MT" charset="0"/>
                <a:cs typeface="+mn-cs"/>
              </a:rPr>
              <a:t>entire packet transmission time wasted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distance &amp; propagation delay play </a:t>
            </a:r>
            <a:r>
              <a:rPr lang="en-US">
                <a:latin typeface="Gill Sans MT" charset="0"/>
              </a:rPr>
              <a:t>role </a:t>
            </a:r>
            <a:r>
              <a:rPr lang="en-US" smtClean="0">
                <a:latin typeface="Gill Sans MT" charset="0"/>
              </a:rPr>
              <a:t>in </a:t>
            </a:r>
            <a:r>
              <a:rPr lang="en-US" dirty="0">
                <a:latin typeface="Gill Sans MT" charset="0"/>
              </a:rPr>
              <a:t>determining collision probability</a:t>
            </a:r>
          </a:p>
          <a:p>
            <a:pPr lvl="1">
              <a:defRPr/>
            </a:pPr>
            <a:endParaRPr lang="en-US" sz="2000" dirty="0">
              <a:latin typeface="Gill Sans MT" charset="0"/>
            </a:endParaRPr>
          </a:p>
        </p:txBody>
      </p:sp>
      <p:sp>
        <p:nvSpPr>
          <p:cNvPr id="30726" name="Rectangle 10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99334" name="Picture 3" descr="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1322388"/>
            <a:ext cx="4287837" cy="504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Rectangle 6"/>
          <p:cNvSpPr>
            <a:spLocks noChangeArrowheads="1"/>
          </p:cNvSpPr>
          <p:nvPr/>
        </p:nvSpPr>
        <p:spPr bwMode="auto">
          <a:xfrm>
            <a:off x="5521325" y="884238"/>
            <a:ext cx="2568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i="0" dirty="0">
                <a:latin typeface="Arial" charset="0"/>
                <a:cs typeface="+mn-cs"/>
              </a:rPr>
              <a:t>spatial layout of nodes </a:t>
            </a:r>
            <a:endParaRPr lang="en-US" sz="2000" i="0" dirty="0">
              <a:latin typeface="Arial" charset="0"/>
              <a:cs typeface="+mn-cs"/>
            </a:endParaRPr>
          </a:p>
        </p:txBody>
      </p:sp>
      <p:pic>
        <p:nvPicPr>
          <p:cNvPr id="99336" name="Picture 8" descr="underline_base"/>
          <p:cNvPicPr>
            <a:picLocks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1012825"/>
            <a:ext cx="394335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311" name="Rectangle 87"/>
          <p:cNvSpPr>
            <a:spLocks noChangeArrowheads="1"/>
          </p:cNvSpPr>
          <p:nvPr/>
        </p:nvSpPr>
        <p:spPr bwMode="auto">
          <a:xfrm>
            <a:off x="4827588" y="2552700"/>
            <a:ext cx="3736975" cy="2571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80312" name="Rectangle 88"/>
          <p:cNvSpPr>
            <a:spLocks noChangeArrowheads="1"/>
          </p:cNvSpPr>
          <p:nvPr/>
        </p:nvSpPr>
        <p:spPr bwMode="auto">
          <a:xfrm>
            <a:off x="4835525" y="2809875"/>
            <a:ext cx="3725863" cy="2571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80314" name="Rectangle 90"/>
          <p:cNvSpPr>
            <a:spLocks noChangeArrowheads="1"/>
          </p:cNvSpPr>
          <p:nvPr/>
        </p:nvSpPr>
        <p:spPr bwMode="auto">
          <a:xfrm>
            <a:off x="4797425" y="3062288"/>
            <a:ext cx="3763963" cy="16240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80315" name="Rectangle 91"/>
          <p:cNvSpPr>
            <a:spLocks noChangeArrowheads="1"/>
          </p:cNvSpPr>
          <p:nvPr/>
        </p:nvSpPr>
        <p:spPr bwMode="auto">
          <a:xfrm>
            <a:off x="4770438" y="4670425"/>
            <a:ext cx="3789362" cy="16351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0734" name="Rectangle 92"/>
          <p:cNvSpPr>
            <a:spLocks noChangeArrowheads="1"/>
          </p:cNvSpPr>
          <p:nvPr/>
        </p:nvSpPr>
        <p:spPr bwMode="auto">
          <a:xfrm>
            <a:off x="4764088" y="1254125"/>
            <a:ext cx="4040187" cy="13017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99342" name="Group 98"/>
          <p:cNvGrpSpPr>
            <a:grpSpLocks/>
          </p:cNvGrpSpPr>
          <p:nvPr/>
        </p:nvGrpSpPr>
        <p:grpSpPr bwMode="auto">
          <a:xfrm>
            <a:off x="4948238" y="1252538"/>
            <a:ext cx="3513137" cy="628650"/>
            <a:chOff x="3117" y="180"/>
            <a:chExt cx="2213" cy="396"/>
          </a:xfrm>
        </p:grpSpPr>
        <p:grpSp>
          <p:nvGrpSpPr>
            <p:cNvPr id="99343" name="Group 67"/>
            <p:cNvGrpSpPr>
              <a:grpSpLocks/>
            </p:cNvGrpSpPr>
            <p:nvPr/>
          </p:nvGrpSpPr>
          <p:grpSpPr bwMode="auto">
            <a:xfrm flipH="1">
              <a:off x="3117" y="245"/>
              <a:ext cx="316" cy="323"/>
              <a:chOff x="2839" y="3501"/>
              <a:chExt cx="755" cy="803"/>
            </a:xfrm>
          </p:grpSpPr>
          <p:pic>
            <p:nvPicPr>
              <p:cNvPr id="99358" name="Picture 6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9" name="Freeform 6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99344" name="Group 70"/>
            <p:cNvGrpSpPr>
              <a:grpSpLocks/>
            </p:cNvGrpSpPr>
            <p:nvPr/>
          </p:nvGrpSpPr>
          <p:grpSpPr bwMode="auto">
            <a:xfrm flipH="1">
              <a:off x="3747" y="253"/>
              <a:ext cx="316" cy="323"/>
              <a:chOff x="2839" y="3501"/>
              <a:chExt cx="755" cy="803"/>
            </a:xfrm>
          </p:grpSpPr>
          <p:pic>
            <p:nvPicPr>
              <p:cNvPr id="99356" name="Picture 7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7" name="Freeform 72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99345" name="Group 73"/>
            <p:cNvGrpSpPr>
              <a:grpSpLocks/>
            </p:cNvGrpSpPr>
            <p:nvPr/>
          </p:nvGrpSpPr>
          <p:grpSpPr bwMode="auto">
            <a:xfrm flipH="1">
              <a:off x="4356" y="247"/>
              <a:ext cx="316" cy="323"/>
              <a:chOff x="2839" y="3501"/>
              <a:chExt cx="755" cy="803"/>
            </a:xfrm>
          </p:grpSpPr>
          <p:pic>
            <p:nvPicPr>
              <p:cNvPr id="99354" name="Picture 7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5" name="Freeform 75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99346" name="Group 76"/>
            <p:cNvGrpSpPr>
              <a:grpSpLocks/>
            </p:cNvGrpSpPr>
            <p:nvPr/>
          </p:nvGrpSpPr>
          <p:grpSpPr bwMode="auto">
            <a:xfrm flipH="1">
              <a:off x="5014" y="249"/>
              <a:ext cx="316" cy="323"/>
              <a:chOff x="2839" y="3501"/>
              <a:chExt cx="755" cy="803"/>
            </a:xfrm>
          </p:grpSpPr>
          <p:pic>
            <p:nvPicPr>
              <p:cNvPr id="99352" name="Picture 7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3" name="Freeform 7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30740" name="Line 93"/>
            <p:cNvSpPr>
              <a:spLocks noChangeShapeType="1"/>
            </p:cNvSpPr>
            <p:nvPr/>
          </p:nvSpPr>
          <p:spPr bwMode="auto">
            <a:xfrm>
              <a:off x="3309" y="181"/>
              <a:ext cx="19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0741" name="Line 94"/>
            <p:cNvSpPr>
              <a:spLocks noChangeShapeType="1"/>
            </p:cNvSpPr>
            <p:nvPr/>
          </p:nvSpPr>
          <p:spPr bwMode="auto">
            <a:xfrm>
              <a:off x="3309" y="180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0742" name="Line 95"/>
            <p:cNvSpPr>
              <a:spLocks noChangeShapeType="1"/>
            </p:cNvSpPr>
            <p:nvPr/>
          </p:nvSpPr>
          <p:spPr bwMode="auto">
            <a:xfrm>
              <a:off x="3975" y="183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0743" name="Line 96"/>
            <p:cNvSpPr>
              <a:spLocks noChangeShapeType="1"/>
            </p:cNvSpPr>
            <p:nvPr/>
          </p:nvSpPr>
          <p:spPr bwMode="auto">
            <a:xfrm>
              <a:off x="4578" y="183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0744" name="Line 97"/>
            <p:cNvSpPr>
              <a:spLocks noChangeShapeType="1"/>
            </p:cNvSpPr>
            <p:nvPr/>
          </p:nvSpPr>
          <p:spPr bwMode="auto">
            <a:xfrm>
              <a:off x="5289" y="180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3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01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180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18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80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500"/>
                                        <p:tgtEl>
                                          <p:spTgt spid="180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311" grpId="0" animBg="1"/>
      <p:bldP spid="180312" grpId="0" animBg="1"/>
      <p:bldP spid="180314" grpId="0" animBg="1"/>
      <p:bldP spid="1803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9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016000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CSMA/CD </a:t>
            </a:r>
            <a:r>
              <a:rPr lang="en-US" sz="4000" dirty="0">
                <a:latin typeface="Gill Sans MT" charset="0"/>
                <a:cs typeface="+mj-cs"/>
              </a:rPr>
              <a:t>(collision detection)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433513"/>
            <a:ext cx="826452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CC0000"/>
                </a:solidFill>
                <a:latin typeface="Gill Sans MT" charset="0"/>
                <a:cs typeface="+mn-cs"/>
              </a:rPr>
              <a:t>CSMA/CD: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carrier sensing, deferral as in CSMA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collisions </a:t>
            </a:r>
            <a:r>
              <a:rPr lang="en-US" i="1" dirty="0">
                <a:latin typeface="Gill Sans MT" charset="0"/>
              </a:rPr>
              <a:t>detected</a:t>
            </a:r>
            <a:r>
              <a:rPr lang="en-US" dirty="0">
                <a:latin typeface="Gill Sans MT" charset="0"/>
              </a:rPr>
              <a:t> within short time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colliding transmissions aborted, reducing channel wastage 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collision detection:</a:t>
            </a:r>
            <a:r>
              <a:rPr lang="en-US" sz="2400" dirty="0">
                <a:latin typeface="Gill Sans MT" charset="0"/>
                <a:cs typeface="+mn-cs"/>
              </a:rPr>
              <a:t> 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easy in wired LANs: measure signal strengths, compare transmitted, received signals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difficult in wireless LANs: received signal strength overwhelmed by local transmission strength 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human analogy: the polite conversationalist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9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7" name="Picture 3" descr="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788" y="1531938"/>
            <a:ext cx="4433887" cy="387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28" name="Picture 7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016000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CSMA/CD </a:t>
            </a:r>
            <a:r>
              <a:rPr lang="en-US" sz="4000" dirty="0">
                <a:latin typeface="Gill Sans MT" charset="0"/>
                <a:cs typeface="+mj-cs"/>
              </a:rPr>
              <a:t>(collision detection)</a:t>
            </a:r>
          </a:p>
        </p:txBody>
      </p:sp>
      <p:sp>
        <p:nvSpPr>
          <p:cNvPr id="32775" name="Rectangle 29"/>
          <p:cNvSpPr>
            <a:spLocks noChangeArrowheads="1"/>
          </p:cNvSpPr>
          <p:nvPr/>
        </p:nvSpPr>
        <p:spPr bwMode="auto">
          <a:xfrm>
            <a:off x="2041525" y="1446213"/>
            <a:ext cx="4135438" cy="1211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2778125" y="1595438"/>
            <a:ext cx="2568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i="0" dirty="0">
                <a:latin typeface="Arial" charset="0"/>
                <a:cs typeface="+mn-cs"/>
              </a:rPr>
              <a:t>spatial layout of nodes </a:t>
            </a:r>
            <a:endParaRPr lang="en-US" sz="2000" i="0" dirty="0">
              <a:latin typeface="Arial" charset="0"/>
              <a:cs typeface="+mn-cs"/>
            </a:endParaRPr>
          </a:p>
        </p:txBody>
      </p:sp>
      <p:grpSp>
        <p:nvGrpSpPr>
          <p:cNvPr id="103432" name="Group 30"/>
          <p:cNvGrpSpPr>
            <a:grpSpLocks/>
          </p:cNvGrpSpPr>
          <p:nvPr/>
        </p:nvGrpSpPr>
        <p:grpSpPr bwMode="auto">
          <a:xfrm>
            <a:off x="2541588" y="1985963"/>
            <a:ext cx="3263900" cy="195262"/>
            <a:chOff x="4220" y="1231"/>
            <a:chExt cx="1989" cy="90"/>
          </a:xfrm>
        </p:grpSpPr>
        <p:sp>
          <p:nvSpPr>
            <p:cNvPr id="32790" name="Line 23"/>
            <p:cNvSpPr>
              <a:spLocks noChangeShapeType="1"/>
            </p:cNvSpPr>
            <p:nvPr/>
          </p:nvSpPr>
          <p:spPr bwMode="auto">
            <a:xfrm>
              <a:off x="4220" y="1232"/>
              <a:ext cx="19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>
              <a:off x="4220" y="1231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2792" name="Line 25"/>
            <p:cNvSpPr>
              <a:spLocks noChangeShapeType="1"/>
            </p:cNvSpPr>
            <p:nvPr/>
          </p:nvSpPr>
          <p:spPr bwMode="auto">
            <a:xfrm>
              <a:off x="4886" y="1234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2793" name="Line 26"/>
            <p:cNvSpPr>
              <a:spLocks noChangeShapeType="1"/>
            </p:cNvSpPr>
            <p:nvPr/>
          </p:nvSpPr>
          <p:spPr bwMode="auto">
            <a:xfrm>
              <a:off x="5489" y="1234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2794" name="Line 27"/>
            <p:cNvSpPr>
              <a:spLocks noChangeShapeType="1"/>
            </p:cNvSpPr>
            <p:nvPr/>
          </p:nvSpPr>
          <p:spPr bwMode="auto">
            <a:xfrm>
              <a:off x="6200" y="1231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03433" name="Group 11"/>
          <p:cNvGrpSpPr>
            <a:grpSpLocks/>
          </p:cNvGrpSpPr>
          <p:nvPr/>
        </p:nvGrpSpPr>
        <p:grpSpPr bwMode="auto">
          <a:xfrm flipH="1">
            <a:off x="2187575" y="2119313"/>
            <a:ext cx="501650" cy="512762"/>
            <a:chOff x="2839" y="3501"/>
            <a:chExt cx="755" cy="803"/>
          </a:xfrm>
        </p:grpSpPr>
        <p:pic>
          <p:nvPicPr>
            <p:cNvPr id="103443" name="Picture 12" descr="desktop_computer_stylized_medium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44" name="Freeform 1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03434" name="Group 14"/>
          <p:cNvGrpSpPr>
            <a:grpSpLocks/>
          </p:cNvGrpSpPr>
          <p:nvPr/>
        </p:nvGrpSpPr>
        <p:grpSpPr bwMode="auto">
          <a:xfrm flipH="1">
            <a:off x="3279775" y="2101850"/>
            <a:ext cx="501650" cy="512763"/>
            <a:chOff x="2839" y="3501"/>
            <a:chExt cx="755" cy="803"/>
          </a:xfrm>
        </p:grpSpPr>
        <p:pic>
          <p:nvPicPr>
            <p:cNvPr id="103441" name="Picture 15" descr="desktop_computer_stylized_medium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42" name="Freeform 16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03435" name="Group 17"/>
          <p:cNvGrpSpPr>
            <a:grpSpLocks/>
          </p:cNvGrpSpPr>
          <p:nvPr/>
        </p:nvGrpSpPr>
        <p:grpSpPr bwMode="auto">
          <a:xfrm flipH="1">
            <a:off x="4278313" y="2092325"/>
            <a:ext cx="501650" cy="512763"/>
            <a:chOff x="2839" y="3501"/>
            <a:chExt cx="755" cy="803"/>
          </a:xfrm>
        </p:grpSpPr>
        <p:pic>
          <p:nvPicPr>
            <p:cNvPr id="103439" name="Picture 18" descr="desktop_computer_stylized_medium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40" name="Freeform 19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03436" name="Group 20"/>
          <p:cNvGrpSpPr>
            <a:grpSpLocks/>
          </p:cNvGrpSpPr>
          <p:nvPr/>
        </p:nvGrpSpPr>
        <p:grpSpPr bwMode="auto">
          <a:xfrm flipH="1">
            <a:off x="5397500" y="2106613"/>
            <a:ext cx="501650" cy="512762"/>
            <a:chOff x="2839" y="3501"/>
            <a:chExt cx="755" cy="803"/>
          </a:xfrm>
        </p:grpSpPr>
        <p:pic>
          <p:nvPicPr>
            <p:cNvPr id="103437" name="Picture 21" descr="desktop_computer_stylized_medium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38" name="Freeform 22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2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53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41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Ethernet CSMA/CD algorithm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3075" y="1500188"/>
            <a:ext cx="40417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  <a:latin typeface="Gill Sans MT" charset="0"/>
                <a:cs typeface="+mn-cs"/>
              </a:rPr>
              <a:t>1. </a:t>
            </a:r>
            <a:r>
              <a:rPr lang="en-US" sz="2600" dirty="0">
                <a:latin typeface="Gill Sans MT" charset="0"/>
                <a:cs typeface="+mn-cs"/>
              </a:rPr>
              <a:t>NIC receives datagram from network layer, creates frame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  <a:latin typeface="Gill Sans MT" charset="0"/>
                <a:cs typeface="+mn-cs"/>
              </a:rPr>
              <a:t>2. </a:t>
            </a:r>
            <a:r>
              <a:rPr lang="en-US" sz="2600" dirty="0">
                <a:latin typeface="Gill Sans MT" charset="0"/>
                <a:cs typeface="+mn-cs"/>
              </a:rPr>
              <a:t>If NIC senses channel idle, starts frame </a:t>
            </a:r>
            <a:r>
              <a:rPr lang="en-US" sz="2600" dirty="0" smtClean="0">
                <a:latin typeface="Gill Sans MT" charset="0"/>
                <a:cs typeface="+mn-cs"/>
              </a:rPr>
              <a:t>transmission. </a:t>
            </a:r>
            <a:r>
              <a:rPr lang="en-US" sz="2600" dirty="0">
                <a:latin typeface="Gill Sans MT" charset="0"/>
                <a:cs typeface="+mn-cs"/>
              </a:rPr>
              <a:t>If NIC senses channel busy, waits until channel idle, then </a:t>
            </a:r>
            <a:r>
              <a:rPr lang="en-US" sz="2600" dirty="0" smtClean="0">
                <a:latin typeface="Gill Sans MT" charset="0"/>
                <a:cs typeface="+mn-cs"/>
              </a:rPr>
              <a:t>transmits.</a:t>
            </a:r>
            <a:endParaRPr lang="en-US" sz="2600" dirty="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  <a:latin typeface="Gill Sans MT" charset="0"/>
                <a:cs typeface="+mn-cs"/>
              </a:rPr>
              <a:t>3. </a:t>
            </a:r>
            <a:r>
              <a:rPr lang="en-US" sz="2600" dirty="0">
                <a:latin typeface="Gill Sans MT" charset="0"/>
                <a:cs typeface="+mn-cs"/>
              </a:rPr>
              <a:t>If NIC transmits entire frame without detecting another transmission, NIC is done with frame !</a:t>
            </a:r>
          </a:p>
        </p:txBody>
      </p:sp>
      <p:sp>
        <p:nvSpPr>
          <p:cNvPr id="573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27563" y="1543050"/>
            <a:ext cx="39655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  <a:latin typeface="Gill Sans MT" charset="0"/>
                <a:cs typeface="+mn-cs"/>
              </a:rPr>
              <a:t>4. </a:t>
            </a:r>
            <a:r>
              <a:rPr lang="en-US" sz="2600" dirty="0">
                <a:latin typeface="Gill Sans MT" charset="0"/>
                <a:cs typeface="+mn-cs"/>
              </a:rPr>
              <a:t>If NIC detects another transmission while transmitting,  aborts and sends jam signal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  <a:latin typeface="Gill Sans MT" charset="0"/>
                <a:cs typeface="+mn-cs"/>
              </a:rPr>
              <a:t>5. </a:t>
            </a:r>
            <a:r>
              <a:rPr lang="en-US" sz="2600" dirty="0">
                <a:latin typeface="Gill Sans MT" charset="0"/>
                <a:cs typeface="+mn-cs"/>
              </a:rPr>
              <a:t>After aborting, NIC enters </a:t>
            </a:r>
            <a:r>
              <a:rPr lang="en-US" sz="2600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binary (exponential) </a:t>
            </a:r>
            <a:r>
              <a:rPr lang="en-US" sz="2600" i="1" dirty="0">
                <a:solidFill>
                  <a:srgbClr val="CC0000"/>
                </a:solidFill>
                <a:latin typeface="Gill Sans MT" charset="0"/>
                <a:cs typeface="+mn-cs"/>
              </a:rPr>
              <a:t>backoff: </a:t>
            </a:r>
            <a:endParaRPr lang="en-US" sz="2600" i="1" dirty="0" smtClean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after </a:t>
            </a:r>
            <a:r>
              <a:rPr lang="en-US" i="1" dirty="0">
                <a:latin typeface="Gill Sans MT" charset="0"/>
              </a:rPr>
              <a:t>m</a:t>
            </a:r>
            <a:r>
              <a:rPr lang="en-US" dirty="0">
                <a:latin typeface="Gill Sans MT" charset="0"/>
              </a:rPr>
              <a:t>th collision, NIC chooses </a:t>
            </a:r>
            <a:r>
              <a:rPr lang="en-US" i="1" dirty="0">
                <a:latin typeface="Gill Sans MT" charset="0"/>
              </a:rPr>
              <a:t>K </a:t>
            </a:r>
            <a:r>
              <a:rPr lang="en-US" dirty="0">
                <a:latin typeface="Gill Sans MT" charset="0"/>
              </a:rPr>
              <a:t>at random from </a:t>
            </a:r>
            <a:r>
              <a:rPr lang="en-US" i="1" dirty="0" smtClean="0">
                <a:latin typeface="Gill Sans MT" charset="0"/>
              </a:rPr>
              <a:t>{</a:t>
            </a:r>
            <a:r>
              <a:rPr lang="en-US" i="1" dirty="0">
                <a:latin typeface="Gill Sans MT" charset="0"/>
              </a:rPr>
              <a:t>0,1,2</a:t>
            </a:r>
            <a:r>
              <a:rPr lang="en-US" i="1" dirty="0" smtClean="0">
                <a:latin typeface="Gill Sans MT" charset="0"/>
              </a:rPr>
              <a:t>, …, 2</a:t>
            </a:r>
            <a:r>
              <a:rPr lang="en-US" b="1" i="1" baseline="30000" dirty="0" smtClean="0">
                <a:latin typeface="Gill Sans MT" charset="0"/>
              </a:rPr>
              <a:t>m</a:t>
            </a:r>
            <a:r>
              <a:rPr lang="en-US" i="1" dirty="0">
                <a:latin typeface="Gill Sans MT" charset="0"/>
              </a:rPr>
              <a:t>-1}</a:t>
            </a:r>
            <a:r>
              <a:rPr lang="en-US" dirty="0">
                <a:latin typeface="Gill Sans MT" charset="0"/>
              </a:rPr>
              <a:t>. NIC waits K</a:t>
            </a:r>
            <a:r>
              <a:rPr lang="el-GR" dirty="0">
                <a:latin typeface="Gill Sans MT" charset="0"/>
              </a:rPr>
              <a:t>·</a:t>
            </a:r>
            <a:r>
              <a:rPr lang="en-US" dirty="0">
                <a:latin typeface="Gill Sans MT" charset="0"/>
              </a:rPr>
              <a:t>512 </a:t>
            </a:r>
            <a:r>
              <a:rPr lang="en-US" dirty="0" smtClean="0">
                <a:latin typeface="Gill Sans MT" charset="0"/>
              </a:rPr>
              <a:t>bit times</a:t>
            </a:r>
            <a:r>
              <a:rPr lang="en-US" dirty="0">
                <a:latin typeface="Gill Sans MT" charset="0"/>
              </a:rPr>
              <a:t>, returns to Step </a:t>
            </a:r>
            <a:r>
              <a:rPr lang="en-US" dirty="0" smtClean="0">
                <a:latin typeface="Gill Sans MT" charset="0"/>
              </a:rPr>
              <a:t>2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longer backoff interval with more collisions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latin typeface="Gill Sans MT" charset="0"/>
                <a:cs typeface="+mn-cs"/>
              </a:rPr>
              <a:t>  </a:t>
            </a:r>
          </a:p>
        </p:txBody>
      </p:sp>
      <p:pic>
        <p:nvPicPr>
          <p:cNvPr id="105478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906463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04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6.3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6.4</a:t>
            </a:r>
            <a:r>
              <a:rPr lang="en-US" dirty="0" smtClean="0">
                <a:latin typeface="Gill Sans MT" charset="0"/>
                <a:cs typeface="+mn-cs"/>
              </a:rPr>
              <a:t> LANs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9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CSMA/CD efficiency</a:t>
            </a: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1684338"/>
          </a:xfrm>
        </p:spPr>
        <p:txBody>
          <a:bodyPr/>
          <a:lstStyle/>
          <a:p>
            <a:pPr marL="238125" indent="-238125">
              <a:defRPr/>
            </a:pPr>
            <a:r>
              <a:rPr lang="en-US" sz="2400" dirty="0">
                <a:latin typeface="Gill Sans MT" charset="0"/>
                <a:cs typeface="+mn-cs"/>
              </a:rPr>
              <a:t>T</a:t>
            </a:r>
            <a:r>
              <a:rPr lang="en-US" sz="2400" baseline="-25000" dirty="0">
                <a:latin typeface="Gill Sans MT" charset="0"/>
                <a:cs typeface="+mn-cs"/>
              </a:rPr>
              <a:t>prop</a:t>
            </a:r>
            <a:r>
              <a:rPr lang="en-US" sz="2400" dirty="0">
                <a:latin typeface="Gill Sans MT" charset="0"/>
                <a:cs typeface="+mn-cs"/>
              </a:rPr>
              <a:t> = max prop delay between 2 nodes in LAN</a:t>
            </a:r>
          </a:p>
          <a:p>
            <a:pPr marL="238125" indent="-238125">
              <a:defRPr/>
            </a:pPr>
            <a:r>
              <a:rPr lang="en-US" sz="2400" dirty="0">
                <a:latin typeface="Gill Sans MT" charset="0"/>
                <a:cs typeface="+mn-cs"/>
              </a:rPr>
              <a:t>t</a:t>
            </a:r>
            <a:r>
              <a:rPr lang="en-US" sz="2400" baseline="-25000" dirty="0">
                <a:latin typeface="Gill Sans MT" charset="0"/>
                <a:cs typeface="+mn-cs"/>
              </a:rPr>
              <a:t>trans</a:t>
            </a:r>
            <a:r>
              <a:rPr lang="en-US" sz="2400" dirty="0">
                <a:latin typeface="Gill Sans MT" charset="0"/>
                <a:cs typeface="+mn-cs"/>
              </a:rPr>
              <a:t> = time to transmit max-size frame</a:t>
            </a:r>
            <a:endParaRPr lang="en-US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  <a:p>
            <a:pPr marL="277813" indent="-277813">
              <a:defRPr/>
            </a:pPr>
            <a:r>
              <a:rPr lang="en-US" sz="2400" dirty="0">
                <a:latin typeface="Gill Sans MT" charset="0"/>
                <a:cs typeface="+mn-cs"/>
              </a:rPr>
              <a:t>efficiency goes to 1 </a:t>
            </a:r>
          </a:p>
          <a:p>
            <a:pPr marL="695325" lvl="1" indent="-238125">
              <a:defRPr/>
            </a:pPr>
            <a:r>
              <a:rPr lang="en-US" dirty="0">
                <a:latin typeface="Gill Sans MT" charset="0"/>
              </a:rPr>
              <a:t>as </a:t>
            </a:r>
            <a:r>
              <a:rPr lang="en-US" i="1" dirty="0">
                <a:latin typeface="Gill Sans MT" charset="0"/>
              </a:rPr>
              <a:t>t</a:t>
            </a:r>
            <a:r>
              <a:rPr lang="en-US" i="1" baseline="-25000" dirty="0">
                <a:latin typeface="Gill Sans MT" charset="0"/>
              </a:rPr>
              <a:t>prop</a:t>
            </a:r>
            <a:r>
              <a:rPr lang="en-US" dirty="0">
                <a:latin typeface="Gill Sans MT" charset="0"/>
              </a:rPr>
              <a:t> goes to 0</a:t>
            </a:r>
          </a:p>
          <a:p>
            <a:pPr marL="695325" lvl="1" indent="-238125">
              <a:defRPr/>
            </a:pPr>
            <a:r>
              <a:rPr lang="en-US" dirty="0">
                <a:latin typeface="Gill Sans MT" charset="0"/>
              </a:rPr>
              <a:t>as </a:t>
            </a:r>
            <a:r>
              <a:rPr lang="en-US" i="1" dirty="0">
                <a:latin typeface="Gill Sans MT" charset="0"/>
              </a:rPr>
              <a:t>t</a:t>
            </a:r>
            <a:r>
              <a:rPr lang="en-US" i="1" baseline="-25000" dirty="0">
                <a:latin typeface="Gill Sans MT" charset="0"/>
              </a:rPr>
              <a:t>trans</a:t>
            </a:r>
            <a:r>
              <a:rPr lang="en-US" dirty="0">
                <a:latin typeface="Gill Sans MT" charset="0"/>
              </a:rPr>
              <a:t> goes to infinity</a:t>
            </a:r>
          </a:p>
          <a:p>
            <a:pPr marL="277813" indent="-277813">
              <a:defRPr/>
            </a:pPr>
            <a:r>
              <a:rPr lang="en-US" sz="2400" dirty="0">
                <a:latin typeface="Gill Sans MT" charset="0"/>
                <a:cs typeface="+mn-cs"/>
              </a:rPr>
              <a:t>better performance than ALOHA: and simple, cheap, decentralized</a:t>
            </a:r>
            <a:r>
              <a:rPr lang="en-US" dirty="0">
                <a:latin typeface="Gill Sans MT" charset="0"/>
                <a:cs typeface="+mn-cs"/>
              </a:rPr>
              <a:t>!</a:t>
            </a:r>
          </a:p>
        </p:txBody>
      </p:sp>
      <p:graphicFrame>
        <p:nvGraphicFramePr>
          <p:cNvPr id="107525" name="Object 4"/>
          <p:cNvGraphicFramePr>
            <a:graphicFrameLocks noChangeAspect="1"/>
          </p:cNvGraphicFramePr>
          <p:nvPr/>
        </p:nvGraphicFramePr>
        <p:xfrm>
          <a:off x="2795588" y="2859088"/>
          <a:ext cx="3570287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0" name="Equation" r:id="rId4" imgW="1422400" imgH="393700" progId="Equation.3">
                  <p:embed/>
                </p:oleObj>
              </mc:Choice>
              <mc:Fallback>
                <p:oleObj name="Equation" r:id="rId4" imgW="14224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588" y="2859088"/>
                        <a:ext cx="3570287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526" name="Picture 22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10334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54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1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8" y="99536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422275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ja-JP" altLang="en-US">
                <a:latin typeface="Gill Sans MT" charset="0"/>
                <a:cs typeface="+mj-cs"/>
              </a:rPr>
              <a:t>“</a:t>
            </a:r>
            <a:r>
              <a:rPr lang="en-US" dirty="0">
                <a:latin typeface="Gill Sans MT" charset="0"/>
                <a:cs typeface="+mj-cs"/>
              </a:rPr>
              <a:t>Taking turns</a:t>
            </a:r>
            <a:r>
              <a:rPr lang="ja-JP" altLang="en-US">
                <a:latin typeface="Gill Sans MT" charset="0"/>
                <a:cs typeface="+mj-cs"/>
              </a:rPr>
              <a:t>”</a:t>
            </a:r>
            <a:r>
              <a:rPr lang="en-US" dirty="0">
                <a:latin typeface="Gill Sans MT" charset="0"/>
                <a:cs typeface="+mj-cs"/>
              </a:rPr>
              <a:t> </a:t>
            </a:r>
            <a:r>
              <a:rPr lang="en-US" sz="4000" dirty="0">
                <a:latin typeface="Gill Sans MT" charset="0"/>
                <a:cs typeface="+mj-cs"/>
              </a:rPr>
              <a:t>MAC</a:t>
            </a:r>
            <a:r>
              <a:rPr lang="en-US" dirty="0">
                <a:latin typeface="Gill Sans MT" charset="0"/>
                <a:cs typeface="+mj-cs"/>
              </a:rPr>
              <a:t> protocols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  <a:cs typeface="+mn-cs"/>
              </a:rPr>
              <a:t>channel partitioning MAC protocols: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share channel </a:t>
            </a:r>
            <a:r>
              <a:rPr lang="en-US" i="1" dirty="0">
                <a:latin typeface="Gill Sans MT" charset="0"/>
              </a:rPr>
              <a:t>efficiently</a:t>
            </a:r>
            <a:r>
              <a:rPr lang="en-US" dirty="0">
                <a:latin typeface="Gill Sans MT" charset="0"/>
              </a:rPr>
              <a:t> and </a:t>
            </a:r>
            <a:r>
              <a:rPr lang="en-US" i="1" dirty="0">
                <a:latin typeface="Gill Sans MT" charset="0"/>
              </a:rPr>
              <a:t>fairly</a:t>
            </a:r>
            <a:r>
              <a:rPr lang="en-US" dirty="0">
                <a:latin typeface="Gill Sans MT" charset="0"/>
              </a:rPr>
              <a:t> at high load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inefficient at low load: delay in channel access, 1/N bandwidth allocated even if only 1 active node! </a:t>
            </a:r>
          </a:p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  <a:cs typeface="+mn-cs"/>
              </a:rPr>
              <a:t>random access MAC protocols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efficient at low load: single node can fully utilize channel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high load: collision overhead</a:t>
            </a:r>
          </a:p>
          <a:p>
            <a:pPr>
              <a:buFont typeface="Wingdings" charset="0"/>
              <a:buNone/>
              <a:defRPr/>
            </a:pPr>
            <a:r>
              <a:rPr lang="ja-JP" altLang="en-US" dirty="0">
                <a:solidFill>
                  <a:srgbClr val="CC0000"/>
                </a:solidFill>
                <a:latin typeface="Gill Sans MT" charset="0"/>
                <a:cs typeface="+mn-cs"/>
              </a:rPr>
              <a:t>“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taking turns</a:t>
            </a:r>
            <a:r>
              <a:rPr lang="ja-JP" altLang="en-US" dirty="0">
                <a:solidFill>
                  <a:srgbClr val="CC0000"/>
                </a:solidFill>
                <a:latin typeface="Gill Sans MT" charset="0"/>
                <a:cs typeface="+mn-cs"/>
              </a:rPr>
              <a:t>”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protocols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look for best of both worlds!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21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9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619" name="Group 55"/>
          <p:cNvGrpSpPr>
            <a:grpSpLocks/>
          </p:cNvGrpSpPr>
          <p:nvPr/>
        </p:nvGrpSpPr>
        <p:grpSpPr bwMode="auto">
          <a:xfrm>
            <a:off x="4398963" y="4154488"/>
            <a:ext cx="781050" cy="681037"/>
            <a:chOff x="-44" y="1473"/>
            <a:chExt cx="981" cy="1105"/>
          </a:xfrm>
        </p:grpSpPr>
        <p:pic>
          <p:nvPicPr>
            <p:cNvPr id="111652" name="Picture 56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53" name="Freeform 5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0" name="Group 58"/>
          <p:cNvGrpSpPr>
            <a:grpSpLocks/>
          </p:cNvGrpSpPr>
          <p:nvPr/>
        </p:nvGrpSpPr>
        <p:grpSpPr bwMode="auto">
          <a:xfrm>
            <a:off x="4691063" y="3549650"/>
            <a:ext cx="781050" cy="681038"/>
            <a:chOff x="-44" y="1473"/>
            <a:chExt cx="981" cy="1105"/>
          </a:xfrm>
        </p:grpSpPr>
        <p:pic>
          <p:nvPicPr>
            <p:cNvPr id="111650" name="Picture 59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51" name="Freeform 6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1" name="Group 61"/>
          <p:cNvGrpSpPr>
            <a:grpSpLocks/>
          </p:cNvGrpSpPr>
          <p:nvPr/>
        </p:nvGrpSpPr>
        <p:grpSpPr bwMode="auto">
          <a:xfrm>
            <a:off x="4972050" y="2935288"/>
            <a:ext cx="781050" cy="681037"/>
            <a:chOff x="-44" y="1473"/>
            <a:chExt cx="981" cy="1105"/>
          </a:xfrm>
        </p:grpSpPr>
        <p:pic>
          <p:nvPicPr>
            <p:cNvPr id="111648" name="Picture 62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49" name="Freeform 6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2" name="Group 64"/>
          <p:cNvGrpSpPr>
            <a:grpSpLocks/>
          </p:cNvGrpSpPr>
          <p:nvPr/>
        </p:nvGrpSpPr>
        <p:grpSpPr bwMode="auto">
          <a:xfrm>
            <a:off x="5273675" y="2354263"/>
            <a:ext cx="781050" cy="681037"/>
            <a:chOff x="-44" y="1473"/>
            <a:chExt cx="981" cy="1105"/>
          </a:xfrm>
        </p:grpSpPr>
        <p:pic>
          <p:nvPicPr>
            <p:cNvPr id="111646" name="Picture 6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47" name="Freeform 6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3" name="Group 67"/>
          <p:cNvGrpSpPr>
            <a:grpSpLocks/>
          </p:cNvGrpSpPr>
          <p:nvPr/>
        </p:nvGrpSpPr>
        <p:grpSpPr bwMode="auto">
          <a:xfrm flipH="1">
            <a:off x="6810375" y="2600325"/>
            <a:ext cx="781050" cy="681038"/>
            <a:chOff x="-44" y="1473"/>
            <a:chExt cx="981" cy="1105"/>
          </a:xfrm>
        </p:grpSpPr>
        <p:pic>
          <p:nvPicPr>
            <p:cNvPr id="111644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45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348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563" y="1485900"/>
            <a:ext cx="3460750" cy="5062538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CC0000"/>
                </a:solidFill>
                <a:latin typeface="Gill Sans MT" charset="0"/>
                <a:cs typeface="+mn-cs"/>
              </a:rPr>
              <a:t>polling:</a:t>
            </a:r>
            <a:r>
              <a:rPr lang="en-US" sz="3200" b="1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endParaRPr lang="en-US" sz="3200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238125" indent="-238125">
              <a:defRPr/>
            </a:pPr>
            <a:r>
              <a:rPr lang="en-US" sz="2400" dirty="0">
                <a:latin typeface="Gill Sans MT" charset="0"/>
                <a:cs typeface="+mn-cs"/>
              </a:rPr>
              <a:t>master node 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invites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 slave nodes to transmit in turn</a:t>
            </a:r>
          </a:p>
          <a:p>
            <a:pPr marL="238125" indent="-238125">
              <a:defRPr/>
            </a:pPr>
            <a:r>
              <a:rPr lang="en-US" sz="2400" dirty="0">
                <a:latin typeface="Gill Sans MT" charset="0"/>
                <a:cs typeface="+mn-cs"/>
              </a:rPr>
              <a:t>typically used with 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dumb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 slave devices</a:t>
            </a:r>
          </a:p>
          <a:p>
            <a:pPr marL="238125" indent="-238125">
              <a:defRPr/>
            </a:pPr>
            <a:r>
              <a:rPr lang="en-US" sz="2400" dirty="0">
                <a:latin typeface="Gill Sans MT" charset="0"/>
                <a:cs typeface="+mn-cs"/>
              </a:rPr>
              <a:t>concerns: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polling overhead 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latency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single point of failure (master)</a:t>
            </a:r>
          </a:p>
        </p:txBody>
      </p:sp>
      <p:sp>
        <p:nvSpPr>
          <p:cNvPr id="34826" name="Line 24"/>
          <p:cNvSpPr>
            <a:spLocks noChangeShapeType="1"/>
          </p:cNvSpPr>
          <p:nvPr/>
        </p:nvSpPr>
        <p:spPr bwMode="auto">
          <a:xfrm flipH="1">
            <a:off x="5286375" y="2717800"/>
            <a:ext cx="927100" cy="177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4827" name="Line 25"/>
          <p:cNvSpPr>
            <a:spLocks noChangeShapeType="1"/>
          </p:cNvSpPr>
          <p:nvPr/>
        </p:nvSpPr>
        <p:spPr bwMode="auto">
          <a:xfrm>
            <a:off x="5927725" y="2768600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4828" name="Line 31"/>
          <p:cNvSpPr>
            <a:spLocks noChangeShapeType="1"/>
          </p:cNvSpPr>
          <p:nvPr/>
        </p:nvSpPr>
        <p:spPr bwMode="auto">
          <a:xfrm>
            <a:off x="6076950" y="2982913"/>
            <a:ext cx="858838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4829" name="Line 35"/>
          <p:cNvSpPr>
            <a:spLocks noChangeShapeType="1"/>
          </p:cNvSpPr>
          <p:nvPr/>
        </p:nvSpPr>
        <p:spPr bwMode="auto">
          <a:xfrm>
            <a:off x="5656263" y="3297238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4830" name="Line 37"/>
          <p:cNvSpPr>
            <a:spLocks noChangeShapeType="1"/>
          </p:cNvSpPr>
          <p:nvPr/>
        </p:nvSpPr>
        <p:spPr bwMode="auto">
          <a:xfrm>
            <a:off x="5384800" y="3825875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4831" name="Line 39"/>
          <p:cNvSpPr>
            <a:spLocks noChangeShapeType="1"/>
          </p:cNvSpPr>
          <p:nvPr/>
        </p:nvSpPr>
        <p:spPr bwMode="auto">
          <a:xfrm>
            <a:off x="5113338" y="4354513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4832" name="Text Box 40"/>
          <p:cNvSpPr txBox="1">
            <a:spLocks noChangeArrowheads="1"/>
          </p:cNvSpPr>
          <p:nvPr/>
        </p:nvSpPr>
        <p:spPr bwMode="auto">
          <a:xfrm>
            <a:off x="6638925" y="3222625"/>
            <a:ext cx="958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master</a:t>
            </a:r>
          </a:p>
        </p:txBody>
      </p:sp>
      <p:sp>
        <p:nvSpPr>
          <p:cNvPr id="34833" name="Text Box 41"/>
          <p:cNvSpPr txBox="1">
            <a:spLocks noChangeArrowheads="1"/>
          </p:cNvSpPr>
          <p:nvPr/>
        </p:nvSpPr>
        <p:spPr bwMode="auto">
          <a:xfrm>
            <a:off x="4464050" y="4808538"/>
            <a:ext cx="904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slaves</a:t>
            </a:r>
          </a:p>
        </p:txBody>
      </p:sp>
      <p:grpSp>
        <p:nvGrpSpPr>
          <p:cNvPr id="184364" name="Group 44"/>
          <p:cNvGrpSpPr>
            <a:grpSpLocks/>
          </p:cNvGrpSpPr>
          <p:nvPr/>
        </p:nvGrpSpPr>
        <p:grpSpPr bwMode="auto">
          <a:xfrm>
            <a:off x="6823075" y="2636838"/>
            <a:ext cx="560388" cy="336550"/>
            <a:chOff x="4212" y="2864"/>
            <a:chExt cx="353" cy="212"/>
          </a:xfrm>
        </p:grpSpPr>
        <p:sp>
          <p:nvSpPr>
            <p:cNvPr id="34843" name="Rectangle 42"/>
            <p:cNvSpPr>
              <a:spLocks noChangeArrowheads="1"/>
            </p:cNvSpPr>
            <p:nvPr/>
          </p:nvSpPr>
          <p:spPr bwMode="auto">
            <a:xfrm>
              <a:off x="4212" y="2916"/>
              <a:ext cx="353" cy="137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4844" name="Text Box 43"/>
            <p:cNvSpPr txBox="1">
              <a:spLocks noChangeArrowheads="1"/>
            </p:cNvSpPr>
            <p:nvPr/>
          </p:nvSpPr>
          <p:spPr bwMode="auto">
            <a:xfrm>
              <a:off x="4227" y="2864"/>
              <a:ext cx="3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chemeClr val="bg1"/>
                  </a:solidFill>
                  <a:latin typeface="Arial" charset="0"/>
                  <a:cs typeface="+mn-cs"/>
                </a:rPr>
                <a:t>poll</a:t>
              </a:r>
            </a:p>
          </p:txBody>
        </p:sp>
      </p:grpSp>
      <p:grpSp>
        <p:nvGrpSpPr>
          <p:cNvPr id="184368" name="Group 48"/>
          <p:cNvGrpSpPr>
            <a:grpSpLocks/>
          </p:cNvGrpSpPr>
          <p:nvPr/>
        </p:nvGrpSpPr>
        <p:grpSpPr bwMode="auto">
          <a:xfrm>
            <a:off x="4872038" y="3559175"/>
            <a:ext cx="595312" cy="336550"/>
            <a:chOff x="4415" y="2364"/>
            <a:chExt cx="375" cy="212"/>
          </a:xfrm>
        </p:grpSpPr>
        <p:sp>
          <p:nvSpPr>
            <p:cNvPr id="34841" name="Rectangle 46"/>
            <p:cNvSpPr>
              <a:spLocks noChangeArrowheads="1"/>
            </p:cNvSpPr>
            <p:nvPr/>
          </p:nvSpPr>
          <p:spPr bwMode="auto">
            <a:xfrm>
              <a:off x="4437" y="2400"/>
              <a:ext cx="353" cy="1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4842" name="Text Box 47"/>
            <p:cNvSpPr txBox="1">
              <a:spLocks noChangeArrowheads="1"/>
            </p:cNvSpPr>
            <p:nvPr/>
          </p:nvSpPr>
          <p:spPr bwMode="auto">
            <a:xfrm>
              <a:off x="4415" y="2364"/>
              <a:ext cx="36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chemeClr val="bg1"/>
                  </a:solidFill>
                  <a:latin typeface="Arial" charset="0"/>
                  <a:cs typeface="+mn-cs"/>
                </a:rPr>
                <a:t>data</a:t>
              </a:r>
            </a:p>
          </p:txBody>
        </p:sp>
      </p:grpSp>
      <p:grpSp>
        <p:nvGrpSpPr>
          <p:cNvPr id="184369" name="Group 49"/>
          <p:cNvGrpSpPr>
            <a:grpSpLocks/>
          </p:cNvGrpSpPr>
          <p:nvPr/>
        </p:nvGrpSpPr>
        <p:grpSpPr bwMode="auto">
          <a:xfrm>
            <a:off x="5378450" y="2441575"/>
            <a:ext cx="595313" cy="336550"/>
            <a:chOff x="4415" y="2364"/>
            <a:chExt cx="375" cy="212"/>
          </a:xfrm>
        </p:grpSpPr>
        <p:sp>
          <p:nvSpPr>
            <p:cNvPr id="34839" name="Rectangle 50"/>
            <p:cNvSpPr>
              <a:spLocks noChangeArrowheads="1"/>
            </p:cNvSpPr>
            <p:nvPr/>
          </p:nvSpPr>
          <p:spPr bwMode="auto">
            <a:xfrm>
              <a:off x="4437" y="2400"/>
              <a:ext cx="353" cy="1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4840" name="Text Box 51"/>
            <p:cNvSpPr txBox="1">
              <a:spLocks noChangeArrowheads="1"/>
            </p:cNvSpPr>
            <p:nvPr/>
          </p:nvSpPr>
          <p:spPr bwMode="auto">
            <a:xfrm>
              <a:off x="4415" y="2364"/>
              <a:ext cx="36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chemeClr val="bg1"/>
                  </a:solidFill>
                  <a:latin typeface="Arial" charset="0"/>
                  <a:cs typeface="+mn-cs"/>
                </a:rPr>
                <a:t>data</a:t>
              </a:r>
            </a:p>
          </p:txBody>
        </p:sp>
      </p:grpSp>
      <p:pic>
        <p:nvPicPr>
          <p:cNvPr id="111636" name="Picture 53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8" y="99536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8" name="Rectangle 54"/>
          <p:cNvSpPr>
            <a:spLocks noGrp="1" noChangeArrowheads="1"/>
          </p:cNvSpPr>
          <p:nvPr>
            <p:ph type="title"/>
          </p:nvPr>
        </p:nvSpPr>
        <p:spPr>
          <a:xfrm>
            <a:off x="422275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ja-JP" altLang="en-US">
                <a:latin typeface="Gill Sans MT" charset="0"/>
                <a:cs typeface="+mj-cs"/>
              </a:rPr>
              <a:t>“</a:t>
            </a:r>
            <a:r>
              <a:rPr lang="en-US" dirty="0">
                <a:latin typeface="Gill Sans MT" charset="0"/>
                <a:cs typeface="+mj-cs"/>
              </a:rPr>
              <a:t>Taking turns</a:t>
            </a:r>
            <a:r>
              <a:rPr lang="ja-JP" altLang="en-US">
                <a:latin typeface="Gill Sans MT" charset="0"/>
                <a:cs typeface="+mj-cs"/>
              </a:rPr>
              <a:t>”</a:t>
            </a:r>
            <a:r>
              <a:rPr lang="en-US" dirty="0">
                <a:latin typeface="Gill Sans MT" charset="0"/>
                <a:cs typeface="+mj-cs"/>
              </a:rPr>
              <a:t> MAC protocols</a:t>
            </a:r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22</a:t>
            </a:fld>
            <a:endParaRPr lang="en-US" sz="1200" dirty="0">
              <a:latin typeface="Tahoma" charset="0"/>
            </a:endParaRPr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64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9254 -1.85185E-6 L -0.07882 -0.03495 L -0.1526 -0.03495 " pathEditMode="relative" ptsTypes="AAAA">
                                      <p:cBhvr>
                                        <p:cTn id="9" dur="2000" fill="hold"/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0.07119 -0.00162 L 0.0599 0.03171 L 0.15122 0.03009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84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-0.08872 -1.85185E-6 L -0.14375 0.14167 L -0.21753 0.14167 " pathEditMode="relative" ptsTypes="AAAA">
                                      <p:cBhvr>
                                        <p:cTn id="28" dur="2000" fill="hold"/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2963E-6 L 0.07135 -0.00161 L 0.11754 -0.13171 L 0.21129 -0.13333 " pathEditMode="relative" ptsTypes="AAAA">
                                      <p:cBhvr>
                                        <p:cTn id="37" dur="2000" fill="hold"/>
                                        <p:tgtEl>
                                          <p:spTgt spid="184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67" name="Group 21"/>
          <p:cNvGrpSpPr>
            <a:grpSpLocks/>
          </p:cNvGrpSpPr>
          <p:nvPr/>
        </p:nvGrpSpPr>
        <p:grpSpPr bwMode="auto">
          <a:xfrm>
            <a:off x="7229475" y="3667125"/>
            <a:ext cx="781050" cy="681038"/>
            <a:chOff x="-44" y="1473"/>
            <a:chExt cx="981" cy="1105"/>
          </a:xfrm>
        </p:grpSpPr>
        <p:pic>
          <p:nvPicPr>
            <p:cNvPr id="113685" name="Picture 22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6" name="Freeform 2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3668" name="Group 24"/>
          <p:cNvGrpSpPr>
            <a:grpSpLocks/>
          </p:cNvGrpSpPr>
          <p:nvPr/>
        </p:nvGrpSpPr>
        <p:grpSpPr bwMode="auto">
          <a:xfrm>
            <a:off x="4514850" y="3624263"/>
            <a:ext cx="781050" cy="681037"/>
            <a:chOff x="-44" y="1473"/>
            <a:chExt cx="981" cy="1105"/>
          </a:xfrm>
        </p:grpSpPr>
        <p:pic>
          <p:nvPicPr>
            <p:cNvPr id="113683" name="Picture 2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4" name="Freeform 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3669" name="Group 27"/>
          <p:cNvGrpSpPr>
            <a:grpSpLocks/>
          </p:cNvGrpSpPr>
          <p:nvPr/>
        </p:nvGrpSpPr>
        <p:grpSpPr bwMode="auto">
          <a:xfrm>
            <a:off x="5832475" y="1960563"/>
            <a:ext cx="781050" cy="681037"/>
            <a:chOff x="-44" y="1473"/>
            <a:chExt cx="981" cy="1105"/>
          </a:xfrm>
        </p:grpSpPr>
        <p:pic>
          <p:nvPicPr>
            <p:cNvPr id="113681" name="Picture 28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2" name="Freeform 2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3670" name="Group 30"/>
          <p:cNvGrpSpPr>
            <a:grpSpLocks/>
          </p:cNvGrpSpPr>
          <p:nvPr/>
        </p:nvGrpSpPr>
        <p:grpSpPr bwMode="auto">
          <a:xfrm>
            <a:off x="5886450" y="5408613"/>
            <a:ext cx="781050" cy="681037"/>
            <a:chOff x="-44" y="1473"/>
            <a:chExt cx="981" cy="1105"/>
          </a:xfrm>
        </p:grpSpPr>
        <p:pic>
          <p:nvPicPr>
            <p:cNvPr id="113679" name="Picture 31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0" name="Freeform 3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35848" name="Rectangle 4"/>
          <p:cNvSpPr>
            <a:spLocks noChangeArrowheads="1"/>
          </p:cNvSpPr>
          <p:nvPr/>
        </p:nvSpPr>
        <p:spPr bwMode="auto">
          <a:xfrm>
            <a:off x="600075" y="1376363"/>
            <a:ext cx="3754438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3200" dirty="0">
                <a:solidFill>
                  <a:srgbClr val="CC0000"/>
                </a:solidFill>
                <a:latin typeface="Gill Sans MT" charset="0"/>
                <a:cs typeface="+mn-cs"/>
              </a:rPr>
              <a:t>token passing:</a:t>
            </a:r>
            <a:endParaRPr lang="en-US" sz="3200" b="1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i="0" dirty="0">
                <a:latin typeface="Gill Sans MT" charset="0"/>
                <a:cs typeface="+mn-cs"/>
              </a:rPr>
              <a:t>control </a:t>
            </a:r>
            <a:r>
              <a:rPr lang="en-US" sz="2800" i="1" dirty="0">
                <a:solidFill>
                  <a:srgbClr val="CC0000"/>
                </a:solidFill>
                <a:latin typeface="Gill Sans MT" charset="0"/>
                <a:cs typeface="+mn-cs"/>
              </a:rPr>
              <a:t>token</a:t>
            </a:r>
            <a:r>
              <a:rPr lang="en-US" sz="2400" b="1" i="0" dirty="0">
                <a:latin typeface="Gill Sans MT" charset="0"/>
                <a:cs typeface="+mn-cs"/>
              </a:rPr>
              <a:t> </a:t>
            </a:r>
            <a:r>
              <a:rPr lang="en-US" sz="2400" i="0" dirty="0">
                <a:latin typeface="Gill Sans MT" charset="0"/>
                <a:cs typeface="+mn-cs"/>
              </a:rPr>
              <a:t>passed from one node to next sequentially.</a:t>
            </a:r>
          </a:p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i="0" dirty="0">
                <a:latin typeface="Gill Sans MT" charset="0"/>
                <a:cs typeface="+mn-cs"/>
              </a:rPr>
              <a:t>token message</a:t>
            </a:r>
          </a:p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i="0" dirty="0">
                <a:latin typeface="Gill Sans MT" charset="0"/>
                <a:cs typeface="+mn-cs"/>
              </a:rPr>
              <a:t>concerns: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 i="0" dirty="0">
                <a:latin typeface="Gill Sans MT" charset="0"/>
                <a:cs typeface="+mn-cs"/>
              </a:rPr>
              <a:t>token overhead 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 i="0" dirty="0">
                <a:latin typeface="Gill Sans MT" charset="0"/>
                <a:cs typeface="+mn-cs"/>
              </a:rPr>
              <a:t>latency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 i="0" dirty="0">
                <a:latin typeface="Gill Sans MT" charset="0"/>
                <a:cs typeface="+mn-cs"/>
              </a:rPr>
              <a:t>single point of failure (token)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i="0" dirty="0">
                <a:latin typeface="Gill Sans MT" charset="0"/>
                <a:cs typeface="+mn-cs"/>
              </a:rPr>
              <a:t> </a:t>
            </a:r>
          </a:p>
        </p:txBody>
      </p:sp>
      <p:sp>
        <p:nvSpPr>
          <p:cNvPr id="35849" name="Oval 8"/>
          <p:cNvSpPr>
            <a:spLocks noChangeArrowheads="1"/>
          </p:cNvSpPr>
          <p:nvPr/>
        </p:nvSpPr>
        <p:spPr bwMode="auto">
          <a:xfrm>
            <a:off x="5360988" y="2617788"/>
            <a:ext cx="2046287" cy="27781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72780" name="Rectangle 12"/>
          <p:cNvSpPr>
            <a:spLocks noChangeArrowheads="1"/>
          </p:cNvSpPr>
          <p:nvPr/>
        </p:nvSpPr>
        <p:spPr bwMode="auto">
          <a:xfrm>
            <a:off x="6205538" y="1725613"/>
            <a:ext cx="274637" cy="32067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i="0" dirty="0">
                <a:solidFill>
                  <a:schemeClr val="bg1"/>
                </a:solidFill>
                <a:latin typeface="Arial" charset="0"/>
                <a:cs typeface="+mn-cs"/>
              </a:rPr>
              <a:t>T</a:t>
            </a:r>
          </a:p>
        </p:txBody>
      </p:sp>
      <p:sp>
        <p:nvSpPr>
          <p:cNvPr id="672783" name="Rectangle 15"/>
          <p:cNvSpPr>
            <a:spLocks noChangeArrowheads="1"/>
          </p:cNvSpPr>
          <p:nvPr/>
        </p:nvSpPr>
        <p:spPr bwMode="auto">
          <a:xfrm>
            <a:off x="5949950" y="6008688"/>
            <a:ext cx="811213" cy="3206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i="0" dirty="0">
                <a:solidFill>
                  <a:schemeClr val="bg1"/>
                </a:solidFill>
                <a:latin typeface="Arial" charset="0"/>
                <a:cs typeface="+mn-cs"/>
              </a:rPr>
              <a:t>data</a:t>
            </a:r>
          </a:p>
        </p:txBody>
      </p:sp>
      <p:sp>
        <p:nvSpPr>
          <p:cNvPr id="672784" name="Text Box 16"/>
          <p:cNvSpPr txBox="1">
            <a:spLocks noChangeArrowheads="1"/>
          </p:cNvSpPr>
          <p:nvPr/>
        </p:nvSpPr>
        <p:spPr bwMode="auto">
          <a:xfrm>
            <a:off x="4341813" y="3079750"/>
            <a:ext cx="1009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(nothing</a:t>
            </a:r>
          </a:p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to send)</a:t>
            </a:r>
          </a:p>
        </p:txBody>
      </p:sp>
      <p:sp>
        <p:nvSpPr>
          <p:cNvPr id="672785" name="Rectangle 17"/>
          <p:cNvSpPr>
            <a:spLocks noChangeArrowheads="1"/>
          </p:cNvSpPr>
          <p:nvPr/>
        </p:nvSpPr>
        <p:spPr bwMode="auto">
          <a:xfrm>
            <a:off x="4838700" y="3743325"/>
            <a:ext cx="274638" cy="32067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i="0" dirty="0">
                <a:solidFill>
                  <a:schemeClr val="bg1"/>
                </a:solidFill>
                <a:latin typeface="Arial" charset="0"/>
                <a:cs typeface="+mn-cs"/>
              </a:rPr>
              <a:t>T</a:t>
            </a:r>
          </a:p>
        </p:txBody>
      </p:sp>
      <p:pic>
        <p:nvPicPr>
          <p:cNvPr id="113677" name="Picture 19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8" y="99536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5" name="Rectangle 20"/>
          <p:cNvSpPr>
            <a:spLocks noGrp="1" noChangeArrowheads="1"/>
          </p:cNvSpPr>
          <p:nvPr>
            <p:ph type="title"/>
          </p:nvPr>
        </p:nvSpPr>
        <p:spPr>
          <a:xfrm>
            <a:off x="422275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ja-JP" altLang="en-US">
                <a:latin typeface="Gill Sans MT" charset="0"/>
                <a:cs typeface="+mj-cs"/>
              </a:rPr>
              <a:t>“</a:t>
            </a:r>
            <a:r>
              <a:rPr lang="en-US" dirty="0">
                <a:latin typeface="Gill Sans MT" charset="0"/>
                <a:cs typeface="+mj-cs"/>
              </a:rPr>
              <a:t>Taking turns</a:t>
            </a:r>
            <a:r>
              <a:rPr lang="ja-JP" altLang="en-US">
                <a:latin typeface="Gill Sans MT" charset="0"/>
                <a:cs typeface="+mj-cs"/>
              </a:rPr>
              <a:t>”</a:t>
            </a:r>
            <a:r>
              <a:rPr lang="en-US" dirty="0">
                <a:latin typeface="Gill Sans MT" charset="0"/>
                <a:cs typeface="+mj-cs"/>
              </a:rPr>
              <a:t> MAC protocols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23</a:t>
            </a:fld>
            <a:endParaRPr lang="en-US" sz="1200" dirty="0">
              <a:latin typeface="Tahoma" charset="0"/>
            </a:endParaRPr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13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0.03657 C 0.00694 0.06435 0.00121 0.09282 0.00139 0.10509 C 0.00156 0.11736 0.00659 0.10694 0.00017 0.10995 C -0.00625 0.11296 -0.02361 0.11273 -0.03733 0.12338 C -0.05105 0.13403 -0.06945 0.14444 -0.0823 0.17338 C -0.09514 0.20231 -0.1033 0.27847 -0.11476 0.29676 C -0.12622 0.31505 -0.14341 0.28611 -0.15105 0.28333 " pathEditMode="relative" rAng="0" ptsTypes="aaaaaaa">
                                      <p:cBhvr>
                                        <p:cTn id="6" dur="2000" fill="hold"/>
                                        <p:tgtEl>
                                          <p:spTgt spid="672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0.01354 -0.0044 0.02708 -0.0088 0.03506 0.00671 C 0.04305 0.02222 0.04236 0.06875 0.04756 0.09328 C 0.05277 0.11782 0.05538 0.13402 0.06631 0.15347 C 0.07725 0.17291 0.09982 0.19861 0.11371 0.20995 C 0.1276 0.22129 0.1434 0.20926 0.15 0.22176 C 0.15659 0.23426 0.1552 0.25949 0.15381 0.28495 " pathEditMode="relative" ptsTypes="aaaaaaA">
                                      <p:cBhvr>
                                        <p:cTn id="19" dur="2000" fill="hold"/>
                                        <p:tgtEl>
                                          <p:spTgt spid="6727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0.02431 C 0.01319 -0.0581 0.00763 -0.09167 0.01371 -0.10926 C 0.01979 -0.12685 0.04114 -0.11273 0.05503 -0.1294 C 0.06892 -0.14607 0.0875 -0.1794 0.09756 -0.20926 C 0.10763 -0.23912 0.11371 -0.27824 0.1151 -0.30926 C 0.11649 -0.34028 0.11371 -0.36783 0.10625 -0.39607 C 0.09878 -0.42431 0.08454 -0.45949 0.06996 -0.4794 C 0.05538 -0.49931 0.03142 -0.50996 0.01875 -0.51598 C 0.00607 -0.52199 0.0052 -0.51875 -0.00625 -0.51598 C -0.01771 -0.5132 -0.03698 -0.51135 -0.05 -0.49931 C -0.06303 -0.48727 -0.07605 -0.46343 -0.0849 -0.44422 C -0.09375 -0.425 -0.10018 -0.4044 -0.10365 -0.38426 C -0.10712 -0.36412 -0.10556 -0.34375 -0.10625 -0.32269 C -0.10695 -0.30162 -0.11025 -0.27801 -0.10747 -0.25764 C -0.10469 -0.23727 -0.09705 -0.21852 -0.08994 -0.20093 C -0.08282 -0.18334 -0.07553 -0.1669 -0.06494 -0.15255 C -0.05434 -0.1382 -0.03768 -0.12107 -0.02622 -0.11435 C -0.01476 -0.10764 -0.00174 -0.11806 0.00381 -0.11273 C 0.00937 -0.10741 0.00677 -0.09931 0.00746 -0.08264 C 0.00816 -0.06598 0.00781 -0.03935 0.00746 -0.01273 " pathEditMode="relative" rAng="0" ptsTypes="aaaaaaaaaaaaaaaaaaaA">
                                      <p:cBhvr>
                                        <p:cTn id="23" dur="2000" fill="hold"/>
                                        <p:tgtEl>
                                          <p:spTgt spid="6727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3" y="-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80" grpId="0" animBg="1"/>
      <p:bldP spid="672780" grpId="1" animBg="1"/>
      <p:bldP spid="672783" grpId="0" animBg="1"/>
      <p:bldP spid="672783" grpId="1" animBg="1"/>
      <p:bldP spid="672784" grpId="0"/>
      <p:bldP spid="672785" grpId="0" animBg="1"/>
      <p:bldP spid="67278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3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027113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 Summary of </a:t>
            </a:r>
            <a:r>
              <a:rPr lang="en-US" sz="4000" dirty="0">
                <a:latin typeface="Gill Sans MT" charset="0"/>
                <a:cs typeface="+mj-cs"/>
              </a:rPr>
              <a:t>MAC</a:t>
            </a:r>
            <a:r>
              <a:rPr lang="en-US" dirty="0">
                <a:latin typeface="Gill Sans MT" charset="0"/>
                <a:cs typeface="+mj-cs"/>
              </a:rPr>
              <a:t> protocols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906963"/>
          </a:xfrm>
        </p:spPr>
        <p:txBody>
          <a:bodyPr/>
          <a:lstStyle/>
          <a:p>
            <a:pPr marL="231775" indent="-231775"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channel partitioning,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by time, frequency or code</a:t>
            </a:r>
          </a:p>
          <a:p>
            <a:pPr marL="690563" lvl="1" indent="-233363">
              <a:defRPr/>
            </a:pPr>
            <a:r>
              <a:rPr lang="en-US" sz="2000" dirty="0">
                <a:latin typeface="Gill Sans MT" charset="0"/>
              </a:rPr>
              <a:t>Time Division, Frequency Division</a:t>
            </a:r>
          </a:p>
          <a:p>
            <a:pPr marL="231775" indent="-231775"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random access </a:t>
            </a:r>
            <a:r>
              <a:rPr lang="en-US" sz="2400" dirty="0">
                <a:latin typeface="Gill Sans MT" charset="0"/>
                <a:cs typeface="+mn-cs"/>
              </a:rPr>
              <a:t>(dynamic), </a:t>
            </a:r>
          </a:p>
          <a:p>
            <a:pPr marL="690563" lvl="1" indent="-233363">
              <a:defRPr/>
            </a:pPr>
            <a:r>
              <a:rPr lang="en-US" dirty="0">
                <a:latin typeface="Gill Sans MT" charset="0"/>
              </a:rPr>
              <a:t>ALOHA, S-ALOHA, CSMA, CSMA/CD</a:t>
            </a:r>
          </a:p>
          <a:p>
            <a:pPr marL="690563" lvl="1" indent="-233363">
              <a:defRPr/>
            </a:pPr>
            <a:r>
              <a:rPr lang="en-US" dirty="0">
                <a:latin typeface="Gill Sans MT" charset="0"/>
              </a:rPr>
              <a:t>carrier sensing: easy in some technologies (wire), hard in others (wireless)</a:t>
            </a:r>
          </a:p>
          <a:p>
            <a:pPr marL="690563" lvl="1" indent="-233363">
              <a:defRPr/>
            </a:pPr>
            <a:r>
              <a:rPr lang="en-US" dirty="0">
                <a:latin typeface="Gill Sans MT" charset="0"/>
              </a:rPr>
              <a:t>CSMA/CD used in Ethernet</a:t>
            </a:r>
          </a:p>
          <a:p>
            <a:pPr marL="690563" lvl="1" indent="-233363">
              <a:defRPr/>
            </a:pPr>
            <a:r>
              <a:rPr lang="en-US" dirty="0">
                <a:latin typeface="Gill Sans MT" charset="0"/>
              </a:rPr>
              <a:t>CSMA/CA used in 802.11</a:t>
            </a:r>
          </a:p>
          <a:p>
            <a:pPr marL="231775" indent="-231775">
              <a:tabLst>
                <a:tab pos="279400" algn="l"/>
              </a:tabLst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taking turns</a:t>
            </a:r>
          </a:p>
          <a:p>
            <a:pPr marL="690563" lvl="1" indent="-233363">
              <a:defRPr/>
            </a:pPr>
            <a:r>
              <a:rPr lang="en-US" dirty="0">
                <a:latin typeface="Gill Sans MT" charset="0"/>
              </a:rPr>
              <a:t>polling from central site, token passing</a:t>
            </a:r>
          </a:p>
          <a:p>
            <a:pPr marL="690563" lvl="1" indent="-233363">
              <a:defRPr/>
            </a:pPr>
            <a:r>
              <a:rPr lang="en-US" dirty="0" smtClean="0">
                <a:latin typeface="Gill Sans MT" charset="0"/>
              </a:rPr>
              <a:t>Bluetooth</a:t>
            </a:r>
            <a:r>
              <a:rPr lang="en-US" dirty="0">
                <a:latin typeface="Gill Sans MT" charset="0"/>
              </a:rPr>
              <a:t>, FDDI, 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token ring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24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1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7" name="Picture 71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83661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71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Multiple access links, protocols</a:t>
            </a:r>
            <a:endParaRPr lang="en-US" sz="4800" dirty="0">
              <a:latin typeface="Gill Sans MT" charset="0"/>
              <a:cs typeface="+mj-cs"/>
            </a:endParaRP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625" y="1109663"/>
            <a:ext cx="7772400" cy="329247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latin typeface="Gill Sans MT" charset="0"/>
                <a:cs typeface="+mn-cs"/>
              </a:rPr>
              <a:t>two types of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 dirty="0">
                <a:latin typeface="Gill Sans MT" charset="0"/>
                <a:cs typeface="+mn-cs"/>
              </a:rPr>
              <a:t>links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r>
              <a:rPr lang="en-US" dirty="0">
                <a:latin typeface="Gill Sans MT" charset="0"/>
                <a:cs typeface="+mn-cs"/>
              </a:rPr>
              <a:t>: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point-to-point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PPP for dial-up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point-to-point link between Ethernet switch, host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broadcast (shared wire or medium)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old-fashioned Ethernet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upstream HFC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802.11 wireless LAN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17415" name="Text Box 5"/>
          <p:cNvSpPr txBox="1">
            <a:spLocks noChangeArrowheads="1"/>
          </p:cNvSpPr>
          <p:nvPr/>
        </p:nvSpPr>
        <p:spPr bwMode="auto">
          <a:xfrm>
            <a:off x="933450" y="5694363"/>
            <a:ext cx="16017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shared wire (e.g.,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cabled Ethernet)</a:t>
            </a:r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2781300" y="5683250"/>
            <a:ext cx="16906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shared RF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 (e.g., 802.11 WiFi)</a:t>
            </a:r>
          </a:p>
        </p:txBody>
      </p:sp>
      <p:sp>
        <p:nvSpPr>
          <p:cNvPr id="17417" name="Text Box 7"/>
          <p:cNvSpPr txBox="1">
            <a:spLocks noChangeArrowheads="1"/>
          </p:cNvSpPr>
          <p:nvPr/>
        </p:nvSpPr>
        <p:spPr bwMode="auto">
          <a:xfrm>
            <a:off x="5070475" y="5691188"/>
            <a:ext cx="10112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shared RF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(satellite) </a:t>
            </a:r>
          </a:p>
        </p:txBody>
      </p:sp>
      <p:sp>
        <p:nvSpPr>
          <p:cNvPr id="17418" name="Text Box 8"/>
          <p:cNvSpPr txBox="1">
            <a:spLocks noChangeArrowheads="1"/>
          </p:cNvSpPr>
          <p:nvPr/>
        </p:nvSpPr>
        <p:spPr bwMode="auto">
          <a:xfrm>
            <a:off x="6543675" y="5700713"/>
            <a:ext cx="1976438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humans at a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cocktail party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(shared air, acoustical)</a:t>
            </a:r>
          </a:p>
        </p:txBody>
      </p:sp>
      <p:sp>
        <p:nvSpPr>
          <p:cNvPr id="17419" name="Line 173"/>
          <p:cNvSpPr>
            <a:spLocks noChangeShapeType="1"/>
          </p:cNvSpPr>
          <p:nvPr/>
        </p:nvSpPr>
        <p:spPr bwMode="auto">
          <a:xfrm flipH="1">
            <a:off x="1544638" y="4522788"/>
            <a:ext cx="466725" cy="89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0" name="Line 174"/>
          <p:cNvSpPr>
            <a:spLocks noChangeShapeType="1"/>
          </p:cNvSpPr>
          <p:nvPr/>
        </p:nvSpPr>
        <p:spPr bwMode="auto">
          <a:xfrm>
            <a:off x="1527175" y="4994275"/>
            <a:ext cx="2428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1" name="Line 175"/>
          <p:cNvSpPr>
            <a:spLocks noChangeShapeType="1"/>
          </p:cNvSpPr>
          <p:nvPr/>
        </p:nvSpPr>
        <p:spPr bwMode="auto">
          <a:xfrm>
            <a:off x="1392238" y="5330825"/>
            <a:ext cx="1905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2" name="Line 176"/>
          <p:cNvSpPr>
            <a:spLocks noChangeShapeType="1"/>
          </p:cNvSpPr>
          <p:nvPr/>
        </p:nvSpPr>
        <p:spPr bwMode="auto">
          <a:xfrm flipV="1">
            <a:off x="1836738" y="4854575"/>
            <a:ext cx="177800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2718" name="Group 382"/>
          <p:cNvGrpSpPr>
            <a:grpSpLocks/>
          </p:cNvGrpSpPr>
          <p:nvPr/>
        </p:nvGrpSpPr>
        <p:grpSpPr bwMode="auto">
          <a:xfrm>
            <a:off x="4808538" y="5362575"/>
            <a:ext cx="288925" cy="220663"/>
            <a:chOff x="2274" y="2821"/>
            <a:chExt cx="215" cy="238"/>
          </a:xfrm>
        </p:grpSpPr>
        <p:sp>
          <p:nvSpPr>
            <p:cNvPr id="72903" name="Freeform 383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4" name="Line 384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5" name="Freeform 385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6" name="Line 386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7" name="Freeform 387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8" name="Line 388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9" name="Freeform 389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0" name="Freeform 390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1" name="Rectangle 391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2" name="Freeform 392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3" name="Line 393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4" name="Line 394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5" name="Line 395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6" name="Freeform 396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19" name="Group 398"/>
          <p:cNvGrpSpPr>
            <a:grpSpLocks/>
          </p:cNvGrpSpPr>
          <p:nvPr/>
        </p:nvGrpSpPr>
        <p:grpSpPr bwMode="auto">
          <a:xfrm>
            <a:off x="5314950" y="5343525"/>
            <a:ext cx="223838" cy="254000"/>
            <a:chOff x="2274" y="2821"/>
            <a:chExt cx="215" cy="238"/>
          </a:xfrm>
        </p:grpSpPr>
        <p:sp>
          <p:nvSpPr>
            <p:cNvPr id="72889" name="Freeform 399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0" name="Line 400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1" name="Freeform 401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2" name="Line 402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3" name="Freeform 403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4" name="Line 404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5" name="Freeform 405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6" name="Freeform 406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7" name="Rectangle 407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8" name="Freeform 408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9" name="Line 409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0" name="Line 410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1" name="Line 411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2" name="Freeform 412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0" name="Group 413"/>
          <p:cNvGrpSpPr>
            <a:grpSpLocks/>
          </p:cNvGrpSpPr>
          <p:nvPr/>
        </p:nvGrpSpPr>
        <p:grpSpPr bwMode="auto">
          <a:xfrm flipH="1">
            <a:off x="5694363" y="5372100"/>
            <a:ext cx="298450" cy="211138"/>
            <a:chOff x="2274" y="2821"/>
            <a:chExt cx="215" cy="238"/>
          </a:xfrm>
        </p:grpSpPr>
        <p:sp>
          <p:nvSpPr>
            <p:cNvPr id="72875" name="Freeform 414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6" name="Line 415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7" name="Freeform 416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8" name="Line 417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9" name="Freeform 418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0" name="Line 419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1" name="Freeform 420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2" name="Freeform 421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3" name="Rectangle 422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4" name="Freeform 423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5" name="Line 424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6" name="Line 425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7" name="Line 426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8" name="Freeform 427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72721" name="Picture 429" descr="MMj03957750000[1]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588" y="4649788"/>
            <a:ext cx="5619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22" name="Picture 432" descr="cocktail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063" y="4568825"/>
            <a:ext cx="2030412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8" name="Line 434"/>
          <p:cNvSpPr>
            <a:spLocks noChangeShapeType="1"/>
          </p:cNvSpPr>
          <p:nvPr/>
        </p:nvSpPr>
        <p:spPr bwMode="auto">
          <a:xfrm>
            <a:off x="1708150" y="4627563"/>
            <a:ext cx="2428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9" name="Line 435"/>
          <p:cNvSpPr>
            <a:spLocks noChangeShapeType="1"/>
          </p:cNvSpPr>
          <p:nvPr/>
        </p:nvSpPr>
        <p:spPr bwMode="auto">
          <a:xfrm>
            <a:off x="1708150" y="4627563"/>
            <a:ext cx="2428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30" name="Line 436"/>
          <p:cNvSpPr>
            <a:spLocks noChangeShapeType="1"/>
          </p:cNvSpPr>
          <p:nvPr/>
        </p:nvSpPr>
        <p:spPr bwMode="auto">
          <a:xfrm>
            <a:off x="1639888" y="5264150"/>
            <a:ext cx="1905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2726" name="Group 506"/>
          <p:cNvGrpSpPr>
            <a:grpSpLocks/>
          </p:cNvGrpSpPr>
          <p:nvPr/>
        </p:nvGrpSpPr>
        <p:grpSpPr bwMode="auto">
          <a:xfrm flipH="1">
            <a:off x="977900" y="5140325"/>
            <a:ext cx="501650" cy="512763"/>
            <a:chOff x="2839" y="3501"/>
            <a:chExt cx="755" cy="803"/>
          </a:xfrm>
        </p:grpSpPr>
        <p:pic>
          <p:nvPicPr>
            <p:cNvPr id="72873" name="Picture 507" descr="desktop_computer_stylized_medium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74" name="Freeform 508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27" name="Group 621"/>
          <p:cNvGrpSpPr>
            <a:grpSpLocks/>
          </p:cNvGrpSpPr>
          <p:nvPr/>
        </p:nvGrpSpPr>
        <p:grpSpPr bwMode="auto">
          <a:xfrm>
            <a:off x="3038475" y="4186238"/>
            <a:ext cx="635000" cy="485775"/>
            <a:chOff x="3061" y="2530"/>
            <a:chExt cx="400" cy="306"/>
          </a:xfrm>
        </p:grpSpPr>
        <p:grpSp>
          <p:nvGrpSpPr>
            <p:cNvPr id="72842" name="Group 494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867" name="Freeform 495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8" name="Freeform 496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9" name="Freeform 497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0" name="Freeform 498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1" name="Freeform 499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2" name="Freeform 500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43" name="Picture 549" descr="laptop_keyboard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44" name="Freeform 550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845" name="Picture 551" descr="screen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46" name="Freeform 552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7" name="Freeform 553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8" name="Freeform 554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9" name="Freeform 555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0" name="Freeform 556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1" name="Freeform 557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852" name="Group 558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861" name="Freeform 559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2" name="Freeform 560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3" name="Freeform 561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4" name="Freeform 562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5" name="Freeform 563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6" name="Freeform 564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853" name="Freeform 565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4" name="Freeform 566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5" name="Freeform 567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6" name="Freeform 568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7" name="Freeform 569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8" name="Freeform 570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9" name="Freeform 589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60" name="Freeform 590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8" name="Group 632"/>
          <p:cNvGrpSpPr>
            <a:grpSpLocks/>
          </p:cNvGrpSpPr>
          <p:nvPr/>
        </p:nvGrpSpPr>
        <p:grpSpPr bwMode="auto">
          <a:xfrm>
            <a:off x="3925888" y="4354513"/>
            <a:ext cx="536575" cy="401637"/>
            <a:chOff x="3328" y="2543"/>
            <a:chExt cx="338" cy="253"/>
          </a:xfrm>
        </p:grpSpPr>
        <p:grpSp>
          <p:nvGrpSpPr>
            <p:cNvPr id="72815" name="Group 487"/>
            <p:cNvGrpSpPr>
              <a:grpSpLocks/>
            </p:cNvGrpSpPr>
            <p:nvPr/>
          </p:nvGrpSpPr>
          <p:grpSpPr bwMode="auto">
            <a:xfrm>
              <a:off x="3328" y="2543"/>
              <a:ext cx="327" cy="81"/>
              <a:chOff x="2199" y="955"/>
              <a:chExt cx="2547" cy="506"/>
            </a:xfrm>
          </p:grpSpPr>
          <p:sp>
            <p:nvSpPr>
              <p:cNvPr id="72836" name="Freeform 488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7" name="Freeform 489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8" name="Freeform 490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9" name="Freeform 491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40" name="Freeform 492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41" name="Freeform 493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16" name="Picture 571" descr="laptop_keyboard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381" y="269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17" name="Freeform 572"/>
            <p:cNvSpPr>
              <a:spLocks/>
            </p:cNvSpPr>
            <p:nvPr/>
          </p:nvSpPr>
          <p:spPr bwMode="auto">
            <a:xfrm>
              <a:off x="3462" y="259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818" name="Picture 573" descr="screen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2" y="260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19" name="Freeform 574"/>
            <p:cNvSpPr>
              <a:spLocks/>
            </p:cNvSpPr>
            <p:nvPr/>
          </p:nvSpPr>
          <p:spPr bwMode="auto">
            <a:xfrm>
              <a:off x="3498" y="259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0" name="Freeform 575"/>
            <p:cNvSpPr>
              <a:spLocks/>
            </p:cNvSpPr>
            <p:nvPr/>
          </p:nvSpPr>
          <p:spPr bwMode="auto">
            <a:xfrm>
              <a:off x="3461" y="259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1" name="Freeform 576"/>
            <p:cNvSpPr>
              <a:spLocks/>
            </p:cNvSpPr>
            <p:nvPr/>
          </p:nvSpPr>
          <p:spPr bwMode="auto">
            <a:xfrm>
              <a:off x="3614" y="261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2" name="Freeform 577"/>
            <p:cNvSpPr>
              <a:spLocks/>
            </p:cNvSpPr>
            <p:nvPr/>
          </p:nvSpPr>
          <p:spPr bwMode="auto">
            <a:xfrm>
              <a:off x="3460" y="269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3" name="Freeform 578"/>
            <p:cNvSpPr>
              <a:spLocks/>
            </p:cNvSpPr>
            <p:nvPr/>
          </p:nvSpPr>
          <p:spPr bwMode="auto">
            <a:xfrm>
              <a:off x="3619" y="261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4" name="Freeform 579"/>
            <p:cNvSpPr>
              <a:spLocks/>
            </p:cNvSpPr>
            <p:nvPr/>
          </p:nvSpPr>
          <p:spPr bwMode="auto">
            <a:xfrm>
              <a:off x="3460" y="269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825" name="Group 580"/>
            <p:cNvGrpSpPr>
              <a:grpSpLocks/>
            </p:cNvGrpSpPr>
            <p:nvPr/>
          </p:nvGrpSpPr>
          <p:grpSpPr bwMode="auto">
            <a:xfrm>
              <a:off x="3458" y="2737"/>
              <a:ext cx="55" cy="24"/>
              <a:chOff x="1740" y="2642"/>
              <a:chExt cx="752" cy="327"/>
            </a:xfrm>
          </p:grpSpPr>
          <p:sp>
            <p:nvSpPr>
              <p:cNvPr id="72830" name="Freeform 581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1" name="Freeform 582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2" name="Freeform 583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3" name="Freeform 584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4" name="Freeform 585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5" name="Freeform 586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826" name="Freeform 587"/>
            <p:cNvSpPr>
              <a:spLocks/>
            </p:cNvSpPr>
            <p:nvPr/>
          </p:nvSpPr>
          <p:spPr bwMode="auto">
            <a:xfrm>
              <a:off x="3552" y="274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7" name="Freeform 588"/>
            <p:cNvSpPr>
              <a:spLocks/>
            </p:cNvSpPr>
            <p:nvPr/>
          </p:nvSpPr>
          <p:spPr bwMode="auto">
            <a:xfrm>
              <a:off x="3381" y="274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8" name="Freeform 591"/>
            <p:cNvSpPr>
              <a:spLocks/>
            </p:cNvSpPr>
            <p:nvPr/>
          </p:nvSpPr>
          <p:spPr bwMode="auto">
            <a:xfrm>
              <a:off x="3387" y="273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9" name="Freeform 592"/>
            <p:cNvSpPr>
              <a:spLocks/>
            </p:cNvSpPr>
            <p:nvPr/>
          </p:nvSpPr>
          <p:spPr bwMode="auto">
            <a:xfrm flipV="1">
              <a:off x="3549" y="273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9" name="Group 631"/>
          <p:cNvGrpSpPr>
            <a:grpSpLocks/>
          </p:cNvGrpSpPr>
          <p:nvPr/>
        </p:nvGrpSpPr>
        <p:grpSpPr bwMode="auto">
          <a:xfrm>
            <a:off x="3308350" y="4614863"/>
            <a:ext cx="585788" cy="419100"/>
            <a:chOff x="5096" y="2218"/>
            <a:chExt cx="369" cy="264"/>
          </a:xfrm>
        </p:grpSpPr>
        <p:grpSp>
          <p:nvGrpSpPr>
            <p:cNvPr id="72806" name="Group 622"/>
            <p:cNvGrpSpPr>
              <a:grpSpLocks/>
            </p:cNvGrpSpPr>
            <p:nvPr/>
          </p:nvGrpSpPr>
          <p:grpSpPr bwMode="auto">
            <a:xfrm>
              <a:off x="5096" y="2218"/>
              <a:ext cx="327" cy="81"/>
              <a:chOff x="2199" y="955"/>
              <a:chExt cx="2547" cy="506"/>
            </a:xfrm>
          </p:grpSpPr>
          <p:sp>
            <p:nvSpPr>
              <p:cNvPr id="72809" name="Freeform 623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0" name="Freeform 624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1" name="Freeform 625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2" name="Freeform 626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3" name="Freeform 627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4" name="Freeform 628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07" name="Picture 629" descr="access_point_stylized_small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2" y="2250"/>
              <a:ext cx="27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808" name="Picture 630" descr="access_point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5" y="2251"/>
              <a:ext cx="2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730" name="Group 633"/>
          <p:cNvGrpSpPr>
            <a:grpSpLocks/>
          </p:cNvGrpSpPr>
          <p:nvPr/>
        </p:nvGrpSpPr>
        <p:grpSpPr bwMode="auto">
          <a:xfrm>
            <a:off x="3009900" y="5040313"/>
            <a:ext cx="635000" cy="485775"/>
            <a:chOff x="3061" y="2530"/>
            <a:chExt cx="400" cy="306"/>
          </a:xfrm>
        </p:grpSpPr>
        <p:grpSp>
          <p:nvGrpSpPr>
            <p:cNvPr id="72775" name="Group 634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800" name="Freeform 635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1" name="Freeform 636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2" name="Freeform 637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3" name="Freeform 638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4" name="Freeform 639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5" name="Freeform 640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776" name="Picture 641" descr="laptop_keyboard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77" name="Freeform 642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778" name="Picture 643" descr="screen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79" name="Freeform 644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0" name="Freeform 645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1" name="Freeform 646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2" name="Freeform 647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3" name="Freeform 648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4" name="Freeform 649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785" name="Group 650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794" name="Freeform 651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5" name="Freeform 652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6" name="Freeform 653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7" name="Freeform 654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8" name="Freeform 655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9" name="Freeform 656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786" name="Freeform 657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7" name="Freeform 658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8" name="Freeform 659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9" name="Freeform 660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0" name="Freeform 661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1" name="Freeform 662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2" name="Freeform 663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3" name="Freeform 664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31" name="Group 665"/>
          <p:cNvGrpSpPr>
            <a:grpSpLocks/>
          </p:cNvGrpSpPr>
          <p:nvPr/>
        </p:nvGrpSpPr>
        <p:grpSpPr bwMode="auto">
          <a:xfrm>
            <a:off x="3492500" y="5095875"/>
            <a:ext cx="635000" cy="485775"/>
            <a:chOff x="3061" y="2530"/>
            <a:chExt cx="400" cy="306"/>
          </a:xfrm>
        </p:grpSpPr>
        <p:grpSp>
          <p:nvGrpSpPr>
            <p:cNvPr id="72744" name="Group 666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769" name="Freeform 667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0" name="Freeform 668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1" name="Freeform 669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2" name="Freeform 670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3" name="Freeform 671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4" name="Freeform 672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745" name="Picture 673" descr="laptop_keyboard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6" name="Freeform 674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747" name="Picture 675" descr="screen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8" name="Freeform 676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49" name="Freeform 677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0" name="Freeform 678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1" name="Freeform 679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2" name="Freeform 680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3" name="Freeform 681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754" name="Group 682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763" name="Freeform 683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4" name="Freeform 684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5" name="Freeform 685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6" name="Freeform 686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7" name="Freeform 687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8" name="Freeform 688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755" name="Freeform 689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6" name="Freeform 690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7" name="Freeform 691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8" name="Freeform 692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9" name="Freeform 693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0" name="Freeform 694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1" name="Freeform 695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2" name="Freeform 696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32" name="Group 699"/>
          <p:cNvGrpSpPr>
            <a:grpSpLocks/>
          </p:cNvGrpSpPr>
          <p:nvPr/>
        </p:nvGrpSpPr>
        <p:grpSpPr bwMode="auto">
          <a:xfrm flipH="1">
            <a:off x="1131888" y="4695825"/>
            <a:ext cx="501650" cy="512763"/>
            <a:chOff x="2839" y="3501"/>
            <a:chExt cx="755" cy="803"/>
          </a:xfrm>
        </p:grpSpPr>
        <p:pic>
          <p:nvPicPr>
            <p:cNvPr id="72742" name="Picture 700" descr="desktop_computer_stylized_medium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3" name="Freeform 70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3" name="Group 702"/>
          <p:cNvGrpSpPr>
            <a:grpSpLocks/>
          </p:cNvGrpSpPr>
          <p:nvPr/>
        </p:nvGrpSpPr>
        <p:grpSpPr bwMode="auto">
          <a:xfrm flipH="1">
            <a:off x="1282700" y="4268788"/>
            <a:ext cx="501650" cy="512762"/>
            <a:chOff x="2839" y="3501"/>
            <a:chExt cx="755" cy="803"/>
          </a:xfrm>
        </p:grpSpPr>
        <p:pic>
          <p:nvPicPr>
            <p:cNvPr id="72740" name="Picture 703" descr="desktop_computer_stylized_medium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1" name="Freeform 704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4" name="Group 705"/>
          <p:cNvGrpSpPr>
            <a:grpSpLocks/>
          </p:cNvGrpSpPr>
          <p:nvPr/>
        </p:nvGrpSpPr>
        <p:grpSpPr bwMode="auto">
          <a:xfrm>
            <a:off x="1955800" y="4656138"/>
            <a:ext cx="501650" cy="512762"/>
            <a:chOff x="2839" y="3501"/>
            <a:chExt cx="755" cy="803"/>
          </a:xfrm>
        </p:grpSpPr>
        <p:pic>
          <p:nvPicPr>
            <p:cNvPr id="72738" name="Picture 706" descr="desktop_computer_stylized_medium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39" name="Freeform 707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5" name="Group 708"/>
          <p:cNvGrpSpPr>
            <a:grpSpLocks/>
          </p:cNvGrpSpPr>
          <p:nvPr/>
        </p:nvGrpSpPr>
        <p:grpSpPr bwMode="auto">
          <a:xfrm>
            <a:off x="1757363" y="5095875"/>
            <a:ext cx="501650" cy="512763"/>
            <a:chOff x="2839" y="3501"/>
            <a:chExt cx="755" cy="803"/>
          </a:xfrm>
        </p:grpSpPr>
        <p:pic>
          <p:nvPicPr>
            <p:cNvPr id="72736" name="Picture 709" descr="desktop_computer_stylized_medium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37" name="Freeform 710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2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74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5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10414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Multiple access protocols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395413"/>
            <a:ext cx="8396287" cy="4648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single shared broadcast channel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two or more simultaneous transmissions by nodes: interference </a:t>
            </a:r>
          </a:p>
          <a:p>
            <a:pPr lvl="1"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collision</a:t>
            </a:r>
            <a:r>
              <a:rPr lang="en-US" dirty="0">
                <a:latin typeface="Gill Sans MT" charset="0"/>
              </a:rPr>
              <a:t> if node receives two or more signals at the same time</a:t>
            </a:r>
          </a:p>
          <a:p>
            <a:pPr>
              <a:buFont typeface="Wingdings" charset="0"/>
              <a:buNone/>
              <a:defRPr/>
            </a:pPr>
            <a:endParaRPr lang="en-US" sz="2400" i="1" u="sng" dirty="0">
              <a:solidFill>
                <a:srgbClr val="FF0000"/>
              </a:solidFill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multiple access protocol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distributed algorithm that determines how nodes share channel, i.e., determine when node can transmit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communication about channel sharing must use channel itself!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no out-of-band channel for </a:t>
            </a:r>
            <a:r>
              <a:rPr lang="en-US" sz="2000" dirty="0" smtClean="0">
                <a:latin typeface="Gill Sans MT" charset="0"/>
              </a:rPr>
              <a:t>coordination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94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3" name="Picture 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An ideal multiple access protocol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given: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broadcast channel of rate R bps</a:t>
            </a:r>
          </a:p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desiderata: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1. when one node wants to transmit, it can send at rate R.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 when M nodes want to transmit, each can send at average rate R/M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3. fully decentralized:</a:t>
            </a:r>
          </a:p>
          <a:p>
            <a:pPr lvl="2">
              <a:defRPr/>
            </a:pPr>
            <a:r>
              <a:rPr lang="en-US" sz="2400" dirty="0">
                <a:latin typeface="Gill Sans MT" charset="0"/>
              </a:rPr>
              <a:t>no special node to coordinate transmissions</a:t>
            </a:r>
          </a:p>
          <a:p>
            <a:pPr lvl="2">
              <a:defRPr/>
            </a:pPr>
            <a:r>
              <a:rPr lang="en-US" sz="2400" dirty="0">
                <a:latin typeface="Gill Sans MT" charset="0"/>
              </a:rPr>
              <a:t>no synchronization of clocks, slots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4. simple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84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1" name="Picture 6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94456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1925"/>
            <a:ext cx="8101013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MAC protocols: taxonomy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8271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latin typeface="Gill Sans MT" charset="0"/>
                <a:cs typeface="+mn-cs"/>
              </a:rPr>
              <a:t>three broad classes: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channel partitioning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divide channel into smaller </a:t>
            </a:r>
            <a:r>
              <a:rPr lang="ja-JP" altLang="en-US" sz="2000">
                <a:latin typeface="Gill Sans MT" charset="0"/>
              </a:rPr>
              <a:t>“</a:t>
            </a:r>
            <a:r>
              <a:rPr lang="en-US" sz="2000" dirty="0">
                <a:latin typeface="Gill Sans MT" charset="0"/>
              </a:rPr>
              <a:t>pieces</a:t>
            </a:r>
            <a:r>
              <a:rPr lang="ja-JP" altLang="en-US" sz="2000">
                <a:latin typeface="Gill Sans MT" charset="0"/>
              </a:rPr>
              <a:t>”</a:t>
            </a:r>
            <a:r>
              <a:rPr lang="en-US" sz="2000" dirty="0">
                <a:latin typeface="Gill Sans MT" charset="0"/>
              </a:rPr>
              <a:t> (time slots, frequency, code)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allocate piece to node for exclusive use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random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channel not divided, allow collisions</a:t>
            </a:r>
          </a:p>
          <a:p>
            <a:pPr lvl="1">
              <a:defRPr/>
            </a:pPr>
            <a:r>
              <a:rPr lang="ja-JP" altLang="en-US" sz="2000">
                <a:latin typeface="Gill Sans MT" charset="0"/>
              </a:rPr>
              <a:t>“</a:t>
            </a:r>
            <a:r>
              <a:rPr lang="en-US" sz="2000" dirty="0">
                <a:latin typeface="Gill Sans MT" charset="0"/>
              </a:rPr>
              <a:t>recover</a:t>
            </a:r>
            <a:r>
              <a:rPr lang="ja-JP" altLang="en-US" sz="2000">
                <a:latin typeface="Gill Sans MT" charset="0"/>
              </a:rPr>
              <a:t>”</a:t>
            </a:r>
            <a:r>
              <a:rPr lang="en-US" sz="2000" dirty="0">
                <a:latin typeface="Gill Sans MT" charset="0"/>
              </a:rPr>
              <a:t> from collisions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ja-JP" altLang="en-US" i="1">
                <a:solidFill>
                  <a:srgbClr val="CC0000"/>
                </a:solidFill>
                <a:latin typeface="Gill Sans MT" charset="0"/>
                <a:cs typeface="+mn-cs"/>
              </a:rPr>
              <a:t>“</a:t>
            </a: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taking turns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  <a:cs typeface="+mn-cs"/>
              </a:rPr>
              <a:t>”</a:t>
            </a:r>
            <a:endParaRPr lang="en-US" i="1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nodes take turns, but nodes with more to send can take longer turns</a:t>
            </a:r>
            <a:endParaRPr lang="en-US" dirty="0">
              <a:latin typeface="Gill Sans MT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00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9" name="Picture 50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003300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230188" y="206375"/>
            <a:ext cx="862965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Channel partitioning MAC protocols: TDMA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379538"/>
            <a:ext cx="7772400" cy="293052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sz="3200" dirty="0">
                <a:solidFill>
                  <a:srgbClr val="CC0000"/>
                </a:solidFill>
                <a:latin typeface="Gill Sans MT" charset="0"/>
                <a:cs typeface="+mn-cs"/>
              </a:rPr>
              <a:t>TDMA: time division multiple access</a:t>
            </a:r>
            <a:r>
              <a:rPr lang="en-US" sz="3200" dirty="0">
                <a:latin typeface="Gill Sans MT" charset="0"/>
                <a:cs typeface="+mn-cs"/>
              </a:rPr>
              <a:t> </a:t>
            </a:r>
          </a:p>
          <a:p>
            <a:pPr>
              <a:lnSpc>
                <a:spcPct val="75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access to channel in "rounds" </a:t>
            </a:r>
          </a:p>
          <a:p>
            <a:pPr>
              <a:lnSpc>
                <a:spcPct val="75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each station gets fixed length slot (length = </a:t>
            </a:r>
            <a:r>
              <a:rPr lang="en-US" dirty="0" smtClean="0">
                <a:latin typeface="Gill Sans MT" charset="0"/>
                <a:cs typeface="+mn-cs"/>
              </a:rPr>
              <a:t>packet transmission </a:t>
            </a:r>
            <a:r>
              <a:rPr lang="en-US" dirty="0">
                <a:latin typeface="Gill Sans MT" charset="0"/>
                <a:cs typeface="+mn-cs"/>
              </a:rPr>
              <a:t>time) in each round </a:t>
            </a:r>
          </a:p>
          <a:p>
            <a:pPr>
              <a:lnSpc>
                <a:spcPct val="75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unused slots go idle </a:t>
            </a:r>
          </a:p>
          <a:p>
            <a:pPr>
              <a:lnSpc>
                <a:spcPct val="75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example: 6-station LAN, 1,3,4 </a:t>
            </a:r>
            <a:r>
              <a:rPr lang="en-US" dirty="0" smtClean="0">
                <a:latin typeface="Gill Sans MT" charset="0"/>
                <a:cs typeface="+mn-cs"/>
              </a:rPr>
              <a:t>have packets to send, </a:t>
            </a:r>
            <a:r>
              <a:rPr lang="en-US" dirty="0">
                <a:latin typeface="Gill Sans MT" charset="0"/>
                <a:cs typeface="+mn-cs"/>
              </a:rPr>
              <a:t>slots 2,5,6 idle </a:t>
            </a:r>
            <a:endParaRPr lang="en-US" sz="3200" dirty="0">
              <a:latin typeface="Gill Sans MT" charset="0"/>
              <a:cs typeface="+mn-cs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1052513" y="5440363"/>
            <a:ext cx="6084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274763" y="5213350"/>
            <a:ext cx="479425" cy="23018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2233613" y="5213350"/>
            <a:ext cx="479425" cy="2301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2708275" y="5213350"/>
            <a:ext cx="479425" cy="230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>
            <a:off x="1276350" y="5100638"/>
            <a:ext cx="0" cy="338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16" name="Line 16"/>
          <p:cNvSpPr>
            <a:spLocks noChangeShapeType="1"/>
          </p:cNvSpPr>
          <p:nvPr/>
        </p:nvSpPr>
        <p:spPr bwMode="auto">
          <a:xfrm>
            <a:off x="4141788" y="5103813"/>
            <a:ext cx="0" cy="338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17" name="Text Box 23"/>
          <p:cNvSpPr txBox="1">
            <a:spLocks noChangeArrowheads="1"/>
          </p:cNvSpPr>
          <p:nvPr/>
        </p:nvSpPr>
        <p:spPr bwMode="auto">
          <a:xfrm>
            <a:off x="1374775" y="518001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1</a:t>
            </a:r>
          </a:p>
        </p:txBody>
      </p:sp>
      <p:sp>
        <p:nvSpPr>
          <p:cNvPr id="21518" name="Text Box 24"/>
          <p:cNvSpPr txBox="1">
            <a:spLocks noChangeArrowheads="1"/>
          </p:cNvSpPr>
          <p:nvPr/>
        </p:nvSpPr>
        <p:spPr bwMode="auto">
          <a:xfrm>
            <a:off x="2320925" y="51657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3</a:t>
            </a:r>
          </a:p>
        </p:txBody>
      </p:sp>
      <p:sp>
        <p:nvSpPr>
          <p:cNvPr id="21519" name="Text Box 25"/>
          <p:cNvSpPr txBox="1">
            <a:spLocks noChangeArrowheads="1"/>
          </p:cNvSpPr>
          <p:nvPr/>
        </p:nvSpPr>
        <p:spPr bwMode="auto">
          <a:xfrm>
            <a:off x="2786063" y="51720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4</a:t>
            </a:r>
          </a:p>
        </p:txBody>
      </p:sp>
      <p:sp>
        <p:nvSpPr>
          <p:cNvPr id="21520" name="Rectangle 26"/>
          <p:cNvSpPr>
            <a:spLocks noChangeArrowheads="1"/>
          </p:cNvSpPr>
          <p:nvPr/>
        </p:nvSpPr>
        <p:spPr bwMode="auto">
          <a:xfrm>
            <a:off x="4132263" y="5208588"/>
            <a:ext cx="479425" cy="2301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21" name="Rectangle 27"/>
          <p:cNvSpPr>
            <a:spLocks noChangeArrowheads="1"/>
          </p:cNvSpPr>
          <p:nvPr/>
        </p:nvSpPr>
        <p:spPr bwMode="auto">
          <a:xfrm>
            <a:off x="5091113" y="5208588"/>
            <a:ext cx="479425" cy="2301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22" name="Rectangle 28"/>
          <p:cNvSpPr>
            <a:spLocks noChangeArrowheads="1"/>
          </p:cNvSpPr>
          <p:nvPr/>
        </p:nvSpPr>
        <p:spPr bwMode="auto">
          <a:xfrm>
            <a:off x="5565775" y="5208588"/>
            <a:ext cx="479425" cy="230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23" name="Line 29"/>
          <p:cNvSpPr>
            <a:spLocks noChangeShapeType="1"/>
          </p:cNvSpPr>
          <p:nvPr/>
        </p:nvSpPr>
        <p:spPr bwMode="auto">
          <a:xfrm>
            <a:off x="4133850" y="5095875"/>
            <a:ext cx="0" cy="338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24" name="Text Box 30"/>
          <p:cNvSpPr txBox="1">
            <a:spLocks noChangeArrowheads="1"/>
          </p:cNvSpPr>
          <p:nvPr/>
        </p:nvSpPr>
        <p:spPr bwMode="auto">
          <a:xfrm>
            <a:off x="4232275" y="51752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1</a:t>
            </a:r>
          </a:p>
        </p:txBody>
      </p:sp>
      <p:sp>
        <p:nvSpPr>
          <p:cNvPr id="21525" name="Text Box 31"/>
          <p:cNvSpPr txBox="1">
            <a:spLocks noChangeArrowheads="1"/>
          </p:cNvSpPr>
          <p:nvPr/>
        </p:nvSpPr>
        <p:spPr bwMode="auto">
          <a:xfrm>
            <a:off x="5178425" y="5160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3</a:t>
            </a:r>
          </a:p>
        </p:txBody>
      </p:sp>
      <p:sp>
        <p:nvSpPr>
          <p:cNvPr id="21526" name="Text Box 32"/>
          <p:cNvSpPr txBox="1">
            <a:spLocks noChangeArrowheads="1"/>
          </p:cNvSpPr>
          <p:nvPr/>
        </p:nvSpPr>
        <p:spPr bwMode="auto">
          <a:xfrm>
            <a:off x="5643563" y="516731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4</a:t>
            </a:r>
          </a:p>
        </p:txBody>
      </p:sp>
      <p:sp>
        <p:nvSpPr>
          <p:cNvPr id="21527" name="Line 34"/>
          <p:cNvSpPr>
            <a:spLocks noChangeShapeType="1"/>
          </p:cNvSpPr>
          <p:nvPr/>
        </p:nvSpPr>
        <p:spPr bwMode="auto">
          <a:xfrm>
            <a:off x="1757363" y="5205413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28" name="Line 35"/>
          <p:cNvSpPr>
            <a:spLocks noChangeShapeType="1"/>
          </p:cNvSpPr>
          <p:nvPr/>
        </p:nvSpPr>
        <p:spPr bwMode="auto">
          <a:xfrm>
            <a:off x="2233613" y="5210175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29" name="Line 36"/>
          <p:cNvSpPr>
            <a:spLocks noChangeShapeType="1"/>
          </p:cNvSpPr>
          <p:nvPr/>
        </p:nvSpPr>
        <p:spPr bwMode="auto">
          <a:xfrm>
            <a:off x="2709863" y="5210175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0" name="Line 37"/>
          <p:cNvSpPr>
            <a:spLocks noChangeShapeType="1"/>
          </p:cNvSpPr>
          <p:nvPr/>
        </p:nvSpPr>
        <p:spPr bwMode="auto">
          <a:xfrm>
            <a:off x="3186113" y="5210175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1" name="Line 38"/>
          <p:cNvSpPr>
            <a:spLocks noChangeShapeType="1"/>
          </p:cNvSpPr>
          <p:nvPr/>
        </p:nvSpPr>
        <p:spPr bwMode="auto">
          <a:xfrm>
            <a:off x="3667125" y="5200650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2" name="Line 39"/>
          <p:cNvSpPr>
            <a:spLocks noChangeShapeType="1"/>
          </p:cNvSpPr>
          <p:nvPr/>
        </p:nvSpPr>
        <p:spPr bwMode="auto">
          <a:xfrm>
            <a:off x="4614863" y="5205413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3" name="Line 40"/>
          <p:cNvSpPr>
            <a:spLocks noChangeShapeType="1"/>
          </p:cNvSpPr>
          <p:nvPr/>
        </p:nvSpPr>
        <p:spPr bwMode="auto">
          <a:xfrm>
            <a:off x="5562600" y="5200650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4" name="Line 41"/>
          <p:cNvSpPr>
            <a:spLocks noChangeShapeType="1"/>
          </p:cNvSpPr>
          <p:nvPr/>
        </p:nvSpPr>
        <p:spPr bwMode="auto">
          <a:xfrm>
            <a:off x="6510338" y="5195888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5" name="Line 42"/>
          <p:cNvSpPr>
            <a:spLocks noChangeShapeType="1"/>
          </p:cNvSpPr>
          <p:nvPr/>
        </p:nvSpPr>
        <p:spPr bwMode="auto">
          <a:xfrm>
            <a:off x="6043613" y="5205413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6" name="Line 43"/>
          <p:cNvSpPr>
            <a:spLocks noChangeShapeType="1"/>
          </p:cNvSpPr>
          <p:nvPr/>
        </p:nvSpPr>
        <p:spPr bwMode="auto">
          <a:xfrm>
            <a:off x="6991350" y="5110163"/>
            <a:ext cx="0" cy="338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7" name="Line 44"/>
          <p:cNvSpPr>
            <a:spLocks noChangeShapeType="1"/>
          </p:cNvSpPr>
          <p:nvPr/>
        </p:nvSpPr>
        <p:spPr bwMode="auto">
          <a:xfrm>
            <a:off x="5091113" y="5205413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38" name="Text Box 45"/>
          <p:cNvSpPr txBox="1">
            <a:spLocks noChangeArrowheads="1"/>
          </p:cNvSpPr>
          <p:nvPr/>
        </p:nvSpPr>
        <p:spPr bwMode="auto">
          <a:xfrm>
            <a:off x="2320925" y="4581525"/>
            <a:ext cx="704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i="0" dirty="0" smtClean="0">
                <a:latin typeface="Arial" charset="0"/>
                <a:cs typeface="+mn-cs"/>
              </a:rPr>
              <a:t>6-slot</a:t>
            </a:r>
          </a:p>
          <a:p>
            <a:pPr>
              <a:defRPr/>
            </a:pPr>
            <a:r>
              <a:rPr lang="en-US" sz="1600" i="0" dirty="0" smtClean="0">
                <a:latin typeface="Arial" charset="0"/>
                <a:cs typeface="+mn-cs"/>
              </a:rPr>
              <a:t>frame</a:t>
            </a:r>
          </a:p>
        </p:txBody>
      </p:sp>
      <p:sp>
        <p:nvSpPr>
          <p:cNvPr id="21539" name="Line 46"/>
          <p:cNvSpPr>
            <a:spLocks noChangeShapeType="1"/>
          </p:cNvSpPr>
          <p:nvPr/>
        </p:nvSpPr>
        <p:spPr bwMode="auto">
          <a:xfrm>
            <a:off x="3132138" y="4918075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40" name="Line 47"/>
          <p:cNvSpPr>
            <a:spLocks noChangeShapeType="1"/>
          </p:cNvSpPr>
          <p:nvPr/>
        </p:nvSpPr>
        <p:spPr bwMode="auto">
          <a:xfrm flipH="1">
            <a:off x="1287463" y="4913313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41" name="Line 48"/>
          <p:cNvSpPr>
            <a:spLocks noChangeShapeType="1"/>
          </p:cNvSpPr>
          <p:nvPr/>
        </p:nvSpPr>
        <p:spPr bwMode="auto">
          <a:xfrm>
            <a:off x="1266825" y="482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42" name="Line 49"/>
          <p:cNvSpPr>
            <a:spLocks noChangeShapeType="1"/>
          </p:cNvSpPr>
          <p:nvPr/>
        </p:nvSpPr>
        <p:spPr bwMode="auto">
          <a:xfrm>
            <a:off x="4125913" y="48164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43" name="Text Box 51"/>
          <p:cNvSpPr txBox="1">
            <a:spLocks noChangeArrowheads="1"/>
          </p:cNvSpPr>
          <p:nvPr/>
        </p:nvSpPr>
        <p:spPr bwMode="auto">
          <a:xfrm>
            <a:off x="5184775" y="4554538"/>
            <a:ext cx="704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i="0" dirty="0" smtClean="0">
                <a:latin typeface="Arial" charset="0"/>
                <a:cs typeface="+mn-cs"/>
              </a:rPr>
              <a:t>6-slot</a:t>
            </a:r>
          </a:p>
          <a:p>
            <a:pPr>
              <a:defRPr/>
            </a:pPr>
            <a:r>
              <a:rPr lang="en-US" sz="1600" i="0" dirty="0" smtClean="0">
                <a:latin typeface="Arial" charset="0"/>
                <a:cs typeface="+mn-cs"/>
              </a:rPr>
              <a:t>frame</a:t>
            </a:r>
          </a:p>
        </p:txBody>
      </p:sp>
      <p:sp>
        <p:nvSpPr>
          <p:cNvPr id="21544" name="Line 52"/>
          <p:cNvSpPr>
            <a:spLocks noChangeShapeType="1"/>
          </p:cNvSpPr>
          <p:nvPr/>
        </p:nvSpPr>
        <p:spPr bwMode="auto">
          <a:xfrm>
            <a:off x="5995988" y="4924425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45" name="Line 53"/>
          <p:cNvSpPr>
            <a:spLocks noChangeShapeType="1"/>
          </p:cNvSpPr>
          <p:nvPr/>
        </p:nvSpPr>
        <p:spPr bwMode="auto">
          <a:xfrm flipH="1">
            <a:off x="4151313" y="4919663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46" name="Line 55"/>
          <p:cNvSpPr>
            <a:spLocks noChangeShapeType="1"/>
          </p:cNvSpPr>
          <p:nvPr/>
        </p:nvSpPr>
        <p:spPr bwMode="auto">
          <a:xfrm>
            <a:off x="6989763" y="47894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4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59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1650" y="1370013"/>
            <a:ext cx="822325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FDMA: frequency division multiple access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channel spectrum divided into frequency bands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each station assigned fixed frequency band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unused transmission time in frequency bands go idle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example: 6-station LAN, 1,3,4 have </a:t>
            </a:r>
            <a:r>
              <a:rPr lang="en-US" sz="2400" dirty="0" smtClean="0">
                <a:latin typeface="Gill Sans MT" charset="0"/>
                <a:cs typeface="+mn-cs"/>
              </a:rPr>
              <a:t>packet to send, </a:t>
            </a:r>
            <a:r>
              <a:rPr lang="en-US" sz="2400" dirty="0">
                <a:latin typeface="Gill Sans MT" charset="0"/>
                <a:cs typeface="+mn-cs"/>
              </a:rPr>
              <a:t>frequency bands 2,5,6 idle </a:t>
            </a: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4627563" y="4138613"/>
            <a:ext cx="627062" cy="225107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 flipV="1">
            <a:off x="4625975" y="5243513"/>
            <a:ext cx="6223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35" name="Line 6"/>
          <p:cNvSpPr>
            <a:spLocks noChangeShapeType="1"/>
          </p:cNvSpPr>
          <p:nvPr/>
        </p:nvSpPr>
        <p:spPr bwMode="auto">
          <a:xfrm flipV="1">
            <a:off x="4621213" y="5635625"/>
            <a:ext cx="6318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 flipV="1">
            <a:off x="4625975" y="6021388"/>
            <a:ext cx="627063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V="1">
            <a:off x="4621213" y="4857750"/>
            <a:ext cx="6318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V="1">
            <a:off x="4625975" y="4471988"/>
            <a:ext cx="6318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346700" y="4411663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955" name="Freeform 12"/>
          <p:cNvSpPr>
            <a:spLocks/>
          </p:cNvSpPr>
          <p:nvPr/>
        </p:nvSpPr>
        <p:spPr bwMode="auto">
          <a:xfrm>
            <a:off x="5494338" y="4292600"/>
            <a:ext cx="1728787" cy="114300"/>
          </a:xfrm>
          <a:custGeom>
            <a:avLst/>
            <a:gdLst>
              <a:gd name="T0" fmla="*/ 0 w 1089"/>
              <a:gd name="T1" fmla="*/ 2147483647 h 72"/>
              <a:gd name="T2" fmla="*/ 0 w 1089"/>
              <a:gd name="T3" fmla="*/ 2147483647 h 72"/>
              <a:gd name="T4" fmla="*/ 2147483647 w 1089"/>
              <a:gd name="T5" fmla="*/ 0 h 72"/>
              <a:gd name="T6" fmla="*/ 2147483647 w 1089"/>
              <a:gd name="T7" fmla="*/ 2147483647 h 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72">
                <a:moveTo>
                  <a:pt x="0" y="72"/>
                </a:moveTo>
                <a:lnTo>
                  <a:pt x="0" y="3"/>
                </a:lnTo>
                <a:lnTo>
                  <a:pt x="1089" y="0"/>
                </a:lnTo>
                <a:lnTo>
                  <a:pt x="1089" y="72"/>
                </a:lnTo>
              </a:path>
            </a:pathLst>
          </a:custGeom>
          <a:solidFill>
            <a:schemeClr val="accent2"/>
          </a:solidFill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5394325" y="4814888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42" name="Line 15"/>
          <p:cNvSpPr>
            <a:spLocks noChangeShapeType="1"/>
          </p:cNvSpPr>
          <p:nvPr/>
        </p:nvSpPr>
        <p:spPr bwMode="auto">
          <a:xfrm>
            <a:off x="5394325" y="5213350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958" name="Freeform 16"/>
          <p:cNvSpPr>
            <a:spLocks/>
          </p:cNvSpPr>
          <p:nvPr/>
        </p:nvSpPr>
        <p:spPr bwMode="auto">
          <a:xfrm>
            <a:off x="5541963" y="5094288"/>
            <a:ext cx="1728787" cy="114300"/>
          </a:xfrm>
          <a:custGeom>
            <a:avLst/>
            <a:gdLst>
              <a:gd name="T0" fmla="*/ 0 w 1089"/>
              <a:gd name="T1" fmla="*/ 2147483647 h 72"/>
              <a:gd name="T2" fmla="*/ 0 w 1089"/>
              <a:gd name="T3" fmla="*/ 2147483647 h 72"/>
              <a:gd name="T4" fmla="*/ 2147483647 w 1089"/>
              <a:gd name="T5" fmla="*/ 0 h 72"/>
              <a:gd name="T6" fmla="*/ 2147483647 w 1089"/>
              <a:gd name="T7" fmla="*/ 2147483647 h 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72">
                <a:moveTo>
                  <a:pt x="0" y="72"/>
                </a:moveTo>
                <a:lnTo>
                  <a:pt x="0" y="3"/>
                </a:lnTo>
                <a:lnTo>
                  <a:pt x="1089" y="0"/>
                </a:lnTo>
                <a:lnTo>
                  <a:pt x="1089" y="72"/>
                </a:lnTo>
              </a:path>
            </a:pathLst>
          </a:custGeom>
          <a:solidFill>
            <a:srgbClr val="FF0000"/>
          </a:solidFill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82959" name="Group 17"/>
          <p:cNvGrpSpPr>
            <a:grpSpLocks/>
          </p:cNvGrpSpPr>
          <p:nvPr/>
        </p:nvGrpSpPr>
        <p:grpSpPr bwMode="auto">
          <a:xfrm>
            <a:off x="5411788" y="5499100"/>
            <a:ext cx="2228850" cy="119063"/>
            <a:chOff x="1884" y="2826"/>
            <a:chExt cx="1404" cy="75"/>
          </a:xfrm>
        </p:grpSpPr>
        <p:sp>
          <p:nvSpPr>
            <p:cNvPr id="22561" name="Line 18"/>
            <p:cNvSpPr>
              <a:spLocks noChangeShapeType="1"/>
            </p:cNvSpPr>
            <p:nvPr/>
          </p:nvSpPr>
          <p:spPr bwMode="auto">
            <a:xfrm>
              <a:off x="1884" y="2901"/>
              <a:ext cx="14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977" name="Freeform 19"/>
            <p:cNvSpPr>
              <a:spLocks/>
            </p:cNvSpPr>
            <p:nvPr/>
          </p:nvSpPr>
          <p:spPr bwMode="auto">
            <a:xfrm>
              <a:off x="1977" y="2826"/>
              <a:ext cx="1089" cy="72"/>
            </a:xfrm>
            <a:custGeom>
              <a:avLst/>
              <a:gdLst>
                <a:gd name="T0" fmla="*/ 0 w 1089"/>
                <a:gd name="T1" fmla="*/ 72 h 72"/>
                <a:gd name="T2" fmla="*/ 0 w 1089"/>
                <a:gd name="T3" fmla="*/ 3 h 72"/>
                <a:gd name="T4" fmla="*/ 1089 w 1089"/>
                <a:gd name="T5" fmla="*/ 0 h 72"/>
                <a:gd name="T6" fmla="*/ 1089 w 1089"/>
                <a:gd name="T7" fmla="*/ 72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89" h="72">
                  <a:moveTo>
                    <a:pt x="0" y="72"/>
                  </a:moveTo>
                  <a:lnTo>
                    <a:pt x="0" y="3"/>
                  </a:lnTo>
                  <a:lnTo>
                    <a:pt x="1089" y="0"/>
                  </a:lnTo>
                  <a:lnTo>
                    <a:pt x="1089" y="72"/>
                  </a:lnTo>
                </a:path>
              </a:pathLst>
            </a:custGeom>
            <a:solidFill>
              <a:srgbClr val="00CC66"/>
            </a:solidFill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2545" name="Line 20"/>
          <p:cNvSpPr>
            <a:spLocks noChangeShapeType="1"/>
          </p:cNvSpPr>
          <p:nvPr/>
        </p:nvSpPr>
        <p:spPr bwMode="auto">
          <a:xfrm>
            <a:off x="5441950" y="6024563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547" name="Text Box 22"/>
          <p:cNvSpPr txBox="1">
            <a:spLocks noChangeArrowheads="1"/>
          </p:cNvSpPr>
          <p:nvPr/>
        </p:nvSpPr>
        <p:spPr bwMode="auto">
          <a:xfrm rot="-5400000">
            <a:off x="3423444" y="5018882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frequency bands</a:t>
            </a:r>
          </a:p>
        </p:txBody>
      </p:sp>
      <p:sp>
        <p:nvSpPr>
          <p:cNvPr id="22548" name="Text Box 23"/>
          <p:cNvSpPr txBox="1">
            <a:spLocks noChangeArrowheads="1"/>
          </p:cNvSpPr>
          <p:nvPr/>
        </p:nvSpPr>
        <p:spPr bwMode="auto">
          <a:xfrm rot="67766">
            <a:off x="7332663" y="3960813"/>
            <a:ext cx="615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time</a:t>
            </a:r>
          </a:p>
        </p:txBody>
      </p:sp>
      <p:sp>
        <p:nvSpPr>
          <p:cNvPr id="82964" name="Freeform 54"/>
          <p:cNvSpPr>
            <a:spLocks/>
          </p:cNvSpPr>
          <p:nvPr/>
        </p:nvSpPr>
        <p:spPr bwMode="auto">
          <a:xfrm>
            <a:off x="2032000" y="4348163"/>
            <a:ext cx="595313" cy="1538287"/>
          </a:xfrm>
          <a:custGeom>
            <a:avLst/>
            <a:gdLst>
              <a:gd name="T0" fmla="*/ 2147483647 w 375"/>
              <a:gd name="T1" fmla="*/ 0 h 969"/>
              <a:gd name="T2" fmla="*/ 0 w 375"/>
              <a:gd name="T3" fmla="*/ 2147483647 h 969"/>
              <a:gd name="T4" fmla="*/ 2147483647 w 375"/>
              <a:gd name="T5" fmla="*/ 2147483647 h 969"/>
              <a:gd name="T6" fmla="*/ 2147483647 w 375"/>
              <a:gd name="T7" fmla="*/ 0 h 9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" h="969">
                <a:moveTo>
                  <a:pt x="375" y="0"/>
                </a:moveTo>
                <a:lnTo>
                  <a:pt x="0" y="485"/>
                </a:lnTo>
                <a:lnTo>
                  <a:pt x="375" y="969"/>
                </a:lnTo>
                <a:lnTo>
                  <a:pt x="375" y="0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mpd="sng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82965" name="Group 56"/>
          <p:cNvGrpSpPr>
            <a:grpSpLocks/>
          </p:cNvGrpSpPr>
          <p:nvPr/>
        </p:nvGrpSpPr>
        <p:grpSpPr bwMode="auto">
          <a:xfrm>
            <a:off x="293688" y="4986338"/>
            <a:ext cx="1666875" cy="314325"/>
            <a:chOff x="1614" y="1494"/>
            <a:chExt cx="1050" cy="198"/>
          </a:xfrm>
        </p:grpSpPr>
        <p:sp>
          <p:nvSpPr>
            <p:cNvPr id="22557" name="Rectangle 57"/>
            <p:cNvSpPr>
              <a:spLocks noChangeArrowheads="1"/>
            </p:cNvSpPr>
            <p:nvPr/>
          </p:nvSpPr>
          <p:spPr bwMode="auto">
            <a:xfrm>
              <a:off x="2358" y="1500"/>
              <a:ext cx="168" cy="1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5610" name="Freeform 58"/>
            <p:cNvSpPr>
              <a:spLocks/>
            </p:cNvSpPr>
            <p:nvPr/>
          </p:nvSpPr>
          <p:spPr bwMode="auto">
            <a:xfrm>
              <a:off x="1614" y="1494"/>
              <a:ext cx="896" cy="198"/>
            </a:xfrm>
            <a:custGeom>
              <a:avLst/>
              <a:gdLst>
                <a:gd name="T0" fmla="*/ 18 w 896"/>
                <a:gd name="T1" fmla="*/ 0 h 198"/>
                <a:gd name="T2" fmla="*/ 0 w 896"/>
                <a:gd name="T3" fmla="*/ 96 h 198"/>
                <a:gd name="T4" fmla="*/ 18 w 896"/>
                <a:gd name="T5" fmla="*/ 198 h 198"/>
                <a:gd name="T6" fmla="*/ 774 w 896"/>
                <a:gd name="T7" fmla="*/ 198 h 198"/>
                <a:gd name="T8" fmla="*/ 750 w 896"/>
                <a:gd name="T9" fmla="*/ 90 h 198"/>
                <a:gd name="T10" fmla="*/ 774 w 896"/>
                <a:gd name="T11" fmla="*/ 0 h 198"/>
                <a:gd name="T12" fmla="*/ 18 w 896"/>
                <a:gd name="T13" fmla="*/ 0 h 1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96" h="198">
                  <a:moveTo>
                    <a:pt x="18" y="0"/>
                  </a:moveTo>
                  <a:lnTo>
                    <a:pt x="0" y="96"/>
                  </a:lnTo>
                  <a:lnTo>
                    <a:pt x="18" y="198"/>
                  </a:lnTo>
                  <a:lnTo>
                    <a:pt x="774" y="198"/>
                  </a:lnTo>
                  <a:cubicBezTo>
                    <a:pt x="896" y="180"/>
                    <a:pt x="750" y="123"/>
                    <a:pt x="750" y="90"/>
                  </a:cubicBezTo>
                  <a:cubicBezTo>
                    <a:pt x="750" y="57"/>
                    <a:pt x="896" y="15"/>
                    <a:pt x="774" y="0"/>
                  </a:cubicBezTo>
                  <a:lnTo>
                    <a:pt x="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50000">
                  <a:schemeClr val="bg1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2559" name="Oval 59"/>
            <p:cNvSpPr>
              <a:spLocks noChangeArrowheads="1"/>
            </p:cNvSpPr>
            <p:nvPr/>
          </p:nvSpPr>
          <p:spPr bwMode="auto">
            <a:xfrm>
              <a:off x="2502" y="1506"/>
              <a:ext cx="62" cy="16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2560" name="Line 60"/>
            <p:cNvSpPr>
              <a:spLocks noChangeShapeType="1"/>
            </p:cNvSpPr>
            <p:nvPr/>
          </p:nvSpPr>
          <p:spPr bwMode="auto">
            <a:xfrm>
              <a:off x="2526" y="1584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82966" name="Freeform 65"/>
          <p:cNvSpPr>
            <a:spLocks/>
          </p:cNvSpPr>
          <p:nvPr/>
        </p:nvSpPr>
        <p:spPr bwMode="auto">
          <a:xfrm>
            <a:off x="2803525" y="5040313"/>
            <a:ext cx="892175" cy="173037"/>
          </a:xfrm>
          <a:custGeom>
            <a:avLst/>
            <a:gdLst>
              <a:gd name="T0" fmla="*/ 2147483647 w 562"/>
              <a:gd name="T1" fmla="*/ 2147483647 h 266"/>
              <a:gd name="T2" fmla="*/ 2147483647 w 562"/>
              <a:gd name="T3" fmla="*/ 2147483647 h 266"/>
              <a:gd name="T4" fmla="*/ 2147483647 w 562"/>
              <a:gd name="T5" fmla="*/ 2147483647 h 266"/>
              <a:gd name="T6" fmla="*/ 2147483647 w 562"/>
              <a:gd name="T7" fmla="*/ 0 h 266"/>
              <a:gd name="T8" fmla="*/ 2147483647 w 562"/>
              <a:gd name="T9" fmla="*/ 2147483647 h 266"/>
              <a:gd name="T10" fmla="*/ 2147483647 w 562"/>
              <a:gd name="T11" fmla="*/ 2147483647 h 266"/>
              <a:gd name="T12" fmla="*/ 2147483647 w 562"/>
              <a:gd name="T13" fmla="*/ 2147483647 h 266"/>
              <a:gd name="T14" fmla="*/ 2147483647 w 562"/>
              <a:gd name="T15" fmla="*/ 2147483647 h 266"/>
              <a:gd name="T16" fmla="*/ 2147483647 w 562"/>
              <a:gd name="T17" fmla="*/ 2147483647 h 266"/>
              <a:gd name="T18" fmla="*/ 2147483647 w 562"/>
              <a:gd name="T19" fmla="*/ 2147483647 h 266"/>
              <a:gd name="T20" fmla="*/ 2147483647 w 562"/>
              <a:gd name="T21" fmla="*/ 2147483647 h 2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62" h="266">
                <a:moveTo>
                  <a:pt x="4" y="264"/>
                </a:moveTo>
                <a:cubicBezTo>
                  <a:pt x="4" y="212"/>
                  <a:pt x="0" y="4"/>
                  <a:pt x="52" y="6"/>
                </a:cubicBezTo>
                <a:cubicBezTo>
                  <a:pt x="106" y="4"/>
                  <a:pt x="58" y="266"/>
                  <a:pt x="108" y="266"/>
                </a:cubicBezTo>
                <a:cubicBezTo>
                  <a:pt x="158" y="266"/>
                  <a:pt x="126" y="0"/>
                  <a:pt x="174" y="0"/>
                </a:cubicBezTo>
                <a:cubicBezTo>
                  <a:pt x="222" y="0"/>
                  <a:pt x="184" y="266"/>
                  <a:pt x="228" y="264"/>
                </a:cubicBezTo>
                <a:cubicBezTo>
                  <a:pt x="272" y="262"/>
                  <a:pt x="244" y="8"/>
                  <a:pt x="288" y="8"/>
                </a:cubicBezTo>
                <a:cubicBezTo>
                  <a:pt x="332" y="8"/>
                  <a:pt x="304" y="266"/>
                  <a:pt x="354" y="266"/>
                </a:cubicBezTo>
                <a:cubicBezTo>
                  <a:pt x="404" y="266"/>
                  <a:pt x="336" y="8"/>
                  <a:pt x="402" y="8"/>
                </a:cubicBezTo>
                <a:cubicBezTo>
                  <a:pt x="468" y="8"/>
                  <a:pt x="416" y="266"/>
                  <a:pt x="464" y="264"/>
                </a:cubicBezTo>
                <a:cubicBezTo>
                  <a:pt x="512" y="262"/>
                  <a:pt x="450" y="4"/>
                  <a:pt x="506" y="6"/>
                </a:cubicBezTo>
                <a:cubicBezTo>
                  <a:pt x="562" y="8"/>
                  <a:pt x="546" y="192"/>
                  <a:pt x="556" y="2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2967" name="Freeform 66"/>
          <p:cNvSpPr>
            <a:spLocks/>
          </p:cNvSpPr>
          <p:nvPr/>
        </p:nvSpPr>
        <p:spPr bwMode="auto">
          <a:xfrm>
            <a:off x="2846388" y="4270375"/>
            <a:ext cx="427037" cy="219075"/>
          </a:xfrm>
          <a:custGeom>
            <a:avLst/>
            <a:gdLst>
              <a:gd name="T0" fmla="*/ 2147483647 w 562"/>
              <a:gd name="T1" fmla="*/ 2147483647 h 266"/>
              <a:gd name="T2" fmla="*/ 2147483647 w 562"/>
              <a:gd name="T3" fmla="*/ 2147483647 h 266"/>
              <a:gd name="T4" fmla="*/ 2147483647 w 562"/>
              <a:gd name="T5" fmla="*/ 2147483647 h 266"/>
              <a:gd name="T6" fmla="*/ 2147483647 w 562"/>
              <a:gd name="T7" fmla="*/ 0 h 266"/>
              <a:gd name="T8" fmla="*/ 2147483647 w 562"/>
              <a:gd name="T9" fmla="*/ 2147483647 h 266"/>
              <a:gd name="T10" fmla="*/ 2147483647 w 562"/>
              <a:gd name="T11" fmla="*/ 2147483647 h 266"/>
              <a:gd name="T12" fmla="*/ 2147483647 w 562"/>
              <a:gd name="T13" fmla="*/ 2147483647 h 266"/>
              <a:gd name="T14" fmla="*/ 2147483647 w 562"/>
              <a:gd name="T15" fmla="*/ 2147483647 h 266"/>
              <a:gd name="T16" fmla="*/ 2147483647 w 562"/>
              <a:gd name="T17" fmla="*/ 2147483647 h 266"/>
              <a:gd name="T18" fmla="*/ 2147483647 w 562"/>
              <a:gd name="T19" fmla="*/ 2147483647 h 266"/>
              <a:gd name="T20" fmla="*/ 2147483647 w 562"/>
              <a:gd name="T21" fmla="*/ 2147483647 h 2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62" h="266">
                <a:moveTo>
                  <a:pt x="4" y="264"/>
                </a:moveTo>
                <a:cubicBezTo>
                  <a:pt x="4" y="212"/>
                  <a:pt x="0" y="4"/>
                  <a:pt x="52" y="6"/>
                </a:cubicBezTo>
                <a:cubicBezTo>
                  <a:pt x="106" y="4"/>
                  <a:pt x="58" y="266"/>
                  <a:pt x="108" y="266"/>
                </a:cubicBezTo>
                <a:cubicBezTo>
                  <a:pt x="158" y="266"/>
                  <a:pt x="126" y="0"/>
                  <a:pt x="174" y="0"/>
                </a:cubicBezTo>
                <a:cubicBezTo>
                  <a:pt x="222" y="0"/>
                  <a:pt x="184" y="266"/>
                  <a:pt x="228" y="264"/>
                </a:cubicBezTo>
                <a:cubicBezTo>
                  <a:pt x="272" y="262"/>
                  <a:pt x="244" y="8"/>
                  <a:pt x="288" y="8"/>
                </a:cubicBezTo>
                <a:cubicBezTo>
                  <a:pt x="332" y="8"/>
                  <a:pt x="304" y="266"/>
                  <a:pt x="354" y="266"/>
                </a:cubicBezTo>
                <a:cubicBezTo>
                  <a:pt x="404" y="266"/>
                  <a:pt x="336" y="8"/>
                  <a:pt x="402" y="8"/>
                </a:cubicBezTo>
                <a:cubicBezTo>
                  <a:pt x="468" y="8"/>
                  <a:pt x="416" y="266"/>
                  <a:pt x="464" y="264"/>
                </a:cubicBezTo>
                <a:cubicBezTo>
                  <a:pt x="512" y="262"/>
                  <a:pt x="450" y="4"/>
                  <a:pt x="506" y="6"/>
                </a:cubicBezTo>
                <a:cubicBezTo>
                  <a:pt x="562" y="8"/>
                  <a:pt x="546" y="192"/>
                  <a:pt x="556" y="2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2968" name="Freeform 68"/>
          <p:cNvSpPr>
            <a:spLocks/>
          </p:cNvSpPr>
          <p:nvPr/>
        </p:nvSpPr>
        <p:spPr bwMode="auto">
          <a:xfrm>
            <a:off x="2755900" y="6069013"/>
            <a:ext cx="989013" cy="185737"/>
          </a:xfrm>
          <a:custGeom>
            <a:avLst/>
            <a:gdLst>
              <a:gd name="T0" fmla="*/ 2147483647 w 623"/>
              <a:gd name="T1" fmla="*/ 2147483647 h 117"/>
              <a:gd name="T2" fmla="*/ 2147483647 w 623"/>
              <a:gd name="T3" fmla="*/ 2147483647 h 117"/>
              <a:gd name="T4" fmla="*/ 2147483647 w 623"/>
              <a:gd name="T5" fmla="*/ 2147483647 h 117"/>
              <a:gd name="T6" fmla="*/ 2147483647 w 623"/>
              <a:gd name="T7" fmla="*/ 0 h 117"/>
              <a:gd name="T8" fmla="*/ 2147483647 w 623"/>
              <a:gd name="T9" fmla="*/ 2147483647 h 117"/>
              <a:gd name="T10" fmla="*/ 2147483647 w 623"/>
              <a:gd name="T11" fmla="*/ 2147483647 h 11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3" h="117">
                <a:moveTo>
                  <a:pt x="20" y="113"/>
                </a:moveTo>
                <a:cubicBezTo>
                  <a:pt x="44" y="68"/>
                  <a:pt x="0" y="1"/>
                  <a:pt x="114" y="2"/>
                </a:cubicBezTo>
                <a:cubicBezTo>
                  <a:pt x="233" y="1"/>
                  <a:pt x="144" y="114"/>
                  <a:pt x="256" y="114"/>
                </a:cubicBezTo>
                <a:cubicBezTo>
                  <a:pt x="368" y="114"/>
                  <a:pt x="288" y="0"/>
                  <a:pt x="394" y="0"/>
                </a:cubicBezTo>
                <a:cubicBezTo>
                  <a:pt x="500" y="0"/>
                  <a:pt x="421" y="117"/>
                  <a:pt x="522" y="116"/>
                </a:cubicBezTo>
                <a:cubicBezTo>
                  <a:pt x="623" y="115"/>
                  <a:pt x="570" y="64"/>
                  <a:pt x="616" y="1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2554" name="Text Box 69"/>
          <p:cNvSpPr txBox="1">
            <a:spLocks noChangeArrowheads="1"/>
          </p:cNvSpPr>
          <p:nvPr/>
        </p:nvSpPr>
        <p:spPr bwMode="auto">
          <a:xfrm>
            <a:off x="442913" y="5699125"/>
            <a:ext cx="128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FDM cable</a:t>
            </a:r>
          </a:p>
        </p:txBody>
      </p:sp>
      <p:pic>
        <p:nvPicPr>
          <p:cNvPr id="82970" name="Picture 73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003300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6" name="Rectangle 74"/>
          <p:cNvSpPr>
            <a:spLocks noGrp="1" noChangeArrowheads="1"/>
          </p:cNvSpPr>
          <p:nvPr>
            <p:ph type="title"/>
          </p:nvPr>
        </p:nvSpPr>
        <p:spPr>
          <a:xfrm>
            <a:off x="230188" y="206375"/>
            <a:ext cx="862965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Channel partitioning MAC protocols: FDMA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3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5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Random access protocols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44638"/>
            <a:ext cx="7772400" cy="4648200"/>
          </a:xfrm>
        </p:spPr>
        <p:txBody>
          <a:bodyPr/>
          <a:lstStyle/>
          <a:p>
            <a:pPr>
              <a:lnSpc>
                <a:spcPct val="75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when node has packet to send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transmit at full channel data rate R.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no </a:t>
            </a:r>
            <a:r>
              <a:rPr lang="en-US" i="1" dirty="0">
                <a:latin typeface="Gill Sans MT" charset="0"/>
              </a:rPr>
              <a:t>a priori</a:t>
            </a:r>
            <a:r>
              <a:rPr lang="en-US" dirty="0">
                <a:latin typeface="Gill Sans MT" charset="0"/>
              </a:rPr>
              <a:t> coordination among nodes</a:t>
            </a:r>
          </a:p>
          <a:p>
            <a:pPr>
              <a:lnSpc>
                <a:spcPct val="75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two or more transmitting nodes </a:t>
            </a:r>
            <a:r>
              <a:rPr lang="en-US" dirty="0">
                <a:latin typeface="MS Mincho" charset="0"/>
                <a:ea typeface="MS Mincho" charset="0"/>
                <a:cs typeface="MS Mincho" charset="0"/>
              </a:rPr>
              <a:t>➜</a:t>
            </a:r>
            <a:r>
              <a:rPr lang="en-US" dirty="0">
                <a:latin typeface="Gill Sans MT" charset="0"/>
                <a:cs typeface="+mn-cs"/>
              </a:rPr>
              <a:t>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 dirty="0">
                <a:latin typeface="Gill Sans MT" charset="0"/>
                <a:cs typeface="+mn-cs"/>
              </a:rPr>
              <a:t>collision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r>
              <a:rPr lang="en-US" dirty="0">
                <a:latin typeface="Gill Sans MT" charset="0"/>
                <a:cs typeface="+mn-cs"/>
              </a:rPr>
              <a:t>,</a:t>
            </a:r>
          </a:p>
          <a:p>
            <a:pPr>
              <a:lnSpc>
                <a:spcPct val="75000"/>
              </a:lnSpc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random access MAC protocol</a:t>
            </a:r>
            <a:r>
              <a:rPr lang="en-US" dirty="0">
                <a:latin typeface="Gill Sans MT" charset="0"/>
                <a:cs typeface="+mn-cs"/>
              </a:rPr>
              <a:t> specifies: 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how to detect collisions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how to recover from collisions (e.g., via delayed retransmissions)</a:t>
            </a:r>
          </a:p>
          <a:p>
            <a:pPr>
              <a:lnSpc>
                <a:spcPct val="75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examples of random access MAC protocols: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slotted ALOHA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ALOHA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CSMA, CSMA/CD, CSMA/CA</a:t>
            </a:r>
          </a:p>
        </p:txBody>
      </p:sp>
      <p:pic>
        <p:nvPicPr>
          <p:cNvPr id="84997" name="Picture 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1039813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17991</TotalTime>
  <Words>1541</Words>
  <Application>Microsoft Office PowerPoint</Application>
  <PresentationFormat>On-screen Show (4:3)</PresentationFormat>
  <Paragraphs>338</Paragraphs>
  <Slides>24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Default Design</vt:lpstr>
      <vt:lpstr>Equation</vt:lpstr>
      <vt:lpstr>PowerPoint Presentation</vt:lpstr>
      <vt:lpstr>Link layer, LANs: outline</vt:lpstr>
      <vt:lpstr>Multiple access links, protocols</vt:lpstr>
      <vt:lpstr>Multiple access protocols</vt:lpstr>
      <vt:lpstr>An ideal multiple access protocol</vt:lpstr>
      <vt:lpstr>MAC protocols: taxonomy</vt:lpstr>
      <vt:lpstr>Channel partitioning MAC protocols: TDMA</vt:lpstr>
      <vt:lpstr>Channel partitioning MAC protocols: FDMA</vt:lpstr>
      <vt:lpstr>Random access protocols</vt:lpstr>
      <vt:lpstr>Slotted ALOHA</vt:lpstr>
      <vt:lpstr>Slotted ALOHA</vt:lpstr>
      <vt:lpstr>Slotted ALOHA: efficiency</vt:lpstr>
      <vt:lpstr>Pure (unslotted) ALOHA</vt:lpstr>
      <vt:lpstr>Pure ALOHA efficiency</vt:lpstr>
      <vt:lpstr>CSMA (carrier sense multiple access)</vt:lpstr>
      <vt:lpstr>CSMA collisions</vt:lpstr>
      <vt:lpstr>CSMA/CD (collision detection)</vt:lpstr>
      <vt:lpstr>CSMA/CD (collision detection)</vt:lpstr>
      <vt:lpstr>Ethernet CSMA/CD algorithm</vt:lpstr>
      <vt:lpstr>CSMA/CD efficiency</vt:lpstr>
      <vt:lpstr>“Taking turns” MAC protocols</vt:lpstr>
      <vt:lpstr>“Taking turns” MAC protocols</vt:lpstr>
      <vt:lpstr>“Taking turns” MAC protocols</vt:lpstr>
      <vt:lpstr> Summary of MAC protocols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544</cp:revision>
  <dcterms:created xsi:type="dcterms:W3CDTF">1999-10-08T19:08:27Z</dcterms:created>
  <dcterms:modified xsi:type="dcterms:W3CDTF">2020-11-23T06:41:30Z</dcterms:modified>
</cp:coreProperties>
</file>