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778" r:id="rId2"/>
    <p:sldId id="818" r:id="rId3"/>
    <p:sldId id="819" r:id="rId4"/>
    <p:sldId id="820" r:id="rId5"/>
    <p:sldId id="821" r:id="rId6"/>
    <p:sldId id="822" r:id="rId7"/>
    <p:sldId id="823" r:id="rId8"/>
    <p:sldId id="824" r:id="rId9"/>
    <p:sldId id="825" r:id="rId10"/>
    <p:sldId id="826" r:id="rId11"/>
    <p:sldId id="827" r:id="rId12"/>
    <p:sldId id="828" r:id="rId13"/>
    <p:sldId id="829" r:id="rId14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DDDDDD"/>
    <a:srgbClr val="FFCCFF"/>
    <a:srgbClr val="000099"/>
    <a:srgbClr val="FF0000"/>
    <a:srgbClr val="008000"/>
    <a:srgbClr val="66CCFF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3106" autoAdjust="0"/>
  </p:normalViewPr>
  <p:slideViewPr>
    <p:cSldViewPr snapToGrid="0">
      <p:cViewPr varScale="1">
        <p:scale>
          <a:sx n="115" d="100"/>
          <a:sy n="115" d="100"/>
        </p:scale>
        <p:origin x="-152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432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25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225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225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225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</a:defRPr>
            </a:lvl1pPr>
          </a:lstStyle>
          <a:p>
            <a:pPr>
              <a:defRPr/>
            </a:pPr>
            <a:fld id="{91292653-6D28-1A4E-9097-8CD0CA4FA95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64161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99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</a:defRPr>
            </a:lvl1pPr>
          </a:lstStyle>
          <a:p>
            <a:pPr>
              <a:defRPr/>
            </a:pPr>
            <a:fld id="{ACCD5E27-021E-054B-84DE-C100B224ED6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74115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F5D8AFE1-5C1D-B844-AF97-3AD4EA9342E3}" type="slidenum">
              <a:rPr lang="en-US" i="0" smtClean="0">
                <a:latin typeface="Times New Roman" charset="0"/>
              </a:rPr>
              <a:pPr>
                <a:defRPr/>
              </a:pPr>
              <a:t>2</a:t>
            </a:fld>
            <a:endParaRPr lang="en-US" i="0" dirty="0" smtClean="0">
              <a:latin typeface="Times New Roman" charset="0"/>
            </a:endParaRPr>
          </a:p>
        </p:txBody>
      </p:sp>
      <p:sp>
        <p:nvSpPr>
          <p:cNvPr id="983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8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FEB62942-464A-BE4C-976A-09A7C59A25EA}" type="slidenum">
              <a:rPr lang="en-US" i="0" smtClean="0">
                <a:latin typeface="Times New Roman" charset="0"/>
              </a:rPr>
              <a:pPr>
                <a:defRPr/>
              </a:pPr>
              <a:t>11</a:t>
            </a:fld>
            <a:endParaRPr lang="en-US" i="0" dirty="0" smtClean="0">
              <a:latin typeface="Times New Roman" charset="0"/>
            </a:endParaRPr>
          </a:p>
        </p:txBody>
      </p:sp>
      <p:sp>
        <p:nvSpPr>
          <p:cNvPr id="142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2340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499BDC0E-1826-674A-906D-54708681E955}" type="slidenum">
              <a:rPr lang="en-US" i="0" smtClean="0">
                <a:latin typeface="Times New Roman" charset="0"/>
              </a:rPr>
              <a:pPr>
                <a:defRPr/>
              </a:pPr>
              <a:t>12</a:t>
            </a:fld>
            <a:endParaRPr lang="en-US" i="0" dirty="0" smtClean="0">
              <a:latin typeface="Times New Roman" charset="0"/>
            </a:endParaRPr>
          </a:p>
        </p:txBody>
      </p:sp>
      <p:sp>
        <p:nvSpPr>
          <p:cNvPr id="143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64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63CD8A2B-4DCF-D14C-840D-0D433CEF9CD4}" type="slidenum">
              <a:rPr lang="en-US" i="0" smtClean="0">
                <a:latin typeface="Times New Roman" charset="0"/>
              </a:rPr>
              <a:pPr>
                <a:defRPr/>
              </a:pPr>
              <a:t>13</a:t>
            </a:fld>
            <a:endParaRPr lang="en-US" i="0" dirty="0" smtClean="0">
              <a:latin typeface="Times New Roman" charset="0"/>
            </a:endParaRPr>
          </a:p>
        </p:txBody>
      </p:sp>
      <p:sp>
        <p:nvSpPr>
          <p:cNvPr id="144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4388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8DC36F2B-1838-7D43-A1F0-2700684F567E}" type="slidenum">
              <a:rPr lang="en-US" i="0" smtClean="0">
                <a:latin typeface="Times New Roman" charset="0"/>
              </a:rPr>
              <a:pPr>
                <a:defRPr/>
              </a:pPr>
              <a:t>3</a:t>
            </a:fld>
            <a:endParaRPr lang="en-US" i="0" dirty="0" smtClean="0">
              <a:latin typeface="Times New Roman" charset="0"/>
            </a:endParaRPr>
          </a:p>
        </p:txBody>
      </p:sp>
      <p:sp>
        <p:nvSpPr>
          <p:cNvPr id="134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4148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993F18A6-DDE2-554F-A5B0-9BC3DAAE2CDF}" type="slidenum">
              <a:rPr lang="en-US" i="0" smtClean="0">
                <a:latin typeface="Times New Roman" charset="0"/>
              </a:rPr>
              <a:pPr>
                <a:defRPr/>
              </a:pPr>
              <a:t>4</a:t>
            </a:fld>
            <a:endParaRPr lang="en-US" i="0" dirty="0" smtClean="0">
              <a:latin typeface="Times New Roman" charset="0"/>
            </a:endParaRPr>
          </a:p>
        </p:txBody>
      </p:sp>
      <p:sp>
        <p:nvSpPr>
          <p:cNvPr id="135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2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410934A6-469E-5846-AA37-F91A0F6B127C}" type="slidenum">
              <a:rPr lang="en-US" i="0" smtClean="0">
                <a:latin typeface="Times New Roman" charset="0"/>
              </a:rPr>
              <a:pPr>
                <a:defRPr/>
              </a:pPr>
              <a:t>5</a:t>
            </a:fld>
            <a:endParaRPr lang="en-US" i="0" dirty="0" smtClean="0">
              <a:latin typeface="Times New Roman" charset="0"/>
            </a:endParaRPr>
          </a:p>
        </p:txBody>
      </p:sp>
      <p:sp>
        <p:nvSpPr>
          <p:cNvPr id="136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6196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BCCFCE89-56C3-414D-BFB3-B0D9ACE8FC6D}" type="slidenum">
              <a:rPr lang="en-US" i="0" smtClean="0">
                <a:latin typeface="Times New Roman" charset="0"/>
              </a:rPr>
              <a:pPr>
                <a:defRPr/>
              </a:pPr>
              <a:t>6</a:t>
            </a:fld>
            <a:endParaRPr lang="en-US" i="0" dirty="0" smtClean="0">
              <a:latin typeface="Times New Roman" charset="0"/>
            </a:endParaRPr>
          </a:p>
        </p:txBody>
      </p:sp>
      <p:sp>
        <p:nvSpPr>
          <p:cNvPr id="137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7220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FFBDDC76-7329-B84A-8E56-FF1317E0AB5F}" type="slidenum">
              <a:rPr lang="en-US" i="0" smtClean="0">
                <a:latin typeface="Times New Roman" charset="0"/>
              </a:rPr>
              <a:pPr>
                <a:defRPr/>
              </a:pPr>
              <a:t>7</a:t>
            </a:fld>
            <a:endParaRPr lang="en-US" i="0" dirty="0" smtClean="0">
              <a:latin typeface="Times New Roman" charset="0"/>
            </a:endParaRPr>
          </a:p>
        </p:txBody>
      </p:sp>
      <p:sp>
        <p:nvSpPr>
          <p:cNvPr id="138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8244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887D3B6C-C169-0741-98AD-F565A816F2E9}" type="slidenum">
              <a:rPr lang="en-US" i="0" smtClean="0">
                <a:latin typeface="Times New Roman" charset="0"/>
              </a:rPr>
              <a:pPr>
                <a:defRPr/>
              </a:pPr>
              <a:t>8</a:t>
            </a:fld>
            <a:endParaRPr lang="en-US" i="0" dirty="0" smtClean="0">
              <a:latin typeface="Times New Roman" charset="0"/>
            </a:endParaRPr>
          </a:p>
        </p:txBody>
      </p:sp>
      <p:sp>
        <p:nvSpPr>
          <p:cNvPr id="139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9268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C6C6E3BF-3995-EA4B-8E4D-B37DD4BAD334}" type="slidenum">
              <a:rPr lang="en-US" i="0" smtClean="0">
                <a:latin typeface="Times New Roman" charset="0"/>
              </a:rPr>
              <a:pPr>
                <a:defRPr/>
              </a:pPr>
              <a:t>9</a:t>
            </a:fld>
            <a:endParaRPr lang="en-US" i="0" dirty="0" smtClean="0">
              <a:latin typeface="Times New Roman" charset="0"/>
            </a:endParaRPr>
          </a:p>
        </p:txBody>
      </p:sp>
      <p:sp>
        <p:nvSpPr>
          <p:cNvPr id="140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0292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B0CA0556-2E55-7E49-9536-F0455F7DC450}" type="slidenum">
              <a:rPr lang="en-US" i="0" smtClean="0">
                <a:latin typeface="Times New Roman" charset="0"/>
              </a:rPr>
              <a:pPr>
                <a:defRPr/>
              </a:pPr>
              <a:t>10</a:t>
            </a:fld>
            <a:endParaRPr lang="en-US" i="0" dirty="0" smtClean="0">
              <a:latin typeface="Times New Roman" charset="0"/>
            </a:endParaRPr>
          </a:p>
        </p:txBody>
      </p:sp>
      <p:sp>
        <p:nvSpPr>
          <p:cNvPr id="141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1316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xfrm>
            <a:off x="5532438" y="6467475"/>
            <a:ext cx="2895600" cy="287338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Network Layer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324850" y="6462713"/>
            <a:ext cx="676275" cy="2762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4-</a:t>
            </a:r>
            <a:fld id="{7EFC9773-7379-5049-A6C9-0C8EEEC5C54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2134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6002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5800" y="16002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5572125" y="6486525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Data Link Layer</a:t>
            </a:r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181975" y="6486525"/>
            <a:ext cx="676275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5-</a:t>
            </a:r>
            <a:fld id="{9AB7E571-4613-BD47-B8AF-E4769FE4BBE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6070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5572125" y="6486525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Data Link Layer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181975" y="6486525"/>
            <a:ext cx="676275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5-</a:t>
            </a:r>
            <a:fld id="{D0626857-DD43-9D46-91D4-DEBFBA1258D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5814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228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6002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3" r:id="rId1"/>
    <p:sldLayoutId id="2147483804" r:id="rId2"/>
    <p:sldLayoutId id="2147483805" r:id="rId3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  <a:ea typeface="ＭＳ Ｐゴシック" charset="0"/>
          <a:cs typeface="ＭＳ Ｐゴシック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</a:defRPr>
      </a:lvl9pPr>
    </p:titleStyle>
    <p:bodyStyle>
      <a:lvl1pPr marL="342900" indent="-342900" algn="l" rtl="0" eaLnBrk="0" fontAlgn="base" hangingPunct="0">
        <a:lnSpc>
          <a:spcPct val="85000"/>
        </a:lnSpc>
        <a:spcBef>
          <a:spcPct val="20000"/>
        </a:spcBef>
        <a:spcAft>
          <a:spcPct val="0"/>
        </a:spcAft>
        <a:buClr>
          <a:srgbClr val="000099"/>
        </a:buClr>
        <a:buSzPct val="100000"/>
        <a:buFont typeface="Wingdings" charset="2"/>
        <a:buChar char="§"/>
        <a:defRPr sz="28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lnSpc>
          <a:spcPct val="85000"/>
        </a:lnSpc>
        <a:spcBef>
          <a:spcPct val="20000"/>
        </a:spcBef>
        <a:spcAft>
          <a:spcPct val="0"/>
        </a:spcAft>
        <a:buClr>
          <a:srgbClr val="000099"/>
        </a:buClr>
        <a:buFont typeface="Arial"/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Comic Sans MS" pitchFamily="66" charset="0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pitchFamily="-109" charset="0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-109" charset="0"/>
          <a:ea typeface="ＭＳ Ｐゴシック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-109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-109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-109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-109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4"/>
          <p:cNvSpPr>
            <a:spLocks noChangeArrowheads="1"/>
          </p:cNvSpPr>
          <p:nvPr/>
        </p:nvSpPr>
        <p:spPr bwMode="auto">
          <a:xfrm>
            <a:off x="5608638" y="3489325"/>
            <a:ext cx="3260725" cy="286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>
              <a:lnSpc>
                <a:spcPts val="3063"/>
              </a:lnSpc>
            </a:pPr>
            <a:r>
              <a:rPr lang="en-US" sz="2800" i="1" dirty="0">
                <a:solidFill>
                  <a:srgbClr val="008000"/>
                </a:solidFill>
                <a:cs typeface="Arial" charset="0"/>
              </a:rPr>
              <a:t>Computer Networking: A Top Down </a:t>
            </a:r>
            <a:r>
              <a:rPr lang="en-US" sz="2800" i="1" dirty="0" smtClean="0">
                <a:solidFill>
                  <a:srgbClr val="008000"/>
                </a:solidFill>
                <a:cs typeface="Arial" charset="0"/>
              </a:rPr>
              <a:t>Approach </a:t>
            </a:r>
            <a:r>
              <a:rPr lang="en-US" sz="2800" dirty="0">
                <a:solidFill>
                  <a:srgbClr val="008000"/>
                </a:solidFill>
                <a:cs typeface="Arial" charset="0"/>
              </a:rPr>
              <a:t/>
            </a:r>
            <a:br>
              <a:rPr lang="en-US" sz="2800" dirty="0">
                <a:solidFill>
                  <a:srgbClr val="008000"/>
                </a:solidFill>
                <a:cs typeface="Arial" charset="0"/>
              </a:rPr>
            </a:br>
            <a:endParaRPr lang="en-US" sz="2000" dirty="0">
              <a:solidFill>
                <a:srgbClr val="008000"/>
              </a:solidFill>
              <a:cs typeface="Arial" charset="0"/>
            </a:endParaRPr>
          </a:p>
        </p:txBody>
      </p:sp>
      <p:pic>
        <p:nvPicPr>
          <p:cNvPr id="40965" name="Picture 1" descr="kurose7e_cover_small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0238" y="325438"/>
            <a:ext cx="3087687" cy="381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6" name="Rectangle 4"/>
          <p:cNvSpPr>
            <a:spLocks noChangeArrowheads="1"/>
          </p:cNvSpPr>
          <p:nvPr/>
        </p:nvSpPr>
        <p:spPr bwMode="auto">
          <a:xfrm>
            <a:off x="5634038" y="4510088"/>
            <a:ext cx="3260725" cy="286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/>
            <a:r>
              <a:rPr lang="en-US" dirty="0">
                <a:solidFill>
                  <a:srgbClr val="008000"/>
                </a:solidFill>
                <a:cs typeface="Arial" charset="0"/>
              </a:rPr>
              <a:t>7</a:t>
            </a:r>
            <a:r>
              <a:rPr lang="en-US" baseline="30000" dirty="0">
                <a:solidFill>
                  <a:srgbClr val="008000"/>
                </a:solidFill>
                <a:cs typeface="Arial" charset="0"/>
              </a:rPr>
              <a:t>th</a:t>
            </a:r>
            <a:r>
              <a:rPr lang="en-US" dirty="0">
                <a:solidFill>
                  <a:srgbClr val="008000"/>
                </a:solidFill>
                <a:cs typeface="Arial" charset="0"/>
              </a:rPr>
              <a:t> edition </a:t>
            </a:r>
            <a:br>
              <a:rPr lang="en-US" dirty="0">
                <a:solidFill>
                  <a:srgbClr val="008000"/>
                </a:solidFill>
                <a:cs typeface="Arial" charset="0"/>
              </a:rPr>
            </a:br>
            <a:r>
              <a:rPr lang="en-US" dirty="0">
                <a:solidFill>
                  <a:srgbClr val="008000"/>
                </a:solidFill>
                <a:cs typeface="Arial" charset="0"/>
              </a:rPr>
              <a:t>Jim Kurose, Keith Ross</a:t>
            </a:r>
            <a:br>
              <a:rPr lang="en-US" dirty="0">
                <a:solidFill>
                  <a:srgbClr val="008000"/>
                </a:solidFill>
                <a:cs typeface="Arial" charset="0"/>
              </a:rPr>
            </a:br>
            <a:r>
              <a:rPr lang="en-US" sz="1400" dirty="0">
                <a:solidFill>
                  <a:srgbClr val="008000"/>
                </a:solidFill>
                <a:cs typeface="Arial" charset="0"/>
              </a:rPr>
              <a:t>Pearson/Addison Wesley</a:t>
            </a:r>
            <a:br>
              <a:rPr lang="en-US" sz="1400" dirty="0">
                <a:solidFill>
                  <a:srgbClr val="008000"/>
                </a:solidFill>
                <a:cs typeface="Arial" charset="0"/>
              </a:rPr>
            </a:br>
            <a:r>
              <a:rPr lang="en-US" sz="1400" dirty="0">
                <a:solidFill>
                  <a:srgbClr val="008000"/>
                </a:solidFill>
                <a:cs typeface="Arial" charset="0"/>
              </a:rPr>
              <a:t>April 2016</a:t>
            </a:r>
          </a:p>
        </p:txBody>
      </p:sp>
      <p:sp>
        <p:nvSpPr>
          <p:cNvPr id="40967" name="Rectangle 3"/>
          <p:cNvSpPr>
            <a:spLocks noChangeArrowheads="1"/>
          </p:cNvSpPr>
          <p:nvPr/>
        </p:nvSpPr>
        <p:spPr bwMode="auto">
          <a:xfrm>
            <a:off x="371475" y="715963"/>
            <a:ext cx="4487863" cy="172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>
              <a:lnSpc>
                <a:spcPct val="85000"/>
              </a:lnSpc>
            </a:pPr>
            <a:r>
              <a:rPr lang="en-US" sz="4400" dirty="0">
                <a:solidFill>
                  <a:srgbClr val="000099"/>
                </a:solidFill>
                <a:latin typeface="Gill Sans MT" charset="0"/>
                <a:cs typeface="Arial" charset="0"/>
              </a:rPr>
              <a:t>Chapter </a:t>
            </a:r>
            <a:r>
              <a:rPr lang="en-US" sz="4400" dirty="0" smtClean="0">
                <a:solidFill>
                  <a:srgbClr val="000099"/>
                </a:solidFill>
                <a:latin typeface="Gill Sans MT" charset="0"/>
                <a:cs typeface="Arial" charset="0"/>
              </a:rPr>
              <a:t>6</a:t>
            </a:r>
            <a:r>
              <a:rPr lang="en-US" sz="4800" dirty="0">
                <a:solidFill>
                  <a:srgbClr val="000099"/>
                </a:solidFill>
                <a:latin typeface="Gill Sans MT" charset="0"/>
                <a:cs typeface="Arial" charset="0"/>
              </a:rPr>
              <a:t/>
            </a:r>
            <a:br>
              <a:rPr lang="en-US" sz="4800" dirty="0">
                <a:solidFill>
                  <a:srgbClr val="000099"/>
                </a:solidFill>
                <a:latin typeface="Gill Sans MT" charset="0"/>
                <a:cs typeface="Arial" charset="0"/>
              </a:rPr>
            </a:br>
            <a:r>
              <a:rPr lang="en-US" sz="4400" dirty="0" smtClean="0">
                <a:solidFill>
                  <a:srgbClr val="000099"/>
                </a:solidFill>
                <a:latin typeface="Gill Sans MT" charset="0"/>
                <a:cs typeface="Arial" charset="0"/>
              </a:rPr>
              <a:t>The Link Layer </a:t>
            </a:r>
          </a:p>
          <a:p>
            <a:pPr eaLnBrk="1" hangingPunct="1">
              <a:lnSpc>
                <a:spcPct val="85000"/>
              </a:lnSpc>
            </a:pPr>
            <a:r>
              <a:rPr lang="en-US" sz="4400" dirty="0" smtClean="0">
                <a:solidFill>
                  <a:srgbClr val="000099"/>
                </a:solidFill>
                <a:latin typeface="Gill Sans MT" charset="0"/>
                <a:cs typeface="Arial" charset="0"/>
              </a:rPr>
              <a:t>and LANs</a:t>
            </a:r>
            <a:endParaRPr lang="en-US" sz="4400" dirty="0">
              <a:solidFill>
                <a:srgbClr val="000099"/>
              </a:solidFill>
              <a:latin typeface="Gill Sans MT" charset="0"/>
              <a:cs typeface="Arial" charset="0"/>
            </a:endParaRPr>
          </a:p>
        </p:txBody>
      </p:sp>
      <p:pic>
        <p:nvPicPr>
          <p:cNvPr id="40968" name="Picture 9" descr="underline_base"/>
          <p:cNvPicPr>
            <a:picLocks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438" y="2389188"/>
            <a:ext cx="3890962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6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/>
              <a:t>1</a:t>
            </a:fld>
            <a:endParaRPr lang="en-US" sz="1200" dirty="0">
              <a:latin typeface="Tahoma" charset="0"/>
            </a:endParaRPr>
          </a:p>
        </p:txBody>
      </p:sp>
      <p:sp>
        <p:nvSpPr>
          <p:cNvPr id="1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52155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Link Layer and LANs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  <p:sp>
        <p:nvSpPr>
          <p:cNvPr id="14" name="Rectangle 3"/>
          <p:cNvSpPr txBox="1">
            <a:spLocks noChangeArrowheads="1"/>
          </p:cNvSpPr>
          <p:nvPr/>
        </p:nvSpPr>
        <p:spPr>
          <a:xfrm>
            <a:off x="187325" y="2609850"/>
            <a:ext cx="5418138" cy="2971800"/>
          </a:xfrm>
          <a:prstGeom prst="rect">
            <a:avLst/>
          </a:prstGeom>
        </p:spPr>
        <p:txBody>
          <a:bodyPr/>
          <a:lstStyle>
            <a:lvl1pPr marL="342900" indent="-3429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itchFamily="66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>
              <a:buSzPct val="65000"/>
              <a:buFont typeface="Wingdings" pitchFamily="2" charset="2"/>
              <a:buNone/>
              <a:defRPr/>
            </a:pPr>
            <a:endParaRPr lang="en-US" altLang="ko-KR" sz="2400" dirty="0" smtClean="0">
              <a:latin typeface="Comic Sans MS" pitchFamily="66" charset="0"/>
            </a:endParaRPr>
          </a:p>
          <a:p>
            <a:pPr>
              <a:buSzPct val="65000"/>
              <a:buFont typeface="Wingdings" pitchFamily="2" charset="2"/>
              <a:buNone/>
              <a:defRPr/>
            </a:pPr>
            <a:r>
              <a:rPr lang="en-US" altLang="ko-KR" sz="3200" dirty="0" smtClean="0">
                <a:solidFill>
                  <a:srgbClr val="FF0000"/>
                </a:solidFill>
              </a:rPr>
              <a:t>Lu Su</a:t>
            </a:r>
            <a:endParaRPr lang="en-US" altLang="en-US" sz="3200" b="1" dirty="0" smtClean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Times New Roman" pitchFamily="18" charset="0"/>
            </a:endParaRPr>
          </a:p>
          <a:p>
            <a:pPr>
              <a:buSzPct val="65000"/>
              <a:buFont typeface="Wingdings" pitchFamily="2" charset="2"/>
              <a:buNone/>
              <a:defRPr/>
            </a:pPr>
            <a:endParaRPr lang="en-US" altLang="zh-CN" sz="2000" dirty="0" smtClean="0"/>
          </a:p>
          <a:p>
            <a:pPr>
              <a:buSzPct val="65000"/>
              <a:buFont typeface="Wingdings" pitchFamily="2" charset="2"/>
              <a:buNone/>
              <a:defRPr/>
            </a:pPr>
            <a:r>
              <a:rPr lang="en-US" altLang="zh-CN" sz="2000" dirty="0" smtClean="0"/>
              <a:t>Associate Professor</a:t>
            </a:r>
          </a:p>
          <a:p>
            <a:pPr>
              <a:buSzPct val="65000"/>
              <a:buFont typeface="Wingdings" pitchFamily="2" charset="2"/>
              <a:buNone/>
              <a:defRPr/>
            </a:pPr>
            <a:endParaRPr lang="en-US" altLang="zh-CN" sz="2000" dirty="0" smtClean="0"/>
          </a:p>
          <a:p>
            <a:pPr>
              <a:buSzPct val="65000"/>
              <a:buFont typeface="Wingdings" pitchFamily="2" charset="2"/>
              <a:buNone/>
              <a:defRPr/>
            </a:pPr>
            <a:r>
              <a:rPr lang="en-US" altLang="zh-CN" sz="2000" dirty="0" smtClean="0"/>
              <a:t>Department of Computer Science and Engineering</a:t>
            </a:r>
          </a:p>
          <a:p>
            <a:pPr>
              <a:buSzPct val="65000"/>
              <a:buFont typeface="Wingdings" pitchFamily="2" charset="2"/>
              <a:buNone/>
              <a:defRPr/>
            </a:pPr>
            <a:endParaRPr lang="en-US" altLang="zh-CN" sz="2000" dirty="0" smtClean="0"/>
          </a:p>
          <a:p>
            <a:pPr>
              <a:buSzPct val="65000"/>
              <a:buFont typeface="Wingdings" pitchFamily="2" charset="2"/>
              <a:buNone/>
              <a:defRPr/>
            </a:pPr>
            <a:r>
              <a:rPr lang="en-US" altLang="zh-CN" sz="2000" dirty="0" smtClean="0"/>
              <a:t>State University of New York at Buffalo</a:t>
            </a:r>
          </a:p>
        </p:txBody>
      </p:sp>
      <p:sp>
        <p:nvSpPr>
          <p:cNvPr id="15" name="TextBox 1"/>
          <p:cNvSpPr txBox="1">
            <a:spLocks noChangeArrowheads="1"/>
          </p:cNvSpPr>
          <p:nvPr/>
        </p:nvSpPr>
        <p:spPr bwMode="auto">
          <a:xfrm>
            <a:off x="371475" y="6219825"/>
            <a:ext cx="48355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  <a:cs typeface="MS PGothic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  <a:cs typeface="Gill Sans MT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Gill Sans MT" pitchFamily="34" charset="0"/>
                <a:ea typeface="Gill Sans MT" pitchFamily="34" charset="0"/>
                <a:cs typeface="Gill Sans MT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Gill Sans MT" pitchFamily="34" charset="0"/>
                <a:cs typeface="Gill Sans MT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Gill Sans MT" pitchFamily="34" charset="0"/>
                <a:cs typeface="Gill Sans MT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Gill Sans MT" pitchFamily="34" charset="0"/>
                <a:cs typeface="Gill Sans MT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Gill Sans MT" pitchFamily="34" charset="0"/>
                <a:cs typeface="Gill Sans MT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Gill Sans MT" pitchFamily="34" charset="0"/>
                <a:cs typeface="Gill Sans MT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Gill Sans MT" pitchFamily="34" charset="0"/>
                <a:cs typeface="Gill Sans MT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Adapted from the slides of the book’s authors</a:t>
            </a:r>
          </a:p>
        </p:txBody>
      </p:sp>
    </p:spTree>
    <p:extLst>
      <p:ext uri="{BB962C8B-B14F-4D97-AF65-F5344CB8AC3E}">
        <p14:creationId xmlns:p14="http://schemas.microsoft.com/office/powerpoint/2010/main" val="1254019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6193" name="Group 163"/>
          <p:cNvGrpSpPr>
            <a:grpSpLocks/>
          </p:cNvGrpSpPr>
          <p:nvPr/>
        </p:nvGrpSpPr>
        <p:grpSpPr bwMode="auto">
          <a:xfrm>
            <a:off x="709613" y="3962400"/>
            <a:ext cx="8221662" cy="2349500"/>
            <a:chOff x="709613" y="3962400"/>
            <a:chExt cx="8221662" cy="2349500"/>
          </a:xfrm>
        </p:grpSpPr>
        <p:grpSp>
          <p:nvGrpSpPr>
            <p:cNvPr id="136236" name="Group 164"/>
            <p:cNvGrpSpPr>
              <a:grpSpLocks/>
            </p:cNvGrpSpPr>
            <p:nvPr/>
          </p:nvGrpSpPr>
          <p:grpSpPr bwMode="auto">
            <a:xfrm>
              <a:off x="6979920" y="5354320"/>
              <a:ext cx="711200" cy="601028"/>
              <a:chOff x="7179310" y="4033520"/>
              <a:chExt cx="1009650" cy="855028"/>
            </a:xfrm>
          </p:grpSpPr>
          <p:grpSp>
            <p:nvGrpSpPr>
              <p:cNvPr id="136295" name="Group 44"/>
              <p:cNvGrpSpPr>
                <a:grpSpLocks/>
              </p:cNvGrpSpPr>
              <p:nvPr/>
            </p:nvGrpSpPr>
            <p:grpSpPr bwMode="auto">
              <a:xfrm>
                <a:off x="7179310" y="4033520"/>
                <a:ext cx="1009650" cy="855028"/>
                <a:chOff x="-44" y="1473"/>
                <a:chExt cx="981" cy="1105"/>
              </a:xfrm>
            </p:grpSpPr>
            <p:pic>
              <p:nvPicPr>
                <p:cNvPr id="136297" name="Picture 45" descr="desktop_computer_stylized_medium"/>
                <p:cNvPicPr>
                  <a:picLocks noChangeAspect="1" noChangeArrowheads="1"/>
                </p:cNvPicPr>
                <p:nvPr/>
              </p:nvPicPr>
              <p:blipFill>
                <a:blip r:embed="rId3" cstate="email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flipH="1">
                  <a:off x="-44" y="1473"/>
                  <a:ext cx="981" cy="110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136298" name="Freeform 46"/>
                <p:cNvSpPr>
                  <a:spLocks/>
                </p:cNvSpPr>
                <p:nvPr/>
              </p:nvSpPr>
              <p:spPr bwMode="auto">
                <a:xfrm flipH="1">
                  <a:off x="374" y="1579"/>
                  <a:ext cx="477" cy="506"/>
                </a:xfrm>
                <a:custGeom>
                  <a:avLst/>
                  <a:gdLst>
                    <a:gd name="T0" fmla="*/ 0 w 356"/>
                    <a:gd name="T1" fmla="*/ 0 h 368"/>
                    <a:gd name="T2" fmla="*/ 1736 w 356"/>
                    <a:gd name="T3" fmla="*/ 95 h 368"/>
                    <a:gd name="T4" fmla="*/ 2059 w 356"/>
                    <a:gd name="T5" fmla="*/ 1990 h 368"/>
                    <a:gd name="T6" fmla="*/ 454 w 356"/>
                    <a:gd name="T7" fmla="*/ 2489 h 368"/>
                    <a:gd name="T8" fmla="*/ 0 w 356"/>
                    <a:gd name="T9" fmla="*/ 0 h 36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356" h="368">
                      <a:moveTo>
                        <a:pt x="0" y="0"/>
                      </a:moveTo>
                      <a:lnTo>
                        <a:pt x="300" y="14"/>
                      </a:lnTo>
                      <a:lnTo>
                        <a:pt x="356" y="294"/>
                      </a:lnTo>
                      <a:lnTo>
                        <a:pt x="78" y="36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0099"/>
                    </a:gs>
                    <a:gs pos="100000">
                      <a:schemeClr val="bg1"/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 dirty="0"/>
                </a:p>
              </p:txBody>
            </p:sp>
          </p:grpSp>
          <p:sp>
            <p:nvSpPr>
              <p:cNvPr id="225" name="Rectangle 43"/>
              <p:cNvSpPr>
                <a:spLocks noChangeArrowheads="1"/>
              </p:cNvSpPr>
              <p:nvPr/>
            </p:nvSpPr>
            <p:spPr bwMode="auto">
              <a:xfrm rot="16200000">
                <a:off x="7439930" y="4308572"/>
                <a:ext cx="126470" cy="196070"/>
              </a:xfrm>
              <a:prstGeom prst="rect">
                <a:avLst/>
              </a:prstGeom>
              <a:gradFill rotWithShape="1">
                <a:gsLst>
                  <a:gs pos="0">
                    <a:srgbClr val="008000"/>
                  </a:gs>
                  <a:gs pos="50000">
                    <a:schemeClr val="bg1"/>
                  </a:gs>
                  <a:gs pos="100000">
                    <a:srgbClr val="008000"/>
                  </a:gs>
                </a:gsLst>
                <a:lin ang="0" scaled="1"/>
              </a:gradFill>
              <a:ln w="9525">
                <a:solidFill>
                  <a:srgbClr val="008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Comic Sans MS" pitchFamily="66" charset="0"/>
                  <a:ea typeface="+mn-ea"/>
                  <a:cs typeface="+mn-cs"/>
                </a:endParaRPr>
              </a:p>
            </p:txBody>
          </p:sp>
        </p:grpSp>
        <p:grpSp>
          <p:nvGrpSpPr>
            <p:cNvPr id="136237" name="Group 165"/>
            <p:cNvGrpSpPr>
              <a:grpSpLocks/>
            </p:cNvGrpSpPr>
            <p:nvPr/>
          </p:nvGrpSpPr>
          <p:grpSpPr bwMode="auto">
            <a:xfrm>
              <a:off x="1046480" y="3962400"/>
              <a:ext cx="1026163" cy="761428"/>
              <a:chOff x="1046480" y="3962400"/>
              <a:chExt cx="1026163" cy="761428"/>
            </a:xfrm>
          </p:grpSpPr>
          <p:sp>
            <p:nvSpPr>
              <p:cNvPr id="220" name="Rectangle 48"/>
              <p:cNvSpPr>
                <a:spLocks noChangeArrowheads="1"/>
              </p:cNvSpPr>
              <p:nvPr/>
            </p:nvSpPr>
            <p:spPr bwMode="auto">
              <a:xfrm rot="16200000">
                <a:off x="1893887" y="4300538"/>
                <a:ext cx="111125" cy="247650"/>
              </a:xfrm>
              <a:prstGeom prst="rect">
                <a:avLst/>
              </a:prstGeom>
              <a:gradFill rotWithShape="1">
                <a:gsLst>
                  <a:gs pos="0">
                    <a:srgbClr val="008000"/>
                  </a:gs>
                  <a:gs pos="50000">
                    <a:schemeClr val="bg1"/>
                  </a:gs>
                  <a:gs pos="100000">
                    <a:srgbClr val="008000"/>
                  </a:gs>
                </a:gsLst>
                <a:lin ang="0" scaled="1"/>
              </a:gradFill>
              <a:ln w="9525">
                <a:solidFill>
                  <a:srgbClr val="008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Comic Sans MS" pitchFamily="66" charset="0"/>
                  <a:ea typeface="+mn-ea"/>
                  <a:cs typeface="+mn-cs"/>
                </a:endParaRPr>
              </a:p>
            </p:txBody>
          </p:sp>
          <p:grpSp>
            <p:nvGrpSpPr>
              <p:cNvPr id="136292" name="Group 49"/>
              <p:cNvGrpSpPr>
                <a:grpSpLocks/>
              </p:cNvGrpSpPr>
              <p:nvPr/>
            </p:nvGrpSpPr>
            <p:grpSpPr bwMode="auto">
              <a:xfrm>
                <a:off x="1046480" y="3962400"/>
                <a:ext cx="936071" cy="761428"/>
                <a:chOff x="-44" y="1473"/>
                <a:chExt cx="981" cy="1105"/>
              </a:xfrm>
            </p:grpSpPr>
            <p:pic>
              <p:nvPicPr>
                <p:cNvPr id="136293" name="Picture 50" descr="desktop_computer_stylized_medium"/>
                <p:cNvPicPr>
                  <a:picLocks noChangeAspect="1" noChangeArrowheads="1"/>
                </p:cNvPicPr>
                <p:nvPr/>
              </p:nvPicPr>
              <p:blipFill>
                <a:blip r:embed="rId4" cstate="email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flipH="1">
                  <a:off x="-44" y="1473"/>
                  <a:ext cx="981" cy="110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136294" name="Freeform 51"/>
                <p:cNvSpPr>
                  <a:spLocks/>
                </p:cNvSpPr>
                <p:nvPr/>
              </p:nvSpPr>
              <p:spPr bwMode="auto">
                <a:xfrm flipH="1">
                  <a:off x="374" y="1579"/>
                  <a:ext cx="477" cy="506"/>
                </a:xfrm>
                <a:custGeom>
                  <a:avLst/>
                  <a:gdLst>
                    <a:gd name="T0" fmla="*/ 0 w 356"/>
                    <a:gd name="T1" fmla="*/ 0 h 368"/>
                    <a:gd name="T2" fmla="*/ 1736 w 356"/>
                    <a:gd name="T3" fmla="*/ 95 h 368"/>
                    <a:gd name="T4" fmla="*/ 2059 w 356"/>
                    <a:gd name="T5" fmla="*/ 1990 h 368"/>
                    <a:gd name="T6" fmla="*/ 454 w 356"/>
                    <a:gd name="T7" fmla="*/ 2489 h 368"/>
                    <a:gd name="T8" fmla="*/ 0 w 356"/>
                    <a:gd name="T9" fmla="*/ 0 h 36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356" h="368">
                      <a:moveTo>
                        <a:pt x="0" y="0"/>
                      </a:moveTo>
                      <a:lnTo>
                        <a:pt x="300" y="14"/>
                      </a:lnTo>
                      <a:lnTo>
                        <a:pt x="356" y="294"/>
                      </a:lnTo>
                      <a:lnTo>
                        <a:pt x="78" y="36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0099"/>
                    </a:gs>
                    <a:gs pos="100000">
                      <a:schemeClr val="bg1"/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 dirty="0"/>
                </a:p>
              </p:txBody>
            </p:sp>
          </p:grpSp>
        </p:grpSp>
        <p:sp>
          <p:nvSpPr>
            <p:cNvPr id="167" name="Text Box 4"/>
            <p:cNvSpPr txBox="1">
              <a:spLocks noChangeArrowheads="1"/>
            </p:cNvSpPr>
            <p:nvPr/>
          </p:nvSpPr>
          <p:spPr bwMode="auto">
            <a:xfrm>
              <a:off x="4224338" y="4381500"/>
              <a:ext cx="376237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i="0" dirty="0">
                  <a:solidFill>
                    <a:srgbClr val="FF0000"/>
                  </a:solidFill>
                  <a:latin typeface="+mn-lt"/>
                  <a:ea typeface="+mn-ea"/>
                  <a:cs typeface="+mn-cs"/>
                </a:rPr>
                <a:t>R</a:t>
              </a:r>
              <a:endParaRPr lang="en-US" i="0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7152" name="Text Box 21"/>
            <p:cNvSpPr txBox="1">
              <a:spLocks noChangeArrowheads="1"/>
            </p:cNvSpPr>
            <p:nvPr/>
          </p:nvSpPr>
          <p:spPr bwMode="auto">
            <a:xfrm>
              <a:off x="3868738" y="5378450"/>
              <a:ext cx="1543050" cy="2746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200" i="0" dirty="0" smtClean="0">
                  <a:latin typeface="Arial" charset="0"/>
                  <a:cs typeface="+mn-cs"/>
                </a:rPr>
                <a:t>1A-23-F9-CD-06-9B</a:t>
              </a:r>
            </a:p>
          </p:txBody>
        </p:sp>
        <p:sp>
          <p:nvSpPr>
            <p:cNvPr id="47153" name="Text Box 22"/>
            <p:cNvSpPr txBox="1">
              <a:spLocks noChangeArrowheads="1"/>
            </p:cNvSpPr>
            <p:nvPr/>
          </p:nvSpPr>
          <p:spPr bwMode="auto">
            <a:xfrm>
              <a:off x="4016375" y="5205413"/>
              <a:ext cx="1322388" cy="2746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200" i="0" dirty="0" smtClean="0">
                  <a:latin typeface="Arial" charset="0"/>
                  <a:cs typeface="+mn-cs"/>
                </a:rPr>
                <a:t>222.222.222.220</a:t>
              </a:r>
            </a:p>
          </p:txBody>
        </p:sp>
        <p:grpSp>
          <p:nvGrpSpPr>
            <p:cNvPr id="136241" name="Group 23"/>
            <p:cNvGrpSpPr>
              <a:grpSpLocks/>
            </p:cNvGrpSpPr>
            <p:nvPr/>
          </p:nvGrpSpPr>
          <p:grpSpPr bwMode="auto">
            <a:xfrm>
              <a:off x="3044825" y="5794375"/>
              <a:ext cx="1541463" cy="449263"/>
              <a:chOff x="1934" y="2405"/>
              <a:chExt cx="971" cy="283"/>
            </a:xfrm>
          </p:grpSpPr>
          <p:sp>
            <p:nvSpPr>
              <p:cNvPr id="47202" name="Text Box 24"/>
              <p:cNvSpPr txBox="1">
                <a:spLocks noChangeArrowheads="1"/>
              </p:cNvSpPr>
              <p:nvPr/>
            </p:nvSpPr>
            <p:spPr bwMode="auto">
              <a:xfrm>
                <a:off x="1934" y="2405"/>
                <a:ext cx="833" cy="17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200" i="0" dirty="0" smtClean="0">
                    <a:latin typeface="Arial" charset="0"/>
                    <a:cs typeface="+mn-cs"/>
                  </a:rPr>
                  <a:t>111.111.111.110</a:t>
                </a:r>
              </a:p>
            </p:txBody>
          </p:sp>
          <p:sp>
            <p:nvSpPr>
              <p:cNvPr id="47203" name="Text Box 25"/>
              <p:cNvSpPr txBox="1">
                <a:spLocks noChangeArrowheads="1"/>
              </p:cNvSpPr>
              <p:nvPr/>
            </p:nvSpPr>
            <p:spPr bwMode="auto">
              <a:xfrm>
                <a:off x="1938" y="2515"/>
                <a:ext cx="967" cy="17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200" i="0" dirty="0" smtClean="0">
                    <a:latin typeface="Arial" charset="0"/>
                    <a:cs typeface="+mn-cs"/>
                  </a:rPr>
                  <a:t>E6-E9-00-17-BB-4B</a:t>
                </a:r>
              </a:p>
            </p:txBody>
          </p:sp>
        </p:grpSp>
        <p:sp>
          <p:nvSpPr>
            <p:cNvPr id="47155" name="Text Box 26"/>
            <p:cNvSpPr txBox="1">
              <a:spLocks noChangeArrowheads="1"/>
            </p:cNvSpPr>
            <p:nvPr/>
          </p:nvSpPr>
          <p:spPr bwMode="auto">
            <a:xfrm>
              <a:off x="952500" y="6037263"/>
              <a:ext cx="1627188" cy="2746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200" i="0" dirty="0" smtClean="0">
                  <a:latin typeface="Arial" charset="0"/>
                  <a:cs typeface="+mn-cs"/>
                </a:rPr>
                <a:t>CC-49-DE-D0-AB-7D</a:t>
              </a:r>
            </a:p>
          </p:txBody>
        </p:sp>
        <p:sp>
          <p:nvSpPr>
            <p:cNvPr id="47156" name="Text Box 27"/>
            <p:cNvSpPr txBox="1">
              <a:spLocks noChangeArrowheads="1"/>
            </p:cNvSpPr>
            <p:nvPr/>
          </p:nvSpPr>
          <p:spPr bwMode="auto">
            <a:xfrm>
              <a:off x="942975" y="5854700"/>
              <a:ext cx="1322388" cy="2746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200" i="0" dirty="0" smtClean="0">
                  <a:latin typeface="Arial" charset="0"/>
                  <a:cs typeface="+mn-cs"/>
                </a:rPr>
                <a:t>111.111.111.112</a:t>
              </a:r>
            </a:p>
          </p:txBody>
        </p:sp>
        <p:sp>
          <p:nvSpPr>
            <p:cNvPr id="47157" name="Text Box 30"/>
            <p:cNvSpPr txBox="1">
              <a:spLocks noChangeArrowheads="1"/>
            </p:cNvSpPr>
            <p:nvPr/>
          </p:nvSpPr>
          <p:spPr bwMode="auto">
            <a:xfrm>
              <a:off x="709613" y="4741863"/>
              <a:ext cx="1322387" cy="2746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200" i="0" dirty="0" smtClean="0">
                  <a:latin typeface="Arial" charset="0"/>
                  <a:cs typeface="+mn-cs"/>
                </a:rPr>
                <a:t>111.111.111.111</a:t>
              </a:r>
            </a:p>
          </p:txBody>
        </p:sp>
        <p:sp>
          <p:nvSpPr>
            <p:cNvPr id="47158" name="Text Box 33"/>
            <p:cNvSpPr txBox="1">
              <a:spLocks noChangeArrowheads="1"/>
            </p:cNvSpPr>
            <p:nvPr/>
          </p:nvSpPr>
          <p:spPr bwMode="auto">
            <a:xfrm>
              <a:off x="730250" y="4927600"/>
              <a:ext cx="1509713" cy="2746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200" i="0" dirty="0" smtClean="0">
                  <a:latin typeface="Arial" charset="0"/>
                  <a:cs typeface="+mn-cs"/>
                </a:rPr>
                <a:t>74-29-9C-E8-FF-55</a:t>
              </a:r>
            </a:p>
          </p:txBody>
        </p:sp>
        <p:sp>
          <p:nvSpPr>
            <p:cNvPr id="136246" name="Freeform 39"/>
            <p:cNvSpPr>
              <a:spLocks/>
            </p:cNvSpPr>
            <p:nvPr/>
          </p:nvSpPr>
          <p:spPr bwMode="auto">
            <a:xfrm>
              <a:off x="2365375" y="4437063"/>
              <a:ext cx="839788" cy="1069975"/>
            </a:xfrm>
            <a:custGeom>
              <a:avLst/>
              <a:gdLst>
                <a:gd name="T0" fmla="*/ 2147483647 w 1005"/>
                <a:gd name="T1" fmla="*/ 2147483647 h 996"/>
                <a:gd name="T2" fmla="*/ 2147483647 w 1005"/>
                <a:gd name="T3" fmla="*/ 2147483647 h 996"/>
                <a:gd name="T4" fmla="*/ 2147483647 w 1005"/>
                <a:gd name="T5" fmla="*/ 2147483647 h 996"/>
                <a:gd name="T6" fmla="*/ 2147483647 w 1005"/>
                <a:gd name="T7" fmla="*/ 2147483647 h 996"/>
                <a:gd name="T8" fmla="*/ 2147483647 w 1005"/>
                <a:gd name="T9" fmla="*/ 2147483647 h 996"/>
                <a:gd name="T10" fmla="*/ 2147483647 w 1005"/>
                <a:gd name="T11" fmla="*/ 2147483647 h 996"/>
                <a:gd name="T12" fmla="*/ 2147483647 w 1005"/>
                <a:gd name="T13" fmla="*/ 2147483647 h 996"/>
                <a:gd name="T14" fmla="*/ 2147483647 w 1005"/>
                <a:gd name="T15" fmla="*/ 2147483647 h 996"/>
                <a:gd name="T16" fmla="*/ 2147483647 w 1005"/>
                <a:gd name="T17" fmla="*/ 2147483647 h 996"/>
                <a:gd name="T18" fmla="*/ 2147483647 w 1005"/>
                <a:gd name="T19" fmla="*/ 2147483647 h 996"/>
                <a:gd name="T20" fmla="*/ 2147483647 w 1005"/>
                <a:gd name="T21" fmla="*/ 2147483647 h 996"/>
                <a:gd name="T22" fmla="*/ 2147483647 w 1005"/>
                <a:gd name="T23" fmla="*/ 2147483647 h 996"/>
                <a:gd name="T24" fmla="*/ 2147483647 w 1005"/>
                <a:gd name="T25" fmla="*/ 2147483647 h 99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005" h="996">
                  <a:moveTo>
                    <a:pt x="307" y="83"/>
                  </a:moveTo>
                  <a:cubicBezTo>
                    <a:pt x="218" y="117"/>
                    <a:pt x="182" y="156"/>
                    <a:pt x="134" y="227"/>
                  </a:cubicBezTo>
                  <a:cubicBezTo>
                    <a:pt x="86" y="298"/>
                    <a:pt x="38" y="426"/>
                    <a:pt x="19" y="507"/>
                  </a:cubicBezTo>
                  <a:cubicBezTo>
                    <a:pt x="0" y="588"/>
                    <a:pt x="8" y="648"/>
                    <a:pt x="19" y="716"/>
                  </a:cubicBezTo>
                  <a:cubicBezTo>
                    <a:pt x="30" y="784"/>
                    <a:pt x="54" y="873"/>
                    <a:pt x="84" y="918"/>
                  </a:cubicBezTo>
                  <a:cubicBezTo>
                    <a:pt x="114" y="963"/>
                    <a:pt x="148" y="984"/>
                    <a:pt x="199" y="990"/>
                  </a:cubicBezTo>
                  <a:cubicBezTo>
                    <a:pt x="250" y="996"/>
                    <a:pt x="310" y="961"/>
                    <a:pt x="393" y="954"/>
                  </a:cubicBezTo>
                  <a:cubicBezTo>
                    <a:pt x="476" y="947"/>
                    <a:pt x="614" y="967"/>
                    <a:pt x="696" y="947"/>
                  </a:cubicBezTo>
                  <a:cubicBezTo>
                    <a:pt x="778" y="927"/>
                    <a:pt x="833" y="898"/>
                    <a:pt x="883" y="831"/>
                  </a:cubicBezTo>
                  <a:cubicBezTo>
                    <a:pt x="933" y="764"/>
                    <a:pt x="991" y="644"/>
                    <a:pt x="998" y="543"/>
                  </a:cubicBezTo>
                  <a:cubicBezTo>
                    <a:pt x="1005" y="442"/>
                    <a:pt x="981" y="313"/>
                    <a:pt x="926" y="227"/>
                  </a:cubicBezTo>
                  <a:cubicBezTo>
                    <a:pt x="871" y="141"/>
                    <a:pt x="768" y="50"/>
                    <a:pt x="667" y="25"/>
                  </a:cubicBezTo>
                  <a:cubicBezTo>
                    <a:pt x="566" y="0"/>
                    <a:pt x="396" y="49"/>
                    <a:pt x="307" y="83"/>
                  </a:cubicBezTo>
                  <a:close/>
                </a:path>
              </a:pathLst>
            </a:custGeom>
            <a:solidFill>
              <a:srgbClr val="00CCFF"/>
            </a:solidFill>
            <a:ln w="952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  <p:sp>
          <p:nvSpPr>
            <p:cNvPr id="47160" name="Line 40"/>
            <p:cNvSpPr>
              <a:spLocks noChangeShapeType="1"/>
            </p:cNvSpPr>
            <p:nvPr/>
          </p:nvSpPr>
          <p:spPr bwMode="auto">
            <a:xfrm>
              <a:off x="2062163" y="4416425"/>
              <a:ext cx="438150" cy="2301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47161" name="Line 41"/>
            <p:cNvSpPr>
              <a:spLocks noChangeShapeType="1"/>
            </p:cNvSpPr>
            <p:nvPr/>
          </p:nvSpPr>
          <p:spPr bwMode="auto">
            <a:xfrm flipV="1">
              <a:off x="2185988" y="5360988"/>
              <a:ext cx="231775" cy="2555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47162" name="Line 42"/>
            <p:cNvSpPr>
              <a:spLocks noChangeShapeType="1"/>
            </p:cNvSpPr>
            <p:nvPr/>
          </p:nvSpPr>
          <p:spPr bwMode="auto">
            <a:xfrm>
              <a:off x="3184525" y="4954588"/>
              <a:ext cx="584200" cy="952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47163" name="Line 44"/>
            <p:cNvSpPr>
              <a:spLocks noChangeShapeType="1"/>
            </p:cNvSpPr>
            <p:nvPr/>
          </p:nvSpPr>
          <p:spPr bwMode="auto">
            <a:xfrm flipV="1">
              <a:off x="2101850" y="5711825"/>
              <a:ext cx="0" cy="16351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47164" name="Line 45"/>
            <p:cNvSpPr>
              <a:spLocks noChangeShapeType="1"/>
            </p:cNvSpPr>
            <p:nvPr/>
          </p:nvSpPr>
          <p:spPr bwMode="auto">
            <a:xfrm flipH="1" flipV="1">
              <a:off x="1976438" y="4489450"/>
              <a:ext cx="0" cy="3984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47165" name="Line 46"/>
            <p:cNvSpPr>
              <a:spLocks noChangeShapeType="1"/>
            </p:cNvSpPr>
            <p:nvPr/>
          </p:nvSpPr>
          <p:spPr bwMode="auto">
            <a:xfrm>
              <a:off x="3854450" y="5021263"/>
              <a:ext cx="0" cy="7508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47166" name="Line 47"/>
            <p:cNvSpPr>
              <a:spLocks noChangeShapeType="1"/>
            </p:cNvSpPr>
            <p:nvPr/>
          </p:nvSpPr>
          <p:spPr bwMode="auto">
            <a:xfrm flipH="1" flipV="1">
              <a:off x="4935538" y="5011738"/>
              <a:ext cx="4762" cy="2206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183" name="Text Box 58"/>
            <p:cNvSpPr txBox="1">
              <a:spLocks noChangeArrowheads="1"/>
            </p:cNvSpPr>
            <p:nvPr/>
          </p:nvSpPr>
          <p:spPr bwMode="auto">
            <a:xfrm>
              <a:off x="719138" y="4156075"/>
              <a:ext cx="390525" cy="4619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2400" i="0" dirty="0">
                  <a:solidFill>
                    <a:srgbClr val="FF0000"/>
                  </a:solidFill>
                  <a:latin typeface="+mj-lt"/>
                  <a:ea typeface="+mn-ea"/>
                  <a:cs typeface="+mn-cs"/>
                </a:rPr>
                <a:t>A</a:t>
              </a:r>
            </a:p>
          </p:txBody>
        </p:sp>
        <p:sp>
          <p:nvSpPr>
            <p:cNvPr id="47168" name="Line 60"/>
            <p:cNvSpPr>
              <a:spLocks noChangeShapeType="1"/>
            </p:cNvSpPr>
            <p:nvPr/>
          </p:nvSpPr>
          <p:spPr bwMode="auto">
            <a:xfrm>
              <a:off x="5045075" y="4921250"/>
              <a:ext cx="11985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grpSp>
          <p:nvGrpSpPr>
            <p:cNvPr id="136256" name="Group 63"/>
            <p:cNvGrpSpPr>
              <a:grpSpLocks/>
            </p:cNvGrpSpPr>
            <p:nvPr/>
          </p:nvGrpSpPr>
          <p:grpSpPr bwMode="auto">
            <a:xfrm>
              <a:off x="7372350" y="4845050"/>
              <a:ext cx="1558925" cy="460375"/>
              <a:chOff x="4351" y="2786"/>
              <a:chExt cx="982" cy="290"/>
            </a:xfrm>
          </p:grpSpPr>
          <p:sp>
            <p:nvSpPr>
              <p:cNvPr id="47200" name="Text Box 64"/>
              <p:cNvSpPr txBox="1">
                <a:spLocks noChangeArrowheads="1"/>
              </p:cNvSpPr>
              <p:nvPr/>
            </p:nvSpPr>
            <p:spPr bwMode="auto">
              <a:xfrm>
                <a:off x="4352" y="2786"/>
                <a:ext cx="833" cy="17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200" i="0" dirty="0" smtClean="0">
                    <a:latin typeface="Arial" charset="0"/>
                    <a:cs typeface="+mn-cs"/>
                  </a:rPr>
                  <a:t>222.222.222.222</a:t>
                </a:r>
              </a:p>
            </p:txBody>
          </p:sp>
          <p:sp>
            <p:nvSpPr>
              <p:cNvPr id="47201" name="Text Box 65"/>
              <p:cNvSpPr txBox="1">
                <a:spLocks noChangeArrowheads="1"/>
              </p:cNvSpPr>
              <p:nvPr/>
            </p:nvSpPr>
            <p:spPr bwMode="auto">
              <a:xfrm>
                <a:off x="4351" y="2904"/>
                <a:ext cx="982" cy="17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200" i="0" dirty="0" smtClean="0">
                    <a:latin typeface="Arial" charset="0"/>
                    <a:cs typeface="+mn-cs"/>
                  </a:rPr>
                  <a:t>49-BD-D2-C7-56-2A</a:t>
                </a:r>
              </a:p>
            </p:txBody>
          </p:sp>
        </p:grpSp>
        <p:sp>
          <p:nvSpPr>
            <p:cNvPr id="47170" name="Line 67"/>
            <p:cNvSpPr>
              <a:spLocks noChangeShapeType="1"/>
            </p:cNvSpPr>
            <p:nvPr/>
          </p:nvSpPr>
          <p:spPr bwMode="auto">
            <a:xfrm flipV="1">
              <a:off x="6943725" y="4416425"/>
              <a:ext cx="450850" cy="3175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47171" name="Line 68"/>
            <p:cNvSpPr>
              <a:spLocks noChangeShapeType="1"/>
            </p:cNvSpPr>
            <p:nvPr/>
          </p:nvSpPr>
          <p:spPr bwMode="auto">
            <a:xfrm flipH="1" flipV="1">
              <a:off x="7469188" y="4492625"/>
              <a:ext cx="11112" cy="38893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47172" name="Text Box 71"/>
            <p:cNvSpPr txBox="1">
              <a:spLocks noChangeArrowheads="1"/>
            </p:cNvSpPr>
            <p:nvPr/>
          </p:nvSpPr>
          <p:spPr bwMode="auto">
            <a:xfrm>
              <a:off x="7073900" y="5811838"/>
              <a:ext cx="1322388" cy="2746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200" i="0" dirty="0" smtClean="0">
                  <a:latin typeface="Arial" charset="0"/>
                  <a:cs typeface="+mn-cs"/>
                </a:rPr>
                <a:t>222.222.222.221</a:t>
              </a:r>
            </a:p>
          </p:txBody>
        </p:sp>
        <p:sp>
          <p:nvSpPr>
            <p:cNvPr id="47173" name="Text Box 72"/>
            <p:cNvSpPr txBox="1">
              <a:spLocks noChangeArrowheads="1"/>
            </p:cNvSpPr>
            <p:nvPr/>
          </p:nvSpPr>
          <p:spPr bwMode="auto">
            <a:xfrm>
              <a:off x="7077075" y="5986463"/>
              <a:ext cx="1501775" cy="2746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200" i="0" dirty="0" smtClean="0">
                  <a:latin typeface="Arial" charset="0"/>
                  <a:cs typeface="+mn-cs"/>
                </a:rPr>
                <a:t>88-B2-2F-54-1A-0F</a:t>
              </a:r>
            </a:p>
          </p:txBody>
        </p:sp>
        <p:sp>
          <p:nvSpPr>
            <p:cNvPr id="47174" name="Line 73"/>
            <p:cNvSpPr>
              <a:spLocks noChangeShapeType="1"/>
            </p:cNvSpPr>
            <p:nvPr/>
          </p:nvSpPr>
          <p:spPr bwMode="auto">
            <a:xfrm flipH="1" flipV="1">
              <a:off x="6873875" y="5313363"/>
              <a:ext cx="254000" cy="25082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47175" name="Line 74"/>
            <p:cNvSpPr>
              <a:spLocks noChangeShapeType="1"/>
            </p:cNvSpPr>
            <p:nvPr/>
          </p:nvSpPr>
          <p:spPr bwMode="auto">
            <a:xfrm flipH="1">
              <a:off x="7208838" y="5654675"/>
              <a:ext cx="4762" cy="20161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136263" name="Freeform 75"/>
            <p:cNvSpPr>
              <a:spLocks/>
            </p:cNvSpPr>
            <p:nvPr/>
          </p:nvSpPr>
          <p:spPr bwMode="auto">
            <a:xfrm>
              <a:off x="6203950" y="4440238"/>
              <a:ext cx="765175" cy="1081088"/>
            </a:xfrm>
            <a:custGeom>
              <a:avLst/>
              <a:gdLst>
                <a:gd name="T0" fmla="*/ 2147483647 w 1005"/>
                <a:gd name="T1" fmla="*/ 2147483647 h 996"/>
                <a:gd name="T2" fmla="*/ 2147483647 w 1005"/>
                <a:gd name="T3" fmla="*/ 2147483647 h 996"/>
                <a:gd name="T4" fmla="*/ 2147483647 w 1005"/>
                <a:gd name="T5" fmla="*/ 2147483647 h 996"/>
                <a:gd name="T6" fmla="*/ 2147483647 w 1005"/>
                <a:gd name="T7" fmla="*/ 2147483647 h 996"/>
                <a:gd name="T8" fmla="*/ 2147483647 w 1005"/>
                <a:gd name="T9" fmla="*/ 2147483647 h 996"/>
                <a:gd name="T10" fmla="*/ 2147483647 w 1005"/>
                <a:gd name="T11" fmla="*/ 2147483647 h 996"/>
                <a:gd name="T12" fmla="*/ 2147483647 w 1005"/>
                <a:gd name="T13" fmla="*/ 2147483647 h 996"/>
                <a:gd name="T14" fmla="*/ 2147483647 w 1005"/>
                <a:gd name="T15" fmla="*/ 2147483647 h 996"/>
                <a:gd name="T16" fmla="*/ 2147483647 w 1005"/>
                <a:gd name="T17" fmla="*/ 2147483647 h 996"/>
                <a:gd name="T18" fmla="*/ 2147483647 w 1005"/>
                <a:gd name="T19" fmla="*/ 2147483647 h 996"/>
                <a:gd name="T20" fmla="*/ 2147483647 w 1005"/>
                <a:gd name="T21" fmla="*/ 2147483647 h 996"/>
                <a:gd name="T22" fmla="*/ 2147483647 w 1005"/>
                <a:gd name="T23" fmla="*/ 2147483647 h 996"/>
                <a:gd name="T24" fmla="*/ 2147483647 w 1005"/>
                <a:gd name="T25" fmla="*/ 2147483647 h 99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005" h="996">
                  <a:moveTo>
                    <a:pt x="307" y="83"/>
                  </a:moveTo>
                  <a:cubicBezTo>
                    <a:pt x="218" y="117"/>
                    <a:pt x="182" y="156"/>
                    <a:pt x="134" y="227"/>
                  </a:cubicBezTo>
                  <a:cubicBezTo>
                    <a:pt x="86" y="298"/>
                    <a:pt x="38" y="426"/>
                    <a:pt x="19" y="507"/>
                  </a:cubicBezTo>
                  <a:cubicBezTo>
                    <a:pt x="0" y="588"/>
                    <a:pt x="8" y="648"/>
                    <a:pt x="19" y="716"/>
                  </a:cubicBezTo>
                  <a:cubicBezTo>
                    <a:pt x="30" y="784"/>
                    <a:pt x="54" y="873"/>
                    <a:pt x="84" y="918"/>
                  </a:cubicBezTo>
                  <a:cubicBezTo>
                    <a:pt x="114" y="963"/>
                    <a:pt x="148" y="984"/>
                    <a:pt x="199" y="990"/>
                  </a:cubicBezTo>
                  <a:cubicBezTo>
                    <a:pt x="250" y="996"/>
                    <a:pt x="310" y="961"/>
                    <a:pt x="393" y="954"/>
                  </a:cubicBezTo>
                  <a:cubicBezTo>
                    <a:pt x="476" y="947"/>
                    <a:pt x="614" y="967"/>
                    <a:pt x="696" y="947"/>
                  </a:cubicBezTo>
                  <a:cubicBezTo>
                    <a:pt x="778" y="927"/>
                    <a:pt x="833" y="898"/>
                    <a:pt x="883" y="831"/>
                  </a:cubicBezTo>
                  <a:cubicBezTo>
                    <a:pt x="933" y="764"/>
                    <a:pt x="991" y="644"/>
                    <a:pt x="998" y="543"/>
                  </a:cubicBezTo>
                  <a:cubicBezTo>
                    <a:pt x="1005" y="442"/>
                    <a:pt x="981" y="313"/>
                    <a:pt x="926" y="227"/>
                  </a:cubicBezTo>
                  <a:cubicBezTo>
                    <a:pt x="871" y="141"/>
                    <a:pt x="768" y="50"/>
                    <a:pt x="667" y="25"/>
                  </a:cubicBezTo>
                  <a:cubicBezTo>
                    <a:pt x="566" y="0"/>
                    <a:pt x="396" y="49"/>
                    <a:pt x="307" y="83"/>
                  </a:cubicBezTo>
                  <a:close/>
                </a:path>
              </a:pathLst>
            </a:custGeom>
            <a:solidFill>
              <a:srgbClr val="00CCFF"/>
            </a:solidFill>
            <a:ln w="952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  <p:sp>
          <p:nvSpPr>
            <p:cNvPr id="193" name="Text Box 76"/>
            <p:cNvSpPr txBox="1">
              <a:spLocks noChangeArrowheads="1"/>
            </p:cNvSpPr>
            <p:nvPr/>
          </p:nvSpPr>
          <p:spPr bwMode="auto">
            <a:xfrm>
              <a:off x="8307388" y="4073525"/>
              <a:ext cx="357187" cy="4619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2400" i="0" dirty="0">
                  <a:solidFill>
                    <a:srgbClr val="FF0000"/>
                  </a:solidFill>
                  <a:latin typeface="+mj-lt"/>
                  <a:ea typeface="+mn-ea"/>
                  <a:cs typeface="+mn-cs"/>
                </a:rPr>
                <a:t>B</a:t>
              </a:r>
            </a:p>
          </p:txBody>
        </p:sp>
        <p:grpSp>
          <p:nvGrpSpPr>
            <p:cNvPr id="136265" name="Group 193"/>
            <p:cNvGrpSpPr>
              <a:grpSpLocks/>
            </p:cNvGrpSpPr>
            <p:nvPr/>
          </p:nvGrpSpPr>
          <p:grpSpPr bwMode="auto">
            <a:xfrm>
              <a:off x="7179310" y="4033520"/>
              <a:ext cx="1009650" cy="855028"/>
              <a:chOff x="7179310" y="4033520"/>
              <a:chExt cx="1009650" cy="855028"/>
            </a:xfrm>
          </p:grpSpPr>
          <p:grpSp>
            <p:nvGrpSpPr>
              <p:cNvPr id="136283" name="Group 44"/>
              <p:cNvGrpSpPr>
                <a:grpSpLocks/>
              </p:cNvGrpSpPr>
              <p:nvPr/>
            </p:nvGrpSpPr>
            <p:grpSpPr bwMode="auto">
              <a:xfrm>
                <a:off x="7179310" y="4033520"/>
                <a:ext cx="1009650" cy="855028"/>
                <a:chOff x="-44" y="1473"/>
                <a:chExt cx="981" cy="1105"/>
              </a:xfrm>
            </p:grpSpPr>
            <p:pic>
              <p:nvPicPr>
                <p:cNvPr id="136285" name="Picture 45" descr="desktop_computer_stylized_medium"/>
                <p:cNvPicPr>
                  <a:picLocks noChangeAspect="1" noChangeArrowheads="1"/>
                </p:cNvPicPr>
                <p:nvPr/>
              </p:nvPicPr>
              <p:blipFill>
                <a:blip r:embed="rId5" cstate="email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flipH="1">
                  <a:off x="-44" y="1473"/>
                  <a:ext cx="981" cy="110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136286" name="Freeform 46"/>
                <p:cNvSpPr>
                  <a:spLocks/>
                </p:cNvSpPr>
                <p:nvPr/>
              </p:nvSpPr>
              <p:spPr bwMode="auto">
                <a:xfrm flipH="1">
                  <a:off x="374" y="1579"/>
                  <a:ext cx="477" cy="506"/>
                </a:xfrm>
                <a:custGeom>
                  <a:avLst/>
                  <a:gdLst>
                    <a:gd name="T0" fmla="*/ 0 w 356"/>
                    <a:gd name="T1" fmla="*/ 0 h 368"/>
                    <a:gd name="T2" fmla="*/ 1736 w 356"/>
                    <a:gd name="T3" fmla="*/ 95 h 368"/>
                    <a:gd name="T4" fmla="*/ 2059 w 356"/>
                    <a:gd name="T5" fmla="*/ 1990 h 368"/>
                    <a:gd name="T6" fmla="*/ 454 w 356"/>
                    <a:gd name="T7" fmla="*/ 2489 h 368"/>
                    <a:gd name="T8" fmla="*/ 0 w 356"/>
                    <a:gd name="T9" fmla="*/ 0 h 36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356" h="368">
                      <a:moveTo>
                        <a:pt x="0" y="0"/>
                      </a:moveTo>
                      <a:lnTo>
                        <a:pt x="300" y="14"/>
                      </a:lnTo>
                      <a:lnTo>
                        <a:pt x="356" y="294"/>
                      </a:lnTo>
                      <a:lnTo>
                        <a:pt x="78" y="36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0099"/>
                    </a:gs>
                    <a:gs pos="100000">
                      <a:schemeClr val="bg1"/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 dirty="0"/>
                </a:p>
              </p:txBody>
            </p:sp>
          </p:grpSp>
          <p:sp>
            <p:nvSpPr>
              <p:cNvPr id="213" name="Rectangle 43"/>
              <p:cNvSpPr>
                <a:spLocks noChangeArrowheads="1"/>
              </p:cNvSpPr>
              <p:nvPr/>
            </p:nvSpPr>
            <p:spPr bwMode="auto">
              <a:xfrm rot="16200000">
                <a:off x="7438232" y="4309268"/>
                <a:ext cx="127000" cy="195263"/>
              </a:xfrm>
              <a:prstGeom prst="rect">
                <a:avLst/>
              </a:prstGeom>
              <a:gradFill rotWithShape="1">
                <a:gsLst>
                  <a:gs pos="0">
                    <a:srgbClr val="008000"/>
                  </a:gs>
                  <a:gs pos="50000">
                    <a:schemeClr val="bg1"/>
                  </a:gs>
                  <a:gs pos="100000">
                    <a:srgbClr val="008000"/>
                  </a:gs>
                </a:gsLst>
                <a:lin ang="0" scaled="1"/>
              </a:gradFill>
              <a:ln w="9525">
                <a:solidFill>
                  <a:srgbClr val="008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Comic Sans MS" pitchFamily="66" charset="0"/>
                  <a:ea typeface="+mn-ea"/>
                  <a:cs typeface="+mn-cs"/>
                </a:endParaRPr>
              </a:p>
            </p:txBody>
          </p:sp>
        </p:grpSp>
        <p:grpSp>
          <p:nvGrpSpPr>
            <p:cNvPr id="136266" name="Group 194"/>
            <p:cNvGrpSpPr>
              <a:grpSpLocks/>
            </p:cNvGrpSpPr>
            <p:nvPr/>
          </p:nvGrpSpPr>
          <p:grpSpPr bwMode="auto">
            <a:xfrm>
              <a:off x="3757931" y="4714240"/>
              <a:ext cx="1291589" cy="426719"/>
              <a:chOff x="4011931" y="3379152"/>
              <a:chExt cx="1262062" cy="390207"/>
            </a:xfrm>
          </p:grpSpPr>
          <p:sp>
            <p:nvSpPr>
              <p:cNvPr id="201" name="Rectangle 43"/>
              <p:cNvSpPr>
                <a:spLocks noChangeArrowheads="1"/>
              </p:cNvSpPr>
              <p:nvPr/>
            </p:nvSpPr>
            <p:spPr bwMode="auto">
              <a:xfrm rot="16200000">
                <a:off x="5112705" y="3476529"/>
                <a:ext cx="127747" cy="195452"/>
              </a:xfrm>
              <a:prstGeom prst="rect">
                <a:avLst/>
              </a:prstGeom>
              <a:gradFill rotWithShape="1">
                <a:gsLst>
                  <a:gs pos="0">
                    <a:srgbClr val="008000"/>
                  </a:gs>
                  <a:gs pos="50000">
                    <a:schemeClr val="bg1"/>
                  </a:gs>
                  <a:gs pos="100000">
                    <a:srgbClr val="008000"/>
                  </a:gs>
                </a:gsLst>
                <a:lin ang="0" scaled="1"/>
              </a:gradFill>
              <a:ln w="9525">
                <a:solidFill>
                  <a:srgbClr val="008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Comic Sans MS" pitchFamily="66" charset="0"/>
                  <a:ea typeface="+mn-ea"/>
                  <a:cs typeface="+mn-cs"/>
                </a:endParaRPr>
              </a:p>
            </p:txBody>
          </p:sp>
          <p:grpSp>
            <p:nvGrpSpPr>
              <p:cNvPr id="136273" name="Group 1185"/>
              <p:cNvGrpSpPr>
                <a:grpSpLocks/>
              </p:cNvGrpSpPr>
              <p:nvPr/>
            </p:nvGrpSpPr>
            <p:grpSpPr bwMode="auto">
              <a:xfrm>
                <a:off x="4197985" y="3379152"/>
                <a:ext cx="892175" cy="390207"/>
                <a:chOff x="4650" y="1129"/>
                <a:chExt cx="246" cy="95"/>
              </a:xfrm>
            </p:grpSpPr>
            <p:sp>
              <p:nvSpPr>
                <p:cNvPr id="136275" name="Oval 407"/>
                <p:cNvSpPr>
                  <a:spLocks noChangeArrowheads="1"/>
                </p:cNvSpPr>
                <p:nvPr/>
              </p:nvSpPr>
              <p:spPr bwMode="auto">
                <a:xfrm>
                  <a:off x="4651" y="1171"/>
                  <a:ext cx="244" cy="53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rgbClr val="FFFFFF"/>
                    </a:gs>
                  </a:gsLst>
                  <a:lin ang="0" scaled="1"/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2400" i="0" dirty="0">
                    <a:latin typeface="Times New Roman" charset="0"/>
                    <a:cs typeface="Arial" charset="0"/>
                  </a:endParaRPr>
                </a:p>
              </p:txBody>
            </p:sp>
            <p:sp>
              <p:nvSpPr>
                <p:cNvPr id="136276" name="Rectangle 410"/>
                <p:cNvSpPr>
                  <a:spLocks noChangeArrowheads="1"/>
                </p:cNvSpPr>
                <p:nvPr/>
              </p:nvSpPr>
              <p:spPr bwMode="auto">
                <a:xfrm>
                  <a:off x="4651" y="1165"/>
                  <a:ext cx="245" cy="33"/>
                </a:xfrm>
                <a:prstGeom prst="rect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rgbClr val="FFFF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algn="ctr"/>
                  <a:endParaRPr lang="en-US" sz="2400" i="0" dirty="0">
                    <a:latin typeface="Times New Roman" charset="0"/>
                    <a:cs typeface="Arial" charset="0"/>
                  </a:endParaRPr>
                </a:p>
              </p:txBody>
            </p:sp>
            <p:sp>
              <p:nvSpPr>
                <p:cNvPr id="136277" name="Oval 411"/>
                <p:cNvSpPr>
                  <a:spLocks noChangeArrowheads="1"/>
                </p:cNvSpPr>
                <p:nvPr/>
              </p:nvSpPr>
              <p:spPr bwMode="auto">
                <a:xfrm>
                  <a:off x="4650" y="1129"/>
                  <a:ext cx="244" cy="62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rgbClr val="FFFFFF"/>
                    </a:gs>
                  </a:gsLst>
                  <a:lin ang="0" scaled="1"/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2400" i="0" dirty="0">
                    <a:latin typeface="Times New Roman" charset="0"/>
                    <a:cs typeface="Arial" charset="0"/>
                  </a:endParaRPr>
                </a:p>
              </p:txBody>
            </p:sp>
            <p:grpSp>
              <p:nvGrpSpPr>
                <p:cNvPr id="136278" name="Group 1189"/>
                <p:cNvGrpSpPr>
                  <a:grpSpLocks/>
                </p:cNvGrpSpPr>
                <p:nvPr/>
              </p:nvGrpSpPr>
              <p:grpSpPr bwMode="auto">
                <a:xfrm>
                  <a:off x="4699" y="1145"/>
                  <a:ext cx="138" cy="29"/>
                  <a:chOff x="2468" y="1332"/>
                  <a:chExt cx="310" cy="60"/>
                </a:xfrm>
              </p:grpSpPr>
              <p:sp>
                <p:nvSpPr>
                  <p:cNvPr id="136281" name="Freeform 1190"/>
                  <p:cNvSpPr>
                    <a:spLocks/>
                  </p:cNvSpPr>
                  <p:nvPr/>
                </p:nvSpPr>
                <p:spPr bwMode="auto">
                  <a:xfrm>
                    <a:off x="2468" y="1332"/>
                    <a:ext cx="310" cy="60"/>
                  </a:xfrm>
                  <a:custGeom>
                    <a:avLst/>
                    <a:gdLst>
                      <a:gd name="T0" fmla="*/ 0 w 310"/>
                      <a:gd name="T1" fmla="*/ 60 h 60"/>
                      <a:gd name="T2" fmla="*/ 96 w 310"/>
                      <a:gd name="T3" fmla="*/ 60 h 60"/>
                      <a:gd name="T4" fmla="*/ 192 w 310"/>
                      <a:gd name="T5" fmla="*/ 0 h 60"/>
                      <a:gd name="T6" fmla="*/ 310 w 310"/>
                      <a:gd name="T7" fmla="*/ 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310" h="60">
                        <a:moveTo>
                          <a:pt x="0" y="60"/>
                        </a:moveTo>
                        <a:lnTo>
                          <a:pt x="96" y="60"/>
                        </a:lnTo>
                        <a:lnTo>
                          <a:pt x="192" y="0"/>
                        </a:lnTo>
                        <a:lnTo>
                          <a:pt x="310" y="0"/>
                        </a:lnTo>
                      </a:path>
                    </a:pathLst>
                  </a:custGeom>
                  <a:noFill/>
                  <a:ln w="12700" cmpd="sng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36282" name="Freeform 1191"/>
                  <p:cNvSpPr>
                    <a:spLocks/>
                  </p:cNvSpPr>
                  <p:nvPr/>
                </p:nvSpPr>
                <p:spPr bwMode="auto">
                  <a:xfrm>
                    <a:off x="2482" y="1332"/>
                    <a:ext cx="282" cy="60"/>
                  </a:xfrm>
                  <a:custGeom>
                    <a:avLst/>
                    <a:gdLst>
                      <a:gd name="T0" fmla="*/ 0 w 282"/>
                      <a:gd name="T1" fmla="*/ 0 h 60"/>
                      <a:gd name="T2" fmla="*/ 96 w 282"/>
                      <a:gd name="T3" fmla="*/ 0 h 60"/>
                      <a:gd name="T4" fmla="*/ 192 w 282"/>
                      <a:gd name="T5" fmla="*/ 60 h 60"/>
                      <a:gd name="T6" fmla="*/ 282 w 282"/>
                      <a:gd name="T7" fmla="*/ 6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282" h="60">
                        <a:moveTo>
                          <a:pt x="0" y="0"/>
                        </a:moveTo>
                        <a:lnTo>
                          <a:pt x="96" y="0"/>
                        </a:lnTo>
                        <a:lnTo>
                          <a:pt x="192" y="60"/>
                        </a:lnTo>
                        <a:lnTo>
                          <a:pt x="282" y="60"/>
                        </a:lnTo>
                      </a:path>
                    </a:pathLst>
                  </a:custGeom>
                  <a:noFill/>
                  <a:ln w="12700" cmpd="sng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</p:grpSp>
            <p:sp>
              <p:nvSpPr>
                <p:cNvPr id="47192" name="Line 1192"/>
                <p:cNvSpPr>
                  <a:spLocks noChangeShapeType="1"/>
                </p:cNvSpPr>
                <p:nvPr/>
              </p:nvSpPr>
              <p:spPr bwMode="auto">
                <a:xfrm>
                  <a:off x="4651" y="1158"/>
                  <a:ext cx="0" cy="4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  <p:sp>
              <p:nvSpPr>
                <p:cNvPr id="47193" name="Line 1193"/>
                <p:cNvSpPr>
                  <a:spLocks noChangeShapeType="1"/>
                </p:cNvSpPr>
                <p:nvPr/>
              </p:nvSpPr>
              <p:spPr bwMode="auto">
                <a:xfrm>
                  <a:off x="4894" y="1160"/>
                  <a:ext cx="0" cy="4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</p:grpSp>
          <p:sp>
            <p:nvSpPr>
              <p:cNvPr id="203" name="Rectangle 43"/>
              <p:cNvSpPr>
                <a:spLocks noChangeArrowheads="1"/>
              </p:cNvSpPr>
              <p:nvPr/>
            </p:nvSpPr>
            <p:spPr bwMode="auto">
              <a:xfrm rot="16200000">
                <a:off x="4046200" y="3485965"/>
                <a:ext cx="126295" cy="195452"/>
              </a:xfrm>
              <a:prstGeom prst="rect">
                <a:avLst/>
              </a:prstGeom>
              <a:gradFill rotWithShape="1">
                <a:gsLst>
                  <a:gs pos="0">
                    <a:srgbClr val="008000"/>
                  </a:gs>
                  <a:gs pos="50000">
                    <a:schemeClr val="bg1"/>
                  </a:gs>
                  <a:gs pos="100000">
                    <a:srgbClr val="008000"/>
                  </a:gs>
                </a:gsLst>
                <a:lin ang="0" scaled="1"/>
              </a:gradFill>
              <a:ln w="9525">
                <a:solidFill>
                  <a:srgbClr val="008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Comic Sans MS" pitchFamily="66" charset="0"/>
                  <a:ea typeface="+mn-ea"/>
                  <a:cs typeface="+mn-cs"/>
                </a:endParaRPr>
              </a:p>
            </p:txBody>
          </p:sp>
        </p:grpSp>
        <p:grpSp>
          <p:nvGrpSpPr>
            <p:cNvPr id="136267" name="Group 195"/>
            <p:cNvGrpSpPr>
              <a:grpSpLocks/>
            </p:cNvGrpSpPr>
            <p:nvPr/>
          </p:nvGrpSpPr>
          <p:grpSpPr bwMode="auto">
            <a:xfrm>
              <a:off x="1483360" y="5313680"/>
              <a:ext cx="701043" cy="517588"/>
              <a:chOff x="1046480" y="3962400"/>
              <a:chExt cx="1026163" cy="761428"/>
            </a:xfrm>
          </p:grpSpPr>
          <p:sp>
            <p:nvSpPr>
              <p:cNvPr id="197" name="Rectangle 48"/>
              <p:cNvSpPr>
                <a:spLocks noChangeArrowheads="1"/>
              </p:cNvSpPr>
              <p:nvPr/>
            </p:nvSpPr>
            <p:spPr bwMode="auto">
              <a:xfrm rot="16200000">
                <a:off x="1893438" y="4298853"/>
                <a:ext cx="109762" cy="248638"/>
              </a:xfrm>
              <a:prstGeom prst="rect">
                <a:avLst/>
              </a:prstGeom>
              <a:gradFill rotWithShape="1">
                <a:gsLst>
                  <a:gs pos="0">
                    <a:srgbClr val="008000"/>
                  </a:gs>
                  <a:gs pos="50000">
                    <a:schemeClr val="bg1"/>
                  </a:gs>
                  <a:gs pos="100000">
                    <a:srgbClr val="008000"/>
                  </a:gs>
                </a:gsLst>
                <a:lin ang="0" scaled="1"/>
              </a:gradFill>
              <a:ln w="9525">
                <a:solidFill>
                  <a:srgbClr val="008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Comic Sans MS" pitchFamily="66" charset="0"/>
                  <a:ea typeface="+mn-ea"/>
                  <a:cs typeface="+mn-cs"/>
                </a:endParaRPr>
              </a:p>
            </p:txBody>
          </p:sp>
          <p:grpSp>
            <p:nvGrpSpPr>
              <p:cNvPr id="136269" name="Group 49"/>
              <p:cNvGrpSpPr>
                <a:grpSpLocks/>
              </p:cNvGrpSpPr>
              <p:nvPr/>
            </p:nvGrpSpPr>
            <p:grpSpPr bwMode="auto">
              <a:xfrm>
                <a:off x="1046480" y="3962400"/>
                <a:ext cx="936071" cy="761428"/>
                <a:chOff x="-44" y="1473"/>
                <a:chExt cx="981" cy="1105"/>
              </a:xfrm>
            </p:grpSpPr>
            <p:pic>
              <p:nvPicPr>
                <p:cNvPr id="136270" name="Picture 50" descr="desktop_computer_stylized_medium"/>
                <p:cNvPicPr>
                  <a:picLocks noChangeAspect="1" noChangeArrowheads="1"/>
                </p:cNvPicPr>
                <p:nvPr/>
              </p:nvPicPr>
              <p:blipFill>
                <a:blip r:embed="rId6" cstate="email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flipH="1">
                  <a:off x="-44" y="1473"/>
                  <a:ext cx="981" cy="110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136271" name="Freeform 51"/>
                <p:cNvSpPr>
                  <a:spLocks/>
                </p:cNvSpPr>
                <p:nvPr/>
              </p:nvSpPr>
              <p:spPr bwMode="auto">
                <a:xfrm flipH="1">
                  <a:off x="374" y="1579"/>
                  <a:ext cx="477" cy="506"/>
                </a:xfrm>
                <a:custGeom>
                  <a:avLst/>
                  <a:gdLst>
                    <a:gd name="T0" fmla="*/ 0 w 356"/>
                    <a:gd name="T1" fmla="*/ 0 h 368"/>
                    <a:gd name="T2" fmla="*/ 1736 w 356"/>
                    <a:gd name="T3" fmla="*/ 95 h 368"/>
                    <a:gd name="T4" fmla="*/ 2059 w 356"/>
                    <a:gd name="T5" fmla="*/ 1990 h 368"/>
                    <a:gd name="T6" fmla="*/ 454 w 356"/>
                    <a:gd name="T7" fmla="*/ 2489 h 368"/>
                    <a:gd name="T8" fmla="*/ 0 w 356"/>
                    <a:gd name="T9" fmla="*/ 0 h 36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356" h="368">
                      <a:moveTo>
                        <a:pt x="0" y="0"/>
                      </a:moveTo>
                      <a:lnTo>
                        <a:pt x="300" y="14"/>
                      </a:lnTo>
                      <a:lnTo>
                        <a:pt x="356" y="294"/>
                      </a:lnTo>
                      <a:lnTo>
                        <a:pt x="78" y="36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0099"/>
                    </a:gs>
                    <a:gs pos="100000">
                      <a:schemeClr val="bg1"/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 dirty="0"/>
                </a:p>
              </p:txBody>
            </p:sp>
          </p:grpSp>
        </p:grpSp>
      </p:grpSp>
      <p:sp>
        <p:nvSpPr>
          <p:cNvPr id="47109" name="Rectangle 3"/>
          <p:cNvSpPr>
            <a:spLocks noGrp="1" noChangeArrowheads="1"/>
          </p:cNvSpPr>
          <p:nvPr>
            <p:ph type="title"/>
          </p:nvPr>
        </p:nvSpPr>
        <p:spPr>
          <a:xfrm>
            <a:off x="533400" y="0"/>
            <a:ext cx="8001000" cy="1143000"/>
          </a:xfrm>
        </p:spPr>
        <p:txBody>
          <a:bodyPr/>
          <a:lstStyle/>
          <a:p>
            <a:pPr>
              <a:defRPr/>
            </a:pPr>
            <a:r>
              <a:rPr lang="en-US" sz="4000" dirty="0">
                <a:latin typeface="Gill Sans MT" charset="0"/>
                <a:cs typeface="+mj-cs"/>
              </a:rPr>
              <a:t>Addressing: routing to another LAN</a:t>
            </a:r>
          </a:p>
        </p:txBody>
      </p:sp>
      <p:grpSp>
        <p:nvGrpSpPr>
          <p:cNvPr id="714811" name="Group 59"/>
          <p:cNvGrpSpPr>
            <a:grpSpLocks/>
          </p:cNvGrpSpPr>
          <p:nvPr/>
        </p:nvGrpSpPr>
        <p:grpSpPr bwMode="auto">
          <a:xfrm>
            <a:off x="534988" y="2686050"/>
            <a:ext cx="976312" cy="1460500"/>
            <a:chOff x="337" y="1692"/>
            <a:chExt cx="615" cy="920"/>
          </a:xfrm>
        </p:grpSpPr>
        <p:sp>
          <p:nvSpPr>
            <p:cNvPr id="136229" name="Freeform 60"/>
            <p:cNvSpPr>
              <a:spLocks/>
            </p:cNvSpPr>
            <p:nvPr/>
          </p:nvSpPr>
          <p:spPr bwMode="auto">
            <a:xfrm>
              <a:off x="348" y="1709"/>
              <a:ext cx="604" cy="903"/>
            </a:xfrm>
            <a:custGeom>
              <a:avLst/>
              <a:gdLst>
                <a:gd name="T0" fmla="*/ 496 w 604"/>
                <a:gd name="T1" fmla="*/ 0 h 903"/>
                <a:gd name="T2" fmla="*/ 604 w 604"/>
                <a:gd name="T3" fmla="*/ 903 h 903"/>
                <a:gd name="T4" fmla="*/ 0 w 604"/>
                <a:gd name="T5" fmla="*/ 788 h 903"/>
                <a:gd name="T6" fmla="*/ 456 w 604"/>
                <a:gd name="T7" fmla="*/ 750 h 903"/>
                <a:gd name="T8" fmla="*/ 496 w 604"/>
                <a:gd name="T9" fmla="*/ 0 h 90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04" h="903">
                  <a:moveTo>
                    <a:pt x="496" y="0"/>
                  </a:moveTo>
                  <a:lnTo>
                    <a:pt x="604" y="903"/>
                  </a:lnTo>
                  <a:lnTo>
                    <a:pt x="0" y="788"/>
                  </a:lnTo>
                  <a:lnTo>
                    <a:pt x="456" y="750"/>
                  </a:lnTo>
                  <a:lnTo>
                    <a:pt x="496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0000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  <p:sp>
          <p:nvSpPr>
            <p:cNvPr id="47143" name="Rectangle 61"/>
            <p:cNvSpPr>
              <a:spLocks noChangeArrowheads="1"/>
            </p:cNvSpPr>
            <p:nvPr/>
          </p:nvSpPr>
          <p:spPr bwMode="auto">
            <a:xfrm>
              <a:off x="344" y="1711"/>
              <a:ext cx="493" cy="79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47144" name="Text Box 62"/>
            <p:cNvSpPr txBox="1">
              <a:spLocks noChangeArrowheads="1"/>
            </p:cNvSpPr>
            <p:nvPr/>
          </p:nvSpPr>
          <p:spPr bwMode="auto">
            <a:xfrm>
              <a:off x="413" y="1692"/>
              <a:ext cx="336" cy="8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endParaRPr lang="en-US" sz="1600" i="0" dirty="0" smtClean="0">
                <a:latin typeface="Arial" charset="0"/>
                <a:cs typeface="+mn-cs"/>
              </a:endParaRPr>
            </a:p>
            <a:p>
              <a:pPr algn="ctr">
                <a:defRPr/>
              </a:pPr>
              <a:endParaRPr lang="en-US" sz="1600" i="0" dirty="0" smtClean="0">
                <a:latin typeface="Arial" charset="0"/>
                <a:cs typeface="+mn-cs"/>
              </a:endParaRPr>
            </a:p>
            <a:p>
              <a:pPr algn="ctr">
                <a:defRPr/>
              </a:pPr>
              <a:r>
                <a:rPr lang="en-US" sz="1600" i="0" dirty="0" smtClean="0">
                  <a:latin typeface="Arial" charset="0"/>
                  <a:cs typeface="+mn-cs"/>
                </a:rPr>
                <a:t>IP</a:t>
              </a:r>
            </a:p>
            <a:p>
              <a:pPr algn="ctr">
                <a:defRPr/>
              </a:pPr>
              <a:r>
                <a:rPr lang="en-US" sz="1600" i="0" dirty="0" smtClean="0">
                  <a:latin typeface="Arial" charset="0"/>
                  <a:cs typeface="+mn-cs"/>
                </a:rPr>
                <a:t>Eth</a:t>
              </a:r>
            </a:p>
            <a:p>
              <a:pPr algn="ctr">
                <a:defRPr/>
              </a:pPr>
              <a:r>
                <a:rPr lang="en-US" sz="1600" i="0" dirty="0" smtClean="0">
                  <a:latin typeface="Arial" charset="0"/>
                  <a:cs typeface="+mn-cs"/>
                </a:rPr>
                <a:t>Phy</a:t>
              </a:r>
            </a:p>
          </p:txBody>
        </p:sp>
        <p:sp>
          <p:nvSpPr>
            <p:cNvPr id="47145" name="Line 63"/>
            <p:cNvSpPr>
              <a:spLocks noChangeShapeType="1"/>
            </p:cNvSpPr>
            <p:nvPr/>
          </p:nvSpPr>
          <p:spPr bwMode="auto">
            <a:xfrm>
              <a:off x="346" y="1868"/>
              <a:ext cx="48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47146" name="Line 64"/>
            <p:cNvSpPr>
              <a:spLocks noChangeShapeType="1"/>
            </p:cNvSpPr>
            <p:nvPr/>
          </p:nvSpPr>
          <p:spPr bwMode="auto">
            <a:xfrm>
              <a:off x="343" y="2027"/>
              <a:ext cx="48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47147" name="Line 65"/>
            <p:cNvSpPr>
              <a:spLocks noChangeShapeType="1"/>
            </p:cNvSpPr>
            <p:nvPr/>
          </p:nvSpPr>
          <p:spPr bwMode="auto">
            <a:xfrm>
              <a:off x="340" y="2186"/>
              <a:ext cx="48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47148" name="Line 66"/>
            <p:cNvSpPr>
              <a:spLocks noChangeShapeType="1"/>
            </p:cNvSpPr>
            <p:nvPr/>
          </p:nvSpPr>
          <p:spPr bwMode="auto">
            <a:xfrm>
              <a:off x="337" y="2345"/>
              <a:ext cx="48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</p:grpSp>
      <p:sp>
        <p:nvSpPr>
          <p:cNvPr id="47111" name="Rectangle 76"/>
          <p:cNvSpPr>
            <a:spLocks noChangeArrowheads="1"/>
          </p:cNvSpPr>
          <p:nvPr/>
        </p:nvSpPr>
        <p:spPr bwMode="auto">
          <a:xfrm>
            <a:off x="706438" y="1084263"/>
            <a:ext cx="777240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231775" indent="-231775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000" i="0" dirty="0">
                <a:latin typeface="Gill Sans MT" charset="0"/>
                <a:cs typeface="+mn-cs"/>
              </a:rPr>
              <a:t>frame sent from A to R</a:t>
            </a:r>
          </a:p>
        </p:txBody>
      </p:sp>
      <p:grpSp>
        <p:nvGrpSpPr>
          <p:cNvPr id="714820" name="Group 68"/>
          <p:cNvGrpSpPr>
            <a:grpSpLocks/>
          </p:cNvGrpSpPr>
          <p:nvPr/>
        </p:nvGrpSpPr>
        <p:grpSpPr bwMode="auto">
          <a:xfrm>
            <a:off x="2713038" y="3265488"/>
            <a:ext cx="1096962" cy="244475"/>
            <a:chOff x="1231" y="1990"/>
            <a:chExt cx="691" cy="154"/>
          </a:xfrm>
        </p:grpSpPr>
        <p:sp>
          <p:nvSpPr>
            <p:cNvPr id="47139" name="Rectangle 69"/>
            <p:cNvSpPr>
              <a:spLocks noChangeArrowheads="1"/>
            </p:cNvSpPr>
            <p:nvPr/>
          </p:nvSpPr>
          <p:spPr bwMode="auto">
            <a:xfrm>
              <a:off x="1231" y="1991"/>
              <a:ext cx="691" cy="15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47140" name="Line 70"/>
            <p:cNvSpPr>
              <a:spLocks noChangeShapeType="1"/>
            </p:cNvSpPr>
            <p:nvPr/>
          </p:nvSpPr>
          <p:spPr bwMode="auto">
            <a:xfrm>
              <a:off x="1337" y="1990"/>
              <a:ext cx="0" cy="152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47141" name="Line 71"/>
            <p:cNvSpPr>
              <a:spLocks noChangeShapeType="1"/>
            </p:cNvSpPr>
            <p:nvPr/>
          </p:nvSpPr>
          <p:spPr bwMode="auto">
            <a:xfrm>
              <a:off x="1427" y="1992"/>
              <a:ext cx="0" cy="152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</p:grpSp>
      <p:grpSp>
        <p:nvGrpSpPr>
          <p:cNvPr id="714852" name="Group 100"/>
          <p:cNvGrpSpPr>
            <a:grpSpLocks/>
          </p:cNvGrpSpPr>
          <p:nvPr/>
        </p:nvGrpSpPr>
        <p:grpSpPr bwMode="auto">
          <a:xfrm>
            <a:off x="3952875" y="2767013"/>
            <a:ext cx="895350" cy="2038350"/>
            <a:chOff x="2823" y="1545"/>
            <a:chExt cx="564" cy="1284"/>
          </a:xfrm>
        </p:grpSpPr>
        <p:sp>
          <p:nvSpPr>
            <p:cNvPr id="136221" name="Freeform 93"/>
            <p:cNvSpPr>
              <a:spLocks/>
            </p:cNvSpPr>
            <p:nvPr/>
          </p:nvSpPr>
          <p:spPr bwMode="auto">
            <a:xfrm>
              <a:off x="2823" y="2265"/>
              <a:ext cx="564" cy="564"/>
            </a:xfrm>
            <a:custGeom>
              <a:avLst/>
              <a:gdLst>
                <a:gd name="T0" fmla="*/ 564 w 564"/>
                <a:gd name="T1" fmla="*/ 0 h 564"/>
                <a:gd name="T2" fmla="*/ 287 w 564"/>
                <a:gd name="T3" fmla="*/ 564 h 564"/>
                <a:gd name="T4" fmla="*/ 0 w 564"/>
                <a:gd name="T5" fmla="*/ 0 h 564"/>
                <a:gd name="T6" fmla="*/ 564 w 564"/>
                <a:gd name="T7" fmla="*/ 0 h 56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564" h="564">
                  <a:moveTo>
                    <a:pt x="564" y="0"/>
                  </a:moveTo>
                  <a:lnTo>
                    <a:pt x="287" y="564"/>
                  </a:lnTo>
                  <a:lnTo>
                    <a:pt x="0" y="0"/>
                  </a:lnTo>
                  <a:lnTo>
                    <a:pt x="564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0000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  <p:sp>
          <p:nvSpPr>
            <p:cNvPr id="47135" name="Rectangle 94"/>
            <p:cNvSpPr>
              <a:spLocks noChangeArrowheads="1"/>
            </p:cNvSpPr>
            <p:nvPr/>
          </p:nvSpPr>
          <p:spPr bwMode="auto">
            <a:xfrm>
              <a:off x="2872" y="1877"/>
              <a:ext cx="493" cy="47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47136" name="Text Box 95"/>
            <p:cNvSpPr txBox="1">
              <a:spLocks noChangeArrowheads="1"/>
            </p:cNvSpPr>
            <p:nvPr/>
          </p:nvSpPr>
          <p:spPr bwMode="auto">
            <a:xfrm>
              <a:off x="2941" y="1545"/>
              <a:ext cx="336" cy="8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endParaRPr lang="en-US" sz="1600" i="0" dirty="0" smtClean="0">
                <a:latin typeface="Arial" charset="0"/>
                <a:cs typeface="+mn-cs"/>
              </a:endParaRPr>
            </a:p>
            <a:p>
              <a:pPr algn="ctr">
                <a:defRPr/>
              </a:pPr>
              <a:endParaRPr lang="en-US" sz="1600" i="0" dirty="0" smtClean="0">
                <a:latin typeface="Arial" charset="0"/>
                <a:cs typeface="+mn-cs"/>
              </a:endParaRPr>
            </a:p>
            <a:p>
              <a:pPr algn="ctr">
                <a:defRPr/>
              </a:pPr>
              <a:r>
                <a:rPr lang="en-US" sz="1600" i="0" dirty="0" smtClean="0">
                  <a:latin typeface="Arial" charset="0"/>
                  <a:cs typeface="+mn-cs"/>
                </a:rPr>
                <a:t>IP</a:t>
              </a:r>
            </a:p>
            <a:p>
              <a:pPr algn="ctr">
                <a:defRPr/>
              </a:pPr>
              <a:r>
                <a:rPr lang="en-US" sz="1600" i="0" dirty="0" smtClean="0">
                  <a:latin typeface="Arial" charset="0"/>
                  <a:cs typeface="+mn-cs"/>
                </a:rPr>
                <a:t>Eth</a:t>
              </a:r>
            </a:p>
            <a:p>
              <a:pPr algn="ctr">
                <a:defRPr/>
              </a:pPr>
              <a:r>
                <a:rPr lang="en-US" sz="1600" i="0" dirty="0" smtClean="0">
                  <a:latin typeface="Arial" charset="0"/>
                  <a:cs typeface="+mn-cs"/>
                </a:rPr>
                <a:t>Phy</a:t>
              </a:r>
            </a:p>
          </p:txBody>
        </p:sp>
        <p:sp>
          <p:nvSpPr>
            <p:cNvPr id="47137" name="Line 98"/>
            <p:cNvSpPr>
              <a:spLocks noChangeShapeType="1"/>
            </p:cNvSpPr>
            <p:nvPr/>
          </p:nvSpPr>
          <p:spPr bwMode="auto">
            <a:xfrm>
              <a:off x="2868" y="2039"/>
              <a:ext cx="48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47138" name="Line 99"/>
            <p:cNvSpPr>
              <a:spLocks noChangeShapeType="1"/>
            </p:cNvSpPr>
            <p:nvPr/>
          </p:nvSpPr>
          <p:spPr bwMode="auto">
            <a:xfrm>
              <a:off x="2865" y="2198"/>
              <a:ext cx="48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</p:grpSp>
      <p:sp>
        <p:nvSpPr>
          <p:cNvPr id="714853" name="Rectangle 101"/>
          <p:cNvSpPr>
            <a:spLocks noChangeArrowheads="1"/>
          </p:cNvSpPr>
          <p:nvPr/>
        </p:nvSpPr>
        <p:spPr bwMode="auto">
          <a:xfrm>
            <a:off x="709613" y="1439863"/>
            <a:ext cx="777240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231775" indent="-231775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000" i="0" dirty="0">
                <a:latin typeface="Gill Sans MT" charset="0"/>
                <a:cs typeface="+mn-cs"/>
              </a:rPr>
              <a:t>frame received at R, datagram removed, passed up to IP</a:t>
            </a:r>
          </a:p>
        </p:txBody>
      </p:sp>
      <p:grpSp>
        <p:nvGrpSpPr>
          <p:cNvPr id="714883" name="Group 131"/>
          <p:cNvGrpSpPr>
            <a:grpSpLocks/>
          </p:cNvGrpSpPr>
          <p:nvPr/>
        </p:nvGrpSpPr>
        <p:grpSpPr bwMode="auto">
          <a:xfrm>
            <a:off x="1477963" y="2244725"/>
            <a:ext cx="2443162" cy="1519238"/>
            <a:chOff x="931" y="1414"/>
            <a:chExt cx="1539" cy="957"/>
          </a:xfrm>
        </p:grpSpPr>
        <p:sp>
          <p:nvSpPr>
            <p:cNvPr id="47121" name="Text Box 79"/>
            <p:cNvSpPr txBox="1">
              <a:spLocks noChangeArrowheads="1"/>
            </p:cNvSpPr>
            <p:nvPr/>
          </p:nvSpPr>
          <p:spPr bwMode="auto">
            <a:xfrm>
              <a:off x="931" y="1414"/>
              <a:ext cx="1539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200" i="0" dirty="0" smtClean="0">
                  <a:latin typeface="Arial" charset="0"/>
                  <a:cs typeface="+mn-cs"/>
                </a:rPr>
                <a:t>MAC src: 74-29-9C-E8-FF-55</a:t>
              </a:r>
            </a:p>
            <a:p>
              <a:pPr>
                <a:defRPr/>
              </a:pPr>
              <a:r>
                <a:rPr lang="en-US" sz="1200" i="0" dirty="0" smtClean="0">
                  <a:latin typeface="Arial" charset="0"/>
                  <a:cs typeface="+mn-cs"/>
                </a:rPr>
                <a:t>   MAC dest: E6-E9-00-17-BB-4B</a:t>
              </a:r>
            </a:p>
          </p:txBody>
        </p:sp>
        <p:grpSp>
          <p:nvGrpSpPr>
            <p:cNvPr id="136209" name="Group 80"/>
            <p:cNvGrpSpPr>
              <a:grpSpLocks/>
            </p:cNvGrpSpPr>
            <p:nvPr/>
          </p:nvGrpSpPr>
          <p:grpSpPr bwMode="auto">
            <a:xfrm>
              <a:off x="981" y="2182"/>
              <a:ext cx="1049" cy="189"/>
              <a:chOff x="2829" y="2040"/>
              <a:chExt cx="1049" cy="189"/>
            </a:xfrm>
          </p:grpSpPr>
          <p:sp>
            <p:nvSpPr>
              <p:cNvPr id="47128" name="Rectangle 81"/>
              <p:cNvSpPr>
                <a:spLocks noChangeArrowheads="1"/>
              </p:cNvSpPr>
              <p:nvPr/>
            </p:nvSpPr>
            <p:spPr bwMode="auto">
              <a:xfrm>
                <a:off x="2829" y="2042"/>
                <a:ext cx="1049" cy="185"/>
              </a:xfrm>
              <a:prstGeom prst="rect">
                <a:avLst/>
              </a:prstGeom>
              <a:solidFill>
                <a:srgbClr val="0000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47129" name="Rectangle 82"/>
              <p:cNvSpPr>
                <a:spLocks noChangeArrowheads="1"/>
              </p:cNvSpPr>
              <p:nvPr/>
            </p:nvSpPr>
            <p:spPr bwMode="auto">
              <a:xfrm>
                <a:off x="3078" y="2060"/>
                <a:ext cx="691" cy="15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47130" name="Line 83"/>
              <p:cNvSpPr>
                <a:spLocks noChangeShapeType="1"/>
              </p:cNvSpPr>
              <p:nvPr/>
            </p:nvSpPr>
            <p:spPr bwMode="auto">
              <a:xfrm>
                <a:off x="3180" y="2063"/>
                <a:ext cx="0" cy="152"/>
              </a:xfrm>
              <a:prstGeom prst="line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47131" name="Line 84"/>
              <p:cNvSpPr>
                <a:spLocks noChangeShapeType="1"/>
              </p:cNvSpPr>
              <p:nvPr/>
            </p:nvSpPr>
            <p:spPr bwMode="auto">
              <a:xfrm>
                <a:off x="3276" y="2063"/>
                <a:ext cx="0" cy="152"/>
              </a:xfrm>
              <a:prstGeom prst="line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47132" name="Line 85"/>
              <p:cNvSpPr>
                <a:spLocks noChangeShapeType="1"/>
              </p:cNvSpPr>
              <p:nvPr/>
            </p:nvSpPr>
            <p:spPr bwMode="auto">
              <a:xfrm>
                <a:off x="2910" y="2040"/>
                <a:ext cx="0" cy="189"/>
              </a:xfrm>
              <a:prstGeom prst="line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47133" name="Line 86"/>
              <p:cNvSpPr>
                <a:spLocks noChangeShapeType="1"/>
              </p:cNvSpPr>
              <p:nvPr/>
            </p:nvSpPr>
            <p:spPr bwMode="auto">
              <a:xfrm>
                <a:off x="3006" y="2040"/>
                <a:ext cx="0" cy="189"/>
              </a:xfrm>
              <a:prstGeom prst="line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</p:grpSp>
        <p:sp>
          <p:nvSpPr>
            <p:cNvPr id="47123" name="Line 87"/>
            <p:cNvSpPr>
              <a:spLocks noChangeShapeType="1"/>
            </p:cNvSpPr>
            <p:nvPr/>
          </p:nvSpPr>
          <p:spPr bwMode="auto">
            <a:xfrm flipV="1">
              <a:off x="1018" y="1576"/>
              <a:ext cx="2" cy="70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47124" name="Line 88"/>
            <p:cNvSpPr>
              <a:spLocks noChangeShapeType="1"/>
            </p:cNvSpPr>
            <p:nvPr/>
          </p:nvSpPr>
          <p:spPr bwMode="auto">
            <a:xfrm flipV="1">
              <a:off x="1106" y="1680"/>
              <a:ext cx="0" cy="59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47125" name="Line 89"/>
            <p:cNvSpPr>
              <a:spLocks noChangeShapeType="1"/>
            </p:cNvSpPr>
            <p:nvPr/>
          </p:nvSpPr>
          <p:spPr bwMode="auto">
            <a:xfrm flipH="1" flipV="1">
              <a:off x="1276" y="1812"/>
              <a:ext cx="2" cy="47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47126" name="Line 90"/>
            <p:cNvSpPr>
              <a:spLocks noChangeShapeType="1"/>
            </p:cNvSpPr>
            <p:nvPr/>
          </p:nvSpPr>
          <p:spPr bwMode="auto">
            <a:xfrm>
              <a:off x="1368" y="1924"/>
              <a:ext cx="2" cy="35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47127" name="Text Box 130"/>
            <p:cNvSpPr txBox="1">
              <a:spLocks noChangeArrowheads="1"/>
            </p:cNvSpPr>
            <p:nvPr/>
          </p:nvSpPr>
          <p:spPr bwMode="auto">
            <a:xfrm>
              <a:off x="1193" y="1665"/>
              <a:ext cx="126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200" i="0" dirty="0" smtClean="0">
                  <a:latin typeface="Arial" charset="0"/>
                  <a:cs typeface="+mn-cs"/>
                </a:rPr>
                <a:t>IP src: 111.111.111.111</a:t>
              </a:r>
            </a:p>
            <a:p>
              <a:pPr>
                <a:defRPr/>
              </a:pPr>
              <a:r>
                <a:rPr lang="en-US" sz="1200" i="0" dirty="0" smtClean="0">
                  <a:latin typeface="Arial" charset="0"/>
                  <a:cs typeface="+mn-cs"/>
                </a:rPr>
                <a:t>   IP dest: 222.222.222.222</a:t>
              </a:r>
            </a:p>
          </p:txBody>
        </p:sp>
      </p:grpSp>
      <p:grpSp>
        <p:nvGrpSpPr>
          <p:cNvPr id="714898" name="Group 146"/>
          <p:cNvGrpSpPr>
            <a:grpSpLocks/>
          </p:cNvGrpSpPr>
          <p:nvPr/>
        </p:nvGrpSpPr>
        <p:grpSpPr bwMode="auto">
          <a:xfrm>
            <a:off x="2667000" y="2435225"/>
            <a:ext cx="2011363" cy="979488"/>
            <a:chOff x="4493" y="1480"/>
            <a:chExt cx="1267" cy="617"/>
          </a:xfrm>
        </p:grpSpPr>
        <p:sp>
          <p:nvSpPr>
            <p:cNvPr id="47118" name="Line 143"/>
            <p:cNvSpPr>
              <a:spLocks noChangeShapeType="1"/>
            </p:cNvSpPr>
            <p:nvPr/>
          </p:nvSpPr>
          <p:spPr bwMode="auto">
            <a:xfrm flipH="1" flipV="1">
              <a:off x="4576" y="1627"/>
              <a:ext cx="2" cy="47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47119" name="Line 144"/>
            <p:cNvSpPr>
              <a:spLocks noChangeShapeType="1"/>
            </p:cNvSpPr>
            <p:nvPr/>
          </p:nvSpPr>
          <p:spPr bwMode="auto">
            <a:xfrm>
              <a:off x="4668" y="1739"/>
              <a:ext cx="2" cy="35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47120" name="Text Box 145"/>
            <p:cNvSpPr txBox="1">
              <a:spLocks noChangeArrowheads="1"/>
            </p:cNvSpPr>
            <p:nvPr/>
          </p:nvSpPr>
          <p:spPr bwMode="auto">
            <a:xfrm>
              <a:off x="4493" y="1480"/>
              <a:ext cx="126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200" i="0" dirty="0" smtClean="0">
                  <a:latin typeface="Arial" charset="0"/>
                  <a:cs typeface="+mn-cs"/>
                </a:rPr>
                <a:t>IP src: 111.111.111.111</a:t>
              </a:r>
            </a:p>
            <a:p>
              <a:pPr>
                <a:defRPr/>
              </a:pPr>
              <a:r>
                <a:rPr lang="en-US" sz="1200" i="0" dirty="0" smtClean="0">
                  <a:latin typeface="Arial" charset="0"/>
                  <a:cs typeface="+mn-cs"/>
                </a:rPr>
                <a:t>   IP dest: 222.222.222.222</a:t>
              </a:r>
            </a:p>
          </p:txBody>
        </p:sp>
      </p:grpSp>
      <p:pic>
        <p:nvPicPr>
          <p:cNvPr id="136204" name="Picture 15" descr="underline_base"/>
          <p:cNvPicPr>
            <a:picLocks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338" y="763588"/>
            <a:ext cx="7769225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6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/>
              <a:t>10</a:t>
            </a:fld>
            <a:endParaRPr lang="en-US" sz="1200" dirty="0">
              <a:latin typeface="Tahoma" charset="0"/>
            </a:endParaRPr>
          </a:p>
        </p:txBody>
      </p:sp>
      <p:sp>
        <p:nvSpPr>
          <p:cNvPr id="109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52155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Link Layer and LANs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6709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4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714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2.96296E-6 L -8.33333E-7 0.13334 L 0.04045 0.16297 L 0.08629 0.16297 L 0.08524 0.01482 " pathEditMode="relative" rAng="0" ptsTypes="AAAAA">
                                      <p:cBhvr>
                                        <p:cTn id="11" dur="2000" fill="hold"/>
                                        <p:tgtEl>
                                          <p:spTgt spid="7148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06" y="814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" dur="500"/>
                                        <p:tgtEl>
                                          <p:spTgt spid="7148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4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4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4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714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" dur="500"/>
                                        <p:tgtEl>
                                          <p:spTgt spid="7148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4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4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714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485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8241" name="Group 100"/>
          <p:cNvGrpSpPr>
            <a:grpSpLocks/>
          </p:cNvGrpSpPr>
          <p:nvPr/>
        </p:nvGrpSpPr>
        <p:grpSpPr bwMode="auto">
          <a:xfrm>
            <a:off x="709613" y="3962400"/>
            <a:ext cx="8221662" cy="2349500"/>
            <a:chOff x="709613" y="3962400"/>
            <a:chExt cx="8221662" cy="2349500"/>
          </a:xfrm>
        </p:grpSpPr>
        <p:grpSp>
          <p:nvGrpSpPr>
            <p:cNvPr id="138285" name="Group 101"/>
            <p:cNvGrpSpPr>
              <a:grpSpLocks/>
            </p:cNvGrpSpPr>
            <p:nvPr/>
          </p:nvGrpSpPr>
          <p:grpSpPr bwMode="auto">
            <a:xfrm>
              <a:off x="6979920" y="5354320"/>
              <a:ext cx="711200" cy="601028"/>
              <a:chOff x="7179310" y="4033520"/>
              <a:chExt cx="1009650" cy="855028"/>
            </a:xfrm>
          </p:grpSpPr>
          <p:grpSp>
            <p:nvGrpSpPr>
              <p:cNvPr id="138344" name="Group 44"/>
              <p:cNvGrpSpPr>
                <a:grpSpLocks/>
              </p:cNvGrpSpPr>
              <p:nvPr/>
            </p:nvGrpSpPr>
            <p:grpSpPr bwMode="auto">
              <a:xfrm>
                <a:off x="7179310" y="4033520"/>
                <a:ext cx="1009650" cy="855028"/>
                <a:chOff x="-44" y="1473"/>
                <a:chExt cx="981" cy="1105"/>
              </a:xfrm>
            </p:grpSpPr>
            <p:pic>
              <p:nvPicPr>
                <p:cNvPr id="138346" name="Picture 45" descr="desktop_computer_stylized_medium"/>
                <p:cNvPicPr>
                  <a:picLocks noChangeAspect="1" noChangeArrowheads="1"/>
                </p:cNvPicPr>
                <p:nvPr/>
              </p:nvPicPr>
              <p:blipFill>
                <a:blip r:embed="rId3" cstate="email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flipH="1">
                  <a:off x="-44" y="1473"/>
                  <a:ext cx="981" cy="110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138347" name="Freeform 46"/>
                <p:cNvSpPr>
                  <a:spLocks/>
                </p:cNvSpPr>
                <p:nvPr/>
              </p:nvSpPr>
              <p:spPr bwMode="auto">
                <a:xfrm flipH="1">
                  <a:off x="374" y="1579"/>
                  <a:ext cx="477" cy="506"/>
                </a:xfrm>
                <a:custGeom>
                  <a:avLst/>
                  <a:gdLst>
                    <a:gd name="T0" fmla="*/ 0 w 356"/>
                    <a:gd name="T1" fmla="*/ 0 h 368"/>
                    <a:gd name="T2" fmla="*/ 1736 w 356"/>
                    <a:gd name="T3" fmla="*/ 95 h 368"/>
                    <a:gd name="T4" fmla="*/ 2059 w 356"/>
                    <a:gd name="T5" fmla="*/ 1990 h 368"/>
                    <a:gd name="T6" fmla="*/ 454 w 356"/>
                    <a:gd name="T7" fmla="*/ 2489 h 368"/>
                    <a:gd name="T8" fmla="*/ 0 w 356"/>
                    <a:gd name="T9" fmla="*/ 0 h 36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356" h="368">
                      <a:moveTo>
                        <a:pt x="0" y="0"/>
                      </a:moveTo>
                      <a:lnTo>
                        <a:pt x="300" y="14"/>
                      </a:lnTo>
                      <a:lnTo>
                        <a:pt x="356" y="294"/>
                      </a:lnTo>
                      <a:lnTo>
                        <a:pt x="78" y="36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0099"/>
                    </a:gs>
                    <a:gs pos="100000">
                      <a:schemeClr val="bg1"/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 dirty="0"/>
                </a:p>
              </p:txBody>
            </p:sp>
          </p:grpSp>
          <p:sp>
            <p:nvSpPr>
              <p:cNvPr id="162" name="Rectangle 43"/>
              <p:cNvSpPr>
                <a:spLocks noChangeArrowheads="1"/>
              </p:cNvSpPr>
              <p:nvPr/>
            </p:nvSpPr>
            <p:spPr bwMode="auto">
              <a:xfrm rot="16200000">
                <a:off x="7439930" y="4308572"/>
                <a:ext cx="126470" cy="196070"/>
              </a:xfrm>
              <a:prstGeom prst="rect">
                <a:avLst/>
              </a:prstGeom>
              <a:gradFill rotWithShape="1">
                <a:gsLst>
                  <a:gs pos="0">
                    <a:srgbClr val="008000"/>
                  </a:gs>
                  <a:gs pos="50000">
                    <a:schemeClr val="bg1"/>
                  </a:gs>
                  <a:gs pos="100000">
                    <a:srgbClr val="008000"/>
                  </a:gs>
                </a:gsLst>
                <a:lin ang="0" scaled="1"/>
              </a:gradFill>
              <a:ln w="9525">
                <a:solidFill>
                  <a:srgbClr val="008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Comic Sans MS" pitchFamily="66" charset="0"/>
                  <a:ea typeface="+mn-ea"/>
                  <a:cs typeface="+mn-cs"/>
                </a:endParaRPr>
              </a:p>
            </p:txBody>
          </p:sp>
        </p:grpSp>
        <p:grpSp>
          <p:nvGrpSpPr>
            <p:cNvPr id="138286" name="Group 102"/>
            <p:cNvGrpSpPr>
              <a:grpSpLocks/>
            </p:cNvGrpSpPr>
            <p:nvPr/>
          </p:nvGrpSpPr>
          <p:grpSpPr bwMode="auto">
            <a:xfrm>
              <a:off x="1046480" y="3962400"/>
              <a:ext cx="1026163" cy="761428"/>
              <a:chOff x="1046480" y="3962400"/>
              <a:chExt cx="1026163" cy="761428"/>
            </a:xfrm>
          </p:grpSpPr>
          <p:sp>
            <p:nvSpPr>
              <p:cNvPr id="157" name="Rectangle 48"/>
              <p:cNvSpPr>
                <a:spLocks noChangeArrowheads="1"/>
              </p:cNvSpPr>
              <p:nvPr/>
            </p:nvSpPr>
            <p:spPr bwMode="auto">
              <a:xfrm rot="16200000">
                <a:off x="1893887" y="4300538"/>
                <a:ext cx="111125" cy="247650"/>
              </a:xfrm>
              <a:prstGeom prst="rect">
                <a:avLst/>
              </a:prstGeom>
              <a:gradFill rotWithShape="1">
                <a:gsLst>
                  <a:gs pos="0">
                    <a:srgbClr val="008000"/>
                  </a:gs>
                  <a:gs pos="50000">
                    <a:schemeClr val="bg1"/>
                  </a:gs>
                  <a:gs pos="100000">
                    <a:srgbClr val="008000"/>
                  </a:gs>
                </a:gsLst>
                <a:lin ang="0" scaled="1"/>
              </a:gradFill>
              <a:ln w="9525">
                <a:solidFill>
                  <a:srgbClr val="008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Comic Sans MS" pitchFamily="66" charset="0"/>
                  <a:ea typeface="+mn-ea"/>
                  <a:cs typeface="+mn-cs"/>
                </a:endParaRPr>
              </a:p>
            </p:txBody>
          </p:sp>
          <p:grpSp>
            <p:nvGrpSpPr>
              <p:cNvPr id="138341" name="Group 49"/>
              <p:cNvGrpSpPr>
                <a:grpSpLocks/>
              </p:cNvGrpSpPr>
              <p:nvPr/>
            </p:nvGrpSpPr>
            <p:grpSpPr bwMode="auto">
              <a:xfrm>
                <a:off x="1046480" y="3962400"/>
                <a:ext cx="936071" cy="761428"/>
                <a:chOff x="-44" y="1473"/>
                <a:chExt cx="981" cy="1105"/>
              </a:xfrm>
            </p:grpSpPr>
            <p:pic>
              <p:nvPicPr>
                <p:cNvPr id="138342" name="Picture 50" descr="desktop_computer_stylized_medium"/>
                <p:cNvPicPr>
                  <a:picLocks noChangeAspect="1" noChangeArrowheads="1"/>
                </p:cNvPicPr>
                <p:nvPr/>
              </p:nvPicPr>
              <p:blipFill>
                <a:blip r:embed="rId4" cstate="email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flipH="1">
                  <a:off x="-44" y="1473"/>
                  <a:ext cx="981" cy="110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138343" name="Freeform 51"/>
                <p:cNvSpPr>
                  <a:spLocks/>
                </p:cNvSpPr>
                <p:nvPr/>
              </p:nvSpPr>
              <p:spPr bwMode="auto">
                <a:xfrm flipH="1">
                  <a:off x="374" y="1579"/>
                  <a:ext cx="477" cy="506"/>
                </a:xfrm>
                <a:custGeom>
                  <a:avLst/>
                  <a:gdLst>
                    <a:gd name="T0" fmla="*/ 0 w 356"/>
                    <a:gd name="T1" fmla="*/ 0 h 368"/>
                    <a:gd name="T2" fmla="*/ 1736 w 356"/>
                    <a:gd name="T3" fmla="*/ 95 h 368"/>
                    <a:gd name="T4" fmla="*/ 2059 w 356"/>
                    <a:gd name="T5" fmla="*/ 1990 h 368"/>
                    <a:gd name="T6" fmla="*/ 454 w 356"/>
                    <a:gd name="T7" fmla="*/ 2489 h 368"/>
                    <a:gd name="T8" fmla="*/ 0 w 356"/>
                    <a:gd name="T9" fmla="*/ 0 h 36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356" h="368">
                      <a:moveTo>
                        <a:pt x="0" y="0"/>
                      </a:moveTo>
                      <a:lnTo>
                        <a:pt x="300" y="14"/>
                      </a:lnTo>
                      <a:lnTo>
                        <a:pt x="356" y="294"/>
                      </a:lnTo>
                      <a:lnTo>
                        <a:pt x="78" y="36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0099"/>
                    </a:gs>
                    <a:gs pos="100000">
                      <a:schemeClr val="bg1"/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 dirty="0"/>
                </a:p>
              </p:txBody>
            </p:sp>
          </p:grpSp>
        </p:grpSp>
        <p:sp>
          <p:nvSpPr>
            <p:cNvPr id="104" name="Text Box 4"/>
            <p:cNvSpPr txBox="1">
              <a:spLocks noChangeArrowheads="1"/>
            </p:cNvSpPr>
            <p:nvPr/>
          </p:nvSpPr>
          <p:spPr bwMode="auto">
            <a:xfrm>
              <a:off x="4224338" y="4381500"/>
              <a:ext cx="376237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i="0" dirty="0">
                  <a:solidFill>
                    <a:srgbClr val="FF0000"/>
                  </a:solidFill>
                  <a:latin typeface="+mn-lt"/>
                  <a:ea typeface="+mn-ea"/>
                  <a:cs typeface="+mn-cs"/>
                </a:rPr>
                <a:t>R</a:t>
              </a:r>
              <a:endParaRPr lang="en-US" i="0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8177" name="Text Box 21"/>
            <p:cNvSpPr txBox="1">
              <a:spLocks noChangeArrowheads="1"/>
            </p:cNvSpPr>
            <p:nvPr/>
          </p:nvSpPr>
          <p:spPr bwMode="auto">
            <a:xfrm>
              <a:off x="3868738" y="5378450"/>
              <a:ext cx="1543050" cy="2746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200" i="0" dirty="0" smtClean="0">
                  <a:latin typeface="Arial" charset="0"/>
                  <a:cs typeface="+mn-cs"/>
                </a:rPr>
                <a:t>1A-23-F9-CD-06-9B</a:t>
              </a:r>
            </a:p>
          </p:txBody>
        </p:sp>
        <p:sp>
          <p:nvSpPr>
            <p:cNvPr id="48178" name="Text Box 22"/>
            <p:cNvSpPr txBox="1">
              <a:spLocks noChangeArrowheads="1"/>
            </p:cNvSpPr>
            <p:nvPr/>
          </p:nvSpPr>
          <p:spPr bwMode="auto">
            <a:xfrm>
              <a:off x="4016375" y="5205413"/>
              <a:ext cx="1322388" cy="2746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200" i="0" dirty="0" smtClean="0">
                  <a:latin typeface="Arial" charset="0"/>
                  <a:cs typeface="+mn-cs"/>
                </a:rPr>
                <a:t>222.222.222.220</a:t>
              </a:r>
            </a:p>
          </p:txBody>
        </p:sp>
        <p:grpSp>
          <p:nvGrpSpPr>
            <p:cNvPr id="138290" name="Group 23"/>
            <p:cNvGrpSpPr>
              <a:grpSpLocks/>
            </p:cNvGrpSpPr>
            <p:nvPr/>
          </p:nvGrpSpPr>
          <p:grpSpPr bwMode="auto">
            <a:xfrm>
              <a:off x="3044825" y="5794375"/>
              <a:ext cx="1541463" cy="449263"/>
              <a:chOff x="1934" y="2405"/>
              <a:chExt cx="971" cy="283"/>
            </a:xfrm>
          </p:grpSpPr>
          <p:sp>
            <p:nvSpPr>
              <p:cNvPr id="48227" name="Text Box 24"/>
              <p:cNvSpPr txBox="1">
                <a:spLocks noChangeArrowheads="1"/>
              </p:cNvSpPr>
              <p:nvPr/>
            </p:nvSpPr>
            <p:spPr bwMode="auto">
              <a:xfrm>
                <a:off x="1934" y="2405"/>
                <a:ext cx="833" cy="17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200" i="0" dirty="0" smtClean="0">
                    <a:latin typeface="Arial" charset="0"/>
                    <a:cs typeface="+mn-cs"/>
                  </a:rPr>
                  <a:t>111.111.111.110</a:t>
                </a:r>
              </a:p>
            </p:txBody>
          </p:sp>
          <p:sp>
            <p:nvSpPr>
              <p:cNvPr id="48228" name="Text Box 25"/>
              <p:cNvSpPr txBox="1">
                <a:spLocks noChangeArrowheads="1"/>
              </p:cNvSpPr>
              <p:nvPr/>
            </p:nvSpPr>
            <p:spPr bwMode="auto">
              <a:xfrm>
                <a:off x="1938" y="2515"/>
                <a:ext cx="967" cy="17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200" i="0" dirty="0" smtClean="0">
                    <a:latin typeface="Arial" charset="0"/>
                    <a:cs typeface="+mn-cs"/>
                  </a:rPr>
                  <a:t>E6-E9-00-17-BB-4B</a:t>
                </a:r>
              </a:p>
            </p:txBody>
          </p:sp>
        </p:grpSp>
        <p:sp>
          <p:nvSpPr>
            <p:cNvPr id="48180" name="Text Box 26"/>
            <p:cNvSpPr txBox="1">
              <a:spLocks noChangeArrowheads="1"/>
            </p:cNvSpPr>
            <p:nvPr/>
          </p:nvSpPr>
          <p:spPr bwMode="auto">
            <a:xfrm>
              <a:off x="952500" y="6037263"/>
              <a:ext cx="1627188" cy="2746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200" i="0" dirty="0" smtClean="0">
                  <a:latin typeface="Arial" charset="0"/>
                  <a:cs typeface="+mn-cs"/>
                </a:rPr>
                <a:t>CC-49-DE-D0-AB-7D</a:t>
              </a:r>
            </a:p>
          </p:txBody>
        </p:sp>
        <p:sp>
          <p:nvSpPr>
            <p:cNvPr id="48181" name="Text Box 27"/>
            <p:cNvSpPr txBox="1">
              <a:spLocks noChangeArrowheads="1"/>
            </p:cNvSpPr>
            <p:nvPr/>
          </p:nvSpPr>
          <p:spPr bwMode="auto">
            <a:xfrm>
              <a:off x="942975" y="5854700"/>
              <a:ext cx="1322388" cy="2746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200" i="0" dirty="0" smtClean="0">
                  <a:latin typeface="Arial" charset="0"/>
                  <a:cs typeface="+mn-cs"/>
                </a:rPr>
                <a:t>111.111.111.112</a:t>
              </a:r>
            </a:p>
          </p:txBody>
        </p:sp>
        <p:sp>
          <p:nvSpPr>
            <p:cNvPr id="48182" name="Text Box 30"/>
            <p:cNvSpPr txBox="1">
              <a:spLocks noChangeArrowheads="1"/>
            </p:cNvSpPr>
            <p:nvPr/>
          </p:nvSpPr>
          <p:spPr bwMode="auto">
            <a:xfrm>
              <a:off x="709613" y="4741863"/>
              <a:ext cx="1322387" cy="2746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200" i="0" dirty="0" smtClean="0">
                  <a:latin typeface="Arial" charset="0"/>
                  <a:cs typeface="+mn-cs"/>
                </a:rPr>
                <a:t>111.111.111.111</a:t>
              </a:r>
            </a:p>
          </p:txBody>
        </p:sp>
        <p:sp>
          <p:nvSpPr>
            <p:cNvPr id="48183" name="Text Box 33"/>
            <p:cNvSpPr txBox="1">
              <a:spLocks noChangeArrowheads="1"/>
            </p:cNvSpPr>
            <p:nvPr/>
          </p:nvSpPr>
          <p:spPr bwMode="auto">
            <a:xfrm>
              <a:off x="730250" y="4927600"/>
              <a:ext cx="1509713" cy="2746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200" i="0" dirty="0" smtClean="0">
                  <a:latin typeface="Arial" charset="0"/>
                  <a:cs typeface="+mn-cs"/>
                </a:rPr>
                <a:t>74-29-9C-E8-FF-55</a:t>
              </a:r>
            </a:p>
          </p:txBody>
        </p:sp>
        <p:sp>
          <p:nvSpPr>
            <p:cNvPr id="138295" name="Freeform 39"/>
            <p:cNvSpPr>
              <a:spLocks/>
            </p:cNvSpPr>
            <p:nvPr/>
          </p:nvSpPr>
          <p:spPr bwMode="auto">
            <a:xfrm>
              <a:off x="2365375" y="4437063"/>
              <a:ext cx="839788" cy="1069975"/>
            </a:xfrm>
            <a:custGeom>
              <a:avLst/>
              <a:gdLst>
                <a:gd name="T0" fmla="*/ 2147483647 w 1005"/>
                <a:gd name="T1" fmla="*/ 2147483647 h 996"/>
                <a:gd name="T2" fmla="*/ 2147483647 w 1005"/>
                <a:gd name="T3" fmla="*/ 2147483647 h 996"/>
                <a:gd name="T4" fmla="*/ 2147483647 w 1005"/>
                <a:gd name="T5" fmla="*/ 2147483647 h 996"/>
                <a:gd name="T6" fmla="*/ 2147483647 w 1005"/>
                <a:gd name="T7" fmla="*/ 2147483647 h 996"/>
                <a:gd name="T8" fmla="*/ 2147483647 w 1005"/>
                <a:gd name="T9" fmla="*/ 2147483647 h 996"/>
                <a:gd name="T10" fmla="*/ 2147483647 w 1005"/>
                <a:gd name="T11" fmla="*/ 2147483647 h 996"/>
                <a:gd name="T12" fmla="*/ 2147483647 w 1005"/>
                <a:gd name="T13" fmla="*/ 2147483647 h 996"/>
                <a:gd name="T14" fmla="*/ 2147483647 w 1005"/>
                <a:gd name="T15" fmla="*/ 2147483647 h 996"/>
                <a:gd name="T16" fmla="*/ 2147483647 w 1005"/>
                <a:gd name="T17" fmla="*/ 2147483647 h 996"/>
                <a:gd name="T18" fmla="*/ 2147483647 w 1005"/>
                <a:gd name="T19" fmla="*/ 2147483647 h 996"/>
                <a:gd name="T20" fmla="*/ 2147483647 w 1005"/>
                <a:gd name="T21" fmla="*/ 2147483647 h 996"/>
                <a:gd name="T22" fmla="*/ 2147483647 w 1005"/>
                <a:gd name="T23" fmla="*/ 2147483647 h 996"/>
                <a:gd name="T24" fmla="*/ 2147483647 w 1005"/>
                <a:gd name="T25" fmla="*/ 2147483647 h 99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005" h="996">
                  <a:moveTo>
                    <a:pt x="307" y="83"/>
                  </a:moveTo>
                  <a:cubicBezTo>
                    <a:pt x="218" y="117"/>
                    <a:pt x="182" y="156"/>
                    <a:pt x="134" y="227"/>
                  </a:cubicBezTo>
                  <a:cubicBezTo>
                    <a:pt x="86" y="298"/>
                    <a:pt x="38" y="426"/>
                    <a:pt x="19" y="507"/>
                  </a:cubicBezTo>
                  <a:cubicBezTo>
                    <a:pt x="0" y="588"/>
                    <a:pt x="8" y="648"/>
                    <a:pt x="19" y="716"/>
                  </a:cubicBezTo>
                  <a:cubicBezTo>
                    <a:pt x="30" y="784"/>
                    <a:pt x="54" y="873"/>
                    <a:pt x="84" y="918"/>
                  </a:cubicBezTo>
                  <a:cubicBezTo>
                    <a:pt x="114" y="963"/>
                    <a:pt x="148" y="984"/>
                    <a:pt x="199" y="990"/>
                  </a:cubicBezTo>
                  <a:cubicBezTo>
                    <a:pt x="250" y="996"/>
                    <a:pt x="310" y="961"/>
                    <a:pt x="393" y="954"/>
                  </a:cubicBezTo>
                  <a:cubicBezTo>
                    <a:pt x="476" y="947"/>
                    <a:pt x="614" y="967"/>
                    <a:pt x="696" y="947"/>
                  </a:cubicBezTo>
                  <a:cubicBezTo>
                    <a:pt x="778" y="927"/>
                    <a:pt x="833" y="898"/>
                    <a:pt x="883" y="831"/>
                  </a:cubicBezTo>
                  <a:cubicBezTo>
                    <a:pt x="933" y="764"/>
                    <a:pt x="991" y="644"/>
                    <a:pt x="998" y="543"/>
                  </a:cubicBezTo>
                  <a:cubicBezTo>
                    <a:pt x="1005" y="442"/>
                    <a:pt x="981" y="313"/>
                    <a:pt x="926" y="227"/>
                  </a:cubicBezTo>
                  <a:cubicBezTo>
                    <a:pt x="871" y="141"/>
                    <a:pt x="768" y="50"/>
                    <a:pt x="667" y="25"/>
                  </a:cubicBezTo>
                  <a:cubicBezTo>
                    <a:pt x="566" y="0"/>
                    <a:pt x="396" y="49"/>
                    <a:pt x="307" y="83"/>
                  </a:cubicBezTo>
                  <a:close/>
                </a:path>
              </a:pathLst>
            </a:custGeom>
            <a:solidFill>
              <a:srgbClr val="00CCFF"/>
            </a:solidFill>
            <a:ln w="952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  <p:sp>
          <p:nvSpPr>
            <p:cNvPr id="48185" name="Line 40"/>
            <p:cNvSpPr>
              <a:spLocks noChangeShapeType="1"/>
            </p:cNvSpPr>
            <p:nvPr/>
          </p:nvSpPr>
          <p:spPr bwMode="auto">
            <a:xfrm>
              <a:off x="2062163" y="4416425"/>
              <a:ext cx="438150" cy="2301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48186" name="Line 41"/>
            <p:cNvSpPr>
              <a:spLocks noChangeShapeType="1"/>
            </p:cNvSpPr>
            <p:nvPr/>
          </p:nvSpPr>
          <p:spPr bwMode="auto">
            <a:xfrm flipV="1">
              <a:off x="2185988" y="5360988"/>
              <a:ext cx="231775" cy="2555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48187" name="Line 42"/>
            <p:cNvSpPr>
              <a:spLocks noChangeShapeType="1"/>
            </p:cNvSpPr>
            <p:nvPr/>
          </p:nvSpPr>
          <p:spPr bwMode="auto">
            <a:xfrm>
              <a:off x="3184525" y="4954588"/>
              <a:ext cx="584200" cy="952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48188" name="Line 44"/>
            <p:cNvSpPr>
              <a:spLocks noChangeShapeType="1"/>
            </p:cNvSpPr>
            <p:nvPr/>
          </p:nvSpPr>
          <p:spPr bwMode="auto">
            <a:xfrm flipV="1">
              <a:off x="2101850" y="5711825"/>
              <a:ext cx="0" cy="16351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48189" name="Line 45"/>
            <p:cNvSpPr>
              <a:spLocks noChangeShapeType="1"/>
            </p:cNvSpPr>
            <p:nvPr/>
          </p:nvSpPr>
          <p:spPr bwMode="auto">
            <a:xfrm flipH="1" flipV="1">
              <a:off x="1976438" y="4489450"/>
              <a:ext cx="0" cy="3984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48190" name="Line 46"/>
            <p:cNvSpPr>
              <a:spLocks noChangeShapeType="1"/>
            </p:cNvSpPr>
            <p:nvPr/>
          </p:nvSpPr>
          <p:spPr bwMode="auto">
            <a:xfrm>
              <a:off x="3854450" y="5021263"/>
              <a:ext cx="0" cy="7508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48191" name="Line 47"/>
            <p:cNvSpPr>
              <a:spLocks noChangeShapeType="1"/>
            </p:cNvSpPr>
            <p:nvPr/>
          </p:nvSpPr>
          <p:spPr bwMode="auto">
            <a:xfrm flipH="1" flipV="1">
              <a:off x="4935538" y="5011738"/>
              <a:ext cx="4762" cy="2206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120" name="Text Box 58"/>
            <p:cNvSpPr txBox="1">
              <a:spLocks noChangeArrowheads="1"/>
            </p:cNvSpPr>
            <p:nvPr/>
          </p:nvSpPr>
          <p:spPr bwMode="auto">
            <a:xfrm>
              <a:off x="719138" y="4156075"/>
              <a:ext cx="390525" cy="4619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2400" i="0" dirty="0">
                  <a:solidFill>
                    <a:srgbClr val="FF0000"/>
                  </a:solidFill>
                  <a:latin typeface="+mj-lt"/>
                  <a:ea typeface="+mn-ea"/>
                  <a:cs typeface="+mn-cs"/>
                </a:rPr>
                <a:t>A</a:t>
              </a:r>
            </a:p>
          </p:txBody>
        </p:sp>
        <p:sp>
          <p:nvSpPr>
            <p:cNvPr id="48193" name="Line 60"/>
            <p:cNvSpPr>
              <a:spLocks noChangeShapeType="1"/>
            </p:cNvSpPr>
            <p:nvPr/>
          </p:nvSpPr>
          <p:spPr bwMode="auto">
            <a:xfrm>
              <a:off x="5045075" y="4921250"/>
              <a:ext cx="11985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grpSp>
          <p:nvGrpSpPr>
            <p:cNvPr id="138305" name="Group 63"/>
            <p:cNvGrpSpPr>
              <a:grpSpLocks/>
            </p:cNvGrpSpPr>
            <p:nvPr/>
          </p:nvGrpSpPr>
          <p:grpSpPr bwMode="auto">
            <a:xfrm>
              <a:off x="7372350" y="4845050"/>
              <a:ext cx="1558925" cy="460375"/>
              <a:chOff x="4351" y="2786"/>
              <a:chExt cx="982" cy="290"/>
            </a:xfrm>
          </p:grpSpPr>
          <p:sp>
            <p:nvSpPr>
              <p:cNvPr id="48225" name="Text Box 64"/>
              <p:cNvSpPr txBox="1">
                <a:spLocks noChangeArrowheads="1"/>
              </p:cNvSpPr>
              <p:nvPr/>
            </p:nvSpPr>
            <p:spPr bwMode="auto">
              <a:xfrm>
                <a:off x="4352" y="2786"/>
                <a:ext cx="833" cy="17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200" i="0" dirty="0" smtClean="0">
                    <a:latin typeface="Arial" charset="0"/>
                    <a:cs typeface="+mn-cs"/>
                  </a:rPr>
                  <a:t>222.222.222.222</a:t>
                </a:r>
              </a:p>
            </p:txBody>
          </p:sp>
          <p:sp>
            <p:nvSpPr>
              <p:cNvPr id="48226" name="Text Box 65"/>
              <p:cNvSpPr txBox="1">
                <a:spLocks noChangeArrowheads="1"/>
              </p:cNvSpPr>
              <p:nvPr/>
            </p:nvSpPr>
            <p:spPr bwMode="auto">
              <a:xfrm>
                <a:off x="4351" y="2904"/>
                <a:ext cx="982" cy="17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200" i="0" dirty="0" smtClean="0">
                    <a:latin typeface="Arial" charset="0"/>
                    <a:cs typeface="+mn-cs"/>
                  </a:rPr>
                  <a:t>49-BD-D2-C7-56-2A</a:t>
                </a:r>
              </a:p>
            </p:txBody>
          </p:sp>
        </p:grpSp>
        <p:sp>
          <p:nvSpPr>
            <p:cNvPr id="48195" name="Line 67"/>
            <p:cNvSpPr>
              <a:spLocks noChangeShapeType="1"/>
            </p:cNvSpPr>
            <p:nvPr/>
          </p:nvSpPr>
          <p:spPr bwMode="auto">
            <a:xfrm flipV="1">
              <a:off x="6943725" y="4416425"/>
              <a:ext cx="450850" cy="3175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48196" name="Line 68"/>
            <p:cNvSpPr>
              <a:spLocks noChangeShapeType="1"/>
            </p:cNvSpPr>
            <p:nvPr/>
          </p:nvSpPr>
          <p:spPr bwMode="auto">
            <a:xfrm flipH="1" flipV="1">
              <a:off x="7469188" y="4492625"/>
              <a:ext cx="11112" cy="38893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48197" name="Text Box 71"/>
            <p:cNvSpPr txBox="1">
              <a:spLocks noChangeArrowheads="1"/>
            </p:cNvSpPr>
            <p:nvPr/>
          </p:nvSpPr>
          <p:spPr bwMode="auto">
            <a:xfrm>
              <a:off x="7073900" y="5811838"/>
              <a:ext cx="1322388" cy="2746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200" i="0" dirty="0" smtClean="0">
                  <a:latin typeface="Arial" charset="0"/>
                  <a:cs typeface="+mn-cs"/>
                </a:rPr>
                <a:t>222.222.222.221</a:t>
              </a:r>
            </a:p>
          </p:txBody>
        </p:sp>
        <p:sp>
          <p:nvSpPr>
            <p:cNvPr id="48198" name="Text Box 72"/>
            <p:cNvSpPr txBox="1">
              <a:spLocks noChangeArrowheads="1"/>
            </p:cNvSpPr>
            <p:nvPr/>
          </p:nvSpPr>
          <p:spPr bwMode="auto">
            <a:xfrm>
              <a:off x="7077075" y="5986463"/>
              <a:ext cx="1501775" cy="2746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200" i="0" dirty="0" smtClean="0">
                  <a:latin typeface="Arial" charset="0"/>
                  <a:cs typeface="+mn-cs"/>
                </a:rPr>
                <a:t>88-B2-2F-54-1A-0F</a:t>
              </a:r>
            </a:p>
          </p:txBody>
        </p:sp>
        <p:sp>
          <p:nvSpPr>
            <p:cNvPr id="48199" name="Line 73"/>
            <p:cNvSpPr>
              <a:spLocks noChangeShapeType="1"/>
            </p:cNvSpPr>
            <p:nvPr/>
          </p:nvSpPr>
          <p:spPr bwMode="auto">
            <a:xfrm flipH="1" flipV="1">
              <a:off x="6873875" y="5313363"/>
              <a:ext cx="254000" cy="25082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48200" name="Line 74"/>
            <p:cNvSpPr>
              <a:spLocks noChangeShapeType="1"/>
            </p:cNvSpPr>
            <p:nvPr/>
          </p:nvSpPr>
          <p:spPr bwMode="auto">
            <a:xfrm flipH="1">
              <a:off x="7208838" y="5654675"/>
              <a:ext cx="4762" cy="20161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138312" name="Freeform 75"/>
            <p:cNvSpPr>
              <a:spLocks/>
            </p:cNvSpPr>
            <p:nvPr/>
          </p:nvSpPr>
          <p:spPr bwMode="auto">
            <a:xfrm>
              <a:off x="6203950" y="4440238"/>
              <a:ext cx="765175" cy="1081088"/>
            </a:xfrm>
            <a:custGeom>
              <a:avLst/>
              <a:gdLst>
                <a:gd name="T0" fmla="*/ 2147483647 w 1005"/>
                <a:gd name="T1" fmla="*/ 2147483647 h 996"/>
                <a:gd name="T2" fmla="*/ 2147483647 w 1005"/>
                <a:gd name="T3" fmla="*/ 2147483647 h 996"/>
                <a:gd name="T4" fmla="*/ 2147483647 w 1005"/>
                <a:gd name="T5" fmla="*/ 2147483647 h 996"/>
                <a:gd name="T6" fmla="*/ 2147483647 w 1005"/>
                <a:gd name="T7" fmla="*/ 2147483647 h 996"/>
                <a:gd name="T8" fmla="*/ 2147483647 w 1005"/>
                <a:gd name="T9" fmla="*/ 2147483647 h 996"/>
                <a:gd name="T10" fmla="*/ 2147483647 w 1005"/>
                <a:gd name="T11" fmla="*/ 2147483647 h 996"/>
                <a:gd name="T12" fmla="*/ 2147483647 w 1005"/>
                <a:gd name="T13" fmla="*/ 2147483647 h 996"/>
                <a:gd name="T14" fmla="*/ 2147483647 w 1005"/>
                <a:gd name="T15" fmla="*/ 2147483647 h 996"/>
                <a:gd name="T16" fmla="*/ 2147483647 w 1005"/>
                <a:gd name="T17" fmla="*/ 2147483647 h 996"/>
                <a:gd name="T18" fmla="*/ 2147483647 w 1005"/>
                <a:gd name="T19" fmla="*/ 2147483647 h 996"/>
                <a:gd name="T20" fmla="*/ 2147483647 w 1005"/>
                <a:gd name="T21" fmla="*/ 2147483647 h 996"/>
                <a:gd name="T22" fmla="*/ 2147483647 w 1005"/>
                <a:gd name="T23" fmla="*/ 2147483647 h 996"/>
                <a:gd name="T24" fmla="*/ 2147483647 w 1005"/>
                <a:gd name="T25" fmla="*/ 2147483647 h 99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005" h="996">
                  <a:moveTo>
                    <a:pt x="307" y="83"/>
                  </a:moveTo>
                  <a:cubicBezTo>
                    <a:pt x="218" y="117"/>
                    <a:pt x="182" y="156"/>
                    <a:pt x="134" y="227"/>
                  </a:cubicBezTo>
                  <a:cubicBezTo>
                    <a:pt x="86" y="298"/>
                    <a:pt x="38" y="426"/>
                    <a:pt x="19" y="507"/>
                  </a:cubicBezTo>
                  <a:cubicBezTo>
                    <a:pt x="0" y="588"/>
                    <a:pt x="8" y="648"/>
                    <a:pt x="19" y="716"/>
                  </a:cubicBezTo>
                  <a:cubicBezTo>
                    <a:pt x="30" y="784"/>
                    <a:pt x="54" y="873"/>
                    <a:pt x="84" y="918"/>
                  </a:cubicBezTo>
                  <a:cubicBezTo>
                    <a:pt x="114" y="963"/>
                    <a:pt x="148" y="984"/>
                    <a:pt x="199" y="990"/>
                  </a:cubicBezTo>
                  <a:cubicBezTo>
                    <a:pt x="250" y="996"/>
                    <a:pt x="310" y="961"/>
                    <a:pt x="393" y="954"/>
                  </a:cubicBezTo>
                  <a:cubicBezTo>
                    <a:pt x="476" y="947"/>
                    <a:pt x="614" y="967"/>
                    <a:pt x="696" y="947"/>
                  </a:cubicBezTo>
                  <a:cubicBezTo>
                    <a:pt x="778" y="927"/>
                    <a:pt x="833" y="898"/>
                    <a:pt x="883" y="831"/>
                  </a:cubicBezTo>
                  <a:cubicBezTo>
                    <a:pt x="933" y="764"/>
                    <a:pt x="991" y="644"/>
                    <a:pt x="998" y="543"/>
                  </a:cubicBezTo>
                  <a:cubicBezTo>
                    <a:pt x="1005" y="442"/>
                    <a:pt x="981" y="313"/>
                    <a:pt x="926" y="227"/>
                  </a:cubicBezTo>
                  <a:cubicBezTo>
                    <a:pt x="871" y="141"/>
                    <a:pt x="768" y="50"/>
                    <a:pt x="667" y="25"/>
                  </a:cubicBezTo>
                  <a:cubicBezTo>
                    <a:pt x="566" y="0"/>
                    <a:pt x="396" y="49"/>
                    <a:pt x="307" y="83"/>
                  </a:cubicBezTo>
                  <a:close/>
                </a:path>
              </a:pathLst>
            </a:custGeom>
            <a:solidFill>
              <a:srgbClr val="00CCFF"/>
            </a:solidFill>
            <a:ln w="952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  <p:sp>
          <p:nvSpPr>
            <p:cNvPr id="130" name="Text Box 76"/>
            <p:cNvSpPr txBox="1">
              <a:spLocks noChangeArrowheads="1"/>
            </p:cNvSpPr>
            <p:nvPr/>
          </p:nvSpPr>
          <p:spPr bwMode="auto">
            <a:xfrm>
              <a:off x="8307388" y="4073525"/>
              <a:ext cx="357187" cy="4619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2400" i="0" dirty="0">
                  <a:solidFill>
                    <a:srgbClr val="FF0000"/>
                  </a:solidFill>
                  <a:latin typeface="+mj-lt"/>
                  <a:ea typeface="+mn-ea"/>
                  <a:cs typeface="+mn-cs"/>
                </a:rPr>
                <a:t>B</a:t>
              </a:r>
            </a:p>
          </p:txBody>
        </p:sp>
        <p:grpSp>
          <p:nvGrpSpPr>
            <p:cNvPr id="138314" name="Group 130"/>
            <p:cNvGrpSpPr>
              <a:grpSpLocks/>
            </p:cNvGrpSpPr>
            <p:nvPr/>
          </p:nvGrpSpPr>
          <p:grpSpPr bwMode="auto">
            <a:xfrm>
              <a:off x="7179310" y="4033520"/>
              <a:ext cx="1009650" cy="855028"/>
              <a:chOff x="7179310" y="4033520"/>
              <a:chExt cx="1009650" cy="855028"/>
            </a:xfrm>
          </p:grpSpPr>
          <p:grpSp>
            <p:nvGrpSpPr>
              <p:cNvPr id="138332" name="Group 44"/>
              <p:cNvGrpSpPr>
                <a:grpSpLocks/>
              </p:cNvGrpSpPr>
              <p:nvPr/>
            </p:nvGrpSpPr>
            <p:grpSpPr bwMode="auto">
              <a:xfrm>
                <a:off x="7179310" y="4033520"/>
                <a:ext cx="1009650" cy="855028"/>
                <a:chOff x="-44" y="1473"/>
                <a:chExt cx="981" cy="1105"/>
              </a:xfrm>
            </p:grpSpPr>
            <p:pic>
              <p:nvPicPr>
                <p:cNvPr id="138334" name="Picture 45" descr="desktop_computer_stylized_medium"/>
                <p:cNvPicPr>
                  <a:picLocks noChangeAspect="1" noChangeArrowheads="1"/>
                </p:cNvPicPr>
                <p:nvPr/>
              </p:nvPicPr>
              <p:blipFill>
                <a:blip r:embed="rId5" cstate="email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flipH="1">
                  <a:off x="-44" y="1473"/>
                  <a:ext cx="981" cy="110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138335" name="Freeform 46"/>
                <p:cNvSpPr>
                  <a:spLocks/>
                </p:cNvSpPr>
                <p:nvPr/>
              </p:nvSpPr>
              <p:spPr bwMode="auto">
                <a:xfrm flipH="1">
                  <a:off x="374" y="1579"/>
                  <a:ext cx="477" cy="506"/>
                </a:xfrm>
                <a:custGeom>
                  <a:avLst/>
                  <a:gdLst>
                    <a:gd name="T0" fmla="*/ 0 w 356"/>
                    <a:gd name="T1" fmla="*/ 0 h 368"/>
                    <a:gd name="T2" fmla="*/ 1736 w 356"/>
                    <a:gd name="T3" fmla="*/ 95 h 368"/>
                    <a:gd name="T4" fmla="*/ 2059 w 356"/>
                    <a:gd name="T5" fmla="*/ 1990 h 368"/>
                    <a:gd name="T6" fmla="*/ 454 w 356"/>
                    <a:gd name="T7" fmla="*/ 2489 h 368"/>
                    <a:gd name="T8" fmla="*/ 0 w 356"/>
                    <a:gd name="T9" fmla="*/ 0 h 36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356" h="368">
                      <a:moveTo>
                        <a:pt x="0" y="0"/>
                      </a:moveTo>
                      <a:lnTo>
                        <a:pt x="300" y="14"/>
                      </a:lnTo>
                      <a:lnTo>
                        <a:pt x="356" y="294"/>
                      </a:lnTo>
                      <a:lnTo>
                        <a:pt x="78" y="36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0099"/>
                    </a:gs>
                    <a:gs pos="100000">
                      <a:schemeClr val="bg1"/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 dirty="0"/>
                </a:p>
              </p:txBody>
            </p:sp>
          </p:grpSp>
          <p:sp>
            <p:nvSpPr>
              <p:cNvPr id="150" name="Rectangle 43"/>
              <p:cNvSpPr>
                <a:spLocks noChangeArrowheads="1"/>
              </p:cNvSpPr>
              <p:nvPr/>
            </p:nvSpPr>
            <p:spPr bwMode="auto">
              <a:xfrm rot="16200000">
                <a:off x="7438232" y="4309268"/>
                <a:ext cx="127000" cy="195263"/>
              </a:xfrm>
              <a:prstGeom prst="rect">
                <a:avLst/>
              </a:prstGeom>
              <a:gradFill rotWithShape="1">
                <a:gsLst>
                  <a:gs pos="0">
                    <a:srgbClr val="008000"/>
                  </a:gs>
                  <a:gs pos="50000">
                    <a:schemeClr val="bg1"/>
                  </a:gs>
                  <a:gs pos="100000">
                    <a:srgbClr val="008000"/>
                  </a:gs>
                </a:gsLst>
                <a:lin ang="0" scaled="1"/>
              </a:gradFill>
              <a:ln w="9525">
                <a:solidFill>
                  <a:srgbClr val="008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Comic Sans MS" pitchFamily="66" charset="0"/>
                  <a:ea typeface="+mn-ea"/>
                  <a:cs typeface="+mn-cs"/>
                </a:endParaRPr>
              </a:p>
            </p:txBody>
          </p:sp>
        </p:grpSp>
        <p:grpSp>
          <p:nvGrpSpPr>
            <p:cNvPr id="138315" name="Group 131"/>
            <p:cNvGrpSpPr>
              <a:grpSpLocks/>
            </p:cNvGrpSpPr>
            <p:nvPr/>
          </p:nvGrpSpPr>
          <p:grpSpPr bwMode="auto">
            <a:xfrm>
              <a:off x="3757931" y="4714240"/>
              <a:ext cx="1291589" cy="426719"/>
              <a:chOff x="4011931" y="3379152"/>
              <a:chExt cx="1262062" cy="390207"/>
            </a:xfrm>
          </p:grpSpPr>
          <p:sp>
            <p:nvSpPr>
              <p:cNvPr id="138" name="Rectangle 43"/>
              <p:cNvSpPr>
                <a:spLocks noChangeArrowheads="1"/>
              </p:cNvSpPr>
              <p:nvPr/>
            </p:nvSpPr>
            <p:spPr bwMode="auto">
              <a:xfrm rot="16200000">
                <a:off x="5112705" y="3476529"/>
                <a:ext cx="127747" cy="195452"/>
              </a:xfrm>
              <a:prstGeom prst="rect">
                <a:avLst/>
              </a:prstGeom>
              <a:gradFill rotWithShape="1">
                <a:gsLst>
                  <a:gs pos="0">
                    <a:srgbClr val="008000"/>
                  </a:gs>
                  <a:gs pos="50000">
                    <a:schemeClr val="bg1"/>
                  </a:gs>
                  <a:gs pos="100000">
                    <a:srgbClr val="008000"/>
                  </a:gs>
                </a:gsLst>
                <a:lin ang="0" scaled="1"/>
              </a:gradFill>
              <a:ln w="9525">
                <a:solidFill>
                  <a:srgbClr val="008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Comic Sans MS" pitchFamily="66" charset="0"/>
                  <a:ea typeface="+mn-ea"/>
                  <a:cs typeface="+mn-cs"/>
                </a:endParaRPr>
              </a:p>
            </p:txBody>
          </p:sp>
          <p:grpSp>
            <p:nvGrpSpPr>
              <p:cNvPr id="138322" name="Group 1185"/>
              <p:cNvGrpSpPr>
                <a:grpSpLocks/>
              </p:cNvGrpSpPr>
              <p:nvPr/>
            </p:nvGrpSpPr>
            <p:grpSpPr bwMode="auto">
              <a:xfrm>
                <a:off x="4197985" y="3379152"/>
                <a:ext cx="892175" cy="390207"/>
                <a:chOff x="4650" y="1129"/>
                <a:chExt cx="246" cy="95"/>
              </a:xfrm>
            </p:grpSpPr>
            <p:sp>
              <p:nvSpPr>
                <p:cNvPr id="138324" name="Oval 407"/>
                <p:cNvSpPr>
                  <a:spLocks noChangeArrowheads="1"/>
                </p:cNvSpPr>
                <p:nvPr/>
              </p:nvSpPr>
              <p:spPr bwMode="auto">
                <a:xfrm>
                  <a:off x="4651" y="1171"/>
                  <a:ext cx="244" cy="53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rgbClr val="FFFFFF"/>
                    </a:gs>
                  </a:gsLst>
                  <a:lin ang="0" scaled="1"/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2400" i="0" dirty="0">
                    <a:latin typeface="Times New Roman" charset="0"/>
                    <a:cs typeface="Arial" charset="0"/>
                  </a:endParaRPr>
                </a:p>
              </p:txBody>
            </p:sp>
            <p:sp>
              <p:nvSpPr>
                <p:cNvPr id="138325" name="Rectangle 410"/>
                <p:cNvSpPr>
                  <a:spLocks noChangeArrowheads="1"/>
                </p:cNvSpPr>
                <p:nvPr/>
              </p:nvSpPr>
              <p:spPr bwMode="auto">
                <a:xfrm>
                  <a:off x="4651" y="1165"/>
                  <a:ext cx="245" cy="33"/>
                </a:xfrm>
                <a:prstGeom prst="rect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rgbClr val="FFFF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algn="ctr"/>
                  <a:endParaRPr lang="en-US" sz="2400" i="0" dirty="0">
                    <a:latin typeface="Times New Roman" charset="0"/>
                    <a:cs typeface="Arial" charset="0"/>
                  </a:endParaRPr>
                </a:p>
              </p:txBody>
            </p:sp>
            <p:sp>
              <p:nvSpPr>
                <p:cNvPr id="138326" name="Oval 411"/>
                <p:cNvSpPr>
                  <a:spLocks noChangeArrowheads="1"/>
                </p:cNvSpPr>
                <p:nvPr/>
              </p:nvSpPr>
              <p:spPr bwMode="auto">
                <a:xfrm>
                  <a:off x="4650" y="1129"/>
                  <a:ext cx="244" cy="62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rgbClr val="FFFFFF"/>
                    </a:gs>
                  </a:gsLst>
                  <a:lin ang="0" scaled="1"/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2400" i="0" dirty="0">
                    <a:latin typeface="Times New Roman" charset="0"/>
                    <a:cs typeface="Arial" charset="0"/>
                  </a:endParaRPr>
                </a:p>
              </p:txBody>
            </p:sp>
            <p:grpSp>
              <p:nvGrpSpPr>
                <p:cNvPr id="138327" name="Group 1189"/>
                <p:cNvGrpSpPr>
                  <a:grpSpLocks/>
                </p:cNvGrpSpPr>
                <p:nvPr/>
              </p:nvGrpSpPr>
              <p:grpSpPr bwMode="auto">
                <a:xfrm>
                  <a:off x="4699" y="1145"/>
                  <a:ext cx="138" cy="29"/>
                  <a:chOff x="2468" y="1332"/>
                  <a:chExt cx="310" cy="60"/>
                </a:xfrm>
              </p:grpSpPr>
              <p:sp>
                <p:nvSpPr>
                  <p:cNvPr id="138330" name="Freeform 1190"/>
                  <p:cNvSpPr>
                    <a:spLocks/>
                  </p:cNvSpPr>
                  <p:nvPr/>
                </p:nvSpPr>
                <p:spPr bwMode="auto">
                  <a:xfrm>
                    <a:off x="2468" y="1332"/>
                    <a:ext cx="310" cy="60"/>
                  </a:xfrm>
                  <a:custGeom>
                    <a:avLst/>
                    <a:gdLst>
                      <a:gd name="T0" fmla="*/ 0 w 310"/>
                      <a:gd name="T1" fmla="*/ 60 h 60"/>
                      <a:gd name="T2" fmla="*/ 96 w 310"/>
                      <a:gd name="T3" fmla="*/ 60 h 60"/>
                      <a:gd name="T4" fmla="*/ 192 w 310"/>
                      <a:gd name="T5" fmla="*/ 0 h 60"/>
                      <a:gd name="T6" fmla="*/ 310 w 310"/>
                      <a:gd name="T7" fmla="*/ 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310" h="60">
                        <a:moveTo>
                          <a:pt x="0" y="60"/>
                        </a:moveTo>
                        <a:lnTo>
                          <a:pt x="96" y="60"/>
                        </a:lnTo>
                        <a:lnTo>
                          <a:pt x="192" y="0"/>
                        </a:lnTo>
                        <a:lnTo>
                          <a:pt x="310" y="0"/>
                        </a:lnTo>
                      </a:path>
                    </a:pathLst>
                  </a:custGeom>
                  <a:noFill/>
                  <a:ln w="12700" cmpd="sng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38331" name="Freeform 1191"/>
                  <p:cNvSpPr>
                    <a:spLocks/>
                  </p:cNvSpPr>
                  <p:nvPr/>
                </p:nvSpPr>
                <p:spPr bwMode="auto">
                  <a:xfrm>
                    <a:off x="2482" y="1332"/>
                    <a:ext cx="282" cy="60"/>
                  </a:xfrm>
                  <a:custGeom>
                    <a:avLst/>
                    <a:gdLst>
                      <a:gd name="T0" fmla="*/ 0 w 282"/>
                      <a:gd name="T1" fmla="*/ 0 h 60"/>
                      <a:gd name="T2" fmla="*/ 96 w 282"/>
                      <a:gd name="T3" fmla="*/ 0 h 60"/>
                      <a:gd name="T4" fmla="*/ 192 w 282"/>
                      <a:gd name="T5" fmla="*/ 60 h 60"/>
                      <a:gd name="T6" fmla="*/ 282 w 282"/>
                      <a:gd name="T7" fmla="*/ 6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282" h="60">
                        <a:moveTo>
                          <a:pt x="0" y="0"/>
                        </a:moveTo>
                        <a:lnTo>
                          <a:pt x="96" y="0"/>
                        </a:lnTo>
                        <a:lnTo>
                          <a:pt x="192" y="60"/>
                        </a:lnTo>
                        <a:lnTo>
                          <a:pt x="282" y="60"/>
                        </a:lnTo>
                      </a:path>
                    </a:pathLst>
                  </a:custGeom>
                  <a:noFill/>
                  <a:ln w="12700" cmpd="sng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</p:grpSp>
            <p:sp>
              <p:nvSpPr>
                <p:cNvPr id="48217" name="Line 1192"/>
                <p:cNvSpPr>
                  <a:spLocks noChangeShapeType="1"/>
                </p:cNvSpPr>
                <p:nvPr/>
              </p:nvSpPr>
              <p:spPr bwMode="auto">
                <a:xfrm>
                  <a:off x="4651" y="1158"/>
                  <a:ext cx="0" cy="4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  <p:sp>
              <p:nvSpPr>
                <p:cNvPr id="48218" name="Line 1193"/>
                <p:cNvSpPr>
                  <a:spLocks noChangeShapeType="1"/>
                </p:cNvSpPr>
                <p:nvPr/>
              </p:nvSpPr>
              <p:spPr bwMode="auto">
                <a:xfrm>
                  <a:off x="4894" y="1160"/>
                  <a:ext cx="0" cy="4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</p:grpSp>
          <p:sp>
            <p:nvSpPr>
              <p:cNvPr id="140" name="Rectangle 43"/>
              <p:cNvSpPr>
                <a:spLocks noChangeArrowheads="1"/>
              </p:cNvSpPr>
              <p:nvPr/>
            </p:nvSpPr>
            <p:spPr bwMode="auto">
              <a:xfrm rot="16200000">
                <a:off x="4046200" y="3485965"/>
                <a:ext cx="126295" cy="195452"/>
              </a:xfrm>
              <a:prstGeom prst="rect">
                <a:avLst/>
              </a:prstGeom>
              <a:gradFill rotWithShape="1">
                <a:gsLst>
                  <a:gs pos="0">
                    <a:srgbClr val="008000"/>
                  </a:gs>
                  <a:gs pos="50000">
                    <a:schemeClr val="bg1"/>
                  </a:gs>
                  <a:gs pos="100000">
                    <a:srgbClr val="008000"/>
                  </a:gs>
                </a:gsLst>
                <a:lin ang="0" scaled="1"/>
              </a:gradFill>
              <a:ln w="9525">
                <a:solidFill>
                  <a:srgbClr val="008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Comic Sans MS" pitchFamily="66" charset="0"/>
                  <a:ea typeface="+mn-ea"/>
                  <a:cs typeface="+mn-cs"/>
                </a:endParaRPr>
              </a:p>
            </p:txBody>
          </p:sp>
        </p:grpSp>
        <p:grpSp>
          <p:nvGrpSpPr>
            <p:cNvPr id="138316" name="Group 132"/>
            <p:cNvGrpSpPr>
              <a:grpSpLocks/>
            </p:cNvGrpSpPr>
            <p:nvPr/>
          </p:nvGrpSpPr>
          <p:grpSpPr bwMode="auto">
            <a:xfrm>
              <a:off x="1483360" y="5313680"/>
              <a:ext cx="701043" cy="517588"/>
              <a:chOff x="1046480" y="3962400"/>
              <a:chExt cx="1026163" cy="761428"/>
            </a:xfrm>
          </p:grpSpPr>
          <p:sp>
            <p:nvSpPr>
              <p:cNvPr id="134" name="Rectangle 48"/>
              <p:cNvSpPr>
                <a:spLocks noChangeArrowheads="1"/>
              </p:cNvSpPr>
              <p:nvPr/>
            </p:nvSpPr>
            <p:spPr bwMode="auto">
              <a:xfrm rot="16200000">
                <a:off x="1893438" y="4298853"/>
                <a:ext cx="109762" cy="248638"/>
              </a:xfrm>
              <a:prstGeom prst="rect">
                <a:avLst/>
              </a:prstGeom>
              <a:gradFill rotWithShape="1">
                <a:gsLst>
                  <a:gs pos="0">
                    <a:srgbClr val="008000"/>
                  </a:gs>
                  <a:gs pos="50000">
                    <a:schemeClr val="bg1"/>
                  </a:gs>
                  <a:gs pos="100000">
                    <a:srgbClr val="008000"/>
                  </a:gs>
                </a:gsLst>
                <a:lin ang="0" scaled="1"/>
              </a:gradFill>
              <a:ln w="9525">
                <a:solidFill>
                  <a:srgbClr val="008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Comic Sans MS" pitchFamily="66" charset="0"/>
                  <a:ea typeface="+mn-ea"/>
                  <a:cs typeface="+mn-cs"/>
                </a:endParaRPr>
              </a:p>
            </p:txBody>
          </p:sp>
          <p:grpSp>
            <p:nvGrpSpPr>
              <p:cNvPr id="138318" name="Group 49"/>
              <p:cNvGrpSpPr>
                <a:grpSpLocks/>
              </p:cNvGrpSpPr>
              <p:nvPr/>
            </p:nvGrpSpPr>
            <p:grpSpPr bwMode="auto">
              <a:xfrm>
                <a:off x="1046480" y="3962400"/>
                <a:ext cx="936071" cy="761428"/>
                <a:chOff x="-44" y="1473"/>
                <a:chExt cx="981" cy="1105"/>
              </a:xfrm>
            </p:grpSpPr>
            <p:pic>
              <p:nvPicPr>
                <p:cNvPr id="138319" name="Picture 50" descr="desktop_computer_stylized_medium"/>
                <p:cNvPicPr>
                  <a:picLocks noChangeAspect="1" noChangeArrowheads="1"/>
                </p:cNvPicPr>
                <p:nvPr/>
              </p:nvPicPr>
              <p:blipFill>
                <a:blip r:embed="rId6" cstate="email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flipH="1">
                  <a:off x="-44" y="1473"/>
                  <a:ext cx="981" cy="110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138320" name="Freeform 51"/>
                <p:cNvSpPr>
                  <a:spLocks/>
                </p:cNvSpPr>
                <p:nvPr/>
              </p:nvSpPr>
              <p:spPr bwMode="auto">
                <a:xfrm flipH="1">
                  <a:off x="374" y="1579"/>
                  <a:ext cx="477" cy="506"/>
                </a:xfrm>
                <a:custGeom>
                  <a:avLst/>
                  <a:gdLst>
                    <a:gd name="T0" fmla="*/ 0 w 356"/>
                    <a:gd name="T1" fmla="*/ 0 h 368"/>
                    <a:gd name="T2" fmla="*/ 1736 w 356"/>
                    <a:gd name="T3" fmla="*/ 95 h 368"/>
                    <a:gd name="T4" fmla="*/ 2059 w 356"/>
                    <a:gd name="T5" fmla="*/ 1990 h 368"/>
                    <a:gd name="T6" fmla="*/ 454 w 356"/>
                    <a:gd name="T7" fmla="*/ 2489 h 368"/>
                    <a:gd name="T8" fmla="*/ 0 w 356"/>
                    <a:gd name="T9" fmla="*/ 0 h 36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356" h="368">
                      <a:moveTo>
                        <a:pt x="0" y="0"/>
                      </a:moveTo>
                      <a:lnTo>
                        <a:pt x="300" y="14"/>
                      </a:lnTo>
                      <a:lnTo>
                        <a:pt x="356" y="294"/>
                      </a:lnTo>
                      <a:lnTo>
                        <a:pt x="78" y="36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0099"/>
                    </a:gs>
                    <a:gs pos="100000">
                      <a:schemeClr val="bg1"/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 dirty="0"/>
                </a:p>
              </p:txBody>
            </p:sp>
          </p:grpSp>
        </p:grpSp>
      </p:grpSp>
      <p:sp>
        <p:nvSpPr>
          <p:cNvPr id="718850" name="AutoShape 2"/>
          <p:cNvSpPr>
            <a:spLocks noChangeArrowheads="1"/>
          </p:cNvSpPr>
          <p:nvPr/>
        </p:nvSpPr>
        <p:spPr bwMode="auto">
          <a:xfrm>
            <a:off x="5710238" y="3144838"/>
            <a:ext cx="314325" cy="792162"/>
          </a:xfrm>
          <a:prstGeom prst="downArrow">
            <a:avLst>
              <a:gd name="adj1" fmla="val 50000"/>
              <a:gd name="adj2" fmla="val 63005"/>
            </a:avLst>
          </a:prstGeom>
          <a:gradFill rotWithShape="1">
            <a:gsLst>
              <a:gs pos="0">
                <a:schemeClr val="bg1"/>
              </a:gs>
              <a:gs pos="100000">
                <a:srgbClr val="FF0000"/>
              </a:gs>
            </a:gsLst>
            <a:lin ang="5400000" scaled="1"/>
          </a:gra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48134" name="Rectangle 3"/>
          <p:cNvSpPr>
            <a:spLocks noGrp="1" noChangeArrowheads="1"/>
          </p:cNvSpPr>
          <p:nvPr>
            <p:ph type="title"/>
          </p:nvPr>
        </p:nvSpPr>
        <p:spPr>
          <a:xfrm>
            <a:off x="533400" y="0"/>
            <a:ext cx="8001000" cy="1143000"/>
          </a:xfrm>
        </p:spPr>
        <p:txBody>
          <a:bodyPr/>
          <a:lstStyle/>
          <a:p>
            <a:pPr>
              <a:defRPr/>
            </a:pPr>
            <a:r>
              <a:rPr lang="en-US" sz="4000" dirty="0">
                <a:latin typeface="Gill Sans MT" charset="0"/>
                <a:cs typeface="+mj-cs"/>
              </a:rPr>
              <a:t>Addressing: routing to another LAN</a:t>
            </a:r>
          </a:p>
        </p:txBody>
      </p:sp>
      <p:grpSp>
        <p:nvGrpSpPr>
          <p:cNvPr id="138246" name="Group 67"/>
          <p:cNvGrpSpPr>
            <a:grpSpLocks/>
          </p:cNvGrpSpPr>
          <p:nvPr/>
        </p:nvGrpSpPr>
        <p:grpSpPr bwMode="auto">
          <a:xfrm>
            <a:off x="5216525" y="2701925"/>
            <a:ext cx="2011363" cy="760413"/>
            <a:chOff x="1197" y="1665"/>
            <a:chExt cx="1267" cy="479"/>
          </a:xfrm>
        </p:grpSpPr>
        <p:grpSp>
          <p:nvGrpSpPr>
            <p:cNvPr id="138280" name="Group 68"/>
            <p:cNvGrpSpPr>
              <a:grpSpLocks/>
            </p:cNvGrpSpPr>
            <p:nvPr/>
          </p:nvGrpSpPr>
          <p:grpSpPr bwMode="auto">
            <a:xfrm>
              <a:off x="1231" y="1990"/>
              <a:ext cx="691" cy="154"/>
              <a:chOff x="1231" y="1990"/>
              <a:chExt cx="691" cy="154"/>
            </a:xfrm>
          </p:grpSpPr>
          <p:sp>
            <p:nvSpPr>
              <p:cNvPr id="48171" name="Rectangle 69"/>
              <p:cNvSpPr>
                <a:spLocks noChangeArrowheads="1"/>
              </p:cNvSpPr>
              <p:nvPr/>
            </p:nvSpPr>
            <p:spPr bwMode="auto">
              <a:xfrm>
                <a:off x="1231" y="1991"/>
                <a:ext cx="691" cy="15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48172" name="Line 70"/>
              <p:cNvSpPr>
                <a:spLocks noChangeShapeType="1"/>
              </p:cNvSpPr>
              <p:nvPr/>
            </p:nvSpPr>
            <p:spPr bwMode="auto">
              <a:xfrm>
                <a:off x="1337" y="1990"/>
                <a:ext cx="0" cy="152"/>
              </a:xfrm>
              <a:prstGeom prst="line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48173" name="Line 71"/>
              <p:cNvSpPr>
                <a:spLocks noChangeShapeType="1"/>
              </p:cNvSpPr>
              <p:nvPr/>
            </p:nvSpPr>
            <p:spPr bwMode="auto">
              <a:xfrm>
                <a:off x="1427" y="1992"/>
                <a:ext cx="0" cy="152"/>
              </a:xfrm>
              <a:prstGeom prst="line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</p:grpSp>
        <p:sp>
          <p:nvSpPr>
            <p:cNvPr id="48170" name="Text Box 72"/>
            <p:cNvSpPr txBox="1">
              <a:spLocks noChangeArrowheads="1"/>
            </p:cNvSpPr>
            <p:nvPr/>
          </p:nvSpPr>
          <p:spPr bwMode="auto">
            <a:xfrm>
              <a:off x="1197" y="1665"/>
              <a:ext cx="126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200" i="0" dirty="0" smtClean="0">
                  <a:latin typeface="Arial" charset="0"/>
                  <a:cs typeface="+mn-cs"/>
                </a:rPr>
                <a:t>IP src: 111.111.111.111</a:t>
              </a:r>
            </a:p>
            <a:p>
              <a:pPr>
                <a:defRPr/>
              </a:pPr>
              <a:r>
                <a:rPr lang="en-US" sz="1200" i="0" dirty="0" smtClean="0">
                  <a:latin typeface="Arial" charset="0"/>
                  <a:cs typeface="+mn-cs"/>
                </a:rPr>
                <a:t>   IP dest: 222.222.222.222</a:t>
              </a:r>
            </a:p>
          </p:txBody>
        </p:sp>
      </p:grpSp>
      <p:grpSp>
        <p:nvGrpSpPr>
          <p:cNvPr id="718921" name="Group 73"/>
          <p:cNvGrpSpPr>
            <a:grpSpLocks/>
          </p:cNvGrpSpPr>
          <p:nvPr/>
        </p:nvGrpSpPr>
        <p:grpSpPr bwMode="auto">
          <a:xfrm>
            <a:off x="5340350" y="2952750"/>
            <a:ext cx="146050" cy="385763"/>
            <a:chOff x="1272" y="1762"/>
            <a:chExt cx="92" cy="243"/>
          </a:xfrm>
        </p:grpSpPr>
        <p:sp>
          <p:nvSpPr>
            <p:cNvPr id="48167" name="Line 74"/>
            <p:cNvSpPr>
              <a:spLocks noChangeShapeType="1"/>
            </p:cNvSpPr>
            <p:nvPr/>
          </p:nvSpPr>
          <p:spPr bwMode="auto">
            <a:xfrm>
              <a:off x="1272" y="1762"/>
              <a:ext cx="0" cy="24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48168" name="Line 75"/>
            <p:cNvSpPr>
              <a:spLocks noChangeShapeType="1"/>
            </p:cNvSpPr>
            <p:nvPr/>
          </p:nvSpPr>
          <p:spPr bwMode="auto">
            <a:xfrm>
              <a:off x="1364" y="1878"/>
              <a:ext cx="0" cy="12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</p:grpSp>
      <p:sp>
        <p:nvSpPr>
          <p:cNvPr id="718924" name="Rectangle 76"/>
          <p:cNvSpPr>
            <a:spLocks noChangeArrowheads="1"/>
          </p:cNvSpPr>
          <p:nvPr/>
        </p:nvSpPr>
        <p:spPr bwMode="auto">
          <a:xfrm>
            <a:off x="706438" y="1084263"/>
            <a:ext cx="7772400" cy="550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231775" indent="-231775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000" i="0" dirty="0">
                <a:latin typeface="Gill Sans MT" charset="0"/>
                <a:cs typeface="+mn-cs"/>
              </a:rPr>
              <a:t>R forwards datagram with IP source A, destination B </a:t>
            </a:r>
          </a:p>
        </p:txBody>
      </p:sp>
      <p:sp>
        <p:nvSpPr>
          <p:cNvPr id="718925" name="Rectangle 77"/>
          <p:cNvSpPr>
            <a:spLocks noChangeArrowheads="1"/>
          </p:cNvSpPr>
          <p:nvPr/>
        </p:nvSpPr>
        <p:spPr bwMode="auto">
          <a:xfrm>
            <a:off x="719138" y="1441450"/>
            <a:ext cx="7772400" cy="72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231775" indent="-231775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000" i="0" dirty="0">
                <a:latin typeface="Gill Sans MT" charset="0"/>
                <a:cs typeface="+mn-cs"/>
              </a:rPr>
              <a:t>R creates link-layer frame with B's MAC address as </a:t>
            </a:r>
            <a:r>
              <a:rPr lang="en-US" sz="2000" i="0" dirty="0" smtClean="0">
                <a:latin typeface="Gill Sans MT" charset="0"/>
                <a:cs typeface="+mn-cs"/>
              </a:rPr>
              <a:t>destination address, </a:t>
            </a:r>
            <a:r>
              <a:rPr lang="en-US" sz="2000" i="0" dirty="0">
                <a:latin typeface="Gill Sans MT" charset="0"/>
                <a:cs typeface="+mn-cs"/>
              </a:rPr>
              <a:t>frame contains A-to-B IP datagram</a:t>
            </a:r>
            <a:endParaRPr lang="en-US" sz="2800" i="0" dirty="0">
              <a:latin typeface="Gill Sans MT" charset="0"/>
              <a:cs typeface="+mn-cs"/>
            </a:endParaRPr>
          </a:p>
        </p:txBody>
      </p:sp>
      <p:grpSp>
        <p:nvGrpSpPr>
          <p:cNvPr id="718926" name="Group 78"/>
          <p:cNvGrpSpPr>
            <a:grpSpLocks/>
          </p:cNvGrpSpPr>
          <p:nvPr/>
        </p:nvGrpSpPr>
        <p:grpSpPr bwMode="auto">
          <a:xfrm>
            <a:off x="4791075" y="2293938"/>
            <a:ext cx="2428876" cy="1519237"/>
            <a:chOff x="931" y="1414"/>
            <a:chExt cx="1530" cy="957"/>
          </a:xfrm>
        </p:grpSpPr>
        <p:sp>
          <p:nvSpPr>
            <p:cNvPr id="48155" name="Text Box 79"/>
            <p:cNvSpPr txBox="1">
              <a:spLocks noChangeArrowheads="1"/>
            </p:cNvSpPr>
            <p:nvPr/>
          </p:nvSpPr>
          <p:spPr bwMode="auto">
            <a:xfrm>
              <a:off x="931" y="1414"/>
              <a:ext cx="1530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200" i="0" dirty="0" smtClean="0">
                  <a:latin typeface="Arial" charset="0"/>
                  <a:cs typeface="+mn-cs"/>
                </a:rPr>
                <a:t>MAC src: </a:t>
              </a:r>
              <a:r>
                <a:rPr lang="en-US" sz="1200" i="0" dirty="0" smtClean="0">
                  <a:solidFill>
                    <a:srgbClr val="FF0000"/>
                  </a:solidFill>
                  <a:latin typeface="Arial" charset="0"/>
                  <a:cs typeface="+mn-cs"/>
                </a:rPr>
                <a:t>1A-23-F9-CD-06-9B</a:t>
              </a:r>
            </a:p>
            <a:p>
              <a:pPr>
                <a:defRPr/>
              </a:pPr>
              <a:r>
                <a:rPr lang="en-US" sz="1200" i="0" dirty="0" smtClean="0">
                  <a:latin typeface="Arial" charset="0"/>
                  <a:cs typeface="+mn-cs"/>
                </a:rPr>
                <a:t>  MAC dest: </a:t>
              </a:r>
              <a:r>
                <a:rPr lang="en-US" sz="1200" i="0" dirty="0" smtClean="0">
                  <a:solidFill>
                    <a:srgbClr val="FF0000"/>
                  </a:solidFill>
                  <a:latin typeface="Arial" charset="0"/>
                  <a:cs typeface="+mn-cs"/>
                </a:rPr>
                <a:t>49-BD-D2-C7-56-2A</a:t>
              </a:r>
            </a:p>
            <a:p>
              <a:pPr>
                <a:defRPr/>
              </a:pPr>
              <a:endParaRPr lang="en-US" sz="1200" i="0" dirty="0" smtClean="0">
                <a:solidFill>
                  <a:srgbClr val="FF0000"/>
                </a:solidFill>
                <a:latin typeface="Arial" charset="0"/>
                <a:cs typeface="+mn-cs"/>
              </a:endParaRPr>
            </a:p>
          </p:txBody>
        </p:sp>
        <p:grpSp>
          <p:nvGrpSpPr>
            <p:cNvPr id="138267" name="Group 80"/>
            <p:cNvGrpSpPr>
              <a:grpSpLocks/>
            </p:cNvGrpSpPr>
            <p:nvPr/>
          </p:nvGrpSpPr>
          <p:grpSpPr bwMode="auto">
            <a:xfrm>
              <a:off x="981" y="2182"/>
              <a:ext cx="1049" cy="189"/>
              <a:chOff x="2829" y="2040"/>
              <a:chExt cx="1049" cy="189"/>
            </a:xfrm>
          </p:grpSpPr>
          <p:sp>
            <p:nvSpPr>
              <p:cNvPr id="48161" name="Rectangle 81"/>
              <p:cNvSpPr>
                <a:spLocks noChangeArrowheads="1"/>
              </p:cNvSpPr>
              <p:nvPr/>
            </p:nvSpPr>
            <p:spPr bwMode="auto">
              <a:xfrm>
                <a:off x="2829" y="2042"/>
                <a:ext cx="1049" cy="185"/>
              </a:xfrm>
              <a:prstGeom prst="rect">
                <a:avLst/>
              </a:prstGeom>
              <a:solidFill>
                <a:srgbClr val="0000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48162" name="Rectangle 82"/>
              <p:cNvSpPr>
                <a:spLocks noChangeArrowheads="1"/>
              </p:cNvSpPr>
              <p:nvPr/>
            </p:nvSpPr>
            <p:spPr bwMode="auto">
              <a:xfrm>
                <a:off x="3078" y="2060"/>
                <a:ext cx="691" cy="15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48163" name="Line 83"/>
              <p:cNvSpPr>
                <a:spLocks noChangeShapeType="1"/>
              </p:cNvSpPr>
              <p:nvPr/>
            </p:nvSpPr>
            <p:spPr bwMode="auto">
              <a:xfrm>
                <a:off x="3180" y="2063"/>
                <a:ext cx="0" cy="152"/>
              </a:xfrm>
              <a:prstGeom prst="line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48164" name="Line 84"/>
              <p:cNvSpPr>
                <a:spLocks noChangeShapeType="1"/>
              </p:cNvSpPr>
              <p:nvPr/>
            </p:nvSpPr>
            <p:spPr bwMode="auto">
              <a:xfrm>
                <a:off x="3276" y="2063"/>
                <a:ext cx="0" cy="152"/>
              </a:xfrm>
              <a:prstGeom prst="line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48165" name="Line 85"/>
              <p:cNvSpPr>
                <a:spLocks noChangeShapeType="1"/>
              </p:cNvSpPr>
              <p:nvPr/>
            </p:nvSpPr>
            <p:spPr bwMode="auto">
              <a:xfrm>
                <a:off x="2910" y="2040"/>
                <a:ext cx="0" cy="189"/>
              </a:xfrm>
              <a:prstGeom prst="line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48166" name="Line 86"/>
              <p:cNvSpPr>
                <a:spLocks noChangeShapeType="1"/>
              </p:cNvSpPr>
              <p:nvPr/>
            </p:nvSpPr>
            <p:spPr bwMode="auto">
              <a:xfrm>
                <a:off x="3006" y="2040"/>
                <a:ext cx="0" cy="189"/>
              </a:xfrm>
              <a:prstGeom prst="line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</p:grpSp>
        <p:sp>
          <p:nvSpPr>
            <p:cNvPr id="48157" name="Line 87"/>
            <p:cNvSpPr>
              <a:spLocks noChangeShapeType="1"/>
            </p:cNvSpPr>
            <p:nvPr/>
          </p:nvSpPr>
          <p:spPr bwMode="auto">
            <a:xfrm flipV="1">
              <a:off x="1018" y="1576"/>
              <a:ext cx="2" cy="70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48158" name="Line 88"/>
            <p:cNvSpPr>
              <a:spLocks noChangeShapeType="1"/>
            </p:cNvSpPr>
            <p:nvPr/>
          </p:nvSpPr>
          <p:spPr bwMode="auto">
            <a:xfrm flipV="1">
              <a:off x="1106" y="1680"/>
              <a:ext cx="0" cy="59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48159" name="Line 89"/>
            <p:cNvSpPr>
              <a:spLocks noChangeShapeType="1"/>
            </p:cNvSpPr>
            <p:nvPr/>
          </p:nvSpPr>
          <p:spPr bwMode="auto">
            <a:xfrm flipH="1" flipV="1">
              <a:off x="1276" y="1812"/>
              <a:ext cx="2" cy="47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48160" name="Line 90"/>
            <p:cNvSpPr>
              <a:spLocks noChangeShapeType="1"/>
            </p:cNvSpPr>
            <p:nvPr/>
          </p:nvSpPr>
          <p:spPr bwMode="auto">
            <a:xfrm>
              <a:off x="1368" y="1924"/>
              <a:ext cx="2" cy="35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</p:grpSp>
      <p:grpSp>
        <p:nvGrpSpPr>
          <p:cNvPr id="138251" name="Group 91"/>
          <p:cNvGrpSpPr>
            <a:grpSpLocks/>
          </p:cNvGrpSpPr>
          <p:nvPr/>
        </p:nvGrpSpPr>
        <p:grpSpPr bwMode="auto">
          <a:xfrm>
            <a:off x="3952875" y="2767013"/>
            <a:ext cx="895350" cy="2038350"/>
            <a:chOff x="2823" y="1545"/>
            <a:chExt cx="564" cy="1284"/>
          </a:xfrm>
        </p:grpSpPr>
        <p:sp>
          <p:nvSpPr>
            <p:cNvPr id="138261" name="Freeform 92"/>
            <p:cNvSpPr>
              <a:spLocks/>
            </p:cNvSpPr>
            <p:nvPr/>
          </p:nvSpPr>
          <p:spPr bwMode="auto">
            <a:xfrm>
              <a:off x="2823" y="2265"/>
              <a:ext cx="564" cy="564"/>
            </a:xfrm>
            <a:custGeom>
              <a:avLst/>
              <a:gdLst>
                <a:gd name="T0" fmla="*/ 564 w 564"/>
                <a:gd name="T1" fmla="*/ 0 h 564"/>
                <a:gd name="T2" fmla="*/ 287 w 564"/>
                <a:gd name="T3" fmla="*/ 564 h 564"/>
                <a:gd name="T4" fmla="*/ 0 w 564"/>
                <a:gd name="T5" fmla="*/ 0 h 564"/>
                <a:gd name="T6" fmla="*/ 564 w 564"/>
                <a:gd name="T7" fmla="*/ 0 h 56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564" h="564">
                  <a:moveTo>
                    <a:pt x="564" y="0"/>
                  </a:moveTo>
                  <a:lnTo>
                    <a:pt x="287" y="564"/>
                  </a:lnTo>
                  <a:lnTo>
                    <a:pt x="0" y="0"/>
                  </a:lnTo>
                  <a:lnTo>
                    <a:pt x="564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0000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  <p:sp>
          <p:nvSpPr>
            <p:cNvPr id="48151" name="Rectangle 93"/>
            <p:cNvSpPr>
              <a:spLocks noChangeArrowheads="1"/>
            </p:cNvSpPr>
            <p:nvPr/>
          </p:nvSpPr>
          <p:spPr bwMode="auto">
            <a:xfrm>
              <a:off x="2872" y="1877"/>
              <a:ext cx="493" cy="47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48152" name="Text Box 94"/>
            <p:cNvSpPr txBox="1">
              <a:spLocks noChangeArrowheads="1"/>
            </p:cNvSpPr>
            <p:nvPr/>
          </p:nvSpPr>
          <p:spPr bwMode="auto">
            <a:xfrm>
              <a:off x="2941" y="1545"/>
              <a:ext cx="336" cy="8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endParaRPr lang="en-US" sz="1600" i="0" dirty="0" smtClean="0">
                <a:latin typeface="Arial" charset="0"/>
                <a:cs typeface="+mn-cs"/>
              </a:endParaRPr>
            </a:p>
            <a:p>
              <a:pPr algn="ctr">
                <a:defRPr/>
              </a:pPr>
              <a:endParaRPr lang="en-US" sz="1600" i="0" dirty="0" smtClean="0">
                <a:latin typeface="Arial" charset="0"/>
                <a:cs typeface="+mn-cs"/>
              </a:endParaRPr>
            </a:p>
            <a:p>
              <a:pPr algn="ctr">
                <a:defRPr/>
              </a:pPr>
              <a:r>
                <a:rPr lang="en-US" sz="1600" i="0" dirty="0" smtClean="0">
                  <a:latin typeface="Arial" charset="0"/>
                  <a:cs typeface="+mn-cs"/>
                </a:rPr>
                <a:t>IP</a:t>
              </a:r>
            </a:p>
            <a:p>
              <a:pPr algn="ctr">
                <a:defRPr/>
              </a:pPr>
              <a:r>
                <a:rPr lang="en-US" sz="1600" i="0" dirty="0" smtClean="0">
                  <a:latin typeface="Arial" charset="0"/>
                  <a:cs typeface="+mn-cs"/>
                </a:rPr>
                <a:t>Eth</a:t>
              </a:r>
            </a:p>
            <a:p>
              <a:pPr algn="ctr">
                <a:defRPr/>
              </a:pPr>
              <a:r>
                <a:rPr lang="en-US" sz="1600" i="0" dirty="0" smtClean="0">
                  <a:latin typeface="Arial" charset="0"/>
                  <a:cs typeface="+mn-cs"/>
                </a:rPr>
                <a:t>Phy</a:t>
              </a:r>
            </a:p>
          </p:txBody>
        </p:sp>
        <p:sp>
          <p:nvSpPr>
            <p:cNvPr id="48153" name="Line 95"/>
            <p:cNvSpPr>
              <a:spLocks noChangeShapeType="1"/>
            </p:cNvSpPr>
            <p:nvPr/>
          </p:nvSpPr>
          <p:spPr bwMode="auto">
            <a:xfrm>
              <a:off x="2868" y="2039"/>
              <a:ext cx="48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48154" name="Line 96"/>
            <p:cNvSpPr>
              <a:spLocks noChangeShapeType="1"/>
            </p:cNvSpPr>
            <p:nvPr/>
          </p:nvSpPr>
          <p:spPr bwMode="auto">
            <a:xfrm>
              <a:off x="2865" y="2198"/>
              <a:ext cx="48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</p:grpSp>
      <p:grpSp>
        <p:nvGrpSpPr>
          <p:cNvPr id="138252" name="Group 113"/>
          <p:cNvGrpSpPr>
            <a:grpSpLocks/>
          </p:cNvGrpSpPr>
          <p:nvPr/>
        </p:nvGrpSpPr>
        <p:grpSpPr bwMode="auto">
          <a:xfrm>
            <a:off x="8061325" y="2478088"/>
            <a:ext cx="928688" cy="1954212"/>
            <a:chOff x="250" y="1380"/>
            <a:chExt cx="585" cy="1231"/>
          </a:xfrm>
        </p:grpSpPr>
        <p:sp>
          <p:nvSpPr>
            <p:cNvPr id="138254" name="Freeform 106"/>
            <p:cNvSpPr>
              <a:spLocks/>
            </p:cNvSpPr>
            <p:nvPr/>
          </p:nvSpPr>
          <p:spPr bwMode="auto">
            <a:xfrm>
              <a:off x="250" y="1414"/>
              <a:ext cx="582" cy="1197"/>
            </a:xfrm>
            <a:custGeom>
              <a:avLst/>
              <a:gdLst>
                <a:gd name="T0" fmla="*/ 582 w 582"/>
                <a:gd name="T1" fmla="*/ 781 h 1197"/>
                <a:gd name="T2" fmla="*/ 0 w 582"/>
                <a:gd name="T3" fmla="*/ 1197 h 1197"/>
                <a:gd name="T4" fmla="*/ 83 w 582"/>
                <a:gd name="T5" fmla="*/ 0 h 1197"/>
                <a:gd name="T6" fmla="*/ 582 w 582"/>
                <a:gd name="T7" fmla="*/ 781 h 119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582" h="1197">
                  <a:moveTo>
                    <a:pt x="582" y="781"/>
                  </a:moveTo>
                  <a:lnTo>
                    <a:pt x="0" y="1197"/>
                  </a:lnTo>
                  <a:lnTo>
                    <a:pt x="83" y="0"/>
                  </a:lnTo>
                  <a:lnTo>
                    <a:pt x="582" y="781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0000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  <p:sp>
          <p:nvSpPr>
            <p:cNvPr id="48144" name="Rectangle 107"/>
            <p:cNvSpPr>
              <a:spLocks noChangeArrowheads="1"/>
            </p:cNvSpPr>
            <p:nvPr/>
          </p:nvSpPr>
          <p:spPr bwMode="auto">
            <a:xfrm>
              <a:off x="338" y="1399"/>
              <a:ext cx="493" cy="79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48145" name="Text Box 108"/>
            <p:cNvSpPr txBox="1">
              <a:spLocks noChangeArrowheads="1"/>
            </p:cNvSpPr>
            <p:nvPr/>
          </p:nvSpPr>
          <p:spPr bwMode="auto">
            <a:xfrm>
              <a:off x="413" y="1380"/>
              <a:ext cx="336" cy="8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endParaRPr lang="en-US" sz="1600" i="0" dirty="0" smtClean="0">
                <a:latin typeface="Arial" charset="0"/>
                <a:cs typeface="+mn-cs"/>
              </a:endParaRPr>
            </a:p>
            <a:p>
              <a:pPr algn="ctr">
                <a:defRPr/>
              </a:pPr>
              <a:endParaRPr lang="en-US" sz="1600" i="0" dirty="0" smtClean="0">
                <a:latin typeface="Arial" charset="0"/>
                <a:cs typeface="+mn-cs"/>
              </a:endParaRPr>
            </a:p>
            <a:p>
              <a:pPr algn="ctr">
                <a:defRPr/>
              </a:pPr>
              <a:r>
                <a:rPr lang="en-US" sz="1600" i="0" dirty="0" smtClean="0">
                  <a:latin typeface="Arial" charset="0"/>
                  <a:cs typeface="+mn-cs"/>
                </a:rPr>
                <a:t>IP</a:t>
              </a:r>
            </a:p>
            <a:p>
              <a:pPr algn="ctr">
                <a:defRPr/>
              </a:pPr>
              <a:r>
                <a:rPr lang="en-US" sz="1600" i="0" dirty="0" smtClean="0">
                  <a:latin typeface="Arial" charset="0"/>
                  <a:cs typeface="+mn-cs"/>
                </a:rPr>
                <a:t>Eth</a:t>
              </a:r>
            </a:p>
            <a:p>
              <a:pPr algn="ctr">
                <a:defRPr/>
              </a:pPr>
              <a:r>
                <a:rPr lang="en-US" sz="1600" i="0" dirty="0" smtClean="0">
                  <a:latin typeface="Arial" charset="0"/>
                  <a:cs typeface="+mn-cs"/>
                </a:rPr>
                <a:t>Phy</a:t>
              </a:r>
            </a:p>
          </p:txBody>
        </p:sp>
        <p:sp>
          <p:nvSpPr>
            <p:cNvPr id="48146" name="Line 109"/>
            <p:cNvSpPr>
              <a:spLocks noChangeShapeType="1"/>
            </p:cNvSpPr>
            <p:nvPr/>
          </p:nvSpPr>
          <p:spPr bwMode="auto">
            <a:xfrm>
              <a:off x="346" y="1868"/>
              <a:ext cx="48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48147" name="Line 110"/>
            <p:cNvSpPr>
              <a:spLocks noChangeShapeType="1"/>
            </p:cNvSpPr>
            <p:nvPr/>
          </p:nvSpPr>
          <p:spPr bwMode="auto">
            <a:xfrm>
              <a:off x="343" y="2027"/>
              <a:ext cx="48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48148" name="Line 111"/>
            <p:cNvSpPr>
              <a:spLocks noChangeShapeType="1"/>
            </p:cNvSpPr>
            <p:nvPr/>
          </p:nvSpPr>
          <p:spPr bwMode="auto">
            <a:xfrm>
              <a:off x="340" y="2186"/>
              <a:ext cx="48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48149" name="Line 112"/>
            <p:cNvSpPr>
              <a:spLocks noChangeShapeType="1"/>
            </p:cNvSpPr>
            <p:nvPr/>
          </p:nvSpPr>
          <p:spPr bwMode="auto">
            <a:xfrm>
              <a:off x="330" y="1698"/>
              <a:ext cx="48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</p:grpSp>
      <p:pic>
        <p:nvPicPr>
          <p:cNvPr id="138253" name="Picture 15" descr="underline_base"/>
          <p:cNvPicPr>
            <a:picLocks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338" y="763588"/>
            <a:ext cx="7769225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6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/>
              <a:t>11</a:t>
            </a:fld>
            <a:endParaRPr lang="en-US" sz="1200" dirty="0">
              <a:latin typeface="Tahoma" charset="0"/>
            </a:endParaRPr>
          </a:p>
        </p:txBody>
      </p:sp>
      <p:sp>
        <p:nvSpPr>
          <p:cNvPr id="110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52155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Link Layer and LANs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4974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718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" dur="500"/>
                                        <p:tgtEl>
                                          <p:spTgt spid="7189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8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7189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8850" grpId="0" animBg="1"/>
      <p:bldP spid="718924" grpId="0"/>
      <p:bldP spid="71892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0289" name="Group 101"/>
          <p:cNvGrpSpPr>
            <a:grpSpLocks/>
          </p:cNvGrpSpPr>
          <p:nvPr/>
        </p:nvGrpSpPr>
        <p:grpSpPr bwMode="auto">
          <a:xfrm>
            <a:off x="709613" y="3962400"/>
            <a:ext cx="8221662" cy="2349500"/>
            <a:chOff x="709613" y="3962400"/>
            <a:chExt cx="8221662" cy="2349500"/>
          </a:xfrm>
        </p:grpSpPr>
        <p:grpSp>
          <p:nvGrpSpPr>
            <p:cNvPr id="140334" name="Group 102"/>
            <p:cNvGrpSpPr>
              <a:grpSpLocks/>
            </p:cNvGrpSpPr>
            <p:nvPr/>
          </p:nvGrpSpPr>
          <p:grpSpPr bwMode="auto">
            <a:xfrm>
              <a:off x="6979920" y="5354320"/>
              <a:ext cx="711200" cy="601028"/>
              <a:chOff x="7179310" y="4033520"/>
              <a:chExt cx="1009650" cy="855028"/>
            </a:xfrm>
          </p:grpSpPr>
          <p:grpSp>
            <p:nvGrpSpPr>
              <p:cNvPr id="140393" name="Group 44"/>
              <p:cNvGrpSpPr>
                <a:grpSpLocks/>
              </p:cNvGrpSpPr>
              <p:nvPr/>
            </p:nvGrpSpPr>
            <p:grpSpPr bwMode="auto">
              <a:xfrm>
                <a:off x="7179310" y="4033520"/>
                <a:ext cx="1009650" cy="855028"/>
                <a:chOff x="-44" y="1473"/>
                <a:chExt cx="981" cy="1105"/>
              </a:xfrm>
            </p:grpSpPr>
            <p:pic>
              <p:nvPicPr>
                <p:cNvPr id="140395" name="Picture 45" descr="desktop_computer_stylized_medium"/>
                <p:cNvPicPr>
                  <a:picLocks noChangeAspect="1" noChangeArrowheads="1"/>
                </p:cNvPicPr>
                <p:nvPr/>
              </p:nvPicPr>
              <p:blipFill>
                <a:blip r:embed="rId3" cstate="email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flipH="1">
                  <a:off x="-44" y="1473"/>
                  <a:ext cx="981" cy="110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140396" name="Freeform 46"/>
                <p:cNvSpPr>
                  <a:spLocks/>
                </p:cNvSpPr>
                <p:nvPr/>
              </p:nvSpPr>
              <p:spPr bwMode="auto">
                <a:xfrm flipH="1">
                  <a:off x="374" y="1579"/>
                  <a:ext cx="477" cy="506"/>
                </a:xfrm>
                <a:custGeom>
                  <a:avLst/>
                  <a:gdLst>
                    <a:gd name="T0" fmla="*/ 0 w 356"/>
                    <a:gd name="T1" fmla="*/ 0 h 368"/>
                    <a:gd name="T2" fmla="*/ 1736 w 356"/>
                    <a:gd name="T3" fmla="*/ 95 h 368"/>
                    <a:gd name="T4" fmla="*/ 2059 w 356"/>
                    <a:gd name="T5" fmla="*/ 1990 h 368"/>
                    <a:gd name="T6" fmla="*/ 454 w 356"/>
                    <a:gd name="T7" fmla="*/ 2489 h 368"/>
                    <a:gd name="T8" fmla="*/ 0 w 356"/>
                    <a:gd name="T9" fmla="*/ 0 h 36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356" h="368">
                      <a:moveTo>
                        <a:pt x="0" y="0"/>
                      </a:moveTo>
                      <a:lnTo>
                        <a:pt x="300" y="14"/>
                      </a:lnTo>
                      <a:lnTo>
                        <a:pt x="356" y="294"/>
                      </a:lnTo>
                      <a:lnTo>
                        <a:pt x="78" y="36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0099"/>
                    </a:gs>
                    <a:gs pos="100000">
                      <a:schemeClr val="bg1"/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 dirty="0"/>
                </a:p>
              </p:txBody>
            </p:sp>
          </p:grpSp>
          <p:sp>
            <p:nvSpPr>
              <p:cNvPr id="163" name="Rectangle 43"/>
              <p:cNvSpPr>
                <a:spLocks noChangeArrowheads="1"/>
              </p:cNvSpPr>
              <p:nvPr/>
            </p:nvSpPr>
            <p:spPr bwMode="auto">
              <a:xfrm rot="16200000">
                <a:off x="7439930" y="4308572"/>
                <a:ext cx="126470" cy="196070"/>
              </a:xfrm>
              <a:prstGeom prst="rect">
                <a:avLst/>
              </a:prstGeom>
              <a:gradFill rotWithShape="1">
                <a:gsLst>
                  <a:gs pos="0">
                    <a:srgbClr val="008000"/>
                  </a:gs>
                  <a:gs pos="50000">
                    <a:schemeClr val="bg1"/>
                  </a:gs>
                  <a:gs pos="100000">
                    <a:srgbClr val="008000"/>
                  </a:gs>
                </a:gsLst>
                <a:lin ang="0" scaled="1"/>
              </a:gradFill>
              <a:ln w="9525">
                <a:solidFill>
                  <a:srgbClr val="008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Comic Sans MS" pitchFamily="66" charset="0"/>
                  <a:ea typeface="+mn-ea"/>
                  <a:cs typeface="+mn-cs"/>
                </a:endParaRPr>
              </a:p>
            </p:txBody>
          </p:sp>
        </p:grpSp>
        <p:grpSp>
          <p:nvGrpSpPr>
            <p:cNvPr id="140335" name="Group 103"/>
            <p:cNvGrpSpPr>
              <a:grpSpLocks/>
            </p:cNvGrpSpPr>
            <p:nvPr/>
          </p:nvGrpSpPr>
          <p:grpSpPr bwMode="auto">
            <a:xfrm>
              <a:off x="1046480" y="3962400"/>
              <a:ext cx="1026163" cy="761428"/>
              <a:chOff x="1046480" y="3962400"/>
              <a:chExt cx="1026163" cy="761428"/>
            </a:xfrm>
          </p:grpSpPr>
          <p:sp>
            <p:nvSpPr>
              <p:cNvPr id="158" name="Rectangle 48"/>
              <p:cNvSpPr>
                <a:spLocks noChangeArrowheads="1"/>
              </p:cNvSpPr>
              <p:nvPr/>
            </p:nvSpPr>
            <p:spPr bwMode="auto">
              <a:xfrm rot="16200000">
                <a:off x="1893887" y="4300538"/>
                <a:ext cx="111125" cy="247650"/>
              </a:xfrm>
              <a:prstGeom prst="rect">
                <a:avLst/>
              </a:prstGeom>
              <a:gradFill rotWithShape="1">
                <a:gsLst>
                  <a:gs pos="0">
                    <a:srgbClr val="008000"/>
                  </a:gs>
                  <a:gs pos="50000">
                    <a:schemeClr val="bg1"/>
                  </a:gs>
                  <a:gs pos="100000">
                    <a:srgbClr val="008000"/>
                  </a:gs>
                </a:gsLst>
                <a:lin ang="0" scaled="1"/>
              </a:gradFill>
              <a:ln w="9525">
                <a:solidFill>
                  <a:srgbClr val="008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Comic Sans MS" pitchFamily="66" charset="0"/>
                  <a:ea typeface="+mn-ea"/>
                  <a:cs typeface="+mn-cs"/>
                </a:endParaRPr>
              </a:p>
            </p:txBody>
          </p:sp>
          <p:grpSp>
            <p:nvGrpSpPr>
              <p:cNvPr id="140390" name="Group 49"/>
              <p:cNvGrpSpPr>
                <a:grpSpLocks/>
              </p:cNvGrpSpPr>
              <p:nvPr/>
            </p:nvGrpSpPr>
            <p:grpSpPr bwMode="auto">
              <a:xfrm>
                <a:off x="1046480" y="3962400"/>
                <a:ext cx="936071" cy="761428"/>
                <a:chOff x="-44" y="1473"/>
                <a:chExt cx="981" cy="1105"/>
              </a:xfrm>
            </p:grpSpPr>
            <p:pic>
              <p:nvPicPr>
                <p:cNvPr id="140391" name="Picture 50" descr="desktop_computer_stylized_medium"/>
                <p:cNvPicPr>
                  <a:picLocks noChangeAspect="1" noChangeArrowheads="1"/>
                </p:cNvPicPr>
                <p:nvPr/>
              </p:nvPicPr>
              <p:blipFill>
                <a:blip r:embed="rId4" cstate="email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flipH="1">
                  <a:off x="-44" y="1473"/>
                  <a:ext cx="981" cy="110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140392" name="Freeform 51"/>
                <p:cNvSpPr>
                  <a:spLocks/>
                </p:cNvSpPr>
                <p:nvPr/>
              </p:nvSpPr>
              <p:spPr bwMode="auto">
                <a:xfrm flipH="1">
                  <a:off x="374" y="1579"/>
                  <a:ext cx="477" cy="506"/>
                </a:xfrm>
                <a:custGeom>
                  <a:avLst/>
                  <a:gdLst>
                    <a:gd name="T0" fmla="*/ 0 w 356"/>
                    <a:gd name="T1" fmla="*/ 0 h 368"/>
                    <a:gd name="T2" fmla="*/ 1736 w 356"/>
                    <a:gd name="T3" fmla="*/ 95 h 368"/>
                    <a:gd name="T4" fmla="*/ 2059 w 356"/>
                    <a:gd name="T5" fmla="*/ 1990 h 368"/>
                    <a:gd name="T6" fmla="*/ 454 w 356"/>
                    <a:gd name="T7" fmla="*/ 2489 h 368"/>
                    <a:gd name="T8" fmla="*/ 0 w 356"/>
                    <a:gd name="T9" fmla="*/ 0 h 36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356" h="368">
                      <a:moveTo>
                        <a:pt x="0" y="0"/>
                      </a:moveTo>
                      <a:lnTo>
                        <a:pt x="300" y="14"/>
                      </a:lnTo>
                      <a:lnTo>
                        <a:pt x="356" y="294"/>
                      </a:lnTo>
                      <a:lnTo>
                        <a:pt x="78" y="36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0099"/>
                    </a:gs>
                    <a:gs pos="100000">
                      <a:schemeClr val="bg1"/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 dirty="0"/>
                </a:p>
              </p:txBody>
            </p:sp>
          </p:grpSp>
        </p:grpSp>
        <p:sp>
          <p:nvSpPr>
            <p:cNvPr id="105" name="Text Box 4"/>
            <p:cNvSpPr txBox="1">
              <a:spLocks noChangeArrowheads="1"/>
            </p:cNvSpPr>
            <p:nvPr/>
          </p:nvSpPr>
          <p:spPr bwMode="auto">
            <a:xfrm>
              <a:off x="4224338" y="4381500"/>
              <a:ext cx="376237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i="0" dirty="0">
                  <a:solidFill>
                    <a:srgbClr val="FF0000"/>
                  </a:solidFill>
                  <a:latin typeface="+mn-lt"/>
                  <a:ea typeface="+mn-ea"/>
                  <a:cs typeface="+mn-cs"/>
                </a:rPr>
                <a:t>R</a:t>
              </a:r>
              <a:endParaRPr lang="en-US" i="0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9202" name="Text Box 21"/>
            <p:cNvSpPr txBox="1">
              <a:spLocks noChangeArrowheads="1"/>
            </p:cNvSpPr>
            <p:nvPr/>
          </p:nvSpPr>
          <p:spPr bwMode="auto">
            <a:xfrm>
              <a:off x="3868738" y="5378450"/>
              <a:ext cx="1543050" cy="2746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200" i="0" dirty="0" smtClean="0">
                  <a:latin typeface="Arial" charset="0"/>
                  <a:cs typeface="+mn-cs"/>
                </a:rPr>
                <a:t>1A-23-F9-CD-06-9B</a:t>
              </a:r>
            </a:p>
          </p:txBody>
        </p:sp>
        <p:sp>
          <p:nvSpPr>
            <p:cNvPr id="49203" name="Text Box 22"/>
            <p:cNvSpPr txBox="1">
              <a:spLocks noChangeArrowheads="1"/>
            </p:cNvSpPr>
            <p:nvPr/>
          </p:nvSpPr>
          <p:spPr bwMode="auto">
            <a:xfrm>
              <a:off x="4016375" y="5205413"/>
              <a:ext cx="1322388" cy="2746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200" i="0" dirty="0" smtClean="0">
                  <a:latin typeface="Arial" charset="0"/>
                  <a:cs typeface="+mn-cs"/>
                </a:rPr>
                <a:t>222.222.222.220</a:t>
              </a:r>
            </a:p>
          </p:txBody>
        </p:sp>
        <p:grpSp>
          <p:nvGrpSpPr>
            <p:cNvPr id="140339" name="Group 23"/>
            <p:cNvGrpSpPr>
              <a:grpSpLocks/>
            </p:cNvGrpSpPr>
            <p:nvPr/>
          </p:nvGrpSpPr>
          <p:grpSpPr bwMode="auto">
            <a:xfrm>
              <a:off x="3044825" y="5794375"/>
              <a:ext cx="1541463" cy="449263"/>
              <a:chOff x="1934" y="2405"/>
              <a:chExt cx="971" cy="283"/>
            </a:xfrm>
          </p:grpSpPr>
          <p:sp>
            <p:nvSpPr>
              <p:cNvPr id="49252" name="Text Box 24"/>
              <p:cNvSpPr txBox="1">
                <a:spLocks noChangeArrowheads="1"/>
              </p:cNvSpPr>
              <p:nvPr/>
            </p:nvSpPr>
            <p:spPr bwMode="auto">
              <a:xfrm>
                <a:off x="1934" y="2405"/>
                <a:ext cx="833" cy="17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200" i="0" dirty="0" smtClean="0">
                    <a:latin typeface="Arial" charset="0"/>
                    <a:cs typeface="+mn-cs"/>
                  </a:rPr>
                  <a:t>111.111.111.110</a:t>
                </a:r>
              </a:p>
            </p:txBody>
          </p:sp>
          <p:sp>
            <p:nvSpPr>
              <p:cNvPr id="49253" name="Text Box 25"/>
              <p:cNvSpPr txBox="1">
                <a:spLocks noChangeArrowheads="1"/>
              </p:cNvSpPr>
              <p:nvPr/>
            </p:nvSpPr>
            <p:spPr bwMode="auto">
              <a:xfrm>
                <a:off x="1938" y="2515"/>
                <a:ext cx="967" cy="17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200" i="0" dirty="0" smtClean="0">
                    <a:latin typeface="Arial" charset="0"/>
                    <a:cs typeface="+mn-cs"/>
                  </a:rPr>
                  <a:t>E6-E9-00-17-BB-4B</a:t>
                </a:r>
              </a:p>
            </p:txBody>
          </p:sp>
        </p:grpSp>
        <p:sp>
          <p:nvSpPr>
            <p:cNvPr id="49205" name="Text Box 26"/>
            <p:cNvSpPr txBox="1">
              <a:spLocks noChangeArrowheads="1"/>
            </p:cNvSpPr>
            <p:nvPr/>
          </p:nvSpPr>
          <p:spPr bwMode="auto">
            <a:xfrm>
              <a:off x="952500" y="6037263"/>
              <a:ext cx="1627188" cy="2746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200" i="0" dirty="0" smtClean="0">
                  <a:latin typeface="Arial" charset="0"/>
                  <a:cs typeface="+mn-cs"/>
                </a:rPr>
                <a:t>CC-49-DE-D0-AB-7D</a:t>
              </a:r>
            </a:p>
          </p:txBody>
        </p:sp>
        <p:sp>
          <p:nvSpPr>
            <p:cNvPr id="49206" name="Text Box 27"/>
            <p:cNvSpPr txBox="1">
              <a:spLocks noChangeArrowheads="1"/>
            </p:cNvSpPr>
            <p:nvPr/>
          </p:nvSpPr>
          <p:spPr bwMode="auto">
            <a:xfrm>
              <a:off x="942975" y="5854700"/>
              <a:ext cx="1322388" cy="2746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200" i="0" dirty="0" smtClean="0">
                  <a:latin typeface="Arial" charset="0"/>
                  <a:cs typeface="+mn-cs"/>
                </a:rPr>
                <a:t>111.111.111.112</a:t>
              </a:r>
            </a:p>
          </p:txBody>
        </p:sp>
        <p:sp>
          <p:nvSpPr>
            <p:cNvPr id="49207" name="Text Box 30"/>
            <p:cNvSpPr txBox="1">
              <a:spLocks noChangeArrowheads="1"/>
            </p:cNvSpPr>
            <p:nvPr/>
          </p:nvSpPr>
          <p:spPr bwMode="auto">
            <a:xfrm>
              <a:off x="709613" y="4741863"/>
              <a:ext cx="1322387" cy="2746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200" i="0" dirty="0" smtClean="0">
                  <a:latin typeface="Arial" charset="0"/>
                  <a:cs typeface="+mn-cs"/>
                </a:rPr>
                <a:t>111.111.111.111</a:t>
              </a:r>
            </a:p>
          </p:txBody>
        </p:sp>
        <p:sp>
          <p:nvSpPr>
            <p:cNvPr id="49208" name="Text Box 33"/>
            <p:cNvSpPr txBox="1">
              <a:spLocks noChangeArrowheads="1"/>
            </p:cNvSpPr>
            <p:nvPr/>
          </p:nvSpPr>
          <p:spPr bwMode="auto">
            <a:xfrm>
              <a:off x="730250" y="4927600"/>
              <a:ext cx="1509713" cy="2746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200" i="0" dirty="0" smtClean="0">
                  <a:latin typeface="Arial" charset="0"/>
                  <a:cs typeface="+mn-cs"/>
                </a:rPr>
                <a:t>74-29-9C-E8-FF-55</a:t>
              </a:r>
            </a:p>
          </p:txBody>
        </p:sp>
        <p:sp>
          <p:nvSpPr>
            <p:cNvPr id="140344" name="Freeform 39"/>
            <p:cNvSpPr>
              <a:spLocks/>
            </p:cNvSpPr>
            <p:nvPr/>
          </p:nvSpPr>
          <p:spPr bwMode="auto">
            <a:xfrm>
              <a:off x="2365375" y="4437063"/>
              <a:ext cx="839788" cy="1069975"/>
            </a:xfrm>
            <a:custGeom>
              <a:avLst/>
              <a:gdLst>
                <a:gd name="T0" fmla="*/ 2147483647 w 1005"/>
                <a:gd name="T1" fmla="*/ 2147483647 h 996"/>
                <a:gd name="T2" fmla="*/ 2147483647 w 1005"/>
                <a:gd name="T3" fmla="*/ 2147483647 h 996"/>
                <a:gd name="T4" fmla="*/ 2147483647 w 1005"/>
                <a:gd name="T5" fmla="*/ 2147483647 h 996"/>
                <a:gd name="T6" fmla="*/ 2147483647 w 1005"/>
                <a:gd name="T7" fmla="*/ 2147483647 h 996"/>
                <a:gd name="T8" fmla="*/ 2147483647 w 1005"/>
                <a:gd name="T9" fmla="*/ 2147483647 h 996"/>
                <a:gd name="T10" fmla="*/ 2147483647 w 1005"/>
                <a:gd name="T11" fmla="*/ 2147483647 h 996"/>
                <a:gd name="T12" fmla="*/ 2147483647 w 1005"/>
                <a:gd name="T13" fmla="*/ 2147483647 h 996"/>
                <a:gd name="T14" fmla="*/ 2147483647 w 1005"/>
                <a:gd name="T15" fmla="*/ 2147483647 h 996"/>
                <a:gd name="T16" fmla="*/ 2147483647 w 1005"/>
                <a:gd name="T17" fmla="*/ 2147483647 h 996"/>
                <a:gd name="T18" fmla="*/ 2147483647 w 1005"/>
                <a:gd name="T19" fmla="*/ 2147483647 h 996"/>
                <a:gd name="T20" fmla="*/ 2147483647 w 1005"/>
                <a:gd name="T21" fmla="*/ 2147483647 h 996"/>
                <a:gd name="T22" fmla="*/ 2147483647 w 1005"/>
                <a:gd name="T23" fmla="*/ 2147483647 h 996"/>
                <a:gd name="T24" fmla="*/ 2147483647 w 1005"/>
                <a:gd name="T25" fmla="*/ 2147483647 h 99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005" h="996">
                  <a:moveTo>
                    <a:pt x="307" y="83"/>
                  </a:moveTo>
                  <a:cubicBezTo>
                    <a:pt x="218" y="117"/>
                    <a:pt x="182" y="156"/>
                    <a:pt x="134" y="227"/>
                  </a:cubicBezTo>
                  <a:cubicBezTo>
                    <a:pt x="86" y="298"/>
                    <a:pt x="38" y="426"/>
                    <a:pt x="19" y="507"/>
                  </a:cubicBezTo>
                  <a:cubicBezTo>
                    <a:pt x="0" y="588"/>
                    <a:pt x="8" y="648"/>
                    <a:pt x="19" y="716"/>
                  </a:cubicBezTo>
                  <a:cubicBezTo>
                    <a:pt x="30" y="784"/>
                    <a:pt x="54" y="873"/>
                    <a:pt x="84" y="918"/>
                  </a:cubicBezTo>
                  <a:cubicBezTo>
                    <a:pt x="114" y="963"/>
                    <a:pt x="148" y="984"/>
                    <a:pt x="199" y="990"/>
                  </a:cubicBezTo>
                  <a:cubicBezTo>
                    <a:pt x="250" y="996"/>
                    <a:pt x="310" y="961"/>
                    <a:pt x="393" y="954"/>
                  </a:cubicBezTo>
                  <a:cubicBezTo>
                    <a:pt x="476" y="947"/>
                    <a:pt x="614" y="967"/>
                    <a:pt x="696" y="947"/>
                  </a:cubicBezTo>
                  <a:cubicBezTo>
                    <a:pt x="778" y="927"/>
                    <a:pt x="833" y="898"/>
                    <a:pt x="883" y="831"/>
                  </a:cubicBezTo>
                  <a:cubicBezTo>
                    <a:pt x="933" y="764"/>
                    <a:pt x="991" y="644"/>
                    <a:pt x="998" y="543"/>
                  </a:cubicBezTo>
                  <a:cubicBezTo>
                    <a:pt x="1005" y="442"/>
                    <a:pt x="981" y="313"/>
                    <a:pt x="926" y="227"/>
                  </a:cubicBezTo>
                  <a:cubicBezTo>
                    <a:pt x="871" y="141"/>
                    <a:pt x="768" y="50"/>
                    <a:pt x="667" y="25"/>
                  </a:cubicBezTo>
                  <a:cubicBezTo>
                    <a:pt x="566" y="0"/>
                    <a:pt x="396" y="49"/>
                    <a:pt x="307" y="83"/>
                  </a:cubicBezTo>
                  <a:close/>
                </a:path>
              </a:pathLst>
            </a:custGeom>
            <a:solidFill>
              <a:srgbClr val="00CCFF"/>
            </a:solidFill>
            <a:ln w="952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  <p:sp>
          <p:nvSpPr>
            <p:cNvPr id="49210" name="Line 40"/>
            <p:cNvSpPr>
              <a:spLocks noChangeShapeType="1"/>
            </p:cNvSpPr>
            <p:nvPr/>
          </p:nvSpPr>
          <p:spPr bwMode="auto">
            <a:xfrm>
              <a:off x="2062163" y="4416425"/>
              <a:ext cx="438150" cy="2301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49211" name="Line 41"/>
            <p:cNvSpPr>
              <a:spLocks noChangeShapeType="1"/>
            </p:cNvSpPr>
            <p:nvPr/>
          </p:nvSpPr>
          <p:spPr bwMode="auto">
            <a:xfrm flipV="1">
              <a:off x="2185988" y="5360988"/>
              <a:ext cx="231775" cy="2555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49212" name="Line 42"/>
            <p:cNvSpPr>
              <a:spLocks noChangeShapeType="1"/>
            </p:cNvSpPr>
            <p:nvPr/>
          </p:nvSpPr>
          <p:spPr bwMode="auto">
            <a:xfrm>
              <a:off x="3184525" y="4954588"/>
              <a:ext cx="584200" cy="952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49213" name="Line 44"/>
            <p:cNvSpPr>
              <a:spLocks noChangeShapeType="1"/>
            </p:cNvSpPr>
            <p:nvPr/>
          </p:nvSpPr>
          <p:spPr bwMode="auto">
            <a:xfrm flipV="1">
              <a:off x="2101850" y="5711825"/>
              <a:ext cx="0" cy="16351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49214" name="Line 45"/>
            <p:cNvSpPr>
              <a:spLocks noChangeShapeType="1"/>
            </p:cNvSpPr>
            <p:nvPr/>
          </p:nvSpPr>
          <p:spPr bwMode="auto">
            <a:xfrm flipH="1" flipV="1">
              <a:off x="1976438" y="4489450"/>
              <a:ext cx="0" cy="3984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49215" name="Line 46"/>
            <p:cNvSpPr>
              <a:spLocks noChangeShapeType="1"/>
            </p:cNvSpPr>
            <p:nvPr/>
          </p:nvSpPr>
          <p:spPr bwMode="auto">
            <a:xfrm>
              <a:off x="3854450" y="5021263"/>
              <a:ext cx="0" cy="7508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49216" name="Line 47"/>
            <p:cNvSpPr>
              <a:spLocks noChangeShapeType="1"/>
            </p:cNvSpPr>
            <p:nvPr/>
          </p:nvSpPr>
          <p:spPr bwMode="auto">
            <a:xfrm flipH="1" flipV="1">
              <a:off x="4935538" y="5011738"/>
              <a:ext cx="4762" cy="2206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121" name="Text Box 58"/>
            <p:cNvSpPr txBox="1">
              <a:spLocks noChangeArrowheads="1"/>
            </p:cNvSpPr>
            <p:nvPr/>
          </p:nvSpPr>
          <p:spPr bwMode="auto">
            <a:xfrm>
              <a:off x="719138" y="4156075"/>
              <a:ext cx="390525" cy="4619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2400" i="0" dirty="0">
                  <a:solidFill>
                    <a:srgbClr val="FF0000"/>
                  </a:solidFill>
                  <a:latin typeface="+mj-lt"/>
                  <a:ea typeface="+mn-ea"/>
                  <a:cs typeface="+mn-cs"/>
                </a:rPr>
                <a:t>A</a:t>
              </a:r>
            </a:p>
          </p:txBody>
        </p:sp>
        <p:sp>
          <p:nvSpPr>
            <p:cNvPr id="49218" name="Line 60"/>
            <p:cNvSpPr>
              <a:spLocks noChangeShapeType="1"/>
            </p:cNvSpPr>
            <p:nvPr/>
          </p:nvSpPr>
          <p:spPr bwMode="auto">
            <a:xfrm>
              <a:off x="5045075" y="4921250"/>
              <a:ext cx="11985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grpSp>
          <p:nvGrpSpPr>
            <p:cNvPr id="140354" name="Group 63"/>
            <p:cNvGrpSpPr>
              <a:grpSpLocks/>
            </p:cNvGrpSpPr>
            <p:nvPr/>
          </p:nvGrpSpPr>
          <p:grpSpPr bwMode="auto">
            <a:xfrm>
              <a:off x="7372350" y="4845050"/>
              <a:ext cx="1558925" cy="460375"/>
              <a:chOff x="4351" y="2786"/>
              <a:chExt cx="982" cy="290"/>
            </a:xfrm>
          </p:grpSpPr>
          <p:sp>
            <p:nvSpPr>
              <p:cNvPr id="49250" name="Text Box 64"/>
              <p:cNvSpPr txBox="1">
                <a:spLocks noChangeArrowheads="1"/>
              </p:cNvSpPr>
              <p:nvPr/>
            </p:nvSpPr>
            <p:spPr bwMode="auto">
              <a:xfrm>
                <a:off x="4352" y="2786"/>
                <a:ext cx="833" cy="17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200" i="0" dirty="0" smtClean="0">
                    <a:latin typeface="Arial" charset="0"/>
                    <a:cs typeface="+mn-cs"/>
                  </a:rPr>
                  <a:t>222.222.222.222</a:t>
                </a:r>
              </a:p>
            </p:txBody>
          </p:sp>
          <p:sp>
            <p:nvSpPr>
              <p:cNvPr id="49251" name="Text Box 65"/>
              <p:cNvSpPr txBox="1">
                <a:spLocks noChangeArrowheads="1"/>
              </p:cNvSpPr>
              <p:nvPr/>
            </p:nvSpPr>
            <p:spPr bwMode="auto">
              <a:xfrm>
                <a:off x="4351" y="2904"/>
                <a:ext cx="982" cy="17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200" i="0" dirty="0" smtClean="0">
                    <a:latin typeface="Arial" charset="0"/>
                    <a:cs typeface="+mn-cs"/>
                  </a:rPr>
                  <a:t>49-BD-D2-C7-56-2A</a:t>
                </a:r>
              </a:p>
            </p:txBody>
          </p:sp>
        </p:grpSp>
        <p:sp>
          <p:nvSpPr>
            <p:cNvPr id="49220" name="Line 67"/>
            <p:cNvSpPr>
              <a:spLocks noChangeShapeType="1"/>
            </p:cNvSpPr>
            <p:nvPr/>
          </p:nvSpPr>
          <p:spPr bwMode="auto">
            <a:xfrm flipV="1">
              <a:off x="6943725" y="4416425"/>
              <a:ext cx="450850" cy="3175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49221" name="Line 68"/>
            <p:cNvSpPr>
              <a:spLocks noChangeShapeType="1"/>
            </p:cNvSpPr>
            <p:nvPr/>
          </p:nvSpPr>
          <p:spPr bwMode="auto">
            <a:xfrm flipH="1" flipV="1">
              <a:off x="7469188" y="4492625"/>
              <a:ext cx="11112" cy="38893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49222" name="Text Box 71"/>
            <p:cNvSpPr txBox="1">
              <a:spLocks noChangeArrowheads="1"/>
            </p:cNvSpPr>
            <p:nvPr/>
          </p:nvSpPr>
          <p:spPr bwMode="auto">
            <a:xfrm>
              <a:off x="7073900" y="5811838"/>
              <a:ext cx="1322388" cy="2746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200" i="0" dirty="0" smtClean="0">
                  <a:latin typeface="Arial" charset="0"/>
                  <a:cs typeface="+mn-cs"/>
                </a:rPr>
                <a:t>222.222.222.221</a:t>
              </a:r>
            </a:p>
          </p:txBody>
        </p:sp>
        <p:sp>
          <p:nvSpPr>
            <p:cNvPr id="49223" name="Text Box 72"/>
            <p:cNvSpPr txBox="1">
              <a:spLocks noChangeArrowheads="1"/>
            </p:cNvSpPr>
            <p:nvPr/>
          </p:nvSpPr>
          <p:spPr bwMode="auto">
            <a:xfrm>
              <a:off x="7077075" y="5986463"/>
              <a:ext cx="1501775" cy="2746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200" i="0" dirty="0" smtClean="0">
                  <a:latin typeface="Arial" charset="0"/>
                  <a:cs typeface="+mn-cs"/>
                </a:rPr>
                <a:t>88-B2-2F-54-1A-0F</a:t>
              </a:r>
            </a:p>
          </p:txBody>
        </p:sp>
        <p:sp>
          <p:nvSpPr>
            <p:cNvPr id="49224" name="Line 73"/>
            <p:cNvSpPr>
              <a:spLocks noChangeShapeType="1"/>
            </p:cNvSpPr>
            <p:nvPr/>
          </p:nvSpPr>
          <p:spPr bwMode="auto">
            <a:xfrm flipH="1" flipV="1">
              <a:off x="6873875" y="5313363"/>
              <a:ext cx="254000" cy="25082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49225" name="Line 74"/>
            <p:cNvSpPr>
              <a:spLocks noChangeShapeType="1"/>
            </p:cNvSpPr>
            <p:nvPr/>
          </p:nvSpPr>
          <p:spPr bwMode="auto">
            <a:xfrm flipH="1">
              <a:off x="7208838" y="5654675"/>
              <a:ext cx="4762" cy="20161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140361" name="Freeform 75"/>
            <p:cNvSpPr>
              <a:spLocks/>
            </p:cNvSpPr>
            <p:nvPr/>
          </p:nvSpPr>
          <p:spPr bwMode="auto">
            <a:xfrm>
              <a:off x="6203950" y="4440238"/>
              <a:ext cx="765175" cy="1081088"/>
            </a:xfrm>
            <a:custGeom>
              <a:avLst/>
              <a:gdLst>
                <a:gd name="T0" fmla="*/ 2147483647 w 1005"/>
                <a:gd name="T1" fmla="*/ 2147483647 h 996"/>
                <a:gd name="T2" fmla="*/ 2147483647 w 1005"/>
                <a:gd name="T3" fmla="*/ 2147483647 h 996"/>
                <a:gd name="T4" fmla="*/ 2147483647 w 1005"/>
                <a:gd name="T5" fmla="*/ 2147483647 h 996"/>
                <a:gd name="T6" fmla="*/ 2147483647 w 1005"/>
                <a:gd name="T7" fmla="*/ 2147483647 h 996"/>
                <a:gd name="T8" fmla="*/ 2147483647 w 1005"/>
                <a:gd name="T9" fmla="*/ 2147483647 h 996"/>
                <a:gd name="T10" fmla="*/ 2147483647 w 1005"/>
                <a:gd name="T11" fmla="*/ 2147483647 h 996"/>
                <a:gd name="T12" fmla="*/ 2147483647 w 1005"/>
                <a:gd name="T13" fmla="*/ 2147483647 h 996"/>
                <a:gd name="T14" fmla="*/ 2147483647 w 1005"/>
                <a:gd name="T15" fmla="*/ 2147483647 h 996"/>
                <a:gd name="T16" fmla="*/ 2147483647 w 1005"/>
                <a:gd name="T17" fmla="*/ 2147483647 h 996"/>
                <a:gd name="T18" fmla="*/ 2147483647 w 1005"/>
                <a:gd name="T19" fmla="*/ 2147483647 h 996"/>
                <a:gd name="T20" fmla="*/ 2147483647 w 1005"/>
                <a:gd name="T21" fmla="*/ 2147483647 h 996"/>
                <a:gd name="T22" fmla="*/ 2147483647 w 1005"/>
                <a:gd name="T23" fmla="*/ 2147483647 h 996"/>
                <a:gd name="T24" fmla="*/ 2147483647 w 1005"/>
                <a:gd name="T25" fmla="*/ 2147483647 h 99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005" h="996">
                  <a:moveTo>
                    <a:pt x="307" y="83"/>
                  </a:moveTo>
                  <a:cubicBezTo>
                    <a:pt x="218" y="117"/>
                    <a:pt x="182" y="156"/>
                    <a:pt x="134" y="227"/>
                  </a:cubicBezTo>
                  <a:cubicBezTo>
                    <a:pt x="86" y="298"/>
                    <a:pt x="38" y="426"/>
                    <a:pt x="19" y="507"/>
                  </a:cubicBezTo>
                  <a:cubicBezTo>
                    <a:pt x="0" y="588"/>
                    <a:pt x="8" y="648"/>
                    <a:pt x="19" y="716"/>
                  </a:cubicBezTo>
                  <a:cubicBezTo>
                    <a:pt x="30" y="784"/>
                    <a:pt x="54" y="873"/>
                    <a:pt x="84" y="918"/>
                  </a:cubicBezTo>
                  <a:cubicBezTo>
                    <a:pt x="114" y="963"/>
                    <a:pt x="148" y="984"/>
                    <a:pt x="199" y="990"/>
                  </a:cubicBezTo>
                  <a:cubicBezTo>
                    <a:pt x="250" y="996"/>
                    <a:pt x="310" y="961"/>
                    <a:pt x="393" y="954"/>
                  </a:cubicBezTo>
                  <a:cubicBezTo>
                    <a:pt x="476" y="947"/>
                    <a:pt x="614" y="967"/>
                    <a:pt x="696" y="947"/>
                  </a:cubicBezTo>
                  <a:cubicBezTo>
                    <a:pt x="778" y="927"/>
                    <a:pt x="833" y="898"/>
                    <a:pt x="883" y="831"/>
                  </a:cubicBezTo>
                  <a:cubicBezTo>
                    <a:pt x="933" y="764"/>
                    <a:pt x="991" y="644"/>
                    <a:pt x="998" y="543"/>
                  </a:cubicBezTo>
                  <a:cubicBezTo>
                    <a:pt x="1005" y="442"/>
                    <a:pt x="981" y="313"/>
                    <a:pt x="926" y="227"/>
                  </a:cubicBezTo>
                  <a:cubicBezTo>
                    <a:pt x="871" y="141"/>
                    <a:pt x="768" y="50"/>
                    <a:pt x="667" y="25"/>
                  </a:cubicBezTo>
                  <a:cubicBezTo>
                    <a:pt x="566" y="0"/>
                    <a:pt x="396" y="49"/>
                    <a:pt x="307" y="83"/>
                  </a:cubicBezTo>
                  <a:close/>
                </a:path>
              </a:pathLst>
            </a:custGeom>
            <a:solidFill>
              <a:srgbClr val="00CCFF"/>
            </a:solidFill>
            <a:ln w="952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  <p:sp>
          <p:nvSpPr>
            <p:cNvPr id="131" name="Text Box 76"/>
            <p:cNvSpPr txBox="1">
              <a:spLocks noChangeArrowheads="1"/>
            </p:cNvSpPr>
            <p:nvPr/>
          </p:nvSpPr>
          <p:spPr bwMode="auto">
            <a:xfrm>
              <a:off x="8307388" y="4073525"/>
              <a:ext cx="357187" cy="4619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2400" i="0" dirty="0">
                  <a:solidFill>
                    <a:srgbClr val="FF0000"/>
                  </a:solidFill>
                  <a:latin typeface="+mj-lt"/>
                  <a:ea typeface="+mn-ea"/>
                  <a:cs typeface="+mn-cs"/>
                </a:rPr>
                <a:t>B</a:t>
              </a:r>
            </a:p>
          </p:txBody>
        </p:sp>
        <p:grpSp>
          <p:nvGrpSpPr>
            <p:cNvPr id="140363" name="Group 131"/>
            <p:cNvGrpSpPr>
              <a:grpSpLocks/>
            </p:cNvGrpSpPr>
            <p:nvPr/>
          </p:nvGrpSpPr>
          <p:grpSpPr bwMode="auto">
            <a:xfrm>
              <a:off x="7179310" y="4033520"/>
              <a:ext cx="1009650" cy="855028"/>
              <a:chOff x="7179310" y="4033520"/>
              <a:chExt cx="1009650" cy="855028"/>
            </a:xfrm>
          </p:grpSpPr>
          <p:grpSp>
            <p:nvGrpSpPr>
              <p:cNvPr id="140381" name="Group 44"/>
              <p:cNvGrpSpPr>
                <a:grpSpLocks/>
              </p:cNvGrpSpPr>
              <p:nvPr/>
            </p:nvGrpSpPr>
            <p:grpSpPr bwMode="auto">
              <a:xfrm>
                <a:off x="7179310" y="4033520"/>
                <a:ext cx="1009650" cy="855028"/>
                <a:chOff x="-44" y="1473"/>
                <a:chExt cx="981" cy="1105"/>
              </a:xfrm>
            </p:grpSpPr>
            <p:pic>
              <p:nvPicPr>
                <p:cNvPr id="140383" name="Picture 45" descr="desktop_computer_stylized_medium"/>
                <p:cNvPicPr>
                  <a:picLocks noChangeAspect="1" noChangeArrowheads="1"/>
                </p:cNvPicPr>
                <p:nvPr/>
              </p:nvPicPr>
              <p:blipFill>
                <a:blip r:embed="rId5" cstate="email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flipH="1">
                  <a:off x="-44" y="1473"/>
                  <a:ext cx="981" cy="110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140384" name="Freeform 46"/>
                <p:cNvSpPr>
                  <a:spLocks/>
                </p:cNvSpPr>
                <p:nvPr/>
              </p:nvSpPr>
              <p:spPr bwMode="auto">
                <a:xfrm flipH="1">
                  <a:off x="374" y="1579"/>
                  <a:ext cx="477" cy="506"/>
                </a:xfrm>
                <a:custGeom>
                  <a:avLst/>
                  <a:gdLst>
                    <a:gd name="T0" fmla="*/ 0 w 356"/>
                    <a:gd name="T1" fmla="*/ 0 h 368"/>
                    <a:gd name="T2" fmla="*/ 1736 w 356"/>
                    <a:gd name="T3" fmla="*/ 95 h 368"/>
                    <a:gd name="T4" fmla="*/ 2059 w 356"/>
                    <a:gd name="T5" fmla="*/ 1990 h 368"/>
                    <a:gd name="T6" fmla="*/ 454 w 356"/>
                    <a:gd name="T7" fmla="*/ 2489 h 368"/>
                    <a:gd name="T8" fmla="*/ 0 w 356"/>
                    <a:gd name="T9" fmla="*/ 0 h 36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356" h="368">
                      <a:moveTo>
                        <a:pt x="0" y="0"/>
                      </a:moveTo>
                      <a:lnTo>
                        <a:pt x="300" y="14"/>
                      </a:lnTo>
                      <a:lnTo>
                        <a:pt x="356" y="294"/>
                      </a:lnTo>
                      <a:lnTo>
                        <a:pt x="78" y="36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0099"/>
                    </a:gs>
                    <a:gs pos="100000">
                      <a:schemeClr val="bg1"/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 dirty="0"/>
                </a:p>
              </p:txBody>
            </p:sp>
          </p:grpSp>
          <p:sp>
            <p:nvSpPr>
              <p:cNvPr id="151" name="Rectangle 43"/>
              <p:cNvSpPr>
                <a:spLocks noChangeArrowheads="1"/>
              </p:cNvSpPr>
              <p:nvPr/>
            </p:nvSpPr>
            <p:spPr bwMode="auto">
              <a:xfrm rot="16200000">
                <a:off x="7438232" y="4309268"/>
                <a:ext cx="127000" cy="195263"/>
              </a:xfrm>
              <a:prstGeom prst="rect">
                <a:avLst/>
              </a:prstGeom>
              <a:gradFill rotWithShape="1">
                <a:gsLst>
                  <a:gs pos="0">
                    <a:srgbClr val="008000"/>
                  </a:gs>
                  <a:gs pos="50000">
                    <a:schemeClr val="bg1"/>
                  </a:gs>
                  <a:gs pos="100000">
                    <a:srgbClr val="008000"/>
                  </a:gs>
                </a:gsLst>
                <a:lin ang="0" scaled="1"/>
              </a:gradFill>
              <a:ln w="9525">
                <a:solidFill>
                  <a:srgbClr val="008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Comic Sans MS" pitchFamily="66" charset="0"/>
                  <a:ea typeface="+mn-ea"/>
                  <a:cs typeface="+mn-cs"/>
                </a:endParaRPr>
              </a:p>
            </p:txBody>
          </p:sp>
        </p:grpSp>
        <p:grpSp>
          <p:nvGrpSpPr>
            <p:cNvPr id="140364" name="Group 132"/>
            <p:cNvGrpSpPr>
              <a:grpSpLocks/>
            </p:cNvGrpSpPr>
            <p:nvPr/>
          </p:nvGrpSpPr>
          <p:grpSpPr bwMode="auto">
            <a:xfrm>
              <a:off x="3757931" y="4714240"/>
              <a:ext cx="1291589" cy="426719"/>
              <a:chOff x="4011931" y="3379152"/>
              <a:chExt cx="1262062" cy="390207"/>
            </a:xfrm>
          </p:grpSpPr>
          <p:sp>
            <p:nvSpPr>
              <p:cNvPr id="139" name="Rectangle 43"/>
              <p:cNvSpPr>
                <a:spLocks noChangeArrowheads="1"/>
              </p:cNvSpPr>
              <p:nvPr/>
            </p:nvSpPr>
            <p:spPr bwMode="auto">
              <a:xfrm rot="16200000">
                <a:off x="5112705" y="3476529"/>
                <a:ext cx="127747" cy="195452"/>
              </a:xfrm>
              <a:prstGeom prst="rect">
                <a:avLst/>
              </a:prstGeom>
              <a:gradFill rotWithShape="1">
                <a:gsLst>
                  <a:gs pos="0">
                    <a:srgbClr val="008000"/>
                  </a:gs>
                  <a:gs pos="50000">
                    <a:schemeClr val="bg1"/>
                  </a:gs>
                  <a:gs pos="100000">
                    <a:srgbClr val="008000"/>
                  </a:gs>
                </a:gsLst>
                <a:lin ang="0" scaled="1"/>
              </a:gradFill>
              <a:ln w="9525">
                <a:solidFill>
                  <a:srgbClr val="008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Comic Sans MS" pitchFamily="66" charset="0"/>
                  <a:ea typeface="+mn-ea"/>
                  <a:cs typeface="+mn-cs"/>
                </a:endParaRPr>
              </a:p>
            </p:txBody>
          </p:sp>
          <p:grpSp>
            <p:nvGrpSpPr>
              <p:cNvPr id="140371" name="Group 1185"/>
              <p:cNvGrpSpPr>
                <a:grpSpLocks/>
              </p:cNvGrpSpPr>
              <p:nvPr/>
            </p:nvGrpSpPr>
            <p:grpSpPr bwMode="auto">
              <a:xfrm>
                <a:off x="4197985" y="3379152"/>
                <a:ext cx="892175" cy="390207"/>
                <a:chOff x="4650" y="1129"/>
                <a:chExt cx="246" cy="95"/>
              </a:xfrm>
            </p:grpSpPr>
            <p:sp>
              <p:nvSpPr>
                <p:cNvPr id="140373" name="Oval 407"/>
                <p:cNvSpPr>
                  <a:spLocks noChangeArrowheads="1"/>
                </p:cNvSpPr>
                <p:nvPr/>
              </p:nvSpPr>
              <p:spPr bwMode="auto">
                <a:xfrm>
                  <a:off x="4651" y="1171"/>
                  <a:ext cx="244" cy="53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rgbClr val="FFFFFF"/>
                    </a:gs>
                  </a:gsLst>
                  <a:lin ang="0" scaled="1"/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2400" i="0" dirty="0">
                    <a:latin typeface="Times New Roman" charset="0"/>
                    <a:cs typeface="Arial" charset="0"/>
                  </a:endParaRPr>
                </a:p>
              </p:txBody>
            </p:sp>
            <p:sp>
              <p:nvSpPr>
                <p:cNvPr id="140374" name="Rectangle 410"/>
                <p:cNvSpPr>
                  <a:spLocks noChangeArrowheads="1"/>
                </p:cNvSpPr>
                <p:nvPr/>
              </p:nvSpPr>
              <p:spPr bwMode="auto">
                <a:xfrm>
                  <a:off x="4651" y="1165"/>
                  <a:ext cx="245" cy="33"/>
                </a:xfrm>
                <a:prstGeom prst="rect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rgbClr val="FFFF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algn="ctr"/>
                  <a:endParaRPr lang="en-US" sz="2400" i="0" dirty="0">
                    <a:latin typeface="Times New Roman" charset="0"/>
                    <a:cs typeface="Arial" charset="0"/>
                  </a:endParaRPr>
                </a:p>
              </p:txBody>
            </p:sp>
            <p:sp>
              <p:nvSpPr>
                <p:cNvPr id="140375" name="Oval 411"/>
                <p:cNvSpPr>
                  <a:spLocks noChangeArrowheads="1"/>
                </p:cNvSpPr>
                <p:nvPr/>
              </p:nvSpPr>
              <p:spPr bwMode="auto">
                <a:xfrm>
                  <a:off x="4650" y="1129"/>
                  <a:ext cx="244" cy="62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rgbClr val="FFFFFF"/>
                    </a:gs>
                  </a:gsLst>
                  <a:lin ang="0" scaled="1"/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2400" i="0" dirty="0">
                    <a:latin typeface="Times New Roman" charset="0"/>
                    <a:cs typeface="Arial" charset="0"/>
                  </a:endParaRPr>
                </a:p>
              </p:txBody>
            </p:sp>
            <p:grpSp>
              <p:nvGrpSpPr>
                <p:cNvPr id="140376" name="Group 1189"/>
                <p:cNvGrpSpPr>
                  <a:grpSpLocks/>
                </p:cNvGrpSpPr>
                <p:nvPr/>
              </p:nvGrpSpPr>
              <p:grpSpPr bwMode="auto">
                <a:xfrm>
                  <a:off x="4699" y="1145"/>
                  <a:ext cx="138" cy="29"/>
                  <a:chOff x="2468" y="1332"/>
                  <a:chExt cx="310" cy="60"/>
                </a:xfrm>
              </p:grpSpPr>
              <p:sp>
                <p:nvSpPr>
                  <p:cNvPr id="140379" name="Freeform 1190"/>
                  <p:cNvSpPr>
                    <a:spLocks/>
                  </p:cNvSpPr>
                  <p:nvPr/>
                </p:nvSpPr>
                <p:spPr bwMode="auto">
                  <a:xfrm>
                    <a:off x="2468" y="1332"/>
                    <a:ext cx="310" cy="60"/>
                  </a:xfrm>
                  <a:custGeom>
                    <a:avLst/>
                    <a:gdLst>
                      <a:gd name="T0" fmla="*/ 0 w 310"/>
                      <a:gd name="T1" fmla="*/ 60 h 60"/>
                      <a:gd name="T2" fmla="*/ 96 w 310"/>
                      <a:gd name="T3" fmla="*/ 60 h 60"/>
                      <a:gd name="T4" fmla="*/ 192 w 310"/>
                      <a:gd name="T5" fmla="*/ 0 h 60"/>
                      <a:gd name="T6" fmla="*/ 310 w 310"/>
                      <a:gd name="T7" fmla="*/ 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310" h="60">
                        <a:moveTo>
                          <a:pt x="0" y="60"/>
                        </a:moveTo>
                        <a:lnTo>
                          <a:pt x="96" y="60"/>
                        </a:lnTo>
                        <a:lnTo>
                          <a:pt x="192" y="0"/>
                        </a:lnTo>
                        <a:lnTo>
                          <a:pt x="310" y="0"/>
                        </a:lnTo>
                      </a:path>
                    </a:pathLst>
                  </a:custGeom>
                  <a:noFill/>
                  <a:ln w="12700" cmpd="sng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40380" name="Freeform 1191"/>
                  <p:cNvSpPr>
                    <a:spLocks/>
                  </p:cNvSpPr>
                  <p:nvPr/>
                </p:nvSpPr>
                <p:spPr bwMode="auto">
                  <a:xfrm>
                    <a:off x="2482" y="1332"/>
                    <a:ext cx="282" cy="60"/>
                  </a:xfrm>
                  <a:custGeom>
                    <a:avLst/>
                    <a:gdLst>
                      <a:gd name="T0" fmla="*/ 0 w 282"/>
                      <a:gd name="T1" fmla="*/ 0 h 60"/>
                      <a:gd name="T2" fmla="*/ 96 w 282"/>
                      <a:gd name="T3" fmla="*/ 0 h 60"/>
                      <a:gd name="T4" fmla="*/ 192 w 282"/>
                      <a:gd name="T5" fmla="*/ 60 h 60"/>
                      <a:gd name="T6" fmla="*/ 282 w 282"/>
                      <a:gd name="T7" fmla="*/ 6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282" h="60">
                        <a:moveTo>
                          <a:pt x="0" y="0"/>
                        </a:moveTo>
                        <a:lnTo>
                          <a:pt x="96" y="0"/>
                        </a:lnTo>
                        <a:lnTo>
                          <a:pt x="192" y="60"/>
                        </a:lnTo>
                        <a:lnTo>
                          <a:pt x="282" y="60"/>
                        </a:lnTo>
                      </a:path>
                    </a:pathLst>
                  </a:custGeom>
                  <a:noFill/>
                  <a:ln w="12700" cmpd="sng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</p:grpSp>
            <p:sp>
              <p:nvSpPr>
                <p:cNvPr id="49242" name="Line 1192"/>
                <p:cNvSpPr>
                  <a:spLocks noChangeShapeType="1"/>
                </p:cNvSpPr>
                <p:nvPr/>
              </p:nvSpPr>
              <p:spPr bwMode="auto">
                <a:xfrm>
                  <a:off x="4651" y="1158"/>
                  <a:ext cx="0" cy="4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  <p:sp>
              <p:nvSpPr>
                <p:cNvPr id="49243" name="Line 1193"/>
                <p:cNvSpPr>
                  <a:spLocks noChangeShapeType="1"/>
                </p:cNvSpPr>
                <p:nvPr/>
              </p:nvSpPr>
              <p:spPr bwMode="auto">
                <a:xfrm>
                  <a:off x="4894" y="1160"/>
                  <a:ext cx="0" cy="4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</p:grpSp>
          <p:sp>
            <p:nvSpPr>
              <p:cNvPr id="141" name="Rectangle 43"/>
              <p:cNvSpPr>
                <a:spLocks noChangeArrowheads="1"/>
              </p:cNvSpPr>
              <p:nvPr/>
            </p:nvSpPr>
            <p:spPr bwMode="auto">
              <a:xfrm rot="16200000">
                <a:off x="4046200" y="3485965"/>
                <a:ext cx="126295" cy="195452"/>
              </a:xfrm>
              <a:prstGeom prst="rect">
                <a:avLst/>
              </a:prstGeom>
              <a:gradFill rotWithShape="1">
                <a:gsLst>
                  <a:gs pos="0">
                    <a:srgbClr val="008000"/>
                  </a:gs>
                  <a:gs pos="50000">
                    <a:schemeClr val="bg1"/>
                  </a:gs>
                  <a:gs pos="100000">
                    <a:srgbClr val="008000"/>
                  </a:gs>
                </a:gsLst>
                <a:lin ang="0" scaled="1"/>
              </a:gradFill>
              <a:ln w="9525">
                <a:solidFill>
                  <a:srgbClr val="008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Comic Sans MS" pitchFamily="66" charset="0"/>
                  <a:ea typeface="+mn-ea"/>
                  <a:cs typeface="+mn-cs"/>
                </a:endParaRPr>
              </a:p>
            </p:txBody>
          </p:sp>
        </p:grpSp>
        <p:grpSp>
          <p:nvGrpSpPr>
            <p:cNvPr id="140365" name="Group 133"/>
            <p:cNvGrpSpPr>
              <a:grpSpLocks/>
            </p:cNvGrpSpPr>
            <p:nvPr/>
          </p:nvGrpSpPr>
          <p:grpSpPr bwMode="auto">
            <a:xfrm>
              <a:off x="1483360" y="5313680"/>
              <a:ext cx="701043" cy="517588"/>
              <a:chOff x="1046480" y="3962400"/>
              <a:chExt cx="1026163" cy="761428"/>
            </a:xfrm>
          </p:grpSpPr>
          <p:sp>
            <p:nvSpPr>
              <p:cNvPr id="135" name="Rectangle 48"/>
              <p:cNvSpPr>
                <a:spLocks noChangeArrowheads="1"/>
              </p:cNvSpPr>
              <p:nvPr/>
            </p:nvSpPr>
            <p:spPr bwMode="auto">
              <a:xfrm rot="16200000">
                <a:off x="1893438" y="4298853"/>
                <a:ext cx="109762" cy="248638"/>
              </a:xfrm>
              <a:prstGeom prst="rect">
                <a:avLst/>
              </a:prstGeom>
              <a:gradFill rotWithShape="1">
                <a:gsLst>
                  <a:gs pos="0">
                    <a:srgbClr val="008000"/>
                  </a:gs>
                  <a:gs pos="50000">
                    <a:schemeClr val="bg1"/>
                  </a:gs>
                  <a:gs pos="100000">
                    <a:srgbClr val="008000"/>
                  </a:gs>
                </a:gsLst>
                <a:lin ang="0" scaled="1"/>
              </a:gradFill>
              <a:ln w="9525">
                <a:solidFill>
                  <a:srgbClr val="008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Comic Sans MS" pitchFamily="66" charset="0"/>
                  <a:ea typeface="+mn-ea"/>
                  <a:cs typeface="+mn-cs"/>
                </a:endParaRPr>
              </a:p>
            </p:txBody>
          </p:sp>
          <p:grpSp>
            <p:nvGrpSpPr>
              <p:cNvPr id="140367" name="Group 49"/>
              <p:cNvGrpSpPr>
                <a:grpSpLocks/>
              </p:cNvGrpSpPr>
              <p:nvPr/>
            </p:nvGrpSpPr>
            <p:grpSpPr bwMode="auto">
              <a:xfrm>
                <a:off x="1046480" y="3962400"/>
                <a:ext cx="936071" cy="761428"/>
                <a:chOff x="-44" y="1473"/>
                <a:chExt cx="981" cy="1105"/>
              </a:xfrm>
            </p:grpSpPr>
            <p:pic>
              <p:nvPicPr>
                <p:cNvPr id="140368" name="Picture 50" descr="desktop_computer_stylized_medium"/>
                <p:cNvPicPr>
                  <a:picLocks noChangeAspect="1" noChangeArrowheads="1"/>
                </p:cNvPicPr>
                <p:nvPr/>
              </p:nvPicPr>
              <p:blipFill>
                <a:blip r:embed="rId6" cstate="email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flipH="1">
                  <a:off x="-44" y="1473"/>
                  <a:ext cx="981" cy="110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140369" name="Freeform 51"/>
                <p:cNvSpPr>
                  <a:spLocks/>
                </p:cNvSpPr>
                <p:nvPr/>
              </p:nvSpPr>
              <p:spPr bwMode="auto">
                <a:xfrm flipH="1">
                  <a:off x="374" y="1579"/>
                  <a:ext cx="477" cy="506"/>
                </a:xfrm>
                <a:custGeom>
                  <a:avLst/>
                  <a:gdLst>
                    <a:gd name="T0" fmla="*/ 0 w 356"/>
                    <a:gd name="T1" fmla="*/ 0 h 368"/>
                    <a:gd name="T2" fmla="*/ 1736 w 356"/>
                    <a:gd name="T3" fmla="*/ 95 h 368"/>
                    <a:gd name="T4" fmla="*/ 2059 w 356"/>
                    <a:gd name="T5" fmla="*/ 1990 h 368"/>
                    <a:gd name="T6" fmla="*/ 454 w 356"/>
                    <a:gd name="T7" fmla="*/ 2489 h 368"/>
                    <a:gd name="T8" fmla="*/ 0 w 356"/>
                    <a:gd name="T9" fmla="*/ 0 h 36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356" h="368">
                      <a:moveTo>
                        <a:pt x="0" y="0"/>
                      </a:moveTo>
                      <a:lnTo>
                        <a:pt x="300" y="14"/>
                      </a:lnTo>
                      <a:lnTo>
                        <a:pt x="356" y="294"/>
                      </a:lnTo>
                      <a:lnTo>
                        <a:pt x="78" y="36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0099"/>
                    </a:gs>
                    <a:gs pos="100000">
                      <a:schemeClr val="bg1"/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 dirty="0"/>
                </a:p>
              </p:txBody>
            </p:sp>
          </p:grpSp>
        </p:grpSp>
      </p:grpSp>
      <p:sp>
        <p:nvSpPr>
          <p:cNvPr id="49157" name="Rectangle 3"/>
          <p:cNvSpPr>
            <a:spLocks noGrp="1" noChangeArrowheads="1"/>
          </p:cNvSpPr>
          <p:nvPr>
            <p:ph type="title"/>
          </p:nvPr>
        </p:nvSpPr>
        <p:spPr>
          <a:xfrm>
            <a:off x="533400" y="0"/>
            <a:ext cx="8001000" cy="1143000"/>
          </a:xfrm>
        </p:spPr>
        <p:txBody>
          <a:bodyPr/>
          <a:lstStyle/>
          <a:p>
            <a:pPr>
              <a:defRPr/>
            </a:pPr>
            <a:r>
              <a:rPr lang="en-US" sz="4000" dirty="0">
                <a:latin typeface="Gill Sans MT" charset="0"/>
                <a:cs typeface="+mj-cs"/>
              </a:rPr>
              <a:t>Addressing: routing to another LAN</a:t>
            </a:r>
          </a:p>
        </p:txBody>
      </p:sp>
      <p:sp>
        <p:nvSpPr>
          <p:cNvPr id="720966" name="Rectangle 70"/>
          <p:cNvSpPr>
            <a:spLocks noChangeArrowheads="1"/>
          </p:cNvSpPr>
          <p:nvPr/>
        </p:nvSpPr>
        <p:spPr bwMode="auto">
          <a:xfrm>
            <a:off x="706438" y="1084263"/>
            <a:ext cx="7772400" cy="550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231775" indent="-231775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000" i="0" dirty="0">
                <a:latin typeface="Gill Sans MT" charset="0"/>
                <a:cs typeface="+mn-cs"/>
              </a:rPr>
              <a:t>R forwards datagram with IP source A, destination B </a:t>
            </a:r>
          </a:p>
        </p:txBody>
      </p:sp>
      <p:sp>
        <p:nvSpPr>
          <p:cNvPr id="720967" name="Rectangle 71"/>
          <p:cNvSpPr>
            <a:spLocks noChangeArrowheads="1"/>
          </p:cNvSpPr>
          <p:nvPr/>
        </p:nvSpPr>
        <p:spPr bwMode="auto">
          <a:xfrm>
            <a:off x="719138" y="1441450"/>
            <a:ext cx="7772400" cy="72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231775" indent="-231775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000" i="0" dirty="0">
                <a:latin typeface="Gill Sans MT" charset="0"/>
                <a:cs typeface="+mn-cs"/>
              </a:rPr>
              <a:t>R creates link-layer frame with B's MAC address as </a:t>
            </a:r>
            <a:r>
              <a:rPr lang="en-US" sz="2000" i="0" dirty="0" smtClean="0">
                <a:latin typeface="Gill Sans MT" charset="0"/>
                <a:cs typeface="+mn-cs"/>
              </a:rPr>
              <a:t>destination address, </a:t>
            </a:r>
            <a:r>
              <a:rPr lang="en-US" sz="2000" i="0" dirty="0">
                <a:latin typeface="Gill Sans MT" charset="0"/>
                <a:cs typeface="+mn-cs"/>
              </a:rPr>
              <a:t>frame contains A-to-B IP datagram</a:t>
            </a:r>
            <a:endParaRPr lang="en-US" sz="2800" i="0" dirty="0">
              <a:latin typeface="Gill Sans MT" charset="0"/>
              <a:cs typeface="+mn-cs"/>
            </a:endParaRPr>
          </a:p>
        </p:txBody>
      </p:sp>
      <p:grpSp>
        <p:nvGrpSpPr>
          <p:cNvPr id="720995" name="Group 99"/>
          <p:cNvGrpSpPr>
            <a:grpSpLocks/>
          </p:cNvGrpSpPr>
          <p:nvPr/>
        </p:nvGrpSpPr>
        <p:grpSpPr bwMode="auto">
          <a:xfrm>
            <a:off x="4791075" y="2293938"/>
            <a:ext cx="2436813" cy="1643062"/>
            <a:chOff x="3018" y="1445"/>
            <a:chExt cx="1535" cy="1035"/>
          </a:xfrm>
        </p:grpSpPr>
        <p:sp>
          <p:nvSpPr>
            <p:cNvPr id="49176" name="AutoShape 2"/>
            <p:cNvSpPr>
              <a:spLocks noChangeArrowheads="1"/>
            </p:cNvSpPr>
            <p:nvPr/>
          </p:nvSpPr>
          <p:spPr bwMode="auto">
            <a:xfrm>
              <a:off x="3597" y="1981"/>
              <a:ext cx="198" cy="499"/>
            </a:xfrm>
            <a:prstGeom prst="downArrow">
              <a:avLst>
                <a:gd name="adj1" fmla="val 50000"/>
                <a:gd name="adj2" fmla="val 63005"/>
              </a:avLst>
            </a:prstGeom>
            <a:gradFill rotWithShape="1">
              <a:gsLst>
                <a:gs pos="0">
                  <a:schemeClr val="bg1"/>
                </a:gs>
                <a:gs pos="100000">
                  <a:srgbClr val="FF0000"/>
                </a:gs>
              </a:gsLst>
              <a:lin ang="5400000" scaled="1"/>
            </a:gra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grpSp>
          <p:nvGrpSpPr>
            <p:cNvPr id="140312" name="Group 61"/>
            <p:cNvGrpSpPr>
              <a:grpSpLocks/>
            </p:cNvGrpSpPr>
            <p:nvPr/>
          </p:nvGrpSpPr>
          <p:grpSpPr bwMode="auto">
            <a:xfrm>
              <a:off x="3286" y="1702"/>
              <a:ext cx="1267" cy="479"/>
              <a:chOff x="1197" y="1665"/>
              <a:chExt cx="1267" cy="479"/>
            </a:xfrm>
          </p:grpSpPr>
          <p:grpSp>
            <p:nvGrpSpPr>
              <p:cNvPr id="140329" name="Group 62"/>
              <p:cNvGrpSpPr>
                <a:grpSpLocks/>
              </p:cNvGrpSpPr>
              <p:nvPr/>
            </p:nvGrpSpPr>
            <p:grpSpPr bwMode="auto">
              <a:xfrm>
                <a:off x="1231" y="1990"/>
                <a:ext cx="691" cy="154"/>
                <a:chOff x="1231" y="1990"/>
                <a:chExt cx="691" cy="154"/>
              </a:xfrm>
            </p:grpSpPr>
            <p:sp>
              <p:nvSpPr>
                <p:cNvPr id="49196" name="Rectangle 63"/>
                <p:cNvSpPr>
                  <a:spLocks noChangeArrowheads="1"/>
                </p:cNvSpPr>
                <p:nvPr/>
              </p:nvSpPr>
              <p:spPr bwMode="auto">
                <a:xfrm>
                  <a:off x="1231" y="1991"/>
                  <a:ext cx="691" cy="15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  <p:sp>
              <p:nvSpPr>
                <p:cNvPr id="49197" name="Line 64"/>
                <p:cNvSpPr>
                  <a:spLocks noChangeShapeType="1"/>
                </p:cNvSpPr>
                <p:nvPr/>
              </p:nvSpPr>
              <p:spPr bwMode="auto">
                <a:xfrm>
                  <a:off x="1337" y="1990"/>
                  <a:ext cx="0" cy="152"/>
                </a:xfrm>
                <a:prstGeom prst="line">
                  <a:avLst/>
                </a:prstGeom>
                <a:noFill/>
                <a:ln w="190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  <p:sp>
              <p:nvSpPr>
                <p:cNvPr id="49198" name="Line 65"/>
                <p:cNvSpPr>
                  <a:spLocks noChangeShapeType="1"/>
                </p:cNvSpPr>
                <p:nvPr/>
              </p:nvSpPr>
              <p:spPr bwMode="auto">
                <a:xfrm>
                  <a:off x="1427" y="1992"/>
                  <a:ext cx="0" cy="152"/>
                </a:xfrm>
                <a:prstGeom prst="line">
                  <a:avLst/>
                </a:prstGeom>
                <a:noFill/>
                <a:ln w="190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</p:grpSp>
          <p:sp>
            <p:nvSpPr>
              <p:cNvPr id="49195" name="Text Box 66"/>
              <p:cNvSpPr txBox="1">
                <a:spLocks noChangeArrowheads="1"/>
              </p:cNvSpPr>
              <p:nvPr/>
            </p:nvSpPr>
            <p:spPr bwMode="auto">
              <a:xfrm>
                <a:off x="1197" y="1665"/>
                <a:ext cx="1267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200" i="0" dirty="0" smtClean="0">
                    <a:latin typeface="Arial" charset="0"/>
                    <a:cs typeface="+mn-cs"/>
                  </a:rPr>
                  <a:t>IP src: 111.111.111.111</a:t>
                </a:r>
              </a:p>
              <a:p>
                <a:pPr>
                  <a:defRPr/>
                </a:pPr>
                <a:r>
                  <a:rPr lang="en-US" sz="1200" i="0" dirty="0" smtClean="0">
                    <a:latin typeface="Arial" charset="0"/>
                    <a:cs typeface="+mn-cs"/>
                  </a:rPr>
                  <a:t>   IP dest: 222.222.222.222</a:t>
                </a:r>
              </a:p>
            </p:txBody>
          </p:sp>
        </p:grpSp>
        <p:grpSp>
          <p:nvGrpSpPr>
            <p:cNvPr id="140313" name="Group 67"/>
            <p:cNvGrpSpPr>
              <a:grpSpLocks/>
            </p:cNvGrpSpPr>
            <p:nvPr/>
          </p:nvGrpSpPr>
          <p:grpSpPr bwMode="auto">
            <a:xfrm>
              <a:off x="3364" y="1860"/>
              <a:ext cx="92" cy="243"/>
              <a:chOff x="1272" y="1762"/>
              <a:chExt cx="92" cy="243"/>
            </a:xfrm>
          </p:grpSpPr>
          <p:sp>
            <p:nvSpPr>
              <p:cNvPr id="49192" name="Line 68"/>
              <p:cNvSpPr>
                <a:spLocks noChangeShapeType="1"/>
              </p:cNvSpPr>
              <p:nvPr/>
            </p:nvSpPr>
            <p:spPr bwMode="auto">
              <a:xfrm>
                <a:off x="1272" y="1762"/>
                <a:ext cx="0" cy="24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49193" name="Line 69"/>
              <p:cNvSpPr>
                <a:spLocks noChangeShapeType="1"/>
              </p:cNvSpPr>
              <p:nvPr/>
            </p:nvSpPr>
            <p:spPr bwMode="auto">
              <a:xfrm>
                <a:off x="1364" y="1878"/>
                <a:ext cx="0" cy="12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</p:grpSp>
        <p:grpSp>
          <p:nvGrpSpPr>
            <p:cNvPr id="140314" name="Group 72"/>
            <p:cNvGrpSpPr>
              <a:grpSpLocks/>
            </p:cNvGrpSpPr>
            <p:nvPr/>
          </p:nvGrpSpPr>
          <p:grpSpPr bwMode="auto">
            <a:xfrm>
              <a:off x="3018" y="1445"/>
              <a:ext cx="1530" cy="957"/>
              <a:chOff x="931" y="1414"/>
              <a:chExt cx="1530" cy="957"/>
            </a:xfrm>
          </p:grpSpPr>
          <p:sp>
            <p:nvSpPr>
              <p:cNvPr id="49180" name="Text Box 73"/>
              <p:cNvSpPr txBox="1">
                <a:spLocks noChangeArrowheads="1"/>
              </p:cNvSpPr>
              <p:nvPr/>
            </p:nvSpPr>
            <p:spPr bwMode="auto">
              <a:xfrm>
                <a:off x="931" y="1414"/>
                <a:ext cx="1530" cy="40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200" i="0" dirty="0" smtClean="0">
                    <a:latin typeface="Arial" charset="0"/>
                    <a:cs typeface="+mn-cs"/>
                  </a:rPr>
                  <a:t>MAC src: </a:t>
                </a:r>
                <a:r>
                  <a:rPr lang="en-US" sz="1200" i="0" dirty="0" smtClean="0">
                    <a:solidFill>
                      <a:srgbClr val="FF0000"/>
                    </a:solidFill>
                    <a:latin typeface="Arial" charset="0"/>
                    <a:cs typeface="+mn-cs"/>
                  </a:rPr>
                  <a:t>1A-23-F9-CD-06-9B</a:t>
                </a:r>
              </a:p>
              <a:p>
                <a:pPr>
                  <a:defRPr/>
                </a:pPr>
                <a:r>
                  <a:rPr lang="en-US" sz="1200" i="0" dirty="0" smtClean="0">
                    <a:latin typeface="Arial" charset="0"/>
                    <a:cs typeface="+mn-cs"/>
                  </a:rPr>
                  <a:t>  MAC dest: </a:t>
                </a:r>
                <a:r>
                  <a:rPr lang="en-US" sz="1200" i="0" dirty="0" smtClean="0">
                    <a:solidFill>
                      <a:srgbClr val="FF0000"/>
                    </a:solidFill>
                    <a:latin typeface="Arial" charset="0"/>
                    <a:cs typeface="+mn-cs"/>
                  </a:rPr>
                  <a:t>49-BD-D2-C7-56-2A</a:t>
                </a:r>
              </a:p>
              <a:p>
                <a:pPr>
                  <a:defRPr/>
                </a:pPr>
                <a:endParaRPr lang="en-US" sz="1200" i="0" dirty="0" smtClean="0">
                  <a:solidFill>
                    <a:srgbClr val="FF0000"/>
                  </a:solidFill>
                  <a:latin typeface="Arial" charset="0"/>
                  <a:cs typeface="+mn-cs"/>
                </a:endParaRPr>
              </a:p>
            </p:txBody>
          </p:sp>
          <p:grpSp>
            <p:nvGrpSpPr>
              <p:cNvPr id="140316" name="Group 74"/>
              <p:cNvGrpSpPr>
                <a:grpSpLocks/>
              </p:cNvGrpSpPr>
              <p:nvPr/>
            </p:nvGrpSpPr>
            <p:grpSpPr bwMode="auto">
              <a:xfrm>
                <a:off x="981" y="2182"/>
                <a:ext cx="1049" cy="189"/>
                <a:chOff x="2829" y="2040"/>
                <a:chExt cx="1049" cy="189"/>
              </a:xfrm>
            </p:grpSpPr>
            <p:sp>
              <p:nvSpPr>
                <p:cNvPr id="49186" name="Rectangle 75"/>
                <p:cNvSpPr>
                  <a:spLocks noChangeArrowheads="1"/>
                </p:cNvSpPr>
                <p:nvPr/>
              </p:nvSpPr>
              <p:spPr bwMode="auto">
                <a:xfrm>
                  <a:off x="2829" y="2042"/>
                  <a:ext cx="1049" cy="185"/>
                </a:xfrm>
                <a:prstGeom prst="rect">
                  <a:avLst/>
                </a:prstGeom>
                <a:solidFill>
                  <a:srgbClr val="000099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  <p:sp>
              <p:nvSpPr>
                <p:cNvPr id="49187" name="Rectangle 76"/>
                <p:cNvSpPr>
                  <a:spLocks noChangeArrowheads="1"/>
                </p:cNvSpPr>
                <p:nvPr/>
              </p:nvSpPr>
              <p:spPr bwMode="auto">
                <a:xfrm>
                  <a:off x="3078" y="2060"/>
                  <a:ext cx="691" cy="15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  <p:sp>
              <p:nvSpPr>
                <p:cNvPr id="49188" name="Line 77"/>
                <p:cNvSpPr>
                  <a:spLocks noChangeShapeType="1"/>
                </p:cNvSpPr>
                <p:nvPr/>
              </p:nvSpPr>
              <p:spPr bwMode="auto">
                <a:xfrm>
                  <a:off x="3180" y="2063"/>
                  <a:ext cx="0" cy="152"/>
                </a:xfrm>
                <a:prstGeom prst="line">
                  <a:avLst/>
                </a:prstGeom>
                <a:noFill/>
                <a:ln w="190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  <p:sp>
              <p:nvSpPr>
                <p:cNvPr id="49189" name="Line 78"/>
                <p:cNvSpPr>
                  <a:spLocks noChangeShapeType="1"/>
                </p:cNvSpPr>
                <p:nvPr/>
              </p:nvSpPr>
              <p:spPr bwMode="auto">
                <a:xfrm>
                  <a:off x="3276" y="2063"/>
                  <a:ext cx="0" cy="152"/>
                </a:xfrm>
                <a:prstGeom prst="line">
                  <a:avLst/>
                </a:prstGeom>
                <a:noFill/>
                <a:ln w="190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  <p:sp>
              <p:nvSpPr>
                <p:cNvPr id="49190" name="Line 79"/>
                <p:cNvSpPr>
                  <a:spLocks noChangeShapeType="1"/>
                </p:cNvSpPr>
                <p:nvPr/>
              </p:nvSpPr>
              <p:spPr bwMode="auto">
                <a:xfrm>
                  <a:off x="2910" y="2040"/>
                  <a:ext cx="0" cy="189"/>
                </a:xfrm>
                <a:prstGeom prst="line">
                  <a:avLst/>
                </a:prstGeom>
                <a:noFill/>
                <a:ln w="190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  <p:sp>
              <p:nvSpPr>
                <p:cNvPr id="49191" name="Line 80"/>
                <p:cNvSpPr>
                  <a:spLocks noChangeShapeType="1"/>
                </p:cNvSpPr>
                <p:nvPr/>
              </p:nvSpPr>
              <p:spPr bwMode="auto">
                <a:xfrm>
                  <a:off x="3006" y="2040"/>
                  <a:ext cx="0" cy="189"/>
                </a:xfrm>
                <a:prstGeom prst="line">
                  <a:avLst/>
                </a:prstGeom>
                <a:noFill/>
                <a:ln w="190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</p:grpSp>
          <p:sp>
            <p:nvSpPr>
              <p:cNvPr id="49182" name="Line 81"/>
              <p:cNvSpPr>
                <a:spLocks noChangeShapeType="1"/>
              </p:cNvSpPr>
              <p:nvPr/>
            </p:nvSpPr>
            <p:spPr bwMode="auto">
              <a:xfrm flipV="1">
                <a:off x="1018" y="1576"/>
                <a:ext cx="2" cy="70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49183" name="Line 82"/>
              <p:cNvSpPr>
                <a:spLocks noChangeShapeType="1"/>
              </p:cNvSpPr>
              <p:nvPr/>
            </p:nvSpPr>
            <p:spPr bwMode="auto">
              <a:xfrm flipV="1">
                <a:off x="1106" y="1680"/>
                <a:ext cx="0" cy="59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49184" name="Line 83"/>
              <p:cNvSpPr>
                <a:spLocks noChangeShapeType="1"/>
              </p:cNvSpPr>
              <p:nvPr/>
            </p:nvSpPr>
            <p:spPr bwMode="auto">
              <a:xfrm flipH="1" flipV="1">
                <a:off x="1276" y="1812"/>
                <a:ext cx="2" cy="47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49185" name="Line 84"/>
              <p:cNvSpPr>
                <a:spLocks noChangeShapeType="1"/>
              </p:cNvSpPr>
              <p:nvPr/>
            </p:nvSpPr>
            <p:spPr bwMode="auto">
              <a:xfrm>
                <a:off x="1368" y="1924"/>
                <a:ext cx="2" cy="35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</p:grpSp>
      </p:grpSp>
      <p:grpSp>
        <p:nvGrpSpPr>
          <p:cNvPr id="140296" name="Group 85"/>
          <p:cNvGrpSpPr>
            <a:grpSpLocks/>
          </p:cNvGrpSpPr>
          <p:nvPr/>
        </p:nvGrpSpPr>
        <p:grpSpPr bwMode="auto">
          <a:xfrm>
            <a:off x="3952875" y="2767013"/>
            <a:ext cx="895350" cy="2038350"/>
            <a:chOff x="2823" y="1545"/>
            <a:chExt cx="564" cy="1284"/>
          </a:xfrm>
        </p:grpSpPr>
        <p:sp>
          <p:nvSpPr>
            <p:cNvPr id="140306" name="Freeform 86"/>
            <p:cNvSpPr>
              <a:spLocks/>
            </p:cNvSpPr>
            <p:nvPr/>
          </p:nvSpPr>
          <p:spPr bwMode="auto">
            <a:xfrm>
              <a:off x="2823" y="2265"/>
              <a:ext cx="564" cy="564"/>
            </a:xfrm>
            <a:custGeom>
              <a:avLst/>
              <a:gdLst>
                <a:gd name="T0" fmla="*/ 564 w 564"/>
                <a:gd name="T1" fmla="*/ 0 h 564"/>
                <a:gd name="T2" fmla="*/ 287 w 564"/>
                <a:gd name="T3" fmla="*/ 564 h 564"/>
                <a:gd name="T4" fmla="*/ 0 w 564"/>
                <a:gd name="T5" fmla="*/ 0 h 564"/>
                <a:gd name="T6" fmla="*/ 564 w 564"/>
                <a:gd name="T7" fmla="*/ 0 h 56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564" h="564">
                  <a:moveTo>
                    <a:pt x="564" y="0"/>
                  </a:moveTo>
                  <a:lnTo>
                    <a:pt x="287" y="564"/>
                  </a:lnTo>
                  <a:lnTo>
                    <a:pt x="0" y="0"/>
                  </a:lnTo>
                  <a:lnTo>
                    <a:pt x="564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0000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  <p:sp>
          <p:nvSpPr>
            <p:cNvPr id="49172" name="Rectangle 87"/>
            <p:cNvSpPr>
              <a:spLocks noChangeArrowheads="1"/>
            </p:cNvSpPr>
            <p:nvPr/>
          </p:nvSpPr>
          <p:spPr bwMode="auto">
            <a:xfrm>
              <a:off x="2872" y="1877"/>
              <a:ext cx="493" cy="47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49173" name="Text Box 88"/>
            <p:cNvSpPr txBox="1">
              <a:spLocks noChangeArrowheads="1"/>
            </p:cNvSpPr>
            <p:nvPr/>
          </p:nvSpPr>
          <p:spPr bwMode="auto">
            <a:xfrm>
              <a:off x="2941" y="1545"/>
              <a:ext cx="336" cy="8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endParaRPr lang="en-US" sz="1600" i="0" dirty="0" smtClean="0">
                <a:latin typeface="Arial" charset="0"/>
                <a:cs typeface="+mn-cs"/>
              </a:endParaRPr>
            </a:p>
            <a:p>
              <a:pPr algn="ctr">
                <a:defRPr/>
              </a:pPr>
              <a:endParaRPr lang="en-US" sz="1600" i="0" dirty="0" smtClean="0">
                <a:latin typeface="Arial" charset="0"/>
                <a:cs typeface="+mn-cs"/>
              </a:endParaRPr>
            </a:p>
            <a:p>
              <a:pPr algn="ctr">
                <a:defRPr/>
              </a:pPr>
              <a:r>
                <a:rPr lang="en-US" sz="1600" i="0" dirty="0" smtClean="0">
                  <a:latin typeface="Arial" charset="0"/>
                  <a:cs typeface="+mn-cs"/>
                </a:rPr>
                <a:t>IP</a:t>
              </a:r>
            </a:p>
            <a:p>
              <a:pPr algn="ctr">
                <a:defRPr/>
              </a:pPr>
              <a:r>
                <a:rPr lang="en-US" sz="1600" i="0" dirty="0" smtClean="0">
                  <a:latin typeface="Arial" charset="0"/>
                  <a:cs typeface="+mn-cs"/>
                </a:rPr>
                <a:t>Eth</a:t>
              </a:r>
            </a:p>
            <a:p>
              <a:pPr algn="ctr">
                <a:defRPr/>
              </a:pPr>
              <a:r>
                <a:rPr lang="en-US" sz="1600" i="0" dirty="0" smtClean="0">
                  <a:latin typeface="Arial" charset="0"/>
                  <a:cs typeface="+mn-cs"/>
                </a:rPr>
                <a:t>Phy</a:t>
              </a:r>
            </a:p>
          </p:txBody>
        </p:sp>
        <p:sp>
          <p:nvSpPr>
            <p:cNvPr id="49174" name="Line 89"/>
            <p:cNvSpPr>
              <a:spLocks noChangeShapeType="1"/>
            </p:cNvSpPr>
            <p:nvPr/>
          </p:nvSpPr>
          <p:spPr bwMode="auto">
            <a:xfrm>
              <a:off x="2868" y="2039"/>
              <a:ext cx="48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49175" name="Line 90"/>
            <p:cNvSpPr>
              <a:spLocks noChangeShapeType="1"/>
            </p:cNvSpPr>
            <p:nvPr/>
          </p:nvSpPr>
          <p:spPr bwMode="auto">
            <a:xfrm>
              <a:off x="2865" y="2198"/>
              <a:ext cx="48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</p:grpSp>
      <p:grpSp>
        <p:nvGrpSpPr>
          <p:cNvPr id="720987" name="Group 91"/>
          <p:cNvGrpSpPr>
            <a:grpSpLocks/>
          </p:cNvGrpSpPr>
          <p:nvPr/>
        </p:nvGrpSpPr>
        <p:grpSpPr bwMode="auto">
          <a:xfrm>
            <a:off x="8061325" y="2478088"/>
            <a:ext cx="928688" cy="1954212"/>
            <a:chOff x="250" y="1380"/>
            <a:chExt cx="585" cy="1231"/>
          </a:xfrm>
        </p:grpSpPr>
        <p:sp>
          <p:nvSpPr>
            <p:cNvPr id="140299" name="Freeform 92"/>
            <p:cNvSpPr>
              <a:spLocks/>
            </p:cNvSpPr>
            <p:nvPr/>
          </p:nvSpPr>
          <p:spPr bwMode="auto">
            <a:xfrm>
              <a:off x="250" y="1414"/>
              <a:ext cx="582" cy="1197"/>
            </a:xfrm>
            <a:custGeom>
              <a:avLst/>
              <a:gdLst>
                <a:gd name="T0" fmla="*/ 582 w 582"/>
                <a:gd name="T1" fmla="*/ 781 h 1197"/>
                <a:gd name="T2" fmla="*/ 0 w 582"/>
                <a:gd name="T3" fmla="*/ 1197 h 1197"/>
                <a:gd name="T4" fmla="*/ 83 w 582"/>
                <a:gd name="T5" fmla="*/ 0 h 1197"/>
                <a:gd name="T6" fmla="*/ 582 w 582"/>
                <a:gd name="T7" fmla="*/ 781 h 119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582" h="1197">
                  <a:moveTo>
                    <a:pt x="582" y="781"/>
                  </a:moveTo>
                  <a:lnTo>
                    <a:pt x="0" y="1197"/>
                  </a:lnTo>
                  <a:lnTo>
                    <a:pt x="83" y="0"/>
                  </a:lnTo>
                  <a:lnTo>
                    <a:pt x="582" y="781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0000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  <p:sp>
          <p:nvSpPr>
            <p:cNvPr id="49165" name="Rectangle 93"/>
            <p:cNvSpPr>
              <a:spLocks noChangeArrowheads="1"/>
            </p:cNvSpPr>
            <p:nvPr/>
          </p:nvSpPr>
          <p:spPr bwMode="auto">
            <a:xfrm>
              <a:off x="338" y="1399"/>
              <a:ext cx="493" cy="79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49166" name="Text Box 94"/>
            <p:cNvSpPr txBox="1">
              <a:spLocks noChangeArrowheads="1"/>
            </p:cNvSpPr>
            <p:nvPr/>
          </p:nvSpPr>
          <p:spPr bwMode="auto">
            <a:xfrm>
              <a:off x="413" y="1380"/>
              <a:ext cx="336" cy="8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endParaRPr lang="en-US" sz="1600" i="0" dirty="0" smtClean="0">
                <a:latin typeface="Arial" charset="0"/>
                <a:cs typeface="+mn-cs"/>
              </a:endParaRPr>
            </a:p>
            <a:p>
              <a:pPr algn="ctr">
                <a:defRPr/>
              </a:pPr>
              <a:endParaRPr lang="en-US" sz="1600" i="0" dirty="0" smtClean="0">
                <a:latin typeface="Arial" charset="0"/>
                <a:cs typeface="+mn-cs"/>
              </a:endParaRPr>
            </a:p>
            <a:p>
              <a:pPr algn="ctr">
                <a:defRPr/>
              </a:pPr>
              <a:r>
                <a:rPr lang="en-US" sz="1600" i="0" dirty="0" smtClean="0">
                  <a:latin typeface="Arial" charset="0"/>
                  <a:cs typeface="+mn-cs"/>
                </a:rPr>
                <a:t>IP</a:t>
              </a:r>
            </a:p>
            <a:p>
              <a:pPr algn="ctr">
                <a:defRPr/>
              </a:pPr>
              <a:r>
                <a:rPr lang="en-US" sz="1600" i="0" dirty="0" smtClean="0">
                  <a:latin typeface="Arial" charset="0"/>
                  <a:cs typeface="+mn-cs"/>
                </a:rPr>
                <a:t>Eth</a:t>
              </a:r>
            </a:p>
            <a:p>
              <a:pPr algn="ctr">
                <a:defRPr/>
              </a:pPr>
              <a:r>
                <a:rPr lang="en-US" sz="1600" i="0" dirty="0" smtClean="0">
                  <a:latin typeface="Arial" charset="0"/>
                  <a:cs typeface="+mn-cs"/>
                </a:rPr>
                <a:t>Phy</a:t>
              </a:r>
            </a:p>
          </p:txBody>
        </p:sp>
        <p:sp>
          <p:nvSpPr>
            <p:cNvPr id="49167" name="Line 95"/>
            <p:cNvSpPr>
              <a:spLocks noChangeShapeType="1"/>
            </p:cNvSpPr>
            <p:nvPr/>
          </p:nvSpPr>
          <p:spPr bwMode="auto">
            <a:xfrm>
              <a:off x="346" y="1868"/>
              <a:ext cx="48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49168" name="Line 96"/>
            <p:cNvSpPr>
              <a:spLocks noChangeShapeType="1"/>
            </p:cNvSpPr>
            <p:nvPr/>
          </p:nvSpPr>
          <p:spPr bwMode="auto">
            <a:xfrm>
              <a:off x="343" y="2027"/>
              <a:ext cx="48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49169" name="Line 97"/>
            <p:cNvSpPr>
              <a:spLocks noChangeShapeType="1"/>
            </p:cNvSpPr>
            <p:nvPr/>
          </p:nvSpPr>
          <p:spPr bwMode="auto">
            <a:xfrm>
              <a:off x="340" y="2186"/>
              <a:ext cx="48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49170" name="Line 98"/>
            <p:cNvSpPr>
              <a:spLocks noChangeShapeType="1"/>
            </p:cNvSpPr>
            <p:nvPr/>
          </p:nvSpPr>
          <p:spPr bwMode="auto">
            <a:xfrm>
              <a:off x="330" y="1698"/>
              <a:ext cx="48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</p:grpSp>
      <p:pic>
        <p:nvPicPr>
          <p:cNvPr id="140298" name="Picture 15" descr="underline_base"/>
          <p:cNvPicPr>
            <a:picLocks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338" y="763588"/>
            <a:ext cx="7769225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6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/>
              <a:t>12</a:t>
            </a:fld>
            <a:endParaRPr lang="en-US" sz="1200" dirty="0">
              <a:latin typeface="Tahoma" charset="0"/>
            </a:endParaRPr>
          </a:p>
        </p:txBody>
      </p:sp>
      <p:sp>
        <p:nvSpPr>
          <p:cNvPr id="111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52155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Link Layer and LANs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3030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1000"/>
                                        <p:tgtEl>
                                          <p:spTgt spid="720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3.33333E-6 L 1.94444E-6 0.19838 L 0.11007 0.1199 L 0.11007 -0.03565 " pathEditMode="relative" rAng="0" ptsTypes="AAAA">
                                      <p:cBhvr>
                                        <p:cTn id="18" dur="2000" fill="hold"/>
                                        <p:tgtEl>
                                          <p:spTgt spid="7209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503" y="812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0966" grpId="0"/>
      <p:bldP spid="72096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2337" name="Group 95"/>
          <p:cNvGrpSpPr>
            <a:grpSpLocks/>
          </p:cNvGrpSpPr>
          <p:nvPr/>
        </p:nvGrpSpPr>
        <p:grpSpPr bwMode="auto">
          <a:xfrm>
            <a:off x="6962095" y="5191351"/>
            <a:ext cx="711200" cy="600075"/>
            <a:chOff x="7179310" y="4033520"/>
            <a:chExt cx="1009650" cy="855028"/>
          </a:xfrm>
        </p:grpSpPr>
        <p:grpSp>
          <p:nvGrpSpPr>
            <p:cNvPr id="142433" name="Group 44"/>
            <p:cNvGrpSpPr>
              <a:grpSpLocks/>
            </p:cNvGrpSpPr>
            <p:nvPr/>
          </p:nvGrpSpPr>
          <p:grpSpPr bwMode="auto">
            <a:xfrm>
              <a:off x="7179310" y="4033520"/>
              <a:ext cx="1009650" cy="855028"/>
              <a:chOff x="-44" y="1473"/>
              <a:chExt cx="981" cy="1105"/>
            </a:xfrm>
          </p:grpSpPr>
          <p:pic>
            <p:nvPicPr>
              <p:cNvPr id="142435" name="Picture 45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3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42436" name="Freeform 46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736 w 356"/>
                  <a:gd name="T3" fmla="*/ 95 h 368"/>
                  <a:gd name="T4" fmla="*/ 2059 w 356"/>
                  <a:gd name="T5" fmla="*/ 1990 h 368"/>
                  <a:gd name="T6" fmla="*/ 454 w 356"/>
                  <a:gd name="T7" fmla="*/ 248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</p:grpSp>
        <p:sp>
          <p:nvSpPr>
            <p:cNvPr id="156" name="Rectangle 43"/>
            <p:cNvSpPr>
              <a:spLocks noChangeArrowheads="1"/>
            </p:cNvSpPr>
            <p:nvPr/>
          </p:nvSpPr>
          <p:spPr bwMode="auto">
            <a:xfrm rot="16200000">
              <a:off x="7439378" y="4308711"/>
              <a:ext cx="126671" cy="196070"/>
            </a:xfrm>
            <a:prstGeom prst="rect">
              <a:avLst/>
            </a:prstGeom>
            <a:gradFill rotWithShape="1">
              <a:gsLst>
                <a:gs pos="0">
                  <a:srgbClr val="008000"/>
                </a:gs>
                <a:gs pos="50000">
                  <a:schemeClr val="bg1"/>
                </a:gs>
                <a:gs pos="100000">
                  <a:srgbClr val="008000"/>
                </a:gs>
              </a:gsLst>
              <a:lin ang="0" scaled="1"/>
            </a:gra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Comic Sans MS" pitchFamily="66" charset="0"/>
                <a:ea typeface="+mn-ea"/>
                <a:cs typeface="+mn-cs"/>
              </a:endParaRPr>
            </a:p>
          </p:txBody>
        </p:sp>
      </p:grpSp>
      <p:grpSp>
        <p:nvGrpSpPr>
          <p:cNvPr id="142338" name="Group 96"/>
          <p:cNvGrpSpPr>
            <a:grpSpLocks/>
          </p:cNvGrpSpPr>
          <p:nvPr/>
        </p:nvGrpSpPr>
        <p:grpSpPr bwMode="auto">
          <a:xfrm>
            <a:off x="1028020" y="3799113"/>
            <a:ext cx="1027112" cy="762000"/>
            <a:chOff x="1046480" y="3962400"/>
            <a:chExt cx="1026163" cy="761428"/>
          </a:xfrm>
        </p:grpSpPr>
        <p:sp>
          <p:nvSpPr>
            <p:cNvPr id="151" name="Rectangle 48"/>
            <p:cNvSpPr>
              <a:spLocks noChangeArrowheads="1"/>
            </p:cNvSpPr>
            <p:nvPr/>
          </p:nvSpPr>
          <p:spPr bwMode="auto">
            <a:xfrm rot="16200000">
              <a:off x="1893411" y="4300306"/>
              <a:ext cx="111042" cy="247421"/>
            </a:xfrm>
            <a:prstGeom prst="rect">
              <a:avLst/>
            </a:prstGeom>
            <a:gradFill rotWithShape="1">
              <a:gsLst>
                <a:gs pos="0">
                  <a:srgbClr val="008000"/>
                </a:gs>
                <a:gs pos="50000">
                  <a:schemeClr val="bg1"/>
                </a:gs>
                <a:gs pos="100000">
                  <a:srgbClr val="008000"/>
                </a:gs>
              </a:gsLst>
              <a:lin ang="0" scaled="1"/>
            </a:gra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Comic Sans MS" pitchFamily="66" charset="0"/>
                <a:ea typeface="+mn-ea"/>
                <a:cs typeface="+mn-cs"/>
              </a:endParaRPr>
            </a:p>
          </p:txBody>
        </p:sp>
        <p:grpSp>
          <p:nvGrpSpPr>
            <p:cNvPr id="142430" name="Group 49"/>
            <p:cNvGrpSpPr>
              <a:grpSpLocks/>
            </p:cNvGrpSpPr>
            <p:nvPr/>
          </p:nvGrpSpPr>
          <p:grpSpPr bwMode="auto">
            <a:xfrm>
              <a:off x="1046480" y="3962400"/>
              <a:ext cx="936071" cy="761428"/>
              <a:chOff x="-44" y="1473"/>
              <a:chExt cx="981" cy="1105"/>
            </a:xfrm>
          </p:grpSpPr>
          <p:pic>
            <p:nvPicPr>
              <p:cNvPr id="142431" name="Picture 50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4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42432" name="Freeform 51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736 w 356"/>
                  <a:gd name="T3" fmla="*/ 95 h 368"/>
                  <a:gd name="T4" fmla="*/ 2059 w 356"/>
                  <a:gd name="T5" fmla="*/ 1990 h 368"/>
                  <a:gd name="T6" fmla="*/ 454 w 356"/>
                  <a:gd name="T7" fmla="*/ 248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</p:grpSp>
      </p:grpSp>
      <p:sp>
        <p:nvSpPr>
          <p:cNvPr id="98" name="Text Box 4"/>
          <p:cNvSpPr txBox="1">
            <a:spLocks noChangeArrowheads="1"/>
          </p:cNvSpPr>
          <p:nvPr/>
        </p:nvSpPr>
        <p:spPr bwMode="auto">
          <a:xfrm>
            <a:off x="4206195" y="4218213"/>
            <a:ext cx="3762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R</a:t>
            </a:r>
            <a:endParaRPr lang="en-US" i="0" dirty="0">
              <a:latin typeface="+mn-lt"/>
              <a:ea typeface="+mn-ea"/>
              <a:cs typeface="+mn-cs"/>
            </a:endParaRPr>
          </a:p>
        </p:txBody>
      </p:sp>
      <p:sp>
        <p:nvSpPr>
          <p:cNvPr id="50181" name="Text Box 21"/>
          <p:cNvSpPr txBox="1">
            <a:spLocks noChangeArrowheads="1"/>
          </p:cNvSpPr>
          <p:nvPr/>
        </p:nvSpPr>
        <p:spPr bwMode="auto">
          <a:xfrm>
            <a:off x="3850595" y="5215163"/>
            <a:ext cx="15430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i="0" dirty="0" smtClean="0">
                <a:latin typeface="Arial" charset="0"/>
                <a:cs typeface="+mn-cs"/>
              </a:rPr>
              <a:t>1A-23-F9-CD-06-9B</a:t>
            </a:r>
          </a:p>
        </p:txBody>
      </p:sp>
      <p:sp>
        <p:nvSpPr>
          <p:cNvPr id="50182" name="Text Box 22"/>
          <p:cNvSpPr txBox="1">
            <a:spLocks noChangeArrowheads="1"/>
          </p:cNvSpPr>
          <p:nvPr/>
        </p:nvSpPr>
        <p:spPr bwMode="auto">
          <a:xfrm>
            <a:off x="3998232" y="5042126"/>
            <a:ext cx="1322388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i="0" dirty="0" smtClean="0">
                <a:latin typeface="Arial" charset="0"/>
                <a:cs typeface="+mn-cs"/>
              </a:rPr>
              <a:t>222.222.222.220</a:t>
            </a:r>
          </a:p>
        </p:txBody>
      </p:sp>
      <p:grpSp>
        <p:nvGrpSpPr>
          <p:cNvPr id="142342" name="Group 23"/>
          <p:cNvGrpSpPr>
            <a:grpSpLocks/>
          </p:cNvGrpSpPr>
          <p:nvPr/>
        </p:nvGrpSpPr>
        <p:grpSpPr bwMode="auto">
          <a:xfrm>
            <a:off x="3026682" y="5631088"/>
            <a:ext cx="1541463" cy="449263"/>
            <a:chOff x="1934" y="2405"/>
            <a:chExt cx="971" cy="283"/>
          </a:xfrm>
        </p:grpSpPr>
        <p:sp>
          <p:nvSpPr>
            <p:cNvPr id="50268" name="Text Box 24"/>
            <p:cNvSpPr txBox="1">
              <a:spLocks noChangeArrowheads="1"/>
            </p:cNvSpPr>
            <p:nvPr/>
          </p:nvSpPr>
          <p:spPr bwMode="auto">
            <a:xfrm>
              <a:off x="1934" y="2405"/>
              <a:ext cx="833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200" i="0" dirty="0" smtClean="0">
                  <a:latin typeface="Arial" charset="0"/>
                  <a:cs typeface="+mn-cs"/>
                </a:rPr>
                <a:t>111.111.111.110</a:t>
              </a:r>
            </a:p>
          </p:txBody>
        </p:sp>
        <p:sp>
          <p:nvSpPr>
            <p:cNvPr id="50269" name="Text Box 25"/>
            <p:cNvSpPr txBox="1">
              <a:spLocks noChangeArrowheads="1"/>
            </p:cNvSpPr>
            <p:nvPr/>
          </p:nvSpPr>
          <p:spPr bwMode="auto">
            <a:xfrm>
              <a:off x="1938" y="2515"/>
              <a:ext cx="967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200" i="0" dirty="0" smtClean="0">
                  <a:latin typeface="Arial" charset="0"/>
                  <a:cs typeface="+mn-cs"/>
                </a:rPr>
                <a:t>E6-E9-00-17-BB-4B</a:t>
              </a:r>
            </a:p>
          </p:txBody>
        </p:sp>
      </p:grpSp>
      <p:sp>
        <p:nvSpPr>
          <p:cNvPr id="50184" name="Text Box 26"/>
          <p:cNvSpPr txBox="1">
            <a:spLocks noChangeArrowheads="1"/>
          </p:cNvSpPr>
          <p:nvPr/>
        </p:nvSpPr>
        <p:spPr bwMode="auto">
          <a:xfrm>
            <a:off x="934357" y="5873976"/>
            <a:ext cx="1627188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i="0" dirty="0" smtClean="0">
                <a:latin typeface="Arial" charset="0"/>
                <a:cs typeface="+mn-cs"/>
              </a:rPr>
              <a:t>CC-49-DE-D0-AB-7D</a:t>
            </a:r>
          </a:p>
        </p:txBody>
      </p:sp>
      <p:sp>
        <p:nvSpPr>
          <p:cNvPr id="50185" name="Text Box 27"/>
          <p:cNvSpPr txBox="1">
            <a:spLocks noChangeArrowheads="1"/>
          </p:cNvSpPr>
          <p:nvPr/>
        </p:nvSpPr>
        <p:spPr bwMode="auto">
          <a:xfrm>
            <a:off x="924832" y="5691413"/>
            <a:ext cx="1322388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i="0" dirty="0" smtClean="0">
                <a:latin typeface="Arial" charset="0"/>
                <a:cs typeface="+mn-cs"/>
              </a:rPr>
              <a:t>111.111.111.112</a:t>
            </a:r>
          </a:p>
        </p:txBody>
      </p:sp>
      <p:sp>
        <p:nvSpPr>
          <p:cNvPr id="50186" name="Text Box 30"/>
          <p:cNvSpPr txBox="1">
            <a:spLocks noChangeArrowheads="1"/>
          </p:cNvSpPr>
          <p:nvPr/>
        </p:nvSpPr>
        <p:spPr bwMode="auto">
          <a:xfrm>
            <a:off x="691470" y="4578576"/>
            <a:ext cx="1322387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i="0" dirty="0" smtClean="0">
                <a:latin typeface="Arial" charset="0"/>
                <a:cs typeface="+mn-cs"/>
              </a:rPr>
              <a:t>111.111.111.111</a:t>
            </a:r>
          </a:p>
        </p:txBody>
      </p:sp>
      <p:sp>
        <p:nvSpPr>
          <p:cNvPr id="50187" name="Text Box 33"/>
          <p:cNvSpPr txBox="1">
            <a:spLocks noChangeArrowheads="1"/>
          </p:cNvSpPr>
          <p:nvPr/>
        </p:nvSpPr>
        <p:spPr bwMode="auto">
          <a:xfrm>
            <a:off x="712107" y="4764313"/>
            <a:ext cx="1509713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i="0" dirty="0" smtClean="0">
                <a:latin typeface="Arial" charset="0"/>
                <a:cs typeface="+mn-cs"/>
              </a:rPr>
              <a:t>74-29-9C-E8-FF-55</a:t>
            </a:r>
          </a:p>
        </p:txBody>
      </p:sp>
      <p:sp>
        <p:nvSpPr>
          <p:cNvPr id="142347" name="Freeform 39"/>
          <p:cNvSpPr>
            <a:spLocks/>
          </p:cNvSpPr>
          <p:nvPr/>
        </p:nvSpPr>
        <p:spPr bwMode="auto">
          <a:xfrm>
            <a:off x="2347232" y="4273776"/>
            <a:ext cx="839788" cy="1069975"/>
          </a:xfrm>
          <a:custGeom>
            <a:avLst/>
            <a:gdLst>
              <a:gd name="T0" fmla="*/ 2147483647 w 1005"/>
              <a:gd name="T1" fmla="*/ 2147483647 h 996"/>
              <a:gd name="T2" fmla="*/ 2147483647 w 1005"/>
              <a:gd name="T3" fmla="*/ 2147483647 h 996"/>
              <a:gd name="T4" fmla="*/ 2147483647 w 1005"/>
              <a:gd name="T5" fmla="*/ 2147483647 h 996"/>
              <a:gd name="T6" fmla="*/ 2147483647 w 1005"/>
              <a:gd name="T7" fmla="*/ 2147483647 h 996"/>
              <a:gd name="T8" fmla="*/ 2147483647 w 1005"/>
              <a:gd name="T9" fmla="*/ 2147483647 h 996"/>
              <a:gd name="T10" fmla="*/ 2147483647 w 1005"/>
              <a:gd name="T11" fmla="*/ 2147483647 h 996"/>
              <a:gd name="T12" fmla="*/ 2147483647 w 1005"/>
              <a:gd name="T13" fmla="*/ 2147483647 h 996"/>
              <a:gd name="T14" fmla="*/ 2147483647 w 1005"/>
              <a:gd name="T15" fmla="*/ 2147483647 h 996"/>
              <a:gd name="T16" fmla="*/ 2147483647 w 1005"/>
              <a:gd name="T17" fmla="*/ 2147483647 h 996"/>
              <a:gd name="T18" fmla="*/ 2147483647 w 1005"/>
              <a:gd name="T19" fmla="*/ 2147483647 h 996"/>
              <a:gd name="T20" fmla="*/ 2147483647 w 1005"/>
              <a:gd name="T21" fmla="*/ 2147483647 h 996"/>
              <a:gd name="T22" fmla="*/ 2147483647 w 1005"/>
              <a:gd name="T23" fmla="*/ 2147483647 h 996"/>
              <a:gd name="T24" fmla="*/ 2147483647 w 1005"/>
              <a:gd name="T25" fmla="*/ 2147483647 h 99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1005" h="996">
                <a:moveTo>
                  <a:pt x="307" y="83"/>
                </a:moveTo>
                <a:cubicBezTo>
                  <a:pt x="218" y="117"/>
                  <a:pt x="182" y="156"/>
                  <a:pt x="134" y="227"/>
                </a:cubicBezTo>
                <a:cubicBezTo>
                  <a:pt x="86" y="298"/>
                  <a:pt x="38" y="426"/>
                  <a:pt x="19" y="507"/>
                </a:cubicBezTo>
                <a:cubicBezTo>
                  <a:pt x="0" y="588"/>
                  <a:pt x="8" y="648"/>
                  <a:pt x="19" y="716"/>
                </a:cubicBezTo>
                <a:cubicBezTo>
                  <a:pt x="30" y="784"/>
                  <a:pt x="54" y="873"/>
                  <a:pt x="84" y="918"/>
                </a:cubicBezTo>
                <a:cubicBezTo>
                  <a:pt x="114" y="963"/>
                  <a:pt x="148" y="984"/>
                  <a:pt x="199" y="990"/>
                </a:cubicBezTo>
                <a:cubicBezTo>
                  <a:pt x="250" y="996"/>
                  <a:pt x="310" y="961"/>
                  <a:pt x="393" y="954"/>
                </a:cubicBezTo>
                <a:cubicBezTo>
                  <a:pt x="476" y="947"/>
                  <a:pt x="614" y="967"/>
                  <a:pt x="696" y="947"/>
                </a:cubicBezTo>
                <a:cubicBezTo>
                  <a:pt x="778" y="927"/>
                  <a:pt x="833" y="898"/>
                  <a:pt x="883" y="831"/>
                </a:cubicBezTo>
                <a:cubicBezTo>
                  <a:pt x="933" y="764"/>
                  <a:pt x="991" y="644"/>
                  <a:pt x="998" y="543"/>
                </a:cubicBezTo>
                <a:cubicBezTo>
                  <a:pt x="1005" y="442"/>
                  <a:pt x="981" y="313"/>
                  <a:pt x="926" y="227"/>
                </a:cubicBezTo>
                <a:cubicBezTo>
                  <a:pt x="871" y="141"/>
                  <a:pt x="768" y="50"/>
                  <a:pt x="667" y="25"/>
                </a:cubicBezTo>
                <a:cubicBezTo>
                  <a:pt x="566" y="0"/>
                  <a:pt x="396" y="49"/>
                  <a:pt x="307" y="83"/>
                </a:cubicBezTo>
                <a:close/>
              </a:path>
            </a:pathLst>
          </a:custGeom>
          <a:solidFill>
            <a:srgbClr val="00CCFF"/>
          </a:solidFill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 dirty="0"/>
          </a:p>
        </p:txBody>
      </p:sp>
      <p:sp>
        <p:nvSpPr>
          <p:cNvPr id="50189" name="Line 40"/>
          <p:cNvSpPr>
            <a:spLocks noChangeShapeType="1"/>
          </p:cNvSpPr>
          <p:nvPr/>
        </p:nvSpPr>
        <p:spPr bwMode="auto">
          <a:xfrm>
            <a:off x="2044020" y="4253138"/>
            <a:ext cx="438150" cy="2301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50190" name="Line 41"/>
          <p:cNvSpPr>
            <a:spLocks noChangeShapeType="1"/>
          </p:cNvSpPr>
          <p:nvPr/>
        </p:nvSpPr>
        <p:spPr bwMode="auto">
          <a:xfrm flipV="1">
            <a:off x="2167845" y="5197701"/>
            <a:ext cx="231775" cy="255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50191" name="Line 42"/>
          <p:cNvSpPr>
            <a:spLocks noChangeShapeType="1"/>
          </p:cNvSpPr>
          <p:nvPr/>
        </p:nvSpPr>
        <p:spPr bwMode="auto">
          <a:xfrm>
            <a:off x="3166382" y="4791301"/>
            <a:ext cx="584200" cy="9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50192" name="Line 44"/>
          <p:cNvSpPr>
            <a:spLocks noChangeShapeType="1"/>
          </p:cNvSpPr>
          <p:nvPr/>
        </p:nvSpPr>
        <p:spPr bwMode="auto">
          <a:xfrm flipV="1">
            <a:off x="2083707" y="5548538"/>
            <a:ext cx="0" cy="1635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50193" name="Line 45"/>
          <p:cNvSpPr>
            <a:spLocks noChangeShapeType="1"/>
          </p:cNvSpPr>
          <p:nvPr/>
        </p:nvSpPr>
        <p:spPr bwMode="auto">
          <a:xfrm flipH="1" flipV="1">
            <a:off x="1958295" y="4326163"/>
            <a:ext cx="0" cy="398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50194" name="Line 46"/>
          <p:cNvSpPr>
            <a:spLocks noChangeShapeType="1"/>
          </p:cNvSpPr>
          <p:nvPr/>
        </p:nvSpPr>
        <p:spPr bwMode="auto">
          <a:xfrm>
            <a:off x="3836307" y="4857976"/>
            <a:ext cx="0" cy="7508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50195" name="Line 47"/>
          <p:cNvSpPr>
            <a:spLocks noChangeShapeType="1"/>
          </p:cNvSpPr>
          <p:nvPr/>
        </p:nvSpPr>
        <p:spPr bwMode="auto">
          <a:xfrm flipH="1" flipV="1">
            <a:off x="4917395" y="4848451"/>
            <a:ext cx="4762" cy="2206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114" name="Text Box 58"/>
          <p:cNvSpPr txBox="1">
            <a:spLocks noChangeArrowheads="1"/>
          </p:cNvSpPr>
          <p:nvPr/>
        </p:nvSpPr>
        <p:spPr bwMode="auto">
          <a:xfrm>
            <a:off x="700995" y="3992788"/>
            <a:ext cx="390525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i="0" dirty="0">
                <a:solidFill>
                  <a:srgbClr val="FF0000"/>
                </a:solidFill>
                <a:latin typeface="+mj-lt"/>
                <a:ea typeface="+mn-ea"/>
                <a:cs typeface="+mn-cs"/>
              </a:rPr>
              <a:t>A</a:t>
            </a:r>
          </a:p>
        </p:txBody>
      </p:sp>
      <p:sp>
        <p:nvSpPr>
          <p:cNvPr id="50197" name="Line 60"/>
          <p:cNvSpPr>
            <a:spLocks noChangeShapeType="1"/>
          </p:cNvSpPr>
          <p:nvPr/>
        </p:nvSpPr>
        <p:spPr bwMode="auto">
          <a:xfrm>
            <a:off x="5026932" y="4757963"/>
            <a:ext cx="11985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grpSp>
        <p:nvGrpSpPr>
          <p:cNvPr id="142357" name="Group 63"/>
          <p:cNvGrpSpPr>
            <a:grpSpLocks/>
          </p:cNvGrpSpPr>
          <p:nvPr/>
        </p:nvGrpSpPr>
        <p:grpSpPr bwMode="auto">
          <a:xfrm>
            <a:off x="7354207" y="4681763"/>
            <a:ext cx="1558925" cy="460375"/>
            <a:chOff x="4351" y="2786"/>
            <a:chExt cx="982" cy="290"/>
          </a:xfrm>
        </p:grpSpPr>
        <p:sp>
          <p:nvSpPr>
            <p:cNvPr id="50266" name="Text Box 64"/>
            <p:cNvSpPr txBox="1">
              <a:spLocks noChangeArrowheads="1"/>
            </p:cNvSpPr>
            <p:nvPr/>
          </p:nvSpPr>
          <p:spPr bwMode="auto">
            <a:xfrm>
              <a:off x="4352" y="2786"/>
              <a:ext cx="833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200" i="0" dirty="0" smtClean="0">
                  <a:latin typeface="Arial" charset="0"/>
                  <a:cs typeface="+mn-cs"/>
                </a:rPr>
                <a:t>222.222.222.222</a:t>
              </a:r>
            </a:p>
          </p:txBody>
        </p:sp>
        <p:sp>
          <p:nvSpPr>
            <p:cNvPr id="50267" name="Text Box 65"/>
            <p:cNvSpPr txBox="1">
              <a:spLocks noChangeArrowheads="1"/>
            </p:cNvSpPr>
            <p:nvPr/>
          </p:nvSpPr>
          <p:spPr bwMode="auto">
            <a:xfrm>
              <a:off x="4351" y="2904"/>
              <a:ext cx="982" cy="1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200" i="0" dirty="0" smtClean="0">
                  <a:latin typeface="Arial" charset="0"/>
                  <a:cs typeface="+mn-cs"/>
                </a:rPr>
                <a:t>49-BD-D2-C7-56-2A</a:t>
              </a:r>
            </a:p>
          </p:txBody>
        </p:sp>
      </p:grpSp>
      <p:sp>
        <p:nvSpPr>
          <p:cNvPr id="50199" name="Line 67"/>
          <p:cNvSpPr>
            <a:spLocks noChangeShapeType="1"/>
          </p:cNvSpPr>
          <p:nvPr/>
        </p:nvSpPr>
        <p:spPr bwMode="auto">
          <a:xfrm flipV="1">
            <a:off x="6925582" y="4253138"/>
            <a:ext cx="450850" cy="317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50200" name="Line 68"/>
          <p:cNvSpPr>
            <a:spLocks noChangeShapeType="1"/>
          </p:cNvSpPr>
          <p:nvPr/>
        </p:nvSpPr>
        <p:spPr bwMode="auto">
          <a:xfrm flipH="1" flipV="1">
            <a:off x="7451045" y="4329338"/>
            <a:ext cx="11112" cy="3889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50201" name="Text Box 71"/>
          <p:cNvSpPr txBox="1">
            <a:spLocks noChangeArrowheads="1"/>
          </p:cNvSpPr>
          <p:nvPr/>
        </p:nvSpPr>
        <p:spPr bwMode="auto">
          <a:xfrm>
            <a:off x="7055757" y="5648551"/>
            <a:ext cx="1322388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i="0" dirty="0" smtClean="0">
                <a:latin typeface="Arial" charset="0"/>
                <a:cs typeface="+mn-cs"/>
              </a:rPr>
              <a:t>222.222.222.221</a:t>
            </a:r>
          </a:p>
        </p:txBody>
      </p:sp>
      <p:sp>
        <p:nvSpPr>
          <p:cNvPr id="50202" name="Text Box 72"/>
          <p:cNvSpPr txBox="1">
            <a:spLocks noChangeArrowheads="1"/>
          </p:cNvSpPr>
          <p:nvPr/>
        </p:nvSpPr>
        <p:spPr bwMode="auto">
          <a:xfrm>
            <a:off x="7058932" y="5823176"/>
            <a:ext cx="150177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i="0" dirty="0" smtClean="0">
                <a:latin typeface="Arial" charset="0"/>
                <a:cs typeface="+mn-cs"/>
              </a:rPr>
              <a:t>88-B2-2F-54-1A-0F</a:t>
            </a:r>
          </a:p>
        </p:txBody>
      </p:sp>
      <p:sp>
        <p:nvSpPr>
          <p:cNvPr id="50203" name="Line 73"/>
          <p:cNvSpPr>
            <a:spLocks noChangeShapeType="1"/>
          </p:cNvSpPr>
          <p:nvPr/>
        </p:nvSpPr>
        <p:spPr bwMode="auto">
          <a:xfrm flipH="1" flipV="1">
            <a:off x="6855732" y="5150076"/>
            <a:ext cx="254000" cy="250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50204" name="Line 74"/>
          <p:cNvSpPr>
            <a:spLocks noChangeShapeType="1"/>
          </p:cNvSpPr>
          <p:nvPr/>
        </p:nvSpPr>
        <p:spPr bwMode="auto">
          <a:xfrm flipH="1">
            <a:off x="7190695" y="5491388"/>
            <a:ext cx="4762" cy="2016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142364" name="Freeform 75"/>
          <p:cNvSpPr>
            <a:spLocks/>
          </p:cNvSpPr>
          <p:nvPr/>
        </p:nvSpPr>
        <p:spPr bwMode="auto">
          <a:xfrm>
            <a:off x="6185807" y="4276951"/>
            <a:ext cx="765175" cy="1081087"/>
          </a:xfrm>
          <a:custGeom>
            <a:avLst/>
            <a:gdLst>
              <a:gd name="T0" fmla="*/ 2147483647 w 1005"/>
              <a:gd name="T1" fmla="*/ 2147483647 h 996"/>
              <a:gd name="T2" fmla="*/ 2147483647 w 1005"/>
              <a:gd name="T3" fmla="*/ 2147483647 h 996"/>
              <a:gd name="T4" fmla="*/ 2147483647 w 1005"/>
              <a:gd name="T5" fmla="*/ 2147483647 h 996"/>
              <a:gd name="T6" fmla="*/ 2147483647 w 1005"/>
              <a:gd name="T7" fmla="*/ 2147483647 h 996"/>
              <a:gd name="T8" fmla="*/ 2147483647 w 1005"/>
              <a:gd name="T9" fmla="*/ 2147483647 h 996"/>
              <a:gd name="T10" fmla="*/ 2147483647 w 1005"/>
              <a:gd name="T11" fmla="*/ 2147483647 h 996"/>
              <a:gd name="T12" fmla="*/ 2147483647 w 1005"/>
              <a:gd name="T13" fmla="*/ 2147483647 h 996"/>
              <a:gd name="T14" fmla="*/ 2147483647 w 1005"/>
              <a:gd name="T15" fmla="*/ 2147483647 h 996"/>
              <a:gd name="T16" fmla="*/ 2147483647 w 1005"/>
              <a:gd name="T17" fmla="*/ 2147483647 h 996"/>
              <a:gd name="T18" fmla="*/ 2147483647 w 1005"/>
              <a:gd name="T19" fmla="*/ 2147483647 h 996"/>
              <a:gd name="T20" fmla="*/ 2147483647 w 1005"/>
              <a:gd name="T21" fmla="*/ 2147483647 h 996"/>
              <a:gd name="T22" fmla="*/ 2147483647 w 1005"/>
              <a:gd name="T23" fmla="*/ 2147483647 h 996"/>
              <a:gd name="T24" fmla="*/ 2147483647 w 1005"/>
              <a:gd name="T25" fmla="*/ 2147483647 h 99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1005" h="996">
                <a:moveTo>
                  <a:pt x="307" y="83"/>
                </a:moveTo>
                <a:cubicBezTo>
                  <a:pt x="218" y="117"/>
                  <a:pt x="182" y="156"/>
                  <a:pt x="134" y="227"/>
                </a:cubicBezTo>
                <a:cubicBezTo>
                  <a:pt x="86" y="298"/>
                  <a:pt x="38" y="426"/>
                  <a:pt x="19" y="507"/>
                </a:cubicBezTo>
                <a:cubicBezTo>
                  <a:pt x="0" y="588"/>
                  <a:pt x="8" y="648"/>
                  <a:pt x="19" y="716"/>
                </a:cubicBezTo>
                <a:cubicBezTo>
                  <a:pt x="30" y="784"/>
                  <a:pt x="54" y="873"/>
                  <a:pt x="84" y="918"/>
                </a:cubicBezTo>
                <a:cubicBezTo>
                  <a:pt x="114" y="963"/>
                  <a:pt x="148" y="984"/>
                  <a:pt x="199" y="990"/>
                </a:cubicBezTo>
                <a:cubicBezTo>
                  <a:pt x="250" y="996"/>
                  <a:pt x="310" y="961"/>
                  <a:pt x="393" y="954"/>
                </a:cubicBezTo>
                <a:cubicBezTo>
                  <a:pt x="476" y="947"/>
                  <a:pt x="614" y="967"/>
                  <a:pt x="696" y="947"/>
                </a:cubicBezTo>
                <a:cubicBezTo>
                  <a:pt x="778" y="927"/>
                  <a:pt x="833" y="898"/>
                  <a:pt x="883" y="831"/>
                </a:cubicBezTo>
                <a:cubicBezTo>
                  <a:pt x="933" y="764"/>
                  <a:pt x="991" y="644"/>
                  <a:pt x="998" y="543"/>
                </a:cubicBezTo>
                <a:cubicBezTo>
                  <a:pt x="1005" y="442"/>
                  <a:pt x="981" y="313"/>
                  <a:pt x="926" y="227"/>
                </a:cubicBezTo>
                <a:cubicBezTo>
                  <a:pt x="871" y="141"/>
                  <a:pt x="768" y="50"/>
                  <a:pt x="667" y="25"/>
                </a:cubicBezTo>
                <a:cubicBezTo>
                  <a:pt x="566" y="0"/>
                  <a:pt x="396" y="49"/>
                  <a:pt x="307" y="83"/>
                </a:cubicBezTo>
                <a:close/>
              </a:path>
            </a:pathLst>
          </a:custGeom>
          <a:solidFill>
            <a:srgbClr val="00CCFF"/>
          </a:solidFill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 dirty="0"/>
          </a:p>
        </p:txBody>
      </p:sp>
      <p:sp>
        <p:nvSpPr>
          <p:cNvPr id="124" name="Text Box 76"/>
          <p:cNvSpPr txBox="1">
            <a:spLocks noChangeArrowheads="1"/>
          </p:cNvSpPr>
          <p:nvPr/>
        </p:nvSpPr>
        <p:spPr bwMode="auto">
          <a:xfrm>
            <a:off x="8289245" y="3910238"/>
            <a:ext cx="357187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i="0" dirty="0">
                <a:solidFill>
                  <a:srgbClr val="FF0000"/>
                </a:solidFill>
                <a:latin typeface="+mj-lt"/>
                <a:ea typeface="+mn-ea"/>
                <a:cs typeface="+mn-cs"/>
              </a:rPr>
              <a:t>B</a:t>
            </a:r>
          </a:p>
        </p:txBody>
      </p:sp>
      <p:grpSp>
        <p:nvGrpSpPr>
          <p:cNvPr id="142366" name="Group 124"/>
          <p:cNvGrpSpPr>
            <a:grpSpLocks/>
          </p:cNvGrpSpPr>
          <p:nvPr/>
        </p:nvGrpSpPr>
        <p:grpSpPr bwMode="auto">
          <a:xfrm>
            <a:off x="7160532" y="3870551"/>
            <a:ext cx="1009650" cy="854075"/>
            <a:chOff x="7179310" y="4033520"/>
            <a:chExt cx="1009650" cy="855028"/>
          </a:xfrm>
        </p:grpSpPr>
        <p:grpSp>
          <p:nvGrpSpPr>
            <p:cNvPr id="142421" name="Group 44"/>
            <p:cNvGrpSpPr>
              <a:grpSpLocks/>
            </p:cNvGrpSpPr>
            <p:nvPr/>
          </p:nvGrpSpPr>
          <p:grpSpPr bwMode="auto">
            <a:xfrm>
              <a:off x="7179310" y="4033520"/>
              <a:ext cx="1009650" cy="855028"/>
              <a:chOff x="-44" y="1473"/>
              <a:chExt cx="981" cy="1105"/>
            </a:xfrm>
          </p:grpSpPr>
          <p:pic>
            <p:nvPicPr>
              <p:cNvPr id="142423" name="Picture 45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5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42424" name="Freeform 46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736 w 356"/>
                  <a:gd name="T3" fmla="*/ 95 h 368"/>
                  <a:gd name="T4" fmla="*/ 2059 w 356"/>
                  <a:gd name="T5" fmla="*/ 1990 h 368"/>
                  <a:gd name="T6" fmla="*/ 454 w 356"/>
                  <a:gd name="T7" fmla="*/ 248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</p:grpSp>
        <p:sp>
          <p:nvSpPr>
            <p:cNvPr id="144" name="Rectangle 43"/>
            <p:cNvSpPr>
              <a:spLocks noChangeArrowheads="1"/>
            </p:cNvSpPr>
            <p:nvPr/>
          </p:nvSpPr>
          <p:spPr bwMode="auto">
            <a:xfrm rot="16200000">
              <a:off x="7438796" y="4309366"/>
              <a:ext cx="127142" cy="195263"/>
            </a:xfrm>
            <a:prstGeom prst="rect">
              <a:avLst/>
            </a:prstGeom>
            <a:gradFill rotWithShape="1">
              <a:gsLst>
                <a:gs pos="0">
                  <a:srgbClr val="008000"/>
                </a:gs>
                <a:gs pos="50000">
                  <a:schemeClr val="bg1"/>
                </a:gs>
                <a:gs pos="100000">
                  <a:srgbClr val="008000"/>
                </a:gs>
              </a:gsLst>
              <a:lin ang="0" scaled="1"/>
            </a:gra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Comic Sans MS" pitchFamily="66" charset="0"/>
                <a:ea typeface="+mn-ea"/>
                <a:cs typeface="+mn-cs"/>
              </a:endParaRPr>
            </a:p>
          </p:txBody>
        </p:sp>
      </p:grpSp>
      <p:grpSp>
        <p:nvGrpSpPr>
          <p:cNvPr id="142367" name="Group 125"/>
          <p:cNvGrpSpPr>
            <a:grpSpLocks/>
          </p:cNvGrpSpPr>
          <p:nvPr/>
        </p:nvGrpSpPr>
        <p:grpSpPr bwMode="auto">
          <a:xfrm>
            <a:off x="3739470" y="4551588"/>
            <a:ext cx="1292225" cy="425450"/>
            <a:chOff x="4011931" y="3379152"/>
            <a:chExt cx="1262062" cy="390207"/>
          </a:xfrm>
        </p:grpSpPr>
        <p:sp>
          <p:nvSpPr>
            <p:cNvPr id="132" name="Rectangle 43"/>
            <p:cNvSpPr>
              <a:spLocks noChangeArrowheads="1"/>
            </p:cNvSpPr>
            <p:nvPr/>
          </p:nvSpPr>
          <p:spPr bwMode="auto">
            <a:xfrm rot="16200000">
              <a:off x="5112252" y="3476577"/>
              <a:ext cx="128128" cy="195356"/>
            </a:xfrm>
            <a:prstGeom prst="rect">
              <a:avLst/>
            </a:prstGeom>
            <a:gradFill rotWithShape="1">
              <a:gsLst>
                <a:gs pos="0">
                  <a:srgbClr val="008000"/>
                </a:gs>
                <a:gs pos="50000">
                  <a:schemeClr val="bg1"/>
                </a:gs>
                <a:gs pos="100000">
                  <a:srgbClr val="008000"/>
                </a:gs>
              </a:gsLst>
              <a:lin ang="0" scaled="1"/>
            </a:gra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Comic Sans MS" pitchFamily="66" charset="0"/>
                <a:ea typeface="+mn-ea"/>
                <a:cs typeface="+mn-cs"/>
              </a:endParaRPr>
            </a:p>
          </p:txBody>
        </p:sp>
        <p:grpSp>
          <p:nvGrpSpPr>
            <p:cNvPr id="142411" name="Group 1185"/>
            <p:cNvGrpSpPr>
              <a:grpSpLocks/>
            </p:cNvGrpSpPr>
            <p:nvPr/>
          </p:nvGrpSpPr>
          <p:grpSpPr bwMode="auto">
            <a:xfrm>
              <a:off x="4197985" y="3379152"/>
              <a:ext cx="892175" cy="390207"/>
              <a:chOff x="4650" y="1129"/>
              <a:chExt cx="246" cy="95"/>
            </a:xfrm>
          </p:grpSpPr>
          <p:sp>
            <p:nvSpPr>
              <p:cNvPr id="142413" name="Oval 407"/>
              <p:cNvSpPr>
                <a:spLocks noChangeArrowheads="1"/>
              </p:cNvSpPr>
              <p:nvPr/>
            </p:nvSpPr>
            <p:spPr bwMode="auto">
              <a:xfrm>
                <a:off x="4651" y="1171"/>
                <a:ext cx="244" cy="53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 i="0" dirty="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142414" name="Rectangle 410"/>
              <p:cNvSpPr>
                <a:spLocks noChangeArrowheads="1"/>
              </p:cNvSpPr>
              <p:nvPr/>
            </p:nvSpPr>
            <p:spPr bwMode="auto">
              <a:xfrm>
                <a:off x="4651" y="1165"/>
                <a:ext cx="245" cy="33"/>
              </a:xfrm>
              <a:prstGeom prst="rect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 i="0" dirty="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142415" name="Oval 411"/>
              <p:cNvSpPr>
                <a:spLocks noChangeArrowheads="1"/>
              </p:cNvSpPr>
              <p:nvPr/>
            </p:nvSpPr>
            <p:spPr bwMode="auto">
              <a:xfrm>
                <a:off x="4650" y="1129"/>
                <a:ext cx="244" cy="62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 i="0" dirty="0">
                  <a:latin typeface="Times New Roman" charset="0"/>
                  <a:cs typeface="Arial" charset="0"/>
                </a:endParaRPr>
              </a:p>
            </p:txBody>
          </p:sp>
          <p:grpSp>
            <p:nvGrpSpPr>
              <p:cNvPr id="142416" name="Group 1189"/>
              <p:cNvGrpSpPr>
                <a:grpSpLocks/>
              </p:cNvGrpSpPr>
              <p:nvPr/>
            </p:nvGrpSpPr>
            <p:grpSpPr bwMode="auto">
              <a:xfrm>
                <a:off x="4699" y="1145"/>
                <a:ext cx="138" cy="29"/>
                <a:chOff x="2468" y="1332"/>
                <a:chExt cx="310" cy="60"/>
              </a:xfrm>
            </p:grpSpPr>
            <p:sp>
              <p:nvSpPr>
                <p:cNvPr id="142419" name="Freeform 1190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2700" cmpd="sng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142420" name="Freeform 1191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2700" cmpd="sng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dirty="0"/>
                </a:p>
              </p:txBody>
            </p:sp>
          </p:grpSp>
          <p:sp>
            <p:nvSpPr>
              <p:cNvPr id="50258" name="Line 1192"/>
              <p:cNvSpPr>
                <a:spLocks noChangeShapeType="1"/>
              </p:cNvSpPr>
              <p:nvPr/>
            </p:nvSpPr>
            <p:spPr bwMode="auto">
              <a:xfrm>
                <a:off x="4651" y="1158"/>
                <a:ext cx="0" cy="4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50259" name="Line 1193"/>
              <p:cNvSpPr>
                <a:spLocks noChangeShapeType="1"/>
              </p:cNvSpPr>
              <p:nvPr/>
            </p:nvSpPr>
            <p:spPr bwMode="auto">
              <a:xfrm>
                <a:off x="4894" y="1160"/>
                <a:ext cx="0" cy="4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</p:grpSp>
        <p:sp>
          <p:nvSpPr>
            <p:cNvPr id="134" name="Rectangle 43"/>
            <p:cNvSpPr>
              <a:spLocks noChangeArrowheads="1"/>
            </p:cNvSpPr>
            <p:nvPr/>
          </p:nvSpPr>
          <p:spPr bwMode="auto">
            <a:xfrm rot="16200000">
              <a:off x="4046274" y="3486041"/>
              <a:ext cx="126671" cy="195356"/>
            </a:xfrm>
            <a:prstGeom prst="rect">
              <a:avLst/>
            </a:prstGeom>
            <a:gradFill rotWithShape="1">
              <a:gsLst>
                <a:gs pos="0">
                  <a:srgbClr val="008000"/>
                </a:gs>
                <a:gs pos="50000">
                  <a:schemeClr val="bg1"/>
                </a:gs>
                <a:gs pos="100000">
                  <a:srgbClr val="008000"/>
                </a:gs>
              </a:gsLst>
              <a:lin ang="0" scaled="1"/>
            </a:gra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Comic Sans MS" pitchFamily="66" charset="0"/>
                <a:ea typeface="+mn-ea"/>
                <a:cs typeface="+mn-cs"/>
              </a:endParaRPr>
            </a:p>
          </p:txBody>
        </p:sp>
      </p:grpSp>
      <p:grpSp>
        <p:nvGrpSpPr>
          <p:cNvPr id="142368" name="Group 126"/>
          <p:cNvGrpSpPr>
            <a:grpSpLocks/>
          </p:cNvGrpSpPr>
          <p:nvPr/>
        </p:nvGrpSpPr>
        <p:grpSpPr bwMode="auto">
          <a:xfrm>
            <a:off x="1464582" y="5150076"/>
            <a:ext cx="701675" cy="517525"/>
            <a:chOff x="1046480" y="3962400"/>
            <a:chExt cx="1026163" cy="761428"/>
          </a:xfrm>
        </p:grpSpPr>
        <p:sp>
          <p:nvSpPr>
            <p:cNvPr id="128" name="Rectangle 48"/>
            <p:cNvSpPr>
              <a:spLocks noChangeArrowheads="1"/>
            </p:cNvSpPr>
            <p:nvPr/>
          </p:nvSpPr>
          <p:spPr bwMode="auto">
            <a:xfrm rot="16200000">
              <a:off x="1893548" y="4299487"/>
              <a:ext cx="109776" cy="248414"/>
            </a:xfrm>
            <a:prstGeom prst="rect">
              <a:avLst/>
            </a:prstGeom>
            <a:gradFill rotWithShape="1">
              <a:gsLst>
                <a:gs pos="0">
                  <a:srgbClr val="008000"/>
                </a:gs>
                <a:gs pos="50000">
                  <a:schemeClr val="bg1"/>
                </a:gs>
                <a:gs pos="100000">
                  <a:srgbClr val="008000"/>
                </a:gs>
              </a:gsLst>
              <a:lin ang="0" scaled="1"/>
            </a:gra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Comic Sans MS" pitchFamily="66" charset="0"/>
                <a:ea typeface="+mn-ea"/>
                <a:cs typeface="+mn-cs"/>
              </a:endParaRPr>
            </a:p>
          </p:txBody>
        </p:sp>
        <p:grpSp>
          <p:nvGrpSpPr>
            <p:cNvPr id="142407" name="Group 49"/>
            <p:cNvGrpSpPr>
              <a:grpSpLocks/>
            </p:cNvGrpSpPr>
            <p:nvPr/>
          </p:nvGrpSpPr>
          <p:grpSpPr bwMode="auto">
            <a:xfrm>
              <a:off x="1046480" y="3962400"/>
              <a:ext cx="936071" cy="761428"/>
              <a:chOff x="-44" y="1473"/>
              <a:chExt cx="981" cy="1105"/>
            </a:xfrm>
          </p:grpSpPr>
          <p:pic>
            <p:nvPicPr>
              <p:cNvPr id="142408" name="Picture 50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6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42409" name="Freeform 51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736 w 356"/>
                  <a:gd name="T3" fmla="*/ 95 h 368"/>
                  <a:gd name="T4" fmla="*/ 2059 w 356"/>
                  <a:gd name="T5" fmla="*/ 1990 h 368"/>
                  <a:gd name="T6" fmla="*/ 454 w 356"/>
                  <a:gd name="T7" fmla="*/ 248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</p:grpSp>
      </p:grpSp>
      <p:sp>
        <p:nvSpPr>
          <p:cNvPr id="5021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0"/>
            <a:ext cx="8001000" cy="1143000"/>
          </a:xfrm>
        </p:spPr>
        <p:txBody>
          <a:bodyPr/>
          <a:lstStyle/>
          <a:p>
            <a:pPr>
              <a:defRPr/>
            </a:pPr>
            <a:r>
              <a:rPr lang="en-US" sz="4000" dirty="0">
                <a:latin typeface="Gill Sans MT" charset="0"/>
                <a:cs typeface="+mj-cs"/>
              </a:rPr>
              <a:t>Addressing: routing to another LAN</a:t>
            </a:r>
          </a:p>
        </p:txBody>
      </p:sp>
      <p:sp>
        <p:nvSpPr>
          <p:cNvPr id="50213" name="Rectangle 60"/>
          <p:cNvSpPr>
            <a:spLocks noChangeArrowheads="1"/>
          </p:cNvSpPr>
          <p:nvPr/>
        </p:nvSpPr>
        <p:spPr bwMode="auto">
          <a:xfrm>
            <a:off x="706438" y="1084263"/>
            <a:ext cx="7772400" cy="550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231775" indent="-231775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000" i="0" dirty="0">
                <a:latin typeface="Gill Sans MT" charset="0"/>
                <a:cs typeface="+mn-cs"/>
              </a:rPr>
              <a:t>R forwards datagram with IP source A, destination B </a:t>
            </a:r>
          </a:p>
        </p:txBody>
      </p:sp>
      <p:sp>
        <p:nvSpPr>
          <p:cNvPr id="50214" name="Rectangle 61"/>
          <p:cNvSpPr>
            <a:spLocks noChangeArrowheads="1"/>
          </p:cNvSpPr>
          <p:nvPr/>
        </p:nvSpPr>
        <p:spPr bwMode="auto">
          <a:xfrm>
            <a:off x="700995" y="1405164"/>
            <a:ext cx="7772400" cy="72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231775" indent="-231775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000" i="0" dirty="0">
                <a:latin typeface="Gill Sans MT" charset="0"/>
                <a:cs typeface="+mn-cs"/>
              </a:rPr>
              <a:t>R creates link-layer frame with B's MAC address as dest, frame contains A-to-B IP datagram</a:t>
            </a:r>
            <a:endParaRPr lang="en-US" sz="2800" i="0" dirty="0">
              <a:latin typeface="Gill Sans MT" charset="0"/>
              <a:cs typeface="+mn-cs"/>
            </a:endParaRPr>
          </a:p>
        </p:txBody>
      </p:sp>
      <p:sp>
        <p:nvSpPr>
          <p:cNvPr id="723007" name="AutoShape 63"/>
          <p:cNvSpPr>
            <a:spLocks noChangeArrowheads="1"/>
          </p:cNvSpPr>
          <p:nvPr/>
        </p:nvSpPr>
        <p:spPr bwMode="auto">
          <a:xfrm>
            <a:off x="6701745" y="2733901"/>
            <a:ext cx="314325" cy="792162"/>
          </a:xfrm>
          <a:prstGeom prst="downArrow">
            <a:avLst>
              <a:gd name="adj1" fmla="val 50000"/>
              <a:gd name="adj2" fmla="val 63005"/>
            </a:avLst>
          </a:prstGeom>
          <a:gradFill rotWithShape="1">
            <a:gsLst>
              <a:gs pos="0">
                <a:schemeClr val="bg1"/>
              </a:gs>
              <a:gs pos="100000">
                <a:srgbClr val="FF0000"/>
              </a:gs>
            </a:gsLst>
            <a:lin ang="5400000" scaled="1"/>
          </a:gra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grpSp>
        <p:nvGrpSpPr>
          <p:cNvPr id="142375" name="Group 64"/>
          <p:cNvGrpSpPr>
            <a:grpSpLocks/>
          </p:cNvGrpSpPr>
          <p:nvPr/>
        </p:nvGrpSpPr>
        <p:grpSpPr bwMode="auto">
          <a:xfrm>
            <a:off x="6208032" y="2290988"/>
            <a:ext cx="2011363" cy="760413"/>
            <a:chOff x="1197" y="1665"/>
            <a:chExt cx="1267" cy="479"/>
          </a:xfrm>
        </p:grpSpPr>
        <p:grpSp>
          <p:nvGrpSpPr>
            <p:cNvPr id="142401" name="Group 65"/>
            <p:cNvGrpSpPr>
              <a:grpSpLocks/>
            </p:cNvGrpSpPr>
            <p:nvPr/>
          </p:nvGrpSpPr>
          <p:grpSpPr bwMode="auto">
            <a:xfrm>
              <a:off x="1231" y="1990"/>
              <a:ext cx="691" cy="154"/>
              <a:chOff x="1231" y="1990"/>
              <a:chExt cx="691" cy="154"/>
            </a:xfrm>
          </p:grpSpPr>
          <p:sp>
            <p:nvSpPr>
              <p:cNvPr id="50244" name="Rectangle 66"/>
              <p:cNvSpPr>
                <a:spLocks noChangeArrowheads="1"/>
              </p:cNvSpPr>
              <p:nvPr/>
            </p:nvSpPr>
            <p:spPr bwMode="auto">
              <a:xfrm>
                <a:off x="1231" y="1991"/>
                <a:ext cx="691" cy="15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50245" name="Line 67"/>
              <p:cNvSpPr>
                <a:spLocks noChangeShapeType="1"/>
              </p:cNvSpPr>
              <p:nvPr/>
            </p:nvSpPr>
            <p:spPr bwMode="auto">
              <a:xfrm>
                <a:off x="1337" y="1990"/>
                <a:ext cx="0" cy="152"/>
              </a:xfrm>
              <a:prstGeom prst="line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50246" name="Line 68"/>
              <p:cNvSpPr>
                <a:spLocks noChangeShapeType="1"/>
              </p:cNvSpPr>
              <p:nvPr/>
            </p:nvSpPr>
            <p:spPr bwMode="auto">
              <a:xfrm>
                <a:off x="1427" y="1992"/>
                <a:ext cx="0" cy="152"/>
              </a:xfrm>
              <a:prstGeom prst="line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</p:grpSp>
        <p:sp>
          <p:nvSpPr>
            <p:cNvPr id="50243" name="Text Box 69"/>
            <p:cNvSpPr txBox="1">
              <a:spLocks noChangeArrowheads="1"/>
            </p:cNvSpPr>
            <p:nvPr/>
          </p:nvSpPr>
          <p:spPr bwMode="auto">
            <a:xfrm>
              <a:off x="1197" y="1665"/>
              <a:ext cx="126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200" i="0" dirty="0" smtClean="0">
                  <a:latin typeface="Arial" charset="0"/>
                  <a:cs typeface="+mn-cs"/>
                </a:rPr>
                <a:t>IP src: 111.111.111.111</a:t>
              </a:r>
            </a:p>
            <a:p>
              <a:pPr>
                <a:defRPr/>
              </a:pPr>
              <a:r>
                <a:rPr lang="en-US" sz="1200" i="0" dirty="0" smtClean="0">
                  <a:latin typeface="Arial" charset="0"/>
                  <a:cs typeface="+mn-cs"/>
                </a:rPr>
                <a:t>   IP dest: 222.222.222.222</a:t>
              </a:r>
            </a:p>
          </p:txBody>
        </p:sp>
      </p:grpSp>
      <p:grpSp>
        <p:nvGrpSpPr>
          <p:cNvPr id="142376" name="Group 70"/>
          <p:cNvGrpSpPr>
            <a:grpSpLocks/>
          </p:cNvGrpSpPr>
          <p:nvPr/>
        </p:nvGrpSpPr>
        <p:grpSpPr bwMode="auto">
          <a:xfrm>
            <a:off x="6331857" y="2541813"/>
            <a:ext cx="146050" cy="385763"/>
            <a:chOff x="1272" y="1762"/>
            <a:chExt cx="92" cy="243"/>
          </a:xfrm>
        </p:grpSpPr>
        <p:sp>
          <p:nvSpPr>
            <p:cNvPr id="50240" name="Line 71"/>
            <p:cNvSpPr>
              <a:spLocks noChangeShapeType="1"/>
            </p:cNvSpPr>
            <p:nvPr/>
          </p:nvSpPr>
          <p:spPr bwMode="auto">
            <a:xfrm>
              <a:off x="1272" y="1762"/>
              <a:ext cx="0" cy="24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50241" name="Line 72"/>
            <p:cNvSpPr>
              <a:spLocks noChangeShapeType="1"/>
            </p:cNvSpPr>
            <p:nvPr/>
          </p:nvSpPr>
          <p:spPr bwMode="auto">
            <a:xfrm>
              <a:off x="1364" y="1878"/>
              <a:ext cx="0" cy="12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</p:grpSp>
      <p:grpSp>
        <p:nvGrpSpPr>
          <p:cNvPr id="723017" name="Group 73"/>
          <p:cNvGrpSpPr>
            <a:grpSpLocks/>
          </p:cNvGrpSpPr>
          <p:nvPr/>
        </p:nvGrpSpPr>
        <p:grpSpPr bwMode="auto">
          <a:xfrm>
            <a:off x="5782582" y="1883001"/>
            <a:ext cx="2428876" cy="1519237"/>
            <a:chOff x="931" y="1414"/>
            <a:chExt cx="1530" cy="957"/>
          </a:xfrm>
        </p:grpSpPr>
        <p:sp>
          <p:nvSpPr>
            <p:cNvPr id="50228" name="Text Box 74"/>
            <p:cNvSpPr txBox="1">
              <a:spLocks noChangeArrowheads="1"/>
            </p:cNvSpPr>
            <p:nvPr/>
          </p:nvSpPr>
          <p:spPr bwMode="auto">
            <a:xfrm>
              <a:off x="931" y="1414"/>
              <a:ext cx="1530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200" i="0" dirty="0" smtClean="0">
                  <a:latin typeface="Arial" charset="0"/>
                  <a:cs typeface="+mn-cs"/>
                </a:rPr>
                <a:t>MAC src: </a:t>
              </a:r>
              <a:r>
                <a:rPr lang="en-US" sz="1200" i="0" dirty="0" smtClean="0">
                  <a:solidFill>
                    <a:srgbClr val="FF0000"/>
                  </a:solidFill>
                  <a:latin typeface="Arial" charset="0"/>
                  <a:cs typeface="+mn-cs"/>
                </a:rPr>
                <a:t>1A-23-F9-CD-06-9B</a:t>
              </a:r>
            </a:p>
            <a:p>
              <a:pPr>
                <a:defRPr/>
              </a:pPr>
              <a:r>
                <a:rPr lang="en-US" sz="1200" i="0" dirty="0" smtClean="0">
                  <a:latin typeface="Arial" charset="0"/>
                  <a:cs typeface="+mn-cs"/>
                </a:rPr>
                <a:t>  MAC dest: </a:t>
              </a:r>
              <a:r>
                <a:rPr lang="en-US" sz="1200" i="0" dirty="0" smtClean="0">
                  <a:solidFill>
                    <a:srgbClr val="FF0000"/>
                  </a:solidFill>
                  <a:latin typeface="Arial" charset="0"/>
                  <a:cs typeface="+mn-cs"/>
                </a:rPr>
                <a:t>49-BD-D2-C7-56-2A</a:t>
              </a:r>
            </a:p>
            <a:p>
              <a:pPr>
                <a:defRPr/>
              </a:pPr>
              <a:endParaRPr lang="en-US" sz="1200" i="0" dirty="0" smtClean="0">
                <a:solidFill>
                  <a:srgbClr val="FF0000"/>
                </a:solidFill>
                <a:latin typeface="Arial" charset="0"/>
                <a:cs typeface="+mn-cs"/>
              </a:endParaRPr>
            </a:p>
          </p:txBody>
        </p:sp>
        <p:grpSp>
          <p:nvGrpSpPr>
            <p:cNvPr id="142388" name="Group 75"/>
            <p:cNvGrpSpPr>
              <a:grpSpLocks/>
            </p:cNvGrpSpPr>
            <p:nvPr/>
          </p:nvGrpSpPr>
          <p:grpSpPr bwMode="auto">
            <a:xfrm>
              <a:off x="981" y="2182"/>
              <a:ext cx="1049" cy="189"/>
              <a:chOff x="2829" y="2040"/>
              <a:chExt cx="1049" cy="189"/>
            </a:xfrm>
          </p:grpSpPr>
          <p:sp>
            <p:nvSpPr>
              <p:cNvPr id="50234" name="Rectangle 76"/>
              <p:cNvSpPr>
                <a:spLocks noChangeArrowheads="1"/>
              </p:cNvSpPr>
              <p:nvPr/>
            </p:nvSpPr>
            <p:spPr bwMode="auto">
              <a:xfrm>
                <a:off x="2829" y="2042"/>
                <a:ext cx="1049" cy="185"/>
              </a:xfrm>
              <a:prstGeom prst="rect">
                <a:avLst/>
              </a:prstGeom>
              <a:solidFill>
                <a:srgbClr val="0000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50235" name="Rectangle 77"/>
              <p:cNvSpPr>
                <a:spLocks noChangeArrowheads="1"/>
              </p:cNvSpPr>
              <p:nvPr/>
            </p:nvSpPr>
            <p:spPr bwMode="auto">
              <a:xfrm>
                <a:off x="3078" y="2060"/>
                <a:ext cx="691" cy="15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50236" name="Line 78"/>
              <p:cNvSpPr>
                <a:spLocks noChangeShapeType="1"/>
              </p:cNvSpPr>
              <p:nvPr/>
            </p:nvSpPr>
            <p:spPr bwMode="auto">
              <a:xfrm>
                <a:off x="3180" y="2063"/>
                <a:ext cx="0" cy="152"/>
              </a:xfrm>
              <a:prstGeom prst="line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50237" name="Line 79"/>
              <p:cNvSpPr>
                <a:spLocks noChangeShapeType="1"/>
              </p:cNvSpPr>
              <p:nvPr/>
            </p:nvSpPr>
            <p:spPr bwMode="auto">
              <a:xfrm>
                <a:off x="3276" y="2063"/>
                <a:ext cx="0" cy="152"/>
              </a:xfrm>
              <a:prstGeom prst="line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50238" name="Line 80"/>
              <p:cNvSpPr>
                <a:spLocks noChangeShapeType="1"/>
              </p:cNvSpPr>
              <p:nvPr/>
            </p:nvSpPr>
            <p:spPr bwMode="auto">
              <a:xfrm>
                <a:off x="2910" y="2040"/>
                <a:ext cx="0" cy="189"/>
              </a:xfrm>
              <a:prstGeom prst="line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50239" name="Line 81"/>
              <p:cNvSpPr>
                <a:spLocks noChangeShapeType="1"/>
              </p:cNvSpPr>
              <p:nvPr/>
            </p:nvSpPr>
            <p:spPr bwMode="auto">
              <a:xfrm>
                <a:off x="3006" y="2040"/>
                <a:ext cx="0" cy="189"/>
              </a:xfrm>
              <a:prstGeom prst="line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</p:grpSp>
        <p:sp>
          <p:nvSpPr>
            <p:cNvPr id="50230" name="Line 82"/>
            <p:cNvSpPr>
              <a:spLocks noChangeShapeType="1"/>
            </p:cNvSpPr>
            <p:nvPr/>
          </p:nvSpPr>
          <p:spPr bwMode="auto">
            <a:xfrm flipV="1">
              <a:off x="1018" y="1576"/>
              <a:ext cx="2" cy="70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50231" name="Line 83"/>
            <p:cNvSpPr>
              <a:spLocks noChangeShapeType="1"/>
            </p:cNvSpPr>
            <p:nvPr/>
          </p:nvSpPr>
          <p:spPr bwMode="auto">
            <a:xfrm flipV="1">
              <a:off x="1106" y="1680"/>
              <a:ext cx="0" cy="59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50232" name="Line 84"/>
            <p:cNvSpPr>
              <a:spLocks noChangeShapeType="1"/>
            </p:cNvSpPr>
            <p:nvPr/>
          </p:nvSpPr>
          <p:spPr bwMode="auto">
            <a:xfrm flipH="1" flipV="1">
              <a:off x="1276" y="1812"/>
              <a:ext cx="2" cy="47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50233" name="Line 85"/>
            <p:cNvSpPr>
              <a:spLocks noChangeShapeType="1"/>
            </p:cNvSpPr>
            <p:nvPr/>
          </p:nvSpPr>
          <p:spPr bwMode="auto">
            <a:xfrm>
              <a:off x="1368" y="1924"/>
              <a:ext cx="2" cy="35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</p:grpSp>
      <p:grpSp>
        <p:nvGrpSpPr>
          <p:cNvPr id="142378" name="Group 92"/>
          <p:cNvGrpSpPr>
            <a:grpSpLocks/>
          </p:cNvGrpSpPr>
          <p:nvPr/>
        </p:nvGrpSpPr>
        <p:grpSpPr bwMode="auto">
          <a:xfrm>
            <a:off x="8043182" y="2314801"/>
            <a:ext cx="928688" cy="1954212"/>
            <a:chOff x="250" y="1380"/>
            <a:chExt cx="585" cy="1231"/>
          </a:xfrm>
        </p:grpSpPr>
        <p:sp>
          <p:nvSpPr>
            <p:cNvPr id="142380" name="Freeform 93"/>
            <p:cNvSpPr>
              <a:spLocks/>
            </p:cNvSpPr>
            <p:nvPr/>
          </p:nvSpPr>
          <p:spPr bwMode="auto">
            <a:xfrm>
              <a:off x="250" y="1414"/>
              <a:ext cx="582" cy="1197"/>
            </a:xfrm>
            <a:custGeom>
              <a:avLst/>
              <a:gdLst>
                <a:gd name="T0" fmla="*/ 582 w 582"/>
                <a:gd name="T1" fmla="*/ 781 h 1197"/>
                <a:gd name="T2" fmla="*/ 0 w 582"/>
                <a:gd name="T3" fmla="*/ 1197 h 1197"/>
                <a:gd name="T4" fmla="*/ 83 w 582"/>
                <a:gd name="T5" fmla="*/ 0 h 1197"/>
                <a:gd name="T6" fmla="*/ 582 w 582"/>
                <a:gd name="T7" fmla="*/ 781 h 119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582" h="1197">
                  <a:moveTo>
                    <a:pt x="582" y="781"/>
                  </a:moveTo>
                  <a:lnTo>
                    <a:pt x="0" y="1197"/>
                  </a:lnTo>
                  <a:lnTo>
                    <a:pt x="83" y="0"/>
                  </a:lnTo>
                  <a:lnTo>
                    <a:pt x="582" y="781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0000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  <p:sp>
          <p:nvSpPr>
            <p:cNvPr id="50222" name="Rectangle 94"/>
            <p:cNvSpPr>
              <a:spLocks noChangeArrowheads="1"/>
            </p:cNvSpPr>
            <p:nvPr/>
          </p:nvSpPr>
          <p:spPr bwMode="auto">
            <a:xfrm>
              <a:off x="338" y="1399"/>
              <a:ext cx="493" cy="79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50223" name="Text Box 95"/>
            <p:cNvSpPr txBox="1">
              <a:spLocks noChangeArrowheads="1"/>
            </p:cNvSpPr>
            <p:nvPr/>
          </p:nvSpPr>
          <p:spPr bwMode="auto">
            <a:xfrm>
              <a:off x="413" y="1380"/>
              <a:ext cx="336" cy="8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endParaRPr lang="en-US" sz="1600" i="0" dirty="0" smtClean="0">
                <a:latin typeface="Arial" charset="0"/>
                <a:cs typeface="+mn-cs"/>
              </a:endParaRPr>
            </a:p>
            <a:p>
              <a:pPr algn="ctr">
                <a:defRPr/>
              </a:pPr>
              <a:endParaRPr lang="en-US" sz="1600" i="0" dirty="0" smtClean="0">
                <a:latin typeface="Arial" charset="0"/>
                <a:cs typeface="+mn-cs"/>
              </a:endParaRPr>
            </a:p>
            <a:p>
              <a:pPr algn="ctr">
                <a:defRPr/>
              </a:pPr>
              <a:r>
                <a:rPr lang="en-US" sz="1600" i="0" dirty="0" smtClean="0">
                  <a:latin typeface="Arial" charset="0"/>
                  <a:cs typeface="+mn-cs"/>
                </a:rPr>
                <a:t>IP</a:t>
              </a:r>
            </a:p>
            <a:p>
              <a:pPr algn="ctr">
                <a:defRPr/>
              </a:pPr>
              <a:r>
                <a:rPr lang="en-US" sz="1600" i="0" dirty="0" smtClean="0">
                  <a:latin typeface="Arial" charset="0"/>
                  <a:cs typeface="+mn-cs"/>
                </a:rPr>
                <a:t>Eth</a:t>
              </a:r>
            </a:p>
            <a:p>
              <a:pPr algn="ctr">
                <a:defRPr/>
              </a:pPr>
              <a:r>
                <a:rPr lang="en-US" sz="1600" i="0" dirty="0" smtClean="0">
                  <a:latin typeface="Arial" charset="0"/>
                  <a:cs typeface="+mn-cs"/>
                </a:rPr>
                <a:t>Phy</a:t>
              </a:r>
            </a:p>
          </p:txBody>
        </p:sp>
        <p:sp>
          <p:nvSpPr>
            <p:cNvPr id="50224" name="Line 96"/>
            <p:cNvSpPr>
              <a:spLocks noChangeShapeType="1"/>
            </p:cNvSpPr>
            <p:nvPr/>
          </p:nvSpPr>
          <p:spPr bwMode="auto">
            <a:xfrm>
              <a:off x="346" y="1868"/>
              <a:ext cx="48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50225" name="Line 97"/>
            <p:cNvSpPr>
              <a:spLocks noChangeShapeType="1"/>
            </p:cNvSpPr>
            <p:nvPr/>
          </p:nvSpPr>
          <p:spPr bwMode="auto">
            <a:xfrm>
              <a:off x="343" y="2027"/>
              <a:ext cx="48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50226" name="Line 98"/>
            <p:cNvSpPr>
              <a:spLocks noChangeShapeType="1"/>
            </p:cNvSpPr>
            <p:nvPr/>
          </p:nvSpPr>
          <p:spPr bwMode="auto">
            <a:xfrm>
              <a:off x="340" y="2186"/>
              <a:ext cx="48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50227" name="Line 99"/>
            <p:cNvSpPr>
              <a:spLocks noChangeShapeType="1"/>
            </p:cNvSpPr>
            <p:nvPr/>
          </p:nvSpPr>
          <p:spPr bwMode="auto">
            <a:xfrm>
              <a:off x="330" y="1698"/>
              <a:ext cx="48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</p:grpSp>
      <p:pic>
        <p:nvPicPr>
          <p:cNvPr id="142379" name="Picture 15" descr="underline_base"/>
          <p:cNvPicPr>
            <a:picLocks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338" y="783430"/>
            <a:ext cx="7769225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6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/>
              <a:t>13</a:t>
            </a:fld>
            <a:endParaRPr lang="en-US" sz="1200" dirty="0">
              <a:latin typeface="Tahoma" charset="0"/>
            </a:endParaRPr>
          </a:p>
        </p:txBody>
      </p:sp>
      <p:sp>
        <p:nvSpPr>
          <p:cNvPr id="10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52155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Link Layer and LANs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  <p:sp>
        <p:nvSpPr>
          <p:cNvPr id="104" name="TextBox 1"/>
          <p:cNvSpPr txBox="1">
            <a:spLocks noChangeArrowheads="1"/>
          </p:cNvSpPr>
          <p:nvPr/>
        </p:nvSpPr>
        <p:spPr bwMode="auto">
          <a:xfrm>
            <a:off x="339826" y="6271334"/>
            <a:ext cx="4507165" cy="4442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1400" dirty="0" smtClean="0"/>
              <a:t>* Check </a:t>
            </a:r>
            <a:r>
              <a:rPr lang="en-US" sz="1400" dirty="0"/>
              <a:t>out the online interactive exercises for more </a:t>
            </a:r>
            <a:r>
              <a:rPr lang="en-US" sz="1400" dirty="0" smtClean="0"/>
              <a:t>examples: h</a:t>
            </a:r>
            <a:r>
              <a:rPr lang="en-US" sz="1200" dirty="0" smtClean="0"/>
              <a:t>ttp</a:t>
            </a:r>
            <a:r>
              <a:rPr lang="en-US" sz="1200" dirty="0"/>
              <a:t>://gaia.cs.umass.edu/kurose_ross/interactive/</a:t>
            </a:r>
          </a:p>
        </p:txBody>
      </p:sp>
    </p:spTree>
    <p:extLst>
      <p:ext uri="{BB962C8B-B14F-4D97-AF65-F5344CB8AC3E}">
        <p14:creationId xmlns:p14="http://schemas.microsoft.com/office/powerpoint/2010/main" val="119366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7230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3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" dur="500"/>
                                        <p:tgtEl>
                                          <p:spTgt spid="7230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3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300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9811" name="Picture 5" descr="underline_base"/>
          <p:cNvPicPr>
            <a:picLocks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025" y="1028700"/>
            <a:ext cx="59420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latin typeface="Gill Sans MT" charset="0"/>
                <a:cs typeface="+mj-cs"/>
              </a:rPr>
              <a:t>Link layer, </a:t>
            </a:r>
            <a:r>
              <a:rPr lang="en-US" sz="4000" dirty="0">
                <a:latin typeface="Gill Sans MT" charset="0"/>
                <a:cs typeface="+mj-cs"/>
              </a:rPr>
              <a:t>LAN</a:t>
            </a:r>
            <a:r>
              <a:rPr lang="en-US" dirty="0">
                <a:latin typeface="Gill Sans MT" charset="0"/>
                <a:cs typeface="+mj-cs"/>
              </a:rPr>
              <a:t>s: outline</a:t>
            </a:r>
          </a:p>
        </p:txBody>
      </p:sp>
      <p:sp>
        <p:nvSpPr>
          <p:cNvPr id="307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600200"/>
            <a:ext cx="3922713" cy="4648200"/>
          </a:xfrm>
        </p:spPr>
        <p:txBody>
          <a:bodyPr/>
          <a:lstStyle/>
          <a:p>
            <a:pPr marL="457200" indent="-457200">
              <a:buFont typeface="Wingdings" charset="0"/>
              <a:buNone/>
              <a:defRPr/>
            </a:pPr>
            <a:r>
              <a:rPr lang="en-US" dirty="0" smtClean="0">
                <a:solidFill>
                  <a:srgbClr val="000099"/>
                </a:solidFill>
                <a:latin typeface="Gill Sans MT" charset="0"/>
                <a:cs typeface="+mn-cs"/>
              </a:rPr>
              <a:t>6.1</a:t>
            </a:r>
            <a:r>
              <a:rPr lang="en-US" dirty="0" smtClean="0">
                <a:solidFill>
                  <a:srgbClr val="CC0000"/>
                </a:solidFill>
                <a:latin typeface="Gill Sans MT" charset="0"/>
                <a:cs typeface="+mn-cs"/>
              </a:rPr>
              <a:t> </a:t>
            </a:r>
            <a:r>
              <a:rPr lang="en-US" dirty="0">
                <a:latin typeface="Gill Sans MT" charset="0"/>
                <a:cs typeface="+mn-cs"/>
              </a:rPr>
              <a:t>introduction, services</a:t>
            </a:r>
          </a:p>
          <a:p>
            <a:pPr marL="457200" indent="-457200">
              <a:buFont typeface="Wingdings" charset="0"/>
              <a:buNone/>
              <a:defRPr/>
            </a:pPr>
            <a:r>
              <a:rPr lang="en-US" dirty="0" smtClean="0">
                <a:solidFill>
                  <a:srgbClr val="000099"/>
                </a:solidFill>
                <a:latin typeface="Gill Sans MT" charset="0"/>
                <a:cs typeface="+mn-cs"/>
              </a:rPr>
              <a:t>6.2</a:t>
            </a:r>
            <a:r>
              <a:rPr lang="en-US" dirty="0" smtClean="0">
                <a:solidFill>
                  <a:srgbClr val="CC0000"/>
                </a:solidFill>
                <a:latin typeface="Gill Sans MT" charset="0"/>
                <a:cs typeface="+mn-cs"/>
              </a:rPr>
              <a:t> </a:t>
            </a:r>
            <a:r>
              <a:rPr lang="en-US" dirty="0">
                <a:latin typeface="Gill Sans MT" charset="0"/>
                <a:cs typeface="+mn-cs"/>
              </a:rPr>
              <a:t>error detection, correction </a:t>
            </a:r>
          </a:p>
          <a:p>
            <a:pPr marL="457200" indent="-457200">
              <a:buFont typeface="Wingdings" charset="0"/>
              <a:buNone/>
              <a:defRPr/>
            </a:pPr>
            <a:r>
              <a:rPr lang="en-US" dirty="0" smtClean="0">
                <a:solidFill>
                  <a:srgbClr val="000099"/>
                </a:solidFill>
                <a:latin typeface="Gill Sans MT" charset="0"/>
                <a:cs typeface="+mn-cs"/>
              </a:rPr>
              <a:t>6.3</a:t>
            </a:r>
            <a:r>
              <a:rPr lang="en-US" dirty="0" smtClean="0">
                <a:solidFill>
                  <a:srgbClr val="CC0000"/>
                </a:solidFill>
                <a:latin typeface="Gill Sans MT" charset="0"/>
                <a:cs typeface="+mn-cs"/>
              </a:rPr>
              <a:t> </a:t>
            </a:r>
            <a:r>
              <a:rPr lang="en-US" dirty="0">
                <a:latin typeface="Gill Sans MT" charset="0"/>
                <a:cs typeface="+mn-cs"/>
              </a:rPr>
              <a:t>multiple access protocols</a:t>
            </a:r>
          </a:p>
          <a:p>
            <a:pPr marL="457200" indent="-457200">
              <a:buFont typeface="Wingdings" charset="0"/>
              <a:buNone/>
              <a:defRPr/>
            </a:pPr>
            <a:r>
              <a:rPr lang="en-US" dirty="0" smtClean="0">
                <a:solidFill>
                  <a:srgbClr val="CC0000"/>
                </a:solidFill>
                <a:latin typeface="Gill Sans MT" charset="0"/>
                <a:cs typeface="+mn-cs"/>
              </a:rPr>
              <a:t>6.4 LANs</a:t>
            </a:r>
            <a:endParaRPr lang="en-US" dirty="0">
              <a:solidFill>
                <a:srgbClr val="CC0000"/>
              </a:solidFill>
              <a:latin typeface="Gill Sans MT" charset="0"/>
              <a:cs typeface="+mn-cs"/>
            </a:endParaRPr>
          </a:p>
          <a:p>
            <a:pPr lvl="1">
              <a:defRPr/>
            </a:pPr>
            <a:r>
              <a:rPr lang="en-US" dirty="0" smtClean="0">
                <a:solidFill>
                  <a:srgbClr val="CC0000"/>
                </a:solidFill>
                <a:latin typeface="Gill Sans MT" charset="0"/>
              </a:rPr>
              <a:t>addressing, ARP</a:t>
            </a:r>
          </a:p>
          <a:p>
            <a:pPr lvl="1">
              <a:defRPr/>
            </a:pPr>
            <a:r>
              <a:rPr lang="en-US" dirty="0" smtClean="0">
                <a:latin typeface="Gill Sans MT" charset="0"/>
              </a:rPr>
              <a:t>Ethernet</a:t>
            </a:r>
          </a:p>
          <a:p>
            <a:pPr lvl="1">
              <a:defRPr/>
            </a:pPr>
            <a:r>
              <a:rPr lang="en-US" dirty="0">
                <a:latin typeface="Gill Sans MT" charset="0"/>
              </a:rPr>
              <a:t>s</a:t>
            </a:r>
            <a:r>
              <a:rPr lang="en-US" dirty="0" smtClean="0">
                <a:latin typeface="Gill Sans MT" charset="0"/>
              </a:rPr>
              <a:t>witches</a:t>
            </a:r>
          </a:p>
          <a:p>
            <a:pPr lvl="1">
              <a:defRPr/>
            </a:pPr>
            <a:r>
              <a:rPr lang="en-US" dirty="0" smtClean="0">
                <a:latin typeface="Gill Sans MT" charset="0"/>
              </a:rPr>
              <a:t>VLANS</a:t>
            </a:r>
            <a:endParaRPr lang="en-US" dirty="0">
              <a:latin typeface="Gill Sans MT" charset="0"/>
            </a:endParaRPr>
          </a:p>
        </p:txBody>
      </p:sp>
      <p:sp>
        <p:nvSpPr>
          <p:cNvPr id="3079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495800" y="1600200"/>
            <a:ext cx="4054475" cy="4648200"/>
          </a:xfrm>
        </p:spPr>
        <p:txBody>
          <a:bodyPr/>
          <a:lstStyle/>
          <a:p>
            <a:pPr marL="457200" indent="-457200">
              <a:buFont typeface="Wingdings" charset="0"/>
              <a:buNone/>
              <a:defRPr/>
            </a:pPr>
            <a:r>
              <a:rPr lang="en-US" dirty="0" smtClean="0">
                <a:solidFill>
                  <a:srgbClr val="000099"/>
                </a:solidFill>
                <a:latin typeface="Gill Sans MT" charset="0"/>
                <a:cs typeface="+mn-cs"/>
              </a:rPr>
              <a:t>6.5</a:t>
            </a:r>
            <a:r>
              <a:rPr lang="en-US" dirty="0" smtClean="0">
                <a:latin typeface="Gill Sans MT" charset="0"/>
                <a:cs typeface="+mn-cs"/>
              </a:rPr>
              <a:t> link </a:t>
            </a:r>
            <a:r>
              <a:rPr lang="en-US" dirty="0">
                <a:latin typeface="Gill Sans MT" charset="0"/>
                <a:cs typeface="+mn-cs"/>
              </a:rPr>
              <a:t>v</a:t>
            </a:r>
            <a:r>
              <a:rPr lang="en-US" dirty="0" smtClean="0">
                <a:latin typeface="Gill Sans MT" charset="0"/>
                <a:cs typeface="+mn-cs"/>
              </a:rPr>
              <a:t>irtualization</a:t>
            </a:r>
            <a:r>
              <a:rPr lang="en-US" dirty="0">
                <a:latin typeface="Gill Sans MT" charset="0"/>
                <a:cs typeface="+mn-cs"/>
              </a:rPr>
              <a:t>: </a:t>
            </a:r>
            <a:r>
              <a:rPr lang="en-US" dirty="0" smtClean="0">
                <a:latin typeface="Gill Sans MT" charset="0"/>
                <a:cs typeface="+mn-cs"/>
              </a:rPr>
              <a:t>MPLS</a:t>
            </a:r>
          </a:p>
          <a:p>
            <a:pPr marL="457200" indent="-457200">
              <a:buFont typeface="Wingdings" charset="0"/>
              <a:buNone/>
              <a:defRPr/>
            </a:pPr>
            <a:r>
              <a:rPr lang="en-US" dirty="0" smtClean="0">
                <a:solidFill>
                  <a:srgbClr val="000099"/>
                </a:solidFill>
                <a:latin typeface="Gill Sans MT" charset="0"/>
                <a:cs typeface="+mn-cs"/>
              </a:rPr>
              <a:t>6.6</a:t>
            </a:r>
            <a:r>
              <a:rPr lang="en-US" dirty="0" smtClean="0">
                <a:latin typeface="Gill Sans MT" charset="0"/>
                <a:cs typeface="+mn-cs"/>
              </a:rPr>
              <a:t> data center networking</a:t>
            </a:r>
            <a:endParaRPr lang="en-US" dirty="0">
              <a:latin typeface="Gill Sans MT" charset="0"/>
              <a:cs typeface="+mn-cs"/>
            </a:endParaRPr>
          </a:p>
          <a:p>
            <a:pPr marL="457200" indent="-457200">
              <a:buFont typeface="Wingdings" charset="0"/>
              <a:buNone/>
              <a:defRPr/>
            </a:pPr>
            <a:r>
              <a:rPr lang="en-US" dirty="0" smtClean="0">
                <a:solidFill>
                  <a:srgbClr val="000099"/>
                </a:solidFill>
                <a:latin typeface="Gill Sans MT" charset="0"/>
                <a:cs typeface="+mn-cs"/>
              </a:rPr>
              <a:t>6.7</a:t>
            </a:r>
            <a:r>
              <a:rPr lang="en-US" dirty="0" smtClean="0">
                <a:latin typeface="Gill Sans MT" charset="0"/>
                <a:cs typeface="+mn-cs"/>
              </a:rPr>
              <a:t> </a:t>
            </a:r>
            <a:r>
              <a:rPr lang="en-US" dirty="0">
                <a:latin typeface="Gill Sans MT" charset="0"/>
                <a:cs typeface="+mn-cs"/>
              </a:rPr>
              <a:t>a day in the life of a web request</a:t>
            </a:r>
          </a:p>
          <a:p>
            <a:pPr marL="457200" indent="-457200">
              <a:buFont typeface="Wingdings" charset="0"/>
              <a:buNone/>
              <a:defRPr/>
            </a:pPr>
            <a:endParaRPr lang="en-US" sz="2600" dirty="0">
              <a:latin typeface="Gill Sans MT" charset="0"/>
              <a:cs typeface="+mn-cs"/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6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/>
              <a:t>2</a:t>
            </a:fld>
            <a:endParaRPr lang="en-US" sz="1200" dirty="0">
              <a:latin typeface="Tahoma" charset="0"/>
            </a:endParaRPr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52155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Link Layer and LANs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7497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4000" dirty="0">
                <a:latin typeface="Gill Sans MT" charset="0"/>
                <a:cs typeface="+mj-cs"/>
              </a:rPr>
              <a:t>MAC</a:t>
            </a:r>
            <a:r>
              <a:rPr lang="en-US" dirty="0">
                <a:latin typeface="Gill Sans MT" charset="0"/>
                <a:cs typeface="+mj-cs"/>
              </a:rPr>
              <a:t> addresses and </a:t>
            </a:r>
            <a:r>
              <a:rPr lang="en-US" sz="4000" dirty="0">
                <a:latin typeface="Gill Sans MT" charset="0"/>
                <a:cs typeface="+mj-cs"/>
              </a:rPr>
              <a:t>ARP</a:t>
            </a:r>
          </a:p>
        </p:txBody>
      </p:sp>
      <p:sp>
        <p:nvSpPr>
          <p:cNvPr id="3994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600200"/>
            <a:ext cx="8247063" cy="4648200"/>
          </a:xfrm>
        </p:spPr>
        <p:txBody>
          <a:bodyPr/>
          <a:lstStyle/>
          <a:p>
            <a:pPr>
              <a:defRPr/>
            </a:pPr>
            <a:r>
              <a:rPr lang="en-US" dirty="0">
                <a:latin typeface="Gill Sans MT" charset="0"/>
                <a:cs typeface="+mn-cs"/>
              </a:rPr>
              <a:t>32-bit IP address: </a:t>
            </a:r>
          </a:p>
          <a:p>
            <a:pPr lvl="1">
              <a:defRPr/>
            </a:pPr>
            <a:r>
              <a:rPr lang="en-US" i="1" dirty="0">
                <a:latin typeface="Gill Sans MT" charset="0"/>
              </a:rPr>
              <a:t>network-layer</a:t>
            </a:r>
            <a:r>
              <a:rPr lang="en-US" dirty="0">
                <a:latin typeface="Gill Sans MT" charset="0"/>
              </a:rPr>
              <a:t> </a:t>
            </a:r>
            <a:r>
              <a:rPr lang="en-US" dirty="0" smtClean="0">
                <a:latin typeface="Gill Sans MT" charset="0"/>
              </a:rPr>
              <a:t>address for interface</a:t>
            </a:r>
            <a:endParaRPr lang="en-US" dirty="0">
              <a:latin typeface="Gill Sans MT" charset="0"/>
            </a:endParaRPr>
          </a:p>
          <a:p>
            <a:pPr lvl="1">
              <a:defRPr/>
            </a:pPr>
            <a:r>
              <a:rPr lang="en-US" dirty="0">
                <a:latin typeface="Gill Sans MT" charset="0"/>
              </a:rPr>
              <a:t>u</a:t>
            </a:r>
            <a:r>
              <a:rPr lang="en-US" dirty="0" smtClean="0">
                <a:latin typeface="Gill Sans MT" charset="0"/>
              </a:rPr>
              <a:t>sed for layer 3 (network layer) forwarding</a:t>
            </a:r>
            <a:endParaRPr lang="en-US" dirty="0">
              <a:latin typeface="Gill Sans MT" charset="0"/>
            </a:endParaRPr>
          </a:p>
          <a:p>
            <a:pPr>
              <a:defRPr/>
            </a:pPr>
            <a:r>
              <a:rPr lang="en-US" dirty="0">
                <a:latin typeface="Gill Sans MT" charset="0"/>
                <a:cs typeface="+mn-cs"/>
              </a:rPr>
              <a:t>MAC (or LAN or physical or Ethernet) address:</a:t>
            </a:r>
            <a:r>
              <a:rPr lang="en-US" dirty="0">
                <a:solidFill>
                  <a:srgbClr val="FF0000"/>
                </a:solidFill>
                <a:latin typeface="Gill Sans MT" charset="0"/>
                <a:cs typeface="+mn-cs"/>
              </a:rPr>
              <a:t> </a:t>
            </a:r>
          </a:p>
          <a:p>
            <a:pPr lvl="1">
              <a:defRPr/>
            </a:pPr>
            <a:r>
              <a:rPr lang="en-US" dirty="0">
                <a:latin typeface="Gill Sans MT" charset="0"/>
              </a:rPr>
              <a:t>function:</a:t>
            </a:r>
            <a:r>
              <a:rPr lang="en-US" dirty="0">
                <a:solidFill>
                  <a:schemeClr val="accent2"/>
                </a:solidFill>
                <a:latin typeface="Gill Sans MT" charset="0"/>
              </a:rPr>
              <a:t> </a:t>
            </a:r>
            <a:r>
              <a:rPr lang="en-US" i="1" dirty="0" smtClean="0">
                <a:solidFill>
                  <a:srgbClr val="CC0000"/>
                </a:solidFill>
                <a:latin typeface="Gill Sans MT" charset="0"/>
              </a:rPr>
              <a:t>used ‘locally” to get </a:t>
            </a:r>
            <a:r>
              <a:rPr lang="en-US" i="1" dirty="0">
                <a:solidFill>
                  <a:srgbClr val="CC0000"/>
                </a:solidFill>
                <a:latin typeface="Gill Sans MT" charset="0"/>
              </a:rPr>
              <a:t>frame from one interface to another physically-connected interface (same network, in IP-addressing sense)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>
                <a:latin typeface="Gill Sans MT" charset="0"/>
              </a:rPr>
              <a:t>48 bit MAC address (for most LANs) burned in NIC ROM, also sometimes software settable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>
                <a:latin typeface="Gill Sans MT" charset="0"/>
              </a:rPr>
              <a:t>e.g.: 1A-2F-BB-76-09-AD</a:t>
            </a:r>
          </a:p>
          <a:p>
            <a:pPr lvl="1">
              <a:lnSpc>
                <a:spcPct val="90000"/>
              </a:lnSpc>
              <a:defRPr/>
            </a:pPr>
            <a:endParaRPr lang="en-US" dirty="0">
              <a:latin typeface="Gill Sans MT" charset="0"/>
            </a:endParaRPr>
          </a:p>
        </p:txBody>
      </p:sp>
      <p:pic>
        <p:nvPicPr>
          <p:cNvPr id="121861" name="Picture 4" descr="underline_base"/>
          <p:cNvPicPr>
            <a:picLocks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775" y="1028700"/>
            <a:ext cx="54848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43" name="Text Box 6"/>
          <p:cNvSpPr txBox="1">
            <a:spLocks noChangeArrowheads="1"/>
          </p:cNvSpPr>
          <p:nvPr/>
        </p:nvSpPr>
        <p:spPr bwMode="auto">
          <a:xfrm>
            <a:off x="812141" y="5591175"/>
            <a:ext cx="3744647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i="0" dirty="0" smtClean="0">
                <a:solidFill>
                  <a:srgbClr val="000099"/>
                </a:solidFill>
                <a:latin typeface="Arial" charset="0"/>
                <a:cs typeface="+mn-cs"/>
              </a:rPr>
              <a:t>hexadecimal (base 16) notation</a:t>
            </a:r>
          </a:p>
          <a:p>
            <a:pPr algn="ctr">
              <a:defRPr/>
            </a:pPr>
            <a:r>
              <a:rPr lang="en-US" i="0" dirty="0" smtClean="0">
                <a:solidFill>
                  <a:srgbClr val="000099"/>
                </a:solidFill>
                <a:latin typeface="Arial" charset="0"/>
                <a:cs typeface="+mn-cs"/>
              </a:rPr>
              <a:t>(each </a:t>
            </a:r>
            <a:r>
              <a:rPr lang="ja-JP" altLang="en-US" i="0" dirty="0" smtClean="0">
                <a:solidFill>
                  <a:srgbClr val="000099"/>
                </a:solidFill>
                <a:latin typeface="Arial" charset="0"/>
                <a:cs typeface="+mn-cs"/>
              </a:rPr>
              <a:t>“</a:t>
            </a:r>
            <a:r>
              <a:rPr lang="en-US" i="0" dirty="0" smtClean="0">
                <a:solidFill>
                  <a:srgbClr val="000099"/>
                </a:solidFill>
                <a:latin typeface="Arial" charset="0"/>
                <a:cs typeface="+mn-cs"/>
              </a:rPr>
              <a:t>numeral</a:t>
            </a:r>
            <a:r>
              <a:rPr lang="ja-JP" altLang="en-US" i="0" dirty="0" smtClean="0">
                <a:solidFill>
                  <a:srgbClr val="000099"/>
                </a:solidFill>
                <a:latin typeface="Arial" charset="0"/>
                <a:cs typeface="+mn-cs"/>
              </a:rPr>
              <a:t>”</a:t>
            </a:r>
            <a:r>
              <a:rPr lang="en-US" i="0" dirty="0" smtClean="0">
                <a:solidFill>
                  <a:srgbClr val="000099"/>
                </a:solidFill>
                <a:latin typeface="Arial" charset="0"/>
                <a:cs typeface="+mn-cs"/>
              </a:rPr>
              <a:t> represents 4 bits)</a:t>
            </a:r>
          </a:p>
        </p:txBody>
      </p:sp>
      <p:sp>
        <p:nvSpPr>
          <p:cNvPr id="39944" name="Line 7"/>
          <p:cNvSpPr>
            <a:spLocks noChangeShapeType="1"/>
          </p:cNvSpPr>
          <p:nvPr/>
        </p:nvSpPr>
        <p:spPr bwMode="auto">
          <a:xfrm flipV="1">
            <a:off x="2116138" y="5326063"/>
            <a:ext cx="188912" cy="33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6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/>
              <a:t>3</a:t>
            </a:fld>
            <a:endParaRPr lang="en-US" sz="1200" dirty="0">
              <a:latin typeface="Tahoma" charset="0"/>
            </a:endParaRPr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52155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Link Layer and LANs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4745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35660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dirty="0">
                <a:latin typeface="Gill Sans MT" charset="0"/>
                <a:cs typeface="+mj-cs"/>
              </a:rPr>
              <a:t>LAN addresses and ARP</a:t>
            </a:r>
          </a:p>
        </p:txBody>
      </p:sp>
      <p:sp>
        <p:nvSpPr>
          <p:cNvPr id="40965" name="Text Box 4"/>
          <p:cNvSpPr txBox="1">
            <a:spLocks noChangeArrowheads="1"/>
          </p:cNvSpPr>
          <p:nvPr/>
        </p:nvSpPr>
        <p:spPr bwMode="auto">
          <a:xfrm>
            <a:off x="585788" y="1309688"/>
            <a:ext cx="68992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800" i="0" dirty="0" smtClean="0">
                <a:latin typeface="Gill Sans MT" charset="0"/>
                <a:cs typeface="+mn-cs"/>
              </a:rPr>
              <a:t>each adapter on LAN has unique </a:t>
            </a:r>
            <a:r>
              <a:rPr lang="en-US" sz="2800" dirty="0" smtClean="0">
                <a:solidFill>
                  <a:srgbClr val="CC0000"/>
                </a:solidFill>
                <a:latin typeface="Gill Sans MT" charset="0"/>
                <a:cs typeface="+mn-cs"/>
              </a:rPr>
              <a:t>LAN</a:t>
            </a:r>
            <a:r>
              <a:rPr lang="en-US" sz="2800" i="0" dirty="0" smtClean="0">
                <a:latin typeface="Gill Sans MT" charset="0"/>
                <a:cs typeface="+mn-cs"/>
              </a:rPr>
              <a:t> address</a:t>
            </a:r>
          </a:p>
        </p:txBody>
      </p:sp>
      <p:sp>
        <p:nvSpPr>
          <p:cNvPr id="40966" name="Text Box 18"/>
          <p:cNvSpPr txBox="1">
            <a:spLocks noChangeArrowheads="1"/>
          </p:cNvSpPr>
          <p:nvPr/>
        </p:nvSpPr>
        <p:spPr bwMode="auto">
          <a:xfrm>
            <a:off x="6918325" y="3890963"/>
            <a:ext cx="9588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i="0" dirty="0" smtClean="0">
                <a:latin typeface="Arial" charset="0"/>
                <a:cs typeface="+mn-cs"/>
              </a:rPr>
              <a:t>adapter</a:t>
            </a:r>
          </a:p>
        </p:txBody>
      </p:sp>
      <p:sp>
        <p:nvSpPr>
          <p:cNvPr id="123910" name="Freeform 8"/>
          <p:cNvSpPr>
            <a:spLocks/>
          </p:cNvSpPr>
          <p:nvPr/>
        </p:nvSpPr>
        <p:spPr bwMode="auto">
          <a:xfrm>
            <a:off x="2152650" y="3262313"/>
            <a:ext cx="2046288" cy="2049462"/>
          </a:xfrm>
          <a:custGeom>
            <a:avLst/>
            <a:gdLst>
              <a:gd name="T0" fmla="*/ 2147483647 w 1292"/>
              <a:gd name="T1" fmla="*/ 2147483647 h 1255"/>
              <a:gd name="T2" fmla="*/ 2147483647 w 1292"/>
              <a:gd name="T3" fmla="*/ 2147483647 h 1255"/>
              <a:gd name="T4" fmla="*/ 2147483647 w 1292"/>
              <a:gd name="T5" fmla="*/ 2147483647 h 1255"/>
              <a:gd name="T6" fmla="*/ 2147483647 w 1292"/>
              <a:gd name="T7" fmla="*/ 2147483647 h 1255"/>
              <a:gd name="T8" fmla="*/ 2147483647 w 1292"/>
              <a:gd name="T9" fmla="*/ 2147483647 h 1255"/>
              <a:gd name="T10" fmla="*/ 2147483647 w 1292"/>
              <a:gd name="T11" fmla="*/ 2147483647 h 1255"/>
              <a:gd name="T12" fmla="*/ 2147483647 w 1292"/>
              <a:gd name="T13" fmla="*/ 2147483647 h 1255"/>
              <a:gd name="T14" fmla="*/ 2147483647 w 1292"/>
              <a:gd name="T15" fmla="*/ 2147483647 h 1255"/>
              <a:gd name="T16" fmla="*/ 2147483647 w 1292"/>
              <a:gd name="T17" fmla="*/ 2147483647 h 1255"/>
              <a:gd name="T18" fmla="*/ 2147483647 w 1292"/>
              <a:gd name="T19" fmla="*/ 2147483647 h 1255"/>
              <a:gd name="T20" fmla="*/ 2147483647 w 1292"/>
              <a:gd name="T21" fmla="*/ 2147483647 h 1255"/>
              <a:gd name="T22" fmla="*/ 2147483647 w 1292"/>
              <a:gd name="T23" fmla="*/ 2147483647 h 1255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1292" h="1255">
                <a:moveTo>
                  <a:pt x="239" y="7"/>
                </a:moveTo>
                <a:cubicBezTo>
                  <a:pt x="120" y="14"/>
                  <a:pt x="70" y="71"/>
                  <a:pt x="35" y="157"/>
                </a:cubicBezTo>
                <a:cubicBezTo>
                  <a:pt x="0" y="243"/>
                  <a:pt x="26" y="411"/>
                  <a:pt x="29" y="523"/>
                </a:cubicBezTo>
                <a:cubicBezTo>
                  <a:pt x="32" y="635"/>
                  <a:pt x="17" y="771"/>
                  <a:pt x="53" y="829"/>
                </a:cubicBezTo>
                <a:cubicBezTo>
                  <a:pt x="89" y="887"/>
                  <a:pt x="146" y="821"/>
                  <a:pt x="245" y="871"/>
                </a:cubicBezTo>
                <a:cubicBezTo>
                  <a:pt x="344" y="921"/>
                  <a:pt x="522" y="1068"/>
                  <a:pt x="647" y="1129"/>
                </a:cubicBezTo>
                <a:cubicBezTo>
                  <a:pt x="772" y="1190"/>
                  <a:pt x="903" y="1255"/>
                  <a:pt x="995" y="1237"/>
                </a:cubicBezTo>
                <a:cubicBezTo>
                  <a:pt x="1087" y="1219"/>
                  <a:pt x="1153" y="1153"/>
                  <a:pt x="1199" y="1021"/>
                </a:cubicBezTo>
                <a:cubicBezTo>
                  <a:pt x="1245" y="889"/>
                  <a:pt x="1270" y="580"/>
                  <a:pt x="1271" y="445"/>
                </a:cubicBezTo>
                <a:cubicBezTo>
                  <a:pt x="1272" y="310"/>
                  <a:pt x="1292" y="266"/>
                  <a:pt x="1205" y="211"/>
                </a:cubicBezTo>
                <a:cubicBezTo>
                  <a:pt x="1118" y="156"/>
                  <a:pt x="908" y="150"/>
                  <a:pt x="749" y="115"/>
                </a:cubicBezTo>
                <a:cubicBezTo>
                  <a:pt x="590" y="80"/>
                  <a:pt x="358" y="0"/>
                  <a:pt x="239" y="7"/>
                </a:cubicBezTo>
                <a:close/>
              </a:path>
            </a:pathLst>
          </a:custGeom>
          <a:solidFill>
            <a:srgbClr val="00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0968" name="Line 19"/>
          <p:cNvSpPr>
            <a:spLocks noChangeShapeType="1"/>
          </p:cNvSpPr>
          <p:nvPr/>
        </p:nvSpPr>
        <p:spPr bwMode="auto">
          <a:xfrm>
            <a:off x="1300163" y="3940175"/>
            <a:ext cx="901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40969" name="Line 20"/>
          <p:cNvSpPr>
            <a:spLocks noChangeShapeType="1"/>
          </p:cNvSpPr>
          <p:nvPr/>
        </p:nvSpPr>
        <p:spPr bwMode="auto">
          <a:xfrm>
            <a:off x="3309938" y="2808288"/>
            <a:ext cx="0" cy="6556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40970" name="Line 21"/>
          <p:cNvSpPr>
            <a:spLocks noChangeShapeType="1"/>
          </p:cNvSpPr>
          <p:nvPr/>
        </p:nvSpPr>
        <p:spPr bwMode="auto">
          <a:xfrm flipH="1">
            <a:off x="4173538" y="4108450"/>
            <a:ext cx="796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40971" name="Line 22"/>
          <p:cNvSpPr>
            <a:spLocks noChangeShapeType="1"/>
          </p:cNvSpPr>
          <p:nvPr/>
        </p:nvSpPr>
        <p:spPr bwMode="auto">
          <a:xfrm flipV="1">
            <a:off x="3271838" y="5113338"/>
            <a:ext cx="0" cy="4381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40972" name="Text Box 24"/>
          <p:cNvSpPr txBox="1">
            <a:spLocks noChangeArrowheads="1"/>
          </p:cNvSpPr>
          <p:nvPr/>
        </p:nvSpPr>
        <p:spPr bwMode="auto">
          <a:xfrm>
            <a:off x="3630613" y="2513013"/>
            <a:ext cx="17811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400" i="0" dirty="0" smtClean="0">
                <a:latin typeface="Arial" charset="0"/>
                <a:cs typeface="+mn-cs"/>
              </a:rPr>
              <a:t>1A-2F-BB-76-09-AD</a:t>
            </a:r>
          </a:p>
        </p:txBody>
      </p:sp>
      <p:sp>
        <p:nvSpPr>
          <p:cNvPr id="40973" name="Line 25"/>
          <p:cNvSpPr>
            <a:spLocks noChangeShapeType="1"/>
          </p:cNvSpPr>
          <p:nvPr/>
        </p:nvSpPr>
        <p:spPr bwMode="auto">
          <a:xfrm flipH="1" flipV="1">
            <a:off x="3449638" y="2652713"/>
            <a:ext cx="257175" cy="12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40974" name="Line 26"/>
          <p:cNvSpPr>
            <a:spLocks noChangeShapeType="1"/>
          </p:cNvSpPr>
          <p:nvPr/>
        </p:nvSpPr>
        <p:spPr bwMode="auto">
          <a:xfrm flipV="1">
            <a:off x="4999038" y="4289425"/>
            <a:ext cx="0" cy="3730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40975" name="Text Box 27"/>
          <p:cNvSpPr txBox="1">
            <a:spLocks noChangeArrowheads="1"/>
          </p:cNvSpPr>
          <p:nvPr/>
        </p:nvSpPr>
        <p:spPr bwMode="auto">
          <a:xfrm>
            <a:off x="4479925" y="4662488"/>
            <a:ext cx="1739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400" i="0" dirty="0" smtClean="0">
                <a:latin typeface="Arial" charset="0"/>
                <a:cs typeface="+mn-cs"/>
              </a:rPr>
              <a:t>58-23-D7-FA-20-B0</a:t>
            </a:r>
          </a:p>
        </p:txBody>
      </p:sp>
      <p:sp>
        <p:nvSpPr>
          <p:cNvPr id="40976" name="Line 28"/>
          <p:cNvSpPr>
            <a:spLocks noChangeShapeType="1"/>
          </p:cNvSpPr>
          <p:nvPr/>
        </p:nvSpPr>
        <p:spPr bwMode="auto">
          <a:xfrm flipH="1">
            <a:off x="3375025" y="5667375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40977" name="Text Box 29"/>
          <p:cNvSpPr txBox="1">
            <a:spLocks noChangeArrowheads="1"/>
          </p:cNvSpPr>
          <p:nvPr/>
        </p:nvSpPr>
        <p:spPr bwMode="auto">
          <a:xfrm>
            <a:off x="3797300" y="5551488"/>
            <a:ext cx="17494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400" i="0" dirty="0" smtClean="0">
                <a:latin typeface="Arial" charset="0"/>
                <a:cs typeface="+mn-cs"/>
              </a:rPr>
              <a:t>0C-C4-11-6F-E3-98</a:t>
            </a:r>
          </a:p>
        </p:txBody>
      </p:sp>
      <p:sp>
        <p:nvSpPr>
          <p:cNvPr id="40978" name="Line 30"/>
          <p:cNvSpPr>
            <a:spLocks noChangeShapeType="1"/>
          </p:cNvSpPr>
          <p:nvPr/>
        </p:nvSpPr>
        <p:spPr bwMode="auto">
          <a:xfrm flipV="1">
            <a:off x="1236663" y="4095750"/>
            <a:ext cx="0" cy="3730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40979" name="Text Box 31"/>
          <p:cNvSpPr txBox="1">
            <a:spLocks noChangeArrowheads="1"/>
          </p:cNvSpPr>
          <p:nvPr/>
        </p:nvSpPr>
        <p:spPr bwMode="auto">
          <a:xfrm>
            <a:off x="319088" y="4470400"/>
            <a:ext cx="16891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400" i="0" dirty="0" smtClean="0">
                <a:latin typeface="Arial" charset="0"/>
                <a:cs typeface="+mn-cs"/>
              </a:rPr>
              <a:t>71-65-F7-2B-08-53</a:t>
            </a:r>
          </a:p>
        </p:txBody>
      </p:sp>
      <p:sp>
        <p:nvSpPr>
          <p:cNvPr id="40980" name="Text Box 32"/>
          <p:cNvSpPr txBox="1">
            <a:spLocks noChangeArrowheads="1"/>
          </p:cNvSpPr>
          <p:nvPr/>
        </p:nvSpPr>
        <p:spPr bwMode="auto">
          <a:xfrm>
            <a:off x="2636838" y="3621088"/>
            <a:ext cx="1085850" cy="91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i="0" dirty="0" smtClean="0">
                <a:latin typeface="Arial" charset="0"/>
                <a:cs typeface="+mn-cs"/>
              </a:rPr>
              <a:t>   LAN</a:t>
            </a:r>
          </a:p>
          <a:p>
            <a:pPr>
              <a:defRPr/>
            </a:pPr>
            <a:r>
              <a:rPr lang="en-US" i="0" dirty="0" smtClean="0">
                <a:latin typeface="Arial" charset="0"/>
                <a:cs typeface="+mn-cs"/>
              </a:rPr>
              <a:t>(wired or</a:t>
            </a:r>
          </a:p>
          <a:p>
            <a:pPr>
              <a:defRPr/>
            </a:pPr>
            <a:r>
              <a:rPr lang="en-US" i="0" dirty="0" smtClean="0">
                <a:latin typeface="Arial" charset="0"/>
                <a:cs typeface="+mn-cs"/>
              </a:rPr>
              <a:t>wireless)</a:t>
            </a:r>
          </a:p>
        </p:txBody>
      </p:sp>
      <p:sp>
        <p:nvSpPr>
          <p:cNvPr id="526373" name="Rectangle 37"/>
          <p:cNvSpPr>
            <a:spLocks noChangeArrowheads="1"/>
          </p:cNvSpPr>
          <p:nvPr/>
        </p:nvSpPr>
        <p:spPr bwMode="auto">
          <a:xfrm>
            <a:off x="6727825" y="3941763"/>
            <a:ext cx="160338" cy="255587"/>
          </a:xfrm>
          <a:prstGeom prst="rect">
            <a:avLst/>
          </a:prstGeom>
          <a:gradFill rotWithShape="1">
            <a:gsLst>
              <a:gs pos="0">
                <a:srgbClr val="008000"/>
              </a:gs>
              <a:gs pos="50000">
                <a:schemeClr val="bg1"/>
              </a:gs>
              <a:gs pos="100000">
                <a:srgbClr val="008000"/>
              </a:gs>
            </a:gsLst>
            <a:lin ang="0" scaled="1"/>
          </a:gradFill>
          <a:ln w="9525">
            <a:solidFill>
              <a:srgbClr val="008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Comic Sans MS" pitchFamily="66" charset="0"/>
              <a:ea typeface="+mn-ea"/>
              <a:cs typeface="+mn-cs"/>
            </a:endParaRPr>
          </a:p>
        </p:txBody>
      </p:sp>
      <p:grpSp>
        <p:nvGrpSpPr>
          <p:cNvPr id="123925" name="Group 51"/>
          <p:cNvGrpSpPr>
            <a:grpSpLocks/>
          </p:cNvGrpSpPr>
          <p:nvPr/>
        </p:nvGrpSpPr>
        <p:grpSpPr bwMode="auto">
          <a:xfrm>
            <a:off x="423863" y="3562350"/>
            <a:ext cx="922337" cy="658813"/>
            <a:chOff x="267" y="2244"/>
            <a:chExt cx="581" cy="415"/>
          </a:xfrm>
        </p:grpSpPr>
        <p:sp>
          <p:nvSpPr>
            <p:cNvPr id="526372" name="Rectangle 36"/>
            <p:cNvSpPr>
              <a:spLocks noChangeArrowheads="1"/>
            </p:cNvSpPr>
            <p:nvPr/>
          </p:nvSpPr>
          <p:spPr bwMode="auto">
            <a:xfrm rot="-5400000">
              <a:off x="717" y="2400"/>
              <a:ext cx="101" cy="161"/>
            </a:xfrm>
            <a:prstGeom prst="rect">
              <a:avLst/>
            </a:prstGeom>
            <a:gradFill rotWithShape="1">
              <a:gsLst>
                <a:gs pos="0">
                  <a:srgbClr val="008000"/>
                </a:gs>
                <a:gs pos="50000">
                  <a:schemeClr val="bg1"/>
                </a:gs>
                <a:gs pos="100000">
                  <a:srgbClr val="008000"/>
                </a:gs>
              </a:gsLst>
              <a:lin ang="0" scaled="1"/>
            </a:gra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Comic Sans MS" pitchFamily="66" charset="0"/>
                <a:ea typeface="+mn-ea"/>
                <a:cs typeface="+mn-cs"/>
              </a:endParaRPr>
            </a:p>
          </p:txBody>
        </p:sp>
        <p:grpSp>
          <p:nvGrpSpPr>
            <p:cNvPr id="123943" name="Group 38"/>
            <p:cNvGrpSpPr>
              <a:grpSpLocks/>
            </p:cNvGrpSpPr>
            <p:nvPr/>
          </p:nvGrpSpPr>
          <p:grpSpPr bwMode="auto">
            <a:xfrm>
              <a:off x="267" y="2244"/>
              <a:ext cx="512" cy="415"/>
              <a:chOff x="-44" y="1473"/>
              <a:chExt cx="981" cy="1105"/>
            </a:xfrm>
          </p:grpSpPr>
          <p:pic>
            <p:nvPicPr>
              <p:cNvPr id="123944" name="Picture 39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3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23945" name="Freeform 40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736 w 356"/>
                  <a:gd name="T3" fmla="*/ 95 h 368"/>
                  <a:gd name="T4" fmla="*/ 2059 w 356"/>
                  <a:gd name="T5" fmla="*/ 1990 h 368"/>
                  <a:gd name="T6" fmla="*/ 454 w 356"/>
                  <a:gd name="T7" fmla="*/ 248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</p:grpSp>
      </p:grpSp>
      <p:grpSp>
        <p:nvGrpSpPr>
          <p:cNvPr id="123926" name="Group 50"/>
          <p:cNvGrpSpPr>
            <a:grpSpLocks/>
          </p:cNvGrpSpPr>
          <p:nvPr/>
        </p:nvGrpSpPr>
        <p:grpSpPr bwMode="auto">
          <a:xfrm>
            <a:off x="2744788" y="5559425"/>
            <a:ext cx="812800" cy="833438"/>
            <a:chOff x="1729" y="3502"/>
            <a:chExt cx="512" cy="525"/>
          </a:xfrm>
        </p:grpSpPr>
        <p:sp>
          <p:nvSpPr>
            <p:cNvPr id="526370" name="Rectangle 34"/>
            <p:cNvSpPr>
              <a:spLocks noChangeArrowheads="1"/>
            </p:cNvSpPr>
            <p:nvPr/>
          </p:nvSpPr>
          <p:spPr bwMode="auto">
            <a:xfrm>
              <a:off x="2021" y="3502"/>
              <a:ext cx="101" cy="161"/>
            </a:xfrm>
            <a:prstGeom prst="rect">
              <a:avLst/>
            </a:prstGeom>
            <a:gradFill rotWithShape="1">
              <a:gsLst>
                <a:gs pos="0">
                  <a:srgbClr val="008000"/>
                </a:gs>
                <a:gs pos="50000">
                  <a:schemeClr val="bg1"/>
                </a:gs>
                <a:gs pos="100000">
                  <a:srgbClr val="008000"/>
                </a:gs>
              </a:gsLst>
              <a:lin ang="0" scaled="1"/>
            </a:gra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Comic Sans MS" pitchFamily="66" charset="0"/>
                <a:ea typeface="+mn-ea"/>
                <a:cs typeface="+mn-cs"/>
              </a:endParaRPr>
            </a:p>
          </p:txBody>
        </p:sp>
        <p:grpSp>
          <p:nvGrpSpPr>
            <p:cNvPr id="123939" name="Group 41"/>
            <p:cNvGrpSpPr>
              <a:grpSpLocks/>
            </p:cNvGrpSpPr>
            <p:nvPr/>
          </p:nvGrpSpPr>
          <p:grpSpPr bwMode="auto">
            <a:xfrm>
              <a:off x="1729" y="3612"/>
              <a:ext cx="512" cy="415"/>
              <a:chOff x="-44" y="1473"/>
              <a:chExt cx="981" cy="1105"/>
            </a:xfrm>
          </p:grpSpPr>
          <p:pic>
            <p:nvPicPr>
              <p:cNvPr id="123940" name="Picture 42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3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23941" name="Freeform 43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736 w 356"/>
                  <a:gd name="T3" fmla="*/ 95 h 368"/>
                  <a:gd name="T4" fmla="*/ 2059 w 356"/>
                  <a:gd name="T5" fmla="*/ 1990 h 368"/>
                  <a:gd name="T6" fmla="*/ 454 w 356"/>
                  <a:gd name="T7" fmla="*/ 248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</p:grpSp>
      </p:grpSp>
      <p:grpSp>
        <p:nvGrpSpPr>
          <p:cNvPr id="123927" name="Group 52"/>
          <p:cNvGrpSpPr>
            <a:grpSpLocks/>
          </p:cNvGrpSpPr>
          <p:nvPr/>
        </p:nvGrpSpPr>
        <p:grpSpPr bwMode="auto">
          <a:xfrm>
            <a:off x="2770188" y="2025650"/>
            <a:ext cx="812800" cy="776288"/>
            <a:chOff x="1745" y="1276"/>
            <a:chExt cx="512" cy="489"/>
          </a:xfrm>
        </p:grpSpPr>
        <p:sp>
          <p:nvSpPr>
            <p:cNvPr id="526350" name="Rectangle 14"/>
            <p:cNvSpPr>
              <a:spLocks noChangeArrowheads="1"/>
            </p:cNvSpPr>
            <p:nvPr/>
          </p:nvSpPr>
          <p:spPr bwMode="auto">
            <a:xfrm>
              <a:off x="2039" y="1604"/>
              <a:ext cx="101" cy="161"/>
            </a:xfrm>
            <a:prstGeom prst="rect">
              <a:avLst/>
            </a:prstGeom>
            <a:gradFill rotWithShape="1">
              <a:gsLst>
                <a:gs pos="0">
                  <a:srgbClr val="008000"/>
                </a:gs>
                <a:gs pos="50000">
                  <a:schemeClr val="bg1"/>
                </a:gs>
                <a:gs pos="100000">
                  <a:srgbClr val="008000"/>
                </a:gs>
              </a:gsLst>
              <a:lin ang="0" scaled="1"/>
            </a:gra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Comic Sans MS" pitchFamily="66" charset="0"/>
                <a:ea typeface="+mn-ea"/>
                <a:cs typeface="+mn-cs"/>
              </a:endParaRPr>
            </a:p>
          </p:txBody>
        </p:sp>
        <p:grpSp>
          <p:nvGrpSpPr>
            <p:cNvPr id="123935" name="Group 44"/>
            <p:cNvGrpSpPr>
              <a:grpSpLocks/>
            </p:cNvGrpSpPr>
            <p:nvPr/>
          </p:nvGrpSpPr>
          <p:grpSpPr bwMode="auto">
            <a:xfrm>
              <a:off x="1745" y="1276"/>
              <a:ext cx="512" cy="415"/>
              <a:chOff x="-44" y="1473"/>
              <a:chExt cx="981" cy="1105"/>
            </a:xfrm>
          </p:grpSpPr>
          <p:pic>
            <p:nvPicPr>
              <p:cNvPr id="123936" name="Picture 45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3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23937" name="Freeform 46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736 w 356"/>
                  <a:gd name="T3" fmla="*/ 95 h 368"/>
                  <a:gd name="T4" fmla="*/ 2059 w 356"/>
                  <a:gd name="T5" fmla="*/ 1990 h 368"/>
                  <a:gd name="T6" fmla="*/ 454 w 356"/>
                  <a:gd name="T7" fmla="*/ 248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</p:grpSp>
      </p:grpSp>
      <p:grpSp>
        <p:nvGrpSpPr>
          <p:cNvPr id="123928" name="Group 53"/>
          <p:cNvGrpSpPr>
            <a:grpSpLocks/>
          </p:cNvGrpSpPr>
          <p:nvPr/>
        </p:nvGrpSpPr>
        <p:grpSpPr bwMode="auto">
          <a:xfrm>
            <a:off x="4868863" y="3836988"/>
            <a:ext cx="812800" cy="658812"/>
            <a:chOff x="3067" y="2417"/>
            <a:chExt cx="512" cy="415"/>
          </a:xfrm>
        </p:grpSpPr>
        <p:sp>
          <p:nvSpPr>
            <p:cNvPr id="526371" name="Rectangle 35"/>
            <p:cNvSpPr>
              <a:spLocks noChangeArrowheads="1"/>
            </p:cNvSpPr>
            <p:nvPr/>
          </p:nvSpPr>
          <p:spPr bwMode="auto">
            <a:xfrm rot="-5400000">
              <a:off x="3162" y="2514"/>
              <a:ext cx="101" cy="161"/>
            </a:xfrm>
            <a:prstGeom prst="rect">
              <a:avLst/>
            </a:prstGeom>
            <a:gradFill rotWithShape="1">
              <a:gsLst>
                <a:gs pos="0">
                  <a:srgbClr val="008000"/>
                </a:gs>
                <a:gs pos="50000">
                  <a:schemeClr val="bg1"/>
                </a:gs>
                <a:gs pos="100000">
                  <a:srgbClr val="008000"/>
                </a:gs>
              </a:gsLst>
              <a:lin ang="0" scaled="1"/>
            </a:gra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Comic Sans MS" pitchFamily="66" charset="0"/>
                <a:ea typeface="+mn-ea"/>
                <a:cs typeface="+mn-cs"/>
              </a:endParaRPr>
            </a:p>
          </p:txBody>
        </p:sp>
        <p:grpSp>
          <p:nvGrpSpPr>
            <p:cNvPr id="123931" name="Group 47"/>
            <p:cNvGrpSpPr>
              <a:grpSpLocks/>
            </p:cNvGrpSpPr>
            <p:nvPr/>
          </p:nvGrpSpPr>
          <p:grpSpPr bwMode="auto">
            <a:xfrm>
              <a:off x="3067" y="2417"/>
              <a:ext cx="512" cy="415"/>
              <a:chOff x="-44" y="1473"/>
              <a:chExt cx="981" cy="1105"/>
            </a:xfrm>
          </p:grpSpPr>
          <p:pic>
            <p:nvPicPr>
              <p:cNvPr id="123932" name="Picture 48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3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23933" name="Freeform 49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736 w 356"/>
                  <a:gd name="T3" fmla="*/ 95 h 368"/>
                  <a:gd name="T4" fmla="*/ 2059 w 356"/>
                  <a:gd name="T5" fmla="*/ 1990 h 368"/>
                  <a:gd name="T6" fmla="*/ 454 w 356"/>
                  <a:gd name="T7" fmla="*/ 248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</p:grpSp>
      </p:grpSp>
      <p:pic>
        <p:nvPicPr>
          <p:cNvPr id="123929" name="Picture 20" descr="underline_base"/>
          <p:cNvPicPr>
            <a:picLocks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953223"/>
            <a:ext cx="54848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6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/>
              <a:t>4</a:t>
            </a:fld>
            <a:endParaRPr lang="en-US" sz="1200" dirty="0">
              <a:latin typeface="Tahoma" charset="0"/>
            </a:endParaRPr>
          </a:p>
        </p:txBody>
      </p:sp>
      <p:sp>
        <p:nvSpPr>
          <p:cNvPr id="4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52155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Link Layer and LANs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8891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5955" name="Picture 5" descr="underline_base"/>
          <p:cNvPicPr>
            <a:picLocks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138" y="946873"/>
            <a:ext cx="54848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989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35660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dirty="0">
                <a:latin typeface="Gill Sans MT" charset="0"/>
                <a:cs typeface="+mj-cs"/>
              </a:rPr>
              <a:t>LAN addresses (more)</a:t>
            </a:r>
          </a:p>
        </p:txBody>
      </p:sp>
      <p:sp>
        <p:nvSpPr>
          <p:cNvPr id="4199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latin typeface="Gill Sans MT" charset="0"/>
                <a:cs typeface="+mn-cs"/>
              </a:rPr>
              <a:t>MAC address allocation administered by IEEE</a:t>
            </a:r>
          </a:p>
          <a:p>
            <a:pPr>
              <a:defRPr/>
            </a:pPr>
            <a:r>
              <a:rPr lang="en-US" dirty="0">
                <a:latin typeface="Gill Sans MT" charset="0"/>
                <a:cs typeface="+mn-cs"/>
              </a:rPr>
              <a:t>manufacturer buys portion of MAC address space (to assure uniqueness)</a:t>
            </a:r>
          </a:p>
          <a:p>
            <a:pPr>
              <a:defRPr/>
            </a:pPr>
            <a:r>
              <a:rPr lang="en-US" dirty="0">
                <a:latin typeface="Gill Sans MT" charset="0"/>
                <a:cs typeface="+mn-cs"/>
              </a:rPr>
              <a:t>analogy:</a:t>
            </a:r>
          </a:p>
          <a:p>
            <a:pPr lvl="1">
              <a:defRPr/>
            </a:pPr>
            <a:r>
              <a:rPr lang="en-US" dirty="0">
                <a:latin typeface="Gill Sans MT" charset="0"/>
              </a:rPr>
              <a:t>MAC address: like Social Security Number</a:t>
            </a:r>
          </a:p>
          <a:p>
            <a:pPr lvl="1">
              <a:defRPr/>
            </a:pPr>
            <a:r>
              <a:rPr lang="en-US" dirty="0">
                <a:latin typeface="Gill Sans MT" charset="0"/>
              </a:rPr>
              <a:t>IP address: like postal address</a:t>
            </a:r>
          </a:p>
          <a:p>
            <a:pPr>
              <a:defRPr/>
            </a:pPr>
            <a:r>
              <a:rPr lang="en-US" dirty="0">
                <a:latin typeface="Gill Sans MT" charset="0"/>
                <a:cs typeface="+mn-cs"/>
              </a:rPr>
              <a:t> MAC flat address  </a:t>
            </a:r>
            <a:r>
              <a:rPr lang="en-US" dirty="0">
                <a:latin typeface="MS Mincho" charset="0"/>
                <a:ea typeface="MS Mincho" charset="0"/>
                <a:cs typeface="MS Mincho" charset="0"/>
              </a:rPr>
              <a:t>➜</a:t>
            </a:r>
            <a:r>
              <a:rPr lang="en-US" dirty="0">
                <a:latin typeface="Gill Sans MT" charset="0"/>
                <a:cs typeface="+mn-cs"/>
              </a:rPr>
              <a:t> portability </a:t>
            </a:r>
          </a:p>
          <a:p>
            <a:pPr lvl="1">
              <a:defRPr/>
            </a:pPr>
            <a:r>
              <a:rPr lang="en-US" dirty="0">
                <a:latin typeface="Gill Sans MT" charset="0"/>
              </a:rPr>
              <a:t>can move LAN card from one LAN to another</a:t>
            </a:r>
          </a:p>
          <a:p>
            <a:pPr>
              <a:defRPr/>
            </a:pPr>
            <a:r>
              <a:rPr lang="en-US" dirty="0">
                <a:latin typeface="Gill Sans MT" charset="0"/>
                <a:cs typeface="+mn-cs"/>
              </a:rPr>
              <a:t>IP hierarchical address </a:t>
            </a:r>
            <a:r>
              <a:rPr lang="en-US" i="1" dirty="0">
                <a:latin typeface="Gill Sans MT" charset="0"/>
                <a:cs typeface="+mn-cs"/>
              </a:rPr>
              <a:t>not</a:t>
            </a:r>
            <a:r>
              <a:rPr lang="en-US" dirty="0">
                <a:latin typeface="Gill Sans MT" charset="0"/>
                <a:cs typeface="+mn-cs"/>
              </a:rPr>
              <a:t> portable</a:t>
            </a:r>
          </a:p>
          <a:p>
            <a:pPr lvl="1">
              <a:defRPr/>
            </a:pPr>
            <a:r>
              <a:rPr lang="en-US" dirty="0">
                <a:latin typeface="Gill Sans MT" charset="0"/>
              </a:rPr>
              <a:t> address depends on IP subnet to which node is attached</a:t>
            </a:r>
          </a:p>
          <a:p>
            <a:pPr>
              <a:defRPr/>
            </a:pPr>
            <a:endParaRPr lang="en-US" sz="3200" dirty="0">
              <a:latin typeface="Gill Sans MT" charset="0"/>
              <a:cs typeface="+mn-cs"/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6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/>
              <a:t>5</a:t>
            </a:fld>
            <a:endParaRPr lang="en-US" sz="1200" dirty="0">
              <a:latin typeface="Tahoma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52155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Link Layer and LANs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6437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8003" name="Picture 40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413" y="919163"/>
            <a:ext cx="73136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13" name="Rectangle 3"/>
          <p:cNvSpPr>
            <a:spLocks noGrp="1" noChangeArrowheads="1"/>
          </p:cNvSpPr>
          <p:nvPr>
            <p:ph type="title"/>
          </p:nvPr>
        </p:nvSpPr>
        <p:spPr>
          <a:xfrm>
            <a:off x="501650" y="241300"/>
            <a:ext cx="8191500" cy="901700"/>
          </a:xfrm>
        </p:spPr>
        <p:txBody>
          <a:bodyPr/>
          <a:lstStyle/>
          <a:p>
            <a:pPr>
              <a:defRPr/>
            </a:pPr>
            <a:r>
              <a:rPr lang="en-US" sz="4000" dirty="0">
                <a:latin typeface="Gill Sans MT" charset="0"/>
                <a:cs typeface="+mj-cs"/>
              </a:rPr>
              <a:t>ARP: address resolution protocol</a:t>
            </a:r>
          </a:p>
        </p:txBody>
      </p:sp>
      <p:sp>
        <p:nvSpPr>
          <p:cNvPr id="39936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886325" y="2119313"/>
            <a:ext cx="3990975" cy="3881437"/>
          </a:xfrm>
        </p:spPr>
        <p:txBody>
          <a:bodyPr/>
          <a:lstStyle/>
          <a:p>
            <a:pPr marL="0" indent="0">
              <a:buFont typeface="Wingdings" charset="0"/>
              <a:buNone/>
              <a:defRPr/>
            </a:pPr>
            <a:r>
              <a:rPr lang="en-US" sz="2400" i="1" dirty="0" smtClean="0">
                <a:solidFill>
                  <a:srgbClr val="CC0000"/>
                </a:solidFill>
                <a:latin typeface="Gill Sans MT" charset="0"/>
                <a:cs typeface="+mn-cs"/>
              </a:rPr>
              <a:t>ARP table: </a:t>
            </a:r>
            <a:r>
              <a:rPr lang="en-US" sz="2400" dirty="0" smtClean="0">
                <a:latin typeface="Gill Sans MT" charset="0"/>
                <a:cs typeface="+mn-cs"/>
              </a:rPr>
              <a:t>each </a:t>
            </a:r>
            <a:r>
              <a:rPr lang="en-US" sz="2400" dirty="0">
                <a:latin typeface="Gill Sans MT" charset="0"/>
                <a:cs typeface="+mn-cs"/>
              </a:rPr>
              <a:t>IP node (host, router) on LAN has </a:t>
            </a:r>
            <a:r>
              <a:rPr lang="en-US" sz="2400" dirty="0" smtClean="0">
                <a:latin typeface="Gill Sans MT" charset="0"/>
                <a:cs typeface="+mn-cs"/>
              </a:rPr>
              <a:t>table</a:t>
            </a:r>
            <a:endParaRPr lang="en-US" sz="2400" dirty="0">
              <a:latin typeface="Gill Sans MT" charset="0"/>
              <a:cs typeface="+mn-cs"/>
            </a:endParaRPr>
          </a:p>
          <a:p>
            <a:pPr lvl="1">
              <a:defRPr/>
            </a:pPr>
            <a:r>
              <a:rPr lang="en-US" dirty="0">
                <a:latin typeface="Gill Sans MT" charset="0"/>
              </a:rPr>
              <a:t>IP/MAC address mappings for some LAN nodes:</a:t>
            </a:r>
          </a:p>
          <a:p>
            <a:pPr>
              <a:buFont typeface="Wingdings" charset="0"/>
              <a:buNone/>
              <a:defRPr/>
            </a:pPr>
            <a:r>
              <a:rPr lang="en-US" sz="1800" dirty="0">
                <a:latin typeface="Gill Sans MT" charset="0"/>
                <a:cs typeface="+mn-cs"/>
              </a:rPr>
              <a:t>          </a:t>
            </a:r>
            <a:r>
              <a:rPr lang="en-US" sz="1800" dirty="0">
                <a:solidFill>
                  <a:srgbClr val="CC0000"/>
                </a:solidFill>
                <a:latin typeface="Gill Sans MT" charset="0"/>
                <a:cs typeface="+mn-cs"/>
              </a:rPr>
              <a:t>&lt; IP address; MAC address; TTL&gt;</a:t>
            </a:r>
          </a:p>
          <a:p>
            <a:pPr lvl="1">
              <a:defRPr/>
            </a:pPr>
            <a:r>
              <a:rPr lang="en-US" dirty="0">
                <a:latin typeface="Gill Sans MT" charset="0"/>
              </a:rPr>
              <a:t>TTL (Time To Live): time after which address mapping will be forgotten (typically 20 min)</a:t>
            </a:r>
          </a:p>
        </p:txBody>
      </p:sp>
      <p:grpSp>
        <p:nvGrpSpPr>
          <p:cNvPr id="128006" name="Group 41"/>
          <p:cNvGrpSpPr>
            <a:grpSpLocks/>
          </p:cNvGrpSpPr>
          <p:nvPr/>
        </p:nvGrpSpPr>
        <p:grpSpPr bwMode="auto">
          <a:xfrm>
            <a:off x="406400" y="1298575"/>
            <a:ext cx="4146550" cy="1277938"/>
            <a:chOff x="145" y="937"/>
            <a:chExt cx="2612" cy="805"/>
          </a:xfrm>
        </p:grpSpPr>
        <p:sp>
          <p:nvSpPr>
            <p:cNvPr id="43056" name="Text Box 6"/>
            <p:cNvSpPr txBox="1">
              <a:spLocks noChangeArrowheads="1"/>
            </p:cNvSpPr>
            <p:nvPr/>
          </p:nvSpPr>
          <p:spPr bwMode="auto">
            <a:xfrm>
              <a:off x="232" y="947"/>
              <a:ext cx="2525" cy="7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2400" dirty="0" smtClean="0">
                  <a:solidFill>
                    <a:srgbClr val="CC0000"/>
                  </a:solidFill>
                  <a:latin typeface="Arial" charset="0"/>
                  <a:cs typeface="+mn-cs"/>
                </a:rPr>
                <a:t>Question:</a:t>
              </a:r>
              <a:r>
                <a:rPr lang="en-US" sz="2400" i="0" dirty="0" smtClean="0">
                  <a:latin typeface="Arial" charset="0"/>
                  <a:cs typeface="+mn-cs"/>
                </a:rPr>
                <a:t> how to determine</a:t>
              </a:r>
            </a:p>
            <a:p>
              <a:pPr>
                <a:defRPr/>
              </a:pPr>
              <a:r>
                <a:rPr lang="en-US" sz="2400" i="0" dirty="0" smtClean="0">
                  <a:latin typeface="Arial" charset="0"/>
                  <a:cs typeface="+mn-cs"/>
                </a:rPr>
                <a:t>interface’s MAC address, knowing its IP address?</a:t>
              </a:r>
            </a:p>
          </p:txBody>
        </p:sp>
        <p:sp>
          <p:nvSpPr>
            <p:cNvPr id="43057" name="Rectangle 7"/>
            <p:cNvSpPr>
              <a:spLocks noChangeArrowheads="1"/>
            </p:cNvSpPr>
            <p:nvPr/>
          </p:nvSpPr>
          <p:spPr bwMode="auto">
            <a:xfrm>
              <a:off x="145" y="937"/>
              <a:ext cx="2609" cy="805"/>
            </a:xfrm>
            <a:prstGeom prst="rect">
              <a:avLst/>
            </a:prstGeom>
            <a:noFill/>
            <a:ln w="28575">
              <a:solidFill>
                <a:srgbClr val="CC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</p:grpSp>
      <p:sp>
        <p:nvSpPr>
          <p:cNvPr id="128007" name="Freeform 10"/>
          <p:cNvSpPr>
            <a:spLocks/>
          </p:cNvSpPr>
          <p:nvPr/>
        </p:nvSpPr>
        <p:spPr bwMode="auto">
          <a:xfrm>
            <a:off x="1800225" y="3944938"/>
            <a:ext cx="1393825" cy="1525587"/>
          </a:xfrm>
          <a:custGeom>
            <a:avLst/>
            <a:gdLst>
              <a:gd name="T0" fmla="*/ 2147483647 w 1292"/>
              <a:gd name="T1" fmla="*/ 2147483647 h 1255"/>
              <a:gd name="T2" fmla="*/ 2147483647 w 1292"/>
              <a:gd name="T3" fmla="*/ 2147483647 h 1255"/>
              <a:gd name="T4" fmla="*/ 2147483647 w 1292"/>
              <a:gd name="T5" fmla="*/ 2147483647 h 1255"/>
              <a:gd name="T6" fmla="*/ 2147483647 w 1292"/>
              <a:gd name="T7" fmla="*/ 2147483647 h 1255"/>
              <a:gd name="T8" fmla="*/ 2147483647 w 1292"/>
              <a:gd name="T9" fmla="*/ 2147483647 h 1255"/>
              <a:gd name="T10" fmla="*/ 2147483647 w 1292"/>
              <a:gd name="T11" fmla="*/ 2147483647 h 1255"/>
              <a:gd name="T12" fmla="*/ 2147483647 w 1292"/>
              <a:gd name="T13" fmla="*/ 2147483647 h 1255"/>
              <a:gd name="T14" fmla="*/ 2147483647 w 1292"/>
              <a:gd name="T15" fmla="*/ 2147483647 h 1255"/>
              <a:gd name="T16" fmla="*/ 2147483647 w 1292"/>
              <a:gd name="T17" fmla="*/ 2147483647 h 1255"/>
              <a:gd name="T18" fmla="*/ 2147483647 w 1292"/>
              <a:gd name="T19" fmla="*/ 2147483647 h 1255"/>
              <a:gd name="T20" fmla="*/ 2147483647 w 1292"/>
              <a:gd name="T21" fmla="*/ 2147483647 h 1255"/>
              <a:gd name="T22" fmla="*/ 2147483647 w 1292"/>
              <a:gd name="T23" fmla="*/ 2147483647 h 1255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1292" h="1255">
                <a:moveTo>
                  <a:pt x="239" y="7"/>
                </a:moveTo>
                <a:cubicBezTo>
                  <a:pt x="120" y="14"/>
                  <a:pt x="70" y="71"/>
                  <a:pt x="35" y="157"/>
                </a:cubicBezTo>
                <a:cubicBezTo>
                  <a:pt x="0" y="243"/>
                  <a:pt x="26" y="411"/>
                  <a:pt x="29" y="523"/>
                </a:cubicBezTo>
                <a:cubicBezTo>
                  <a:pt x="32" y="635"/>
                  <a:pt x="17" y="771"/>
                  <a:pt x="53" y="829"/>
                </a:cubicBezTo>
                <a:cubicBezTo>
                  <a:pt x="89" y="887"/>
                  <a:pt x="146" y="821"/>
                  <a:pt x="245" y="871"/>
                </a:cubicBezTo>
                <a:cubicBezTo>
                  <a:pt x="344" y="921"/>
                  <a:pt x="522" y="1068"/>
                  <a:pt x="647" y="1129"/>
                </a:cubicBezTo>
                <a:cubicBezTo>
                  <a:pt x="772" y="1190"/>
                  <a:pt x="903" y="1255"/>
                  <a:pt x="995" y="1237"/>
                </a:cubicBezTo>
                <a:cubicBezTo>
                  <a:pt x="1087" y="1219"/>
                  <a:pt x="1153" y="1153"/>
                  <a:pt x="1199" y="1021"/>
                </a:cubicBezTo>
                <a:cubicBezTo>
                  <a:pt x="1245" y="889"/>
                  <a:pt x="1270" y="580"/>
                  <a:pt x="1271" y="445"/>
                </a:cubicBezTo>
                <a:cubicBezTo>
                  <a:pt x="1272" y="310"/>
                  <a:pt x="1292" y="266"/>
                  <a:pt x="1205" y="211"/>
                </a:cubicBezTo>
                <a:cubicBezTo>
                  <a:pt x="1118" y="156"/>
                  <a:pt x="908" y="150"/>
                  <a:pt x="749" y="115"/>
                </a:cubicBezTo>
                <a:cubicBezTo>
                  <a:pt x="590" y="80"/>
                  <a:pt x="358" y="0"/>
                  <a:pt x="239" y="7"/>
                </a:cubicBezTo>
                <a:close/>
              </a:path>
            </a:pathLst>
          </a:custGeom>
          <a:solidFill>
            <a:srgbClr val="00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3017" name="Line 18"/>
          <p:cNvSpPr>
            <a:spLocks noChangeShapeType="1"/>
          </p:cNvSpPr>
          <p:nvPr/>
        </p:nvSpPr>
        <p:spPr bwMode="auto">
          <a:xfrm>
            <a:off x="1357313" y="4449763"/>
            <a:ext cx="4762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43018" name="Line 19"/>
          <p:cNvSpPr>
            <a:spLocks noChangeShapeType="1"/>
          </p:cNvSpPr>
          <p:nvPr/>
        </p:nvSpPr>
        <p:spPr bwMode="auto">
          <a:xfrm>
            <a:off x="2587625" y="3606800"/>
            <a:ext cx="0" cy="488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43019" name="Line 20"/>
          <p:cNvSpPr>
            <a:spLocks noChangeShapeType="1"/>
          </p:cNvSpPr>
          <p:nvPr/>
        </p:nvSpPr>
        <p:spPr bwMode="auto">
          <a:xfrm flipH="1">
            <a:off x="3176588" y="4575175"/>
            <a:ext cx="4476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43020" name="Line 21"/>
          <p:cNvSpPr>
            <a:spLocks noChangeShapeType="1"/>
          </p:cNvSpPr>
          <p:nvPr/>
        </p:nvSpPr>
        <p:spPr bwMode="auto">
          <a:xfrm flipV="1">
            <a:off x="2562225" y="5322888"/>
            <a:ext cx="0" cy="327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43021" name="Text Box 22"/>
          <p:cNvSpPr txBox="1">
            <a:spLocks noChangeArrowheads="1"/>
          </p:cNvSpPr>
          <p:nvPr/>
        </p:nvSpPr>
        <p:spPr bwMode="auto">
          <a:xfrm>
            <a:off x="2806700" y="3386138"/>
            <a:ext cx="17811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400" i="0" dirty="0" smtClean="0">
                <a:latin typeface="Arial" charset="0"/>
                <a:cs typeface="+mn-cs"/>
              </a:rPr>
              <a:t>1A-2F-BB-76-09-AD</a:t>
            </a:r>
          </a:p>
        </p:txBody>
      </p:sp>
      <p:sp>
        <p:nvSpPr>
          <p:cNvPr id="43022" name="Line 23"/>
          <p:cNvSpPr>
            <a:spLocks noChangeShapeType="1"/>
          </p:cNvSpPr>
          <p:nvPr/>
        </p:nvSpPr>
        <p:spPr bwMode="auto">
          <a:xfrm flipH="1" flipV="1">
            <a:off x="2678113" y="3538538"/>
            <a:ext cx="2047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43023" name="Line 24"/>
          <p:cNvSpPr>
            <a:spLocks noChangeShapeType="1"/>
          </p:cNvSpPr>
          <p:nvPr/>
        </p:nvSpPr>
        <p:spPr bwMode="auto">
          <a:xfrm flipV="1">
            <a:off x="3633788" y="4651375"/>
            <a:ext cx="0" cy="3730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43024" name="Text Box 25"/>
          <p:cNvSpPr txBox="1">
            <a:spLocks noChangeArrowheads="1"/>
          </p:cNvSpPr>
          <p:nvPr/>
        </p:nvSpPr>
        <p:spPr bwMode="auto">
          <a:xfrm>
            <a:off x="3187700" y="4953000"/>
            <a:ext cx="1739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400" i="0" dirty="0" smtClean="0">
                <a:latin typeface="Arial" charset="0"/>
                <a:cs typeface="+mn-cs"/>
              </a:rPr>
              <a:t>58-23-D7-FA-20-B0</a:t>
            </a:r>
          </a:p>
        </p:txBody>
      </p:sp>
      <p:sp>
        <p:nvSpPr>
          <p:cNvPr id="43025" name="Line 26"/>
          <p:cNvSpPr>
            <a:spLocks noChangeShapeType="1"/>
          </p:cNvSpPr>
          <p:nvPr/>
        </p:nvSpPr>
        <p:spPr bwMode="auto">
          <a:xfrm flipH="1">
            <a:off x="2632075" y="5735638"/>
            <a:ext cx="2460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43026" name="Text Box 27"/>
          <p:cNvSpPr txBox="1">
            <a:spLocks noChangeArrowheads="1"/>
          </p:cNvSpPr>
          <p:nvPr/>
        </p:nvSpPr>
        <p:spPr bwMode="auto">
          <a:xfrm>
            <a:off x="2816225" y="5578475"/>
            <a:ext cx="17494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400" i="0" dirty="0" smtClean="0">
                <a:latin typeface="Arial" charset="0"/>
                <a:cs typeface="+mn-cs"/>
              </a:rPr>
              <a:t>0C-C4-11-6F-E3-98</a:t>
            </a:r>
          </a:p>
        </p:txBody>
      </p:sp>
      <p:sp>
        <p:nvSpPr>
          <p:cNvPr id="43027" name="Line 28"/>
          <p:cNvSpPr>
            <a:spLocks noChangeShapeType="1"/>
          </p:cNvSpPr>
          <p:nvPr/>
        </p:nvSpPr>
        <p:spPr bwMode="auto">
          <a:xfrm flipV="1">
            <a:off x="1320800" y="4552950"/>
            <a:ext cx="0" cy="3317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43028" name="Text Box 29"/>
          <p:cNvSpPr txBox="1">
            <a:spLocks noChangeArrowheads="1"/>
          </p:cNvSpPr>
          <p:nvPr/>
        </p:nvSpPr>
        <p:spPr bwMode="auto">
          <a:xfrm>
            <a:off x="166688" y="4811713"/>
            <a:ext cx="16891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400" i="0" dirty="0" smtClean="0">
                <a:latin typeface="Arial" charset="0"/>
                <a:cs typeface="+mn-cs"/>
              </a:rPr>
              <a:t>71-65-F7-2B-08-53</a:t>
            </a:r>
          </a:p>
        </p:txBody>
      </p:sp>
      <p:sp>
        <p:nvSpPr>
          <p:cNvPr id="43029" name="Text Box 30"/>
          <p:cNvSpPr txBox="1">
            <a:spLocks noChangeArrowheads="1"/>
          </p:cNvSpPr>
          <p:nvPr/>
        </p:nvSpPr>
        <p:spPr bwMode="auto">
          <a:xfrm>
            <a:off x="2012950" y="4430713"/>
            <a:ext cx="819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i="0" dirty="0" smtClean="0">
                <a:latin typeface="Arial" charset="0"/>
                <a:cs typeface="+mn-cs"/>
              </a:rPr>
              <a:t>   LAN</a:t>
            </a:r>
          </a:p>
        </p:txBody>
      </p:sp>
      <p:sp>
        <p:nvSpPr>
          <p:cNvPr id="43030" name="Text Box 31"/>
          <p:cNvSpPr txBox="1">
            <a:spLocks noChangeArrowheads="1"/>
          </p:cNvSpPr>
          <p:nvPr/>
        </p:nvSpPr>
        <p:spPr bwMode="auto">
          <a:xfrm>
            <a:off x="363538" y="3665538"/>
            <a:ext cx="121761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400" i="0" dirty="0" smtClean="0">
                <a:latin typeface="Arial" charset="0"/>
                <a:cs typeface="+mn-cs"/>
              </a:rPr>
              <a:t>137.196.7.23</a:t>
            </a:r>
          </a:p>
        </p:txBody>
      </p:sp>
      <p:sp>
        <p:nvSpPr>
          <p:cNvPr id="43031" name="Line 32"/>
          <p:cNvSpPr>
            <a:spLocks noChangeShapeType="1"/>
          </p:cNvSpPr>
          <p:nvPr/>
        </p:nvSpPr>
        <p:spPr bwMode="auto">
          <a:xfrm>
            <a:off x="1009650" y="3921125"/>
            <a:ext cx="0" cy="2460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43032" name="Text Box 33"/>
          <p:cNvSpPr txBox="1">
            <a:spLocks noChangeArrowheads="1"/>
          </p:cNvSpPr>
          <p:nvPr/>
        </p:nvSpPr>
        <p:spPr bwMode="auto">
          <a:xfrm>
            <a:off x="2944813" y="2987675"/>
            <a:ext cx="121761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400" i="0" dirty="0" smtClean="0">
                <a:latin typeface="Arial" charset="0"/>
                <a:cs typeface="+mn-cs"/>
              </a:rPr>
              <a:t>137.196.7.78</a:t>
            </a:r>
          </a:p>
        </p:txBody>
      </p:sp>
      <p:sp>
        <p:nvSpPr>
          <p:cNvPr id="43033" name="Line 34"/>
          <p:cNvSpPr>
            <a:spLocks noChangeShapeType="1"/>
          </p:cNvSpPr>
          <p:nvPr/>
        </p:nvSpPr>
        <p:spPr bwMode="auto">
          <a:xfrm flipH="1" flipV="1">
            <a:off x="2774950" y="3125788"/>
            <a:ext cx="2349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43034" name="Line 35"/>
          <p:cNvSpPr>
            <a:spLocks noChangeShapeType="1"/>
          </p:cNvSpPr>
          <p:nvPr/>
        </p:nvSpPr>
        <p:spPr bwMode="auto">
          <a:xfrm>
            <a:off x="3954463" y="4121150"/>
            <a:ext cx="0" cy="2460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43035" name="Text Box 36"/>
          <p:cNvSpPr txBox="1">
            <a:spLocks noChangeArrowheads="1"/>
          </p:cNvSpPr>
          <p:nvPr/>
        </p:nvSpPr>
        <p:spPr bwMode="auto">
          <a:xfrm>
            <a:off x="3344863" y="3887788"/>
            <a:ext cx="121761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400" i="0" dirty="0" smtClean="0">
                <a:latin typeface="Arial" charset="0"/>
                <a:cs typeface="+mn-cs"/>
              </a:rPr>
              <a:t>137.196.7.14</a:t>
            </a:r>
          </a:p>
        </p:txBody>
      </p:sp>
      <p:sp>
        <p:nvSpPr>
          <p:cNvPr id="43036" name="Line 38"/>
          <p:cNvSpPr>
            <a:spLocks noChangeShapeType="1"/>
          </p:cNvSpPr>
          <p:nvPr/>
        </p:nvSpPr>
        <p:spPr bwMode="auto">
          <a:xfrm>
            <a:off x="2136775" y="6002338"/>
            <a:ext cx="2317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43037" name="Text Box 39"/>
          <p:cNvSpPr txBox="1">
            <a:spLocks noChangeArrowheads="1"/>
          </p:cNvSpPr>
          <p:nvPr/>
        </p:nvSpPr>
        <p:spPr bwMode="auto">
          <a:xfrm>
            <a:off x="955675" y="5848350"/>
            <a:ext cx="121761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400" i="0" dirty="0" smtClean="0">
                <a:latin typeface="Arial" charset="0"/>
                <a:cs typeface="+mn-cs"/>
              </a:rPr>
              <a:t>137.196.7.88</a:t>
            </a:r>
          </a:p>
        </p:txBody>
      </p:sp>
      <p:sp>
        <p:nvSpPr>
          <p:cNvPr id="399403" name="Rectangle 43"/>
          <p:cNvSpPr>
            <a:spLocks noChangeArrowheads="1"/>
          </p:cNvSpPr>
          <p:nvPr/>
        </p:nvSpPr>
        <p:spPr bwMode="auto">
          <a:xfrm rot="-5400000">
            <a:off x="3659982" y="4482306"/>
            <a:ext cx="127000" cy="195263"/>
          </a:xfrm>
          <a:prstGeom prst="rect">
            <a:avLst/>
          </a:prstGeom>
          <a:gradFill rotWithShape="1">
            <a:gsLst>
              <a:gs pos="0">
                <a:srgbClr val="008000"/>
              </a:gs>
              <a:gs pos="50000">
                <a:schemeClr val="bg1"/>
              </a:gs>
              <a:gs pos="100000">
                <a:srgbClr val="008000"/>
              </a:gs>
            </a:gsLst>
            <a:lin ang="0" scaled="1"/>
          </a:gradFill>
          <a:ln w="9525">
            <a:solidFill>
              <a:srgbClr val="008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Comic Sans MS" pitchFamily="66" charset="0"/>
              <a:ea typeface="+mn-ea"/>
              <a:cs typeface="+mn-cs"/>
            </a:endParaRPr>
          </a:p>
        </p:txBody>
      </p:sp>
      <p:grpSp>
        <p:nvGrpSpPr>
          <p:cNvPr id="128030" name="Group 44"/>
          <p:cNvGrpSpPr>
            <a:grpSpLocks/>
          </p:cNvGrpSpPr>
          <p:nvPr/>
        </p:nvGrpSpPr>
        <p:grpSpPr bwMode="auto">
          <a:xfrm>
            <a:off x="3562350" y="4357688"/>
            <a:ext cx="598488" cy="520700"/>
            <a:chOff x="-44" y="1473"/>
            <a:chExt cx="981" cy="1105"/>
          </a:xfrm>
        </p:grpSpPr>
        <p:pic>
          <p:nvPicPr>
            <p:cNvPr id="128045" name="Picture 45" descr="desktop_computer_stylized_medium"/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8046" name="Freeform 4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736 w 356"/>
                <a:gd name="T3" fmla="*/ 95 h 368"/>
                <a:gd name="T4" fmla="*/ 2059 w 356"/>
                <a:gd name="T5" fmla="*/ 1990 h 368"/>
                <a:gd name="T6" fmla="*/ 454 w 356"/>
                <a:gd name="T7" fmla="*/ 248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grpSp>
        <p:nvGrpSpPr>
          <p:cNvPr id="128031" name="Group 47"/>
          <p:cNvGrpSpPr>
            <a:grpSpLocks/>
          </p:cNvGrpSpPr>
          <p:nvPr/>
        </p:nvGrpSpPr>
        <p:grpSpPr bwMode="auto">
          <a:xfrm>
            <a:off x="657225" y="4160838"/>
            <a:ext cx="709613" cy="520700"/>
            <a:chOff x="267" y="2244"/>
            <a:chExt cx="581" cy="415"/>
          </a:xfrm>
        </p:grpSpPr>
        <p:sp>
          <p:nvSpPr>
            <p:cNvPr id="399408" name="Rectangle 48"/>
            <p:cNvSpPr>
              <a:spLocks noChangeArrowheads="1"/>
            </p:cNvSpPr>
            <p:nvPr/>
          </p:nvSpPr>
          <p:spPr bwMode="auto">
            <a:xfrm rot="-5400000">
              <a:off x="717" y="2400"/>
              <a:ext cx="101" cy="161"/>
            </a:xfrm>
            <a:prstGeom prst="rect">
              <a:avLst/>
            </a:prstGeom>
            <a:gradFill rotWithShape="1">
              <a:gsLst>
                <a:gs pos="0">
                  <a:srgbClr val="008000"/>
                </a:gs>
                <a:gs pos="50000">
                  <a:schemeClr val="bg1"/>
                </a:gs>
                <a:gs pos="100000">
                  <a:srgbClr val="008000"/>
                </a:gs>
              </a:gsLst>
              <a:lin ang="0" scaled="1"/>
            </a:gra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Comic Sans MS" pitchFamily="66" charset="0"/>
                <a:ea typeface="+mn-ea"/>
                <a:cs typeface="+mn-cs"/>
              </a:endParaRPr>
            </a:p>
          </p:txBody>
        </p:sp>
        <p:grpSp>
          <p:nvGrpSpPr>
            <p:cNvPr id="128042" name="Group 49"/>
            <p:cNvGrpSpPr>
              <a:grpSpLocks/>
            </p:cNvGrpSpPr>
            <p:nvPr/>
          </p:nvGrpSpPr>
          <p:grpSpPr bwMode="auto">
            <a:xfrm>
              <a:off x="267" y="2244"/>
              <a:ext cx="512" cy="415"/>
              <a:chOff x="-44" y="1473"/>
              <a:chExt cx="981" cy="1105"/>
            </a:xfrm>
          </p:grpSpPr>
          <p:pic>
            <p:nvPicPr>
              <p:cNvPr id="128043" name="Picture 50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5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28044" name="Freeform 51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736 w 356"/>
                  <a:gd name="T3" fmla="*/ 95 h 368"/>
                  <a:gd name="T4" fmla="*/ 2059 w 356"/>
                  <a:gd name="T5" fmla="*/ 1990 h 368"/>
                  <a:gd name="T6" fmla="*/ 454 w 356"/>
                  <a:gd name="T7" fmla="*/ 248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</p:grpSp>
      </p:grpSp>
      <p:grpSp>
        <p:nvGrpSpPr>
          <p:cNvPr id="128032" name="Group 52"/>
          <p:cNvGrpSpPr>
            <a:grpSpLocks/>
          </p:cNvGrpSpPr>
          <p:nvPr/>
        </p:nvGrpSpPr>
        <p:grpSpPr bwMode="auto">
          <a:xfrm>
            <a:off x="2157413" y="3048000"/>
            <a:ext cx="631825" cy="554038"/>
            <a:chOff x="1745" y="1276"/>
            <a:chExt cx="512" cy="489"/>
          </a:xfrm>
        </p:grpSpPr>
        <p:sp>
          <p:nvSpPr>
            <p:cNvPr id="399413" name="Rectangle 53"/>
            <p:cNvSpPr>
              <a:spLocks noChangeArrowheads="1"/>
            </p:cNvSpPr>
            <p:nvPr/>
          </p:nvSpPr>
          <p:spPr bwMode="auto">
            <a:xfrm>
              <a:off x="2040" y="1604"/>
              <a:ext cx="100" cy="161"/>
            </a:xfrm>
            <a:prstGeom prst="rect">
              <a:avLst/>
            </a:prstGeom>
            <a:gradFill rotWithShape="1">
              <a:gsLst>
                <a:gs pos="0">
                  <a:srgbClr val="008000"/>
                </a:gs>
                <a:gs pos="50000">
                  <a:schemeClr val="bg1"/>
                </a:gs>
                <a:gs pos="100000">
                  <a:srgbClr val="008000"/>
                </a:gs>
              </a:gsLst>
              <a:lin ang="0" scaled="1"/>
            </a:gra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Comic Sans MS" pitchFamily="66" charset="0"/>
                <a:ea typeface="+mn-ea"/>
                <a:cs typeface="+mn-cs"/>
              </a:endParaRPr>
            </a:p>
          </p:txBody>
        </p:sp>
        <p:grpSp>
          <p:nvGrpSpPr>
            <p:cNvPr id="128038" name="Group 54"/>
            <p:cNvGrpSpPr>
              <a:grpSpLocks/>
            </p:cNvGrpSpPr>
            <p:nvPr/>
          </p:nvGrpSpPr>
          <p:grpSpPr bwMode="auto">
            <a:xfrm>
              <a:off x="1745" y="1276"/>
              <a:ext cx="512" cy="415"/>
              <a:chOff x="-44" y="1473"/>
              <a:chExt cx="981" cy="1105"/>
            </a:xfrm>
          </p:grpSpPr>
          <p:pic>
            <p:nvPicPr>
              <p:cNvPr id="128039" name="Picture 55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6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28040" name="Freeform 56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736 w 356"/>
                  <a:gd name="T3" fmla="*/ 95 h 368"/>
                  <a:gd name="T4" fmla="*/ 2059 w 356"/>
                  <a:gd name="T5" fmla="*/ 1990 h 368"/>
                  <a:gd name="T6" fmla="*/ 454 w 356"/>
                  <a:gd name="T7" fmla="*/ 248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</p:grpSp>
      </p:grpSp>
      <p:sp>
        <p:nvSpPr>
          <p:cNvPr id="399418" name="Rectangle 58"/>
          <p:cNvSpPr>
            <a:spLocks noChangeArrowheads="1"/>
          </p:cNvSpPr>
          <p:nvPr/>
        </p:nvSpPr>
        <p:spPr bwMode="auto">
          <a:xfrm>
            <a:off x="2501900" y="5645150"/>
            <a:ext cx="123825" cy="182563"/>
          </a:xfrm>
          <a:prstGeom prst="rect">
            <a:avLst/>
          </a:prstGeom>
          <a:gradFill rotWithShape="1">
            <a:gsLst>
              <a:gs pos="0">
                <a:srgbClr val="008000"/>
              </a:gs>
              <a:gs pos="50000">
                <a:schemeClr val="bg1"/>
              </a:gs>
              <a:gs pos="100000">
                <a:srgbClr val="008000"/>
              </a:gs>
            </a:gsLst>
            <a:lin ang="0" scaled="1"/>
          </a:gradFill>
          <a:ln w="9525">
            <a:solidFill>
              <a:srgbClr val="008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Comic Sans MS" pitchFamily="66" charset="0"/>
              <a:ea typeface="+mn-ea"/>
              <a:cs typeface="+mn-cs"/>
            </a:endParaRPr>
          </a:p>
        </p:txBody>
      </p:sp>
      <p:grpSp>
        <p:nvGrpSpPr>
          <p:cNvPr id="128034" name="Group 59"/>
          <p:cNvGrpSpPr>
            <a:grpSpLocks/>
          </p:cNvGrpSpPr>
          <p:nvPr/>
        </p:nvGrpSpPr>
        <p:grpSpPr bwMode="auto">
          <a:xfrm>
            <a:off x="2166938" y="5784850"/>
            <a:ext cx="584200" cy="469900"/>
            <a:chOff x="-44" y="1473"/>
            <a:chExt cx="981" cy="1105"/>
          </a:xfrm>
        </p:grpSpPr>
        <p:pic>
          <p:nvPicPr>
            <p:cNvPr id="128035" name="Picture 60" descr="desktop_computer_stylized_medium"/>
            <p:cNvPicPr>
              <a:picLocks noChangeAspect="1" noChangeArrowheads="1"/>
            </p:cNvPicPr>
            <p:nvPr/>
          </p:nvPicPr>
          <p:blipFill>
            <a:blip r:embed="rId7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8036" name="Freeform 61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736 w 356"/>
                <a:gd name="T3" fmla="*/ 95 h 368"/>
                <a:gd name="T4" fmla="*/ 2059 w 356"/>
                <a:gd name="T5" fmla="*/ 1990 h 368"/>
                <a:gd name="T6" fmla="*/ 454 w 356"/>
                <a:gd name="T7" fmla="*/ 248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sp>
        <p:nvSpPr>
          <p:cNvPr id="5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6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/>
              <a:t>6</a:t>
            </a:fld>
            <a:endParaRPr lang="en-US" sz="1200" dirty="0">
              <a:latin typeface="Tahoma" charset="0"/>
            </a:endParaRPr>
          </a:p>
        </p:txBody>
      </p:sp>
      <p:sp>
        <p:nvSpPr>
          <p:cNvPr id="51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52155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Link Layer and LANs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4276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6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66675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dirty="0">
                <a:latin typeface="Gill Sans MT" charset="0"/>
                <a:cs typeface="+mj-cs"/>
              </a:rPr>
              <a:t>ARP protocol: same LAN</a:t>
            </a:r>
          </a:p>
        </p:txBody>
      </p:sp>
      <p:sp>
        <p:nvSpPr>
          <p:cNvPr id="4403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06413" y="1277938"/>
            <a:ext cx="3810000" cy="4648200"/>
          </a:xfrm>
        </p:spPr>
        <p:txBody>
          <a:bodyPr/>
          <a:lstStyle/>
          <a:p>
            <a:pPr marL="231775" indent="-231775">
              <a:defRPr/>
            </a:pPr>
            <a:r>
              <a:rPr lang="en-US" sz="2400" dirty="0">
                <a:latin typeface="Gill Sans MT" charset="0"/>
                <a:cs typeface="+mn-cs"/>
              </a:rPr>
              <a:t>A wants to send datagram to B</a:t>
            </a:r>
          </a:p>
          <a:p>
            <a:pPr marL="681038" lvl="1" indent="-223838">
              <a:defRPr/>
            </a:pPr>
            <a:r>
              <a:rPr lang="en-US" sz="2000" dirty="0">
                <a:latin typeface="Gill Sans MT" charset="0"/>
              </a:rPr>
              <a:t>B</a:t>
            </a:r>
            <a:r>
              <a:rPr lang="ja-JP" altLang="en-US" sz="2000" dirty="0">
                <a:latin typeface="Gill Sans MT" charset="0"/>
              </a:rPr>
              <a:t>’</a:t>
            </a:r>
            <a:r>
              <a:rPr lang="en-US" sz="2000" dirty="0">
                <a:latin typeface="Gill Sans MT" charset="0"/>
              </a:rPr>
              <a:t>s MAC address not in A</a:t>
            </a:r>
            <a:r>
              <a:rPr lang="ja-JP" altLang="en-US" sz="2000" dirty="0">
                <a:latin typeface="Gill Sans MT" charset="0"/>
              </a:rPr>
              <a:t>’</a:t>
            </a:r>
            <a:r>
              <a:rPr lang="en-US" sz="2000" dirty="0">
                <a:latin typeface="Gill Sans MT" charset="0"/>
              </a:rPr>
              <a:t>s ARP table.</a:t>
            </a:r>
          </a:p>
          <a:p>
            <a:pPr marL="231775" indent="-231775">
              <a:defRPr/>
            </a:pPr>
            <a:r>
              <a:rPr lang="en-US" sz="2400" dirty="0">
                <a:latin typeface="Gill Sans MT" charset="0"/>
                <a:cs typeface="+mn-cs"/>
              </a:rPr>
              <a:t>A </a:t>
            </a:r>
            <a:r>
              <a:rPr lang="en-US" sz="2400" dirty="0">
                <a:solidFill>
                  <a:srgbClr val="CC0000"/>
                </a:solidFill>
                <a:latin typeface="Gill Sans MT" charset="0"/>
                <a:cs typeface="+mn-cs"/>
              </a:rPr>
              <a:t>broadcasts</a:t>
            </a:r>
            <a:r>
              <a:rPr lang="en-US" sz="2400" dirty="0">
                <a:latin typeface="Gill Sans MT" charset="0"/>
                <a:cs typeface="+mn-cs"/>
              </a:rPr>
              <a:t> ARP query packet, containing B's IP address </a:t>
            </a:r>
          </a:p>
          <a:p>
            <a:pPr marL="681038" lvl="1" indent="-223838">
              <a:defRPr/>
            </a:pPr>
            <a:r>
              <a:rPr lang="en-US" sz="2000" dirty="0" smtClean="0">
                <a:latin typeface="Gill Sans MT" charset="0"/>
              </a:rPr>
              <a:t>destination </a:t>
            </a:r>
            <a:r>
              <a:rPr lang="en-US" sz="2000" dirty="0">
                <a:latin typeface="Gill Sans MT" charset="0"/>
              </a:rPr>
              <a:t>MAC address = FF-FF-FF-FF-FF-FF</a:t>
            </a:r>
          </a:p>
          <a:p>
            <a:pPr marL="681038" lvl="1" indent="-223838">
              <a:defRPr/>
            </a:pPr>
            <a:r>
              <a:rPr lang="en-US" sz="2000" dirty="0">
                <a:latin typeface="Gill Sans MT" charset="0"/>
              </a:rPr>
              <a:t>all </a:t>
            </a:r>
            <a:r>
              <a:rPr lang="en-US" sz="2000" dirty="0" smtClean="0">
                <a:latin typeface="Gill Sans MT" charset="0"/>
              </a:rPr>
              <a:t>nodes on </a:t>
            </a:r>
            <a:r>
              <a:rPr lang="en-US" sz="2000" dirty="0">
                <a:latin typeface="Gill Sans MT" charset="0"/>
              </a:rPr>
              <a:t>LAN receive ARP query </a:t>
            </a:r>
          </a:p>
          <a:p>
            <a:pPr marL="231775" indent="-231775">
              <a:defRPr/>
            </a:pPr>
            <a:r>
              <a:rPr lang="en-US" sz="2400" dirty="0">
                <a:latin typeface="Gill Sans MT" charset="0"/>
                <a:cs typeface="+mn-cs"/>
              </a:rPr>
              <a:t>B receives ARP packet, replies to A with its (B's) MAC address</a:t>
            </a:r>
          </a:p>
          <a:p>
            <a:pPr marL="681038" lvl="1" indent="-223838">
              <a:defRPr/>
            </a:pPr>
            <a:r>
              <a:rPr lang="en-US" sz="2000" dirty="0">
                <a:latin typeface="Gill Sans MT" charset="0"/>
              </a:rPr>
              <a:t>frame sent to A</a:t>
            </a:r>
            <a:r>
              <a:rPr lang="ja-JP" altLang="en-US" sz="2000" dirty="0">
                <a:latin typeface="Gill Sans MT" charset="0"/>
              </a:rPr>
              <a:t>’</a:t>
            </a:r>
            <a:r>
              <a:rPr lang="en-US" sz="2000" dirty="0">
                <a:latin typeface="Gill Sans MT" charset="0"/>
              </a:rPr>
              <a:t>s MAC address (unicast)</a:t>
            </a:r>
          </a:p>
          <a:p>
            <a:pPr>
              <a:defRPr/>
            </a:pPr>
            <a:endParaRPr lang="en-US" sz="2400" dirty="0">
              <a:latin typeface="Gill Sans MT" charset="0"/>
              <a:cs typeface="+mn-cs"/>
            </a:endParaRPr>
          </a:p>
        </p:txBody>
      </p:sp>
      <p:sp>
        <p:nvSpPr>
          <p:cNvPr id="40038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995863" y="1878013"/>
            <a:ext cx="3810000" cy="4648200"/>
          </a:xfrm>
        </p:spPr>
        <p:txBody>
          <a:bodyPr/>
          <a:lstStyle/>
          <a:p>
            <a:pPr marL="231775" indent="-231775">
              <a:defRPr/>
            </a:pPr>
            <a:r>
              <a:rPr lang="en-US" sz="2400" dirty="0">
                <a:latin typeface="Gill Sans MT" charset="0"/>
                <a:cs typeface="+mn-cs"/>
              </a:rPr>
              <a:t>A caches (saves) IP-to-MAC address pair in its ARP table until information becomes old (times out)</a:t>
            </a:r>
            <a:r>
              <a:rPr lang="en-US" sz="2000" dirty="0">
                <a:latin typeface="Gill Sans MT" charset="0"/>
                <a:cs typeface="+mn-cs"/>
              </a:rPr>
              <a:t> </a:t>
            </a:r>
          </a:p>
          <a:p>
            <a:pPr marL="681038" lvl="1" indent="-223838">
              <a:defRPr/>
            </a:pPr>
            <a:r>
              <a:rPr lang="en-US" sz="2000" dirty="0">
                <a:latin typeface="Gill Sans MT" charset="0"/>
              </a:rPr>
              <a:t>soft state: information that times out (goes away) unless refreshed</a:t>
            </a:r>
          </a:p>
          <a:p>
            <a:pPr marL="231775" indent="-231775">
              <a:defRPr/>
            </a:pPr>
            <a:r>
              <a:rPr lang="en-US" sz="2400" dirty="0">
                <a:latin typeface="Gill Sans MT" charset="0"/>
                <a:cs typeface="+mn-cs"/>
              </a:rPr>
              <a:t>ARP is </a:t>
            </a:r>
            <a:r>
              <a:rPr lang="ja-JP" altLang="en-US" sz="2400" dirty="0">
                <a:latin typeface="Gill Sans MT" charset="0"/>
                <a:cs typeface="+mn-cs"/>
              </a:rPr>
              <a:t>“</a:t>
            </a:r>
            <a:r>
              <a:rPr lang="en-US" sz="2400" dirty="0">
                <a:latin typeface="Gill Sans MT" charset="0"/>
                <a:cs typeface="+mn-cs"/>
              </a:rPr>
              <a:t>plug-and-play</a:t>
            </a:r>
            <a:r>
              <a:rPr lang="ja-JP" altLang="en-US" sz="2400" dirty="0">
                <a:latin typeface="Gill Sans MT" charset="0"/>
                <a:cs typeface="+mn-cs"/>
              </a:rPr>
              <a:t>”</a:t>
            </a:r>
            <a:r>
              <a:rPr lang="en-US" sz="2400" dirty="0">
                <a:latin typeface="Gill Sans MT" charset="0"/>
                <a:cs typeface="+mn-cs"/>
              </a:rPr>
              <a:t>:</a:t>
            </a:r>
          </a:p>
          <a:p>
            <a:pPr marL="681038" lvl="1" indent="-223838">
              <a:defRPr/>
            </a:pPr>
            <a:r>
              <a:rPr lang="en-US" sz="2000" dirty="0">
                <a:latin typeface="Gill Sans MT" charset="0"/>
              </a:rPr>
              <a:t>nodes create their ARP tables </a:t>
            </a:r>
            <a:r>
              <a:rPr lang="en-US" sz="2000" i="1" dirty="0">
                <a:latin typeface="Gill Sans MT" charset="0"/>
              </a:rPr>
              <a:t>without intervention from net administrator</a:t>
            </a:r>
          </a:p>
        </p:txBody>
      </p:sp>
      <p:pic>
        <p:nvPicPr>
          <p:cNvPr id="130054" name="Picture 19" descr="underline_base"/>
          <p:cNvPicPr>
            <a:picLocks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313" y="876300"/>
            <a:ext cx="59420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6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/>
              <a:t>7</a:t>
            </a:fld>
            <a:endParaRPr lang="en-US" sz="1200" dirty="0">
              <a:latin typeface="Tahoma" charset="0"/>
            </a:endParaRPr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52155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Link Layer and LANs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723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038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52425" y="1057275"/>
            <a:ext cx="8675688" cy="1081088"/>
          </a:xfrm>
        </p:spPr>
        <p:txBody>
          <a:bodyPr/>
          <a:lstStyle/>
          <a:p>
            <a:pPr marL="111125" indent="-111125">
              <a:buFont typeface="Wingdings" charset="0"/>
              <a:buNone/>
              <a:defRPr/>
            </a:pPr>
            <a:r>
              <a:rPr lang="en-US" sz="2400" dirty="0">
                <a:latin typeface="Gill Sans MT" charset="0"/>
                <a:cs typeface="+mn-cs"/>
              </a:rPr>
              <a:t>walkthrough</a:t>
            </a:r>
            <a:r>
              <a:rPr lang="en-US" sz="2400" dirty="0">
                <a:solidFill>
                  <a:srgbClr val="CC0000"/>
                </a:solidFill>
                <a:latin typeface="Gill Sans MT" charset="0"/>
                <a:cs typeface="+mn-cs"/>
              </a:rPr>
              <a:t>: send datagram from A to B via R</a:t>
            </a:r>
          </a:p>
          <a:p>
            <a:pPr marL="457200" lvl="1" indent="-225425">
              <a:buFont typeface="Wingdings" charset="2"/>
              <a:buChar char="§"/>
              <a:defRPr/>
            </a:pPr>
            <a:r>
              <a:rPr lang="en-US" dirty="0" smtClean="0"/>
              <a:t>focus </a:t>
            </a:r>
            <a:r>
              <a:rPr lang="en-US" dirty="0"/>
              <a:t>on addressing </a:t>
            </a:r>
            <a:r>
              <a:rPr lang="en-US" dirty="0" smtClean="0"/>
              <a:t>– </a:t>
            </a:r>
            <a:r>
              <a:rPr lang="en-US" dirty="0"/>
              <a:t>at </a:t>
            </a:r>
            <a:r>
              <a:rPr lang="en-US" dirty="0" smtClean="0"/>
              <a:t>IP </a:t>
            </a:r>
            <a:r>
              <a:rPr lang="en-US" dirty="0"/>
              <a:t>(datagram) and MAC layer (frame)</a:t>
            </a:r>
          </a:p>
          <a:p>
            <a:pPr marL="457200" lvl="1" indent="-225425">
              <a:buFont typeface="Wingdings" charset="2"/>
              <a:buChar char="§"/>
              <a:defRPr/>
            </a:pPr>
            <a:r>
              <a:rPr lang="en-US" dirty="0" smtClean="0"/>
              <a:t>assume </a:t>
            </a:r>
            <a:r>
              <a:rPr lang="en-US" dirty="0"/>
              <a:t>A knows B</a:t>
            </a:r>
            <a:r>
              <a:rPr lang="ja-JP" altLang="en-US" dirty="0"/>
              <a:t>’</a:t>
            </a:r>
            <a:r>
              <a:rPr lang="en-US" dirty="0"/>
              <a:t>s IP address</a:t>
            </a:r>
          </a:p>
          <a:p>
            <a:pPr marL="457200" lvl="1" indent="-225425">
              <a:buFont typeface="Wingdings" charset="2"/>
              <a:buChar char="§"/>
              <a:defRPr/>
            </a:pPr>
            <a:r>
              <a:rPr lang="en-US" dirty="0" smtClean="0"/>
              <a:t>assume </a:t>
            </a:r>
            <a:r>
              <a:rPr lang="en-US" dirty="0"/>
              <a:t>A knows IP address of first hop router, R (how?</a:t>
            </a:r>
            <a:r>
              <a:rPr lang="en-US" dirty="0" smtClean="0"/>
              <a:t>)</a:t>
            </a:r>
          </a:p>
          <a:p>
            <a:pPr marL="457200" lvl="1" indent="-225425">
              <a:buFont typeface="Wingdings" charset="2"/>
              <a:buChar char="§"/>
              <a:defRPr/>
            </a:pPr>
            <a:r>
              <a:rPr lang="en-US" dirty="0" smtClean="0"/>
              <a:t>assume </a:t>
            </a:r>
            <a:r>
              <a:rPr lang="en-US" dirty="0"/>
              <a:t>A knows R</a:t>
            </a:r>
            <a:r>
              <a:rPr lang="ja-JP" altLang="en-US" dirty="0"/>
              <a:t>’</a:t>
            </a:r>
            <a:r>
              <a:rPr lang="en-US" dirty="0"/>
              <a:t>s MAC address (how?)</a:t>
            </a:r>
          </a:p>
        </p:txBody>
      </p:sp>
      <p:sp>
        <p:nvSpPr>
          <p:cNvPr id="45061" name="Rectangle 3"/>
          <p:cNvSpPr>
            <a:spLocks noGrp="1" noChangeArrowheads="1"/>
          </p:cNvSpPr>
          <p:nvPr>
            <p:ph type="title"/>
          </p:nvPr>
        </p:nvSpPr>
        <p:spPr>
          <a:xfrm>
            <a:off x="533400" y="0"/>
            <a:ext cx="8001000" cy="1143000"/>
          </a:xfrm>
        </p:spPr>
        <p:txBody>
          <a:bodyPr/>
          <a:lstStyle/>
          <a:p>
            <a:pPr>
              <a:defRPr/>
            </a:pPr>
            <a:r>
              <a:rPr lang="en-US" sz="4000" dirty="0">
                <a:latin typeface="Gill Sans MT" charset="0"/>
                <a:cs typeface="+mj-cs"/>
              </a:rPr>
              <a:t>Addressing: routing to another LAN</a:t>
            </a:r>
          </a:p>
        </p:txBody>
      </p:sp>
      <p:grpSp>
        <p:nvGrpSpPr>
          <p:cNvPr id="132101" name="Group 4"/>
          <p:cNvGrpSpPr>
            <a:grpSpLocks/>
          </p:cNvGrpSpPr>
          <p:nvPr/>
        </p:nvGrpSpPr>
        <p:grpSpPr bwMode="auto">
          <a:xfrm>
            <a:off x="709613" y="3962400"/>
            <a:ext cx="8221662" cy="2349500"/>
            <a:chOff x="709613" y="3962400"/>
            <a:chExt cx="8221662" cy="2349500"/>
          </a:xfrm>
        </p:grpSpPr>
        <p:grpSp>
          <p:nvGrpSpPr>
            <p:cNvPr id="132103" name="Group 99"/>
            <p:cNvGrpSpPr>
              <a:grpSpLocks/>
            </p:cNvGrpSpPr>
            <p:nvPr/>
          </p:nvGrpSpPr>
          <p:grpSpPr bwMode="auto">
            <a:xfrm>
              <a:off x="6979920" y="5354320"/>
              <a:ext cx="711200" cy="601028"/>
              <a:chOff x="7179310" y="4033520"/>
              <a:chExt cx="1009650" cy="855028"/>
            </a:xfrm>
          </p:grpSpPr>
          <p:grpSp>
            <p:nvGrpSpPr>
              <p:cNvPr id="132162" name="Group 44"/>
              <p:cNvGrpSpPr>
                <a:grpSpLocks/>
              </p:cNvGrpSpPr>
              <p:nvPr/>
            </p:nvGrpSpPr>
            <p:grpSpPr bwMode="auto">
              <a:xfrm>
                <a:off x="7179310" y="4033520"/>
                <a:ext cx="1009650" cy="855028"/>
                <a:chOff x="-44" y="1473"/>
                <a:chExt cx="981" cy="1105"/>
              </a:xfrm>
            </p:grpSpPr>
            <p:pic>
              <p:nvPicPr>
                <p:cNvPr id="132164" name="Picture 45" descr="desktop_computer_stylized_medium"/>
                <p:cNvPicPr>
                  <a:picLocks noChangeAspect="1" noChangeArrowheads="1"/>
                </p:cNvPicPr>
                <p:nvPr/>
              </p:nvPicPr>
              <p:blipFill>
                <a:blip r:embed="rId3" cstate="email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flipH="1">
                  <a:off x="-44" y="1473"/>
                  <a:ext cx="981" cy="110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132165" name="Freeform 46"/>
                <p:cNvSpPr>
                  <a:spLocks/>
                </p:cNvSpPr>
                <p:nvPr/>
              </p:nvSpPr>
              <p:spPr bwMode="auto">
                <a:xfrm flipH="1">
                  <a:off x="374" y="1579"/>
                  <a:ext cx="477" cy="506"/>
                </a:xfrm>
                <a:custGeom>
                  <a:avLst/>
                  <a:gdLst>
                    <a:gd name="T0" fmla="*/ 0 w 356"/>
                    <a:gd name="T1" fmla="*/ 0 h 368"/>
                    <a:gd name="T2" fmla="*/ 1736 w 356"/>
                    <a:gd name="T3" fmla="*/ 95 h 368"/>
                    <a:gd name="T4" fmla="*/ 2059 w 356"/>
                    <a:gd name="T5" fmla="*/ 1990 h 368"/>
                    <a:gd name="T6" fmla="*/ 454 w 356"/>
                    <a:gd name="T7" fmla="*/ 2489 h 368"/>
                    <a:gd name="T8" fmla="*/ 0 w 356"/>
                    <a:gd name="T9" fmla="*/ 0 h 36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356" h="368">
                      <a:moveTo>
                        <a:pt x="0" y="0"/>
                      </a:moveTo>
                      <a:lnTo>
                        <a:pt x="300" y="14"/>
                      </a:lnTo>
                      <a:lnTo>
                        <a:pt x="356" y="294"/>
                      </a:lnTo>
                      <a:lnTo>
                        <a:pt x="78" y="36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0099"/>
                    </a:gs>
                    <a:gs pos="100000">
                      <a:schemeClr val="bg1"/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 dirty="0"/>
                </a:p>
              </p:txBody>
            </p:sp>
          </p:grpSp>
          <p:sp>
            <p:nvSpPr>
              <p:cNvPr id="102" name="Rectangle 43"/>
              <p:cNvSpPr>
                <a:spLocks noChangeArrowheads="1"/>
              </p:cNvSpPr>
              <p:nvPr/>
            </p:nvSpPr>
            <p:spPr bwMode="auto">
              <a:xfrm rot="16200000">
                <a:off x="7439930" y="4308572"/>
                <a:ext cx="126470" cy="196070"/>
              </a:xfrm>
              <a:prstGeom prst="rect">
                <a:avLst/>
              </a:prstGeom>
              <a:gradFill rotWithShape="1">
                <a:gsLst>
                  <a:gs pos="0">
                    <a:srgbClr val="008000"/>
                  </a:gs>
                  <a:gs pos="50000">
                    <a:schemeClr val="bg1"/>
                  </a:gs>
                  <a:gs pos="100000">
                    <a:srgbClr val="008000"/>
                  </a:gs>
                </a:gsLst>
                <a:lin ang="0" scaled="1"/>
              </a:gradFill>
              <a:ln w="9525">
                <a:solidFill>
                  <a:srgbClr val="008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Comic Sans MS" pitchFamily="66" charset="0"/>
                  <a:ea typeface="+mn-ea"/>
                  <a:cs typeface="+mn-cs"/>
                </a:endParaRPr>
              </a:p>
            </p:txBody>
          </p:sp>
        </p:grpSp>
        <p:grpSp>
          <p:nvGrpSpPr>
            <p:cNvPr id="132104" name="Group 2"/>
            <p:cNvGrpSpPr>
              <a:grpSpLocks/>
            </p:cNvGrpSpPr>
            <p:nvPr/>
          </p:nvGrpSpPr>
          <p:grpSpPr bwMode="auto">
            <a:xfrm>
              <a:off x="1046480" y="3962400"/>
              <a:ext cx="1026163" cy="761428"/>
              <a:chOff x="1046480" y="3962400"/>
              <a:chExt cx="1026163" cy="761428"/>
            </a:xfrm>
          </p:grpSpPr>
          <p:sp>
            <p:nvSpPr>
              <p:cNvPr id="64" name="Rectangle 48"/>
              <p:cNvSpPr>
                <a:spLocks noChangeArrowheads="1"/>
              </p:cNvSpPr>
              <p:nvPr/>
            </p:nvSpPr>
            <p:spPr bwMode="auto">
              <a:xfrm rot="16200000">
                <a:off x="1893887" y="4300538"/>
                <a:ext cx="111125" cy="247650"/>
              </a:xfrm>
              <a:prstGeom prst="rect">
                <a:avLst/>
              </a:prstGeom>
              <a:gradFill rotWithShape="1">
                <a:gsLst>
                  <a:gs pos="0">
                    <a:srgbClr val="008000"/>
                  </a:gs>
                  <a:gs pos="50000">
                    <a:schemeClr val="bg1"/>
                  </a:gs>
                  <a:gs pos="100000">
                    <a:srgbClr val="008000"/>
                  </a:gs>
                </a:gsLst>
                <a:lin ang="0" scaled="1"/>
              </a:gradFill>
              <a:ln w="9525">
                <a:solidFill>
                  <a:srgbClr val="008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Comic Sans MS" pitchFamily="66" charset="0"/>
                  <a:ea typeface="+mn-ea"/>
                  <a:cs typeface="+mn-cs"/>
                </a:endParaRPr>
              </a:p>
            </p:txBody>
          </p:sp>
          <p:grpSp>
            <p:nvGrpSpPr>
              <p:cNvPr id="132159" name="Group 49"/>
              <p:cNvGrpSpPr>
                <a:grpSpLocks/>
              </p:cNvGrpSpPr>
              <p:nvPr/>
            </p:nvGrpSpPr>
            <p:grpSpPr bwMode="auto">
              <a:xfrm>
                <a:off x="1046480" y="3962400"/>
                <a:ext cx="936071" cy="761428"/>
                <a:chOff x="-44" y="1473"/>
                <a:chExt cx="981" cy="1105"/>
              </a:xfrm>
            </p:grpSpPr>
            <p:pic>
              <p:nvPicPr>
                <p:cNvPr id="132160" name="Picture 50" descr="desktop_computer_stylized_medium"/>
                <p:cNvPicPr>
                  <a:picLocks noChangeAspect="1" noChangeArrowheads="1"/>
                </p:cNvPicPr>
                <p:nvPr/>
              </p:nvPicPr>
              <p:blipFill>
                <a:blip r:embed="rId4" cstate="email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flipH="1">
                  <a:off x="-44" y="1473"/>
                  <a:ext cx="981" cy="110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132161" name="Freeform 51"/>
                <p:cNvSpPr>
                  <a:spLocks/>
                </p:cNvSpPr>
                <p:nvPr/>
              </p:nvSpPr>
              <p:spPr bwMode="auto">
                <a:xfrm flipH="1">
                  <a:off x="374" y="1579"/>
                  <a:ext cx="477" cy="506"/>
                </a:xfrm>
                <a:custGeom>
                  <a:avLst/>
                  <a:gdLst>
                    <a:gd name="T0" fmla="*/ 0 w 356"/>
                    <a:gd name="T1" fmla="*/ 0 h 368"/>
                    <a:gd name="T2" fmla="*/ 1736 w 356"/>
                    <a:gd name="T3" fmla="*/ 95 h 368"/>
                    <a:gd name="T4" fmla="*/ 2059 w 356"/>
                    <a:gd name="T5" fmla="*/ 1990 h 368"/>
                    <a:gd name="T6" fmla="*/ 454 w 356"/>
                    <a:gd name="T7" fmla="*/ 2489 h 368"/>
                    <a:gd name="T8" fmla="*/ 0 w 356"/>
                    <a:gd name="T9" fmla="*/ 0 h 36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356" h="368">
                      <a:moveTo>
                        <a:pt x="0" y="0"/>
                      </a:moveTo>
                      <a:lnTo>
                        <a:pt x="300" y="14"/>
                      </a:lnTo>
                      <a:lnTo>
                        <a:pt x="356" y="294"/>
                      </a:lnTo>
                      <a:lnTo>
                        <a:pt x="78" y="36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0099"/>
                    </a:gs>
                    <a:gs pos="100000">
                      <a:schemeClr val="bg1"/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 dirty="0"/>
                </a:p>
              </p:txBody>
            </p:sp>
          </p:grpSp>
        </p:grpSp>
        <p:sp>
          <p:nvSpPr>
            <p:cNvPr id="710660" name="Text Box 4"/>
            <p:cNvSpPr txBox="1">
              <a:spLocks noChangeArrowheads="1"/>
            </p:cNvSpPr>
            <p:nvPr/>
          </p:nvSpPr>
          <p:spPr bwMode="auto">
            <a:xfrm>
              <a:off x="4224338" y="4381500"/>
              <a:ext cx="376237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i="0" dirty="0">
                  <a:solidFill>
                    <a:srgbClr val="FF0000"/>
                  </a:solidFill>
                  <a:latin typeface="+mn-lt"/>
                  <a:ea typeface="+mn-ea"/>
                  <a:cs typeface="+mn-cs"/>
                </a:rPr>
                <a:t>R</a:t>
              </a:r>
              <a:endParaRPr lang="en-US" i="0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5067" name="Text Box 21"/>
            <p:cNvSpPr txBox="1">
              <a:spLocks noChangeArrowheads="1"/>
            </p:cNvSpPr>
            <p:nvPr/>
          </p:nvSpPr>
          <p:spPr bwMode="auto">
            <a:xfrm>
              <a:off x="3868738" y="5378450"/>
              <a:ext cx="1543050" cy="2746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200" i="0" dirty="0" smtClean="0">
                  <a:latin typeface="Arial" charset="0"/>
                  <a:cs typeface="+mn-cs"/>
                </a:rPr>
                <a:t>1A-23-F9-CD-06-9B</a:t>
              </a:r>
            </a:p>
          </p:txBody>
        </p:sp>
        <p:sp>
          <p:nvSpPr>
            <p:cNvPr id="45068" name="Text Box 22"/>
            <p:cNvSpPr txBox="1">
              <a:spLocks noChangeArrowheads="1"/>
            </p:cNvSpPr>
            <p:nvPr/>
          </p:nvSpPr>
          <p:spPr bwMode="auto">
            <a:xfrm>
              <a:off x="4016375" y="5205413"/>
              <a:ext cx="1322388" cy="2746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200" i="0" dirty="0" smtClean="0">
                  <a:latin typeface="Arial" charset="0"/>
                  <a:cs typeface="+mn-cs"/>
                </a:rPr>
                <a:t>222.222.222.220</a:t>
              </a:r>
            </a:p>
          </p:txBody>
        </p:sp>
        <p:grpSp>
          <p:nvGrpSpPr>
            <p:cNvPr id="132108" name="Group 23"/>
            <p:cNvGrpSpPr>
              <a:grpSpLocks/>
            </p:cNvGrpSpPr>
            <p:nvPr/>
          </p:nvGrpSpPr>
          <p:grpSpPr bwMode="auto">
            <a:xfrm>
              <a:off x="3044825" y="5794375"/>
              <a:ext cx="1541463" cy="449263"/>
              <a:chOff x="1934" y="2405"/>
              <a:chExt cx="971" cy="283"/>
            </a:xfrm>
          </p:grpSpPr>
          <p:sp>
            <p:nvSpPr>
              <p:cNvPr id="45117" name="Text Box 24"/>
              <p:cNvSpPr txBox="1">
                <a:spLocks noChangeArrowheads="1"/>
              </p:cNvSpPr>
              <p:nvPr/>
            </p:nvSpPr>
            <p:spPr bwMode="auto">
              <a:xfrm>
                <a:off x="1934" y="2405"/>
                <a:ext cx="833" cy="17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200" i="0" dirty="0" smtClean="0">
                    <a:latin typeface="Arial" charset="0"/>
                    <a:cs typeface="+mn-cs"/>
                  </a:rPr>
                  <a:t>111.111.111.110</a:t>
                </a:r>
              </a:p>
            </p:txBody>
          </p:sp>
          <p:sp>
            <p:nvSpPr>
              <p:cNvPr id="45118" name="Text Box 25"/>
              <p:cNvSpPr txBox="1">
                <a:spLocks noChangeArrowheads="1"/>
              </p:cNvSpPr>
              <p:nvPr/>
            </p:nvSpPr>
            <p:spPr bwMode="auto">
              <a:xfrm>
                <a:off x="1938" y="2515"/>
                <a:ext cx="967" cy="17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200" i="0" dirty="0" smtClean="0">
                    <a:latin typeface="Arial" charset="0"/>
                    <a:cs typeface="+mn-cs"/>
                  </a:rPr>
                  <a:t>E6-E9-00-17-BB-4B</a:t>
                </a:r>
              </a:p>
            </p:txBody>
          </p:sp>
        </p:grpSp>
        <p:sp>
          <p:nvSpPr>
            <p:cNvPr id="45070" name="Text Box 26"/>
            <p:cNvSpPr txBox="1">
              <a:spLocks noChangeArrowheads="1"/>
            </p:cNvSpPr>
            <p:nvPr/>
          </p:nvSpPr>
          <p:spPr bwMode="auto">
            <a:xfrm>
              <a:off x="952500" y="6037263"/>
              <a:ext cx="1627188" cy="2746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200" i="0" dirty="0" smtClean="0">
                  <a:latin typeface="Arial" charset="0"/>
                  <a:cs typeface="+mn-cs"/>
                </a:rPr>
                <a:t>CC-49-DE-D0-AB-7D</a:t>
              </a:r>
            </a:p>
          </p:txBody>
        </p:sp>
        <p:sp>
          <p:nvSpPr>
            <p:cNvPr id="45071" name="Text Box 27"/>
            <p:cNvSpPr txBox="1">
              <a:spLocks noChangeArrowheads="1"/>
            </p:cNvSpPr>
            <p:nvPr/>
          </p:nvSpPr>
          <p:spPr bwMode="auto">
            <a:xfrm>
              <a:off x="942975" y="5854700"/>
              <a:ext cx="1322388" cy="2746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200" i="0" dirty="0" smtClean="0">
                  <a:latin typeface="Arial" charset="0"/>
                  <a:cs typeface="+mn-cs"/>
                </a:rPr>
                <a:t>111.111.111.112</a:t>
              </a:r>
            </a:p>
          </p:txBody>
        </p:sp>
        <p:sp>
          <p:nvSpPr>
            <p:cNvPr id="45072" name="Text Box 30"/>
            <p:cNvSpPr txBox="1">
              <a:spLocks noChangeArrowheads="1"/>
            </p:cNvSpPr>
            <p:nvPr/>
          </p:nvSpPr>
          <p:spPr bwMode="auto">
            <a:xfrm>
              <a:off x="709613" y="4741863"/>
              <a:ext cx="1322387" cy="2746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200" i="0" dirty="0" smtClean="0">
                  <a:latin typeface="Arial" charset="0"/>
                  <a:cs typeface="+mn-cs"/>
                </a:rPr>
                <a:t>111.111.111.111</a:t>
              </a:r>
            </a:p>
          </p:txBody>
        </p:sp>
        <p:sp>
          <p:nvSpPr>
            <p:cNvPr id="45073" name="Text Box 33"/>
            <p:cNvSpPr txBox="1">
              <a:spLocks noChangeArrowheads="1"/>
            </p:cNvSpPr>
            <p:nvPr/>
          </p:nvSpPr>
          <p:spPr bwMode="auto">
            <a:xfrm>
              <a:off x="730250" y="4927600"/>
              <a:ext cx="1509713" cy="2746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200" i="0" dirty="0" smtClean="0">
                  <a:latin typeface="Arial" charset="0"/>
                  <a:cs typeface="+mn-cs"/>
                </a:rPr>
                <a:t>74-29-9C-E8-FF-55</a:t>
              </a:r>
            </a:p>
          </p:txBody>
        </p:sp>
        <p:sp>
          <p:nvSpPr>
            <p:cNvPr id="132113" name="Freeform 39"/>
            <p:cNvSpPr>
              <a:spLocks/>
            </p:cNvSpPr>
            <p:nvPr/>
          </p:nvSpPr>
          <p:spPr bwMode="auto">
            <a:xfrm>
              <a:off x="2365375" y="4437063"/>
              <a:ext cx="839788" cy="1069975"/>
            </a:xfrm>
            <a:custGeom>
              <a:avLst/>
              <a:gdLst>
                <a:gd name="T0" fmla="*/ 2147483647 w 1005"/>
                <a:gd name="T1" fmla="*/ 2147483647 h 996"/>
                <a:gd name="T2" fmla="*/ 2147483647 w 1005"/>
                <a:gd name="T3" fmla="*/ 2147483647 h 996"/>
                <a:gd name="T4" fmla="*/ 2147483647 w 1005"/>
                <a:gd name="T5" fmla="*/ 2147483647 h 996"/>
                <a:gd name="T6" fmla="*/ 2147483647 w 1005"/>
                <a:gd name="T7" fmla="*/ 2147483647 h 996"/>
                <a:gd name="T8" fmla="*/ 2147483647 w 1005"/>
                <a:gd name="T9" fmla="*/ 2147483647 h 996"/>
                <a:gd name="T10" fmla="*/ 2147483647 w 1005"/>
                <a:gd name="T11" fmla="*/ 2147483647 h 996"/>
                <a:gd name="T12" fmla="*/ 2147483647 w 1005"/>
                <a:gd name="T13" fmla="*/ 2147483647 h 996"/>
                <a:gd name="T14" fmla="*/ 2147483647 w 1005"/>
                <a:gd name="T15" fmla="*/ 2147483647 h 996"/>
                <a:gd name="T16" fmla="*/ 2147483647 w 1005"/>
                <a:gd name="T17" fmla="*/ 2147483647 h 996"/>
                <a:gd name="T18" fmla="*/ 2147483647 w 1005"/>
                <a:gd name="T19" fmla="*/ 2147483647 h 996"/>
                <a:gd name="T20" fmla="*/ 2147483647 w 1005"/>
                <a:gd name="T21" fmla="*/ 2147483647 h 996"/>
                <a:gd name="T22" fmla="*/ 2147483647 w 1005"/>
                <a:gd name="T23" fmla="*/ 2147483647 h 996"/>
                <a:gd name="T24" fmla="*/ 2147483647 w 1005"/>
                <a:gd name="T25" fmla="*/ 2147483647 h 99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005" h="996">
                  <a:moveTo>
                    <a:pt x="307" y="83"/>
                  </a:moveTo>
                  <a:cubicBezTo>
                    <a:pt x="218" y="117"/>
                    <a:pt x="182" y="156"/>
                    <a:pt x="134" y="227"/>
                  </a:cubicBezTo>
                  <a:cubicBezTo>
                    <a:pt x="86" y="298"/>
                    <a:pt x="38" y="426"/>
                    <a:pt x="19" y="507"/>
                  </a:cubicBezTo>
                  <a:cubicBezTo>
                    <a:pt x="0" y="588"/>
                    <a:pt x="8" y="648"/>
                    <a:pt x="19" y="716"/>
                  </a:cubicBezTo>
                  <a:cubicBezTo>
                    <a:pt x="30" y="784"/>
                    <a:pt x="54" y="873"/>
                    <a:pt x="84" y="918"/>
                  </a:cubicBezTo>
                  <a:cubicBezTo>
                    <a:pt x="114" y="963"/>
                    <a:pt x="148" y="984"/>
                    <a:pt x="199" y="990"/>
                  </a:cubicBezTo>
                  <a:cubicBezTo>
                    <a:pt x="250" y="996"/>
                    <a:pt x="310" y="961"/>
                    <a:pt x="393" y="954"/>
                  </a:cubicBezTo>
                  <a:cubicBezTo>
                    <a:pt x="476" y="947"/>
                    <a:pt x="614" y="967"/>
                    <a:pt x="696" y="947"/>
                  </a:cubicBezTo>
                  <a:cubicBezTo>
                    <a:pt x="778" y="927"/>
                    <a:pt x="833" y="898"/>
                    <a:pt x="883" y="831"/>
                  </a:cubicBezTo>
                  <a:cubicBezTo>
                    <a:pt x="933" y="764"/>
                    <a:pt x="991" y="644"/>
                    <a:pt x="998" y="543"/>
                  </a:cubicBezTo>
                  <a:cubicBezTo>
                    <a:pt x="1005" y="442"/>
                    <a:pt x="981" y="313"/>
                    <a:pt x="926" y="227"/>
                  </a:cubicBezTo>
                  <a:cubicBezTo>
                    <a:pt x="871" y="141"/>
                    <a:pt x="768" y="50"/>
                    <a:pt x="667" y="25"/>
                  </a:cubicBezTo>
                  <a:cubicBezTo>
                    <a:pt x="566" y="0"/>
                    <a:pt x="396" y="49"/>
                    <a:pt x="307" y="83"/>
                  </a:cubicBezTo>
                  <a:close/>
                </a:path>
              </a:pathLst>
            </a:custGeom>
            <a:solidFill>
              <a:srgbClr val="00CCFF"/>
            </a:solidFill>
            <a:ln w="952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  <p:sp>
          <p:nvSpPr>
            <p:cNvPr id="45075" name="Line 40"/>
            <p:cNvSpPr>
              <a:spLocks noChangeShapeType="1"/>
            </p:cNvSpPr>
            <p:nvPr/>
          </p:nvSpPr>
          <p:spPr bwMode="auto">
            <a:xfrm>
              <a:off x="2062163" y="4416425"/>
              <a:ext cx="438150" cy="2301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45076" name="Line 41"/>
            <p:cNvSpPr>
              <a:spLocks noChangeShapeType="1"/>
            </p:cNvSpPr>
            <p:nvPr/>
          </p:nvSpPr>
          <p:spPr bwMode="auto">
            <a:xfrm flipV="1">
              <a:off x="2185988" y="5360988"/>
              <a:ext cx="231775" cy="2555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45077" name="Line 42"/>
            <p:cNvSpPr>
              <a:spLocks noChangeShapeType="1"/>
            </p:cNvSpPr>
            <p:nvPr/>
          </p:nvSpPr>
          <p:spPr bwMode="auto">
            <a:xfrm>
              <a:off x="3184525" y="4954588"/>
              <a:ext cx="584200" cy="952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45078" name="Line 44"/>
            <p:cNvSpPr>
              <a:spLocks noChangeShapeType="1"/>
            </p:cNvSpPr>
            <p:nvPr/>
          </p:nvSpPr>
          <p:spPr bwMode="auto">
            <a:xfrm flipV="1">
              <a:off x="2101850" y="5711825"/>
              <a:ext cx="0" cy="16351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45079" name="Line 45"/>
            <p:cNvSpPr>
              <a:spLocks noChangeShapeType="1"/>
            </p:cNvSpPr>
            <p:nvPr/>
          </p:nvSpPr>
          <p:spPr bwMode="auto">
            <a:xfrm flipH="1" flipV="1">
              <a:off x="1976438" y="4489450"/>
              <a:ext cx="0" cy="3984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45080" name="Line 46"/>
            <p:cNvSpPr>
              <a:spLocks noChangeShapeType="1"/>
            </p:cNvSpPr>
            <p:nvPr/>
          </p:nvSpPr>
          <p:spPr bwMode="auto">
            <a:xfrm>
              <a:off x="3854450" y="5021263"/>
              <a:ext cx="0" cy="7508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45081" name="Line 47"/>
            <p:cNvSpPr>
              <a:spLocks noChangeShapeType="1"/>
            </p:cNvSpPr>
            <p:nvPr/>
          </p:nvSpPr>
          <p:spPr bwMode="auto">
            <a:xfrm flipH="1" flipV="1">
              <a:off x="4935538" y="5011738"/>
              <a:ext cx="4762" cy="2206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710714" name="Text Box 58"/>
            <p:cNvSpPr txBox="1">
              <a:spLocks noChangeArrowheads="1"/>
            </p:cNvSpPr>
            <p:nvPr/>
          </p:nvSpPr>
          <p:spPr bwMode="auto">
            <a:xfrm>
              <a:off x="719138" y="4156075"/>
              <a:ext cx="390525" cy="4619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2400" i="0" dirty="0">
                  <a:solidFill>
                    <a:srgbClr val="FF0000"/>
                  </a:solidFill>
                  <a:latin typeface="+mj-lt"/>
                  <a:ea typeface="+mn-ea"/>
                  <a:cs typeface="+mn-cs"/>
                </a:rPr>
                <a:t>A</a:t>
              </a:r>
            </a:p>
          </p:txBody>
        </p:sp>
        <p:sp>
          <p:nvSpPr>
            <p:cNvPr id="45083" name="Line 60"/>
            <p:cNvSpPr>
              <a:spLocks noChangeShapeType="1"/>
            </p:cNvSpPr>
            <p:nvPr/>
          </p:nvSpPr>
          <p:spPr bwMode="auto">
            <a:xfrm>
              <a:off x="5045075" y="4921250"/>
              <a:ext cx="11985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grpSp>
          <p:nvGrpSpPr>
            <p:cNvPr id="132123" name="Group 63"/>
            <p:cNvGrpSpPr>
              <a:grpSpLocks/>
            </p:cNvGrpSpPr>
            <p:nvPr/>
          </p:nvGrpSpPr>
          <p:grpSpPr bwMode="auto">
            <a:xfrm>
              <a:off x="7372350" y="4845050"/>
              <a:ext cx="1558925" cy="460375"/>
              <a:chOff x="4351" y="2786"/>
              <a:chExt cx="982" cy="290"/>
            </a:xfrm>
          </p:grpSpPr>
          <p:sp>
            <p:nvSpPr>
              <p:cNvPr id="45115" name="Text Box 64"/>
              <p:cNvSpPr txBox="1">
                <a:spLocks noChangeArrowheads="1"/>
              </p:cNvSpPr>
              <p:nvPr/>
            </p:nvSpPr>
            <p:spPr bwMode="auto">
              <a:xfrm>
                <a:off x="4352" y="2786"/>
                <a:ext cx="833" cy="17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200" i="0" dirty="0" smtClean="0">
                    <a:latin typeface="Arial" charset="0"/>
                    <a:cs typeface="+mn-cs"/>
                  </a:rPr>
                  <a:t>222.222.222.222</a:t>
                </a:r>
              </a:p>
            </p:txBody>
          </p:sp>
          <p:sp>
            <p:nvSpPr>
              <p:cNvPr id="45116" name="Text Box 65"/>
              <p:cNvSpPr txBox="1">
                <a:spLocks noChangeArrowheads="1"/>
              </p:cNvSpPr>
              <p:nvPr/>
            </p:nvSpPr>
            <p:spPr bwMode="auto">
              <a:xfrm>
                <a:off x="4351" y="2904"/>
                <a:ext cx="982" cy="17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200" i="0" dirty="0" smtClean="0">
                    <a:latin typeface="Arial" charset="0"/>
                    <a:cs typeface="+mn-cs"/>
                  </a:rPr>
                  <a:t>49-BD-D2-C7-56-2A</a:t>
                </a:r>
              </a:p>
            </p:txBody>
          </p:sp>
        </p:grpSp>
        <p:sp>
          <p:nvSpPr>
            <p:cNvPr id="45085" name="Line 67"/>
            <p:cNvSpPr>
              <a:spLocks noChangeShapeType="1"/>
            </p:cNvSpPr>
            <p:nvPr/>
          </p:nvSpPr>
          <p:spPr bwMode="auto">
            <a:xfrm flipV="1">
              <a:off x="6943725" y="4416425"/>
              <a:ext cx="450850" cy="3175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45086" name="Line 68"/>
            <p:cNvSpPr>
              <a:spLocks noChangeShapeType="1"/>
            </p:cNvSpPr>
            <p:nvPr/>
          </p:nvSpPr>
          <p:spPr bwMode="auto">
            <a:xfrm flipH="1" flipV="1">
              <a:off x="7469188" y="4492625"/>
              <a:ext cx="11112" cy="38893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45087" name="Text Box 71"/>
            <p:cNvSpPr txBox="1">
              <a:spLocks noChangeArrowheads="1"/>
            </p:cNvSpPr>
            <p:nvPr/>
          </p:nvSpPr>
          <p:spPr bwMode="auto">
            <a:xfrm>
              <a:off x="7073900" y="5811838"/>
              <a:ext cx="1322388" cy="2746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200" i="0" dirty="0" smtClean="0">
                  <a:latin typeface="Arial" charset="0"/>
                  <a:cs typeface="+mn-cs"/>
                </a:rPr>
                <a:t>222.222.222.221</a:t>
              </a:r>
            </a:p>
          </p:txBody>
        </p:sp>
        <p:sp>
          <p:nvSpPr>
            <p:cNvPr id="45088" name="Text Box 72"/>
            <p:cNvSpPr txBox="1">
              <a:spLocks noChangeArrowheads="1"/>
            </p:cNvSpPr>
            <p:nvPr/>
          </p:nvSpPr>
          <p:spPr bwMode="auto">
            <a:xfrm>
              <a:off x="7077075" y="5986463"/>
              <a:ext cx="1501775" cy="2746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200" i="0" dirty="0" smtClean="0">
                  <a:latin typeface="Arial" charset="0"/>
                  <a:cs typeface="+mn-cs"/>
                </a:rPr>
                <a:t>88-B2-2F-54-1A-0F</a:t>
              </a:r>
            </a:p>
          </p:txBody>
        </p:sp>
        <p:sp>
          <p:nvSpPr>
            <p:cNvPr id="45089" name="Line 73"/>
            <p:cNvSpPr>
              <a:spLocks noChangeShapeType="1"/>
            </p:cNvSpPr>
            <p:nvPr/>
          </p:nvSpPr>
          <p:spPr bwMode="auto">
            <a:xfrm flipH="1" flipV="1">
              <a:off x="6873875" y="5313363"/>
              <a:ext cx="254000" cy="25082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45090" name="Line 74"/>
            <p:cNvSpPr>
              <a:spLocks noChangeShapeType="1"/>
            </p:cNvSpPr>
            <p:nvPr/>
          </p:nvSpPr>
          <p:spPr bwMode="auto">
            <a:xfrm flipH="1">
              <a:off x="7208838" y="5654675"/>
              <a:ext cx="4762" cy="20161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132130" name="Freeform 75"/>
            <p:cNvSpPr>
              <a:spLocks/>
            </p:cNvSpPr>
            <p:nvPr/>
          </p:nvSpPr>
          <p:spPr bwMode="auto">
            <a:xfrm>
              <a:off x="6203950" y="4440238"/>
              <a:ext cx="765175" cy="1081088"/>
            </a:xfrm>
            <a:custGeom>
              <a:avLst/>
              <a:gdLst>
                <a:gd name="T0" fmla="*/ 2147483647 w 1005"/>
                <a:gd name="T1" fmla="*/ 2147483647 h 996"/>
                <a:gd name="T2" fmla="*/ 2147483647 w 1005"/>
                <a:gd name="T3" fmla="*/ 2147483647 h 996"/>
                <a:gd name="T4" fmla="*/ 2147483647 w 1005"/>
                <a:gd name="T5" fmla="*/ 2147483647 h 996"/>
                <a:gd name="T6" fmla="*/ 2147483647 w 1005"/>
                <a:gd name="T7" fmla="*/ 2147483647 h 996"/>
                <a:gd name="T8" fmla="*/ 2147483647 w 1005"/>
                <a:gd name="T9" fmla="*/ 2147483647 h 996"/>
                <a:gd name="T10" fmla="*/ 2147483647 w 1005"/>
                <a:gd name="T11" fmla="*/ 2147483647 h 996"/>
                <a:gd name="T12" fmla="*/ 2147483647 w 1005"/>
                <a:gd name="T13" fmla="*/ 2147483647 h 996"/>
                <a:gd name="T14" fmla="*/ 2147483647 w 1005"/>
                <a:gd name="T15" fmla="*/ 2147483647 h 996"/>
                <a:gd name="T16" fmla="*/ 2147483647 w 1005"/>
                <a:gd name="T17" fmla="*/ 2147483647 h 996"/>
                <a:gd name="T18" fmla="*/ 2147483647 w 1005"/>
                <a:gd name="T19" fmla="*/ 2147483647 h 996"/>
                <a:gd name="T20" fmla="*/ 2147483647 w 1005"/>
                <a:gd name="T21" fmla="*/ 2147483647 h 996"/>
                <a:gd name="T22" fmla="*/ 2147483647 w 1005"/>
                <a:gd name="T23" fmla="*/ 2147483647 h 996"/>
                <a:gd name="T24" fmla="*/ 2147483647 w 1005"/>
                <a:gd name="T25" fmla="*/ 2147483647 h 99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005" h="996">
                  <a:moveTo>
                    <a:pt x="307" y="83"/>
                  </a:moveTo>
                  <a:cubicBezTo>
                    <a:pt x="218" y="117"/>
                    <a:pt x="182" y="156"/>
                    <a:pt x="134" y="227"/>
                  </a:cubicBezTo>
                  <a:cubicBezTo>
                    <a:pt x="86" y="298"/>
                    <a:pt x="38" y="426"/>
                    <a:pt x="19" y="507"/>
                  </a:cubicBezTo>
                  <a:cubicBezTo>
                    <a:pt x="0" y="588"/>
                    <a:pt x="8" y="648"/>
                    <a:pt x="19" y="716"/>
                  </a:cubicBezTo>
                  <a:cubicBezTo>
                    <a:pt x="30" y="784"/>
                    <a:pt x="54" y="873"/>
                    <a:pt x="84" y="918"/>
                  </a:cubicBezTo>
                  <a:cubicBezTo>
                    <a:pt x="114" y="963"/>
                    <a:pt x="148" y="984"/>
                    <a:pt x="199" y="990"/>
                  </a:cubicBezTo>
                  <a:cubicBezTo>
                    <a:pt x="250" y="996"/>
                    <a:pt x="310" y="961"/>
                    <a:pt x="393" y="954"/>
                  </a:cubicBezTo>
                  <a:cubicBezTo>
                    <a:pt x="476" y="947"/>
                    <a:pt x="614" y="967"/>
                    <a:pt x="696" y="947"/>
                  </a:cubicBezTo>
                  <a:cubicBezTo>
                    <a:pt x="778" y="927"/>
                    <a:pt x="833" y="898"/>
                    <a:pt x="883" y="831"/>
                  </a:cubicBezTo>
                  <a:cubicBezTo>
                    <a:pt x="933" y="764"/>
                    <a:pt x="991" y="644"/>
                    <a:pt x="998" y="543"/>
                  </a:cubicBezTo>
                  <a:cubicBezTo>
                    <a:pt x="1005" y="442"/>
                    <a:pt x="981" y="313"/>
                    <a:pt x="926" y="227"/>
                  </a:cubicBezTo>
                  <a:cubicBezTo>
                    <a:pt x="871" y="141"/>
                    <a:pt x="768" y="50"/>
                    <a:pt x="667" y="25"/>
                  </a:cubicBezTo>
                  <a:cubicBezTo>
                    <a:pt x="566" y="0"/>
                    <a:pt x="396" y="49"/>
                    <a:pt x="307" y="83"/>
                  </a:cubicBezTo>
                  <a:close/>
                </a:path>
              </a:pathLst>
            </a:custGeom>
            <a:solidFill>
              <a:srgbClr val="00CCFF"/>
            </a:solidFill>
            <a:ln w="952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  <p:sp>
          <p:nvSpPr>
            <p:cNvPr id="710732" name="Text Box 76"/>
            <p:cNvSpPr txBox="1">
              <a:spLocks noChangeArrowheads="1"/>
            </p:cNvSpPr>
            <p:nvPr/>
          </p:nvSpPr>
          <p:spPr bwMode="auto">
            <a:xfrm>
              <a:off x="8307388" y="4073525"/>
              <a:ext cx="357187" cy="4619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2400" i="0" dirty="0">
                  <a:solidFill>
                    <a:srgbClr val="FF0000"/>
                  </a:solidFill>
                  <a:latin typeface="+mj-lt"/>
                  <a:ea typeface="+mn-ea"/>
                  <a:cs typeface="+mn-cs"/>
                </a:rPr>
                <a:t>B</a:t>
              </a:r>
            </a:p>
          </p:txBody>
        </p:sp>
        <p:grpSp>
          <p:nvGrpSpPr>
            <p:cNvPr id="132132" name="Group 3"/>
            <p:cNvGrpSpPr>
              <a:grpSpLocks/>
            </p:cNvGrpSpPr>
            <p:nvPr/>
          </p:nvGrpSpPr>
          <p:grpSpPr bwMode="auto">
            <a:xfrm>
              <a:off x="7179310" y="4033520"/>
              <a:ext cx="1009650" cy="855028"/>
              <a:chOff x="7179310" y="4033520"/>
              <a:chExt cx="1009650" cy="855028"/>
            </a:xfrm>
          </p:grpSpPr>
          <p:grpSp>
            <p:nvGrpSpPr>
              <p:cNvPr id="132150" name="Group 44"/>
              <p:cNvGrpSpPr>
                <a:grpSpLocks/>
              </p:cNvGrpSpPr>
              <p:nvPr/>
            </p:nvGrpSpPr>
            <p:grpSpPr bwMode="auto">
              <a:xfrm>
                <a:off x="7179310" y="4033520"/>
                <a:ext cx="1009650" cy="855028"/>
                <a:chOff x="-44" y="1473"/>
                <a:chExt cx="981" cy="1105"/>
              </a:xfrm>
            </p:grpSpPr>
            <p:pic>
              <p:nvPicPr>
                <p:cNvPr id="132152" name="Picture 45" descr="desktop_computer_stylized_medium"/>
                <p:cNvPicPr>
                  <a:picLocks noChangeAspect="1" noChangeArrowheads="1"/>
                </p:cNvPicPr>
                <p:nvPr/>
              </p:nvPicPr>
              <p:blipFill>
                <a:blip r:embed="rId5" cstate="email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flipH="1">
                  <a:off x="-44" y="1473"/>
                  <a:ext cx="981" cy="110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132153" name="Freeform 46"/>
                <p:cNvSpPr>
                  <a:spLocks/>
                </p:cNvSpPr>
                <p:nvPr/>
              </p:nvSpPr>
              <p:spPr bwMode="auto">
                <a:xfrm flipH="1">
                  <a:off x="374" y="1579"/>
                  <a:ext cx="477" cy="506"/>
                </a:xfrm>
                <a:custGeom>
                  <a:avLst/>
                  <a:gdLst>
                    <a:gd name="T0" fmla="*/ 0 w 356"/>
                    <a:gd name="T1" fmla="*/ 0 h 368"/>
                    <a:gd name="T2" fmla="*/ 1736 w 356"/>
                    <a:gd name="T3" fmla="*/ 95 h 368"/>
                    <a:gd name="T4" fmla="*/ 2059 w 356"/>
                    <a:gd name="T5" fmla="*/ 1990 h 368"/>
                    <a:gd name="T6" fmla="*/ 454 w 356"/>
                    <a:gd name="T7" fmla="*/ 2489 h 368"/>
                    <a:gd name="T8" fmla="*/ 0 w 356"/>
                    <a:gd name="T9" fmla="*/ 0 h 36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356" h="368">
                      <a:moveTo>
                        <a:pt x="0" y="0"/>
                      </a:moveTo>
                      <a:lnTo>
                        <a:pt x="300" y="14"/>
                      </a:lnTo>
                      <a:lnTo>
                        <a:pt x="356" y="294"/>
                      </a:lnTo>
                      <a:lnTo>
                        <a:pt x="78" y="36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0099"/>
                    </a:gs>
                    <a:gs pos="100000">
                      <a:schemeClr val="bg1"/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 dirty="0"/>
                </a:p>
              </p:txBody>
            </p:sp>
          </p:grpSp>
          <p:sp>
            <p:nvSpPr>
              <p:cNvPr id="90" name="Rectangle 43"/>
              <p:cNvSpPr>
                <a:spLocks noChangeArrowheads="1"/>
              </p:cNvSpPr>
              <p:nvPr/>
            </p:nvSpPr>
            <p:spPr bwMode="auto">
              <a:xfrm rot="16200000">
                <a:off x="7438232" y="4309268"/>
                <a:ext cx="127000" cy="195263"/>
              </a:xfrm>
              <a:prstGeom prst="rect">
                <a:avLst/>
              </a:prstGeom>
              <a:gradFill rotWithShape="1">
                <a:gsLst>
                  <a:gs pos="0">
                    <a:srgbClr val="008000"/>
                  </a:gs>
                  <a:gs pos="50000">
                    <a:schemeClr val="bg1"/>
                  </a:gs>
                  <a:gs pos="100000">
                    <a:srgbClr val="008000"/>
                  </a:gs>
                </a:gsLst>
                <a:lin ang="0" scaled="1"/>
              </a:gradFill>
              <a:ln w="9525">
                <a:solidFill>
                  <a:srgbClr val="008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Comic Sans MS" pitchFamily="66" charset="0"/>
                  <a:ea typeface="+mn-ea"/>
                  <a:cs typeface="+mn-cs"/>
                </a:endParaRPr>
              </a:p>
            </p:txBody>
          </p:sp>
        </p:grpSp>
        <p:grpSp>
          <p:nvGrpSpPr>
            <p:cNvPr id="132133" name="Group 1"/>
            <p:cNvGrpSpPr>
              <a:grpSpLocks/>
            </p:cNvGrpSpPr>
            <p:nvPr/>
          </p:nvGrpSpPr>
          <p:grpSpPr bwMode="auto">
            <a:xfrm>
              <a:off x="3757931" y="4714240"/>
              <a:ext cx="1291589" cy="426719"/>
              <a:chOff x="4011931" y="3379152"/>
              <a:chExt cx="1262062" cy="390207"/>
            </a:xfrm>
          </p:grpSpPr>
          <p:sp>
            <p:nvSpPr>
              <p:cNvPr id="77" name="Rectangle 43"/>
              <p:cNvSpPr>
                <a:spLocks noChangeArrowheads="1"/>
              </p:cNvSpPr>
              <p:nvPr/>
            </p:nvSpPr>
            <p:spPr bwMode="auto">
              <a:xfrm rot="16200000">
                <a:off x="5112705" y="3476529"/>
                <a:ext cx="127747" cy="195452"/>
              </a:xfrm>
              <a:prstGeom prst="rect">
                <a:avLst/>
              </a:prstGeom>
              <a:gradFill rotWithShape="1">
                <a:gsLst>
                  <a:gs pos="0">
                    <a:srgbClr val="008000"/>
                  </a:gs>
                  <a:gs pos="50000">
                    <a:schemeClr val="bg1"/>
                  </a:gs>
                  <a:gs pos="100000">
                    <a:srgbClr val="008000"/>
                  </a:gs>
                </a:gsLst>
                <a:lin ang="0" scaled="1"/>
              </a:gradFill>
              <a:ln w="9525">
                <a:solidFill>
                  <a:srgbClr val="008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Comic Sans MS" pitchFamily="66" charset="0"/>
                  <a:ea typeface="+mn-ea"/>
                  <a:cs typeface="+mn-cs"/>
                </a:endParaRPr>
              </a:p>
            </p:txBody>
          </p:sp>
          <p:grpSp>
            <p:nvGrpSpPr>
              <p:cNvPr id="132140" name="Group 1185"/>
              <p:cNvGrpSpPr>
                <a:grpSpLocks/>
              </p:cNvGrpSpPr>
              <p:nvPr/>
            </p:nvGrpSpPr>
            <p:grpSpPr bwMode="auto">
              <a:xfrm>
                <a:off x="4197985" y="3379152"/>
                <a:ext cx="892175" cy="390207"/>
                <a:chOff x="4650" y="1129"/>
                <a:chExt cx="246" cy="95"/>
              </a:xfrm>
            </p:grpSpPr>
            <p:sp>
              <p:nvSpPr>
                <p:cNvPr id="132142" name="Oval 407"/>
                <p:cNvSpPr>
                  <a:spLocks noChangeArrowheads="1"/>
                </p:cNvSpPr>
                <p:nvPr/>
              </p:nvSpPr>
              <p:spPr bwMode="auto">
                <a:xfrm>
                  <a:off x="4651" y="1171"/>
                  <a:ext cx="244" cy="53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rgbClr val="FFFFFF"/>
                    </a:gs>
                  </a:gsLst>
                  <a:lin ang="0" scaled="1"/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2400" i="0" dirty="0">
                    <a:latin typeface="Times New Roman" charset="0"/>
                    <a:cs typeface="Arial" charset="0"/>
                  </a:endParaRPr>
                </a:p>
              </p:txBody>
            </p:sp>
            <p:sp>
              <p:nvSpPr>
                <p:cNvPr id="132143" name="Rectangle 410"/>
                <p:cNvSpPr>
                  <a:spLocks noChangeArrowheads="1"/>
                </p:cNvSpPr>
                <p:nvPr/>
              </p:nvSpPr>
              <p:spPr bwMode="auto">
                <a:xfrm>
                  <a:off x="4651" y="1165"/>
                  <a:ext cx="245" cy="33"/>
                </a:xfrm>
                <a:prstGeom prst="rect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rgbClr val="FFFF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algn="ctr"/>
                  <a:endParaRPr lang="en-US" sz="2400" i="0" dirty="0">
                    <a:latin typeface="Times New Roman" charset="0"/>
                    <a:cs typeface="Arial" charset="0"/>
                  </a:endParaRPr>
                </a:p>
              </p:txBody>
            </p:sp>
            <p:sp>
              <p:nvSpPr>
                <p:cNvPr id="132144" name="Oval 411"/>
                <p:cNvSpPr>
                  <a:spLocks noChangeArrowheads="1"/>
                </p:cNvSpPr>
                <p:nvPr/>
              </p:nvSpPr>
              <p:spPr bwMode="auto">
                <a:xfrm>
                  <a:off x="4650" y="1129"/>
                  <a:ext cx="244" cy="62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rgbClr val="FFFFFF"/>
                    </a:gs>
                  </a:gsLst>
                  <a:lin ang="0" scaled="1"/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2400" i="0" dirty="0">
                    <a:latin typeface="Times New Roman" charset="0"/>
                    <a:cs typeface="Arial" charset="0"/>
                  </a:endParaRPr>
                </a:p>
              </p:txBody>
            </p:sp>
            <p:grpSp>
              <p:nvGrpSpPr>
                <p:cNvPr id="132145" name="Group 1189"/>
                <p:cNvGrpSpPr>
                  <a:grpSpLocks/>
                </p:cNvGrpSpPr>
                <p:nvPr/>
              </p:nvGrpSpPr>
              <p:grpSpPr bwMode="auto">
                <a:xfrm>
                  <a:off x="4699" y="1145"/>
                  <a:ext cx="138" cy="29"/>
                  <a:chOff x="2468" y="1332"/>
                  <a:chExt cx="310" cy="60"/>
                </a:xfrm>
              </p:grpSpPr>
              <p:sp>
                <p:nvSpPr>
                  <p:cNvPr id="132148" name="Freeform 1190"/>
                  <p:cNvSpPr>
                    <a:spLocks/>
                  </p:cNvSpPr>
                  <p:nvPr/>
                </p:nvSpPr>
                <p:spPr bwMode="auto">
                  <a:xfrm>
                    <a:off x="2468" y="1332"/>
                    <a:ext cx="310" cy="60"/>
                  </a:xfrm>
                  <a:custGeom>
                    <a:avLst/>
                    <a:gdLst>
                      <a:gd name="T0" fmla="*/ 0 w 310"/>
                      <a:gd name="T1" fmla="*/ 60 h 60"/>
                      <a:gd name="T2" fmla="*/ 96 w 310"/>
                      <a:gd name="T3" fmla="*/ 60 h 60"/>
                      <a:gd name="T4" fmla="*/ 192 w 310"/>
                      <a:gd name="T5" fmla="*/ 0 h 60"/>
                      <a:gd name="T6" fmla="*/ 310 w 310"/>
                      <a:gd name="T7" fmla="*/ 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310" h="60">
                        <a:moveTo>
                          <a:pt x="0" y="60"/>
                        </a:moveTo>
                        <a:lnTo>
                          <a:pt x="96" y="60"/>
                        </a:lnTo>
                        <a:lnTo>
                          <a:pt x="192" y="0"/>
                        </a:lnTo>
                        <a:lnTo>
                          <a:pt x="310" y="0"/>
                        </a:lnTo>
                      </a:path>
                    </a:pathLst>
                  </a:custGeom>
                  <a:noFill/>
                  <a:ln w="12700" cmpd="sng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32149" name="Freeform 1191"/>
                  <p:cNvSpPr>
                    <a:spLocks/>
                  </p:cNvSpPr>
                  <p:nvPr/>
                </p:nvSpPr>
                <p:spPr bwMode="auto">
                  <a:xfrm>
                    <a:off x="2482" y="1332"/>
                    <a:ext cx="282" cy="60"/>
                  </a:xfrm>
                  <a:custGeom>
                    <a:avLst/>
                    <a:gdLst>
                      <a:gd name="T0" fmla="*/ 0 w 282"/>
                      <a:gd name="T1" fmla="*/ 0 h 60"/>
                      <a:gd name="T2" fmla="*/ 96 w 282"/>
                      <a:gd name="T3" fmla="*/ 0 h 60"/>
                      <a:gd name="T4" fmla="*/ 192 w 282"/>
                      <a:gd name="T5" fmla="*/ 60 h 60"/>
                      <a:gd name="T6" fmla="*/ 282 w 282"/>
                      <a:gd name="T7" fmla="*/ 6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282" h="60">
                        <a:moveTo>
                          <a:pt x="0" y="0"/>
                        </a:moveTo>
                        <a:lnTo>
                          <a:pt x="96" y="0"/>
                        </a:lnTo>
                        <a:lnTo>
                          <a:pt x="192" y="60"/>
                        </a:lnTo>
                        <a:lnTo>
                          <a:pt x="282" y="60"/>
                        </a:lnTo>
                      </a:path>
                    </a:pathLst>
                  </a:custGeom>
                  <a:noFill/>
                  <a:ln w="12700" cmpd="sng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</p:grpSp>
            <p:sp>
              <p:nvSpPr>
                <p:cNvPr id="45107" name="Line 1192"/>
                <p:cNvSpPr>
                  <a:spLocks noChangeShapeType="1"/>
                </p:cNvSpPr>
                <p:nvPr/>
              </p:nvSpPr>
              <p:spPr bwMode="auto">
                <a:xfrm>
                  <a:off x="4651" y="1158"/>
                  <a:ext cx="0" cy="4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  <p:sp>
              <p:nvSpPr>
                <p:cNvPr id="45108" name="Line 1193"/>
                <p:cNvSpPr>
                  <a:spLocks noChangeShapeType="1"/>
                </p:cNvSpPr>
                <p:nvPr/>
              </p:nvSpPr>
              <p:spPr bwMode="auto">
                <a:xfrm>
                  <a:off x="4894" y="1160"/>
                  <a:ext cx="0" cy="4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</p:grpSp>
          <p:sp>
            <p:nvSpPr>
              <p:cNvPr id="91" name="Rectangle 43"/>
              <p:cNvSpPr>
                <a:spLocks noChangeArrowheads="1"/>
              </p:cNvSpPr>
              <p:nvPr/>
            </p:nvSpPr>
            <p:spPr bwMode="auto">
              <a:xfrm rot="16200000">
                <a:off x="4046200" y="3485965"/>
                <a:ext cx="126295" cy="195452"/>
              </a:xfrm>
              <a:prstGeom prst="rect">
                <a:avLst/>
              </a:prstGeom>
              <a:gradFill rotWithShape="1">
                <a:gsLst>
                  <a:gs pos="0">
                    <a:srgbClr val="008000"/>
                  </a:gs>
                  <a:gs pos="50000">
                    <a:schemeClr val="bg1"/>
                  </a:gs>
                  <a:gs pos="100000">
                    <a:srgbClr val="008000"/>
                  </a:gs>
                </a:gsLst>
                <a:lin ang="0" scaled="1"/>
              </a:gradFill>
              <a:ln w="9525">
                <a:solidFill>
                  <a:srgbClr val="008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Comic Sans MS" pitchFamily="66" charset="0"/>
                  <a:ea typeface="+mn-ea"/>
                  <a:cs typeface="+mn-cs"/>
                </a:endParaRPr>
              </a:p>
            </p:txBody>
          </p:sp>
        </p:grpSp>
        <p:grpSp>
          <p:nvGrpSpPr>
            <p:cNvPr id="132134" name="Group 93"/>
            <p:cNvGrpSpPr>
              <a:grpSpLocks/>
            </p:cNvGrpSpPr>
            <p:nvPr/>
          </p:nvGrpSpPr>
          <p:grpSpPr bwMode="auto">
            <a:xfrm>
              <a:off x="1483360" y="5313680"/>
              <a:ext cx="701043" cy="517588"/>
              <a:chOff x="1046480" y="3962400"/>
              <a:chExt cx="1026163" cy="761428"/>
            </a:xfrm>
          </p:grpSpPr>
          <p:sp>
            <p:nvSpPr>
              <p:cNvPr id="95" name="Rectangle 48"/>
              <p:cNvSpPr>
                <a:spLocks noChangeArrowheads="1"/>
              </p:cNvSpPr>
              <p:nvPr/>
            </p:nvSpPr>
            <p:spPr bwMode="auto">
              <a:xfrm rot="16200000">
                <a:off x="1893438" y="4298853"/>
                <a:ext cx="109762" cy="248638"/>
              </a:xfrm>
              <a:prstGeom prst="rect">
                <a:avLst/>
              </a:prstGeom>
              <a:gradFill rotWithShape="1">
                <a:gsLst>
                  <a:gs pos="0">
                    <a:srgbClr val="008000"/>
                  </a:gs>
                  <a:gs pos="50000">
                    <a:schemeClr val="bg1"/>
                  </a:gs>
                  <a:gs pos="100000">
                    <a:srgbClr val="008000"/>
                  </a:gs>
                </a:gsLst>
                <a:lin ang="0" scaled="1"/>
              </a:gradFill>
              <a:ln w="9525">
                <a:solidFill>
                  <a:srgbClr val="008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Comic Sans MS" pitchFamily="66" charset="0"/>
                  <a:ea typeface="+mn-ea"/>
                  <a:cs typeface="+mn-cs"/>
                </a:endParaRPr>
              </a:p>
            </p:txBody>
          </p:sp>
          <p:grpSp>
            <p:nvGrpSpPr>
              <p:cNvPr id="132136" name="Group 49"/>
              <p:cNvGrpSpPr>
                <a:grpSpLocks/>
              </p:cNvGrpSpPr>
              <p:nvPr/>
            </p:nvGrpSpPr>
            <p:grpSpPr bwMode="auto">
              <a:xfrm>
                <a:off x="1046480" y="3962400"/>
                <a:ext cx="936071" cy="761428"/>
                <a:chOff x="-44" y="1473"/>
                <a:chExt cx="981" cy="1105"/>
              </a:xfrm>
            </p:grpSpPr>
            <p:pic>
              <p:nvPicPr>
                <p:cNvPr id="132137" name="Picture 50" descr="desktop_computer_stylized_medium"/>
                <p:cNvPicPr>
                  <a:picLocks noChangeAspect="1" noChangeArrowheads="1"/>
                </p:cNvPicPr>
                <p:nvPr/>
              </p:nvPicPr>
              <p:blipFill>
                <a:blip r:embed="rId6" cstate="email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flipH="1">
                  <a:off x="-44" y="1473"/>
                  <a:ext cx="981" cy="110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132138" name="Freeform 51"/>
                <p:cNvSpPr>
                  <a:spLocks/>
                </p:cNvSpPr>
                <p:nvPr/>
              </p:nvSpPr>
              <p:spPr bwMode="auto">
                <a:xfrm flipH="1">
                  <a:off x="374" y="1579"/>
                  <a:ext cx="477" cy="506"/>
                </a:xfrm>
                <a:custGeom>
                  <a:avLst/>
                  <a:gdLst>
                    <a:gd name="T0" fmla="*/ 0 w 356"/>
                    <a:gd name="T1" fmla="*/ 0 h 368"/>
                    <a:gd name="T2" fmla="*/ 1736 w 356"/>
                    <a:gd name="T3" fmla="*/ 95 h 368"/>
                    <a:gd name="T4" fmla="*/ 2059 w 356"/>
                    <a:gd name="T5" fmla="*/ 1990 h 368"/>
                    <a:gd name="T6" fmla="*/ 454 w 356"/>
                    <a:gd name="T7" fmla="*/ 2489 h 368"/>
                    <a:gd name="T8" fmla="*/ 0 w 356"/>
                    <a:gd name="T9" fmla="*/ 0 h 36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356" h="368">
                      <a:moveTo>
                        <a:pt x="0" y="0"/>
                      </a:moveTo>
                      <a:lnTo>
                        <a:pt x="300" y="14"/>
                      </a:lnTo>
                      <a:lnTo>
                        <a:pt x="356" y="294"/>
                      </a:lnTo>
                      <a:lnTo>
                        <a:pt x="78" y="36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0099"/>
                    </a:gs>
                    <a:gs pos="100000">
                      <a:schemeClr val="bg1"/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 dirty="0"/>
                </a:p>
              </p:txBody>
            </p:sp>
          </p:grpSp>
        </p:grpSp>
      </p:grpSp>
      <p:pic>
        <p:nvPicPr>
          <p:cNvPr id="132102" name="Picture 15" descr="underline_base"/>
          <p:cNvPicPr>
            <a:picLocks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338" y="794568"/>
            <a:ext cx="7769225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6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/>
              <a:t>8</a:t>
            </a:fld>
            <a:endParaRPr lang="en-US" sz="1200" dirty="0">
              <a:latin typeface="Tahoma" charset="0"/>
            </a:endParaRPr>
          </a:p>
        </p:txBody>
      </p:sp>
      <p:sp>
        <p:nvSpPr>
          <p:cNvPr id="72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52155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Link Layer and LANs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307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4145" name="Group 94"/>
          <p:cNvGrpSpPr>
            <a:grpSpLocks/>
          </p:cNvGrpSpPr>
          <p:nvPr/>
        </p:nvGrpSpPr>
        <p:grpSpPr bwMode="auto">
          <a:xfrm>
            <a:off x="709613" y="3962400"/>
            <a:ext cx="8221662" cy="2349500"/>
            <a:chOff x="709613" y="3962400"/>
            <a:chExt cx="8221662" cy="2349500"/>
          </a:xfrm>
        </p:grpSpPr>
        <p:grpSp>
          <p:nvGrpSpPr>
            <p:cNvPr id="134183" name="Group 95"/>
            <p:cNvGrpSpPr>
              <a:grpSpLocks/>
            </p:cNvGrpSpPr>
            <p:nvPr/>
          </p:nvGrpSpPr>
          <p:grpSpPr bwMode="auto">
            <a:xfrm>
              <a:off x="6979920" y="5354320"/>
              <a:ext cx="711200" cy="601028"/>
              <a:chOff x="7179310" y="4033520"/>
              <a:chExt cx="1009650" cy="855028"/>
            </a:xfrm>
          </p:grpSpPr>
          <p:grpSp>
            <p:nvGrpSpPr>
              <p:cNvPr id="134242" name="Group 44"/>
              <p:cNvGrpSpPr>
                <a:grpSpLocks/>
              </p:cNvGrpSpPr>
              <p:nvPr/>
            </p:nvGrpSpPr>
            <p:grpSpPr bwMode="auto">
              <a:xfrm>
                <a:off x="7179310" y="4033520"/>
                <a:ext cx="1009650" cy="855028"/>
                <a:chOff x="-44" y="1473"/>
                <a:chExt cx="981" cy="1105"/>
              </a:xfrm>
            </p:grpSpPr>
            <p:pic>
              <p:nvPicPr>
                <p:cNvPr id="134244" name="Picture 45" descr="desktop_computer_stylized_medium"/>
                <p:cNvPicPr>
                  <a:picLocks noChangeAspect="1" noChangeArrowheads="1"/>
                </p:cNvPicPr>
                <p:nvPr/>
              </p:nvPicPr>
              <p:blipFill>
                <a:blip r:embed="rId3" cstate="email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flipH="1">
                  <a:off x="-44" y="1473"/>
                  <a:ext cx="981" cy="110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134245" name="Freeform 46"/>
                <p:cNvSpPr>
                  <a:spLocks/>
                </p:cNvSpPr>
                <p:nvPr/>
              </p:nvSpPr>
              <p:spPr bwMode="auto">
                <a:xfrm flipH="1">
                  <a:off x="374" y="1579"/>
                  <a:ext cx="477" cy="506"/>
                </a:xfrm>
                <a:custGeom>
                  <a:avLst/>
                  <a:gdLst>
                    <a:gd name="T0" fmla="*/ 0 w 356"/>
                    <a:gd name="T1" fmla="*/ 0 h 368"/>
                    <a:gd name="T2" fmla="*/ 1736 w 356"/>
                    <a:gd name="T3" fmla="*/ 95 h 368"/>
                    <a:gd name="T4" fmla="*/ 2059 w 356"/>
                    <a:gd name="T5" fmla="*/ 1990 h 368"/>
                    <a:gd name="T6" fmla="*/ 454 w 356"/>
                    <a:gd name="T7" fmla="*/ 2489 h 368"/>
                    <a:gd name="T8" fmla="*/ 0 w 356"/>
                    <a:gd name="T9" fmla="*/ 0 h 36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356" h="368">
                      <a:moveTo>
                        <a:pt x="0" y="0"/>
                      </a:moveTo>
                      <a:lnTo>
                        <a:pt x="300" y="14"/>
                      </a:lnTo>
                      <a:lnTo>
                        <a:pt x="356" y="294"/>
                      </a:lnTo>
                      <a:lnTo>
                        <a:pt x="78" y="36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0099"/>
                    </a:gs>
                    <a:gs pos="100000">
                      <a:schemeClr val="bg1"/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 dirty="0"/>
                </a:p>
              </p:txBody>
            </p:sp>
          </p:grpSp>
          <p:sp>
            <p:nvSpPr>
              <p:cNvPr id="156" name="Rectangle 43"/>
              <p:cNvSpPr>
                <a:spLocks noChangeArrowheads="1"/>
              </p:cNvSpPr>
              <p:nvPr/>
            </p:nvSpPr>
            <p:spPr bwMode="auto">
              <a:xfrm rot="16200000">
                <a:off x="7439930" y="4308572"/>
                <a:ext cx="126470" cy="196070"/>
              </a:xfrm>
              <a:prstGeom prst="rect">
                <a:avLst/>
              </a:prstGeom>
              <a:gradFill rotWithShape="1">
                <a:gsLst>
                  <a:gs pos="0">
                    <a:srgbClr val="008000"/>
                  </a:gs>
                  <a:gs pos="50000">
                    <a:schemeClr val="bg1"/>
                  </a:gs>
                  <a:gs pos="100000">
                    <a:srgbClr val="008000"/>
                  </a:gs>
                </a:gsLst>
                <a:lin ang="0" scaled="1"/>
              </a:gradFill>
              <a:ln w="9525">
                <a:solidFill>
                  <a:srgbClr val="008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Comic Sans MS" pitchFamily="66" charset="0"/>
                  <a:ea typeface="+mn-ea"/>
                  <a:cs typeface="+mn-cs"/>
                </a:endParaRPr>
              </a:p>
            </p:txBody>
          </p:sp>
        </p:grpSp>
        <p:grpSp>
          <p:nvGrpSpPr>
            <p:cNvPr id="134184" name="Group 96"/>
            <p:cNvGrpSpPr>
              <a:grpSpLocks/>
            </p:cNvGrpSpPr>
            <p:nvPr/>
          </p:nvGrpSpPr>
          <p:grpSpPr bwMode="auto">
            <a:xfrm>
              <a:off x="1046480" y="3962400"/>
              <a:ext cx="1026163" cy="761428"/>
              <a:chOff x="1046480" y="3962400"/>
              <a:chExt cx="1026163" cy="761428"/>
            </a:xfrm>
          </p:grpSpPr>
          <p:sp>
            <p:nvSpPr>
              <p:cNvPr id="151" name="Rectangle 48"/>
              <p:cNvSpPr>
                <a:spLocks noChangeArrowheads="1"/>
              </p:cNvSpPr>
              <p:nvPr/>
            </p:nvSpPr>
            <p:spPr bwMode="auto">
              <a:xfrm rot="16200000">
                <a:off x="1893887" y="4300538"/>
                <a:ext cx="111125" cy="247650"/>
              </a:xfrm>
              <a:prstGeom prst="rect">
                <a:avLst/>
              </a:prstGeom>
              <a:gradFill rotWithShape="1">
                <a:gsLst>
                  <a:gs pos="0">
                    <a:srgbClr val="008000"/>
                  </a:gs>
                  <a:gs pos="50000">
                    <a:schemeClr val="bg1"/>
                  </a:gs>
                  <a:gs pos="100000">
                    <a:srgbClr val="008000"/>
                  </a:gs>
                </a:gsLst>
                <a:lin ang="0" scaled="1"/>
              </a:gradFill>
              <a:ln w="9525">
                <a:solidFill>
                  <a:srgbClr val="008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Comic Sans MS" pitchFamily="66" charset="0"/>
                  <a:ea typeface="+mn-ea"/>
                  <a:cs typeface="+mn-cs"/>
                </a:endParaRPr>
              </a:p>
            </p:txBody>
          </p:sp>
          <p:grpSp>
            <p:nvGrpSpPr>
              <p:cNvPr id="134239" name="Group 49"/>
              <p:cNvGrpSpPr>
                <a:grpSpLocks/>
              </p:cNvGrpSpPr>
              <p:nvPr/>
            </p:nvGrpSpPr>
            <p:grpSpPr bwMode="auto">
              <a:xfrm>
                <a:off x="1046480" y="3962400"/>
                <a:ext cx="936071" cy="761428"/>
                <a:chOff x="-44" y="1473"/>
                <a:chExt cx="981" cy="1105"/>
              </a:xfrm>
            </p:grpSpPr>
            <p:pic>
              <p:nvPicPr>
                <p:cNvPr id="134240" name="Picture 50" descr="desktop_computer_stylized_medium"/>
                <p:cNvPicPr>
                  <a:picLocks noChangeAspect="1" noChangeArrowheads="1"/>
                </p:cNvPicPr>
                <p:nvPr/>
              </p:nvPicPr>
              <p:blipFill>
                <a:blip r:embed="rId4" cstate="email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flipH="1">
                  <a:off x="-44" y="1473"/>
                  <a:ext cx="981" cy="110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134241" name="Freeform 51"/>
                <p:cNvSpPr>
                  <a:spLocks/>
                </p:cNvSpPr>
                <p:nvPr/>
              </p:nvSpPr>
              <p:spPr bwMode="auto">
                <a:xfrm flipH="1">
                  <a:off x="374" y="1579"/>
                  <a:ext cx="477" cy="506"/>
                </a:xfrm>
                <a:custGeom>
                  <a:avLst/>
                  <a:gdLst>
                    <a:gd name="T0" fmla="*/ 0 w 356"/>
                    <a:gd name="T1" fmla="*/ 0 h 368"/>
                    <a:gd name="T2" fmla="*/ 1736 w 356"/>
                    <a:gd name="T3" fmla="*/ 95 h 368"/>
                    <a:gd name="T4" fmla="*/ 2059 w 356"/>
                    <a:gd name="T5" fmla="*/ 1990 h 368"/>
                    <a:gd name="T6" fmla="*/ 454 w 356"/>
                    <a:gd name="T7" fmla="*/ 2489 h 368"/>
                    <a:gd name="T8" fmla="*/ 0 w 356"/>
                    <a:gd name="T9" fmla="*/ 0 h 36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356" h="368">
                      <a:moveTo>
                        <a:pt x="0" y="0"/>
                      </a:moveTo>
                      <a:lnTo>
                        <a:pt x="300" y="14"/>
                      </a:lnTo>
                      <a:lnTo>
                        <a:pt x="356" y="294"/>
                      </a:lnTo>
                      <a:lnTo>
                        <a:pt x="78" y="36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0099"/>
                    </a:gs>
                    <a:gs pos="100000">
                      <a:schemeClr val="bg1"/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 dirty="0"/>
                </a:p>
              </p:txBody>
            </p:sp>
          </p:grpSp>
        </p:grpSp>
        <p:sp>
          <p:nvSpPr>
            <p:cNvPr id="98" name="Text Box 4"/>
            <p:cNvSpPr txBox="1">
              <a:spLocks noChangeArrowheads="1"/>
            </p:cNvSpPr>
            <p:nvPr/>
          </p:nvSpPr>
          <p:spPr bwMode="auto">
            <a:xfrm>
              <a:off x="4224338" y="4381500"/>
              <a:ext cx="376237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i="0" dirty="0">
                  <a:solidFill>
                    <a:srgbClr val="FF0000"/>
                  </a:solidFill>
                  <a:latin typeface="+mn-lt"/>
                  <a:ea typeface="+mn-ea"/>
                  <a:cs typeface="+mn-cs"/>
                </a:rPr>
                <a:t>R</a:t>
              </a:r>
              <a:endParaRPr lang="en-US" i="0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6123" name="Text Box 21"/>
            <p:cNvSpPr txBox="1">
              <a:spLocks noChangeArrowheads="1"/>
            </p:cNvSpPr>
            <p:nvPr/>
          </p:nvSpPr>
          <p:spPr bwMode="auto">
            <a:xfrm>
              <a:off x="3868738" y="5378450"/>
              <a:ext cx="1543050" cy="2746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200" i="0" dirty="0" smtClean="0">
                  <a:latin typeface="Arial" charset="0"/>
                  <a:cs typeface="+mn-cs"/>
                </a:rPr>
                <a:t>1A-23-F9-CD-06-9B</a:t>
              </a:r>
            </a:p>
          </p:txBody>
        </p:sp>
        <p:sp>
          <p:nvSpPr>
            <p:cNvPr id="46124" name="Text Box 22"/>
            <p:cNvSpPr txBox="1">
              <a:spLocks noChangeArrowheads="1"/>
            </p:cNvSpPr>
            <p:nvPr/>
          </p:nvSpPr>
          <p:spPr bwMode="auto">
            <a:xfrm>
              <a:off x="4016375" y="5205413"/>
              <a:ext cx="1322388" cy="2746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200" i="0" dirty="0" smtClean="0">
                  <a:latin typeface="Arial" charset="0"/>
                  <a:cs typeface="+mn-cs"/>
                </a:rPr>
                <a:t>222.222.222.220</a:t>
              </a:r>
            </a:p>
          </p:txBody>
        </p:sp>
        <p:grpSp>
          <p:nvGrpSpPr>
            <p:cNvPr id="134188" name="Group 23"/>
            <p:cNvGrpSpPr>
              <a:grpSpLocks/>
            </p:cNvGrpSpPr>
            <p:nvPr/>
          </p:nvGrpSpPr>
          <p:grpSpPr bwMode="auto">
            <a:xfrm>
              <a:off x="3044825" y="5794375"/>
              <a:ext cx="1541463" cy="449263"/>
              <a:chOff x="1934" y="2405"/>
              <a:chExt cx="971" cy="283"/>
            </a:xfrm>
          </p:grpSpPr>
          <p:sp>
            <p:nvSpPr>
              <p:cNvPr id="46173" name="Text Box 24"/>
              <p:cNvSpPr txBox="1">
                <a:spLocks noChangeArrowheads="1"/>
              </p:cNvSpPr>
              <p:nvPr/>
            </p:nvSpPr>
            <p:spPr bwMode="auto">
              <a:xfrm>
                <a:off x="1934" y="2405"/>
                <a:ext cx="833" cy="17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200" i="0" dirty="0" smtClean="0">
                    <a:latin typeface="Arial" charset="0"/>
                    <a:cs typeface="+mn-cs"/>
                  </a:rPr>
                  <a:t>111.111.111.110</a:t>
                </a:r>
              </a:p>
            </p:txBody>
          </p:sp>
          <p:sp>
            <p:nvSpPr>
              <p:cNvPr id="46174" name="Text Box 25"/>
              <p:cNvSpPr txBox="1">
                <a:spLocks noChangeArrowheads="1"/>
              </p:cNvSpPr>
              <p:nvPr/>
            </p:nvSpPr>
            <p:spPr bwMode="auto">
              <a:xfrm>
                <a:off x="1938" y="2515"/>
                <a:ext cx="967" cy="17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200" i="0" dirty="0" smtClean="0">
                    <a:latin typeface="Arial" charset="0"/>
                    <a:cs typeface="+mn-cs"/>
                  </a:rPr>
                  <a:t>E6-E9-00-17-BB-4B</a:t>
                </a:r>
              </a:p>
            </p:txBody>
          </p:sp>
        </p:grpSp>
        <p:sp>
          <p:nvSpPr>
            <p:cNvPr id="46126" name="Text Box 26"/>
            <p:cNvSpPr txBox="1">
              <a:spLocks noChangeArrowheads="1"/>
            </p:cNvSpPr>
            <p:nvPr/>
          </p:nvSpPr>
          <p:spPr bwMode="auto">
            <a:xfrm>
              <a:off x="952500" y="6037263"/>
              <a:ext cx="1627188" cy="2746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200" i="0" dirty="0" smtClean="0">
                  <a:latin typeface="Arial" charset="0"/>
                  <a:cs typeface="+mn-cs"/>
                </a:rPr>
                <a:t>CC-49-DE-D0-AB-7D</a:t>
              </a:r>
            </a:p>
          </p:txBody>
        </p:sp>
        <p:sp>
          <p:nvSpPr>
            <p:cNvPr id="46127" name="Text Box 27"/>
            <p:cNvSpPr txBox="1">
              <a:spLocks noChangeArrowheads="1"/>
            </p:cNvSpPr>
            <p:nvPr/>
          </p:nvSpPr>
          <p:spPr bwMode="auto">
            <a:xfrm>
              <a:off x="942975" y="5854700"/>
              <a:ext cx="1322388" cy="2746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200" i="0" dirty="0" smtClean="0">
                  <a:latin typeface="Arial" charset="0"/>
                  <a:cs typeface="+mn-cs"/>
                </a:rPr>
                <a:t>111.111.111.112</a:t>
              </a:r>
            </a:p>
          </p:txBody>
        </p:sp>
        <p:sp>
          <p:nvSpPr>
            <p:cNvPr id="46128" name="Text Box 30"/>
            <p:cNvSpPr txBox="1">
              <a:spLocks noChangeArrowheads="1"/>
            </p:cNvSpPr>
            <p:nvPr/>
          </p:nvSpPr>
          <p:spPr bwMode="auto">
            <a:xfrm>
              <a:off x="709613" y="4741863"/>
              <a:ext cx="1322387" cy="2746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200" i="0" dirty="0" smtClean="0">
                  <a:latin typeface="Arial" charset="0"/>
                  <a:cs typeface="+mn-cs"/>
                </a:rPr>
                <a:t>111.111.111.111</a:t>
              </a:r>
            </a:p>
          </p:txBody>
        </p:sp>
        <p:sp>
          <p:nvSpPr>
            <p:cNvPr id="46129" name="Text Box 33"/>
            <p:cNvSpPr txBox="1">
              <a:spLocks noChangeArrowheads="1"/>
            </p:cNvSpPr>
            <p:nvPr/>
          </p:nvSpPr>
          <p:spPr bwMode="auto">
            <a:xfrm>
              <a:off x="730250" y="4927600"/>
              <a:ext cx="1509713" cy="2746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200" i="0" dirty="0" smtClean="0">
                  <a:latin typeface="Arial" charset="0"/>
                  <a:cs typeface="+mn-cs"/>
                </a:rPr>
                <a:t>74-29-9C-E8-FF-55</a:t>
              </a:r>
            </a:p>
          </p:txBody>
        </p:sp>
        <p:sp>
          <p:nvSpPr>
            <p:cNvPr id="134193" name="Freeform 39"/>
            <p:cNvSpPr>
              <a:spLocks/>
            </p:cNvSpPr>
            <p:nvPr/>
          </p:nvSpPr>
          <p:spPr bwMode="auto">
            <a:xfrm>
              <a:off x="2365375" y="4437063"/>
              <a:ext cx="839788" cy="1069975"/>
            </a:xfrm>
            <a:custGeom>
              <a:avLst/>
              <a:gdLst>
                <a:gd name="T0" fmla="*/ 2147483647 w 1005"/>
                <a:gd name="T1" fmla="*/ 2147483647 h 996"/>
                <a:gd name="T2" fmla="*/ 2147483647 w 1005"/>
                <a:gd name="T3" fmla="*/ 2147483647 h 996"/>
                <a:gd name="T4" fmla="*/ 2147483647 w 1005"/>
                <a:gd name="T5" fmla="*/ 2147483647 h 996"/>
                <a:gd name="T6" fmla="*/ 2147483647 w 1005"/>
                <a:gd name="T7" fmla="*/ 2147483647 h 996"/>
                <a:gd name="T8" fmla="*/ 2147483647 w 1005"/>
                <a:gd name="T9" fmla="*/ 2147483647 h 996"/>
                <a:gd name="T10" fmla="*/ 2147483647 w 1005"/>
                <a:gd name="T11" fmla="*/ 2147483647 h 996"/>
                <a:gd name="T12" fmla="*/ 2147483647 w 1005"/>
                <a:gd name="T13" fmla="*/ 2147483647 h 996"/>
                <a:gd name="T14" fmla="*/ 2147483647 w 1005"/>
                <a:gd name="T15" fmla="*/ 2147483647 h 996"/>
                <a:gd name="T16" fmla="*/ 2147483647 w 1005"/>
                <a:gd name="T17" fmla="*/ 2147483647 h 996"/>
                <a:gd name="T18" fmla="*/ 2147483647 w 1005"/>
                <a:gd name="T19" fmla="*/ 2147483647 h 996"/>
                <a:gd name="T20" fmla="*/ 2147483647 w 1005"/>
                <a:gd name="T21" fmla="*/ 2147483647 h 996"/>
                <a:gd name="T22" fmla="*/ 2147483647 w 1005"/>
                <a:gd name="T23" fmla="*/ 2147483647 h 996"/>
                <a:gd name="T24" fmla="*/ 2147483647 w 1005"/>
                <a:gd name="T25" fmla="*/ 2147483647 h 99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005" h="996">
                  <a:moveTo>
                    <a:pt x="307" y="83"/>
                  </a:moveTo>
                  <a:cubicBezTo>
                    <a:pt x="218" y="117"/>
                    <a:pt x="182" y="156"/>
                    <a:pt x="134" y="227"/>
                  </a:cubicBezTo>
                  <a:cubicBezTo>
                    <a:pt x="86" y="298"/>
                    <a:pt x="38" y="426"/>
                    <a:pt x="19" y="507"/>
                  </a:cubicBezTo>
                  <a:cubicBezTo>
                    <a:pt x="0" y="588"/>
                    <a:pt x="8" y="648"/>
                    <a:pt x="19" y="716"/>
                  </a:cubicBezTo>
                  <a:cubicBezTo>
                    <a:pt x="30" y="784"/>
                    <a:pt x="54" y="873"/>
                    <a:pt x="84" y="918"/>
                  </a:cubicBezTo>
                  <a:cubicBezTo>
                    <a:pt x="114" y="963"/>
                    <a:pt x="148" y="984"/>
                    <a:pt x="199" y="990"/>
                  </a:cubicBezTo>
                  <a:cubicBezTo>
                    <a:pt x="250" y="996"/>
                    <a:pt x="310" y="961"/>
                    <a:pt x="393" y="954"/>
                  </a:cubicBezTo>
                  <a:cubicBezTo>
                    <a:pt x="476" y="947"/>
                    <a:pt x="614" y="967"/>
                    <a:pt x="696" y="947"/>
                  </a:cubicBezTo>
                  <a:cubicBezTo>
                    <a:pt x="778" y="927"/>
                    <a:pt x="833" y="898"/>
                    <a:pt x="883" y="831"/>
                  </a:cubicBezTo>
                  <a:cubicBezTo>
                    <a:pt x="933" y="764"/>
                    <a:pt x="991" y="644"/>
                    <a:pt x="998" y="543"/>
                  </a:cubicBezTo>
                  <a:cubicBezTo>
                    <a:pt x="1005" y="442"/>
                    <a:pt x="981" y="313"/>
                    <a:pt x="926" y="227"/>
                  </a:cubicBezTo>
                  <a:cubicBezTo>
                    <a:pt x="871" y="141"/>
                    <a:pt x="768" y="50"/>
                    <a:pt x="667" y="25"/>
                  </a:cubicBezTo>
                  <a:cubicBezTo>
                    <a:pt x="566" y="0"/>
                    <a:pt x="396" y="49"/>
                    <a:pt x="307" y="83"/>
                  </a:cubicBezTo>
                  <a:close/>
                </a:path>
              </a:pathLst>
            </a:custGeom>
            <a:solidFill>
              <a:srgbClr val="00CCFF"/>
            </a:solidFill>
            <a:ln w="952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  <p:sp>
          <p:nvSpPr>
            <p:cNvPr id="46131" name="Line 40"/>
            <p:cNvSpPr>
              <a:spLocks noChangeShapeType="1"/>
            </p:cNvSpPr>
            <p:nvPr/>
          </p:nvSpPr>
          <p:spPr bwMode="auto">
            <a:xfrm>
              <a:off x="2062163" y="4416425"/>
              <a:ext cx="438150" cy="2301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46132" name="Line 41"/>
            <p:cNvSpPr>
              <a:spLocks noChangeShapeType="1"/>
            </p:cNvSpPr>
            <p:nvPr/>
          </p:nvSpPr>
          <p:spPr bwMode="auto">
            <a:xfrm flipV="1">
              <a:off x="2185988" y="5360988"/>
              <a:ext cx="231775" cy="2555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46133" name="Line 42"/>
            <p:cNvSpPr>
              <a:spLocks noChangeShapeType="1"/>
            </p:cNvSpPr>
            <p:nvPr/>
          </p:nvSpPr>
          <p:spPr bwMode="auto">
            <a:xfrm>
              <a:off x="3184525" y="4954588"/>
              <a:ext cx="584200" cy="952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46134" name="Line 44"/>
            <p:cNvSpPr>
              <a:spLocks noChangeShapeType="1"/>
            </p:cNvSpPr>
            <p:nvPr/>
          </p:nvSpPr>
          <p:spPr bwMode="auto">
            <a:xfrm flipV="1">
              <a:off x="2101850" y="5711825"/>
              <a:ext cx="0" cy="16351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46135" name="Line 45"/>
            <p:cNvSpPr>
              <a:spLocks noChangeShapeType="1"/>
            </p:cNvSpPr>
            <p:nvPr/>
          </p:nvSpPr>
          <p:spPr bwMode="auto">
            <a:xfrm flipH="1" flipV="1">
              <a:off x="1976438" y="4489450"/>
              <a:ext cx="0" cy="3984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46136" name="Line 46"/>
            <p:cNvSpPr>
              <a:spLocks noChangeShapeType="1"/>
            </p:cNvSpPr>
            <p:nvPr/>
          </p:nvSpPr>
          <p:spPr bwMode="auto">
            <a:xfrm>
              <a:off x="3854450" y="5021263"/>
              <a:ext cx="0" cy="7508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46137" name="Line 47"/>
            <p:cNvSpPr>
              <a:spLocks noChangeShapeType="1"/>
            </p:cNvSpPr>
            <p:nvPr/>
          </p:nvSpPr>
          <p:spPr bwMode="auto">
            <a:xfrm flipH="1" flipV="1">
              <a:off x="4935538" y="5011738"/>
              <a:ext cx="4762" cy="2206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114" name="Text Box 58"/>
            <p:cNvSpPr txBox="1">
              <a:spLocks noChangeArrowheads="1"/>
            </p:cNvSpPr>
            <p:nvPr/>
          </p:nvSpPr>
          <p:spPr bwMode="auto">
            <a:xfrm>
              <a:off x="719138" y="4156075"/>
              <a:ext cx="390525" cy="4619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2400" i="0" dirty="0">
                  <a:solidFill>
                    <a:srgbClr val="FF0000"/>
                  </a:solidFill>
                  <a:latin typeface="+mj-lt"/>
                  <a:ea typeface="+mn-ea"/>
                  <a:cs typeface="+mn-cs"/>
                </a:rPr>
                <a:t>A</a:t>
              </a:r>
            </a:p>
          </p:txBody>
        </p:sp>
        <p:sp>
          <p:nvSpPr>
            <p:cNvPr id="46139" name="Line 60"/>
            <p:cNvSpPr>
              <a:spLocks noChangeShapeType="1"/>
            </p:cNvSpPr>
            <p:nvPr/>
          </p:nvSpPr>
          <p:spPr bwMode="auto">
            <a:xfrm>
              <a:off x="5045075" y="4921250"/>
              <a:ext cx="11985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grpSp>
          <p:nvGrpSpPr>
            <p:cNvPr id="134203" name="Group 63"/>
            <p:cNvGrpSpPr>
              <a:grpSpLocks/>
            </p:cNvGrpSpPr>
            <p:nvPr/>
          </p:nvGrpSpPr>
          <p:grpSpPr bwMode="auto">
            <a:xfrm>
              <a:off x="7372350" y="4845050"/>
              <a:ext cx="1558925" cy="460375"/>
              <a:chOff x="4351" y="2786"/>
              <a:chExt cx="982" cy="290"/>
            </a:xfrm>
          </p:grpSpPr>
          <p:sp>
            <p:nvSpPr>
              <p:cNvPr id="46171" name="Text Box 64"/>
              <p:cNvSpPr txBox="1">
                <a:spLocks noChangeArrowheads="1"/>
              </p:cNvSpPr>
              <p:nvPr/>
            </p:nvSpPr>
            <p:spPr bwMode="auto">
              <a:xfrm>
                <a:off x="4352" y="2786"/>
                <a:ext cx="833" cy="17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200" i="0" dirty="0" smtClean="0">
                    <a:latin typeface="Arial" charset="0"/>
                    <a:cs typeface="+mn-cs"/>
                  </a:rPr>
                  <a:t>222.222.222.222</a:t>
                </a:r>
              </a:p>
            </p:txBody>
          </p:sp>
          <p:sp>
            <p:nvSpPr>
              <p:cNvPr id="46172" name="Text Box 65"/>
              <p:cNvSpPr txBox="1">
                <a:spLocks noChangeArrowheads="1"/>
              </p:cNvSpPr>
              <p:nvPr/>
            </p:nvSpPr>
            <p:spPr bwMode="auto">
              <a:xfrm>
                <a:off x="4351" y="2904"/>
                <a:ext cx="982" cy="17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200" i="0" dirty="0" smtClean="0">
                    <a:latin typeface="Arial" charset="0"/>
                    <a:cs typeface="+mn-cs"/>
                  </a:rPr>
                  <a:t>49-BD-D2-C7-56-2A</a:t>
                </a:r>
              </a:p>
            </p:txBody>
          </p:sp>
        </p:grpSp>
        <p:sp>
          <p:nvSpPr>
            <p:cNvPr id="46141" name="Line 67"/>
            <p:cNvSpPr>
              <a:spLocks noChangeShapeType="1"/>
            </p:cNvSpPr>
            <p:nvPr/>
          </p:nvSpPr>
          <p:spPr bwMode="auto">
            <a:xfrm flipV="1">
              <a:off x="6943725" y="4416425"/>
              <a:ext cx="450850" cy="3175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46142" name="Line 68"/>
            <p:cNvSpPr>
              <a:spLocks noChangeShapeType="1"/>
            </p:cNvSpPr>
            <p:nvPr/>
          </p:nvSpPr>
          <p:spPr bwMode="auto">
            <a:xfrm flipH="1" flipV="1">
              <a:off x="7469188" y="4492625"/>
              <a:ext cx="11112" cy="38893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46143" name="Text Box 71"/>
            <p:cNvSpPr txBox="1">
              <a:spLocks noChangeArrowheads="1"/>
            </p:cNvSpPr>
            <p:nvPr/>
          </p:nvSpPr>
          <p:spPr bwMode="auto">
            <a:xfrm>
              <a:off x="7073900" y="5811838"/>
              <a:ext cx="1322388" cy="2746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200" i="0" dirty="0" smtClean="0">
                  <a:latin typeface="Arial" charset="0"/>
                  <a:cs typeface="+mn-cs"/>
                </a:rPr>
                <a:t>222.222.222.221</a:t>
              </a:r>
            </a:p>
          </p:txBody>
        </p:sp>
        <p:sp>
          <p:nvSpPr>
            <p:cNvPr id="46144" name="Text Box 72"/>
            <p:cNvSpPr txBox="1">
              <a:spLocks noChangeArrowheads="1"/>
            </p:cNvSpPr>
            <p:nvPr/>
          </p:nvSpPr>
          <p:spPr bwMode="auto">
            <a:xfrm>
              <a:off x="7077075" y="5986463"/>
              <a:ext cx="1501775" cy="2746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200" i="0" dirty="0" smtClean="0">
                  <a:latin typeface="Arial" charset="0"/>
                  <a:cs typeface="+mn-cs"/>
                </a:rPr>
                <a:t>88-B2-2F-54-1A-0F</a:t>
              </a:r>
            </a:p>
          </p:txBody>
        </p:sp>
        <p:sp>
          <p:nvSpPr>
            <p:cNvPr id="46145" name="Line 73"/>
            <p:cNvSpPr>
              <a:spLocks noChangeShapeType="1"/>
            </p:cNvSpPr>
            <p:nvPr/>
          </p:nvSpPr>
          <p:spPr bwMode="auto">
            <a:xfrm flipH="1" flipV="1">
              <a:off x="6873875" y="5313363"/>
              <a:ext cx="254000" cy="25082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46146" name="Line 74"/>
            <p:cNvSpPr>
              <a:spLocks noChangeShapeType="1"/>
            </p:cNvSpPr>
            <p:nvPr/>
          </p:nvSpPr>
          <p:spPr bwMode="auto">
            <a:xfrm flipH="1">
              <a:off x="7208838" y="5654675"/>
              <a:ext cx="4762" cy="20161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134210" name="Freeform 75"/>
            <p:cNvSpPr>
              <a:spLocks/>
            </p:cNvSpPr>
            <p:nvPr/>
          </p:nvSpPr>
          <p:spPr bwMode="auto">
            <a:xfrm>
              <a:off x="6203950" y="4440238"/>
              <a:ext cx="765175" cy="1081088"/>
            </a:xfrm>
            <a:custGeom>
              <a:avLst/>
              <a:gdLst>
                <a:gd name="T0" fmla="*/ 2147483647 w 1005"/>
                <a:gd name="T1" fmla="*/ 2147483647 h 996"/>
                <a:gd name="T2" fmla="*/ 2147483647 w 1005"/>
                <a:gd name="T3" fmla="*/ 2147483647 h 996"/>
                <a:gd name="T4" fmla="*/ 2147483647 w 1005"/>
                <a:gd name="T5" fmla="*/ 2147483647 h 996"/>
                <a:gd name="T6" fmla="*/ 2147483647 w 1005"/>
                <a:gd name="T7" fmla="*/ 2147483647 h 996"/>
                <a:gd name="T8" fmla="*/ 2147483647 w 1005"/>
                <a:gd name="T9" fmla="*/ 2147483647 h 996"/>
                <a:gd name="T10" fmla="*/ 2147483647 w 1005"/>
                <a:gd name="T11" fmla="*/ 2147483647 h 996"/>
                <a:gd name="T12" fmla="*/ 2147483647 w 1005"/>
                <a:gd name="T13" fmla="*/ 2147483647 h 996"/>
                <a:gd name="T14" fmla="*/ 2147483647 w 1005"/>
                <a:gd name="T15" fmla="*/ 2147483647 h 996"/>
                <a:gd name="T16" fmla="*/ 2147483647 w 1005"/>
                <a:gd name="T17" fmla="*/ 2147483647 h 996"/>
                <a:gd name="T18" fmla="*/ 2147483647 w 1005"/>
                <a:gd name="T19" fmla="*/ 2147483647 h 996"/>
                <a:gd name="T20" fmla="*/ 2147483647 w 1005"/>
                <a:gd name="T21" fmla="*/ 2147483647 h 996"/>
                <a:gd name="T22" fmla="*/ 2147483647 w 1005"/>
                <a:gd name="T23" fmla="*/ 2147483647 h 996"/>
                <a:gd name="T24" fmla="*/ 2147483647 w 1005"/>
                <a:gd name="T25" fmla="*/ 2147483647 h 99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005" h="996">
                  <a:moveTo>
                    <a:pt x="307" y="83"/>
                  </a:moveTo>
                  <a:cubicBezTo>
                    <a:pt x="218" y="117"/>
                    <a:pt x="182" y="156"/>
                    <a:pt x="134" y="227"/>
                  </a:cubicBezTo>
                  <a:cubicBezTo>
                    <a:pt x="86" y="298"/>
                    <a:pt x="38" y="426"/>
                    <a:pt x="19" y="507"/>
                  </a:cubicBezTo>
                  <a:cubicBezTo>
                    <a:pt x="0" y="588"/>
                    <a:pt x="8" y="648"/>
                    <a:pt x="19" y="716"/>
                  </a:cubicBezTo>
                  <a:cubicBezTo>
                    <a:pt x="30" y="784"/>
                    <a:pt x="54" y="873"/>
                    <a:pt x="84" y="918"/>
                  </a:cubicBezTo>
                  <a:cubicBezTo>
                    <a:pt x="114" y="963"/>
                    <a:pt x="148" y="984"/>
                    <a:pt x="199" y="990"/>
                  </a:cubicBezTo>
                  <a:cubicBezTo>
                    <a:pt x="250" y="996"/>
                    <a:pt x="310" y="961"/>
                    <a:pt x="393" y="954"/>
                  </a:cubicBezTo>
                  <a:cubicBezTo>
                    <a:pt x="476" y="947"/>
                    <a:pt x="614" y="967"/>
                    <a:pt x="696" y="947"/>
                  </a:cubicBezTo>
                  <a:cubicBezTo>
                    <a:pt x="778" y="927"/>
                    <a:pt x="833" y="898"/>
                    <a:pt x="883" y="831"/>
                  </a:cubicBezTo>
                  <a:cubicBezTo>
                    <a:pt x="933" y="764"/>
                    <a:pt x="991" y="644"/>
                    <a:pt x="998" y="543"/>
                  </a:cubicBezTo>
                  <a:cubicBezTo>
                    <a:pt x="1005" y="442"/>
                    <a:pt x="981" y="313"/>
                    <a:pt x="926" y="227"/>
                  </a:cubicBezTo>
                  <a:cubicBezTo>
                    <a:pt x="871" y="141"/>
                    <a:pt x="768" y="50"/>
                    <a:pt x="667" y="25"/>
                  </a:cubicBezTo>
                  <a:cubicBezTo>
                    <a:pt x="566" y="0"/>
                    <a:pt x="396" y="49"/>
                    <a:pt x="307" y="83"/>
                  </a:cubicBezTo>
                  <a:close/>
                </a:path>
              </a:pathLst>
            </a:custGeom>
            <a:solidFill>
              <a:srgbClr val="00CCFF"/>
            </a:solidFill>
            <a:ln w="952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  <p:sp>
          <p:nvSpPr>
            <p:cNvPr id="124" name="Text Box 76"/>
            <p:cNvSpPr txBox="1">
              <a:spLocks noChangeArrowheads="1"/>
            </p:cNvSpPr>
            <p:nvPr/>
          </p:nvSpPr>
          <p:spPr bwMode="auto">
            <a:xfrm>
              <a:off x="8307388" y="4073525"/>
              <a:ext cx="357187" cy="4619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2400" i="0" dirty="0">
                  <a:solidFill>
                    <a:srgbClr val="FF0000"/>
                  </a:solidFill>
                  <a:latin typeface="+mj-lt"/>
                  <a:ea typeface="+mn-ea"/>
                  <a:cs typeface="+mn-cs"/>
                </a:rPr>
                <a:t>B</a:t>
              </a:r>
            </a:p>
          </p:txBody>
        </p:sp>
        <p:grpSp>
          <p:nvGrpSpPr>
            <p:cNvPr id="134212" name="Group 124"/>
            <p:cNvGrpSpPr>
              <a:grpSpLocks/>
            </p:cNvGrpSpPr>
            <p:nvPr/>
          </p:nvGrpSpPr>
          <p:grpSpPr bwMode="auto">
            <a:xfrm>
              <a:off x="7179310" y="4033520"/>
              <a:ext cx="1009650" cy="855028"/>
              <a:chOff x="7179310" y="4033520"/>
              <a:chExt cx="1009650" cy="855028"/>
            </a:xfrm>
          </p:grpSpPr>
          <p:grpSp>
            <p:nvGrpSpPr>
              <p:cNvPr id="134230" name="Group 44"/>
              <p:cNvGrpSpPr>
                <a:grpSpLocks/>
              </p:cNvGrpSpPr>
              <p:nvPr/>
            </p:nvGrpSpPr>
            <p:grpSpPr bwMode="auto">
              <a:xfrm>
                <a:off x="7179310" y="4033520"/>
                <a:ext cx="1009650" cy="855028"/>
                <a:chOff x="-44" y="1473"/>
                <a:chExt cx="981" cy="1105"/>
              </a:xfrm>
            </p:grpSpPr>
            <p:pic>
              <p:nvPicPr>
                <p:cNvPr id="134232" name="Picture 45" descr="desktop_computer_stylized_medium"/>
                <p:cNvPicPr>
                  <a:picLocks noChangeAspect="1" noChangeArrowheads="1"/>
                </p:cNvPicPr>
                <p:nvPr/>
              </p:nvPicPr>
              <p:blipFill>
                <a:blip r:embed="rId5" cstate="email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flipH="1">
                  <a:off x="-44" y="1473"/>
                  <a:ext cx="981" cy="110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134233" name="Freeform 46"/>
                <p:cNvSpPr>
                  <a:spLocks/>
                </p:cNvSpPr>
                <p:nvPr/>
              </p:nvSpPr>
              <p:spPr bwMode="auto">
                <a:xfrm flipH="1">
                  <a:off x="374" y="1579"/>
                  <a:ext cx="477" cy="506"/>
                </a:xfrm>
                <a:custGeom>
                  <a:avLst/>
                  <a:gdLst>
                    <a:gd name="T0" fmla="*/ 0 w 356"/>
                    <a:gd name="T1" fmla="*/ 0 h 368"/>
                    <a:gd name="T2" fmla="*/ 1736 w 356"/>
                    <a:gd name="T3" fmla="*/ 95 h 368"/>
                    <a:gd name="T4" fmla="*/ 2059 w 356"/>
                    <a:gd name="T5" fmla="*/ 1990 h 368"/>
                    <a:gd name="T6" fmla="*/ 454 w 356"/>
                    <a:gd name="T7" fmla="*/ 2489 h 368"/>
                    <a:gd name="T8" fmla="*/ 0 w 356"/>
                    <a:gd name="T9" fmla="*/ 0 h 36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356" h="368">
                      <a:moveTo>
                        <a:pt x="0" y="0"/>
                      </a:moveTo>
                      <a:lnTo>
                        <a:pt x="300" y="14"/>
                      </a:lnTo>
                      <a:lnTo>
                        <a:pt x="356" y="294"/>
                      </a:lnTo>
                      <a:lnTo>
                        <a:pt x="78" y="36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0099"/>
                    </a:gs>
                    <a:gs pos="100000">
                      <a:schemeClr val="bg1"/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 dirty="0"/>
                </a:p>
              </p:txBody>
            </p:sp>
          </p:grpSp>
          <p:sp>
            <p:nvSpPr>
              <p:cNvPr id="144" name="Rectangle 43"/>
              <p:cNvSpPr>
                <a:spLocks noChangeArrowheads="1"/>
              </p:cNvSpPr>
              <p:nvPr/>
            </p:nvSpPr>
            <p:spPr bwMode="auto">
              <a:xfrm rot="16200000">
                <a:off x="7438232" y="4309268"/>
                <a:ext cx="127000" cy="195263"/>
              </a:xfrm>
              <a:prstGeom prst="rect">
                <a:avLst/>
              </a:prstGeom>
              <a:gradFill rotWithShape="1">
                <a:gsLst>
                  <a:gs pos="0">
                    <a:srgbClr val="008000"/>
                  </a:gs>
                  <a:gs pos="50000">
                    <a:schemeClr val="bg1"/>
                  </a:gs>
                  <a:gs pos="100000">
                    <a:srgbClr val="008000"/>
                  </a:gs>
                </a:gsLst>
                <a:lin ang="0" scaled="1"/>
              </a:gradFill>
              <a:ln w="9525">
                <a:solidFill>
                  <a:srgbClr val="008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Comic Sans MS" pitchFamily="66" charset="0"/>
                  <a:ea typeface="+mn-ea"/>
                  <a:cs typeface="+mn-cs"/>
                </a:endParaRPr>
              </a:p>
            </p:txBody>
          </p:sp>
        </p:grpSp>
        <p:grpSp>
          <p:nvGrpSpPr>
            <p:cNvPr id="134213" name="Group 125"/>
            <p:cNvGrpSpPr>
              <a:grpSpLocks/>
            </p:cNvGrpSpPr>
            <p:nvPr/>
          </p:nvGrpSpPr>
          <p:grpSpPr bwMode="auto">
            <a:xfrm>
              <a:off x="3757931" y="4714240"/>
              <a:ext cx="1291589" cy="426719"/>
              <a:chOff x="4011931" y="3379152"/>
              <a:chExt cx="1262062" cy="390207"/>
            </a:xfrm>
          </p:grpSpPr>
          <p:sp>
            <p:nvSpPr>
              <p:cNvPr id="132" name="Rectangle 43"/>
              <p:cNvSpPr>
                <a:spLocks noChangeArrowheads="1"/>
              </p:cNvSpPr>
              <p:nvPr/>
            </p:nvSpPr>
            <p:spPr bwMode="auto">
              <a:xfrm rot="16200000">
                <a:off x="5112705" y="3476529"/>
                <a:ext cx="127747" cy="195452"/>
              </a:xfrm>
              <a:prstGeom prst="rect">
                <a:avLst/>
              </a:prstGeom>
              <a:gradFill rotWithShape="1">
                <a:gsLst>
                  <a:gs pos="0">
                    <a:srgbClr val="008000"/>
                  </a:gs>
                  <a:gs pos="50000">
                    <a:schemeClr val="bg1"/>
                  </a:gs>
                  <a:gs pos="100000">
                    <a:srgbClr val="008000"/>
                  </a:gs>
                </a:gsLst>
                <a:lin ang="0" scaled="1"/>
              </a:gradFill>
              <a:ln w="9525">
                <a:solidFill>
                  <a:srgbClr val="008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Comic Sans MS" pitchFamily="66" charset="0"/>
                  <a:ea typeface="+mn-ea"/>
                  <a:cs typeface="+mn-cs"/>
                </a:endParaRPr>
              </a:p>
            </p:txBody>
          </p:sp>
          <p:grpSp>
            <p:nvGrpSpPr>
              <p:cNvPr id="134220" name="Group 1185"/>
              <p:cNvGrpSpPr>
                <a:grpSpLocks/>
              </p:cNvGrpSpPr>
              <p:nvPr/>
            </p:nvGrpSpPr>
            <p:grpSpPr bwMode="auto">
              <a:xfrm>
                <a:off x="4197985" y="3379152"/>
                <a:ext cx="892175" cy="390207"/>
                <a:chOff x="4650" y="1129"/>
                <a:chExt cx="246" cy="95"/>
              </a:xfrm>
            </p:grpSpPr>
            <p:sp>
              <p:nvSpPr>
                <p:cNvPr id="134222" name="Oval 407"/>
                <p:cNvSpPr>
                  <a:spLocks noChangeArrowheads="1"/>
                </p:cNvSpPr>
                <p:nvPr/>
              </p:nvSpPr>
              <p:spPr bwMode="auto">
                <a:xfrm>
                  <a:off x="4651" y="1171"/>
                  <a:ext cx="244" cy="53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rgbClr val="FFFFFF"/>
                    </a:gs>
                  </a:gsLst>
                  <a:lin ang="0" scaled="1"/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2400" i="0" dirty="0">
                    <a:latin typeface="Times New Roman" charset="0"/>
                    <a:cs typeface="Arial" charset="0"/>
                  </a:endParaRPr>
                </a:p>
              </p:txBody>
            </p:sp>
            <p:sp>
              <p:nvSpPr>
                <p:cNvPr id="134223" name="Rectangle 410"/>
                <p:cNvSpPr>
                  <a:spLocks noChangeArrowheads="1"/>
                </p:cNvSpPr>
                <p:nvPr/>
              </p:nvSpPr>
              <p:spPr bwMode="auto">
                <a:xfrm>
                  <a:off x="4651" y="1165"/>
                  <a:ext cx="245" cy="33"/>
                </a:xfrm>
                <a:prstGeom prst="rect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rgbClr val="FFFF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algn="ctr"/>
                  <a:endParaRPr lang="en-US" sz="2400" i="0" dirty="0">
                    <a:latin typeface="Times New Roman" charset="0"/>
                    <a:cs typeface="Arial" charset="0"/>
                  </a:endParaRPr>
                </a:p>
              </p:txBody>
            </p:sp>
            <p:sp>
              <p:nvSpPr>
                <p:cNvPr id="134224" name="Oval 411"/>
                <p:cNvSpPr>
                  <a:spLocks noChangeArrowheads="1"/>
                </p:cNvSpPr>
                <p:nvPr/>
              </p:nvSpPr>
              <p:spPr bwMode="auto">
                <a:xfrm>
                  <a:off x="4650" y="1129"/>
                  <a:ext cx="244" cy="62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rgbClr val="FFFFFF"/>
                    </a:gs>
                  </a:gsLst>
                  <a:lin ang="0" scaled="1"/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2400" i="0" dirty="0">
                    <a:latin typeface="Times New Roman" charset="0"/>
                    <a:cs typeface="Arial" charset="0"/>
                  </a:endParaRPr>
                </a:p>
              </p:txBody>
            </p:sp>
            <p:grpSp>
              <p:nvGrpSpPr>
                <p:cNvPr id="134225" name="Group 1189"/>
                <p:cNvGrpSpPr>
                  <a:grpSpLocks/>
                </p:cNvGrpSpPr>
                <p:nvPr/>
              </p:nvGrpSpPr>
              <p:grpSpPr bwMode="auto">
                <a:xfrm>
                  <a:off x="4699" y="1145"/>
                  <a:ext cx="138" cy="29"/>
                  <a:chOff x="2468" y="1332"/>
                  <a:chExt cx="310" cy="60"/>
                </a:xfrm>
              </p:grpSpPr>
              <p:sp>
                <p:nvSpPr>
                  <p:cNvPr id="134228" name="Freeform 1190"/>
                  <p:cNvSpPr>
                    <a:spLocks/>
                  </p:cNvSpPr>
                  <p:nvPr/>
                </p:nvSpPr>
                <p:spPr bwMode="auto">
                  <a:xfrm>
                    <a:off x="2468" y="1332"/>
                    <a:ext cx="310" cy="60"/>
                  </a:xfrm>
                  <a:custGeom>
                    <a:avLst/>
                    <a:gdLst>
                      <a:gd name="T0" fmla="*/ 0 w 310"/>
                      <a:gd name="T1" fmla="*/ 60 h 60"/>
                      <a:gd name="T2" fmla="*/ 96 w 310"/>
                      <a:gd name="T3" fmla="*/ 60 h 60"/>
                      <a:gd name="T4" fmla="*/ 192 w 310"/>
                      <a:gd name="T5" fmla="*/ 0 h 60"/>
                      <a:gd name="T6" fmla="*/ 310 w 310"/>
                      <a:gd name="T7" fmla="*/ 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310" h="60">
                        <a:moveTo>
                          <a:pt x="0" y="60"/>
                        </a:moveTo>
                        <a:lnTo>
                          <a:pt x="96" y="60"/>
                        </a:lnTo>
                        <a:lnTo>
                          <a:pt x="192" y="0"/>
                        </a:lnTo>
                        <a:lnTo>
                          <a:pt x="310" y="0"/>
                        </a:lnTo>
                      </a:path>
                    </a:pathLst>
                  </a:custGeom>
                  <a:noFill/>
                  <a:ln w="12700" cmpd="sng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34229" name="Freeform 1191"/>
                  <p:cNvSpPr>
                    <a:spLocks/>
                  </p:cNvSpPr>
                  <p:nvPr/>
                </p:nvSpPr>
                <p:spPr bwMode="auto">
                  <a:xfrm>
                    <a:off x="2482" y="1332"/>
                    <a:ext cx="282" cy="60"/>
                  </a:xfrm>
                  <a:custGeom>
                    <a:avLst/>
                    <a:gdLst>
                      <a:gd name="T0" fmla="*/ 0 w 282"/>
                      <a:gd name="T1" fmla="*/ 0 h 60"/>
                      <a:gd name="T2" fmla="*/ 96 w 282"/>
                      <a:gd name="T3" fmla="*/ 0 h 60"/>
                      <a:gd name="T4" fmla="*/ 192 w 282"/>
                      <a:gd name="T5" fmla="*/ 60 h 60"/>
                      <a:gd name="T6" fmla="*/ 282 w 282"/>
                      <a:gd name="T7" fmla="*/ 6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282" h="60">
                        <a:moveTo>
                          <a:pt x="0" y="0"/>
                        </a:moveTo>
                        <a:lnTo>
                          <a:pt x="96" y="0"/>
                        </a:lnTo>
                        <a:lnTo>
                          <a:pt x="192" y="60"/>
                        </a:lnTo>
                        <a:lnTo>
                          <a:pt x="282" y="60"/>
                        </a:lnTo>
                      </a:path>
                    </a:pathLst>
                  </a:custGeom>
                  <a:noFill/>
                  <a:ln w="12700" cmpd="sng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</p:grpSp>
            <p:sp>
              <p:nvSpPr>
                <p:cNvPr id="46163" name="Line 1192"/>
                <p:cNvSpPr>
                  <a:spLocks noChangeShapeType="1"/>
                </p:cNvSpPr>
                <p:nvPr/>
              </p:nvSpPr>
              <p:spPr bwMode="auto">
                <a:xfrm>
                  <a:off x="4651" y="1158"/>
                  <a:ext cx="0" cy="4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  <p:sp>
              <p:nvSpPr>
                <p:cNvPr id="46164" name="Line 1193"/>
                <p:cNvSpPr>
                  <a:spLocks noChangeShapeType="1"/>
                </p:cNvSpPr>
                <p:nvPr/>
              </p:nvSpPr>
              <p:spPr bwMode="auto">
                <a:xfrm>
                  <a:off x="4894" y="1160"/>
                  <a:ext cx="0" cy="4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</p:grpSp>
          <p:sp>
            <p:nvSpPr>
              <p:cNvPr id="134" name="Rectangle 43"/>
              <p:cNvSpPr>
                <a:spLocks noChangeArrowheads="1"/>
              </p:cNvSpPr>
              <p:nvPr/>
            </p:nvSpPr>
            <p:spPr bwMode="auto">
              <a:xfrm rot="16200000">
                <a:off x="4046200" y="3485965"/>
                <a:ext cx="126295" cy="195452"/>
              </a:xfrm>
              <a:prstGeom prst="rect">
                <a:avLst/>
              </a:prstGeom>
              <a:gradFill rotWithShape="1">
                <a:gsLst>
                  <a:gs pos="0">
                    <a:srgbClr val="008000"/>
                  </a:gs>
                  <a:gs pos="50000">
                    <a:schemeClr val="bg1"/>
                  </a:gs>
                  <a:gs pos="100000">
                    <a:srgbClr val="008000"/>
                  </a:gs>
                </a:gsLst>
                <a:lin ang="0" scaled="1"/>
              </a:gradFill>
              <a:ln w="9525">
                <a:solidFill>
                  <a:srgbClr val="008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Comic Sans MS" pitchFamily="66" charset="0"/>
                  <a:ea typeface="+mn-ea"/>
                  <a:cs typeface="+mn-cs"/>
                </a:endParaRPr>
              </a:p>
            </p:txBody>
          </p:sp>
        </p:grpSp>
        <p:grpSp>
          <p:nvGrpSpPr>
            <p:cNvPr id="134214" name="Group 126"/>
            <p:cNvGrpSpPr>
              <a:grpSpLocks/>
            </p:cNvGrpSpPr>
            <p:nvPr/>
          </p:nvGrpSpPr>
          <p:grpSpPr bwMode="auto">
            <a:xfrm>
              <a:off x="1483360" y="5313680"/>
              <a:ext cx="701043" cy="517588"/>
              <a:chOff x="1046480" y="3962400"/>
              <a:chExt cx="1026163" cy="761428"/>
            </a:xfrm>
          </p:grpSpPr>
          <p:sp>
            <p:nvSpPr>
              <p:cNvPr id="128" name="Rectangle 48"/>
              <p:cNvSpPr>
                <a:spLocks noChangeArrowheads="1"/>
              </p:cNvSpPr>
              <p:nvPr/>
            </p:nvSpPr>
            <p:spPr bwMode="auto">
              <a:xfrm rot="16200000">
                <a:off x="1893438" y="4298853"/>
                <a:ext cx="109762" cy="248638"/>
              </a:xfrm>
              <a:prstGeom prst="rect">
                <a:avLst/>
              </a:prstGeom>
              <a:gradFill rotWithShape="1">
                <a:gsLst>
                  <a:gs pos="0">
                    <a:srgbClr val="008000"/>
                  </a:gs>
                  <a:gs pos="50000">
                    <a:schemeClr val="bg1"/>
                  </a:gs>
                  <a:gs pos="100000">
                    <a:srgbClr val="008000"/>
                  </a:gs>
                </a:gsLst>
                <a:lin ang="0" scaled="1"/>
              </a:gradFill>
              <a:ln w="9525">
                <a:solidFill>
                  <a:srgbClr val="008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Comic Sans MS" pitchFamily="66" charset="0"/>
                  <a:ea typeface="+mn-ea"/>
                  <a:cs typeface="+mn-cs"/>
                </a:endParaRPr>
              </a:p>
            </p:txBody>
          </p:sp>
          <p:grpSp>
            <p:nvGrpSpPr>
              <p:cNvPr id="134216" name="Group 49"/>
              <p:cNvGrpSpPr>
                <a:grpSpLocks/>
              </p:cNvGrpSpPr>
              <p:nvPr/>
            </p:nvGrpSpPr>
            <p:grpSpPr bwMode="auto">
              <a:xfrm>
                <a:off x="1046480" y="3962400"/>
                <a:ext cx="936071" cy="761428"/>
                <a:chOff x="-44" y="1473"/>
                <a:chExt cx="981" cy="1105"/>
              </a:xfrm>
            </p:grpSpPr>
            <p:pic>
              <p:nvPicPr>
                <p:cNvPr id="134217" name="Picture 50" descr="desktop_computer_stylized_medium"/>
                <p:cNvPicPr>
                  <a:picLocks noChangeAspect="1" noChangeArrowheads="1"/>
                </p:cNvPicPr>
                <p:nvPr/>
              </p:nvPicPr>
              <p:blipFill>
                <a:blip r:embed="rId6" cstate="email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flipH="1">
                  <a:off x="-44" y="1473"/>
                  <a:ext cx="981" cy="110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134218" name="Freeform 51"/>
                <p:cNvSpPr>
                  <a:spLocks/>
                </p:cNvSpPr>
                <p:nvPr/>
              </p:nvSpPr>
              <p:spPr bwMode="auto">
                <a:xfrm flipH="1">
                  <a:off x="374" y="1579"/>
                  <a:ext cx="477" cy="506"/>
                </a:xfrm>
                <a:custGeom>
                  <a:avLst/>
                  <a:gdLst>
                    <a:gd name="T0" fmla="*/ 0 w 356"/>
                    <a:gd name="T1" fmla="*/ 0 h 368"/>
                    <a:gd name="T2" fmla="*/ 1736 w 356"/>
                    <a:gd name="T3" fmla="*/ 95 h 368"/>
                    <a:gd name="T4" fmla="*/ 2059 w 356"/>
                    <a:gd name="T5" fmla="*/ 1990 h 368"/>
                    <a:gd name="T6" fmla="*/ 454 w 356"/>
                    <a:gd name="T7" fmla="*/ 2489 h 368"/>
                    <a:gd name="T8" fmla="*/ 0 w 356"/>
                    <a:gd name="T9" fmla="*/ 0 h 36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356" h="368">
                      <a:moveTo>
                        <a:pt x="0" y="0"/>
                      </a:moveTo>
                      <a:lnTo>
                        <a:pt x="300" y="14"/>
                      </a:lnTo>
                      <a:lnTo>
                        <a:pt x="356" y="294"/>
                      </a:lnTo>
                      <a:lnTo>
                        <a:pt x="78" y="36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0099"/>
                    </a:gs>
                    <a:gs pos="100000">
                      <a:schemeClr val="bg1"/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 dirty="0"/>
                </a:p>
              </p:txBody>
            </p:sp>
          </p:grpSp>
        </p:grpSp>
      </p:grpSp>
      <p:sp>
        <p:nvSpPr>
          <p:cNvPr id="712857" name="AutoShape 153"/>
          <p:cNvSpPr>
            <a:spLocks noChangeArrowheads="1"/>
          </p:cNvSpPr>
          <p:nvPr/>
        </p:nvSpPr>
        <p:spPr bwMode="auto">
          <a:xfrm>
            <a:off x="2387600" y="3086100"/>
            <a:ext cx="314325" cy="792163"/>
          </a:xfrm>
          <a:prstGeom prst="downArrow">
            <a:avLst>
              <a:gd name="adj1" fmla="val 50000"/>
              <a:gd name="adj2" fmla="val 63005"/>
            </a:avLst>
          </a:prstGeom>
          <a:gradFill rotWithShape="1">
            <a:gsLst>
              <a:gs pos="0">
                <a:schemeClr val="bg1"/>
              </a:gs>
              <a:gs pos="100000">
                <a:srgbClr val="FF0000"/>
              </a:gs>
            </a:gsLst>
            <a:lin ang="5400000" scaled="1"/>
          </a:gra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46086" name="Rectangle 3"/>
          <p:cNvSpPr>
            <a:spLocks noGrp="1" noChangeArrowheads="1"/>
          </p:cNvSpPr>
          <p:nvPr>
            <p:ph type="title"/>
          </p:nvPr>
        </p:nvSpPr>
        <p:spPr>
          <a:xfrm>
            <a:off x="533400" y="0"/>
            <a:ext cx="8001000" cy="1143000"/>
          </a:xfrm>
        </p:spPr>
        <p:txBody>
          <a:bodyPr/>
          <a:lstStyle/>
          <a:p>
            <a:pPr>
              <a:defRPr/>
            </a:pPr>
            <a:r>
              <a:rPr lang="en-US" sz="4000" dirty="0">
                <a:latin typeface="Gill Sans MT" charset="0"/>
                <a:cs typeface="+mj-cs"/>
              </a:rPr>
              <a:t>Addressing: routing to another LAN</a:t>
            </a:r>
          </a:p>
        </p:txBody>
      </p:sp>
      <p:grpSp>
        <p:nvGrpSpPr>
          <p:cNvPr id="712834" name="Group 130"/>
          <p:cNvGrpSpPr>
            <a:grpSpLocks/>
          </p:cNvGrpSpPr>
          <p:nvPr/>
        </p:nvGrpSpPr>
        <p:grpSpPr bwMode="auto">
          <a:xfrm>
            <a:off x="534988" y="2686050"/>
            <a:ext cx="976312" cy="1460500"/>
            <a:chOff x="337" y="1692"/>
            <a:chExt cx="615" cy="920"/>
          </a:xfrm>
        </p:grpSpPr>
        <p:sp>
          <p:nvSpPr>
            <p:cNvPr id="134176" name="Freeform 65"/>
            <p:cNvSpPr>
              <a:spLocks/>
            </p:cNvSpPr>
            <p:nvPr/>
          </p:nvSpPr>
          <p:spPr bwMode="auto">
            <a:xfrm>
              <a:off x="348" y="1709"/>
              <a:ext cx="604" cy="903"/>
            </a:xfrm>
            <a:custGeom>
              <a:avLst/>
              <a:gdLst>
                <a:gd name="T0" fmla="*/ 496 w 604"/>
                <a:gd name="T1" fmla="*/ 0 h 903"/>
                <a:gd name="T2" fmla="*/ 604 w 604"/>
                <a:gd name="T3" fmla="*/ 903 h 903"/>
                <a:gd name="T4" fmla="*/ 0 w 604"/>
                <a:gd name="T5" fmla="*/ 788 h 903"/>
                <a:gd name="T6" fmla="*/ 456 w 604"/>
                <a:gd name="T7" fmla="*/ 750 h 903"/>
                <a:gd name="T8" fmla="*/ 496 w 604"/>
                <a:gd name="T9" fmla="*/ 0 h 90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04" h="903">
                  <a:moveTo>
                    <a:pt x="496" y="0"/>
                  </a:moveTo>
                  <a:lnTo>
                    <a:pt x="604" y="903"/>
                  </a:lnTo>
                  <a:lnTo>
                    <a:pt x="0" y="788"/>
                  </a:lnTo>
                  <a:lnTo>
                    <a:pt x="456" y="750"/>
                  </a:lnTo>
                  <a:lnTo>
                    <a:pt x="496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0000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  <p:sp>
          <p:nvSpPr>
            <p:cNvPr id="46114" name="Rectangle 67"/>
            <p:cNvSpPr>
              <a:spLocks noChangeArrowheads="1"/>
            </p:cNvSpPr>
            <p:nvPr/>
          </p:nvSpPr>
          <p:spPr bwMode="auto">
            <a:xfrm>
              <a:off x="344" y="1711"/>
              <a:ext cx="493" cy="79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46115" name="Text Box 68"/>
            <p:cNvSpPr txBox="1">
              <a:spLocks noChangeArrowheads="1"/>
            </p:cNvSpPr>
            <p:nvPr/>
          </p:nvSpPr>
          <p:spPr bwMode="auto">
            <a:xfrm>
              <a:off x="413" y="1692"/>
              <a:ext cx="336" cy="8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endParaRPr lang="en-US" sz="1600" i="0" dirty="0" smtClean="0">
                <a:latin typeface="Arial" charset="0"/>
                <a:cs typeface="+mn-cs"/>
              </a:endParaRPr>
            </a:p>
            <a:p>
              <a:pPr algn="ctr">
                <a:defRPr/>
              </a:pPr>
              <a:endParaRPr lang="en-US" sz="1600" i="0" dirty="0" smtClean="0">
                <a:latin typeface="Arial" charset="0"/>
                <a:cs typeface="+mn-cs"/>
              </a:endParaRPr>
            </a:p>
            <a:p>
              <a:pPr algn="ctr">
                <a:defRPr/>
              </a:pPr>
              <a:r>
                <a:rPr lang="en-US" sz="1600" i="0" dirty="0" smtClean="0">
                  <a:latin typeface="Arial" charset="0"/>
                  <a:cs typeface="+mn-cs"/>
                </a:rPr>
                <a:t>IP</a:t>
              </a:r>
            </a:p>
            <a:p>
              <a:pPr algn="ctr">
                <a:defRPr/>
              </a:pPr>
              <a:r>
                <a:rPr lang="en-US" sz="1600" i="0" dirty="0" smtClean="0">
                  <a:latin typeface="Arial" charset="0"/>
                  <a:cs typeface="+mn-cs"/>
                </a:rPr>
                <a:t>Eth</a:t>
              </a:r>
            </a:p>
            <a:p>
              <a:pPr algn="ctr">
                <a:defRPr/>
              </a:pPr>
              <a:r>
                <a:rPr lang="en-US" sz="1600" i="0" dirty="0" smtClean="0">
                  <a:latin typeface="Arial" charset="0"/>
                  <a:cs typeface="+mn-cs"/>
                </a:rPr>
                <a:t>Phy</a:t>
              </a:r>
            </a:p>
          </p:txBody>
        </p:sp>
        <p:sp>
          <p:nvSpPr>
            <p:cNvPr id="46116" name="Line 69"/>
            <p:cNvSpPr>
              <a:spLocks noChangeShapeType="1"/>
            </p:cNvSpPr>
            <p:nvPr/>
          </p:nvSpPr>
          <p:spPr bwMode="auto">
            <a:xfrm>
              <a:off x="346" y="1868"/>
              <a:ext cx="48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46117" name="Line 70"/>
            <p:cNvSpPr>
              <a:spLocks noChangeShapeType="1"/>
            </p:cNvSpPr>
            <p:nvPr/>
          </p:nvSpPr>
          <p:spPr bwMode="auto">
            <a:xfrm>
              <a:off x="343" y="2027"/>
              <a:ext cx="48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46118" name="Line 71"/>
            <p:cNvSpPr>
              <a:spLocks noChangeShapeType="1"/>
            </p:cNvSpPr>
            <p:nvPr/>
          </p:nvSpPr>
          <p:spPr bwMode="auto">
            <a:xfrm>
              <a:off x="340" y="2186"/>
              <a:ext cx="48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46119" name="Line 72"/>
            <p:cNvSpPr>
              <a:spLocks noChangeShapeType="1"/>
            </p:cNvSpPr>
            <p:nvPr/>
          </p:nvSpPr>
          <p:spPr bwMode="auto">
            <a:xfrm>
              <a:off x="337" y="2345"/>
              <a:ext cx="48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</p:grpSp>
      <p:grpSp>
        <p:nvGrpSpPr>
          <p:cNvPr id="712855" name="Group 151"/>
          <p:cNvGrpSpPr>
            <a:grpSpLocks/>
          </p:cNvGrpSpPr>
          <p:nvPr/>
        </p:nvGrpSpPr>
        <p:grpSpPr bwMode="auto">
          <a:xfrm>
            <a:off x="1893888" y="2643188"/>
            <a:ext cx="2011362" cy="760412"/>
            <a:chOff x="1197" y="1665"/>
            <a:chExt cx="1267" cy="479"/>
          </a:xfrm>
        </p:grpSpPr>
        <p:grpSp>
          <p:nvGrpSpPr>
            <p:cNvPr id="134171" name="Group 150"/>
            <p:cNvGrpSpPr>
              <a:grpSpLocks/>
            </p:cNvGrpSpPr>
            <p:nvPr/>
          </p:nvGrpSpPr>
          <p:grpSpPr bwMode="auto">
            <a:xfrm>
              <a:off x="1231" y="1990"/>
              <a:ext cx="691" cy="154"/>
              <a:chOff x="1231" y="1990"/>
              <a:chExt cx="691" cy="154"/>
            </a:xfrm>
          </p:grpSpPr>
          <p:sp>
            <p:nvSpPr>
              <p:cNvPr id="46110" name="Rectangle 123"/>
              <p:cNvSpPr>
                <a:spLocks noChangeArrowheads="1"/>
              </p:cNvSpPr>
              <p:nvPr/>
            </p:nvSpPr>
            <p:spPr bwMode="auto">
              <a:xfrm>
                <a:off x="1231" y="1991"/>
                <a:ext cx="691" cy="15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46111" name="Line 124"/>
              <p:cNvSpPr>
                <a:spLocks noChangeShapeType="1"/>
              </p:cNvSpPr>
              <p:nvPr/>
            </p:nvSpPr>
            <p:spPr bwMode="auto">
              <a:xfrm>
                <a:off x="1337" y="1990"/>
                <a:ext cx="0" cy="152"/>
              </a:xfrm>
              <a:prstGeom prst="line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46112" name="Line 125"/>
              <p:cNvSpPr>
                <a:spLocks noChangeShapeType="1"/>
              </p:cNvSpPr>
              <p:nvPr/>
            </p:nvSpPr>
            <p:spPr bwMode="auto">
              <a:xfrm>
                <a:off x="1427" y="1992"/>
                <a:ext cx="0" cy="152"/>
              </a:xfrm>
              <a:prstGeom prst="line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</p:grpSp>
        <p:sp>
          <p:nvSpPr>
            <p:cNvPr id="46109" name="Text Box 126"/>
            <p:cNvSpPr txBox="1">
              <a:spLocks noChangeArrowheads="1"/>
            </p:cNvSpPr>
            <p:nvPr/>
          </p:nvSpPr>
          <p:spPr bwMode="auto">
            <a:xfrm>
              <a:off x="1197" y="1665"/>
              <a:ext cx="126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200" i="0" dirty="0" smtClean="0">
                  <a:latin typeface="Arial" charset="0"/>
                  <a:cs typeface="+mn-cs"/>
                </a:rPr>
                <a:t>IP src: 111.111.111.111</a:t>
              </a:r>
            </a:p>
            <a:p>
              <a:pPr>
                <a:defRPr/>
              </a:pPr>
              <a:r>
                <a:rPr lang="en-US" sz="1200" i="0" dirty="0" smtClean="0">
                  <a:latin typeface="Arial" charset="0"/>
                  <a:cs typeface="+mn-cs"/>
                </a:rPr>
                <a:t>   IP dest: 222.222.222.222</a:t>
              </a:r>
            </a:p>
          </p:txBody>
        </p:sp>
      </p:grpSp>
      <p:grpSp>
        <p:nvGrpSpPr>
          <p:cNvPr id="712845" name="Group 141"/>
          <p:cNvGrpSpPr>
            <a:grpSpLocks/>
          </p:cNvGrpSpPr>
          <p:nvPr/>
        </p:nvGrpSpPr>
        <p:grpSpPr bwMode="auto">
          <a:xfrm>
            <a:off x="2027238" y="2903538"/>
            <a:ext cx="146050" cy="385762"/>
            <a:chOff x="1272" y="1762"/>
            <a:chExt cx="92" cy="243"/>
          </a:xfrm>
        </p:grpSpPr>
        <p:sp>
          <p:nvSpPr>
            <p:cNvPr id="46106" name="Line 127"/>
            <p:cNvSpPr>
              <a:spLocks noChangeShapeType="1"/>
            </p:cNvSpPr>
            <p:nvPr/>
          </p:nvSpPr>
          <p:spPr bwMode="auto">
            <a:xfrm>
              <a:off x="1272" y="1762"/>
              <a:ext cx="0" cy="24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46107" name="Line 128"/>
            <p:cNvSpPr>
              <a:spLocks noChangeShapeType="1"/>
            </p:cNvSpPr>
            <p:nvPr/>
          </p:nvSpPr>
          <p:spPr bwMode="auto">
            <a:xfrm>
              <a:off x="1364" y="1878"/>
              <a:ext cx="0" cy="12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</p:grpSp>
      <p:sp>
        <p:nvSpPr>
          <p:cNvPr id="712847" name="Rectangle 143"/>
          <p:cNvSpPr>
            <a:spLocks noChangeArrowheads="1"/>
          </p:cNvSpPr>
          <p:nvPr/>
        </p:nvSpPr>
        <p:spPr bwMode="auto">
          <a:xfrm>
            <a:off x="706438" y="1084263"/>
            <a:ext cx="7772400" cy="550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231775" indent="-231775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000" i="0" dirty="0">
                <a:latin typeface="Gill Sans MT" charset="0"/>
                <a:cs typeface="+mn-cs"/>
              </a:rPr>
              <a:t>A creates IP datagram with IP source A, destination B </a:t>
            </a:r>
          </a:p>
        </p:txBody>
      </p:sp>
      <p:sp>
        <p:nvSpPr>
          <p:cNvPr id="712848" name="Rectangle 144"/>
          <p:cNvSpPr>
            <a:spLocks noChangeArrowheads="1"/>
          </p:cNvSpPr>
          <p:nvPr/>
        </p:nvSpPr>
        <p:spPr bwMode="auto">
          <a:xfrm>
            <a:off x="719138" y="1441450"/>
            <a:ext cx="7772400" cy="72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231775" indent="-231775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000" i="0" dirty="0">
                <a:latin typeface="Gill Sans MT" charset="0"/>
                <a:cs typeface="+mn-cs"/>
              </a:rPr>
              <a:t>A creates link-layer frame with R's MAC address as </a:t>
            </a:r>
            <a:r>
              <a:rPr lang="en-US" sz="2000" i="0" dirty="0" smtClean="0">
                <a:latin typeface="Gill Sans MT" charset="0"/>
                <a:cs typeface="+mn-cs"/>
              </a:rPr>
              <a:t>destination address, </a:t>
            </a:r>
            <a:r>
              <a:rPr lang="en-US" sz="2000" i="0" dirty="0">
                <a:latin typeface="Gill Sans MT" charset="0"/>
                <a:cs typeface="+mn-cs"/>
              </a:rPr>
              <a:t>frame contains A-to-B IP datagram</a:t>
            </a:r>
            <a:endParaRPr lang="en-US" sz="2800" i="0" dirty="0">
              <a:latin typeface="Gill Sans MT" charset="0"/>
              <a:cs typeface="+mn-cs"/>
            </a:endParaRPr>
          </a:p>
        </p:txBody>
      </p:sp>
      <p:grpSp>
        <p:nvGrpSpPr>
          <p:cNvPr id="712856" name="Group 152"/>
          <p:cNvGrpSpPr>
            <a:grpSpLocks/>
          </p:cNvGrpSpPr>
          <p:nvPr/>
        </p:nvGrpSpPr>
        <p:grpSpPr bwMode="auto">
          <a:xfrm>
            <a:off x="1477963" y="2244725"/>
            <a:ext cx="2443162" cy="1519238"/>
            <a:chOff x="931" y="1414"/>
            <a:chExt cx="1539" cy="957"/>
          </a:xfrm>
        </p:grpSpPr>
        <p:sp>
          <p:nvSpPr>
            <p:cNvPr id="46094" name="Text Box 135"/>
            <p:cNvSpPr txBox="1">
              <a:spLocks noChangeArrowheads="1"/>
            </p:cNvSpPr>
            <p:nvPr/>
          </p:nvSpPr>
          <p:spPr bwMode="auto">
            <a:xfrm>
              <a:off x="931" y="1414"/>
              <a:ext cx="1539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200" i="0" dirty="0" smtClean="0">
                  <a:latin typeface="Arial" charset="0"/>
                  <a:cs typeface="+mn-cs"/>
                </a:rPr>
                <a:t>MAC src: 74-29-9C-E8-FF-55</a:t>
              </a:r>
            </a:p>
            <a:p>
              <a:pPr>
                <a:defRPr/>
              </a:pPr>
              <a:r>
                <a:rPr lang="en-US" sz="1200" i="0" dirty="0" smtClean="0">
                  <a:latin typeface="Arial" charset="0"/>
                  <a:cs typeface="+mn-cs"/>
                </a:rPr>
                <a:t>   MAC dest: </a:t>
              </a:r>
              <a:r>
                <a:rPr lang="en-US" sz="1200" i="0" dirty="0" smtClean="0">
                  <a:solidFill>
                    <a:srgbClr val="FF0000"/>
                  </a:solidFill>
                  <a:latin typeface="Arial" charset="0"/>
                  <a:cs typeface="+mn-cs"/>
                </a:rPr>
                <a:t>E6-E9-00-17-BB-4B</a:t>
              </a:r>
            </a:p>
          </p:txBody>
        </p:sp>
        <p:grpSp>
          <p:nvGrpSpPr>
            <p:cNvPr id="134158" name="Group 145"/>
            <p:cNvGrpSpPr>
              <a:grpSpLocks/>
            </p:cNvGrpSpPr>
            <p:nvPr/>
          </p:nvGrpSpPr>
          <p:grpSpPr bwMode="auto">
            <a:xfrm>
              <a:off x="981" y="2182"/>
              <a:ext cx="1049" cy="189"/>
              <a:chOff x="2829" y="2040"/>
              <a:chExt cx="1049" cy="189"/>
            </a:xfrm>
          </p:grpSpPr>
          <p:sp>
            <p:nvSpPr>
              <p:cNvPr id="46100" name="Rectangle 138"/>
              <p:cNvSpPr>
                <a:spLocks noChangeArrowheads="1"/>
              </p:cNvSpPr>
              <p:nvPr/>
            </p:nvSpPr>
            <p:spPr bwMode="auto">
              <a:xfrm>
                <a:off x="2829" y="2042"/>
                <a:ext cx="1049" cy="185"/>
              </a:xfrm>
              <a:prstGeom prst="rect">
                <a:avLst/>
              </a:prstGeom>
              <a:solidFill>
                <a:srgbClr val="0000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46101" name="Rectangle 132"/>
              <p:cNvSpPr>
                <a:spLocks noChangeArrowheads="1"/>
              </p:cNvSpPr>
              <p:nvPr/>
            </p:nvSpPr>
            <p:spPr bwMode="auto">
              <a:xfrm>
                <a:off x="3078" y="2060"/>
                <a:ext cx="691" cy="15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46102" name="Line 133"/>
              <p:cNvSpPr>
                <a:spLocks noChangeShapeType="1"/>
              </p:cNvSpPr>
              <p:nvPr/>
            </p:nvSpPr>
            <p:spPr bwMode="auto">
              <a:xfrm>
                <a:off x="3180" y="2063"/>
                <a:ext cx="0" cy="152"/>
              </a:xfrm>
              <a:prstGeom prst="line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46103" name="Line 134"/>
              <p:cNvSpPr>
                <a:spLocks noChangeShapeType="1"/>
              </p:cNvSpPr>
              <p:nvPr/>
            </p:nvSpPr>
            <p:spPr bwMode="auto">
              <a:xfrm>
                <a:off x="3276" y="2063"/>
                <a:ext cx="0" cy="152"/>
              </a:xfrm>
              <a:prstGeom prst="line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46104" name="Line 139"/>
              <p:cNvSpPr>
                <a:spLocks noChangeShapeType="1"/>
              </p:cNvSpPr>
              <p:nvPr/>
            </p:nvSpPr>
            <p:spPr bwMode="auto">
              <a:xfrm>
                <a:off x="2910" y="2040"/>
                <a:ext cx="0" cy="189"/>
              </a:xfrm>
              <a:prstGeom prst="line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46105" name="Line 140"/>
              <p:cNvSpPr>
                <a:spLocks noChangeShapeType="1"/>
              </p:cNvSpPr>
              <p:nvPr/>
            </p:nvSpPr>
            <p:spPr bwMode="auto">
              <a:xfrm>
                <a:off x="3006" y="2040"/>
                <a:ext cx="0" cy="189"/>
              </a:xfrm>
              <a:prstGeom prst="line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</p:grpSp>
        <p:sp>
          <p:nvSpPr>
            <p:cNvPr id="46096" name="Line 146"/>
            <p:cNvSpPr>
              <a:spLocks noChangeShapeType="1"/>
            </p:cNvSpPr>
            <p:nvPr/>
          </p:nvSpPr>
          <p:spPr bwMode="auto">
            <a:xfrm flipV="1">
              <a:off x="1018" y="1576"/>
              <a:ext cx="2" cy="70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46097" name="Line 147"/>
            <p:cNvSpPr>
              <a:spLocks noChangeShapeType="1"/>
            </p:cNvSpPr>
            <p:nvPr/>
          </p:nvSpPr>
          <p:spPr bwMode="auto">
            <a:xfrm flipV="1">
              <a:off x="1106" y="1680"/>
              <a:ext cx="0" cy="59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46098" name="Line 148"/>
            <p:cNvSpPr>
              <a:spLocks noChangeShapeType="1"/>
            </p:cNvSpPr>
            <p:nvPr/>
          </p:nvSpPr>
          <p:spPr bwMode="auto">
            <a:xfrm flipH="1" flipV="1">
              <a:off x="1276" y="1812"/>
              <a:ext cx="2" cy="47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46099" name="Line 149"/>
            <p:cNvSpPr>
              <a:spLocks noChangeShapeType="1"/>
            </p:cNvSpPr>
            <p:nvPr/>
          </p:nvSpPr>
          <p:spPr bwMode="auto">
            <a:xfrm>
              <a:off x="1368" y="1924"/>
              <a:ext cx="2" cy="35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</p:grpSp>
      <p:pic>
        <p:nvPicPr>
          <p:cNvPr id="134156" name="Picture 15" descr="underline_base"/>
          <p:cNvPicPr>
            <a:picLocks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338" y="794568"/>
            <a:ext cx="7769225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6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/>
              <a:t>9</a:t>
            </a:fld>
            <a:endParaRPr lang="en-US" sz="1200" dirty="0">
              <a:latin typeface="Tahoma" charset="0"/>
            </a:endParaRPr>
          </a:p>
        </p:txBody>
      </p:sp>
      <p:sp>
        <p:nvSpPr>
          <p:cNvPr id="10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52155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Link Layer and LANs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2771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2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128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2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712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2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2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712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2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1000"/>
                                        <p:tgtEl>
                                          <p:spTgt spid="7128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2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7128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2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2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7128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2857" grpId="0" animBg="1"/>
      <p:bldP spid="712847" grpId="0"/>
      <p:bldP spid="712848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gradFill>
          <a:gsLst>
            <a:gs pos="0">
              <a:schemeClr val="bg1">
                <a:lumMod val="95000"/>
              </a:schemeClr>
            </a:gs>
            <a:gs pos="100000">
              <a:schemeClr val="accent5">
                <a:lumMod val="75000"/>
              </a:schemeClr>
            </a:gs>
          </a:gsLst>
        </a:gradFill>
        <a:ln>
          <a:noFill/>
        </a:ln>
        <a:effectLst/>
      </a:spPr>
      <a:bodyPr anchor="ctr"/>
      <a:lstStyle>
        <a:defPPr algn="ctr">
          <a:defRPr dirty="0"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17991</TotalTime>
  <Words>995</Words>
  <Application>Microsoft Office PowerPoint</Application>
  <PresentationFormat>On-screen Show (4:3)</PresentationFormat>
  <Paragraphs>295</Paragraphs>
  <Slides>13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Default Design</vt:lpstr>
      <vt:lpstr>PowerPoint Presentation</vt:lpstr>
      <vt:lpstr>Link layer, LANs: outline</vt:lpstr>
      <vt:lpstr>MAC addresses and ARP</vt:lpstr>
      <vt:lpstr>LAN addresses and ARP</vt:lpstr>
      <vt:lpstr>LAN addresses (more)</vt:lpstr>
      <vt:lpstr>ARP: address resolution protocol</vt:lpstr>
      <vt:lpstr>ARP protocol: same LAN</vt:lpstr>
      <vt:lpstr>Addressing: routing to another LAN</vt:lpstr>
      <vt:lpstr>Addressing: routing to another LAN</vt:lpstr>
      <vt:lpstr>Addressing: routing to another LAN</vt:lpstr>
      <vt:lpstr>Addressing: routing to another LAN</vt:lpstr>
      <vt:lpstr>Addressing: routing to another LAN</vt:lpstr>
      <vt:lpstr>Addressing: routing to another LAN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3rd Edition: Chapter 4</dc:title>
  <dc:creator>Jim Kurose and Keith Ross</dc:creator>
  <cp:lastModifiedBy>Lu Su</cp:lastModifiedBy>
  <cp:revision>543</cp:revision>
  <dcterms:created xsi:type="dcterms:W3CDTF">1999-10-08T19:08:27Z</dcterms:created>
  <dcterms:modified xsi:type="dcterms:W3CDTF">2020-11-25T06:18:15Z</dcterms:modified>
</cp:coreProperties>
</file>