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78" r:id="rId2"/>
    <p:sldId id="830" r:id="rId3"/>
    <p:sldId id="831" r:id="rId4"/>
    <p:sldId id="832" r:id="rId5"/>
    <p:sldId id="833" r:id="rId6"/>
    <p:sldId id="834" r:id="rId7"/>
    <p:sldId id="835" r:id="rId8"/>
    <p:sldId id="836" r:id="rId9"/>
    <p:sldId id="837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6" r:id="rId19"/>
    <p:sldId id="847" r:id="rId2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017" autoAdjust="0"/>
  </p:normalViewPr>
  <p:slideViewPr>
    <p:cSldViewPr snapToGrid="0">
      <p:cViewPr varScale="1">
        <p:scale>
          <a:sx n="100" d="100"/>
          <a:sy n="100" d="100"/>
        </p:scale>
        <p:origin x="-19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6368E5B-3379-0245-93F9-05C5621CBCC5}" type="slidenum">
              <a:rPr lang="en-US" i="0" smtClean="0">
                <a:latin typeface="Times New Roman" charset="0"/>
              </a:rPr>
              <a:pPr>
                <a:defRPr/>
              </a:pPr>
              <a:t>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33626DD-24C9-E94F-AE99-A71BBB1A5D74}" type="slidenum">
              <a:rPr lang="en-US" i="0" smtClean="0">
                <a:latin typeface="Times New Roman" charset="0"/>
              </a:rPr>
              <a:pPr>
                <a:defRPr/>
              </a:pPr>
              <a:t>11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CC6F2D1-A888-7345-8BF4-5577B25D9EB8}" type="slidenum">
              <a:rPr lang="en-US" i="0" smtClean="0">
                <a:latin typeface="Times New Roman" charset="0"/>
              </a:rPr>
              <a:pPr>
                <a:defRPr/>
              </a:pPr>
              <a:t>12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899F814-C6BF-1141-85EA-782526095993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13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46E67162-D420-CA40-8110-1AA35398323B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14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4905453-E051-BC4D-8DD5-BD2AF7AD00B3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15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61E5BF8-A926-074D-815E-F2F393FDB438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16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alt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65E8E46-FAA0-DA4A-9B36-C2794ABD15BF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17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7CA331A-DC94-1B42-A2A9-C17C57FED148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18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A0263EC-9FC8-3E46-A8F2-77E357E79E36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19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4BF121E-9906-AC41-BFFB-85364A968541}" type="slidenum">
              <a:rPr lang="en-US" i="0" smtClean="0">
                <a:latin typeface="Times New Roman" charset="0"/>
              </a:rPr>
              <a:pPr>
                <a:defRPr/>
              </a:pPr>
              <a:t>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C4DF883-D50D-014F-AA3F-58F969D03B5E}" type="slidenum">
              <a:rPr lang="en-US" i="0" smtClean="0">
                <a:latin typeface="Times New Roman" charset="0"/>
              </a:rPr>
              <a:pPr>
                <a:defRPr/>
              </a:pPr>
              <a:t>4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ED44080-A1C1-6D48-9090-593E79365BAF}" type="slidenum">
              <a:rPr lang="en-US" i="0" smtClean="0">
                <a:latin typeface="Times New Roman" charset="0"/>
              </a:rPr>
              <a:pPr>
                <a:defRPr/>
              </a:pPr>
              <a:t>5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EFE8A98-A037-0E46-97CD-719E6DC48C9A}" type="slidenum">
              <a:rPr lang="en-US" i="0" smtClean="0">
                <a:latin typeface="Times New Roman" charset="0"/>
              </a:rPr>
              <a:pPr>
                <a:defRPr/>
              </a:pPr>
              <a:t>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643D48F-8711-C346-AC55-69781208CC1B}" type="slidenum">
              <a:rPr lang="en-US" i="0" smtClean="0">
                <a:latin typeface="Times New Roman" charset="0"/>
              </a:rPr>
              <a:pPr>
                <a:defRPr/>
              </a:pPr>
              <a:t>7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alt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795F41B-3CEF-8149-ABBA-878664839912}" type="slidenum">
              <a:rPr lang="en-US" i="0" smtClean="0">
                <a:latin typeface="Times New Roman" charset="0"/>
              </a:rPr>
              <a:pPr>
                <a:defRPr/>
              </a:pPr>
              <a:t>8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6954268-D528-7442-800B-9664DDD7601B}" type="slidenum">
              <a:rPr lang="en-US" i="0" smtClean="0">
                <a:latin typeface="Times New Roman" charset="0"/>
              </a:rPr>
              <a:pPr>
                <a:defRPr/>
              </a:pPr>
              <a:t>9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4433DD6-D70A-8E47-B310-554B6E789C8D}" type="slidenum">
              <a:rPr lang="en-US" i="0" smtClean="0">
                <a:latin typeface="Times New Roman" charset="0"/>
              </a:rPr>
              <a:pPr>
                <a:defRPr/>
              </a:pPr>
              <a:t>10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9AB7E571-4613-BD47-B8AF-E4769FE4B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D0626857-DD43-9D46-91D4-DEBFBA125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1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B3616EB6-F471-2047-976B-63D7811A01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57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5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6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The Link Layer 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and LANs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>
          <a:xfrm>
            <a:off x="5461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Ethernet switch</a:t>
            </a:r>
          </a:p>
        </p:txBody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6425" y="1071563"/>
            <a:ext cx="8001000" cy="4640262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link-layer device: takes an </a:t>
            </a: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active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 role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store, forward Ethernet frames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examine incoming frame</a:t>
            </a:r>
            <a:r>
              <a:rPr lang="ja-JP" altLang="en-US" sz="2800">
                <a:latin typeface="Gill Sans MT" charset="0"/>
              </a:rPr>
              <a:t>’</a:t>
            </a:r>
            <a:r>
              <a:rPr lang="en-US" sz="2800" dirty="0">
                <a:latin typeface="Gill Sans MT" charset="0"/>
              </a:rPr>
              <a:t>s MAC address, </a:t>
            </a:r>
            <a:r>
              <a:rPr lang="en-US" sz="2800" dirty="0">
                <a:solidFill>
                  <a:srgbClr val="CC0000"/>
                </a:solidFill>
                <a:latin typeface="Gill Sans MT" charset="0"/>
              </a:rPr>
              <a:t>selectively</a:t>
            </a:r>
            <a:r>
              <a:rPr lang="en-US" sz="2800" dirty="0">
                <a:latin typeface="Gill Sans MT" charset="0"/>
              </a:rPr>
              <a:t> forward  frame to one-or-more outgoing links when frame is to be forwarded on segment, uses CSMA/CD to access segment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transparent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hosts are unaware of presence of switches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plug-and-play, self-learning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switches do not need to be configured</a:t>
            </a: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160773" name="Picture 2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79375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6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>
          <a:xfrm>
            <a:off x="288925" y="136525"/>
            <a:ext cx="8469313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Switch: </a:t>
            </a:r>
            <a:r>
              <a:rPr lang="en-US" sz="3600" i="1" dirty="0">
                <a:latin typeface="Gill Sans MT" charset="0"/>
                <a:cs typeface="+mj-cs"/>
              </a:rPr>
              <a:t>multiple</a:t>
            </a:r>
            <a:r>
              <a:rPr lang="en-US" sz="3600" dirty="0">
                <a:latin typeface="Gill Sans MT" charset="0"/>
                <a:cs typeface="+mj-cs"/>
              </a:rPr>
              <a:t> simultaneous transmissions</a:t>
            </a:r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393825"/>
            <a:ext cx="4503737" cy="45767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hosts have dedicated, direct connection to switch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switches buffer packets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Ethernet protocol used on </a:t>
            </a:r>
            <a:r>
              <a:rPr lang="en-US" sz="2400" i="1" dirty="0">
                <a:latin typeface="Gill Sans MT" charset="0"/>
                <a:cs typeface="+mn-cs"/>
              </a:rPr>
              <a:t>each</a:t>
            </a:r>
            <a:r>
              <a:rPr lang="en-US" sz="2400" dirty="0">
                <a:latin typeface="Gill Sans MT" charset="0"/>
                <a:cs typeface="+mn-cs"/>
              </a:rPr>
              <a:t> incoming link, but no collisions; full duplex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each link is its own collision domain</a:t>
            </a:r>
          </a:p>
          <a:p>
            <a:pPr>
              <a:lnSpc>
                <a:spcPct val="90000"/>
              </a:lnSpc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switching: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A-to-A</a:t>
            </a:r>
            <a:r>
              <a:rPr lang="ja-JP" altLang="en-US" sz="2400" dirty="0">
                <a:latin typeface="Gill Sans MT" charset="0"/>
                <a:cs typeface="+mn-cs"/>
              </a:rPr>
              <a:t>’</a:t>
            </a:r>
            <a:r>
              <a:rPr lang="en-US" sz="2400" dirty="0">
                <a:latin typeface="Gill Sans MT" charset="0"/>
                <a:cs typeface="+mn-cs"/>
              </a:rPr>
              <a:t> and B-to-B</a:t>
            </a:r>
            <a:r>
              <a:rPr lang="ja-JP" altLang="en-US" sz="2400" dirty="0">
                <a:latin typeface="Gill Sans MT" charset="0"/>
                <a:cs typeface="+mn-cs"/>
              </a:rPr>
              <a:t>’</a:t>
            </a:r>
            <a:r>
              <a:rPr lang="en-US" sz="2400" dirty="0">
                <a:latin typeface="Gill Sans MT" charset="0"/>
                <a:cs typeface="+mn-cs"/>
              </a:rPr>
              <a:t> </a:t>
            </a:r>
            <a:r>
              <a:rPr lang="en-US" sz="2400" dirty="0" smtClean="0">
                <a:latin typeface="Gill Sans MT" charset="0"/>
                <a:cs typeface="+mn-cs"/>
              </a:rPr>
              <a:t>can transmit simultaneously</a:t>
            </a:r>
            <a:r>
              <a:rPr lang="en-US" sz="2400" dirty="0">
                <a:latin typeface="Gill Sans MT" charset="0"/>
                <a:cs typeface="+mn-cs"/>
              </a:rPr>
              <a:t>, without collisions </a:t>
            </a:r>
          </a:p>
        </p:txBody>
      </p:sp>
      <p:grpSp>
        <p:nvGrpSpPr>
          <p:cNvPr id="162821" name="Group 1"/>
          <p:cNvGrpSpPr>
            <a:grpSpLocks/>
          </p:cNvGrpSpPr>
          <p:nvPr/>
        </p:nvGrpSpPr>
        <p:grpSpPr bwMode="auto">
          <a:xfrm>
            <a:off x="5106988" y="1425575"/>
            <a:ext cx="3660775" cy="4283075"/>
            <a:chOff x="5106576" y="1425893"/>
            <a:chExt cx="3661504" cy="4282976"/>
          </a:xfrm>
        </p:grpSpPr>
        <p:sp>
          <p:nvSpPr>
            <p:cNvPr id="62472" name="Text Box 34"/>
            <p:cNvSpPr txBox="1">
              <a:spLocks noChangeArrowheads="1"/>
            </p:cNvSpPr>
            <p:nvPr/>
          </p:nvSpPr>
          <p:spPr bwMode="auto">
            <a:xfrm>
              <a:off x="5827445" y="5062772"/>
              <a:ext cx="2710402" cy="6460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switch with six interfaces</a:t>
              </a:r>
            </a:p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(</a:t>
              </a:r>
              <a:r>
                <a:rPr lang="en-US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1,2,3,4,5,6</a:t>
              </a:r>
              <a:r>
                <a:rPr lang="en-US" dirty="0" smtClean="0">
                  <a:latin typeface="Arial" charset="0"/>
                  <a:cs typeface="Arial" charset="0"/>
                </a:rPr>
                <a:t>)</a:t>
              </a:r>
              <a:r>
                <a:rPr lang="en-US" i="0" dirty="0" smtClean="0">
                  <a:latin typeface="Arial" charset="0"/>
                  <a:cs typeface="Arial" charset="0"/>
                </a:rPr>
                <a:t>  </a:t>
              </a:r>
            </a:p>
          </p:txBody>
        </p:sp>
        <p:grpSp>
          <p:nvGrpSpPr>
            <p:cNvPr id="162824" name="Group 34"/>
            <p:cNvGrpSpPr>
              <a:grpSpLocks/>
            </p:cNvGrpSpPr>
            <p:nvPr/>
          </p:nvGrpSpPr>
          <p:grpSpPr bwMode="auto">
            <a:xfrm>
              <a:off x="5106576" y="1425893"/>
              <a:ext cx="3661504" cy="3600334"/>
              <a:chOff x="731524" y="1819788"/>
              <a:chExt cx="3661504" cy="3600334"/>
            </a:xfrm>
          </p:grpSpPr>
          <p:sp>
            <p:nvSpPr>
              <p:cNvPr id="62474" name="Text Box 23"/>
              <p:cNvSpPr txBox="1">
                <a:spLocks noChangeArrowheads="1"/>
              </p:cNvSpPr>
              <p:nvPr/>
            </p:nvSpPr>
            <p:spPr bwMode="auto">
              <a:xfrm>
                <a:off x="2655957" y="1819788"/>
                <a:ext cx="350907" cy="366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62475" name="Text Box 24"/>
              <p:cNvSpPr txBox="1">
                <a:spLocks noChangeArrowheads="1"/>
              </p:cNvSpPr>
              <p:nvPr/>
            </p:nvSpPr>
            <p:spPr bwMode="auto">
              <a:xfrm>
                <a:off x="2371738" y="5050277"/>
                <a:ext cx="371549" cy="3698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A</a:t>
                </a:r>
                <a:r>
                  <a:rPr lang="ja-JP" altLang="en-US" i="0" smtClean="0">
                    <a:latin typeface="Arial" charset="0"/>
                    <a:cs typeface="Arial" charset="0"/>
                  </a:rPr>
                  <a:t>’</a:t>
                </a:r>
                <a:endParaRPr lang="en-US" i="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2476" name="Text Box 25"/>
              <p:cNvSpPr txBox="1">
                <a:spLocks noChangeArrowheads="1"/>
              </p:cNvSpPr>
              <p:nvPr/>
            </p:nvSpPr>
            <p:spPr bwMode="auto">
              <a:xfrm>
                <a:off x="3988134" y="2419849"/>
                <a:ext cx="338205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B</a:t>
                </a:r>
              </a:p>
            </p:txBody>
          </p:sp>
          <p:sp>
            <p:nvSpPr>
              <p:cNvPr id="62477" name="Text Box 26"/>
              <p:cNvSpPr txBox="1">
                <a:spLocks noChangeArrowheads="1"/>
              </p:cNvSpPr>
              <p:nvPr/>
            </p:nvSpPr>
            <p:spPr bwMode="auto">
              <a:xfrm>
                <a:off x="995101" y="4188283"/>
                <a:ext cx="390603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B</a:t>
                </a:r>
                <a:r>
                  <a:rPr lang="ja-JP" altLang="en-US" i="0" smtClean="0">
                    <a:latin typeface="Arial" charset="0"/>
                    <a:cs typeface="Arial" charset="0"/>
                  </a:rPr>
                  <a:t>’</a:t>
                </a:r>
                <a:endParaRPr lang="en-US" i="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2478" name="Text Box 27"/>
              <p:cNvSpPr txBox="1">
                <a:spLocks noChangeArrowheads="1"/>
              </p:cNvSpPr>
              <p:nvPr/>
            </p:nvSpPr>
            <p:spPr bwMode="auto">
              <a:xfrm>
                <a:off x="3740435" y="4188283"/>
                <a:ext cx="350908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C</a:t>
                </a:r>
              </a:p>
            </p:txBody>
          </p:sp>
          <p:sp>
            <p:nvSpPr>
              <p:cNvPr id="62479" name="Text Box 28"/>
              <p:cNvSpPr txBox="1">
                <a:spLocks noChangeArrowheads="1"/>
              </p:cNvSpPr>
              <p:nvPr/>
            </p:nvSpPr>
            <p:spPr bwMode="auto">
              <a:xfrm>
                <a:off x="1123714" y="2465886"/>
                <a:ext cx="403305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C</a:t>
                </a:r>
                <a:r>
                  <a:rPr lang="ja-JP" altLang="en-US" i="0" smtClean="0">
                    <a:latin typeface="Arial" charset="0"/>
                    <a:cs typeface="Arial" charset="0"/>
                  </a:rPr>
                  <a:t>’</a:t>
                </a:r>
                <a:endParaRPr lang="en-US" i="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2480" name="Line 17"/>
              <p:cNvSpPr>
                <a:spLocks noChangeShapeType="1"/>
              </p:cNvSpPr>
              <p:nvPr/>
            </p:nvSpPr>
            <p:spPr bwMode="auto">
              <a:xfrm>
                <a:off x="1687389" y="3165957"/>
                <a:ext cx="720869" cy="2984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2481" name="Line 18"/>
              <p:cNvSpPr>
                <a:spLocks noChangeShapeType="1"/>
              </p:cNvSpPr>
              <p:nvPr/>
            </p:nvSpPr>
            <p:spPr bwMode="auto">
              <a:xfrm>
                <a:off x="2673423" y="2872277"/>
                <a:ext cx="0" cy="5048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2482" name="Line 19"/>
              <p:cNvSpPr>
                <a:spLocks noChangeShapeType="1"/>
              </p:cNvSpPr>
              <p:nvPr/>
            </p:nvSpPr>
            <p:spPr bwMode="auto">
              <a:xfrm flipH="1">
                <a:off x="2863961" y="2996099"/>
                <a:ext cx="892353" cy="4841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2483" name="Line 20"/>
              <p:cNvSpPr>
                <a:spLocks noChangeShapeType="1"/>
              </p:cNvSpPr>
              <p:nvPr/>
            </p:nvSpPr>
            <p:spPr bwMode="auto">
              <a:xfrm flipV="1">
                <a:off x="2673423" y="3605685"/>
                <a:ext cx="12703" cy="7095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162835" name="Group 45"/>
              <p:cNvGrpSpPr>
                <a:grpSpLocks/>
              </p:cNvGrpSpPr>
              <p:nvPr/>
            </p:nvGrpSpPr>
            <p:grpSpPr bwMode="auto">
              <a:xfrm>
                <a:off x="747936" y="2733042"/>
                <a:ext cx="914403" cy="690308"/>
                <a:chOff x="1046480" y="3962400"/>
                <a:chExt cx="1026163" cy="761428"/>
              </a:xfrm>
            </p:grpSpPr>
            <p:sp>
              <p:nvSpPr>
                <p:cNvPr id="80" name="Rectangle 48"/>
                <p:cNvSpPr>
                  <a:spLocks noChangeArrowheads="1"/>
                </p:cNvSpPr>
                <p:nvPr/>
              </p:nvSpPr>
              <p:spPr bwMode="auto">
                <a:xfrm rot="16200000">
                  <a:off x="1893247" y="4299441"/>
                  <a:ext cx="110313" cy="247682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  <p:grpSp>
              <p:nvGrpSpPr>
                <p:cNvPr id="162870" name="Group 49"/>
                <p:cNvGrpSpPr>
                  <a:grpSpLocks/>
                </p:cNvGrpSpPr>
                <p:nvPr/>
              </p:nvGrpSpPr>
              <p:grpSpPr bwMode="auto">
                <a:xfrm>
                  <a:off x="1046480" y="3962400"/>
                  <a:ext cx="936071" cy="761428"/>
                  <a:chOff x="-44" y="1473"/>
                  <a:chExt cx="981" cy="1105"/>
                </a:xfrm>
              </p:grpSpPr>
              <p:pic>
                <p:nvPicPr>
                  <p:cNvPr id="162871" name="Picture 50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2872" name="Freeform 51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62836" name="Group 46"/>
              <p:cNvGrpSpPr>
                <a:grpSpLocks/>
              </p:cNvGrpSpPr>
              <p:nvPr/>
            </p:nvGrpSpPr>
            <p:grpSpPr bwMode="auto">
              <a:xfrm>
                <a:off x="3539588" y="2669737"/>
                <a:ext cx="853440" cy="741680"/>
                <a:chOff x="7179310" y="4033520"/>
                <a:chExt cx="1009650" cy="855028"/>
              </a:xfrm>
            </p:grpSpPr>
            <p:grpSp>
              <p:nvGrpSpPr>
                <p:cNvPr id="162865" name="Group 44"/>
                <p:cNvGrpSpPr>
                  <a:grpSpLocks/>
                </p:cNvGrpSpPr>
                <p:nvPr/>
              </p:nvGrpSpPr>
              <p:grpSpPr bwMode="auto">
                <a:xfrm>
                  <a:off x="7179310" y="4033520"/>
                  <a:ext cx="1009650" cy="855028"/>
                  <a:chOff x="-44" y="1473"/>
                  <a:chExt cx="981" cy="1105"/>
                </a:xfrm>
              </p:grpSpPr>
              <p:pic>
                <p:nvPicPr>
                  <p:cNvPr id="162867" name="Picture 45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4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2868" name="Freeform 46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77" name="Rectangle 43"/>
                <p:cNvSpPr>
                  <a:spLocks noChangeArrowheads="1"/>
                </p:cNvSpPr>
                <p:nvPr/>
              </p:nvSpPr>
              <p:spPr bwMode="auto">
                <a:xfrm rot="16200000">
                  <a:off x="7440190" y="4309334"/>
                  <a:ext cx="126274" cy="195358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48" name="Rectangle 43"/>
              <p:cNvSpPr>
                <a:spLocks noChangeArrowheads="1"/>
              </p:cNvSpPr>
              <p:nvPr/>
            </p:nvSpPr>
            <p:spPr bwMode="auto">
              <a:xfrm>
                <a:off x="2614674" y="2705593"/>
                <a:ext cx="109559" cy="165096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62838" name="Group 44"/>
              <p:cNvGrpSpPr>
                <a:grpSpLocks/>
              </p:cNvGrpSpPr>
              <p:nvPr/>
            </p:nvGrpSpPr>
            <p:grpSpPr bwMode="auto">
              <a:xfrm>
                <a:off x="2233637" y="2138292"/>
                <a:ext cx="853440" cy="741680"/>
                <a:chOff x="-44" y="1473"/>
                <a:chExt cx="981" cy="1105"/>
              </a:xfrm>
            </p:grpSpPr>
            <p:pic>
              <p:nvPicPr>
                <p:cNvPr id="162863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2864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grpSp>
            <p:nvGrpSpPr>
              <p:cNvPr id="162839" name="Group 49"/>
              <p:cNvGrpSpPr>
                <a:grpSpLocks/>
              </p:cNvGrpSpPr>
              <p:nvPr/>
            </p:nvGrpSpPr>
            <p:grpSpPr bwMode="auto">
              <a:xfrm>
                <a:off x="2060917" y="4279843"/>
                <a:ext cx="853440" cy="835329"/>
                <a:chOff x="8077200" y="3320111"/>
                <a:chExt cx="853440" cy="835329"/>
              </a:xfrm>
            </p:grpSpPr>
            <p:sp>
              <p:nvSpPr>
                <p:cNvPr id="70" name="Rectangle 43"/>
                <p:cNvSpPr>
                  <a:spLocks noChangeArrowheads="1"/>
                </p:cNvSpPr>
                <p:nvPr/>
              </p:nvSpPr>
              <p:spPr bwMode="auto">
                <a:xfrm>
                  <a:off x="8630957" y="3320624"/>
                  <a:ext cx="111147" cy="165096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  <p:grpSp>
              <p:nvGrpSpPr>
                <p:cNvPr id="162860" name="Group 44"/>
                <p:cNvGrpSpPr>
                  <a:grpSpLocks/>
                </p:cNvGrpSpPr>
                <p:nvPr/>
              </p:nvGrpSpPr>
              <p:grpSpPr bwMode="auto">
                <a:xfrm>
                  <a:off x="8077200" y="3413760"/>
                  <a:ext cx="853440" cy="741680"/>
                  <a:chOff x="-44" y="1473"/>
                  <a:chExt cx="981" cy="1105"/>
                </a:xfrm>
              </p:grpSpPr>
              <p:pic>
                <p:nvPicPr>
                  <p:cNvPr id="162861" name="Picture 45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4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2862" name="Freeform 46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</p:grpSp>
          <p:pic>
            <p:nvPicPr>
              <p:cNvPr id="62489" name="Picture 3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74913" y="3316766"/>
                <a:ext cx="603370" cy="341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pic>
          <p:grpSp>
            <p:nvGrpSpPr>
              <p:cNvPr id="162841" name="Group 51"/>
              <p:cNvGrpSpPr>
                <a:grpSpLocks/>
              </p:cNvGrpSpPr>
              <p:nvPr/>
            </p:nvGrpSpPr>
            <p:grpSpPr bwMode="auto">
              <a:xfrm>
                <a:off x="731524" y="3616962"/>
                <a:ext cx="914403" cy="690308"/>
                <a:chOff x="1046480" y="3962400"/>
                <a:chExt cx="1026163" cy="761428"/>
              </a:xfrm>
            </p:grpSpPr>
            <p:sp>
              <p:nvSpPr>
                <p:cNvPr id="66" name="Rectangle 48"/>
                <p:cNvSpPr>
                  <a:spLocks noChangeArrowheads="1"/>
                </p:cNvSpPr>
                <p:nvPr/>
              </p:nvSpPr>
              <p:spPr bwMode="auto">
                <a:xfrm rot="16200000">
                  <a:off x="1893846" y="4299769"/>
                  <a:ext cx="110314" cy="247682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  <p:grpSp>
              <p:nvGrpSpPr>
                <p:cNvPr id="162856" name="Group 49"/>
                <p:cNvGrpSpPr>
                  <a:grpSpLocks/>
                </p:cNvGrpSpPr>
                <p:nvPr/>
              </p:nvGrpSpPr>
              <p:grpSpPr bwMode="auto">
                <a:xfrm>
                  <a:off x="1046480" y="3962400"/>
                  <a:ext cx="936071" cy="761428"/>
                  <a:chOff x="-44" y="1473"/>
                  <a:chExt cx="981" cy="1105"/>
                </a:xfrm>
              </p:grpSpPr>
              <p:pic>
                <p:nvPicPr>
                  <p:cNvPr id="162857" name="Picture 50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2858" name="Freeform 51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62842" name="Group 52"/>
              <p:cNvGrpSpPr>
                <a:grpSpLocks/>
              </p:cNvGrpSpPr>
              <p:nvPr/>
            </p:nvGrpSpPr>
            <p:grpSpPr bwMode="auto">
              <a:xfrm>
                <a:off x="3410634" y="3567725"/>
                <a:ext cx="853440" cy="741680"/>
                <a:chOff x="7179310" y="4033520"/>
                <a:chExt cx="1009650" cy="855028"/>
              </a:xfrm>
            </p:grpSpPr>
            <p:grpSp>
              <p:nvGrpSpPr>
                <p:cNvPr id="162851" name="Group 44"/>
                <p:cNvGrpSpPr>
                  <a:grpSpLocks/>
                </p:cNvGrpSpPr>
                <p:nvPr/>
              </p:nvGrpSpPr>
              <p:grpSpPr bwMode="auto">
                <a:xfrm>
                  <a:off x="7179310" y="4033520"/>
                  <a:ext cx="1009650" cy="855028"/>
                  <a:chOff x="-44" y="1473"/>
                  <a:chExt cx="981" cy="1105"/>
                </a:xfrm>
              </p:grpSpPr>
              <p:pic>
                <p:nvPicPr>
                  <p:cNvPr id="162853" name="Picture 45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4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2854" name="Freeform 46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63" name="Rectangle 43"/>
                <p:cNvSpPr>
                  <a:spLocks noChangeArrowheads="1"/>
                </p:cNvSpPr>
                <p:nvPr/>
              </p:nvSpPr>
              <p:spPr bwMode="auto">
                <a:xfrm rot="16200000">
                  <a:off x="7438739" y="4308075"/>
                  <a:ext cx="128105" cy="197237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62492" name="Line 17"/>
              <p:cNvSpPr>
                <a:spLocks noChangeShapeType="1"/>
              </p:cNvSpPr>
              <p:nvPr/>
            </p:nvSpPr>
            <p:spPr bwMode="auto">
              <a:xfrm flipV="1">
                <a:off x="1660396" y="3600922"/>
                <a:ext cx="744686" cy="4508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2493" name="Line 19"/>
              <p:cNvSpPr>
                <a:spLocks noChangeShapeType="1"/>
              </p:cNvSpPr>
              <p:nvPr/>
            </p:nvSpPr>
            <p:spPr bwMode="auto">
              <a:xfrm flipH="1" flipV="1">
                <a:off x="2968756" y="3545361"/>
                <a:ext cx="646242" cy="3381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2494" name="Text Box 35"/>
              <p:cNvSpPr txBox="1">
                <a:spLocks noChangeArrowheads="1"/>
              </p:cNvSpPr>
              <p:nvPr/>
            </p:nvSpPr>
            <p:spPr bwMode="auto">
              <a:xfrm>
                <a:off x="2401907" y="3026260"/>
                <a:ext cx="312799" cy="3698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62495" name="Text Box 36"/>
              <p:cNvSpPr txBox="1">
                <a:spLocks noChangeArrowheads="1"/>
              </p:cNvSpPr>
              <p:nvPr/>
            </p:nvSpPr>
            <p:spPr bwMode="auto">
              <a:xfrm>
                <a:off x="2903656" y="3051660"/>
                <a:ext cx="323914" cy="366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2</a:t>
                </a:r>
              </a:p>
            </p:txBody>
          </p:sp>
          <p:sp>
            <p:nvSpPr>
              <p:cNvPr id="62496" name="Text Box 37"/>
              <p:cNvSpPr txBox="1">
                <a:spLocks noChangeArrowheads="1"/>
              </p:cNvSpPr>
              <p:nvPr/>
            </p:nvSpPr>
            <p:spPr bwMode="auto">
              <a:xfrm>
                <a:off x="3125951" y="3710457"/>
                <a:ext cx="322326" cy="3667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3</a:t>
                </a:r>
              </a:p>
            </p:txBody>
          </p:sp>
          <p:sp>
            <p:nvSpPr>
              <p:cNvPr id="62497" name="Text Box 38"/>
              <p:cNvSpPr txBox="1">
                <a:spLocks noChangeArrowheads="1"/>
              </p:cNvSpPr>
              <p:nvPr/>
            </p:nvSpPr>
            <p:spPr bwMode="auto">
              <a:xfrm>
                <a:off x="2640079" y="3654896"/>
                <a:ext cx="323914" cy="366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4</a:t>
                </a:r>
              </a:p>
            </p:txBody>
          </p:sp>
          <p:sp>
            <p:nvSpPr>
              <p:cNvPr id="62498" name="Text Box 39"/>
              <p:cNvSpPr txBox="1">
                <a:spLocks noChangeArrowheads="1"/>
              </p:cNvSpPr>
              <p:nvPr/>
            </p:nvSpPr>
            <p:spPr bwMode="auto">
              <a:xfrm>
                <a:off x="2070052" y="3704108"/>
                <a:ext cx="323914" cy="3667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5</a:t>
                </a:r>
              </a:p>
            </p:txBody>
          </p:sp>
          <p:sp>
            <p:nvSpPr>
              <p:cNvPr id="62499" name="Text Box 40"/>
              <p:cNvSpPr txBox="1">
                <a:spLocks noChangeArrowheads="1"/>
              </p:cNvSpPr>
              <p:nvPr/>
            </p:nvSpPr>
            <p:spPr bwMode="auto">
              <a:xfrm>
                <a:off x="2039884" y="3080234"/>
                <a:ext cx="319151" cy="3698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6</a:t>
                </a:r>
              </a:p>
            </p:txBody>
          </p:sp>
        </p:grpSp>
      </p:grpSp>
      <p:pic>
        <p:nvPicPr>
          <p:cNvPr id="162822" name="Picture 6" descr="underline_bas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62025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5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5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325" y="9048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Switch </a:t>
            </a:r>
            <a:r>
              <a:rPr lang="en-US" sz="3600" dirty="0" smtClean="0">
                <a:latin typeface="Gill Sans MT" charset="0"/>
                <a:cs typeface="+mj-cs"/>
              </a:rPr>
              <a:t>forwarding table</a:t>
            </a:r>
            <a:endParaRPr lang="en-US" sz="3600" dirty="0">
              <a:latin typeface="Gill Sans MT" charset="0"/>
              <a:cs typeface="+mj-cs"/>
            </a:endParaRP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663" y="1398588"/>
            <a:ext cx="4878387" cy="4805362"/>
          </a:xfrm>
        </p:spPr>
        <p:txBody>
          <a:bodyPr/>
          <a:lstStyle/>
          <a:p>
            <a:pPr marL="0" indent="0">
              <a:lnSpc>
                <a:spcPts val="3000"/>
              </a:lnSpc>
              <a:buFont typeface="Wingdings" charset="0"/>
              <a:buNone/>
              <a:defRPr/>
            </a:pPr>
            <a:r>
              <a:rPr lang="en-US" i="1" u="sng" dirty="0" smtClean="0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 smtClean="0">
                <a:latin typeface="Gill Sans MT" charset="0"/>
                <a:cs typeface="+mn-cs"/>
              </a:rPr>
              <a:t>how does switch know A</a:t>
            </a:r>
            <a:r>
              <a:rPr lang="ja-JP" altLang="en-US" dirty="0" smtClean="0">
                <a:latin typeface="Gill Sans MT" charset="0"/>
                <a:cs typeface="+mn-cs"/>
              </a:rPr>
              <a:t>’</a:t>
            </a:r>
            <a:r>
              <a:rPr lang="en-US" dirty="0" smtClean="0">
                <a:latin typeface="Gill Sans MT" charset="0"/>
                <a:cs typeface="+mn-cs"/>
              </a:rPr>
              <a:t> reachable via interface 4, B</a:t>
            </a:r>
            <a:r>
              <a:rPr lang="ja-JP" altLang="en-US" dirty="0" smtClean="0">
                <a:latin typeface="Gill Sans MT" charset="0"/>
                <a:cs typeface="+mn-cs"/>
              </a:rPr>
              <a:t>’</a:t>
            </a:r>
            <a:r>
              <a:rPr lang="en-US" dirty="0" smtClean="0">
                <a:latin typeface="Gill Sans MT" charset="0"/>
                <a:cs typeface="+mn-cs"/>
              </a:rPr>
              <a:t> reachable via interface 5?</a:t>
            </a:r>
            <a:endParaRPr lang="en-US" dirty="0">
              <a:latin typeface="Gill Sans MT" charset="0"/>
              <a:cs typeface="+mn-cs"/>
            </a:endParaRPr>
          </a:p>
        </p:txBody>
      </p:sp>
      <p:grpSp>
        <p:nvGrpSpPr>
          <p:cNvPr id="164869" name="Group 34"/>
          <p:cNvGrpSpPr>
            <a:grpSpLocks/>
          </p:cNvGrpSpPr>
          <p:nvPr/>
        </p:nvGrpSpPr>
        <p:grpSpPr bwMode="auto">
          <a:xfrm>
            <a:off x="5106988" y="1425575"/>
            <a:ext cx="3660775" cy="4283075"/>
            <a:chOff x="5106576" y="1425893"/>
            <a:chExt cx="3661504" cy="4282976"/>
          </a:xfrm>
        </p:grpSpPr>
        <p:sp>
          <p:nvSpPr>
            <p:cNvPr id="63496" name="Text Box 34"/>
            <p:cNvSpPr txBox="1">
              <a:spLocks noChangeArrowheads="1"/>
            </p:cNvSpPr>
            <p:nvPr/>
          </p:nvSpPr>
          <p:spPr bwMode="auto">
            <a:xfrm>
              <a:off x="5827445" y="5062772"/>
              <a:ext cx="2710402" cy="6460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switch with six interfaces</a:t>
              </a:r>
            </a:p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(</a:t>
              </a:r>
              <a:r>
                <a:rPr lang="en-US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1,2,3,4,5,6</a:t>
              </a:r>
              <a:r>
                <a:rPr lang="en-US" dirty="0" smtClean="0">
                  <a:latin typeface="Arial" charset="0"/>
                  <a:cs typeface="Arial" charset="0"/>
                </a:rPr>
                <a:t>)</a:t>
              </a:r>
              <a:r>
                <a:rPr lang="en-US" i="0" dirty="0" smtClean="0">
                  <a:latin typeface="Arial" charset="0"/>
                  <a:cs typeface="Arial" charset="0"/>
                </a:rPr>
                <a:t>  </a:t>
              </a:r>
            </a:p>
          </p:txBody>
        </p:sp>
        <p:grpSp>
          <p:nvGrpSpPr>
            <p:cNvPr id="164874" name="Group 36"/>
            <p:cNvGrpSpPr>
              <a:grpSpLocks/>
            </p:cNvGrpSpPr>
            <p:nvPr/>
          </p:nvGrpSpPr>
          <p:grpSpPr bwMode="auto">
            <a:xfrm>
              <a:off x="5106576" y="1425893"/>
              <a:ext cx="3661504" cy="3600334"/>
              <a:chOff x="731524" y="1819788"/>
              <a:chExt cx="3661504" cy="3600334"/>
            </a:xfrm>
          </p:grpSpPr>
          <p:sp>
            <p:nvSpPr>
              <p:cNvPr id="63498" name="Text Box 23"/>
              <p:cNvSpPr txBox="1">
                <a:spLocks noChangeArrowheads="1"/>
              </p:cNvSpPr>
              <p:nvPr/>
            </p:nvSpPr>
            <p:spPr bwMode="auto">
              <a:xfrm>
                <a:off x="2655957" y="1819788"/>
                <a:ext cx="350907" cy="366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63499" name="Text Box 24"/>
              <p:cNvSpPr txBox="1">
                <a:spLocks noChangeArrowheads="1"/>
              </p:cNvSpPr>
              <p:nvPr/>
            </p:nvSpPr>
            <p:spPr bwMode="auto">
              <a:xfrm>
                <a:off x="2371738" y="5050277"/>
                <a:ext cx="371549" cy="3698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A</a:t>
                </a:r>
                <a:r>
                  <a:rPr lang="ja-JP" altLang="en-US" i="0" smtClean="0">
                    <a:latin typeface="Arial" charset="0"/>
                    <a:cs typeface="Arial" charset="0"/>
                  </a:rPr>
                  <a:t>’</a:t>
                </a:r>
                <a:endParaRPr lang="en-US" i="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3500" name="Text Box 25"/>
              <p:cNvSpPr txBox="1">
                <a:spLocks noChangeArrowheads="1"/>
              </p:cNvSpPr>
              <p:nvPr/>
            </p:nvSpPr>
            <p:spPr bwMode="auto">
              <a:xfrm>
                <a:off x="3988134" y="2419849"/>
                <a:ext cx="338205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B</a:t>
                </a:r>
              </a:p>
            </p:txBody>
          </p:sp>
          <p:sp>
            <p:nvSpPr>
              <p:cNvPr id="63501" name="Text Box 26"/>
              <p:cNvSpPr txBox="1">
                <a:spLocks noChangeArrowheads="1"/>
              </p:cNvSpPr>
              <p:nvPr/>
            </p:nvSpPr>
            <p:spPr bwMode="auto">
              <a:xfrm>
                <a:off x="995101" y="4188283"/>
                <a:ext cx="390603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B</a:t>
                </a:r>
                <a:r>
                  <a:rPr lang="ja-JP" altLang="en-US" i="0" smtClean="0">
                    <a:latin typeface="Arial" charset="0"/>
                    <a:cs typeface="Arial" charset="0"/>
                  </a:rPr>
                  <a:t>’</a:t>
                </a:r>
                <a:endParaRPr lang="en-US" i="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3502" name="Text Box 27"/>
              <p:cNvSpPr txBox="1">
                <a:spLocks noChangeArrowheads="1"/>
              </p:cNvSpPr>
              <p:nvPr/>
            </p:nvSpPr>
            <p:spPr bwMode="auto">
              <a:xfrm>
                <a:off x="3740435" y="4188283"/>
                <a:ext cx="350908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C</a:t>
                </a:r>
              </a:p>
            </p:txBody>
          </p:sp>
          <p:sp>
            <p:nvSpPr>
              <p:cNvPr id="63503" name="Text Box 28"/>
              <p:cNvSpPr txBox="1">
                <a:spLocks noChangeArrowheads="1"/>
              </p:cNvSpPr>
              <p:nvPr/>
            </p:nvSpPr>
            <p:spPr bwMode="auto">
              <a:xfrm>
                <a:off x="1123714" y="2465886"/>
                <a:ext cx="403305" cy="368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latin typeface="Arial" charset="0"/>
                    <a:cs typeface="Arial" charset="0"/>
                  </a:rPr>
                  <a:t>C</a:t>
                </a:r>
                <a:r>
                  <a:rPr lang="ja-JP" altLang="en-US" i="0" smtClean="0">
                    <a:latin typeface="Arial" charset="0"/>
                    <a:cs typeface="Arial" charset="0"/>
                  </a:rPr>
                  <a:t>’</a:t>
                </a:r>
                <a:endParaRPr lang="en-US" i="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3504" name="Line 17"/>
              <p:cNvSpPr>
                <a:spLocks noChangeShapeType="1"/>
              </p:cNvSpPr>
              <p:nvPr/>
            </p:nvSpPr>
            <p:spPr bwMode="auto">
              <a:xfrm>
                <a:off x="1687389" y="3165957"/>
                <a:ext cx="720869" cy="2984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05" name="Line 18"/>
              <p:cNvSpPr>
                <a:spLocks noChangeShapeType="1"/>
              </p:cNvSpPr>
              <p:nvPr/>
            </p:nvSpPr>
            <p:spPr bwMode="auto">
              <a:xfrm>
                <a:off x="2673423" y="2872277"/>
                <a:ext cx="0" cy="5048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06" name="Line 19"/>
              <p:cNvSpPr>
                <a:spLocks noChangeShapeType="1"/>
              </p:cNvSpPr>
              <p:nvPr/>
            </p:nvSpPr>
            <p:spPr bwMode="auto">
              <a:xfrm flipH="1">
                <a:off x="2863961" y="2996099"/>
                <a:ext cx="892353" cy="4841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07" name="Line 20"/>
              <p:cNvSpPr>
                <a:spLocks noChangeShapeType="1"/>
              </p:cNvSpPr>
              <p:nvPr/>
            </p:nvSpPr>
            <p:spPr bwMode="auto">
              <a:xfrm flipV="1">
                <a:off x="2673423" y="3605685"/>
                <a:ext cx="12703" cy="7095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164885" name="Group 47"/>
              <p:cNvGrpSpPr>
                <a:grpSpLocks/>
              </p:cNvGrpSpPr>
              <p:nvPr/>
            </p:nvGrpSpPr>
            <p:grpSpPr bwMode="auto">
              <a:xfrm>
                <a:off x="747936" y="2733042"/>
                <a:ext cx="914403" cy="690308"/>
                <a:chOff x="1046480" y="3962400"/>
                <a:chExt cx="1026163" cy="761428"/>
              </a:xfrm>
            </p:grpSpPr>
            <p:sp>
              <p:nvSpPr>
                <p:cNvPr id="82" name="Rectangle 48"/>
                <p:cNvSpPr>
                  <a:spLocks noChangeArrowheads="1"/>
                </p:cNvSpPr>
                <p:nvPr/>
              </p:nvSpPr>
              <p:spPr bwMode="auto">
                <a:xfrm rot="16200000">
                  <a:off x="1893247" y="4299441"/>
                  <a:ext cx="110313" cy="247682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  <p:grpSp>
              <p:nvGrpSpPr>
                <p:cNvPr id="164920" name="Group 49"/>
                <p:cNvGrpSpPr>
                  <a:grpSpLocks/>
                </p:cNvGrpSpPr>
                <p:nvPr/>
              </p:nvGrpSpPr>
              <p:grpSpPr bwMode="auto">
                <a:xfrm>
                  <a:off x="1046480" y="3962400"/>
                  <a:ext cx="936071" cy="761428"/>
                  <a:chOff x="-44" y="1473"/>
                  <a:chExt cx="981" cy="1105"/>
                </a:xfrm>
              </p:grpSpPr>
              <p:pic>
                <p:nvPicPr>
                  <p:cNvPr id="164921" name="Picture 50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22" name="Freeform 51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64886" name="Group 48"/>
              <p:cNvGrpSpPr>
                <a:grpSpLocks/>
              </p:cNvGrpSpPr>
              <p:nvPr/>
            </p:nvGrpSpPr>
            <p:grpSpPr bwMode="auto">
              <a:xfrm>
                <a:off x="3539588" y="2669737"/>
                <a:ext cx="853440" cy="741680"/>
                <a:chOff x="7179310" y="4033520"/>
                <a:chExt cx="1009650" cy="855028"/>
              </a:xfrm>
            </p:grpSpPr>
            <p:grpSp>
              <p:nvGrpSpPr>
                <p:cNvPr id="164915" name="Group 44"/>
                <p:cNvGrpSpPr>
                  <a:grpSpLocks/>
                </p:cNvGrpSpPr>
                <p:nvPr/>
              </p:nvGrpSpPr>
              <p:grpSpPr bwMode="auto">
                <a:xfrm>
                  <a:off x="7179310" y="4033520"/>
                  <a:ext cx="1009650" cy="855028"/>
                  <a:chOff x="-44" y="1473"/>
                  <a:chExt cx="981" cy="1105"/>
                </a:xfrm>
              </p:grpSpPr>
              <p:pic>
                <p:nvPicPr>
                  <p:cNvPr id="164917" name="Picture 45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4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18" name="Freeform 46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79" name="Rectangle 43"/>
                <p:cNvSpPr>
                  <a:spLocks noChangeArrowheads="1"/>
                </p:cNvSpPr>
                <p:nvPr/>
              </p:nvSpPr>
              <p:spPr bwMode="auto">
                <a:xfrm rot="16200000">
                  <a:off x="7440190" y="4309334"/>
                  <a:ext cx="126274" cy="195358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50" name="Rectangle 43"/>
              <p:cNvSpPr>
                <a:spLocks noChangeArrowheads="1"/>
              </p:cNvSpPr>
              <p:nvPr/>
            </p:nvSpPr>
            <p:spPr bwMode="auto">
              <a:xfrm>
                <a:off x="2614674" y="2705593"/>
                <a:ext cx="109559" cy="165096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64888" name="Group 44"/>
              <p:cNvGrpSpPr>
                <a:grpSpLocks/>
              </p:cNvGrpSpPr>
              <p:nvPr/>
            </p:nvGrpSpPr>
            <p:grpSpPr bwMode="auto">
              <a:xfrm>
                <a:off x="2233637" y="2138292"/>
                <a:ext cx="853440" cy="741680"/>
                <a:chOff x="-44" y="1473"/>
                <a:chExt cx="981" cy="1105"/>
              </a:xfrm>
            </p:grpSpPr>
            <p:pic>
              <p:nvPicPr>
                <p:cNvPr id="164913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4914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grpSp>
            <p:nvGrpSpPr>
              <p:cNvPr id="164889" name="Group 51"/>
              <p:cNvGrpSpPr>
                <a:grpSpLocks/>
              </p:cNvGrpSpPr>
              <p:nvPr/>
            </p:nvGrpSpPr>
            <p:grpSpPr bwMode="auto">
              <a:xfrm>
                <a:off x="2060917" y="4279843"/>
                <a:ext cx="853440" cy="835329"/>
                <a:chOff x="8077200" y="3320111"/>
                <a:chExt cx="853440" cy="835329"/>
              </a:xfrm>
            </p:grpSpPr>
            <p:sp>
              <p:nvSpPr>
                <p:cNvPr id="72" name="Rectangle 43"/>
                <p:cNvSpPr>
                  <a:spLocks noChangeArrowheads="1"/>
                </p:cNvSpPr>
                <p:nvPr/>
              </p:nvSpPr>
              <p:spPr bwMode="auto">
                <a:xfrm>
                  <a:off x="8630957" y="3320624"/>
                  <a:ext cx="111147" cy="165096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  <p:grpSp>
              <p:nvGrpSpPr>
                <p:cNvPr id="164910" name="Group 44"/>
                <p:cNvGrpSpPr>
                  <a:grpSpLocks/>
                </p:cNvGrpSpPr>
                <p:nvPr/>
              </p:nvGrpSpPr>
              <p:grpSpPr bwMode="auto">
                <a:xfrm>
                  <a:off x="8077200" y="3413760"/>
                  <a:ext cx="853440" cy="741680"/>
                  <a:chOff x="-44" y="1473"/>
                  <a:chExt cx="981" cy="1105"/>
                </a:xfrm>
              </p:grpSpPr>
              <p:pic>
                <p:nvPicPr>
                  <p:cNvPr id="164911" name="Picture 45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4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12" name="Freeform 46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</p:grpSp>
          <p:pic>
            <p:nvPicPr>
              <p:cNvPr id="63513" name="Picture 3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74913" y="3316766"/>
                <a:ext cx="603370" cy="341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pic>
          <p:grpSp>
            <p:nvGrpSpPr>
              <p:cNvPr id="164891" name="Group 53"/>
              <p:cNvGrpSpPr>
                <a:grpSpLocks/>
              </p:cNvGrpSpPr>
              <p:nvPr/>
            </p:nvGrpSpPr>
            <p:grpSpPr bwMode="auto">
              <a:xfrm>
                <a:off x="731524" y="3616962"/>
                <a:ext cx="914403" cy="690308"/>
                <a:chOff x="1046480" y="3962400"/>
                <a:chExt cx="1026163" cy="761428"/>
              </a:xfrm>
            </p:grpSpPr>
            <p:sp>
              <p:nvSpPr>
                <p:cNvPr id="68" name="Rectangle 48"/>
                <p:cNvSpPr>
                  <a:spLocks noChangeArrowheads="1"/>
                </p:cNvSpPr>
                <p:nvPr/>
              </p:nvSpPr>
              <p:spPr bwMode="auto">
                <a:xfrm rot="16200000">
                  <a:off x="1893846" y="4299769"/>
                  <a:ext cx="110314" cy="247682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  <p:grpSp>
              <p:nvGrpSpPr>
                <p:cNvPr id="164906" name="Group 49"/>
                <p:cNvGrpSpPr>
                  <a:grpSpLocks/>
                </p:cNvGrpSpPr>
                <p:nvPr/>
              </p:nvGrpSpPr>
              <p:grpSpPr bwMode="auto">
                <a:xfrm>
                  <a:off x="1046480" y="3962400"/>
                  <a:ext cx="936071" cy="761428"/>
                  <a:chOff x="-44" y="1473"/>
                  <a:chExt cx="981" cy="1105"/>
                </a:xfrm>
              </p:grpSpPr>
              <p:pic>
                <p:nvPicPr>
                  <p:cNvPr id="164907" name="Picture 50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08" name="Freeform 51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64892" name="Group 54"/>
              <p:cNvGrpSpPr>
                <a:grpSpLocks/>
              </p:cNvGrpSpPr>
              <p:nvPr/>
            </p:nvGrpSpPr>
            <p:grpSpPr bwMode="auto">
              <a:xfrm>
                <a:off x="3410634" y="3567725"/>
                <a:ext cx="853440" cy="741680"/>
                <a:chOff x="7179310" y="4033520"/>
                <a:chExt cx="1009650" cy="855028"/>
              </a:xfrm>
            </p:grpSpPr>
            <p:grpSp>
              <p:nvGrpSpPr>
                <p:cNvPr id="164901" name="Group 44"/>
                <p:cNvGrpSpPr>
                  <a:grpSpLocks/>
                </p:cNvGrpSpPr>
                <p:nvPr/>
              </p:nvGrpSpPr>
              <p:grpSpPr bwMode="auto">
                <a:xfrm>
                  <a:off x="7179310" y="4033520"/>
                  <a:ext cx="1009650" cy="855028"/>
                  <a:chOff x="-44" y="1473"/>
                  <a:chExt cx="981" cy="1105"/>
                </a:xfrm>
              </p:grpSpPr>
              <p:pic>
                <p:nvPicPr>
                  <p:cNvPr id="164903" name="Picture 45" descr="desktop_computer_stylized_medium"/>
                  <p:cNvPicPr>
                    <a:picLocks noChangeAspect="1" noChangeArrowheads="1"/>
                  </p:cNvPicPr>
                  <p:nvPr/>
                </p:nvPicPr>
                <p:blipFill>
                  <a:blip r:embed="rId4" cstate="email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64904" name="Freeform 46"/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65" name="Rectangle 43"/>
                <p:cNvSpPr>
                  <a:spLocks noChangeArrowheads="1"/>
                </p:cNvSpPr>
                <p:nvPr/>
              </p:nvSpPr>
              <p:spPr bwMode="auto">
                <a:xfrm rot="16200000">
                  <a:off x="7438739" y="4308075"/>
                  <a:ext cx="128105" cy="197237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chemeClr val="bg1"/>
                    </a:gs>
                    <a:gs pos="100000">
                      <a:srgbClr val="008000"/>
                    </a:gs>
                  </a:gsLst>
                  <a:lin ang="0" scaled="1"/>
                </a:gradFill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63516" name="Line 17"/>
              <p:cNvSpPr>
                <a:spLocks noChangeShapeType="1"/>
              </p:cNvSpPr>
              <p:nvPr/>
            </p:nvSpPr>
            <p:spPr bwMode="auto">
              <a:xfrm flipV="1">
                <a:off x="1660396" y="3600922"/>
                <a:ext cx="744686" cy="4508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17" name="Line 19"/>
              <p:cNvSpPr>
                <a:spLocks noChangeShapeType="1"/>
              </p:cNvSpPr>
              <p:nvPr/>
            </p:nvSpPr>
            <p:spPr bwMode="auto">
              <a:xfrm flipH="1" flipV="1">
                <a:off x="2968756" y="3545361"/>
                <a:ext cx="646242" cy="33812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63518" name="Text Box 35"/>
              <p:cNvSpPr txBox="1">
                <a:spLocks noChangeArrowheads="1"/>
              </p:cNvSpPr>
              <p:nvPr/>
            </p:nvSpPr>
            <p:spPr bwMode="auto">
              <a:xfrm>
                <a:off x="2401907" y="3026260"/>
                <a:ext cx="312799" cy="3698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63519" name="Text Box 36"/>
              <p:cNvSpPr txBox="1">
                <a:spLocks noChangeArrowheads="1"/>
              </p:cNvSpPr>
              <p:nvPr/>
            </p:nvSpPr>
            <p:spPr bwMode="auto">
              <a:xfrm>
                <a:off x="2903656" y="3051660"/>
                <a:ext cx="323914" cy="366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2</a:t>
                </a:r>
              </a:p>
            </p:txBody>
          </p:sp>
          <p:sp>
            <p:nvSpPr>
              <p:cNvPr id="63520" name="Text Box 37"/>
              <p:cNvSpPr txBox="1">
                <a:spLocks noChangeArrowheads="1"/>
              </p:cNvSpPr>
              <p:nvPr/>
            </p:nvSpPr>
            <p:spPr bwMode="auto">
              <a:xfrm>
                <a:off x="3125951" y="3710457"/>
                <a:ext cx="322326" cy="3667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3</a:t>
                </a:r>
              </a:p>
            </p:txBody>
          </p:sp>
          <p:sp>
            <p:nvSpPr>
              <p:cNvPr id="63521" name="Text Box 38"/>
              <p:cNvSpPr txBox="1">
                <a:spLocks noChangeArrowheads="1"/>
              </p:cNvSpPr>
              <p:nvPr/>
            </p:nvSpPr>
            <p:spPr bwMode="auto">
              <a:xfrm>
                <a:off x="2640079" y="3654896"/>
                <a:ext cx="323914" cy="3667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4</a:t>
                </a:r>
              </a:p>
            </p:txBody>
          </p:sp>
          <p:sp>
            <p:nvSpPr>
              <p:cNvPr id="63522" name="Text Box 39"/>
              <p:cNvSpPr txBox="1">
                <a:spLocks noChangeArrowheads="1"/>
              </p:cNvSpPr>
              <p:nvPr/>
            </p:nvSpPr>
            <p:spPr bwMode="auto">
              <a:xfrm>
                <a:off x="2070052" y="3704108"/>
                <a:ext cx="323914" cy="3667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5</a:t>
                </a:r>
              </a:p>
            </p:txBody>
          </p:sp>
          <p:sp>
            <p:nvSpPr>
              <p:cNvPr id="63523" name="Text Box 40"/>
              <p:cNvSpPr txBox="1">
                <a:spLocks noChangeArrowheads="1"/>
              </p:cNvSpPr>
              <p:nvPr/>
            </p:nvSpPr>
            <p:spPr bwMode="auto">
              <a:xfrm>
                <a:off x="2039884" y="3080234"/>
                <a:ext cx="319151" cy="3698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i="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6</a:t>
                </a:r>
              </a:p>
            </p:txBody>
          </p:sp>
        </p:grpSp>
      </p:grp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477838" y="2566988"/>
            <a:ext cx="4878387" cy="213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>
              <a:lnSpc>
                <a:spcPts val="3000"/>
              </a:lnSpc>
              <a:buSzPct val="100000"/>
              <a:buFont typeface="Wingdings" charset="2"/>
              <a:buChar char="§"/>
              <a:defRPr/>
            </a:pPr>
            <a:r>
              <a:rPr lang="en-US" i="1" u="sng" dirty="0" smtClean="0">
                <a:solidFill>
                  <a:srgbClr val="CC0000"/>
                </a:solidFill>
                <a:latin typeface="Gill Sans MT" charset="0"/>
              </a:rPr>
              <a:t>A:</a:t>
            </a:r>
            <a:r>
              <a:rPr lang="en-US" i="1" dirty="0" smtClean="0">
                <a:solidFill>
                  <a:srgbClr val="CC0000"/>
                </a:solidFill>
                <a:latin typeface="Gill Sans MT" charset="0"/>
              </a:rPr>
              <a:t>  </a:t>
            </a:r>
            <a:r>
              <a:rPr lang="en-US" dirty="0" smtClean="0">
                <a:latin typeface="Gill Sans MT" charset="0"/>
              </a:rPr>
              <a:t>each switch has a 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switch table,</a:t>
            </a:r>
            <a:r>
              <a:rPr lang="en-US" dirty="0" smtClean="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each entry: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 smtClean="0">
                <a:latin typeface="Gill Sans MT" charset="0"/>
                <a:cs typeface="+mn-cs"/>
              </a:rPr>
              <a:t>(MAC address of host, interface to reach host, time stamp)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 smtClean="0">
                <a:latin typeface="Gill Sans MT" charset="0"/>
                <a:cs typeface="+mn-cs"/>
              </a:rPr>
              <a:t>looks like a routing table!</a:t>
            </a:r>
          </a:p>
        </p:txBody>
      </p:sp>
      <p:pic>
        <p:nvPicPr>
          <p:cNvPr id="164871" name="Picture 22" descr="underline_base"/>
          <p:cNvPicPr>
            <a:picLocks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89852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536575" y="5043488"/>
            <a:ext cx="5040313" cy="147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lnSpc>
                <a:spcPct val="75000"/>
              </a:lnSpc>
              <a:buFont typeface="Wingdings" charset="0"/>
              <a:buNone/>
              <a:defRPr/>
            </a:pPr>
            <a:r>
              <a:rPr lang="en-US" u="sng" dirty="0" smtClean="0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how are entries created, maintained in switch table? 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 smtClean="0">
                <a:latin typeface="Gill Sans MT" charset="0"/>
                <a:cs typeface="+mn-cs"/>
              </a:rPr>
              <a:t>something like a routing protocol?</a:t>
            </a: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6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6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9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913" name="Group 36"/>
          <p:cNvGrpSpPr>
            <a:grpSpLocks/>
          </p:cNvGrpSpPr>
          <p:nvPr/>
        </p:nvGrpSpPr>
        <p:grpSpPr bwMode="auto">
          <a:xfrm>
            <a:off x="4456113" y="1216025"/>
            <a:ext cx="3660775" cy="3600450"/>
            <a:chOff x="731524" y="1819788"/>
            <a:chExt cx="3661504" cy="3600334"/>
          </a:xfrm>
        </p:grpSpPr>
        <p:sp>
          <p:nvSpPr>
            <p:cNvPr id="65565" name="Text Box 23"/>
            <p:cNvSpPr txBox="1">
              <a:spLocks noChangeArrowheads="1"/>
            </p:cNvSpPr>
            <p:nvPr/>
          </p:nvSpPr>
          <p:spPr bwMode="auto">
            <a:xfrm>
              <a:off x="2655957" y="1819788"/>
              <a:ext cx="350907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5566" name="Text Box 24"/>
            <p:cNvSpPr txBox="1">
              <a:spLocks noChangeArrowheads="1"/>
            </p:cNvSpPr>
            <p:nvPr/>
          </p:nvSpPr>
          <p:spPr bwMode="auto">
            <a:xfrm>
              <a:off x="2371738" y="5050247"/>
              <a:ext cx="371549" cy="3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67" name="Text Box 25"/>
            <p:cNvSpPr txBox="1">
              <a:spLocks noChangeArrowheads="1"/>
            </p:cNvSpPr>
            <p:nvPr/>
          </p:nvSpPr>
          <p:spPr bwMode="auto">
            <a:xfrm>
              <a:off x="3988134" y="2419844"/>
              <a:ext cx="338205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65568" name="Text Box 26"/>
            <p:cNvSpPr txBox="1">
              <a:spLocks noChangeArrowheads="1"/>
            </p:cNvSpPr>
            <p:nvPr/>
          </p:nvSpPr>
          <p:spPr bwMode="auto">
            <a:xfrm>
              <a:off x="995101" y="4188262"/>
              <a:ext cx="390603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69" name="Text Box 27"/>
            <p:cNvSpPr txBox="1">
              <a:spLocks noChangeArrowheads="1"/>
            </p:cNvSpPr>
            <p:nvPr/>
          </p:nvSpPr>
          <p:spPr bwMode="auto">
            <a:xfrm>
              <a:off x="3740435" y="4188262"/>
              <a:ext cx="350908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65570" name="Text Box 28"/>
            <p:cNvSpPr txBox="1">
              <a:spLocks noChangeArrowheads="1"/>
            </p:cNvSpPr>
            <p:nvPr/>
          </p:nvSpPr>
          <p:spPr bwMode="auto">
            <a:xfrm>
              <a:off x="1123714" y="2465880"/>
              <a:ext cx="403305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71" name="Line 17"/>
            <p:cNvSpPr>
              <a:spLocks noChangeShapeType="1"/>
            </p:cNvSpPr>
            <p:nvPr/>
          </p:nvSpPr>
          <p:spPr bwMode="auto">
            <a:xfrm>
              <a:off x="1687389" y="3165945"/>
              <a:ext cx="720869" cy="298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72" name="Line 18"/>
            <p:cNvSpPr>
              <a:spLocks noChangeShapeType="1"/>
            </p:cNvSpPr>
            <p:nvPr/>
          </p:nvSpPr>
          <p:spPr bwMode="auto">
            <a:xfrm>
              <a:off x="2673423" y="2872267"/>
              <a:ext cx="0" cy="5048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73" name="Line 19"/>
            <p:cNvSpPr>
              <a:spLocks noChangeShapeType="1"/>
            </p:cNvSpPr>
            <p:nvPr/>
          </p:nvSpPr>
          <p:spPr bwMode="auto">
            <a:xfrm flipH="1">
              <a:off x="2863961" y="2996088"/>
              <a:ext cx="892353" cy="484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74" name="Line 20"/>
            <p:cNvSpPr>
              <a:spLocks noChangeShapeType="1"/>
            </p:cNvSpPr>
            <p:nvPr/>
          </p:nvSpPr>
          <p:spPr bwMode="auto">
            <a:xfrm flipV="1">
              <a:off x="2673423" y="3605668"/>
              <a:ext cx="12703" cy="709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66950" name="Group 47"/>
            <p:cNvGrpSpPr>
              <a:grpSpLocks/>
            </p:cNvGrpSpPr>
            <p:nvPr/>
          </p:nvGrpSpPr>
          <p:grpSpPr bwMode="auto">
            <a:xfrm>
              <a:off x="747936" y="2733042"/>
              <a:ext cx="914403" cy="690308"/>
              <a:chOff x="1046480" y="3962400"/>
              <a:chExt cx="1026163" cy="761428"/>
            </a:xfrm>
          </p:grpSpPr>
          <p:sp>
            <p:nvSpPr>
              <p:cNvPr id="100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248" y="4299428"/>
                <a:ext cx="110312" cy="24768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66985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66986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87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66951" name="Group 48"/>
            <p:cNvGrpSpPr>
              <a:grpSpLocks/>
            </p:cNvGrpSpPr>
            <p:nvPr/>
          </p:nvGrpSpPr>
          <p:grpSpPr bwMode="auto">
            <a:xfrm>
              <a:off x="3539588" y="2669737"/>
              <a:ext cx="853440" cy="741680"/>
              <a:chOff x="7179310" y="4033520"/>
              <a:chExt cx="1009650" cy="855028"/>
            </a:xfrm>
          </p:grpSpPr>
          <p:grpSp>
            <p:nvGrpSpPr>
              <p:cNvPr id="166980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66982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83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97" name="Rectangle 43"/>
              <p:cNvSpPr>
                <a:spLocks noChangeArrowheads="1"/>
              </p:cNvSpPr>
              <p:nvPr/>
            </p:nvSpPr>
            <p:spPr bwMode="auto">
              <a:xfrm rot="16200000">
                <a:off x="7440190" y="4309323"/>
                <a:ext cx="126273" cy="195358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68" name="Rectangle 43"/>
            <p:cNvSpPr>
              <a:spLocks noChangeArrowheads="1"/>
            </p:cNvSpPr>
            <p:nvPr/>
          </p:nvSpPr>
          <p:spPr bwMode="auto">
            <a:xfrm>
              <a:off x="2614674" y="2705584"/>
              <a:ext cx="109559" cy="16509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grpSp>
          <p:nvGrpSpPr>
            <p:cNvPr id="166953" name="Group 44"/>
            <p:cNvGrpSpPr>
              <a:grpSpLocks/>
            </p:cNvGrpSpPr>
            <p:nvPr/>
          </p:nvGrpSpPr>
          <p:grpSpPr bwMode="auto">
            <a:xfrm>
              <a:off x="2233637" y="2138292"/>
              <a:ext cx="853440" cy="741680"/>
              <a:chOff x="-44" y="1473"/>
              <a:chExt cx="981" cy="1105"/>
            </a:xfrm>
          </p:grpSpPr>
          <p:pic>
            <p:nvPicPr>
              <p:cNvPr id="16697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697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66954" name="Group 51"/>
            <p:cNvGrpSpPr>
              <a:grpSpLocks/>
            </p:cNvGrpSpPr>
            <p:nvPr/>
          </p:nvGrpSpPr>
          <p:grpSpPr bwMode="auto">
            <a:xfrm>
              <a:off x="2060917" y="4279843"/>
              <a:ext cx="853440" cy="835329"/>
              <a:chOff x="8077200" y="3320111"/>
              <a:chExt cx="853440" cy="835329"/>
            </a:xfrm>
          </p:grpSpPr>
          <p:sp>
            <p:nvSpPr>
              <p:cNvPr id="90" name="Rectangle 43"/>
              <p:cNvSpPr>
                <a:spLocks noChangeArrowheads="1"/>
              </p:cNvSpPr>
              <p:nvPr/>
            </p:nvSpPr>
            <p:spPr bwMode="auto">
              <a:xfrm>
                <a:off x="8630957" y="3320602"/>
                <a:ext cx="111147" cy="165095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66975" name="Group 44"/>
              <p:cNvGrpSpPr>
                <a:grpSpLocks/>
              </p:cNvGrpSpPr>
              <p:nvPr/>
            </p:nvGrpSpPr>
            <p:grpSpPr bwMode="auto">
              <a:xfrm>
                <a:off x="8077200" y="3413760"/>
                <a:ext cx="853440" cy="741680"/>
                <a:chOff x="-44" y="1473"/>
                <a:chExt cx="981" cy="1105"/>
              </a:xfrm>
            </p:grpSpPr>
            <p:pic>
              <p:nvPicPr>
                <p:cNvPr id="166976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77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65580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4913" y="3316753"/>
              <a:ext cx="603370" cy="341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66956" name="Group 53"/>
            <p:cNvGrpSpPr>
              <a:grpSpLocks/>
            </p:cNvGrpSpPr>
            <p:nvPr/>
          </p:nvGrpSpPr>
          <p:grpSpPr bwMode="auto">
            <a:xfrm>
              <a:off x="731524" y="3616962"/>
              <a:ext cx="914403" cy="690308"/>
              <a:chOff x="1046480" y="3962400"/>
              <a:chExt cx="1026163" cy="761428"/>
            </a:xfrm>
          </p:grpSpPr>
          <p:sp>
            <p:nvSpPr>
              <p:cNvPr id="86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846" y="4299747"/>
                <a:ext cx="110313" cy="24768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66971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66972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73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66957" name="Group 54"/>
            <p:cNvGrpSpPr>
              <a:grpSpLocks/>
            </p:cNvGrpSpPr>
            <p:nvPr/>
          </p:nvGrpSpPr>
          <p:grpSpPr bwMode="auto">
            <a:xfrm>
              <a:off x="3410634" y="3567725"/>
              <a:ext cx="853440" cy="741680"/>
              <a:chOff x="7179310" y="4033520"/>
              <a:chExt cx="1009650" cy="855028"/>
            </a:xfrm>
          </p:grpSpPr>
          <p:grpSp>
            <p:nvGrpSpPr>
              <p:cNvPr id="166966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66968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6969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83" name="Rectangle 43"/>
              <p:cNvSpPr>
                <a:spLocks noChangeArrowheads="1"/>
              </p:cNvSpPr>
              <p:nvPr/>
            </p:nvSpPr>
            <p:spPr bwMode="auto">
              <a:xfrm rot="16200000">
                <a:off x="7438739" y="4308053"/>
                <a:ext cx="128104" cy="197237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65583" name="Line 17"/>
            <p:cNvSpPr>
              <a:spLocks noChangeShapeType="1"/>
            </p:cNvSpPr>
            <p:nvPr/>
          </p:nvSpPr>
          <p:spPr bwMode="auto">
            <a:xfrm flipV="1">
              <a:off x="1660396" y="3600906"/>
              <a:ext cx="744686" cy="4508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84" name="Line 19"/>
            <p:cNvSpPr>
              <a:spLocks noChangeShapeType="1"/>
            </p:cNvSpPr>
            <p:nvPr/>
          </p:nvSpPr>
          <p:spPr bwMode="auto">
            <a:xfrm flipH="1" flipV="1">
              <a:off x="2968756" y="3545345"/>
              <a:ext cx="646242" cy="338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85" name="Text Box 35"/>
            <p:cNvSpPr txBox="1">
              <a:spLocks noChangeArrowheads="1"/>
            </p:cNvSpPr>
            <p:nvPr/>
          </p:nvSpPr>
          <p:spPr bwMode="auto">
            <a:xfrm>
              <a:off x="2401907" y="3026249"/>
              <a:ext cx="312799" cy="369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5586" name="Text Box 36"/>
            <p:cNvSpPr txBox="1">
              <a:spLocks noChangeArrowheads="1"/>
            </p:cNvSpPr>
            <p:nvPr/>
          </p:nvSpPr>
          <p:spPr bwMode="auto">
            <a:xfrm>
              <a:off x="2903656" y="3051648"/>
              <a:ext cx="323914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5587" name="Text Box 37"/>
            <p:cNvSpPr txBox="1">
              <a:spLocks noChangeArrowheads="1"/>
            </p:cNvSpPr>
            <p:nvPr/>
          </p:nvSpPr>
          <p:spPr bwMode="auto">
            <a:xfrm>
              <a:off x="3125951" y="3710440"/>
              <a:ext cx="322326" cy="3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5588" name="Text Box 38"/>
            <p:cNvSpPr txBox="1">
              <a:spLocks noChangeArrowheads="1"/>
            </p:cNvSpPr>
            <p:nvPr/>
          </p:nvSpPr>
          <p:spPr bwMode="auto">
            <a:xfrm>
              <a:off x="2640079" y="3654879"/>
              <a:ext cx="323914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5589" name="Text Box 39"/>
            <p:cNvSpPr txBox="1">
              <a:spLocks noChangeArrowheads="1"/>
            </p:cNvSpPr>
            <p:nvPr/>
          </p:nvSpPr>
          <p:spPr bwMode="auto">
            <a:xfrm>
              <a:off x="2070052" y="3704090"/>
              <a:ext cx="323914" cy="3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65590" name="Text Box 40"/>
            <p:cNvSpPr txBox="1">
              <a:spLocks noChangeArrowheads="1"/>
            </p:cNvSpPr>
            <p:nvPr/>
          </p:nvSpPr>
          <p:spPr bwMode="auto">
            <a:xfrm>
              <a:off x="2039884" y="3080222"/>
              <a:ext cx="319151" cy="369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6</a:t>
              </a:r>
            </a:p>
          </p:txBody>
        </p:sp>
      </p:grp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73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Switch: self-learning</a:t>
            </a:r>
          </a:p>
        </p:txBody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738" y="1339850"/>
            <a:ext cx="3935412" cy="4114800"/>
          </a:xfrm>
        </p:spPr>
        <p:txBody>
          <a:bodyPr/>
          <a:lstStyle/>
          <a:p>
            <a:pPr marL="231775" indent="-231775">
              <a:defRPr/>
            </a:pPr>
            <a:r>
              <a:rPr lang="en-US" sz="2400" dirty="0">
                <a:latin typeface="Gill Sans MT" charset="0"/>
                <a:cs typeface="+mn-cs"/>
              </a:rPr>
              <a:t>switch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learns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which hosts can be reached through which interfaces</a:t>
            </a:r>
          </a:p>
          <a:p>
            <a:pPr marL="681038" lvl="1" indent="-223838">
              <a:defRPr/>
            </a:pPr>
            <a:r>
              <a:rPr lang="en-US" dirty="0">
                <a:latin typeface="Gill Sans MT" charset="0"/>
              </a:rPr>
              <a:t>when frame received, switch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dirty="0">
                <a:latin typeface="Gill Sans MT" charset="0"/>
              </a:rPr>
              <a:t>learns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dirty="0">
                <a:latin typeface="Gill Sans MT" charset="0"/>
              </a:rPr>
              <a:t>  location of sender: incoming LAN segment</a:t>
            </a:r>
          </a:p>
          <a:p>
            <a:pPr marL="681038" lvl="1" indent="-223838">
              <a:defRPr/>
            </a:pPr>
            <a:r>
              <a:rPr lang="en-US" dirty="0">
                <a:latin typeface="Gill Sans MT" charset="0"/>
              </a:rPr>
              <a:t>records sender/location pair in switch table</a:t>
            </a:r>
          </a:p>
        </p:txBody>
      </p:sp>
      <p:grpSp>
        <p:nvGrpSpPr>
          <p:cNvPr id="420900" name="Group 36"/>
          <p:cNvGrpSpPr>
            <a:grpSpLocks/>
          </p:cNvGrpSpPr>
          <p:nvPr/>
        </p:nvGrpSpPr>
        <p:grpSpPr bwMode="auto">
          <a:xfrm>
            <a:off x="6778625" y="1223963"/>
            <a:ext cx="1428750" cy="369887"/>
            <a:chOff x="1750" y="3514"/>
            <a:chExt cx="900" cy="233"/>
          </a:xfrm>
        </p:grpSpPr>
        <p:sp>
          <p:nvSpPr>
            <p:cNvPr id="65561" name="Rectangle 32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62" name="Text Box 33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63" name="Line 34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64" name="Line 35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420905" name="Group 41"/>
          <p:cNvGrpSpPr>
            <a:grpSpLocks/>
          </p:cNvGrpSpPr>
          <p:nvPr/>
        </p:nvGrpSpPr>
        <p:grpSpPr bwMode="auto">
          <a:xfrm>
            <a:off x="6994525" y="525463"/>
            <a:ext cx="1450975" cy="714375"/>
            <a:chOff x="4406" y="331"/>
            <a:chExt cx="914" cy="450"/>
          </a:xfrm>
        </p:grpSpPr>
        <p:sp>
          <p:nvSpPr>
            <p:cNvPr id="65557" name="Line 37"/>
            <p:cNvSpPr>
              <a:spLocks noChangeShapeType="1"/>
            </p:cNvSpPr>
            <p:nvPr/>
          </p:nvSpPr>
          <p:spPr bwMode="auto">
            <a:xfrm flipV="1">
              <a:off x="4406" y="439"/>
              <a:ext cx="252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58" name="Line 38"/>
            <p:cNvSpPr>
              <a:spLocks noChangeShapeType="1"/>
            </p:cNvSpPr>
            <p:nvPr/>
          </p:nvSpPr>
          <p:spPr bwMode="auto">
            <a:xfrm flipV="1">
              <a:off x="4524" y="594"/>
              <a:ext cx="137" cy="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59" name="Text Box 39"/>
            <p:cNvSpPr txBox="1">
              <a:spLocks noChangeArrowheads="1"/>
            </p:cNvSpPr>
            <p:nvPr/>
          </p:nvSpPr>
          <p:spPr bwMode="auto">
            <a:xfrm>
              <a:off x="4643" y="331"/>
              <a:ext cx="677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Source: A</a:t>
              </a:r>
            </a:p>
          </p:txBody>
        </p:sp>
        <p:sp>
          <p:nvSpPr>
            <p:cNvPr id="65560" name="Text Box 40"/>
            <p:cNvSpPr txBox="1">
              <a:spLocks noChangeArrowheads="1"/>
            </p:cNvSpPr>
            <p:nvPr/>
          </p:nvSpPr>
          <p:spPr bwMode="auto">
            <a:xfrm>
              <a:off x="4660" y="492"/>
              <a:ext cx="59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Dest: A</a:t>
              </a:r>
              <a:r>
                <a:rPr lang="ja-JP" alt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sz="1600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420911" name="Group 47"/>
          <p:cNvGrpSpPr>
            <a:grpSpLocks/>
          </p:cNvGrpSpPr>
          <p:nvPr/>
        </p:nvGrpSpPr>
        <p:grpSpPr bwMode="auto">
          <a:xfrm>
            <a:off x="3336925" y="4937125"/>
            <a:ext cx="3017838" cy="1444625"/>
            <a:chOff x="3441" y="3154"/>
            <a:chExt cx="1901" cy="910"/>
          </a:xfrm>
        </p:grpSpPr>
        <p:sp>
          <p:nvSpPr>
            <p:cNvPr id="65552" name="Rectangle 43"/>
            <p:cNvSpPr>
              <a:spLocks noChangeArrowheads="1"/>
            </p:cNvSpPr>
            <p:nvPr/>
          </p:nvSpPr>
          <p:spPr bwMode="auto">
            <a:xfrm>
              <a:off x="3449" y="3154"/>
              <a:ext cx="1893" cy="90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553" name="Text Box 42"/>
            <p:cNvSpPr txBox="1">
              <a:spLocks noChangeArrowheads="1"/>
            </p:cNvSpPr>
            <p:nvPr/>
          </p:nvSpPr>
          <p:spPr bwMode="auto">
            <a:xfrm>
              <a:off x="3441" y="3175"/>
              <a:ext cx="186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MAC addr   interface    TTL</a:t>
              </a:r>
            </a:p>
          </p:txBody>
        </p:sp>
        <p:sp>
          <p:nvSpPr>
            <p:cNvPr id="65554" name="Line 44"/>
            <p:cNvSpPr>
              <a:spLocks noChangeShapeType="1"/>
            </p:cNvSpPr>
            <p:nvPr/>
          </p:nvSpPr>
          <p:spPr bwMode="auto">
            <a:xfrm>
              <a:off x="4226" y="3154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55" name="Line 45"/>
            <p:cNvSpPr>
              <a:spLocks noChangeShapeType="1"/>
            </p:cNvSpPr>
            <p:nvPr/>
          </p:nvSpPr>
          <p:spPr bwMode="auto">
            <a:xfrm>
              <a:off x="4963" y="315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5556" name="Line 46"/>
            <p:cNvSpPr>
              <a:spLocks noChangeShapeType="1"/>
            </p:cNvSpPr>
            <p:nvPr/>
          </p:nvSpPr>
          <p:spPr bwMode="auto">
            <a:xfrm>
              <a:off x="3452" y="3397"/>
              <a:ext cx="18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420912" name="Text Box 48"/>
          <p:cNvSpPr txBox="1">
            <a:spLocks noChangeArrowheads="1"/>
          </p:cNvSpPr>
          <p:nvPr/>
        </p:nvSpPr>
        <p:spPr bwMode="auto">
          <a:xfrm>
            <a:off x="6464300" y="5326063"/>
            <a:ext cx="172402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Switch table </a:t>
            </a:r>
          </a:p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(initially empty)</a:t>
            </a:r>
          </a:p>
        </p:txBody>
      </p:sp>
      <p:grpSp>
        <p:nvGrpSpPr>
          <p:cNvPr id="420917" name="Group 53"/>
          <p:cNvGrpSpPr>
            <a:grpSpLocks/>
          </p:cNvGrpSpPr>
          <p:nvPr/>
        </p:nvGrpSpPr>
        <p:grpSpPr bwMode="auto">
          <a:xfrm>
            <a:off x="3771900" y="5370513"/>
            <a:ext cx="2471738" cy="376237"/>
            <a:chOff x="2376" y="3383"/>
            <a:chExt cx="1557" cy="237"/>
          </a:xfrm>
        </p:grpSpPr>
        <p:sp>
          <p:nvSpPr>
            <p:cNvPr id="65549" name="Text Box 49"/>
            <p:cNvSpPr txBox="1">
              <a:spLocks noChangeArrowheads="1"/>
            </p:cNvSpPr>
            <p:nvPr/>
          </p:nvSpPr>
          <p:spPr bwMode="auto">
            <a:xfrm>
              <a:off x="2376" y="3388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5550" name="Text Box 50"/>
            <p:cNvSpPr txBox="1">
              <a:spLocks noChangeArrowheads="1"/>
            </p:cNvSpPr>
            <p:nvPr/>
          </p:nvSpPr>
          <p:spPr bwMode="auto">
            <a:xfrm>
              <a:off x="3133" y="3387"/>
              <a:ext cx="1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5551" name="Text Box 51"/>
            <p:cNvSpPr txBox="1">
              <a:spLocks noChangeArrowheads="1"/>
            </p:cNvSpPr>
            <p:nvPr/>
          </p:nvSpPr>
          <p:spPr bwMode="auto">
            <a:xfrm>
              <a:off x="3655" y="3383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60</a:t>
              </a:r>
            </a:p>
          </p:txBody>
        </p:sp>
      </p:grpSp>
      <p:pic>
        <p:nvPicPr>
          <p:cNvPr id="166923" name="Picture 21" descr="underline_base"/>
          <p:cNvPicPr>
            <a:picLocks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898525"/>
            <a:ext cx="5027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7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94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2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10694 0.11482 L -0.10694 0.24329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420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7" y="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2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9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509588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Switch: frame filtering/forwarding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0238" y="1370013"/>
            <a:ext cx="8201025" cy="5095875"/>
          </a:xfrm>
        </p:spPr>
        <p:txBody>
          <a:bodyPr>
            <a:noAutofit/>
          </a:bodyPr>
          <a:lstStyle/>
          <a:p>
            <a:pPr>
              <a:buFont typeface="Wingdings" charset="0"/>
              <a:buNone/>
              <a:defRPr/>
            </a:pPr>
            <a:r>
              <a:rPr lang="en-US" dirty="0" smtClean="0">
                <a:latin typeface="Gill Sans MT" charset="0"/>
                <a:cs typeface="+mn-cs"/>
              </a:rPr>
              <a:t>when  </a:t>
            </a:r>
            <a:r>
              <a:rPr lang="en-US" dirty="0">
                <a:latin typeface="Gill Sans MT" charset="0"/>
                <a:cs typeface="+mn-cs"/>
              </a:rPr>
              <a:t>frame </a:t>
            </a:r>
            <a:r>
              <a:rPr lang="en-US" dirty="0" smtClean="0">
                <a:latin typeface="Gill Sans MT" charset="0"/>
                <a:cs typeface="+mn-cs"/>
              </a:rPr>
              <a:t>received at switch:</a:t>
            </a:r>
            <a:r>
              <a:rPr lang="en-US" dirty="0">
                <a:latin typeface="Gill Sans MT" charset="0"/>
                <a:cs typeface="+mn-cs"/>
              </a:rPr>
              <a:t/>
            </a:r>
            <a:br>
              <a:rPr lang="en-US" dirty="0">
                <a:latin typeface="Gill Sans MT" charset="0"/>
                <a:cs typeface="+mn-cs"/>
              </a:rPr>
            </a:br>
            <a:endParaRPr lang="en-US" dirty="0">
              <a:latin typeface="Gill Sans MT" charset="0"/>
              <a:cs typeface="+mn-cs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1. record </a:t>
            </a:r>
            <a:r>
              <a:rPr lang="en-US" dirty="0" smtClean="0">
                <a:latin typeface="Gill Sans MT" charset="0"/>
              </a:rPr>
              <a:t>incoming link, MAC address of sending </a:t>
            </a:r>
            <a:r>
              <a:rPr lang="en-US" dirty="0">
                <a:latin typeface="Gill Sans MT" charset="0"/>
              </a:rPr>
              <a:t>host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2. index switch table using MAC </a:t>
            </a:r>
            <a:r>
              <a:rPr lang="en-US" dirty="0" smtClean="0">
                <a:latin typeface="Gill Sans MT" charset="0"/>
              </a:rPr>
              <a:t>destination </a:t>
            </a:r>
            <a:r>
              <a:rPr lang="en-US" dirty="0">
                <a:latin typeface="Gill Sans MT" charset="0"/>
              </a:rPr>
              <a:t>address</a:t>
            </a:r>
            <a:endParaRPr lang="en-US" b="1" dirty="0">
              <a:solidFill>
                <a:schemeClr val="accent2"/>
              </a:solidFill>
              <a:latin typeface="Gill Sans MT" charset="0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3. if</a:t>
            </a:r>
            <a:r>
              <a:rPr lang="en-US" b="1" dirty="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entry found for destination</a:t>
            </a:r>
            <a:br>
              <a:rPr lang="en-US" dirty="0">
                <a:latin typeface="Gill Sans MT" charset="0"/>
              </a:rPr>
            </a:br>
            <a:r>
              <a:rPr lang="en-US" dirty="0">
                <a:latin typeface="Gill Sans MT" charset="0"/>
              </a:rPr>
              <a:t>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then {</a:t>
            </a:r>
          </a:p>
          <a:p>
            <a:pPr lvl="1">
              <a:buFont typeface="Wingdings" charset="0"/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Gill Sans MT" charset="0"/>
              </a:rPr>
              <a:t>   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if</a:t>
            </a:r>
            <a:r>
              <a:rPr lang="en-US" b="1" dirty="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destination </a:t>
            </a:r>
            <a:r>
              <a:rPr lang="en-US" dirty="0">
                <a:latin typeface="Gill Sans MT" charset="0"/>
              </a:rPr>
              <a:t>on segment from which frame arrived</a:t>
            </a:r>
            <a:br>
              <a:rPr lang="en-US" dirty="0">
                <a:latin typeface="Gill Sans MT" charset="0"/>
              </a:rPr>
            </a:br>
            <a:r>
              <a:rPr lang="en-US" dirty="0">
                <a:latin typeface="Gill Sans MT" charset="0"/>
              </a:rPr>
              <a:t>     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then</a:t>
            </a:r>
            <a:r>
              <a:rPr lang="en-US" dirty="0">
                <a:latin typeface="Gill Sans MT" charset="0"/>
              </a:rPr>
              <a:t> drop </a:t>
            </a:r>
            <a:r>
              <a:rPr lang="en-US" dirty="0" smtClean="0">
                <a:latin typeface="Gill Sans MT" charset="0"/>
              </a:rPr>
              <a:t>frame</a:t>
            </a:r>
            <a:endParaRPr lang="en-US" dirty="0">
              <a:latin typeface="Gill Sans MT" charset="0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         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else</a:t>
            </a:r>
            <a:r>
              <a:rPr lang="en-US" dirty="0">
                <a:latin typeface="Gill Sans MT" charset="0"/>
              </a:rPr>
              <a:t> forward </a:t>
            </a:r>
            <a:r>
              <a:rPr lang="en-US" dirty="0" smtClean="0">
                <a:latin typeface="Gill Sans MT" charset="0"/>
              </a:rPr>
              <a:t>frame </a:t>
            </a:r>
            <a:r>
              <a:rPr lang="en-US" dirty="0">
                <a:latin typeface="Gill Sans MT" charset="0"/>
              </a:rPr>
              <a:t>on interface </a:t>
            </a:r>
            <a:r>
              <a:rPr lang="en-US" dirty="0" smtClean="0">
                <a:latin typeface="Gill Sans MT" charset="0"/>
              </a:rPr>
              <a:t>indicated by entry</a:t>
            </a:r>
            <a:endParaRPr lang="en-US" dirty="0">
              <a:latin typeface="Gill Sans MT" charset="0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     </a:t>
            </a:r>
            <a:r>
              <a:rPr lang="en-US" b="1" dirty="0">
                <a:solidFill>
                  <a:schemeClr val="accent2"/>
                </a:solidFill>
                <a:latin typeface="Gill Sans MT" charset="0"/>
              </a:rPr>
              <a:t>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}</a:t>
            </a:r>
            <a:r>
              <a:rPr lang="en-US" b="1" dirty="0">
                <a:solidFill>
                  <a:schemeClr val="accent2"/>
                </a:solidFill>
                <a:latin typeface="Gill Sans MT" charset="0"/>
              </a:rPr>
              <a:t>   </a:t>
            </a:r>
            <a:endParaRPr lang="en-US" dirty="0">
              <a:latin typeface="Gill Sans MT" charset="0"/>
            </a:endParaRP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      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else</a:t>
            </a:r>
            <a:r>
              <a:rPr lang="en-US" dirty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flood  /* forward on all interfaces except arriving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                         interface */</a:t>
            </a:r>
            <a:endParaRPr lang="en-US" dirty="0">
              <a:latin typeface="Gill Sans MT" charset="0"/>
            </a:endParaRPr>
          </a:p>
          <a:p>
            <a:pPr lvl="3">
              <a:buFontTx/>
              <a:buNone/>
              <a:defRPr/>
            </a:pPr>
            <a:r>
              <a:rPr lang="en-US" sz="2400" dirty="0">
                <a:latin typeface="Times New Roman" charset="0"/>
              </a:rPr>
              <a:t>  </a:t>
            </a:r>
          </a:p>
        </p:txBody>
      </p:sp>
      <p:pic>
        <p:nvPicPr>
          <p:cNvPr id="168965" name="Picture 1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84137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46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009" name="Group 36"/>
          <p:cNvGrpSpPr>
            <a:grpSpLocks/>
          </p:cNvGrpSpPr>
          <p:nvPr/>
        </p:nvGrpSpPr>
        <p:grpSpPr bwMode="auto">
          <a:xfrm>
            <a:off x="4456113" y="1216025"/>
            <a:ext cx="3660775" cy="3600450"/>
            <a:chOff x="731524" y="1819788"/>
            <a:chExt cx="3661504" cy="3600334"/>
          </a:xfrm>
        </p:grpSpPr>
        <p:sp>
          <p:nvSpPr>
            <p:cNvPr id="67650" name="Text Box 23"/>
            <p:cNvSpPr txBox="1">
              <a:spLocks noChangeArrowheads="1"/>
            </p:cNvSpPr>
            <p:nvPr/>
          </p:nvSpPr>
          <p:spPr bwMode="auto">
            <a:xfrm>
              <a:off x="2655957" y="1819788"/>
              <a:ext cx="350907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7651" name="Text Box 24"/>
            <p:cNvSpPr txBox="1">
              <a:spLocks noChangeArrowheads="1"/>
            </p:cNvSpPr>
            <p:nvPr/>
          </p:nvSpPr>
          <p:spPr bwMode="auto">
            <a:xfrm>
              <a:off x="2371738" y="5050247"/>
              <a:ext cx="371549" cy="3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52" name="Text Box 25"/>
            <p:cNvSpPr txBox="1">
              <a:spLocks noChangeArrowheads="1"/>
            </p:cNvSpPr>
            <p:nvPr/>
          </p:nvSpPr>
          <p:spPr bwMode="auto">
            <a:xfrm>
              <a:off x="3988134" y="2419844"/>
              <a:ext cx="338205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67653" name="Text Box 26"/>
            <p:cNvSpPr txBox="1">
              <a:spLocks noChangeArrowheads="1"/>
            </p:cNvSpPr>
            <p:nvPr/>
          </p:nvSpPr>
          <p:spPr bwMode="auto">
            <a:xfrm>
              <a:off x="995101" y="4188262"/>
              <a:ext cx="390603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54" name="Text Box 27"/>
            <p:cNvSpPr txBox="1">
              <a:spLocks noChangeArrowheads="1"/>
            </p:cNvSpPr>
            <p:nvPr/>
          </p:nvSpPr>
          <p:spPr bwMode="auto">
            <a:xfrm>
              <a:off x="3740435" y="4188262"/>
              <a:ext cx="350908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67655" name="Text Box 28"/>
            <p:cNvSpPr txBox="1">
              <a:spLocks noChangeArrowheads="1"/>
            </p:cNvSpPr>
            <p:nvPr/>
          </p:nvSpPr>
          <p:spPr bwMode="auto">
            <a:xfrm>
              <a:off x="1123714" y="2465880"/>
              <a:ext cx="403305" cy="36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  <a:r>
                <a:rPr lang="ja-JP" altLang="en-US" i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56" name="Line 17"/>
            <p:cNvSpPr>
              <a:spLocks noChangeShapeType="1"/>
            </p:cNvSpPr>
            <p:nvPr/>
          </p:nvSpPr>
          <p:spPr bwMode="auto">
            <a:xfrm>
              <a:off x="1687389" y="3165945"/>
              <a:ext cx="720869" cy="298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57" name="Line 18"/>
            <p:cNvSpPr>
              <a:spLocks noChangeShapeType="1"/>
            </p:cNvSpPr>
            <p:nvPr/>
          </p:nvSpPr>
          <p:spPr bwMode="auto">
            <a:xfrm>
              <a:off x="2673423" y="2872267"/>
              <a:ext cx="0" cy="5048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58" name="Line 19"/>
            <p:cNvSpPr>
              <a:spLocks noChangeShapeType="1"/>
            </p:cNvSpPr>
            <p:nvPr/>
          </p:nvSpPr>
          <p:spPr bwMode="auto">
            <a:xfrm flipH="1">
              <a:off x="2863961" y="2996088"/>
              <a:ext cx="892353" cy="484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59" name="Line 20"/>
            <p:cNvSpPr>
              <a:spLocks noChangeShapeType="1"/>
            </p:cNvSpPr>
            <p:nvPr/>
          </p:nvSpPr>
          <p:spPr bwMode="auto">
            <a:xfrm flipV="1">
              <a:off x="2673423" y="3605668"/>
              <a:ext cx="12703" cy="709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71083" name="Group 47"/>
            <p:cNvGrpSpPr>
              <a:grpSpLocks/>
            </p:cNvGrpSpPr>
            <p:nvPr/>
          </p:nvGrpSpPr>
          <p:grpSpPr bwMode="auto">
            <a:xfrm>
              <a:off x="747936" y="2733042"/>
              <a:ext cx="914403" cy="690308"/>
              <a:chOff x="1046480" y="3962400"/>
              <a:chExt cx="1026163" cy="761428"/>
            </a:xfrm>
          </p:grpSpPr>
          <p:sp>
            <p:nvSpPr>
              <p:cNvPr id="186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248" y="4299428"/>
                <a:ext cx="110312" cy="24768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71118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71119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20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1084" name="Group 48"/>
            <p:cNvGrpSpPr>
              <a:grpSpLocks/>
            </p:cNvGrpSpPr>
            <p:nvPr/>
          </p:nvGrpSpPr>
          <p:grpSpPr bwMode="auto">
            <a:xfrm>
              <a:off x="3539588" y="2669737"/>
              <a:ext cx="853440" cy="741680"/>
              <a:chOff x="7179310" y="4033520"/>
              <a:chExt cx="1009650" cy="855028"/>
            </a:xfrm>
          </p:grpSpPr>
          <p:grpSp>
            <p:nvGrpSpPr>
              <p:cNvPr id="171113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71115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16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83" name="Rectangle 43"/>
              <p:cNvSpPr>
                <a:spLocks noChangeArrowheads="1"/>
              </p:cNvSpPr>
              <p:nvPr/>
            </p:nvSpPr>
            <p:spPr bwMode="auto">
              <a:xfrm rot="16200000">
                <a:off x="7440190" y="4309323"/>
                <a:ext cx="126273" cy="195358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154" name="Rectangle 43"/>
            <p:cNvSpPr>
              <a:spLocks noChangeArrowheads="1"/>
            </p:cNvSpPr>
            <p:nvPr/>
          </p:nvSpPr>
          <p:spPr bwMode="auto">
            <a:xfrm>
              <a:off x="2614674" y="2705584"/>
              <a:ext cx="109559" cy="16509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grpSp>
          <p:nvGrpSpPr>
            <p:cNvPr id="171086" name="Group 44"/>
            <p:cNvGrpSpPr>
              <a:grpSpLocks/>
            </p:cNvGrpSpPr>
            <p:nvPr/>
          </p:nvGrpSpPr>
          <p:grpSpPr bwMode="auto">
            <a:xfrm>
              <a:off x="2233637" y="2138292"/>
              <a:ext cx="853440" cy="741680"/>
              <a:chOff x="-44" y="1473"/>
              <a:chExt cx="981" cy="1105"/>
            </a:xfrm>
          </p:grpSpPr>
          <p:pic>
            <p:nvPicPr>
              <p:cNvPr id="171111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1112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1087" name="Group 51"/>
            <p:cNvGrpSpPr>
              <a:grpSpLocks/>
            </p:cNvGrpSpPr>
            <p:nvPr/>
          </p:nvGrpSpPr>
          <p:grpSpPr bwMode="auto">
            <a:xfrm>
              <a:off x="2060917" y="4279843"/>
              <a:ext cx="853440" cy="835329"/>
              <a:chOff x="8077200" y="3320111"/>
              <a:chExt cx="853440" cy="835329"/>
            </a:xfrm>
          </p:grpSpPr>
          <p:sp>
            <p:nvSpPr>
              <p:cNvPr id="176" name="Rectangle 43"/>
              <p:cNvSpPr>
                <a:spLocks noChangeArrowheads="1"/>
              </p:cNvSpPr>
              <p:nvPr/>
            </p:nvSpPr>
            <p:spPr bwMode="auto">
              <a:xfrm>
                <a:off x="8630957" y="3320602"/>
                <a:ext cx="111147" cy="165095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71108" name="Group 44"/>
              <p:cNvGrpSpPr>
                <a:grpSpLocks/>
              </p:cNvGrpSpPr>
              <p:nvPr/>
            </p:nvGrpSpPr>
            <p:grpSpPr bwMode="auto">
              <a:xfrm>
                <a:off x="8077200" y="3413760"/>
                <a:ext cx="853440" cy="741680"/>
                <a:chOff x="-44" y="1473"/>
                <a:chExt cx="981" cy="1105"/>
              </a:xfrm>
            </p:grpSpPr>
            <p:pic>
              <p:nvPicPr>
                <p:cNvPr id="171109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10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pic>
          <p:nvPicPr>
            <p:cNvPr id="67665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4913" y="3316753"/>
              <a:ext cx="603370" cy="341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71089" name="Group 53"/>
            <p:cNvGrpSpPr>
              <a:grpSpLocks/>
            </p:cNvGrpSpPr>
            <p:nvPr/>
          </p:nvGrpSpPr>
          <p:grpSpPr bwMode="auto">
            <a:xfrm>
              <a:off x="731524" y="3616962"/>
              <a:ext cx="914403" cy="690308"/>
              <a:chOff x="1046480" y="3962400"/>
              <a:chExt cx="1026163" cy="761428"/>
            </a:xfrm>
          </p:grpSpPr>
          <p:sp>
            <p:nvSpPr>
              <p:cNvPr id="172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846" y="4299747"/>
                <a:ext cx="110313" cy="24768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grpSp>
            <p:nvGrpSpPr>
              <p:cNvPr id="171104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71105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06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1090" name="Group 54"/>
            <p:cNvGrpSpPr>
              <a:grpSpLocks/>
            </p:cNvGrpSpPr>
            <p:nvPr/>
          </p:nvGrpSpPr>
          <p:grpSpPr bwMode="auto">
            <a:xfrm>
              <a:off x="3410634" y="3567725"/>
              <a:ext cx="853440" cy="741680"/>
              <a:chOff x="7179310" y="4033520"/>
              <a:chExt cx="1009650" cy="855028"/>
            </a:xfrm>
          </p:grpSpPr>
          <p:grpSp>
            <p:nvGrpSpPr>
              <p:cNvPr id="171099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71101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71102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69" name="Rectangle 43"/>
              <p:cNvSpPr>
                <a:spLocks noChangeArrowheads="1"/>
              </p:cNvSpPr>
              <p:nvPr/>
            </p:nvSpPr>
            <p:spPr bwMode="auto">
              <a:xfrm rot="16200000">
                <a:off x="7438739" y="4308053"/>
                <a:ext cx="128104" cy="197237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67668" name="Line 17"/>
            <p:cNvSpPr>
              <a:spLocks noChangeShapeType="1"/>
            </p:cNvSpPr>
            <p:nvPr/>
          </p:nvSpPr>
          <p:spPr bwMode="auto">
            <a:xfrm flipV="1">
              <a:off x="1660396" y="3600906"/>
              <a:ext cx="744686" cy="4508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69" name="Line 19"/>
            <p:cNvSpPr>
              <a:spLocks noChangeShapeType="1"/>
            </p:cNvSpPr>
            <p:nvPr/>
          </p:nvSpPr>
          <p:spPr bwMode="auto">
            <a:xfrm flipH="1" flipV="1">
              <a:off x="2968756" y="3545345"/>
              <a:ext cx="646242" cy="338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70" name="Text Box 35"/>
            <p:cNvSpPr txBox="1">
              <a:spLocks noChangeArrowheads="1"/>
            </p:cNvSpPr>
            <p:nvPr/>
          </p:nvSpPr>
          <p:spPr bwMode="auto">
            <a:xfrm>
              <a:off x="2401907" y="3026249"/>
              <a:ext cx="312799" cy="369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7671" name="Text Box 36"/>
            <p:cNvSpPr txBox="1">
              <a:spLocks noChangeArrowheads="1"/>
            </p:cNvSpPr>
            <p:nvPr/>
          </p:nvSpPr>
          <p:spPr bwMode="auto">
            <a:xfrm>
              <a:off x="2903656" y="3051648"/>
              <a:ext cx="323914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7672" name="Text Box 37"/>
            <p:cNvSpPr txBox="1">
              <a:spLocks noChangeArrowheads="1"/>
            </p:cNvSpPr>
            <p:nvPr/>
          </p:nvSpPr>
          <p:spPr bwMode="auto">
            <a:xfrm>
              <a:off x="3125951" y="3710440"/>
              <a:ext cx="322326" cy="3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7673" name="Text Box 38"/>
            <p:cNvSpPr txBox="1">
              <a:spLocks noChangeArrowheads="1"/>
            </p:cNvSpPr>
            <p:nvPr/>
          </p:nvSpPr>
          <p:spPr bwMode="auto">
            <a:xfrm>
              <a:off x="2640079" y="3654879"/>
              <a:ext cx="323914" cy="366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7674" name="Text Box 39"/>
            <p:cNvSpPr txBox="1">
              <a:spLocks noChangeArrowheads="1"/>
            </p:cNvSpPr>
            <p:nvPr/>
          </p:nvSpPr>
          <p:spPr bwMode="auto">
            <a:xfrm>
              <a:off x="2070052" y="3704090"/>
              <a:ext cx="323914" cy="3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67675" name="Text Box 40"/>
            <p:cNvSpPr txBox="1">
              <a:spLocks noChangeArrowheads="1"/>
            </p:cNvSpPr>
            <p:nvPr/>
          </p:nvSpPr>
          <p:spPr bwMode="auto">
            <a:xfrm>
              <a:off x="2039884" y="3080222"/>
              <a:ext cx="319151" cy="369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6</a:t>
              </a:r>
            </a:p>
          </p:txBody>
        </p:sp>
      </p:grp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>
          <a:xfrm>
            <a:off x="187325" y="141288"/>
            <a:ext cx="7508875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Self-learning, forwarding: example</a:t>
            </a:r>
          </a:p>
        </p:txBody>
      </p:sp>
      <p:grpSp>
        <p:nvGrpSpPr>
          <p:cNvPr id="685088" name="Group 32"/>
          <p:cNvGrpSpPr>
            <a:grpSpLocks/>
          </p:cNvGrpSpPr>
          <p:nvPr/>
        </p:nvGrpSpPr>
        <p:grpSpPr bwMode="auto">
          <a:xfrm>
            <a:off x="6778625" y="1223963"/>
            <a:ext cx="1428750" cy="369887"/>
            <a:chOff x="1750" y="3514"/>
            <a:chExt cx="900" cy="233"/>
          </a:xfrm>
        </p:grpSpPr>
        <p:sp>
          <p:nvSpPr>
            <p:cNvPr id="67646" name="Rectangle 33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47" name="Text Box 34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48" name="Line 35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9" name="Line 36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093" name="Group 37"/>
          <p:cNvGrpSpPr>
            <a:grpSpLocks/>
          </p:cNvGrpSpPr>
          <p:nvPr/>
        </p:nvGrpSpPr>
        <p:grpSpPr bwMode="auto">
          <a:xfrm>
            <a:off x="6994525" y="525463"/>
            <a:ext cx="1450975" cy="714375"/>
            <a:chOff x="4406" y="331"/>
            <a:chExt cx="914" cy="450"/>
          </a:xfrm>
        </p:grpSpPr>
        <p:sp>
          <p:nvSpPr>
            <p:cNvPr id="67642" name="Line 38"/>
            <p:cNvSpPr>
              <a:spLocks noChangeShapeType="1"/>
            </p:cNvSpPr>
            <p:nvPr/>
          </p:nvSpPr>
          <p:spPr bwMode="auto">
            <a:xfrm flipV="1">
              <a:off x="4406" y="439"/>
              <a:ext cx="252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3" name="Line 39"/>
            <p:cNvSpPr>
              <a:spLocks noChangeShapeType="1"/>
            </p:cNvSpPr>
            <p:nvPr/>
          </p:nvSpPr>
          <p:spPr bwMode="auto">
            <a:xfrm flipV="1">
              <a:off x="4524" y="594"/>
              <a:ext cx="137" cy="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4" name="Text Box 40"/>
            <p:cNvSpPr txBox="1">
              <a:spLocks noChangeArrowheads="1"/>
            </p:cNvSpPr>
            <p:nvPr/>
          </p:nvSpPr>
          <p:spPr bwMode="auto">
            <a:xfrm>
              <a:off x="4643" y="331"/>
              <a:ext cx="677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Source: A</a:t>
              </a:r>
            </a:p>
          </p:txBody>
        </p:sp>
        <p:sp>
          <p:nvSpPr>
            <p:cNvPr id="67645" name="Text Box 41"/>
            <p:cNvSpPr txBox="1">
              <a:spLocks noChangeArrowheads="1"/>
            </p:cNvSpPr>
            <p:nvPr/>
          </p:nvSpPr>
          <p:spPr bwMode="auto">
            <a:xfrm>
              <a:off x="4660" y="492"/>
              <a:ext cx="59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Dest: A</a:t>
              </a:r>
              <a:r>
                <a:rPr lang="ja-JP" altLang="en-US" sz="1600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sz="1600" i="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685098" name="Group 42"/>
          <p:cNvGrpSpPr>
            <a:grpSpLocks/>
          </p:cNvGrpSpPr>
          <p:nvPr/>
        </p:nvGrpSpPr>
        <p:grpSpPr bwMode="auto">
          <a:xfrm>
            <a:off x="3336925" y="4937125"/>
            <a:ext cx="3017838" cy="1444625"/>
            <a:chOff x="3441" y="3154"/>
            <a:chExt cx="1901" cy="910"/>
          </a:xfrm>
        </p:grpSpPr>
        <p:sp>
          <p:nvSpPr>
            <p:cNvPr id="67637" name="Rectangle 43"/>
            <p:cNvSpPr>
              <a:spLocks noChangeArrowheads="1"/>
            </p:cNvSpPr>
            <p:nvPr/>
          </p:nvSpPr>
          <p:spPr bwMode="auto">
            <a:xfrm>
              <a:off x="3449" y="3154"/>
              <a:ext cx="1893" cy="90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38" name="Text Box 44"/>
            <p:cNvSpPr txBox="1">
              <a:spLocks noChangeArrowheads="1"/>
            </p:cNvSpPr>
            <p:nvPr/>
          </p:nvSpPr>
          <p:spPr bwMode="auto">
            <a:xfrm>
              <a:off x="3441" y="3175"/>
              <a:ext cx="186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MAC addr   interface    TTL</a:t>
              </a:r>
            </a:p>
          </p:txBody>
        </p:sp>
        <p:sp>
          <p:nvSpPr>
            <p:cNvPr id="67639" name="Line 45"/>
            <p:cNvSpPr>
              <a:spLocks noChangeShapeType="1"/>
            </p:cNvSpPr>
            <p:nvPr/>
          </p:nvSpPr>
          <p:spPr bwMode="auto">
            <a:xfrm>
              <a:off x="4226" y="3154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0" name="Line 46"/>
            <p:cNvSpPr>
              <a:spLocks noChangeShapeType="1"/>
            </p:cNvSpPr>
            <p:nvPr/>
          </p:nvSpPr>
          <p:spPr bwMode="auto">
            <a:xfrm>
              <a:off x="4963" y="315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41" name="Line 47"/>
            <p:cNvSpPr>
              <a:spLocks noChangeShapeType="1"/>
            </p:cNvSpPr>
            <p:nvPr/>
          </p:nvSpPr>
          <p:spPr bwMode="auto">
            <a:xfrm>
              <a:off x="3452" y="3397"/>
              <a:ext cx="18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685104" name="Text Box 48"/>
          <p:cNvSpPr txBox="1">
            <a:spLocks noChangeArrowheads="1"/>
          </p:cNvSpPr>
          <p:nvPr/>
        </p:nvSpPr>
        <p:spPr bwMode="auto">
          <a:xfrm>
            <a:off x="6437313" y="5326063"/>
            <a:ext cx="17780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switch table </a:t>
            </a:r>
          </a:p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(initially empty)</a:t>
            </a:r>
          </a:p>
        </p:txBody>
      </p:sp>
      <p:grpSp>
        <p:nvGrpSpPr>
          <p:cNvPr id="685105" name="Group 49"/>
          <p:cNvGrpSpPr>
            <a:grpSpLocks/>
          </p:cNvGrpSpPr>
          <p:nvPr/>
        </p:nvGrpSpPr>
        <p:grpSpPr bwMode="auto">
          <a:xfrm>
            <a:off x="3771900" y="5370513"/>
            <a:ext cx="2471738" cy="376237"/>
            <a:chOff x="2376" y="3383"/>
            <a:chExt cx="1557" cy="237"/>
          </a:xfrm>
        </p:grpSpPr>
        <p:sp>
          <p:nvSpPr>
            <p:cNvPr id="67634" name="Text Box 50"/>
            <p:cNvSpPr txBox="1">
              <a:spLocks noChangeArrowheads="1"/>
            </p:cNvSpPr>
            <p:nvPr/>
          </p:nvSpPr>
          <p:spPr bwMode="auto">
            <a:xfrm>
              <a:off x="2376" y="3388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7635" name="Text Box 51"/>
            <p:cNvSpPr txBox="1">
              <a:spLocks noChangeArrowheads="1"/>
            </p:cNvSpPr>
            <p:nvPr/>
          </p:nvSpPr>
          <p:spPr bwMode="auto">
            <a:xfrm>
              <a:off x="3133" y="3387"/>
              <a:ext cx="1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7636" name="Text Box 52"/>
            <p:cNvSpPr txBox="1">
              <a:spLocks noChangeArrowheads="1"/>
            </p:cNvSpPr>
            <p:nvPr/>
          </p:nvSpPr>
          <p:spPr bwMode="auto">
            <a:xfrm>
              <a:off x="3655" y="3383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60</a:t>
              </a:r>
            </a:p>
          </p:txBody>
        </p:sp>
      </p:grpSp>
      <p:grpSp>
        <p:nvGrpSpPr>
          <p:cNvPr id="685115" name="Group 59"/>
          <p:cNvGrpSpPr>
            <a:grpSpLocks/>
          </p:cNvGrpSpPr>
          <p:nvPr/>
        </p:nvGrpSpPr>
        <p:grpSpPr bwMode="auto">
          <a:xfrm>
            <a:off x="5799138" y="2881313"/>
            <a:ext cx="1428750" cy="369887"/>
            <a:chOff x="1750" y="3514"/>
            <a:chExt cx="900" cy="233"/>
          </a:xfrm>
        </p:grpSpPr>
        <p:sp>
          <p:nvSpPr>
            <p:cNvPr id="67630" name="Rectangle 60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31" name="Text Box 61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32" name="Line 62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33" name="Line 63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120" name="Group 64"/>
          <p:cNvGrpSpPr>
            <a:grpSpLocks/>
          </p:cNvGrpSpPr>
          <p:nvPr/>
        </p:nvGrpSpPr>
        <p:grpSpPr bwMode="auto">
          <a:xfrm>
            <a:off x="5799138" y="2879725"/>
            <a:ext cx="1428750" cy="369888"/>
            <a:chOff x="1750" y="3514"/>
            <a:chExt cx="900" cy="233"/>
          </a:xfrm>
        </p:grpSpPr>
        <p:sp>
          <p:nvSpPr>
            <p:cNvPr id="67626" name="Rectangle 65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7" name="Text Box 66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8" name="Line 67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29" name="Line 68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125" name="Group 69"/>
          <p:cNvGrpSpPr>
            <a:grpSpLocks/>
          </p:cNvGrpSpPr>
          <p:nvPr/>
        </p:nvGrpSpPr>
        <p:grpSpPr bwMode="auto">
          <a:xfrm>
            <a:off x="5799138" y="2882900"/>
            <a:ext cx="1428750" cy="369888"/>
            <a:chOff x="1750" y="3514"/>
            <a:chExt cx="900" cy="233"/>
          </a:xfrm>
        </p:grpSpPr>
        <p:sp>
          <p:nvSpPr>
            <p:cNvPr id="67622" name="Rectangle 70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3" name="Text Box 71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4" name="Line 72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25" name="Line 73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130" name="Group 74"/>
          <p:cNvGrpSpPr>
            <a:grpSpLocks/>
          </p:cNvGrpSpPr>
          <p:nvPr/>
        </p:nvGrpSpPr>
        <p:grpSpPr bwMode="auto">
          <a:xfrm>
            <a:off x="5799138" y="2882900"/>
            <a:ext cx="1428750" cy="369888"/>
            <a:chOff x="1750" y="3514"/>
            <a:chExt cx="900" cy="233"/>
          </a:xfrm>
        </p:grpSpPr>
        <p:sp>
          <p:nvSpPr>
            <p:cNvPr id="67618" name="Rectangle 75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19" name="Text Box 76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20" name="Line 77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21" name="Line 78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85135" name="Group 79"/>
          <p:cNvGrpSpPr>
            <a:grpSpLocks/>
          </p:cNvGrpSpPr>
          <p:nvPr/>
        </p:nvGrpSpPr>
        <p:grpSpPr bwMode="auto">
          <a:xfrm>
            <a:off x="5795963" y="2879725"/>
            <a:ext cx="1428750" cy="369888"/>
            <a:chOff x="1750" y="3514"/>
            <a:chExt cx="900" cy="233"/>
          </a:xfrm>
        </p:grpSpPr>
        <p:sp>
          <p:nvSpPr>
            <p:cNvPr id="67614" name="Rectangle 80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15" name="Text Box 81"/>
            <p:cNvSpPr txBox="1">
              <a:spLocks noChangeArrowheads="1"/>
            </p:cNvSpPr>
            <p:nvPr/>
          </p:nvSpPr>
          <p:spPr bwMode="auto">
            <a:xfrm>
              <a:off x="1750" y="3514"/>
              <a:ext cx="35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 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endParaRPr lang="en-US" i="0" dirty="0" smtClean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16" name="Line 82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17" name="Line 83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685140" name="Rectangle 84"/>
          <p:cNvSpPr>
            <a:spLocks noGrp="1" noChangeArrowheads="1"/>
          </p:cNvSpPr>
          <p:nvPr>
            <p:ph type="body" idx="1"/>
          </p:nvPr>
        </p:nvSpPr>
        <p:spPr>
          <a:xfrm>
            <a:off x="285750" y="1508125"/>
            <a:ext cx="4044950" cy="9445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frame </a:t>
            </a:r>
            <a:r>
              <a:rPr lang="en-US" dirty="0" smtClean="0">
                <a:latin typeface="Gill Sans MT" charset="0"/>
                <a:cs typeface="+mn-cs"/>
              </a:rPr>
              <a:t>destination, A’, location unknown</a:t>
            </a:r>
            <a:r>
              <a:rPr lang="en-US" dirty="0">
                <a:latin typeface="Gill Sans MT" charset="0"/>
                <a:cs typeface="+mn-cs"/>
              </a:rPr>
              <a:t>:</a:t>
            </a:r>
            <a:endParaRPr lang="en-US" i="1" dirty="0">
              <a:latin typeface="Gill Sans MT" charset="0"/>
              <a:cs typeface="+mn-cs"/>
            </a:endParaRPr>
          </a:p>
        </p:txBody>
      </p:sp>
      <p:sp>
        <p:nvSpPr>
          <p:cNvPr id="685142" name="Text Box 86"/>
          <p:cNvSpPr txBox="1">
            <a:spLocks noChangeArrowheads="1"/>
          </p:cNvSpPr>
          <p:nvPr/>
        </p:nvSpPr>
        <p:spPr bwMode="auto">
          <a:xfrm>
            <a:off x="3349625" y="1847850"/>
            <a:ext cx="8382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flood</a:t>
            </a:r>
          </a:p>
        </p:txBody>
      </p:sp>
      <p:grpSp>
        <p:nvGrpSpPr>
          <p:cNvPr id="685148" name="Group 92"/>
          <p:cNvGrpSpPr>
            <a:grpSpLocks/>
          </p:cNvGrpSpPr>
          <p:nvPr/>
        </p:nvGrpSpPr>
        <p:grpSpPr bwMode="auto">
          <a:xfrm>
            <a:off x="6130925" y="3981450"/>
            <a:ext cx="1428750" cy="369888"/>
            <a:chOff x="730" y="2472"/>
            <a:chExt cx="900" cy="233"/>
          </a:xfrm>
        </p:grpSpPr>
        <p:sp>
          <p:nvSpPr>
            <p:cNvPr id="67610" name="Rectangle 88"/>
            <p:cNvSpPr>
              <a:spLocks noChangeArrowheads="1"/>
            </p:cNvSpPr>
            <p:nvPr/>
          </p:nvSpPr>
          <p:spPr bwMode="auto">
            <a:xfrm>
              <a:off x="751" y="2500"/>
              <a:ext cx="879" cy="16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11" name="Text Box 89"/>
            <p:cNvSpPr txBox="1">
              <a:spLocks noChangeArrowheads="1"/>
            </p:cNvSpPr>
            <p:nvPr/>
          </p:nvSpPr>
          <p:spPr bwMode="auto">
            <a:xfrm>
              <a:off x="730" y="2472"/>
              <a:ext cx="3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A</a:t>
              </a:r>
              <a:r>
                <a:rPr lang="ja-JP" altLang="en-US" i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’</a:t>
              </a:r>
              <a:r>
                <a:rPr lang="en-US" i="0" dirty="0" smtClean="0">
                  <a:solidFill>
                    <a:srgbClr val="FFFFFF"/>
                  </a:solidFill>
                  <a:latin typeface="Arial" charset="0"/>
                  <a:cs typeface="Arial" charset="0"/>
                </a:rPr>
                <a:t> A</a:t>
              </a:r>
            </a:p>
          </p:txBody>
        </p:sp>
        <p:sp>
          <p:nvSpPr>
            <p:cNvPr id="67612" name="Line 90"/>
            <p:cNvSpPr>
              <a:spLocks noChangeShapeType="1"/>
            </p:cNvSpPr>
            <p:nvPr/>
          </p:nvSpPr>
          <p:spPr bwMode="auto">
            <a:xfrm>
              <a:off x="937" y="2493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7613" name="Line 91"/>
            <p:cNvSpPr>
              <a:spLocks noChangeShapeType="1"/>
            </p:cNvSpPr>
            <p:nvPr/>
          </p:nvSpPr>
          <p:spPr bwMode="auto">
            <a:xfrm>
              <a:off x="1096" y="2498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685149" name="Rectangle 93"/>
          <p:cNvSpPr>
            <a:spLocks noChangeArrowheads="1"/>
          </p:cNvSpPr>
          <p:nvPr/>
        </p:nvSpPr>
        <p:spPr bwMode="auto">
          <a:xfrm>
            <a:off x="300038" y="2425700"/>
            <a:ext cx="4044950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79400" indent="-279400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destination A location known:</a:t>
            </a:r>
            <a:endParaRPr lang="en-US" sz="2800" dirty="0">
              <a:solidFill>
                <a:srgbClr val="FF0000"/>
              </a:solidFill>
              <a:latin typeface="Gill Sans MT" charset="0"/>
              <a:cs typeface="+mn-cs"/>
            </a:endParaRPr>
          </a:p>
        </p:txBody>
      </p:sp>
      <p:grpSp>
        <p:nvGrpSpPr>
          <p:cNvPr id="685150" name="Group 94"/>
          <p:cNvGrpSpPr>
            <a:grpSpLocks/>
          </p:cNvGrpSpPr>
          <p:nvPr/>
        </p:nvGrpSpPr>
        <p:grpSpPr bwMode="auto">
          <a:xfrm>
            <a:off x="3768725" y="5656263"/>
            <a:ext cx="2471738" cy="374650"/>
            <a:chOff x="2376" y="3383"/>
            <a:chExt cx="1557" cy="236"/>
          </a:xfrm>
        </p:grpSpPr>
        <p:sp>
          <p:nvSpPr>
            <p:cNvPr id="67607" name="Text Box 95"/>
            <p:cNvSpPr txBox="1">
              <a:spLocks noChangeArrowheads="1"/>
            </p:cNvSpPr>
            <p:nvPr/>
          </p:nvSpPr>
          <p:spPr bwMode="auto">
            <a:xfrm>
              <a:off x="2376" y="3388"/>
              <a:ext cx="2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  <a:r>
                <a:rPr lang="ja-JP" altLang="en-US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’</a:t>
              </a:r>
              <a:endParaRPr lang="en-US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7608" name="Text Box 96"/>
            <p:cNvSpPr txBox="1">
              <a:spLocks noChangeArrowheads="1"/>
            </p:cNvSpPr>
            <p:nvPr/>
          </p:nvSpPr>
          <p:spPr bwMode="auto">
            <a:xfrm>
              <a:off x="3133" y="3387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7609" name="Text Box 97"/>
            <p:cNvSpPr txBox="1">
              <a:spLocks noChangeArrowheads="1"/>
            </p:cNvSpPr>
            <p:nvPr/>
          </p:nvSpPr>
          <p:spPr bwMode="auto">
            <a:xfrm>
              <a:off x="3655" y="3383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60</a:t>
              </a:r>
            </a:p>
          </p:txBody>
        </p:sp>
      </p:grpSp>
      <p:sp>
        <p:nvSpPr>
          <p:cNvPr id="685154" name="Rectangle 98"/>
          <p:cNvSpPr>
            <a:spLocks noChangeArrowheads="1"/>
          </p:cNvSpPr>
          <p:nvPr/>
        </p:nvSpPr>
        <p:spPr bwMode="auto">
          <a:xfrm>
            <a:off x="619121" y="2884488"/>
            <a:ext cx="3729037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ts val="3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dirty="0">
                <a:solidFill>
                  <a:srgbClr val="CC0000"/>
                </a:solidFill>
                <a:latin typeface="Gill Sans MT" charset="0"/>
                <a:cs typeface="+mn-cs"/>
              </a:rPr>
              <a:t>            selectively send </a:t>
            </a:r>
          </a:p>
          <a:p>
            <a:pPr marL="342900" indent="-342900">
              <a:lnSpc>
                <a:spcPts val="3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dirty="0">
                <a:solidFill>
                  <a:srgbClr val="CC0000"/>
                </a:solidFill>
                <a:latin typeface="Gill Sans MT" charset="0"/>
                <a:cs typeface="+mn-cs"/>
              </a:rPr>
              <a:t>on just one link</a:t>
            </a:r>
          </a:p>
        </p:txBody>
      </p:sp>
      <p:pic>
        <p:nvPicPr>
          <p:cNvPr id="171029" name="Picture 18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919955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1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36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8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85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10694 0.11482 L -0.10694 0.24329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685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7" y="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85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6.2963E-6 L -0.12118 -0.09814 " pathEditMode="relative" ptsTypes="AA">
                                      <p:cBhvr>
                                        <p:cTn id="42" dur="2000" fill="hold"/>
                                        <p:tgtEl>
                                          <p:spTgt spid="685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-0.09532 0.1435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685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74" y="717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0.03489 0.1550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8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7755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0.16163 0.0666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85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333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L 0.11545 -0.1023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685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64" y="-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68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0509 L -0.03767 -0.1701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85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3" y="-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68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11 -0.1588 L -0.03472 -0.32871 " pathEditMode="relative" ptsTypes="AA">
                                      <p:cBhvr>
                                        <p:cTn id="95" dur="2000" fill="hold"/>
                                        <p:tgtEl>
                                          <p:spTgt spid="685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5104" grpId="0"/>
      <p:bldP spid="685140" grpId="0" build="p"/>
      <p:bldP spid="685142" grpId="0"/>
      <p:bldP spid="685149" grpId="0" build="p"/>
      <p:bldP spid="68515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5"/>
          <p:cNvSpPr>
            <a:spLocks noGrp="1" noChangeArrowheads="1"/>
          </p:cNvSpPr>
          <p:nvPr>
            <p:ph type="title"/>
          </p:nvPr>
        </p:nvSpPr>
        <p:spPr>
          <a:xfrm>
            <a:off x="5461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Interconnecting switches</a:t>
            </a:r>
          </a:p>
        </p:txBody>
      </p:sp>
      <p:sp>
        <p:nvSpPr>
          <p:cNvPr id="6861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98500" y="1320800"/>
            <a:ext cx="7881938" cy="6826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 smtClean="0">
                <a:latin typeface="Gill Sans MT" charset="0"/>
                <a:cs typeface="+mn-cs"/>
              </a:rPr>
              <a:t>self-learning switches </a:t>
            </a:r>
            <a:r>
              <a:rPr lang="en-US" dirty="0">
                <a:latin typeface="Gill Sans MT" charset="0"/>
                <a:cs typeface="+mn-cs"/>
              </a:rPr>
              <a:t>can be connected </a:t>
            </a:r>
            <a:r>
              <a:rPr lang="en-US" dirty="0" smtClean="0">
                <a:latin typeface="Gill Sans MT" charset="0"/>
                <a:cs typeface="+mn-cs"/>
              </a:rPr>
              <a:t>together:</a:t>
            </a: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681030" name="Rectangle 70"/>
          <p:cNvSpPr>
            <a:spLocks noChangeArrowheads="1"/>
          </p:cNvSpPr>
          <p:nvPr/>
        </p:nvSpPr>
        <p:spPr bwMode="auto">
          <a:xfrm>
            <a:off x="690563" y="4535488"/>
            <a:ext cx="7881937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r>
              <a:rPr lang="en-US" sz="2800" i="1" u="sng" dirty="0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 sz="2800" i="1" dirty="0">
                <a:solidFill>
                  <a:srgbClr val="000000"/>
                </a:solidFill>
                <a:latin typeface="Gill Sans MT" charset="0"/>
                <a:cs typeface="+mn-cs"/>
              </a:rPr>
              <a:t> 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sending from A to G - how does S</a:t>
            </a:r>
            <a:r>
              <a:rPr lang="en-US" sz="28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1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 know to forward frame destined to G via S</a:t>
            </a:r>
            <a:r>
              <a:rPr lang="en-US" sz="28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4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 and S</a:t>
            </a:r>
            <a:r>
              <a:rPr lang="en-US" sz="28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3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?</a:t>
            </a:r>
          </a:p>
          <a:p>
            <a:pPr marL="457200" indent="-2873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i="1" u="sng" dirty="0">
                <a:solidFill>
                  <a:srgbClr val="CC0000"/>
                </a:solidFill>
                <a:latin typeface="Gill Sans MT" charset="0"/>
                <a:cs typeface="+mn-cs"/>
              </a:rPr>
              <a:t>A:</a:t>
            </a:r>
            <a:r>
              <a:rPr lang="en-US" sz="2800" i="1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self learning! (works </a:t>
            </a:r>
            <a:r>
              <a:rPr lang="en-US" sz="2800" dirty="0">
                <a:solidFill>
                  <a:srgbClr val="000000"/>
                </a:solidFill>
                <a:latin typeface="Gill Sans MT" charset="0"/>
                <a:cs typeface="+mn-cs"/>
              </a:rPr>
              <a:t>exactly</a:t>
            </a:r>
            <a:r>
              <a:rPr lang="en-US" sz="2800" i="0" dirty="0">
                <a:solidFill>
                  <a:srgbClr val="000000"/>
                </a:solidFill>
                <a:latin typeface="Gill Sans MT" charset="0"/>
                <a:cs typeface="+mn-cs"/>
              </a:rPr>
              <a:t> the same as in single-switch case!)</a:t>
            </a:r>
          </a:p>
        </p:txBody>
      </p:sp>
      <p:grpSp>
        <p:nvGrpSpPr>
          <p:cNvPr id="173062" name="Group 1"/>
          <p:cNvGrpSpPr>
            <a:grpSpLocks/>
          </p:cNvGrpSpPr>
          <p:nvPr/>
        </p:nvGrpSpPr>
        <p:grpSpPr bwMode="auto">
          <a:xfrm>
            <a:off x="958850" y="2444750"/>
            <a:ext cx="2047875" cy="1358900"/>
            <a:chOff x="958850" y="2444750"/>
            <a:chExt cx="2048416" cy="1358710"/>
          </a:xfrm>
        </p:grpSpPr>
        <p:sp>
          <p:nvSpPr>
            <p:cNvPr id="68657" name="Line 20"/>
            <p:cNvSpPr>
              <a:spLocks noChangeShapeType="1"/>
            </p:cNvSpPr>
            <p:nvPr/>
          </p:nvSpPr>
          <p:spPr bwMode="auto">
            <a:xfrm flipH="1">
              <a:off x="1582903" y="3030456"/>
              <a:ext cx="5557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58" name="Line 21"/>
            <p:cNvSpPr>
              <a:spLocks noChangeShapeType="1"/>
            </p:cNvSpPr>
            <p:nvPr/>
          </p:nvSpPr>
          <p:spPr bwMode="auto">
            <a:xfrm flipH="1">
              <a:off x="1970355" y="3078074"/>
              <a:ext cx="271534" cy="3142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59" name="Line 22"/>
            <p:cNvSpPr>
              <a:spLocks noChangeShapeType="1"/>
            </p:cNvSpPr>
            <p:nvPr/>
          </p:nvSpPr>
          <p:spPr bwMode="auto">
            <a:xfrm>
              <a:off x="2389566" y="3106645"/>
              <a:ext cx="73044" cy="295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60" name="Text Box 64"/>
            <p:cNvSpPr txBox="1">
              <a:spLocks noChangeArrowheads="1"/>
            </p:cNvSpPr>
            <p:nvPr/>
          </p:nvSpPr>
          <p:spPr bwMode="auto">
            <a:xfrm>
              <a:off x="958850" y="2844744"/>
              <a:ext cx="350931" cy="3666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8661" name="Text Box 65"/>
            <p:cNvSpPr txBox="1">
              <a:spLocks noChangeArrowheads="1"/>
            </p:cNvSpPr>
            <p:nvPr/>
          </p:nvSpPr>
          <p:spPr bwMode="auto">
            <a:xfrm>
              <a:off x="1408232" y="3306642"/>
              <a:ext cx="338226" cy="3698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68662" name="Text Box 73"/>
            <p:cNvSpPr txBox="1">
              <a:spLocks noChangeArrowheads="1"/>
            </p:cNvSpPr>
            <p:nvPr/>
          </p:nvSpPr>
          <p:spPr bwMode="auto">
            <a:xfrm>
              <a:off x="2181548" y="2444750"/>
              <a:ext cx="423975" cy="369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8663" name="Text Box 66"/>
            <p:cNvSpPr txBox="1">
              <a:spLocks noChangeArrowheads="1"/>
            </p:cNvSpPr>
            <p:nvPr/>
          </p:nvSpPr>
          <p:spPr bwMode="auto">
            <a:xfrm>
              <a:off x="2656336" y="3298706"/>
              <a:ext cx="350930" cy="369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grpSp>
          <p:nvGrpSpPr>
            <p:cNvPr id="173111" name="Group 44"/>
            <p:cNvGrpSpPr>
              <a:grpSpLocks/>
            </p:cNvGrpSpPr>
            <p:nvPr/>
          </p:nvGrpSpPr>
          <p:grpSpPr bwMode="auto">
            <a:xfrm>
              <a:off x="1127760" y="2834640"/>
              <a:ext cx="568960" cy="481140"/>
              <a:chOff x="-44" y="1473"/>
              <a:chExt cx="981" cy="1105"/>
            </a:xfrm>
          </p:grpSpPr>
          <p:pic>
            <p:nvPicPr>
              <p:cNvPr id="173119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20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112" name="Group 44"/>
            <p:cNvGrpSpPr>
              <a:grpSpLocks/>
            </p:cNvGrpSpPr>
            <p:nvPr/>
          </p:nvGrpSpPr>
          <p:grpSpPr bwMode="auto">
            <a:xfrm>
              <a:off x="1534160" y="3291840"/>
              <a:ext cx="568960" cy="481140"/>
              <a:chOff x="-44" y="1473"/>
              <a:chExt cx="981" cy="1105"/>
            </a:xfrm>
          </p:grpSpPr>
          <p:pic>
            <p:nvPicPr>
              <p:cNvPr id="173117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18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113" name="Group 44"/>
            <p:cNvGrpSpPr>
              <a:grpSpLocks/>
            </p:cNvGrpSpPr>
            <p:nvPr/>
          </p:nvGrpSpPr>
          <p:grpSpPr bwMode="auto">
            <a:xfrm>
              <a:off x="2062480" y="3322320"/>
              <a:ext cx="568960" cy="481140"/>
              <a:chOff x="-44" y="1473"/>
              <a:chExt cx="981" cy="1105"/>
            </a:xfrm>
          </p:grpSpPr>
          <p:pic>
            <p:nvPicPr>
              <p:cNvPr id="173115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16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68667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4817" y="2879664"/>
              <a:ext cx="678041" cy="2999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379663" y="1984375"/>
            <a:ext cx="4856162" cy="2044700"/>
            <a:chOff x="2379663" y="1984375"/>
            <a:chExt cx="4855711" cy="2044145"/>
          </a:xfrm>
        </p:grpSpPr>
        <p:sp>
          <p:nvSpPr>
            <p:cNvPr id="68618" name="Line 23"/>
            <p:cNvSpPr>
              <a:spLocks noChangeShapeType="1"/>
            </p:cNvSpPr>
            <p:nvPr/>
          </p:nvSpPr>
          <p:spPr bwMode="auto">
            <a:xfrm flipH="1">
              <a:off x="3635258" y="3068344"/>
              <a:ext cx="346043" cy="2158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19" name="Line 24"/>
            <p:cNvSpPr>
              <a:spLocks noChangeShapeType="1"/>
            </p:cNvSpPr>
            <p:nvPr/>
          </p:nvSpPr>
          <p:spPr bwMode="auto">
            <a:xfrm flipH="1">
              <a:off x="3949554" y="3087389"/>
              <a:ext cx="125401" cy="587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0" name="Line 25"/>
            <p:cNvSpPr>
              <a:spLocks noChangeShapeType="1"/>
            </p:cNvSpPr>
            <p:nvPr/>
          </p:nvSpPr>
          <p:spPr bwMode="auto">
            <a:xfrm>
              <a:off x="4254326" y="3030254"/>
              <a:ext cx="230167" cy="3618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1" name="Line 26"/>
            <p:cNvSpPr>
              <a:spLocks noChangeShapeType="1"/>
            </p:cNvSpPr>
            <p:nvPr/>
          </p:nvSpPr>
          <p:spPr bwMode="auto">
            <a:xfrm flipH="1">
              <a:off x="5532145" y="3106433"/>
              <a:ext cx="428585" cy="244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2" name="Line 27"/>
            <p:cNvSpPr>
              <a:spLocks noChangeShapeType="1"/>
            </p:cNvSpPr>
            <p:nvPr/>
          </p:nvSpPr>
          <p:spPr bwMode="auto">
            <a:xfrm flipH="1">
              <a:off x="6035335" y="3077866"/>
              <a:ext cx="9524" cy="4697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3" name="Line 35"/>
            <p:cNvSpPr>
              <a:spLocks noChangeShapeType="1"/>
            </p:cNvSpPr>
            <p:nvPr/>
          </p:nvSpPr>
          <p:spPr bwMode="auto">
            <a:xfrm flipH="1">
              <a:off x="2379663" y="2355749"/>
              <a:ext cx="1517509" cy="5364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4" name="Line 36"/>
            <p:cNvSpPr>
              <a:spLocks noChangeShapeType="1"/>
            </p:cNvSpPr>
            <p:nvPr/>
          </p:nvSpPr>
          <p:spPr bwMode="auto">
            <a:xfrm>
              <a:off x="4200356" y="2322421"/>
              <a:ext cx="0" cy="599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5" name="Line 37"/>
            <p:cNvSpPr>
              <a:spLocks noChangeShapeType="1"/>
            </p:cNvSpPr>
            <p:nvPr/>
          </p:nvSpPr>
          <p:spPr bwMode="auto">
            <a:xfrm flipH="1" flipV="1">
              <a:off x="4449571" y="2306551"/>
              <a:ext cx="1406394" cy="6840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6" name="Line 63"/>
            <p:cNvSpPr>
              <a:spLocks noChangeShapeType="1"/>
            </p:cNvSpPr>
            <p:nvPr/>
          </p:nvSpPr>
          <p:spPr bwMode="auto">
            <a:xfrm>
              <a:off x="6411539" y="3131826"/>
              <a:ext cx="285723" cy="1587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627" name="Text Box 67"/>
            <p:cNvSpPr txBox="1">
              <a:spLocks noChangeArrowheads="1"/>
            </p:cNvSpPr>
            <p:nvPr/>
          </p:nvSpPr>
          <p:spPr bwMode="auto">
            <a:xfrm>
              <a:off x="3620973" y="3222289"/>
              <a:ext cx="349218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68628" name="Text Box 68"/>
            <p:cNvSpPr txBox="1">
              <a:spLocks noChangeArrowheads="1"/>
            </p:cNvSpPr>
            <p:nvPr/>
          </p:nvSpPr>
          <p:spPr bwMode="auto">
            <a:xfrm>
              <a:off x="4094004" y="3658733"/>
              <a:ext cx="338106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E</a:t>
              </a:r>
            </a:p>
          </p:txBody>
        </p:sp>
        <p:sp>
          <p:nvSpPr>
            <p:cNvPr id="68629" name="Text Box 69"/>
            <p:cNvSpPr txBox="1">
              <a:spLocks noChangeArrowheads="1"/>
            </p:cNvSpPr>
            <p:nvPr/>
          </p:nvSpPr>
          <p:spPr bwMode="auto">
            <a:xfrm>
              <a:off x="4567035" y="3057234"/>
              <a:ext cx="325407" cy="369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F</a:t>
              </a:r>
            </a:p>
          </p:txBody>
        </p:sp>
        <p:sp>
          <p:nvSpPr>
            <p:cNvPr id="68630" name="Text Box 74"/>
            <p:cNvSpPr txBox="1">
              <a:spLocks noChangeArrowheads="1"/>
            </p:cNvSpPr>
            <p:nvPr/>
          </p:nvSpPr>
          <p:spPr bwMode="auto">
            <a:xfrm>
              <a:off x="3408267" y="2768387"/>
              <a:ext cx="436521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8631" name="Text Box 75"/>
            <p:cNvSpPr txBox="1">
              <a:spLocks noChangeArrowheads="1"/>
            </p:cNvSpPr>
            <p:nvPr/>
          </p:nvSpPr>
          <p:spPr bwMode="auto">
            <a:xfrm>
              <a:off x="4635290" y="1984375"/>
              <a:ext cx="436522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8632" name="Text Box 76"/>
            <p:cNvSpPr txBox="1">
              <a:spLocks noChangeArrowheads="1"/>
            </p:cNvSpPr>
            <p:nvPr/>
          </p:nvSpPr>
          <p:spPr bwMode="auto">
            <a:xfrm>
              <a:off x="6009938" y="2570004"/>
              <a:ext cx="436522" cy="366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8633" name="Text Box 78"/>
            <p:cNvSpPr txBox="1">
              <a:spLocks noChangeArrowheads="1"/>
            </p:cNvSpPr>
            <p:nvPr/>
          </p:nvSpPr>
          <p:spPr bwMode="auto">
            <a:xfrm>
              <a:off x="6240104" y="3541290"/>
              <a:ext cx="360329" cy="366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H</a:t>
              </a:r>
            </a:p>
          </p:txBody>
        </p:sp>
        <p:sp>
          <p:nvSpPr>
            <p:cNvPr id="68634" name="Text Box 79"/>
            <p:cNvSpPr txBox="1">
              <a:spLocks noChangeArrowheads="1"/>
            </p:cNvSpPr>
            <p:nvPr/>
          </p:nvSpPr>
          <p:spPr bwMode="auto">
            <a:xfrm>
              <a:off x="6986160" y="3179439"/>
              <a:ext cx="249214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68635" name="Text Box 80"/>
            <p:cNvSpPr txBox="1">
              <a:spLocks noChangeArrowheads="1"/>
            </p:cNvSpPr>
            <p:nvPr/>
          </p:nvSpPr>
          <p:spPr bwMode="auto">
            <a:xfrm>
              <a:off x="5103560" y="3595251"/>
              <a:ext cx="365091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G</a:t>
              </a:r>
            </a:p>
          </p:txBody>
        </p:sp>
        <p:pic>
          <p:nvPicPr>
            <p:cNvPr id="68636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899" y="2930268"/>
              <a:ext cx="677799" cy="299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73084" name="Group 44"/>
            <p:cNvGrpSpPr>
              <a:grpSpLocks/>
            </p:cNvGrpSpPr>
            <p:nvPr/>
          </p:nvGrpSpPr>
          <p:grpSpPr bwMode="auto">
            <a:xfrm>
              <a:off x="3139440" y="3180080"/>
              <a:ext cx="568960" cy="481140"/>
              <a:chOff x="-44" y="1473"/>
              <a:chExt cx="981" cy="1105"/>
            </a:xfrm>
          </p:grpSpPr>
          <p:pic>
            <p:nvPicPr>
              <p:cNvPr id="173102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03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5" name="Group 44"/>
            <p:cNvGrpSpPr>
              <a:grpSpLocks/>
            </p:cNvGrpSpPr>
            <p:nvPr/>
          </p:nvGrpSpPr>
          <p:grpSpPr bwMode="auto">
            <a:xfrm>
              <a:off x="3576320" y="3525520"/>
              <a:ext cx="568960" cy="481140"/>
              <a:chOff x="-44" y="1473"/>
              <a:chExt cx="981" cy="1105"/>
            </a:xfrm>
          </p:grpSpPr>
          <p:pic>
            <p:nvPicPr>
              <p:cNvPr id="17310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10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6" name="Group 44"/>
            <p:cNvGrpSpPr>
              <a:grpSpLocks/>
            </p:cNvGrpSpPr>
            <p:nvPr/>
          </p:nvGrpSpPr>
          <p:grpSpPr bwMode="auto">
            <a:xfrm>
              <a:off x="4135120" y="3281680"/>
              <a:ext cx="568960" cy="481140"/>
              <a:chOff x="-44" y="1473"/>
              <a:chExt cx="981" cy="1105"/>
            </a:xfrm>
          </p:grpSpPr>
          <p:pic>
            <p:nvPicPr>
              <p:cNvPr id="17309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09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7" name="Group 44"/>
            <p:cNvGrpSpPr>
              <a:grpSpLocks/>
            </p:cNvGrpSpPr>
            <p:nvPr/>
          </p:nvGrpSpPr>
          <p:grpSpPr bwMode="auto">
            <a:xfrm>
              <a:off x="5049520" y="3261360"/>
              <a:ext cx="568960" cy="481140"/>
              <a:chOff x="-44" y="1473"/>
              <a:chExt cx="981" cy="1105"/>
            </a:xfrm>
          </p:grpSpPr>
          <p:pic>
            <p:nvPicPr>
              <p:cNvPr id="173096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097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8" name="Group 44"/>
            <p:cNvGrpSpPr>
              <a:grpSpLocks/>
            </p:cNvGrpSpPr>
            <p:nvPr/>
          </p:nvGrpSpPr>
          <p:grpSpPr bwMode="auto">
            <a:xfrm>
              <a:off x="5588000" y="3434080"/>
              <a:ext cx="568960" cy="481140"/>
              <a:chOff x="-44" y="1473"/>
              <a:chExt cx="981" cy="1105"/>
            </a:xfrm>
          </p:grpSpPr>
          <p:pic>
            <p:nvPicPr>
              <p:cNvPr id="17309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09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3089" name="Group 44"/>
            <p:cNvGrpSpPr>
              <a:grpSpLocks/>
            </p:cNvGrpSpPr>
            <p:nvPr/>
          </p:nvGrpSpPr>
          <p:grpSpPr bwMode="auto">
            <a:xfrm>
              <a:off x="6380480" y="3149600"/>
              <a:ext cx="568960" cy="481140"/>
              <a:chOff x="-44" y="1473"/>
              <a:chExt cx="981" cy="1105"/>
            </a:xfrm>
          </p:grpSpPr>
          <p:pic>
            <p:nvPicPr>
              <p:cNvPr id="173092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3093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68643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4313" y="2847741"/>
              <a:ext cx="677800" cy="301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68644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4949" y="2116102"/>
              <a:ext cx="676212" cy="301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pic>
        <p:nvPicPr>
          <p:cNvPr id="173064" name="Picture 20" descr="underline_base"/>
          <p:cNvPicPr>
            <a:picLocks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79851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6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04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0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Self-learning multi-switch example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1139825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Suppose C sends frame to I, I responds to C</a:t>
            </a: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69638" name="Rectangle 5"/>
          <p:cNvSpPr>
            <a:spLocks noChangeArrowheads="1"/>
          </p:cNvSpPr>
          <p:nvPr/>
        </p:nvSpPr>
        <p:spPr bwMode="auto">
          <a:xfrm>
            <a:off x="714375" y="4664075"/>
            <a:ext cx="7772400" cy="184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u="sng" dirty="0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 sz="2400" i="0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show switch tables and packet forwarding in S</a:t>
            </a:r>
            <a:r>
              <a:rPr lang="en-US" sz="24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1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, S</a:t>
            </a:r>
            <a:r>
              <a:rPr lang="en-US" sz="24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2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, S</a:t>
            </a:r>
            <a:r>
              <a:rPr lang="en-US" sz="24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3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, S</a:t>
            </a:r>
            <a:r>
              <a:rPr lang="en-US" sz="2400" i="0" baseline="-25000" dirty="0">
                <a:solidFill>
                  <a:srgbClr val="000000"/>
                </a:solidFill>
                <a:latin typeface="Gill Sans MT" charset="0"/>
                <a:cs typeface="+mn-cs"/>
              </a:rPr>
              <a:t>4</a:t>
            </a:r>
            <a:r>
              <a:rPr lang="en-US" sz="2400" i="0" dirty="0">
                <a:solidFill>
                  <a:srgbClr val="000000"/>
                </a:solidFill>
                <a:latin typeface="Gill Sans MT" charset="0"/>
                <a:cs typeface="+mn-cs"/>
              </a:rPr>
              <a:t> </a:t>
            </a:r>
          </a:p>
        </p:txBody>
      </p:sp>
      <p:grpSp>
        <p:nvGrpSpPr>
          <p:cNvPr id="175110" name="Group 58"/>
          <p:cNvGrpSpPr>
            <a:grpSpLocks/>
          </p:cNvGrpSpPr>
          <p:nvPr/>
        </p:nvGrpSpPr>
        <p:grpSpPr bwMode="auto">
          <a:xfrm>
            <a:off x="958850" y="2444750"/>
            <a:ext cx="2047875" cy="1358900"/>
            <a:chOff x="958850" y="2444750"/>
            <a:chExt cx="2048416" cy="1358710"/>
          </a:xfrm>
        </p:grpSpPr>
        <p:sp>
          <p:nvSpPr>
            <p:cNvPr id="69681" name="Line 20"/>
            <p:cNvSpPr>
              <a:spLocks noChangeShapeType="1"/>
            </p:cNvSpPr>
            <p:nvPr/>
          </p:nvSpPr>
          <p:spPr bwMode="auto">
            <a:xfrm flipH="1">
              <a:off x="1582903" y="3030456"/>
              <a:ext cx="5557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82" name="Line 21"/>
            <p:cNvSpPr>
              <a:spLocks noChangeShapeType="1"/>
            </p:cNvSpPr>
            <p:nvPr/>
          </p:nvSpPr>
          <p:spPr bwMode="auto">
            <a:xfrm flipH="1">
              <a:off x="1970355" y="3078074"/>
              <a:ext cx="271534" cy="3142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83" name="Line 22"/>
            <p:cNvSpPr>
              <a:spLocks noChangeShapeType="1"/>
            </p:cNvSpPr>
            <p:nvPr/>
          </p:nvSpPr>
          <p:spPr bwMode="auto">
            <a:xfrm>
              <a:off x="2389566" y="3106645"/>
              <a:ext cx="73044" cy="295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84" name="Text Box 64"/>
            <p:cNvSpPr txBox="1">
              <a:spLocks noChangeArrowheads="1"/>
            </p:cNvSpPr>
            <p:nvPr/>
          </p:nvSpPr>
          <p:spPr bwMode="auto">
            <a:xfrm>
              <a:off x="958850" y="2844744"/>
              <a:ext cx="350931" cy="3666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69685" name="Text Box 65"/>
            <p:cNvSpPr txBox="1">
              <a:spLocks noChangeArrowheads="1"/>
            </p:cNvSpPr>
            <p:nvPr/>
          </p:nvSpPr>
          <p:spPr bwMode="auto">
            <a:xfrm>
              <a:off x="1408232" y="3306642"/>
              <a:ext cx="338226" cy="3698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69686" name="Text Box 73"/>
            <p:cNvSpPr txBox="1">
              <a:spLocks noChangeArrowheads="1"/>
            </p:cNvSpPr>
            <p:nvPr/>
          </p:nvSpPr>
          <p:spPr bwMode="auto">
            <a:xfrm>
              <a:off x="2181548" y="2444750"/>
              <a:ext cx="423975" cy="369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9687" name="Text Box 66"/>
            <p:cNvSpPr txBox="1">
              <a:spLocks noChangeArrowheads="1"/>
            </p:cNvSpPr>
            <p:nvPr/>
          </p:nvSpPr>
          <p:spPr bwMode="auto">
            <a:xfrm>
              <a:off x="2656336" y="3298706"/>
              <a:ext cx="350930" cy="369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grpSp>
          <p:nvGrpSpPr>
            <p:cNvPr id="175159" name="Group 44"/>
            <p:cNvGrpSpPr>
              <a:grpSpLocks/>
            </p:cNvGrpSpPr>
            <p:nvPr/>
          </p:nvGrpSpPr>
          <p:grpSpPr bwMode="auto">
            <a:xfrm>
              <a:off x="1127760" y="2834640"/>
              <a:ext cx="568960" cy="481140"/>
              <a:chOff x="-44" y="1473"/>
              <a:chExt cx="981" cy="1105"/>
            </a:xfrm>
          </p:grpSpPr>
          <p:pic>
            <p:nvPicPr>
              <p:cNvPr id="175167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68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60" name="Group 44"/>
            <p:cNvGrpSpPr>
              <a:grpSpLocks/>
            </p:cNvGrpSpPr>
            <p:nvPr/>
          </p:nvGrpSpPr>
          <p:grpSpPr bwMode="auto">
            <a:xfrm>
              <a:off x="1534160" y="3291840"/>
              <a:ext cx="568960" cy="481140"/>
              <a:chOff x="-44" y="1473"/>
              <a:chExt cx="981" cy="1105"/>
            </a:xfrm>
          </p:grpSpPr>
          <p:pic>
            <p:nvPicPr>
              <p:cNvPr id="175165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66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61" name="Group 44"/>
            <p:cNvGrpSpPr>
              <a:grpSpLocks/>
            </p:cNvGrpSpPr>
            <p:nvPr/>
          </p:nvGrpSpPr>
          <p:grpSpPr bwMode="auto">
            <a:xfrm>
              <a:off x="2062480" y="3322320"/>
              <a:ext cx="568960" cy="481140"/>
              <a:chOff x="-44" y="1473"/>
              <a:chExt cx="981" cy="1105"/>
            </a:xfrm>
          </p:grpSpPr>
          <p:pic>
            <p:nvPicPr>
              <p:cNvPr id="175163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64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69691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4817" y="2879664"/>
              <a:ext cx="678041" cy="2999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175111" name="Group 76"/>
          <p:cNvGrpSpPr>
            <a:grpSpLocks/>
          </p:cNvGrpSpPr>
          <p:nvPr/>
        </p:nvGrpSpPr>
        <p:grpSpPr bwMode="auto">
          <a:xfrm>
            <a:off x="2379663" y="1984375"/>
            <a:ext cx="4856162" cy="2044700"/>
            <a:chOff x="2379663" y="1984375"/>
            <a:chExt cx="4855711" cy="2044145"/>
          </a:xfrm>
        </p:grpSpPr>
        <p:sp>
          <p:nvSpPr>
            <p:cNvPr id="69642" name="Line 23"/>
            <p:cNvSpPr>
              <a:spLocks noChangeShapeType="1"/>
            </p:cNvSpPr>
            <p:nvPr/>
          </p:nvSpPr>
          <p:spPr bwMode="auto">
            <a:xfrm flipH="1">
              <a:off x="3635258" y="3068344"/>
              <a:ext cx="346043" cy="2158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3" name="Line 24"/>
            <p:cNvSpPr>
              <a:spLocks noChangeShapeType="1"/>
            </p:cNvSpPr>
            <p:nvPr/>
          </p:nvSpPr>
          <p:spPr bwMode="auto">
            <a:xfrm flipH="1">
              <a:off x="3949554" y="3087389"/>
              <a:ext cx="125401" cy="587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4" name="Line 25"/>
            <p:cNvSpPr>
              <a:spLocks noChangeShapeType="1"/>
            </p:cNvSpPr>
            <p:nvPr/>
          </p:nvSpPr>
          <p:spPr bwMode="auto">
            <a:xfrm>
              <a:off x="4254326" y="3030254"/>
              <a:ext cx="230167" cy="3618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5" name="Line 26"/>
            <p:cNvSpPr>
              <a:spLocks noChangeShapeType="1"/>
            </p:cNvSpPr>
            <p:nvPr/>
          </p:nvSpPr>
          <p:spPr bwMode="auto">
            <a:xfrm flipH="1">
              <a:off x="5532145" y="3106433"/>
              <a:ext cx="428585" cy="244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6" name="Line 27"/>
            <p:cNvSpPr>
              <a:spLocks noChangeShapeType="1"/>
            </p:cNvSpPr>
            <p:nvPr/>
          </p:nvSpPr>
          <p:spPr bwMode="auto">
            <a:xfrm flipH="1">
              <a:off x="6035335" y="3077866"/>
              <a:ext cx="9524" cy="4697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7" name="Line 35"/>
            <p:cNvSpPr>
              <a:spLocks noChangeShapeType="1"/>
            </p:cNvSpPr>
            <p:nvPr/>
          </p:nvSpPr>
          <p:spPr bwMode="auto">
            <a:xfrm flipH="1">
              <a:off x="2379663" y="2355749"/>
              <a:ext cx="1517509" cy="5364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8" name="Line 36"/>
            <p:cNvSpPr>
              <a:spLocks noChangeShapeType="1"/>
            </p:cNvSpPr>
            <p:nvPr/>
          </p:nvSpPr>
          <p:spPr bwMode="auto">
            <a:xfrm>
              <a:off x="4200356" y="2322421"/>
              <a:ext cx="0" cy="599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49" name="Line 37"/>
            <p:cNvSpPr>
              <a:spLocks noChangeShapeType="1"/>
            </p:cNvSpPr>
            <p:nvPr/>
          </p:nvSpPr>
          <p:spPr bwMode="auto">
            <a:xfrm flipH="1" flipV="1">
              <a:off x="4449571" y="2306551"/>
              <a:ext cx="1406394" cy="6840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50" name="Line 63"/>
            <p:cNvSpPr>
              <a:spLocks noChangeShapeType="1"/>
            </p:cNvSpPr>
            <p:nvPr/>
          </p:nvSpPr>
          <p:spPr bwMode="auto">
            <a:xfrm>
              <a:off x="6411539" y="3131826"/>
              <a:ext cx="285723" cy="1587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9651" name="Text Box 67"/>
            <p:cNvSpPr txBox="1">
              <a:spLocks noChangeArrowheads="1"/>
            </p:cNvSpPr>
            <p:nvPr/>
          </p:nvSpPr>
          <p:spPr bwMode="auto">
            <a:xfrm>
              <a:off x="3620973" y="3222289"/>
              <a:ext cx="349218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69652" name="Text Box 68"/>
            <p:cNvSpPr txBox="1">
              <a:spLocks noChangeArrowheads="1"/>
            </p:cNvSpPr>
            <p:nvPr/>
          </p:nvSpPr>
          <p:spPr bwMode="auto">
            <a:xfrm>
              <a:off x="4094004" y="3658733"/>
              <a:ext cx="338106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E</a:t>
              </a:r>
            </a:p>
          </p:txBody>
        </p:sp>
        <p:sp>
          <p:nvSpPr>
            <p:cNvPr id="69653" name="Text Box 69"/>
            <p:cNvSpPr txBox="1">
              <a:spLocks noChangeArrowheads="1"/>
            </p:cNvSpPr>
            <p:nvPr/>
          </p:nvSpPr>
          <p:spPr bwMode="auto">
            <a:xfrm>
              <a:off x="4567035" y="3057234"/>
              <a:ext cx="325407" cy="369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F</a:t>
              </a:r>
            </a:p>
          </p:txBody>
        </p:sp>
        <p:sp>
          <p:nvSpPr>
            <p:cNvPr id="69654" name="Text Box 74"/>
            <p:cNvSpPr txBox="1">
              <a:spLocks noChangeArrowheads="1"/>
            </p:cNvSpPr>
            <p:nvPr/>
          </p:nvSpPr>
          <p:spPr bwMode="auto">
            <a:xfrm>
              <a:off x="3408267" y="2768387"/>
              <a:ext cx="436521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9655" name="Text Box 75"/>
            <p:cNvSpPr txBox="1">
              <a:spLocks noChangeArrowheads="1"/>
            </p:cNvSpPr>
            <p:nvPr/>
          </p:nvSpPr>
          <p:spPr bwMode="auto">
            <a:xfrm>
              <a:off x="4635290" y="1984375"/>
              <a:ext cx="436522" cy="366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9656" name="Text Box 76"/>
            <p:cNvSpPr txBox="1">
              <a:spLocks noChangeArrowheads="1"/>
            </p:cNvSpPr>
            <p:nvPr/>
          </p:nvSpPr>
          <p:spPr bwMode="auto">
            <a:xfrm>
              <a:off x="6009938" y="2570004"/>
              <a:ext cx="436522" cy="366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S</a:t>
              </a:r>
              <a:r>
                <a:rPr lang="en-US" i="0" baseline="-250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9657" name="Text Box 78"/>
            <p:cNvSpPr txBox="1">
              <a:spLocks noChangeArrowheads="1"/>
            </p:cNvSpPr>
            <p:nvPr/>
          </p:nvSpPr>
          <p:spPr bwMode="auto">
            <a:xfrm>
              <a:off x="6240104" y="3541290"/>
              <a:ext cx="360329" cy="366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H</a:t>
              </a:r>
            </a:p>
          </p:txBody>
        </p:sp>
        <p:sp>
          <p:nvSpPr>
            <p:cNvPr id="69658" name="Text Box 79"/>
            <p:cNvSpPr txBox="1">
              <a:spLocks noChangeArrowheads="1"/>
            </p:cNvSpPr>
            <p:nvPr/>
          </p:nvSpPr>
          <p:spPr bwMode="auto">
            <a:xfrm>
              <a:off x="6986160" y="3179439"/>
              <a:ext cx="249214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69659" name="Text Box 80"/>
            <p:cNvSpPr txBox="1">
              <a:spLocks noChangeArrowheads="1"/>
            </p:cNvSpPr>
            <p:nvPr/>
          </p:nvSpPr>
          <p:spPr bwMode="auto">
            <a:xfrm>
              <a:off x="5103560" y="3595251"/>
              <a:ext cx="365091" cy="369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G</a:t>
              </a:r>
            </a:p>
          </p:txBody>
        </p:sp>
        <p:pic>
          <p:nvPicPr>
            <p:cNvPr id="69660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899" y="2930268"/>
              <a:ext cx="677799" cy="299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75132" name="Group 44"/>
            <p:cNvGrpSpPr>
              <a:grpSpLocks/>
            </p:cNvGrpSpPr>
            <p:nvPr/>
          </p:nvGrpSpPr>
          <p:grpSpPr bwMode="auto">
            <a:xfrm>
              <a:off x="3139440" y="3180080"/>
              <a:ext cx="568960" cy="481140"/>
              <a:chOff x="-44" y="1473"/>
              <a:chExt cx="981" cy="1105"/>
            </a:xfrm>
          </p:grpSpPr>
          <p:pic>
            <p:nvPicPr>
              <p:cNvPr id="17515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5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3" name="Group 44"/>
            <p:cNvGrpSpPr>
              <a:grpSpLocks/>
            </p:cNvGrpSpPr>
            <p:nvPr/>
          </p:nvGrpSpPr>
          <p:grpSpPr bwMode="auto">
            <a:xfrm>
              <a:off x="3576320" y="3525520"/>
              <a:ext cx="568960" cy="481140"/>
              <a:chOff x="-44" y="1473"/>
              <a:chExt cx="981" cy="1105"/>
            </a:xfrm>
          </p:grpSpPr>
          <p:pic>
            <p:nvPicPr>
              <p:cNvPr id="17514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4" name="Group 44"/>
            <p:cNvGrpSpPr>
              <a:grpSpLocks/>
            </p:cNvGrpSpPr>
            <p:nvPr/>
          </p:nvGrpSpPr>
          <p:grpSpPr bwMode="auto">
            <a:xfrm>
              <a:off x="4135120" y="3281680"/>
              <a:ext cx="568960" cy="481140"/>
              <a:chOff x="-44" y="1473"/>
              <a:chExt cx="981" cy="1105"/>
            </a:xfrm>
          </p:grpSpPr>
          <p:pic>
            <p:nvPicPr>
              <p:cNvPr id="175146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7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5" name="Group 44"/>
            <p:cNvGrpSpPr>
              <a:grpSpLocks/>
            </p:cNvGrpSpPr>
            <p:nvPr/>
          </p:nvGrpSpPr>
          <p:grpSpPr bwMode="auto">
            <a:xfrm>
              <a:off x="5049520" y="3261360"/>
              <a:ext cx="568960" cy="481140"/>
              <a:chOff x="-44" y="1473"/>
              <a:chExt cx="981" cy="1105"/>
            </a:xfrm>
          </p:grpSpPr>
          <p:pic>
            <p:nvPicPr>
              <p:cNvPr id="17514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6" name="Group 44"/>
            <p:cNvGrpSpPr>
              <a:grpSpLocks/>
            </p:cNvGrpSpPr>
            <p:nvPr/>
          </p:nvGrpSpPr>
          <p:grpSpPr bwMode="auto">
            <a:xfrm>
              <a:off x="5588000" y="3434080"/>
              <a:ext cx="568960" cy="481140"/>
              <a:chOff x="-44" y="1473"/>
              <a:chExt cx="981" cy="1105"/>
            </a:xfrm>
          </p:grpSpPr>
          <p:pic>
            <p:nvPicPr>
              <p:cNvPr id="175142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3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5137" name="Group 44"/>
            <p:cNvGrpSpPr>
              <a:grpSpLocks/>
            </p:cNvGrpSpPr>
            <p:nvPr/>
          </p:nvGrpSpPr>
          <p:grpSpPr bwMode="auto">
            <a:xfrm>
              <a:off x="6380480" y="3149600"/>
              <a:ext cx="568960" cy="481140"/>
              <a:chOff x="-44" y="1473"/>
              <a:chExt cx="981" cy="1105"/>
            </a:xfrm>
          </p:grpSpPr>
          <p:pic>
            <p:nvPicPr>
              <p:cNvPr id="17514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514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69667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4313" y="2847741"/>
              <a:ext cx="677800" cy="301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69668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4949" y="2116102"/>
              <a:ext cx="676212" cy="301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pic>
        <p:nvPicPr>
          <p:cNvPr id="175112" name="Picture 16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792163"/>
            <a:ext cx="7313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6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71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Institutional network</a:t>
            </a:r>
          </a:p>
        </p:txBody>
      </p:sp>
      <p:sp>
        <p:nvSpPr>
          <p:cNvPr id="177156" name="Freeform 81"/>
          <p:cNvSpPr>
            <a:spLocks/>
          </p:cNvSpPr>
          <p:nvPr/>
        </p:nvSpPr>
        <p:spPr bwMode="auto">
          <a:xfrm rot="5400000">
            <a:off x="2179637" y="244476"/>
            <a:ext cx="4321175" cy="7473950"/>
          </a:xfrm>
          <a:custGeom>
            <a:avLst/>
            <a:gdLst>
              <a:gd name="T0" fmla="*/ 2147483647 w 10000"/>
              <a:gd name="T1" fmla="*/ 2147483647 h 9831"/>
              <a:gd name="T2" fmla="*/ 2147483647 w 10000"/>
              <a:gd name="T3" fmla="*/ 2147483647 h 9831"/>
              <a:gd name="T4" fmla="*/ 2147483647 w 10000"/>
              <a:gd name="T5" fmla="*/ 2147483647 h 9831"/>
              <a:gd name="T6" fmla="*/ 2147483647 w 10000"/>
              <a:gd name="T7" fmla="*/ 2147483647 h 9831"/>
              <a:gd name="T8" fmla="*/ 2147483647 w 10000"/>
              <a:gd name="T9" fmla="*/ 2147483647 h 9831"/>
              <a:gd name="T10" fmla="*/ 2147483647 w 10000"/>
              <a:gd name="T11" fmla="*/ 2147483647 h 9831"/>
              <a:gd name="T12" fmla="*/ 2147483647 w 10000"/>
              <a:gd name="T13" fmla="*/ 2147483647 h 9831"/>
              <a:gd name="T14" fmla="*/ 2147483647 w 10000"/>
              <a:gd name="T15" fmla="*/ 2147483647 h 9831"/>
              <a:gd name="T16" fmla="*/ 2147483647 w 10000"/>
              <a:gd name="T17" fmla="*/ 2147483647 h 9831"/>
              <a:gd name="T18" fmla="*/ 2147483647 w 10000"/>
              <a:gd name="T19" fmla="*/ 2147483647 h 9831"/>
              <a:gd name="T20" fmla="*/ 2147483647 w 10000"/>
              <a:gd name="T21" fmla="*/ 2147483647 h 9831"/>
              <a:gd name="T22" fmla="*/ 2147483647 w 10000"/>
              <a:gd name="T23" fmla="*/ 2147483647 h 983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000" h="9831">
                <a:moveTo>
                  <a:pt x="3018" y="119"/>
                </a:moveTo>
                <a:cubicBezTo>
                  <a:pt x="2111" y="198"/>
                  <a:pt x="1047" y="-39"/>
                  <a:pt x="545" y="518"/>
                </a:cubicBezTo>
                <a:cubicBezTo>
                  <a:pt x="43" y="1076"/>
                  <a:pt x="40" y="2518"/>
                  <a:pt x="8" y="3464"/>
                </a:cubicBezTo>
                <a:cubicBezTo>
                  <a:pt x="-24" y="4411"/>
                  <a:pt x="32" y="5681"/>
                  <a:pt x="354" y="6198"/>
                </a:cubicBezTo>
                <a:cubicBezTo>
                  <a:pt x="677" y="6715"/>
                  <a:pt x="1127" y="6126"/>
                  <a:pt x="1947" y="6568"/>
                </a:cubicBezTo>
                <a:cubicBezTo>
                  <a:pt x="2769" y="7010"/>
                  <a:pt x="4247" y="8310"/>
                  <a:pt x="5285" y="8849"/>
                </a:cubicBezTo>
                <a:cubicBezTo>
                  <a:pt x="6321" y="9388"/>
                  <a:pt x="7408" y="9963"/>
                  <a:pt x="8172" y="9805"/>
                </a:cubicBezTo>
                <a:cubicBezTo>
                  <a:pt x="8934" y="9645"/>
                  <a:pt x="9588" y="8930"/>
                  <a:pt x="9864" y="7895"/>
                </a:cubicBezTo>
                <a:cubicBezTo>
                  <a:pt x="10140" y="6857"/>
                  <a:pt x="9927" y="4774"/>
                  <a:pt x="9830" y="3590"/>
                </a:cubicBezTo>
                <a:cubicBezTo>
                  <a:pt x="9733" y="2406"/>
                  <a:pt x="10004" y="1276"/>
                  <a:pt x="9282" y="788"/>
                </a:cubicBezTo>
                <a:cubicBezTo>
                  <a:pt x="8561" y="302"/>
                  <a:pt x="7028" y="160"/>
                  <a:pt x="5984" y="49"/>
                </a:cubicBezTo>
                <a:cubicBezTo>
                  <a:pt x="4940" y="-62"/>
                  <a:pt x="3924" y="41"/>
                  <a:pt x="3018" y="119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0662" name="Line 33"/>
          <p:cNvSpPr>
            <a:spLocks noChangeShapeType="1"/>
          </p:cNvSpPr>
          <p:nvPr/>
        </p:nvSpPr>
        <p:spPr bwMode="auto">
          <a:xfrm flipH="1">
            <a:off x="2151063" y="3387725"/>
            <a:ext cx="2047875" cy="141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3" name="Line 34"/>
          <p:cNvSpPr>
            <a:spLocks noChangeShapeType="1"/>
          </p:cNvSpPr>
          <p:nvPr/>
        </p:nvSpPr>
        <p:spPr bwMode="auto">
          <a:xfrm>
            <a:off x="4391025" y="3375025"/>
            <a:ext cx="0" cy="146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4" name="Line 35"/>
          <p:cNvSpPr>
            <a:spLocks noChangeShapeType="1"/>
          </p:cNvSpPr>
          <p:nvPr/>
        </p:nvSpPr>
        <p:spPr bwMode="auto">
          <a:xfrm flipH="1" flipV="1">
            <a:off x="4584700" y="3309938"/>
            <a:ext cx="1841500" cy="162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5" name="Line 59"/>
          <p:cNvSpPr>
            <a:spLocks noChangeShapeType="1"/>
          </p:cNvSpPr>
          <p:nvPr/>
        </p:nvSpPr>
        <p:spPr bwMode="auto">
          <a:xfrm flipV="1">
            <a:off x="4687888" y="2692400"/>
            <a:ext cx="1223962" cy="423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6" name="Line 60"/>
          <p:cNvSpPr>
            <a:spLocks noChangeShapeType="1"/>
          </p:cNvSpPr>
          <p:nvPr/>
        </p:nvSpPr>
        <p:spPr bwMode="auto">
          <a:xfrm flipV="1">
            <a:off x="4481513" y="2370138"/>
            <a:ext cx="669925" cy="758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7" name="Line 77"/>
          <p:cNvSpPr>
            <a:spLocks noChangeShapeType="1"/>
          </p:cNvSpPr>
          <p:nvPr/>
        </p:nvSpPr>
        <p:spPr bwMode="auto">
          <a:xfrm>
            <a:off x="3387725" y="2524125"/>
            <a:ext cx="862013" cy="644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8" name="Line 78"/>
          <p:cNvSpPr>
            <a:spLocks noChangeShapeType="1"/>
          </p:cNvSpPr>
          <p:nvPr/>
        </p:nvSpPr>
        <p:spPr bwMode="auto">
          <a:xfrm flipH="1">
            <a:off x="1995488" y="2420938"/>
            <a:ext cx="85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69" name="Text Box 79"/>
          <p:cNvSpPr txBox="1">
            <a:spLocks noChangeArrowheads="1"/>
          </p:cNvSpPr>
          <p:nvPr/>
        </p:nvSpPr>
        <p:spPr bwMode="auto">
          <a:xfrm>
            <a:off x="744538" y="2041525"/>
            <a:ext cx="12620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to external</a:t>
            </a:r>
          </a:p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70670" name="Text Box 80"/>
          <p:cNvSpPr txBox="1">
            <a:spLocks noChangeArrowheads="1"/>
          </p:cNvSpPr>
          <p:nvPr/>
        </p:nvSpPr>
        <p:spPr bwMode="auto">
          <a:xfrm>
            <a:off x="2716213" y="2608263"/>
            <a:ext cx="7874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70671" name="Text Box 82"/>
          <p:cNvSpPr txBox="1">
            <a:spLocks noChangeArrowheads="1"/>
          </p:cNvSpPr>
          <p:nvPr/>
        </p:nvSpPr>
        <p:spPr bwMode="auto">
          <a:xfrm>
            <a:off x="6435725" y="3516313"/>
            <a:ext cx="1549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IP subnet</a:t>
            </a:r>
          </a:p>
        </p:txBody>
      </p:sp>
      <p:sp>
        <p:nvSpPr>
          <p:cNvPr id="70672" name="Text Box 83"/>
          <p:cNvSpPr txBox="1">
            <a:spLocks noChangeArrowheads="1"/>
          </p:cNvSpPr>
          <p:nvPr/>
        </p:nvSpPr>
        <p:spPr bwMode="auto">
          <a:xfrm>
            <a:off x="5432425" y="1835150"/>
            <a:ext cx="1365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mail server</a:t>
            </a:r>
          </a:p>
        </p:txBody>
      </p:sp>
      <p:sp>
        <p:nvSpPr>
          <p:cNvPr id="70673" name="Text Box 84"/>
          <p:cNvSpPr txBox="1">
            <a:spLocks noChangeArrowheads="1"/>
          </p:cNvSpPr>
          <p:nvPr/>
        </p:nvSpPr>
        <p:spPr bwMode="auto">
          <a:xfrm>
            <a:off x="6230938" y="2505075"/>
            <a:ext cx="1362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web server</a:t>
            </a:r>
          </a:p>
        </p:txBody>
      </p:sp>
      <p:sp>
        <p:nvSpPr>
          <p:cNvPr id="70674" name="Line 20"/>
          <p:cNvSpPr>
            <a:spLocks noChangeShapeType="1"/>
          </p:cNvSpPr>
          <p:nvPr/>
        </p:nvSpPr>
        <p:spPr bwMode="auto">
          <a:xfrm flipH="1">
            <a:off x="1465263" y="4754563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75" name="Line 21"/>
          <p:cNvSpPr>
            <a:spLocks noChangeShapeType="1"/>
          </p:cNvSpPr>
          <p:nvPr/>
        </p:nvSpPr>
        <p:spPr bwMode="auto">
          <a:xfrm flipH="1">
            <a:off x="1852613" y="4802188"/>
            <a:ext cx="271462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76" name="Line 22"/>
          <p:cNvSpPr>
            <a:spLocks noChangeShapeType="1"/>
          </p:cNvSpPr>
          <p:nvPr/>
        </p:nvSpPr>
        <p:spPr bwMode="auto">
          <a:xfrm>
            <a:off x="2271713" y="4830763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77172" name="Group 44"/>
          <p:cNvGrpSpPr>
            <a:grpSpLocks/>
          </p:cNvGrpSpPr>
          <p:nvPr/>
        </p:nvGrpSpPr>
        <p:grpSpPr bwMode="auto">
          <a:xfrm>
            <a:off x="1009650" y="4557713"/>
            <a:ext cx="568325" cy="481012"/>
            <a:chOff x="-44" y="1473"/>
            <a:chExt cx="981" cy="1105"/>
          </a:xfrm>
        </p:grpSpPr>
        <p:pic>
          <p:nvPicPr>
            <p:cNvPr id="17730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30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73" name="Group 44"/>
          <p:cNvGrpSpPr>
            <a:grpSpLocks/>
          </p:cNvGrpSpPr>
          <p:nvPr/>
        </p:nvGrpSpPr>
        <p:grpSpPr bwMode="auto">
          <a:xfrm>
            <a:off x="1416050" y="5014913"/>
            <a:ext cx="568325" cy="481012"/>
            <a:chOff x="-44" y="1473"/>
            <a:chExt cx="981" cy="1105"/>
          </a:xfrm>
        </p:grpSpPr>
        <p:pic>
          <p:nvPicPr>
            <p:cNvPr id="17729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30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74" name="Group 44"/>
          <p:cNvGrpSpPr>
            <a:grpSpLocks/>
          </p:cNvGrpSpPr>
          <p:nvPr/>
        </p:nvGrpSpPr>
        <p:grpSpPr bwMode="auto">
          <a:xfrm>
            <a:off x="1944688" y="5046663"/>
            <a:ext cx="568325" cy="481012"/>
            <a:chOff x="-44" y="1473"/>
            <a:chExt cx="981" cy="1105"/>
          </a:xfrm>
        </p:grpSpPr>
        <p:pic>
          <p:nvPicPr>
            <p:cNvPr id="17729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0680" name="Line 21"/>
          <p:cNvSpPr>
            <a:spLocks noChangeShapeType="1"/>
          </p:cNvSpPr>
          <p:nvPr/>
        </p:nvSpPr>
        <p:spPr bwMode="auto">
          <a:xfrm>
            <a:off x="2490788" y="4760913"/>
            <a:ext cx="37782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81" name="Line 22"/>
          <p:cNvSpPr>
            <a:spLocks noChangeShapeType="1"/>
          </p:cNvSpPr>
          <p:nvPr/>
        </p:nvSpPr>
        <p:spPr bwMode="auto">
          <a:xfrm flipH="1">
            <a:off x="2722563" y="5256213"/>
            <a:ext cx="120650" cy="293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82" name="Line 22"/>
          <p:cNvSpPr>
            <a:spLocks noChangeShapeType="1"/>
          </p:cNvSpPr>
          <p:nvPr/>
        </p:nvSpPr>
        <p:spPr bwMode="auto">
          <a:xfrm>
            <a:off x="3127375" y="5267325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83" name="Line 20"/>
          <p:cNvSpPr>
            <a:spLocks noChangeShapeType="1"/>
          </p:cNvSpPr>
          <p:nvPr/>
        </p:nvSpPr>
        <p:spPr bwMode="auto">
          <a:xfrm flipH="1">
            <a:off x="3025775" y="5148263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77179" name="Group 44"/>
          <p:cNvGrpSpPr>
            <a:grpSpLocks/>
          </p:cNvGrpSpPr>
          <p:nvPr/>
        </p:nvGrpSpPr>
        <p:grpSpPr bwMode="auto">
          <a:xfrm>
            <a:off x="2349500" y="5419725"/>
            <a:ext cx="568325" cy="481013"/>
            <a:chOff x="-44" y="1473"/>
            <a:chExt cx="981" cy="1105"/>
          </a:xfrm>
        </p:grpSpPr>
        <p:pic>
          <p:nvPicPr>
            <p:cNvPr id="17729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80" name="Group 44"/>
          <p:cNvGrpSpPr>
            <a:grpSpLocks/>
          </p:cNvGrpSpPr>
          <p:nvPr/>
        </p:nvGrpSpPr>
        <p:grpSpPr bwMode="auto">
          <a:xfrm>
            <a:off x="2806700" y="5487988"/>
            <a:ext cx="568325" cy="481012"/>
            <a:chOff x="-44" y="1473"/>
            <a:chExt cx="981" cy="1105"/>
          </a:xfrm>
        </p:grpSpPr>
        <p:pic>
          <p:nvPicPr>
            <p:cNvPr id="17729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0686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063" y="4602163"/>
            <a:ext cx="6778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0687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950" y="5018088"/>
            <a:ext cx="677863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77183" name="Group 44"/>
          <p:cNvGrpSpPr>
            <a:grpSpLocks/>
          </p:cNvGrpSpPr>
          <p:nvPr/>
        </p:nvGrpSpPr>
        <p:grpSpPr bwMode="auto">
          <a:xfrm>
            <a:off x="3232150" y="4946650"/>
            <a:ext cx="568325" cy="481013"/>
            <a:chOff x="-44" y="1473"/>
            <a:chExt cx="981" cy="1105"/>
          </a:xfrm>
        </p:grpSpPr>
        <p:pic>
          <p:nvPicPr>
            <p:cNvPr id="17729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0689" name="Line 20"/>
          <p:cNvSpPr>
            <a:spLocks noChangeShapeType="1"/>
          </p:cNvSpPr>
          <p:nvPr/>
        </p:nvSpPr>
        <p:spPr bwMode="auto">
          <a:xfrm flipH="1">
            <a:off x="5684838" y="5022850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90" name="Line 21"/>
          <p:cNvSpPr>
            <a:spLocks noChangeShapeType="1"/>
          </p:cNvSpPr>
          <p:nvPr/>
        </p:nvSpPr>
        <p:spPr bwMode="auto">
          <a:xfrm flipH="1">
            <a:off x="6072188" y="5070475"/>
            <a:ext cx="271462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91" name="Line 22"/>
          <p:cNvSpPr>
            <a:spLocks noChangeShapeType="1"/>
          </p:cNvSpPr>
          <p:nvPr/>
        </p:nvSpPr>
        <p:spPr bwMode="auto">
          <a:xfrm>
            <a:off x="6491288" y="5099050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77187" name="Group 44"/>
          <p:cNvGrpSpPr>
            <a:grpSpLocks/>
          </p:cNvGrpSpPr>
          <p:nvPr/>
        </p:nvGrpSpPr>
        <p:grpSpPr bwMode="auto">
          <a:xfrm>
            <a:off x="5376863" y="4837113"/>
            <a:ext cx="568325" cy="481012"/>
            <a:chOff x="-44" y="1473"/>
            <a:chExt cx="981" cy="1105"/>
          </a:xfrm>
        </p:grpSpPr>
        <p:pic>
          <p:nvPicPr>
            <p:cNvPr id="17728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9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88" name="Group 44"/>
          <p:cNvGrpSpPr>
            <a:grpSpLocks/>
          </p:cNvGrpSpPr>
          <p:nvPr/>
        </p:nvGrpSpPr>
        <p:grpSpPr bwMode="auto">
          <a:xfrm>
            <a:off x="5635625" y="5283200"/>
            <a:ext cx="569913" cy="481013"/>
            <a:chOff x="-44" y="1473"/>
            <a:chExt cx="981" cy="1105"/>
          </a:xfrm>
        </p:grpSpPr>
        <p:pic>
          <p:nvPicPr>
            <p:cNvPr id="17728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89" name="Group 44"/>
          <p:cNvGrpSpPr>
            <a:grpSpLocks/>
          </p:cNvGrpSpPr>
          <p:nvPr/>
        </p:nvGrpSpPr>
        <p:grpSpPr bwMode="auto">
          <a:xfrm>
            <a:off x="6164263" y="5313363"/>
            <a:ext cx="568325" cy="482600"/>
            <a:chOff x="-44" y="1473"/>
            <a:chExt cx="981" cy="1105"/>
          </a:xfrm>
        </p:grpSpPr>
        <p:pic>
          <p:nvPicPr>
            <p:cNvPr id="17728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0695" name="Line 20"/>
          <p:cNvSpPr>
            <a:spLocks noChangeShapeType="1"/>
          </p:cNvSpPr>
          <p:nvPr/>
        </p:nvSpPr>
        <p:spPr bwMode="auto">
          <a:xfrm flipH="1" flipV="1">
            <a:off x="4659313" y="5068888"/>
            <a:ext cx="606425" cy="31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96" name="Line 21"/>
          <p:cNvSpPr>
            <a:spLocks noChangeShapeType="1"/>
          </p:cNvSpPr>
          <p:nvPr/>
        </p:nvSpPr>
        <p:spPr bwMode="auto">
          <a:xfrm flipH="1">
            <a:off x="4195763" y="5022850"/>
            <a:ext cx="271462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0697" name="Line 22"/>
          <p:cNvSpPr>
            <a:spLocks noChangeShapeType="1"/>
          </p:cNvSpPr>
          <p:nvPr/>
        </p:nvSpPr>
        <p:spPr bwMode="auto">
          <a:xfrm>
            <a:off x="4614863" y="5051425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77193" name="Group 44"/>
          <p:cNvGrpSpPr>
            <a:grpSpLocks/>
          </p:cNvGrpSpPr>
          <p:nvPr/>
        </p:nvGrpSpPr>
        <p:grpSpPr bwMode="auto">
          <a:xfrm>
            <a:off x="4803775" y="5230813"/>
            <a:ext cx="569913" cy="481012"/>
            <a:chOff x="-44" y="1473"/>
            <a:chExt cx="981" cy="1105"/>
          </a:xfrm>
        </p:grpSpPr>
        <p:pic>
          <p:nvPicPr>
            <p:cNvPr id="17728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94" name="Group 44"/>
          <p:cNvGrpSpPr>
            <a:grpSpLocks/>
          </p:cNvGrpSpPr>
          <p:nvPr/>
        </p:nvGrpSpPr>
        <p:grpSpPr bwMode="auto">
          <a:xfrm>
            <a:off x="3759200" y="5235575"/>
            <a:ext cx="569913" cy="482600"/>
            <a:chOff x="-44" y="1473"/>
            <a:chExt cx="981" cy="1105"/>
          </a:xfrm>
        </p:grpSpPr>
        <p:pic>
          <p:nvPicPr>
            <p:cNvPr id="17728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7195" name="Group 44"/>
          <p:cNvGrpSpPr>
            <a:grpSpLocks/>
          </p:cNvGrpSpPr>
          <p:nvPr/>
        </p:nvGrpSpPr>
        <p:grpSpPr bwMode="auto">
          <a:xfrm>
            <a:off x="4287838" y="5267325"/>
            <a:ext cx="569912" cy="481013"/>
            <a:chOff x="-44" y="1473"/>
            <a:chExt cx="981" cy="1105"/>
          </a:xfrm>
        </p:grpSpPr>
        <p:pic>
          <p:nvPicPr>
            <p:cNvPr id="17727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8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0701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13" y="4822825"/>
            <a:ext cx="6778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0702" name="Line 20"/>
          <p:cNvSpPr>
            <a:spLocks noChangeShapeType="1"/>
          </p:cNvSpPr>
          <p:nvPr/>
        </p:nvSpPr>
        <p:spPr bwMode="auto">
          <a:xfrm flipH="1">
            <a:off x="6519863" y="5100638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70703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638" y="4870450"/>
            <a:ext cx="6778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77199" name="Group 44"/>
          <p:cNvGrpSpPr>
            <a:grpSpLocks/>
          </p:cNvGrpSpPr>
          <p:nvPr/>
        </p:nvGrpSpPr>
        <p:grpSpPr bwMode="auto">
          <a:xfrm>
            <a:off x="6684963" y="4884738"/>
            <a:ext cx="569912" cy="481012"/>
            <a:chOff x="-44" y="1473"/>
            <a:chExt cx="981" cy="1105"/>
          </a:xfrm>
        </p:grpSpPr>
        <p:pic>
          <p:nvPicPr>
            <p:cNvPr id="17727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727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0705" name="Picture 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62288"/>
            <a:ext cx="935038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77201" name="Group 906"/>
          <p:cNvGrpSpPr>
            <a:grpSpLocks/>
          </p:cNvGrpSpPr>
          <p:nvPr/>
        </p:nvGrpSpPr>
        <p:grpSpPr bwMode="auto">
          <a:xfrm>
            <a:off x="5140325" y="2111375"/>
            <a:ext cx="366713" cy="579438"/>
            <a:chOff x="4140" y="429"/>
            <a:chExt cx="1425" cy="2396"/>
          </a:xfrm>
        </p:grpSpPr>
        <p:sp>
          <p:nvSpPr>
            <p:cNvPr id="177245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17 w 354"/>
                <a:gd name="T1" fmla="*/ 0 h 2742"/>
                <a:gd name="T2" fmla="*/ 93 w 354"/>
                <a:gd name="T3" fmla="*/ 114 h 2742"/>
                <a:gd name="T4" fmla="*/ 91 w 354"/>
                <a:gd name="T5" fmla="*/ 881 h 2742"/>
                <a:gd name="T6" fmla="*/ 0 w 354"/>
                <a:gd name="T7" fmla="*/ 921 h 2742"/>
                <a:gd name="T8" fmla="*/ 1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51" name="Rectangle 908"/>
            <p:cNvSpPr>
              <a:spLocks noChangeArrowheads="1"/>
            </p:cNvSpPr>
            <p:nvPr/>
          </p:nvSpPr>
          <p:spPr bwMode="auto">
            <a:xfrm>
              <a:off x="4208" y="429"/>
              <a:ext cx="1043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47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56 w 211"/>
                <a:gd name="T3" fmla="*/ 73 h 2537"/>
                <a:gd name="T4" fmla="*/ 2 w 211"/>
                <a:gd name="T5" fmla="*/ 839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248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3 h 226"/>
                <a:gd name="T4" fmla="*/ 87 w 328"/>
                <a:gd name="T5" fmla="*/ 77 h 226"/>
                <a:gd name="T6" fmla="*/ 0 w 328"/>
                <a:gd name="T7" fmla="*/ 3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54" name="Rectangle 911"/>
            <p:cNvSpPr>
              <a:spLocks noChangeArrowheads="1"/>
            </p:cNvSpPr>
            <p:nvPr/>
          </p:nvSpPr>
          <p:spPr bwMode="auto">
            <a:xfrm>
              <a:off x="4214" y="692"/>
              <a:ext cx="592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50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0780" name="AutoShape 913"/>
              <p:cNvSpPr>
                <a:spLocks noChangeArrowheads="1"/>
              </p:cNvSpPr>
              <p:nvPr/>
            </p:nvSpPr>
            <p:spPr bwMode="auto">
              <a:xfrm>
                <a:off x="616" y="2565"/>
                <a:ext cx="724" cy="12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81" name="AutoShape 914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56" name="Rectangle 915"/>
            <p:cNvSpPr>
              <a:spLocks noChangeArrowheads="1"/>
            </p:cNvSpPr>
            <p:nvPr/>
          </p:nvSpPr>
          <p:spPr bwMode="auto">
            <a:xfrm>
              <a:off x="4226" y="1020"/>
              <a:ext cx="592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52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0778" name="AutoShape 917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79" name="AutoShape 918"/>
              <p:cNvSpPr>
                <a:spLocks noChangeArrowheads="1"/>
              </p:cNvSpPr>
              <p:nvPr/>
            </p:nvSpPr>
            <p:spPr bwMode="auto">
              <a:xfrm>
                <a:off x="626" y="2581"/>
                <a:ext cx="700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58" name="Rectangle 919"/>
            <p:cNvSpPr>
              <a:spLocks noChangeArrowheads="1"/>
            </p:cNvSpPr>
            <p:nvPr/>
          </p:nvSpPr>
          <p:spPr bwMode="auto">
            <a:xfrm>
              <a:off x="4214" y="1361"/>
              <a:ext cx="598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59" name="Rectangle 920"/>
            <p:cNvSpPr>
              <a:spLocks noChangeArrowheads="1"/>
            </p:cNvSpPr>
            <p:nvPr/>
          </p:nvSpPr>
          <p:spPr bwMode="auto">
            <a:xfrm>
              <a:off x="4226" y="1657"/>
              <a:ext cx="598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55" name="Group 92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0776" name="AutoShape 92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77" name="AutoShape 923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699" cy="12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77256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2 h 226"/>
                <a:gd name="T4" fmla="*/ 87 w 328"/>
                <a:gd name="T5" fmla="*/ 75 h 226"/>
                <a:gd name="T6" fmla="*/ 0 w 328"/>
                <a:gd name="T7" fmla="*/ 3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77257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0774" name="AutoShape 926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1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75" name="AutoShape 927"/>
              <p:cNvSpPr>
                <a:spLocks noChangeArrowheads="1"/>
              </p:cNvSpPr>
              <p:nvPr/>
            </p:nvSpPr>
            <p:spPr bwMode="auto">
              <a:xfrm>
                <a:off x="629" y="2582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63" name="Rectangle 928"/>
            <p:cNvSpPr>
              <a:spLocks noChangeArrowheads="1"/>
            </p:cNvSpPr>
            <p:nvPr/>
          </p:nvSpPr>
          <p:spPr bwMode="auto">
            <a:xfrm>
              <a:off x="5250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59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77 w 296"/>
                <a:gd name="T3" fmla="*/ 47 h 256"/>
                <a:gd name="T4" fmla="*/ 78 w 296"/>
                <a:gd name="T5" fmla="*/ 85 h 256"/>
                <a:gd name="T6" fmla="*/ 0 w 296"/>
                <a:gd name="T7" fmla="*/ 3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260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81 w 304"/>
                <a:gd name="T3" fmla="*/ 55 h 288"/>
                <a:gd name="T4" fmla="*/ 76 w 304"/>
                <a:gd name="T5" fmla="*/ 97 h 288"/>
                <a:gd name="T6" fmla="*/ 2 w 304"/>
                <a:gd name="T7" fmla="*/ 4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66" name="Oval 931"/>
            <p:cNvSpPr>
              <a:spLocks noChangeArrowheads="1"/>
            </p:cNvSpPr>
            <p:nvPr/>
          </p:nvSpPr>
          <p:spPr bwMode="auto">
            <a:xfrm>
              <a:off x="5516" y="2608"/>
              <a:ext cx="49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62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6 h 240"/>
                <a:gd name="T2" fmla="*/ 2 w 306"/>
                <a:gd name="T3" fmla="*/ 81 h 240"/>
                <a:gd name="T4" fmla="*/ 81 w 306"/>
                <a:gd name="T5" fmla="*/ 37 h 240"/>
                <a:gd name="T6" fmla="*/ 78 w 306"/>
                <a:gd name="T7" fmla="*/ 0 h 240"/>
                <a:gd name="T8" fmla="*/ 0 w 306"/>
                <a:gd name="T9" fmla="*/ 36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68" name="AutoShape 933"/>
            <p:cNvSpPr>
              <a:spLocks noChangeArrowheads="1"/>
            </p:cNvSpPr>
            <p:nvPr/>
          </p:nvSpPr>
          <p:spPr bwMode="auto">
            <a:xfrm>
              <a:off x="4140" y="2681"/>
              <a:ext cx="1197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69" name="AutoShape 934"/>
            <p:cNvSpPr>
              <a:spLocks noChangeArrowheads="1"/>
            </p:cNvSpPr>
            <p:nvPr/>
          </p:nvSpPr>
          <p:spPr bwMode="auto">
            <a:xfrm>
              <a:off x="4208" y="2713"/>
              <a:ext cx="1067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70" name="Oval 935"/>
            <p:cNvSpPr>
              <a:spLocks noChangeArrowheads="1"/>
            </p:cNvSpPr>
            <p:nvPr/>
          </p:nvSpPr>
          <p:spPr bwMode="auto">
            <a:xfrm>
              <a:off x="4307" y="2385"/>
              <a:ext cx="160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71" name="Oval 936"/>
            <p:cNvSpPr>
              <a:spLocks noChangeArrowheads="1"/>
            </p:cNvSpPr>
            <p:nvPr/>
          </p:nvSpPr>
          <p:spPr bwMode="auto">
            <a:xfrm>
              <a:off x="4485" y="2385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i="0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72" name="Oval 937"/>
            <p:cNvSpPr>
              <a:spLocks noChangeArrowheads="1"/>
            </p:cNvSpPr>
            <p:nvPr/>
          </p:nvSpPr>
          <p:spPr bwMode="auto">
            <a:xfrm>
              <a:off x="4664" y="2379"/>
              <a:ext cx="154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73" name="Rectangle 938"/>
            <p:cNvSpPr>
              <a:spLocks noChangeArrowheads="1"/>
            </p:cNvSpPr>
            <p:nvPr/>
          </p:nvSpPr>
          <p:spPr bwMode="auto">
            <a:xfrm>
              <a:off x="5059" y="1834"/>
              <a:ext cx="86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77203" name="Group 906"/>
          <p:cNvGrpSpPr>
            <a:grpSpLocks/>
          </p:cNvGrpSpPr>
          <p:nvPr/>
        </p:nvGrpSpPr>
        <p:grpSpPr bwMode="auto">
          <a:xfrm>
            <a:off x="5745163" y="2620963"/>
            <a:ext cx="366712" cy="579437"/>
            <a:chOff x="4140" y="429"/>
            <a:chExt cx="1425" cy="2396"/>
          </a:xfrm>
        </p:grpSpPr>
        <p:sp>
          <p:nvSpPr>
            <p:cNvPr id="177205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17 w 354"/>
                <a:gd name="T1" fmla="*/ 0 h 2742"/>
                <a:gd name="T2" fmla="*/ 93 w 354"/>
                <a:gd name="T3" fmla="*/ 114 h 2742"/>
                <a:gd name="T4" fmla="*/ 91 w 354"/>
                <a:gd name="T5" fmla="*/ 881 h 2742"/>
                <a:gd name="T6" fmla="*/ 0 w 354"/>
                <a:gd name="T7" fmla="*/ 921 h 2742"/>
                <a:gd name="T8" fmla="*/ 1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11" name="Rectangle 908"/>
            <p:cNvSpPr>
              <a:spLocks noChangeArrowheads="1"/>
            </p:cNvSpPr>
            <p:nvPr/>
          </p:nvSpPr>
          <p:spPr bwMode="auto">
            <a:xfrm>
              <a:off x="4208" y="429"/>
              <a:ext cx="1043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07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56 w 211"/>
                <a:gd name="T3" fmla="*/ 73 h 2537"/>
                <a:gd name="T4" fmla="*/ 2 w 211"/>
                <a:gd name="T5" fmla="*/ 839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208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3 h 226"/>
                <a:gd name="T4" fmla="*/ 87 w 328"/>
                <a:gd name="T5" fmla="*/ 77 h 226"/>
                <a:gd name="T6" fmla="*/ 0 w 328"/>
                <a:gd name="T7" fmla="*/ 3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14" name="Rectangle 911"/>
            <p:cNvSpPr>
              <a:spLocks noChangeArrowheads="1"/>
            </p:cNvSpPr>
            <p:nvPr/>
          </p:nvSpPr>
          <p:spPr bwMode="auto">
            <a:xfrm>
              <a:off x="4214" y="692"/>
              <a:ext cx="592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10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0740" name="AutoShape 913"/>
              <p:cNvSpPr>
                <a:spLocks noChangeArrowheads="1"/>
              </p:cNvSpPr>
              <p:nvPr/>
            </p:nvSpPr>
            <p:spPr bwMode="auto">
              <a:xfrm>
                <a:off x="616" y="2565"/>
                <a:ext cx="724" cy="12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41" name="AutoShape 914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16" name="Rectangle 915"/>
            <p:cNvSpPr>
              <a:spLocks noChangeArrowheads="1"/>
            </p:cNvSpPr>
            <p:nvPr/>
          </p:nvSpPr>
          <p:spPr bwMode="auto">
            <a:xfrm>
              <a:off x="4226" y="1020"/>
              <a:ext cx="592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12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0738" name="AutoShape 917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39" name="AutoShape 918"/>
              <p:cNvSpPr>
                <a:spLocks noChangeArrowheads="1"/>
              </p:cNvSpPr>
              <p:nvPr/>
            </p:nvSpPr>
            <p:spPr bwMode="auto">
              <a:xfrm>
                <a:off x="626" y="2581"/>
                <a:ext cx="700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18" name="Rectangle 919"/>
            <p:cNvSpPr>
              <a:spLocks noChangeArrowheads="1"/>
            </p:cNvSpPr>
            <p:nvPr/>
          </p:nvSpPr>
          <p:spPr bwMode="auto">
            <a:xfrm>
              <a:off x="4214" y="1361"/>
              <a:ext cx="598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19" name="Rectangle 920"/>
            <p:cNvSpPr>
              <a:spLocks noChangeArrowheads="1"/>
            </p:cNvSpPr>
            <p:nvPr/>
          </p:nvSpPr>
          <p:spPr bwMode="auto">
            <a:xfrm>
              <a:off x="4226" y="1657"/>
              <a:ext cx="598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77215" name="Group 92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0736" name="AutoShape 92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37" name="AutoShape 923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699" cy="12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77216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2 h 226"/>
                <a:gd name="T4" fmla="*/ 87 w 328"/>
                <a:gd name="T5" fmla="*/ 75 h 226"/>
                <a:gd name="T6" fmla="*/ 0 w 328"/>
                <a:gd name="T7" fmla="*/ 3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77217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0734" name="AutoShape 926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1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0735" name="AutoShape 927"/>
              <p:cNvSpPr>
                <a:spLocks noChangeArrowheads="1"/>
              </p:cNvSpPr>
              <p:nvPr/>
            </p:nvSpPr>
            <p:spPr bwMode="auto">
              <a:xfrm>
                <a:off x="629" y="2582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0723" name="Rectangle 928"/>
            <p:cNvSpPr>
              <a:spLocks noChangeArrowheads="1"/>
            </p:cNvSpPr>
            <p:nvPr/>
          </p:nvSpPr>
          <p:spPr bwMode="auto">
            <a:xfrm>
              <a:off x="5250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19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77 w 296"/>
                <a:gd name="T3" fmla="*/ 47 h 256"/>
                <a:gd name="T4" fmla="*/ 78 w 296"/>
                <a:gd name="T5" fmla="*/ 85 h 256"/>
                <a:gd name="T6" fmla="*/ 0 w 296"/>
                <a:gd name="T7" fmla="*/ 3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220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81 w 304"/>
                <a:gd name="T3" fmla="*/ 55 h 288"/>
                <a:gd name="T4" fmla="*/ 76 w 304"/>
                <a:gd name="T5" fmla="*/ 97 h 288"/>
                <a:gd name="T6" fmla="*/ 2 w 304"/>
                <a:gd name="T7" fmla="*/ 4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26" name="Oval 931"/>
            <p:cNvSpPr>
              <a:spLocks noChangeArrowheads="1"/>
            </p:cNvSpPr>
            <p:nvPr/>
          </p:nvSpPr>
          <p:spPr bwMode="auto">
            <a:xfrm>
              <a:off x="5516" y="2608"/>
              <a:ext cx="49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222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6 h 240"/>
                <a:gd name="T2" fmla="*/ 2 w 306"/>
                <a:gd name="T3" fmla="*/ 81 h 240"/>
                <a:gd name="T4" fmla="*/ 81 w 306"/>
                <a:gd name="T5" fmla="*/ 37 h 240"/>
                <a:gd name="T6" fmla="*/ 78 w 306"/>
                <a:gd name="T7" fmla="*/ 0 h 240"/>
                <a:gd name="T8" fmla="*/ 0 w 306"/>
                <a:gd name="T9" fmla="*/ 36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728" name="AutoShape 933"/>
            <p:cNvSpPr>
              <a:spLocks noChangeArrowheads="1"/>
            </p:cNvSpPr>
            <p:nvPr/>
          </p:nvSpPr>
          <p:spPr bwMode="auto">
            <a:xfrm>
              <a:off x="4140" y="2681"/>
              <a:ext cx="1197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29" name="AutoShape 934"/>
            <p:cNvSpPr>
              <a:spLocks noChangeArrowheads="1"/>
            </p:cNvSpPr>
            <p:nvPr/>
          </p:nvSpPr>
          <p:spPr bwMode="auto">
            <a:xfrm>
              <a:off x="4208" y="2713"/>
              <a:ext cx="1067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30" name="Oval 935"/>
            <p:cNvSpPr>
              <a:spLocks noChangeArrowheads="1"/>
            </p:cNvSpPr>
            <p:nvPr/>
          </p:nvSpPr>
          <p:spPr bwMode="auto">
            <a:xfrm>
              <a:off x="4307" y="2385"/>
              <a:ext cx="160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31" name="Oval 936"/>
            <p:cNvSpPr>
              <a:spLocks noChangeArrowheads="1"/>
            </p:cNvSpPr>
            <p:nvPr/>
          </p:nvSpPr>
          <p:spPr bwMode="auto">
            <a:xfrm>
              <a:off x="4485" y="2385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i="0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32" name="Oval 937"/>
            <p:cNvSpPr>
              <a:spLocks noChangeArrowheads="1"/>
            </p:cNvSpPr>
            <p:nvPr/>
          </p:nvSpPr>
          <p:spPr bwMode="auto">
            <a:xfrm>
              <a:off x="4664" y="2379"/>
              <a:ext cx="154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733" name="Rectangle 938"/>
            <p:cNvSpPr>
              <a:spLocks noChangeArrowheads="1"/>
            </p:cNvSpPr>
            <p:nvPr/>
          </p:nvSpPr>
          <p:spPr bwMode="auto">
            <a:xfrm>
              <a:off x="5059" y="1834"/>
              <a:ext cx="86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pic>
        <p:nvPicPr>
          <p:cNvPr id="177204" name="Picture 21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3" y="1039813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18</a:t>
            </a:fld>
            <a:endParaRPr lang="en-US" sz="1200" dirty="0">
              <a:latin typeface="Tahoma" charset="0"/>
            </a:endParaRPr>
          </a:p>
        </p:txBody>
      </p:sp>
      <p:sp>
        <p:nvSpPr>
          <p:cNvPr id="15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grpSp>
        <p:nvGrpSpPr>
          <p:cNvPr id="154" name="Group 347"/>
          <p:cNvGrpSpPr>
            <a:grpSpLocks/>
          </p:cNvGrpSpPr>
          <p:nvPr/>
        </p:nvGrpSpPr>
        <p:grpSpPr bwMode="auto">
          <a:xfrm>
            <a:off x="2751485" y="2148330"/>
            <a:ext cx="880316" cy="510540"/>
            <a:chOff x="1871277" y="1576300"/>
            <a:chExt cx="1128371" cy="437861"/>
          </a:xfrm>
        </p:grpSpPr>
        <p:sp>
          <p:nvSpPr>
            <p:cNvPr id="155" name="Oval 154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57" name="Oval 156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58" name="Freeform 157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59" name="Freeform 158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0" name="Freeform 159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1" name="Freeform 160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62" name="Straight Connector 161"/>
            <p:cNvCxnSpPr>
              <a:endCxn id="157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0367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>
          <a:xfrm>
            <a:off x="415925" y="39688"/>
            <a:ext cx="4560888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Switches vs. </a:t>
            </a:r>
            <a:r>
              <a:rPr lang="en-US" sz="3600" dirty="0" smtClean="0">
                <a:latin typeface="Gill Sans MT" charset="0"/>
                <a:cs typeface="+mj-cs"/>
              </a:rPr>
              <a:t>routers</a:t>
            </a:r>
            <a:endParaRPr lang="en-US" sz="3600" dirty="0">
              <a:latin typeface="Gill Sans MT" charset="0"/>
              <a:cs typeface="+mj-cs"/>
            </a:endParaRPr>
          </a:p>
        </p:txBody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341438"/>
            <a:ext cx="3967162" cy="4994275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 charset="0"/>
                <a:cs typeface="+mn-cs"/>
              </a:rPr>
              <a:t>both </a:t>
            </a: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are store</a:t>
            </a:r>
            <a:r>
              <a:rPr lang="en-US" sz="2400" dirty="0">
                <a:solidFill>
                  <a:srgbClr val="000099"/>
                </a:solidFill>
                <a:latin typeface="Gill Sans MT" charset="0"/>
                <a:cs typeface="+mn-cs"/>
              </a:rPr>
              <a:t>-and-</a:t>
            </a: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forward: </a:t>
            </a:r>
          </a:p>
          <a:p>
            <a:pPr marL="231775" indent="-231775">
              <a:buSzPct val="100000"/>
              <a:buFont typeface="Wingdings" charset="2"/>
              <a:buChar char="§"/>
              <a:defRPr/>
            </a:pPr>
            <a:r>
              <a:rPr lang="en-US" sz="2400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routers: </a:t>
            </a:r>
            <a:r>
              <a:rPr lang="en-US" sz="2400" dirty="0" smtClean="0">
                <a:latin typeface="Gill Sans MT" charset="0"/>
                <a:cs typeface="+mn-cs"/>
              </a:rPr>
              <a:t>network-layer devices (examine network-layer headers)</a:t>
            </a:r>
          </a:p>
          <a:p>
            <a:pPr marL="231775" indent="-231775">
              <a:buSzPct val="100000"/>
              <a:buFont typeface="Wingdings" charset="2"/>
              <a:buChar char="§"/>
              <a:defRPr/>
            </a:pPr>
            <a:r>
              <a:rPr lang="en-US" sz="2400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switches</a:t>
            </a:r>
            <a:r>
              <a:rPr lang="en-US" sz="2400" i="1" dirty="0" smtClean="0">
                <a:latin typeface="Gill Sans MT" charset="0"/>
                <a:cs typeface="+mn-cs"/>
              </a:rPr>
              <a:t>: </a:t>
            </a:r>
            <a:r>
              <a:rPr lang="en-US" sz="2400" dirty="0" smtClean="0">
                <a:latin typeface="Gill Sans MT" charset="0"/>
                <a:cs typeface="+mn-cs"/>
              </a:rPr>
              <a:t>link</a:t>
            </a:r>
            <a:r>
              <a:rPr lang="en-US" sz="2400" dirty="0">
                <a:latin typeface="Gill Sans MT" charset="0"/>
                <a:cs typeface="+mn-cs"/>
              </a:rPr>
              <a:t>-layer devices (examine link-layer headers)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Wingdings" charset="0"/>
              <a:buNone/>
              <a:defRPr/>
            </a:pPr>
            <a:endParaRPr lang="en-US" sz="2400" i="1" dirty="0" smtClean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both have forwarding tables:</a:t>
            </a:r>
          </a:p>
          <a:p>
            <a:pPr marL="231775" indent="-231775">
              <a:lnSpc>
                <a:spcPct val="80000"/>
              </a:lnSpc>
              <a:buSzPct val="100000"/>
              <a:buFont typeface="Wingdings" charset="2"/>
              <a:buChar char="§"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r</a:t>
            </a:r>
            <a:r>
              <a:rPr lang="en-US" sz="2400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outers: </a:t>
            </a:r>
            <a:r>
              <a:rPr lang="en-US" sz="2400" dirty="0" smtClean="0">
                <a:latin typeface="Gill Sans MT" charset="0"/>
                <a:cs typeface="+mn-cs"/>
              </a:rPr>
              <a:t>compute tables using routing algorithms, IP addresses</a:t>
            </a:r>
          </a:p>
          <a:p>
            <a:pPr marL="231775" indent="-231775">
              <a:lnSpc>
                <a:spcPct val="80000"/>
              </a:lnSpc>
              <a:buSzPct val="100000"/>
              <a:buFont typeface="Wingdings" charset="2"/>
              <a:buChar char="§"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s</a:t>
            </a:r>
            <a:r>
              <a:rPr lang="en-US" sz="2400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witches: </a:t>
            </a:r>
            <a:r>
              <a:rPr lang="en-US" sz="2400" dirty="0" smtClean="0">
                <a:latin typeface="Gill Sans MT" charset="0"/>
                <a:cs typeface="+mn-cs"/>
              </a:rPr>
              <a:t>learn forwarding table using flooding, learning, MAC addresses </a:t>
            </a:r>
            <a:endParaRPr lang="en-US" sz="2400" dirty="0">
              <a:latin typeface="Gill Sans MT" charset="0"/>
              <a:cs typeface="+mn-cs"/>
            </a:endParaRPr>
          </a:p>
        </p:txBody>
      </p:sp>
      <p:sp>
        <p:nvSpPr>
          <p:cNvPr id="179205" name="Freeform 3"/>
          <p:cNvSpPr>
            <a:spLocks/>
          </p:cNvSpPr>
          <p:nvPr/>
        </p:nvSpPr>
        <p:spPr bwMode="auto">
          <a:xfrm flipH="1">
            <a:off x="6543675" y="2103438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79206" name="Freeform 10"/>
          <p:cNvSpPr>
            <a:spLocks/>
          </p:cNvSpPr>
          <p:nvPr/>
        </p:nvSpPr>
        <p:spPr bwMode="auto">
          <a:xfrm>
            <a:off x="6530975" y="844550"/>
            <a:ext cx="360363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79207" name="Rectangle 23"/>
          <p:cNvSpPr>
            <a:spLocks noChangeArrowheads="1"/>
          </p:cNvSpPr>
          <p:nvPr/>
        </p:nvSpPr>
        <p:spPr bwMode="auto">
          <a:xfrm>
            <a:off x="5307013" y="850900"/>
            <a:ext cx="1296987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79208" name="Rectangle 24"/>
          <p:cNvSpPr>
            <a:spLocks noChangeArrowheads="1"/>
          </p:cNvSpPr>
          <p:nvPr/>
        </p:nvSpPr>
        <p:spPr bwMode="auto">
          <a:xfrm>
            <a:off x="5259388" y="9223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79209" name="Line 25"/>
          <p:cNvSpPr>
            <a:spLocks noChangeShapeType="1"/>
          </p:cNvSpPr>
          <p:nvPr/>
        </p:nvSpPr>
        <p:spPr bwMode="auto">
          <a:xfrm>
            <a:off x="5259388" y="12398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9210" name="Text Box 26"/>
          <p:cNvSpPr txBox="1">
            <a:spLocks noChangeArrowheads="1"/>
          </p:cNvSpPr>
          <p:nvPr/>
        </p:nvSpPr>
        <p:spPr bwMode="auto">
          <a:xfrm>
            <a:off x="5216525" y="8890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physical</a:t>
            </a:r>
          </a:p>
        </p:txBody>
      </p:sp>
      <p:sp>
        <p:nvSpPr>
          <p:cNvPr id="179211" name="Line 27"/>
          <p:cNvSpPr>
            <a:spLocks noChangeShapeType="1"/>
          </p:cNvSpPr>
          <p:nvPr/>
        </p:nvSpPr>
        <p:spPr bwMode="auto">
          <a:xfrm>
            <a:off x="5267325" y="15605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9212" name="Line 28"/>
          <p:cNvSpPr>
            <a:spLocks noChangeShapeType="1"/>
          </p:cNvSpPr>
          <p:nvPr/>
        </p:nvSpPr>
        <p:spPr bwMode="auto">
          <a:xfrm>
            <a:off x="5272088" y="18415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9213" name="Line 29"/>
          <p:cNvSpPr>
            <a:spLocks noChangeShapeType="1"/>
          </p:cNvSpPr>
          <p:nvPr/>
        </p:nvSpPr>
        <p:spPr bwMode="auto">
          <a:xfrm>
            <a:off x="5272088" y="21177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79214" name="Group 88"/>
          <p:cNvGrpSpPr>
            <a:grpSpLocks/>
          </p:cNvGrpSpPr>
          <p:nvPr/>
        </p:nvGrpSpPr>
        <p:grpSpPr bwMode="auto">
          <a:xfrm>
            <a:off x="6716713" y="3525838"/>
            <a:ext cx="1387475" cy="1035050"/>
            <a:chOff x="3601" y="168"/>
            <a:chExt cx="874" cy="652"/>
          </a:xfrm>
        </p:grpSpPr>
        <p:sp>
          <p:nvSpPr>
            <p:cNvPr id="179263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264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265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9266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i="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i="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i="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physical</a:t>
              </a:r>
            </a:p>
          </p:txBody>
        </p:sp>
        <p:sp>
          <p:nvSpPr>
            <p:cNvPr id="179267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179215" name="Group 94"/>
          <p:cNvGrpSpPr>
            <a:grpSpLocks/>
          </p:cNvGrpSpPr>
          <p:nvPr/>
        </p:nvGrpSpPr>
        <p:grpSpPr bwMode="auto">
          <a:xfrm>
            <a:off x="7054850" y="2100263"/>
            <a:ext cx="1387475" cy="733425"/>
            <a:chOff x="4696" y="597"/>
            <a:chExt cx="874" cy="462"/>
          </a:xfrm>
        </p:grpSpPr>
        <p:sp>
          <p:nvSpPr>
            <p:cNvPr id="179259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260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261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9262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i="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i="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physical</a:t>
              </a:r>
            </a:p>
          </p:txBody>
        </p:sp>
      </p:grpSp>
      <p:sp>
        <p:nvSpPr>
          <p:cNvPr id="179216" name="Text Box 167"/>
          <p:cNvSpPr txBox="1">
            <a:spLocks noChangeArrowheads="1"/>
          </p:cNvSpPr>
          <p:nvPr/>
        </p:nvSpPr>
        <p:spPr bwMode="auto">
          <a:xfrm>
            <a:off x="5854700" y="3003550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0" dirty="0">
                <a:solidFill>
                  <a:srgbClr val="000000"/>
                </a:solidFill>
                <a:latin typeface="Arial" charset="0"/>
                <a:cs typeface="Arial" charset="0"/>
              </a:rPr>
              <a:t>switch</a:t>
            </a:r>
          </a:p>
        </p:txBody>
      </p:sp>
      <p:grpSp>
        <p:nvGrpSpPr>
          <p:cNvPr id="179217" name="Group 39"/>
          <p:cNvGrpSpPr>
            <a:grpSpLocks/>
          </p:cNvGrpSpPr>
          <p:nvPr/>
        </p:nvGrpSpPr>
        <p:grpSpPr bwMode="auto">
          <a:xfrm>
            <a:off x="4408488" y="1562100"/>
            <a:ext cx="962025" cy="304800"/>
            <a:chOff x="1070" y="918"/>
            <a:chExt cx="606" cy="192"/>
          </a:xfrm>
        </p:grpSpPr>
        <p:sp>
          <p:nvSpPr>
            <p:cNvPr id="71738" name="Rectangle 40"/>
            <p:cNvSpPr>
              <a:spLocks noChangeArrowheads="1"/>
            </p:cNvSpPr>
            <p:nvPr/>
          </p:nvSpPr>
          <p:spPr bwMode="auto">
            <a:xfrm>
              <a:off x="1082" y="939"/>
              <a:ext cx="576" cy="1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258" name="Text Box 4"/>
            <p:cNvSpPr txBox="1">
              <a:spLocks noChangeArrowheads="1"/>
            </p:cNvSpPr>
            <p:nvPr/>
          </p:nvSpPr>
          <p:spPr bwMode="auto">
            <a:xfrm>
              <a:off x="1070" y="918"/>
              <a:ext cx="60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i="0" dirty="0">
                  <a:solidFill>
                    <a:srgbClr val="CC0000"/>
                  </a:solidFill>
                  <a:latin typeface="Arial" charset="0"/>
                  <a:cs typeface="Arial" charset="0"/>
                </a:rPr>
                <a:t>datagram</a:t>
              </a:r>
            </a:p>
          </p:txBody>
        </p:sp>
      </p:grpSp>
      <p:sp>
        <p:nvSpPr>
          <p:cNvPr id="179218" name="Rectangle 57"/>
          <p:cNvSpPr>
            <a:spLocks noChangeArrowheads="1"/>
          </p:cNvSpPr>
          <p:nvPr/>
        </p:nvSpPr>
        <p:spPr bwMode="auto">
          <a:xfrm>
            <a:off x="5208588" y="4594225"/>
            <a:ext cx="1296987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79219" name="Rectangle 58"/>
          <p:cNvSpPr>
            <a:spLocks noChangeArrowheads="1"/>
          </p:cNvSpPr>
          <p:nvPr/>
        </p:nvSpPr>
        <p:spPr bwMode="auto">
          <a:xfrm>
            <a:off x="5160963" y="4665663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79220" name="Line 59"/>
          <p:cNvSpPr>
            <a:spLocks noChangeShapeType="1"/>
          </p:cNvSpPr>
          <p:nvPr/>
        </p:nvSpPr>
        <p:spPr bwMode="auto">
          <a:xfrm>
            <a:off x="5160963" y="498316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9221" name="Text Box 60"/>
          <p:cNvSpPr txBox="1">
            <a:spLocks noChangeArrowheads="1"/>
          </p:cNvSpPr>
          <p:nvPr/>
        </p:nvSpPr>
        <p:spPr bwMode="auto">
          <a:xfrm>
            <a:off x="5118100" y="4632325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physical</a:t>
            </a:r>
          </a:p>
        </p:txBody>
      </p:sp>
      <p:sp>
        <p:nvSpPr>
          <p:cNvPr id="179222" name="Line 61"/>
          <p:cNvSpPr>
            <a:spLocks noChangeShapeType="1"/>
          </p:cNvSpPr>
          <p:nvPr/>
        </p:nvSpPr>
        <p:spPr bwMode="auto">
          <a:xfrm>
            <a:off x="5168900" y="53038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9223" name="Line 62"/>
          <p:cNvSpPr>
            <a:spLocks noChangeShapeType="1"/>
          </p:cNvSpPr>
          <p:nvPr/>
        </p:nvSpPr>
        <p:spPr bwMode="auto">
          <a:xfrm>
            <a:off x="5173663" y="55848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9224" name="Line 63"/>
          <p:cNvSpPr>
            <a:spLocks noChangeShapeType="1"/>
          </p:cNvSpPr>
          <p:nvPr/>
        </p:nvSpPr>
        <p:spPr bwMode="auto">
          <a:xfrm>
            <a:off x="5173663" y="586105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9225" name="Freeform 49"/>
          <p:cNvSpPr>
            <a:spLocks/>
          </p:cNvSpPr>
          <p:nvPr/>
        </p:nvSpPr>
        <p:spPr bwMode="auto">
          <a:xfrm>
            <a:off x="6472238" y="4600575"/>
            <a:ext cx="381000" cy="1857375"/>
          </a:xfrm>
          <a:custGeom>
            <a:avLst/>
            <a:gdLst>
              <a:gd name="T0" fmla="*/ 0 w 240"/>
              <a:gd name="T1" fmla="*/ 2147483647 h 1170"/>
              <a:gd name="T2" fmla="*/ 2147483647 w 240"/>
              <a:gd name="T3" fmla="*/ 0 h 1170"/>
              <a:gd name="T4" fmla="*/ 2147483647 w 240"/>
              <a:gd name="T5" fmla="*/ 2147483647 h 1170"/>
              <a:gd name="T6" fmla="*/ 2147483647 w 240"/>
              <a:gd name="T7" fmla="*/ 2147483647 h 1170"/>
              <a:gd name="T8" fmla="*/ 0 w 240"/>
              <a:gd name="T9" fmla="*/ 2147483647 h 11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1170">
                <a:moveTo>
                  <a:pt x="0" y="960"/>
                </a:moveTo>
                <a:lnTo>
                  <a:pt x="6" y="0"/>
                </a:lnTo>
                <a:lnTo>
                  <a:pt x="240" y="1092"/>
                </a:lnTo>
                <a:lnTo>
                  <a:pt x="168" y="1170"/>
                </a:lnTo>
                <a:lnTo>
                  <a:pt x="0" y="96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179226" name="Group 50"/>
          <p:cNvGrpSpPr>
            <a:grpSpLocks/>
          </p:cNvGrpSpPr>
          <p:nvPr/>
        </p:nvGrpSpPr>
        <p:grpSpPr bwMode="auto">
          <a:xfrm>
            <a:off x="4294188" y="1814513"/>
            <a:ext cx="1095375" cy="338137"/>
            <a:chOff x="998" y="1077"/>
            <a:chExt cx="690" cy="213"/>
          </a:xfrm>
        </p:grpSpPr>
        <p:sp>
          <p:nvSpPr>
            <p:cNvPr id="71736" name="Rectangle 51"/>
            <p:cNvSpPr>
              <a:spLocks noChangeArrowheads="1"/>
            </p:cNvSpPr>
            <p:nvPr/>
          </p:nvSpPr>
          <p:spPr bwMode="auto">
            <a:xfrm>
              <a:off x="998" y="1113"/>
              <a:ext cx="690" cy="1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256" name="Text Box 7"/>
            <p:cNvSpPr txBox="1">
              <a:spLocks noChangeArrowheads="1"/>
            </p:cNvSpPr>
            <p:nvPr/>
          </p:nvSpPr>
          <p:spPr bwMode="auto">
            <a:xfrm>
              <a:off x="1107" y="1077"/>
              <a:ext cx="44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i="0" dirty="0">
                  <a:solidFill>
                    <a:srgbClr val="CC0000"/>
                  </a:solidFill>
                  <a:latin typeface="Arial" charset="0"/>
                  <a:cs typeface="Arial" charset="0"/>
                </a:rPr>
                <a:t>frame</a:t>
              </a:r>
            </a:p>
          </p:txBody>
        </p:sp>
      </p:grpSp>
      <p:sp>
        <p:nvSpPr>
          <p:cNvPr id="179227" name="Freeform 53"/>
          <p:cNvSpPr>
            <a:spLocks/>
          </p:cNvSpPr>
          <p:nvPr/>
        </p:nvSpPr>
        <p:spPr bwMode="auto">
          <a:xfrm>
            <a:off x="5281613" y="723900"/>
            <a:ext cx="2924175" cy="5314950"/>
          </a:xfrm>
          <a:custGeom>
            <a:avLst/>
            <a:gdLst>
              <a:gd name="T0" fmla="*/ 2147483647 w 1842"/>
              <a:gd name="T1" fmla="*/ 0 h 3348"/>
              <a:gd name="T2" fmla="*/ 2147483647 w 1842"/>
              <a:gd name="T3" fmla="*/ 2147483647 h 3348"/>
              <a:gd name="T4" fmla="*/ 2147483647 w 1842"/>
              <a:gd name="T5" fmla="*/ 2147483647 h 3348"/>
              <a:gd name="T6" fmla="*/ 2147483647 w 1842"/>
              <a:gd name="T7" fmla="*/ 2147483647 h 3348"/>
              <a:gd name="T8" fmla="*/ 2147483647 w 1842"/>
              <a:gd name="T9" fmla="*/ 2147483647 h 3348"/>
              <a:gd name="T10" fmla="*/ 2147483647 w 1842"/>
              <a:gd name="T11" fmla="*/ 2147483647 h 3348"/>
              <a:gd name="T12" fmla="*/ 2147483647 w 1842"/>
              <a:gd name="T13" fmla="*/ 2147483647 h 3348"/>
              <a:gd name="T14" fmla="*/ 2147483647 w 1842"/>
              <a:gd name="T15" fmla="*/ 2147483647 h 3348"/>
              <a:gd name="T16" fmla="*/ 2147483647 w 1842"/>
              <a:gd name="T17" fmla="*/ 2147483647 h 3348"/>
              <a:gd name="T18" fmla="*/ 2147483647 w 1842"/>
              <a:gd name="T19" fmla="*/ 2147483647 h 3348"/>
              <a:gd name="T20" fmla="*/ 2147483647 w 1842"/>
              <a:gd name="T21" fmla="*/ 2147483647 h 3348"/>
              <a:gd name="T22" fmla="*/ 2147483647 w 1842"/>
              <a:gd name="T23" fmla="*/ 2147483647 h 3348"/>
              <a:gd name="T24" fmla="*/ 0 w 1842"/>
              <a:gd name="T25" fmla="*/ 2147483647 h 334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842" h="3348">
                <a:moveTo>
                  <a:pt x="132" y="0"/>
                </a:moveTo>
                <a:lnTo>
                  <a:pt x="138" y="1200"/>
                </a:lnTo>
                <a:lnTo>
                  <a:pt x="1326" y="1200"/>
                </a:lnTo>
                <a:lnTo>
                  <a:pt x="1326" y="948"/>
                </a:lnTo>
                <a:lnTo>
                  <a:pt x="1830" y="948"/>
                </a:lnTo>
                <a:lnTo>
                  <a:pt x="1842" y="2496"/>
                </a:lnTo>
                <a:lnTo>
                  <a:pt x="1656" y="2340"/>
                </a:lnTo>
                <a:lnTo>
                  <a:pt x="1644" y="1896"/>
                </a:lnTo>
                <a:lnTo>
                  <a:pt x="1248" y="1902"/>
                </a:lnTo>
                <a:lnTo>
                  <a:pt x="1230" y="2430"/>
                </a:lnTo>
                <a:lnTo>
                  <a:pt x="774" y="3348"/>
                </a:lnTo>
                <a:lnTo>
                  <a:pt x="6" y="3348"/>
                </a:lnTo>
                <a:lnTo>
                  <a:pt x="0" y="2226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179228" name="Group 54"/>
          <p:cNvGrpSpPr>
            <a:grpSpLocks/>
          </p:cNvGrpSpPr>
          <p:nvPr/>
        </p:nvGrpSpPr>
        <p:grpSpPr bwMode="auto">
          <a:xfrm>
            <a:off x="8066088" y="2166938"/>
            <a:ext cx="1095375" cy="338137"/>
            <a:chOff x="998" y="1077"/>
            <a:chExt cx="690" cy="213"/>
          </a:xfrm>
        </p:grpSpPr>
        <p:sp>
          <p:nvSpPr>
            <p:cNvPr id="71734" name="Rectangle 55"/>
            <p:cNvSpPr>
              <a:spLocks noChangeArrowheads="1"/>
            </p:cNvSpPr>
            <p:nvPr/>
          </p:nvSpPr>
          <p:spPr bwMode="auto">
            <a:xfrm>
              <a:off x="998" y="1113"/>
              <a:ext cx="690" cy="1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254" name="Text Box 7"/>
            <p:cNvSpPr txBox="1">
              <a:spLocks noChangeArrowheads="1"/>
            </p:cNvSpPr>
            <p:nvPr/>
          </p:nvSpPr>
          <p:spPr bwMode="auto">
            <a:xfrm>
              <a:off x="1107" y="1077"/>
              <a:ext cx="44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i="0" dirty="0">
                  <a:solidFill>
                    <a:srgbClr val="CC0000"/>
                  </a:solidFill>
                  <a:latin typeface="Arial" charset="0"/>
                  <a:cs typeface="Arial" charset="0"/>
                </a:rPr>
                <a:t>frame</a:t>
              </a:r>
            </a:p>
          </p:txBody>
        </p:sp>
      </p:grpSp>
      <p:grpSp>
        <p:nvGrpSpPr>
          <p:cNvPr id="179229" name="Group 57"/>
          <p:cNvGrpSpPr>
            <a:grpSpLocks/>
          </p:cNvGrpSpPr>
          <p:nvPr/>
        </p:nvGrpSpPr>
        <p:grpSpPr bwMode="auto">
          <a:xfrm>
            <a:off x="7742238" y="3919538"/>
            <a:ext cx="1095375" cy="338137"/>
            <a:chOff x="998" y="1077"/>
            <a:chExt cx="690" cy="213"/>
          </a:xfrm>
        </p:grpSpPr>
        <p:sp>
          <p:nvSpPr>
            <p:cNvPr id="71732" name="Rectangle 58"/>
            <p:cNvSpPr>
              <a:spLocks noChangeArrowheads="1"/>
            </p:cNvSpPr>
            <p:nvPr/>
          </p:nvSpPr>
          <p:spPr bwMode="auto">
            <a:xfrm>
              <a:off x="998" y="1113"/>
              <a:ext cx="690" cy="1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252" name="Text Box 7"/>
            <p:cNvSpPr txBox="1">
              <a:spLocks noChangeArrowheads="1"/>
            </p:cNvSpPr>
            <p:nvPr/>
          </p:nvSpPr>
          <p:spPr bwMode="auto">
            <a:xfrm>
              <a:off x="1107" y="1077"/>
              <a:ext cx="44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i="0" dirty="0">
                  <a:solidFill>
                    <a:srgbClr val="CC0000"/>
                  </a:solidFill>
                  <a:latin typeface="Arial" charset="0"/>
                  <a:cs typeface="Arial" charset="0"/>
                </a:rPr>
                <a:t>frame</a:t>
              </a:r>
            </a:p>
          </p:txBody>
        </p:sp>
      </p:grpSp>
      <p:grpSp>
        <p:nvGrpSpPr>
          <p:cNvPr id="179230" name="Group 60"/>
          <p:cNvGrpSpPr>
            <a:grpSpLocks/>
          </p:cNvGrpSpPr>
          <p:nvPr/>
        </p:nvGrpSpPr>
        <p:grpSpPr bwMode="auto">
          <a:xfrm>
            <a:off x="7808913" y="3638550"/>
            <a:ext cx="962025" cy="304800"/>
            <a:chOff x="1070" y="918"/>
            <a:chExt cx="606" cy="192"/>
          </a:xfrm>
        </p:grpSpPr>
        <p:sp>
          <p:nvSpPr>
            <p:cNvPr id="71730" name="Rectangle 61"/>
            <p:cNvSpPr>
              <a:spLocks noChangeArrowheads="1"/>
            </p:cNvSpPr>
            <p:nvPr/>
          </p:nvSpPr>
          <p:spPr bwMode="auto">
            <a:xfrm>
              <a:off x="1082" y="939"/>
              <a:ext cx="576" cy="1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250" name="Text Box 4"/>
            <p:cNvSpPr txBox="1">
              <a:spLocks noChangeArrowheads="1"/>
            </p:cNvSpPr>
            <p:nvPr/>
          </p:nvSpPr>
          <p:spPr bwMode="auto">
            <a:xfrm>
              <a:off x="1070" y="918"/>
              <a:ext cx="60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i="0" dirty="0">
                  <a:solidFill>
                    <a:srgbClr val="CC0000"/>
                  </a:solidFill>
                  <a:latin typeface="Arial" charset="0"/>
                  <a:cs typeface="Arial" charset="0"/>
                </a:rPr>
                <a:t>datagram</a:t>
              </a:r>
            </a:p>
          </p:txBody>
        </p:sp>
      </p:grpSp>
      <p:sp>
        <p:nvSpPr>
          <p:cNvPr id="179231" name="Freeform 63"/>
          <p:cNvSpPr>
            <a:spLocks/>
          </p:cNvSpPr>
          <p:nvPr/>
        </p:nvSpPr>
        <p:spPr bwMode="auto">
          <a:xfrm>
            <a:off x="6424613" y="3533775"/>
            <a:ext cx="361950" cy="923925"/>
          </a:xfrm>
          <a:custGeom>
            <a:avLst/>
            <a:gdLst>
              <a:gd name="T0" fmla="*/ 2147483647 w 228"/>
              <a:gd name="T1" fmla="*/ 0 h 582"/>
              <a:gd name="T2" fmla="*/ 2147483647 w 228"/>
              <a:gd name="T3" fmla="*/ 2147483647 h 582"/>
              <a:gd name="T4" fmla="*/ 2147483647 w 228"/>
              <a:gd name="T5" fmla="*/ 2147483647 h 582"/>
              <a:gd name="T6" fmla="*/ 0 w 228"/>
              <a:gd name="T7" fmla="*/ 2147483647 h 582"/>
              <a:gd name="T8" fmla="*/ 2147483647 w 228"/>
              <a:gd name="T9" fmla="*/ 0 h 5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8" h="582">
                <a:moveTo>
                  <a:pt x="228" y="0"/>
                </a:moveTo>
                <a:lnTo>
                  <a:pt x="228" y="582"/>
                </a:lnTo>
                <a:lnTo>
                  <a:pt x="12" y="360"/>
                </a:lnTo>
                <a:lnTo>
                  <a:pt x="0" y="222"/>
                </a:lnTo>
                <a:lnTo>
                  <a:pt x="228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0099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179232" name="Group 44"/>
          <p:cNvGrpSpPr>
            <a:grpSpLocks/>
          </p:cNvGrpSpPr>
          <p:nvPr/>
        </p:nvGrpSpPr>
        <p:grpSpPr bwMode="auto">
          <a:xfrm>
            <a:off x="6481763" y="1347788"/>
            <a:ext cx="762000" cy="693737"/>
            <a:chOff x="-44" y="1473"/>
            <a:chExt cx="981" cy="1105"/>
          </a:xfrm>
        </p:grpSpPr>
        <p:pic>
          <p:nvPicPr>
            <p:cNvPr id="17924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4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79233" name="Group 44"/>
          <p:cNvGrpSpPr>
            <a:grpSpLocks/>
          </p:cNvGrpSpPr>
          <p:nvPr/>
        </p:nvGrpSpPr>
        <p:grpSpPr bwMode="auto">
          <a:xfrm>
            <a:off x="6461125" y="6002338"/>
            <a:ext cx="762000" cy="693737"/>
            <a:chOff x="-44" y="1473"/>
            <a:chExt cx="981" cy="1105"/>
          </a:xfrm>
        </p:grpSpPr>
        <p:pic>
          <p:nvPicPr>
            <p:cNvPr id="17924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924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71715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463" y="2671763"/>
            <a:ext cx="877887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79236" name="Picture 23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8477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  <p:sp>
        <p:nvSpPr>
          <p:cNvPr id="7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grpSp>
        <p:nvGrpSpPr>
          <p:cNvPr id="71" name="Group 347"/>
          <p:cNvGrpSpPr>
            <a:grpSpLocks/>
          </p:cNvGrpSpPr>
          <p:nvPr/>
        </p:nvGrpSpPr>
        <p:grpSpPr bwMode="auto">
          <a:xfrm>
            <a:off x="5807754" y="3834926"/>
            <a:ext cx="781085" cy="431171"/>
            <a:chOff x="1871277" y="1576300"/>
            <a:chExt cx="1128371" cy="437861"/>
          </a:xfrm>
        </p:grpSpPr>
        <p:sp>
          <p:nvSpPr>
            <p:cNvPr id="72" name="Oval 7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4" name="Oval 7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75" name="Freeform 7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6" name="Freeform 7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7" name="Freeform 7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8" name="Freeform 7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79" name="Straight Connector 78"/>
            <p:cNvCxnSpPr>
              <a:endCxn id="7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19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387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6.4 LANs</a:t>
            </a:r>
            <a:endParaRPr lang="en-US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82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Ethernet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8188" y="1276350"/>
            <a:ext cx="7519987" cy="2133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dominant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 wired LAN technology: </a:t>
            </a:r>
          </a:p>
          <a:p>
            <a:pPr>
              <a:defRPr/>
            </a:pPr>
            <a:r>
              <a:rPr lang="en-US" sz="2400" dirty="0" smtClean="0">
                <a:latin typeface="Gill Sans MT" charset="0"/>
                <a:cs typeface="+mn-cs"/>
              </a:rPr>
              <a:t>single chip, multiple speeds (e.g., Broadcom  BCM5761)</a:t>
            </a:r>
            <a:endParaRPr lang="en-US" sz="2400" dirty="0"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first widely used LAN technology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simpler, </a:t>
            </a:r>
            <a:r>
              <a:rPr lang="en-US" sz="2400" dirty="0" smtClean="0">
                <a:latin typeface="Gill Sans MT" charset="0"/>
                <a:cs typeface="+mn-cs"/>
              </a:rPr>
              <a:t>cheap</a:t>
            </a:r>
            <a:endParaRPr lang="en-US" sz="2400" dirty="0"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kept up with speed race: 10 Mbps – 10 Gbps </a:t>
            </a:r>
            <a:endParaRPr lang="en-US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pic>
        <p:nvPicPr>
          <p:cNvPr id="146437" name="Picture 4" descr="551 metcalfe-en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3635375"/>
            <a:ext cx="4752975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1" name="Text Box 5"/>
          <p:cNvSpPr txBox="1">
            <a:spLocks noChangeArrowheads="1"/>
          </p:cNvSpPr>
          <p:nvPr/>
        </p:nvSpPr>
        <p:spPr bwMode="auto">
          <a:xfrm>
            <a:off x="4289425" y="6086475"/>
            <a:ext cx="31305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/>
                <a:cs typeface="Arial"/>
              </a:rPr>
              <a:t>Metcalfe</a:t>
            </a:r>
            <a:r>
              <a:rPr lang="ja-JP" altLang="en-US" dirty="0" smtClean="0">
                <a:latin typeface="Arial"/>
                <a:cs typeface="Arial"/>
              </a:rPr>
              <a:t>’</a:t>
            </a:r>
            <a:r>
              <a:rPr lang="en-US" dirty="0" smtClean="0">
                <a:latin typeface="Arial"/>
                <a:cs typeface="Arial"/>
              </a:rPr>
              <a:t>s Ethernet sketch</a:t>
            </a:r>
          </a:p>
        </p:txBody>
      </p:sp>
      <p:pic>
        <p:nvPicPr>
          <p:cNvPr id="146439" name="Picture 24" descr="underline_base"/>
          <p:cNvPicPr>
            <a:picLocks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13" y="877888"/>
            <a:ext cx="1970087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82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1" name="Picture 1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796925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xfrm>
            <a:off x="5461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latin typeface="Gill Sans MT" charset="0"/>
                <a:cs typeface="+mj-cs"/>
              </a:rPr>
              <a:t>Ethernet: physical topology</a:t>
            </a:r>
            <a:endParaRPr lang="en-US" sz="4000" dirty="0">
              <a:latin typeface="Gill Sans MT" charset="0"/>
              <a:cs typeface="+mj-cs"/>
            </a:endParaRPr>
          </a:p>
        </p:txBody>
      </p:sp>
      <p:sp>
        <p:nvSpPr>
          <p:cNvPr id="5325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08000" y="1103313"/>
            <a:ext cx="8297863" cy="2449512"/>
          </a:xfrm>
        </p:spPr>
        <p:txBody>
          <a:bodyPr/>
          <a:lstStyle/>
          <a:p>
            <a:pPr>
              <a:lnSpc>
                <a:spcPct val="75000"/>
              </a:lnSpc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b</a:t>
            </a:r>
            <a:r>
              <a:rPr lang="en-US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us: </a:t>
            </a:r>
            <a:r>
              <a:rPr lang="en-US" dirty="0" smtClean="0">
                <a:latin typeface="Gill Sans MT" charset="0"/>
                <a:cs typeface="+mn-cs"/>
              </a:rPr>
              <a:t>popular </a:t>
            </a:r>
            <a:r>
              <a:rPr lang="en-US" dirty="0">
                <a:latin typeface="Gill Sans MT" charset="0"/>
                <a:cs typeface="+mn-cs"/>
              </a:rPr>
              <a:t>through mid 90s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all nodes in same collision domain (can collide with each other)</a:t>
            </a:r>
          </a:p>
          <a:p>
            <a:pPr>
              <a:lnSpc>
                <a:spcPct val="75000"/>
              </a:lnSpc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s</a:t>
            </a:r>
            <a:r>
              <a:rPr lang="en-US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tar: </a:t>
            </a:r>
            <a:r>
              <a:rPr lang="en-US" dirty="0" smtClean="0">
                <a:latin typeface="Gill Sans MT" charset="0"/>
                <a:cs typeface="+mn-cs"/>
              </a:rPr>
              <a:t>prevails today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active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switch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in center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latin typeface="Gill Sans MT" charset="0"/>
              </a:rPr>
              <a:t>each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dirty="0">
                <a:latin typeface="Gill Sans MT" charset="0"/>
              </a:rPr>
              <a:t>spoke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dirty="0">
                <a:latin typeface="Gill Sans MT" charset="0"/>
              </a:rPr>
              <a:t> runs a (separate) Ethernet protocol (nodes do not collide with each other)</a:t>
            </a:r>
          </a:p>
        </p:txBody>
      </p:sp>
      <p:sp>
        <p:nvSpPr>
          <p:cNvPr id="53254" name="Line 17"/>
          <p:cNvSpPr>
            <a:spLocks noChangeShapeType="1"/>
          </p:cNvSpPr>
          <p:nvPr/>
        </p:nvSpPr>
        <p:spPr bwMode="auto">
          <a:xfrm>
            <a:off x="5316538" y="5110163"/>
            <a:ext cx="974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55" name="Line 18"/>
          <p:cNvSpPr>
            <a:spLocks noChangeShapeType="1"/>
          </p:cNvSpPr>
          <p:nvPr/>
        </p:nvSpPr>
        <p:spPr bwMode="auto">
          <a:xfrm>
            <a:off x="6556375" y="45180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56" name="Line 19"/>
          <p:cNvSpPr>
            <a:spLocks noChangeShapeType="1"/>
          </p:cNvSpPr>
          <p:nvPr/>
        </p:nvSpPr>
        <p:spPr bwMode="auto">
          <a:xfrm flipH="1">
            <a:off x="6746875" y="5126038"/>
            <a:ext cx="1003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57" name="Line 20"/>
          <p:cNvSpPr>
            <a:spLocks noChangeShapeType="1"/>
          </p:cNvSpPr>
          <p:nvPr/>
        </p:nvSpPr>
        <p:spPr bwMode="auto">
          <a:xfrm flipV="1">
            <a:off x="6556375" y="5251450"/>
            <a:ext cx="12700" cy="709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58" name="Text Box 23"/>
          <p:cNvSpPr txBox="1">
            <a:spLocks noChangeArrowheads="1"/>
          </p:cNvSpPr>
          <p:nvPr/>
        </p:nvSpPr>
        <p:spPr bwMode="auto">
          <a:xfrm>
            <a:off x="5464175" y="5486400"/>
            <a:ext cx="754063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i="0" dirty="0" smtClean="0">
                <a:latin typeface="Arial" charset="0"/>
                <a:cs typeface="Arial" charset="0"/>
              </a:rPr>
              <a:t>switch</a:t>
            </a:r>
          </a:p>
        </p:txBody>
      </p:sp>
      <p:sp>
        <p:nvSpPr>
          <p:cNvPr id="53259" name="Line 24"/>
          <p:cNvSpPr>
            <a:spLocks noChangeShapeType="1"/>
          </p:cNvSpPr>
          <p:nvPr/>
        </p:nvSpPr>
        <p:spPr bwMode="auto">
          <a:xfrm flipV="1">
            <a:off x="5834063" y="5275263"/>
            <a:ext cx="417512" cy="23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60" name="Line 32"/>
          <p:cNvSpPr>
            <a:spLocks noChangeShapeType="1"/>
          </p:cNvSpPr>
          <p:nvPr/>
        </p:nvSpPr>
        <p:spPr bwMode="auto">
          <a:xfrm flipH="1">
            <a:off x="2160588" y="4102100"/>
            <a:ext cx="752475" cy="146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61" name="Line 33"/>
          <p:cNvSpPr>
            <a:spLocks noChangeShapeType="1"/>
          </p:cNvSpPr>
          <p:nvPr/>
        </p:nvSpPr>
        <p:spPr bwMode="auto">
          <a:xfrm>
            <a:off x="2132013" y="4879975"/>
            <a:ext cx="392112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62" name="Line 34"/>
          <p:cNvSpPr>
            <a:spLocks noChangeShapeType="1"/>
          </p:cNvSpPr>
          <p:nvPr/>
        </p:nvSpPr>
        <p:spPr bwMode="auto">
          <a:xfrm>
            <a:off x="1914525" y="5434013"/>
            <a:ext cx="307975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63" name="Line 35"/>
          <p:cNvSpPr>
            <a:spLocks noChangeShapeType="1"/>
          </p:cNvSpPr>
          <p:nvPr/>
        </p:nvSpPr>
        <p:spPr bwMode="auto">
          <a:xfrm flipV="1">
            <a:off x="2632075" y="4648200"/>
            <a:ext cx="287338" cy="1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64" name="Line 37"/>
          <p:cNvSpPr>
            <a:spLocks noChangeShapeType="1"/>
          </p:cNvSpPr>
          <p:nvPr/>
        </p:nvSpPr>
        <p:spPr bwMode="auto">
          <a:xfrm>
            <a:off x="2424113" y="4275138"/>
            <a:ext cx="39211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65" name="Line 38"/>
          <p:cNvSpPr>
            <a:spLocks noChangeShapeType="1"/>
          </p:cNvSpPr>
          <p:nvPr/>
        </p:nvSpPr>
        <p:spPr bwMode="auto">
          <a:xfrm>
            <a:off x="2424113" y="4275138"/>
            <a:ext cx="39211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66" name="Line 39"/>
          <p:cNvSpPr>
            <a:spLocks noChangeShapeType="1"/>
          </p:cNvSpPr>
          <p:nvPr/>
        </p:nvSpPr>
        <p:spPr bwMode="auto">
          <a:xfrm>
            <a:off x="2314575" y="5324475"/>
            <a:ext cx="307975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67" name="Text Box 41"/>
          <p:cNvSpPr txBox="1">
            <a:spLocks noChangeArrowheads="1"/>
          </p:cNvSpPr>
          <p:nvPr/>
        </p:nvSpPr>
        <p:spPr bwMode="auto">
          <a:xfrm>
            <a:off x="1430338" y="5908675"/>
            <a:ext cx="21859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bus: </a:t>
            </a:r>
            <a:r>
              <a:rPr lang="en-US" i="0" dirty="0" smtClean="0">
                <a:latin typeface="Arial" charset="0"/>
                <a:cs typeface="Arial" charset="0"/>
              </a:rPr>
              <a:t>coaxial cable</a:t>
            </a:r>
          </a:p>
        </p:txBody>
      </p:sp>
      <p:sp>
        <p:nvSpPr>
          <p:cNvPr id="53268" name="Text Box 42"/>
          <p:cNvSpPr txBox="1">
            <a:spLocks noChangeArrowheads="1"/>
          </p:cNvSpPr>
          <p:nvPr/>
        </p:nvSpPr>
        <p:spPr bwMode="auto">
          <a:xfrm>
            <a:off x="4989513" y="5691188"/>
            <a:ext cx="7747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star</a:t>
            </a:r>
          </a:p>
        </p:txBody>
      </p:sp>
      <p:grpSp>
        <p:nvGrpSpPr>
          <p:cNvPr id="148501" name="Group 37"/>
          <p:cNvGrpSpPr>
            <a:grpSpLocks/>
          </p:cNvGrpSpPr>
          <p:nvPr/>
        </p:nvGrpSpPr>
        <p:grpSpPr bwMode="auto">
          <a:xfrm>
            <a:off x="2733675" y="4398963"/>
            <a:ext cx="711200" cy="601662"/>
            <a:chOff x="7179310" y="4033520"/>
            <a:chExt cx="1009650" cy="855028"/>
          </a:xfrm>
        </p:grpSpPr>
        <p:grpSp>
          <p:nvGrpSpPr>
            <p:cNvPr id="148542" name="Group 44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-44" y="1473"/>
              <a:chExt cx="981" cy="1105"/>
            </a:xfrm>
          </p:grpSpPr>
          <p:pic>
            <p:nvPicPr>
              <p:cNvPr id="14854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54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40" name="Rectangle 43"/>
            <p:cNvSpPr>
              <a:spLocks noChangeArrowheads="1"/>
            </p:cNvSpPr>
            <p:nvPr/>
          </p:nvSpPr>
          <p:spPr bwMode="auto">
            <a:xfrm rot="16200000">
              <a:off x="7438418" y="4308853"/>
              <a:ext cx="128593" cy="19607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148502" name="Group 42"/>
          <p:cNvGrpSpPr>
            <a:grpSpLocks/>
          </p:cNvGrpSpPr>
          <p:nvPr/>
        </p:nvGrpSpPr>
        <p:grpSpPr bwMode="auto">
          <a:xfrm>
            <a:off x="1757363" y="3962400"/>
            <a:ext cx="701675" cy="517525"/>
            <a:chOff x="1046480" y="3962400"/>
            <a:chExt cx="1026163" cy="761428"/>
          </a:xfrm>
        </p:grpSpPr>
        <p:sp>
          <p:nvSpPr>
            <p:cNvPr id="44" name="Rectangle 48"/>
            <p:cNvSpPr>
              <a:spLocks noChangeArrowheads="1"/>
            </p:cNvSpPr>
            <p:nvPr/>
          </p:nvSpPr>
          <p:spPr bwMode="auto">
            <a:xfrm rot="16200000">
              <a:off x="1893547" y="4299487"/>
              <a:ext cx="109777" cy="248416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48539" name="Group 49"/>
            <p:cNvGrpSpPr>
              <a:grpSpLocks/>
            </p:cNvGrpSpPr>
            <p:nvPr/>
          </p:nvGrpSpPr>
          <p:grpSpPr bwMode="auto">
            <a:xfrm>
              <a:off x="1046480" y="3962400"/>
              <a:ext cx="936071" cy="761428"/>
              <a:chOff x="-44" y="1473"/>
              <a:chExt cx="981" cy="1105"/>
            </a:xfrm>
          </p:grpSpPr>
          <p:pic>
            <p:nvPicPr>
              <p:cNvPr id="148540" name="Picture 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541" name="Freeform 5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48503" name="Group 47"/>
          <p:cNvGrpSpPr>
            <a:grpSpLocks/>
          </p:cNvGrpSpPr>
          <p:nvPr/>
        </p:nvGrpSpPr>
        <p:grpSpPr bwMode="auto">
          <a:xfrm>
            <a:off x="1473200" y="4551363"/>
            <a:ext cx="701675" cy="517525"/>
            <a:chOff x="1046480" y="3962400"/>
            <a:chExt cx="1026163" cy="761428"/>
          </a:xfrm>
        </p:grpSpPr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 rot="16200000">
              <a:off x="1893548" y="4299487"/>
              <a:ext cx="109776" cy="248414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48535" name="Group 49"/>
            <p:cNvGrpSpPr>
              <a:grpSpLocks/>
            </p:cNvGrpSpPr>
            <p:nvPr/>
          </p:nvGrpSpPr>
          <p:grpSpPr bwMode="auto">
            <a:xfrm>
              <a:off x="1046480" y="3962400"/>
              <a:ext cx="936071" cy="761428"/>
              <a:chOff x="-44" y="1473"/>
              <a:chExt cx="981" cy="1105"/>
            </a:xfrm>
          </p:grpSpPr>
          <p:pic>
            <p:nvPicPr>
              <p:cNvPr id="148536" name="Picture 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537" name="Freeform 5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48504" name="Group 52"/>
          <p:cNvGrpSpPr>
            <a:grpSpLocks/>
          </p:cNvGrpSpPr>
          <p:nvPr/>
        </p:nvGrpSpPr>
        <p:grpSpPr bwMode="auto">
          <a:xfrm>
            <a:off x="1279525" y="5110163"/>
            <a:ext cx="701675" cy="517525"/>
            <a:chOff x="1046480" y="3962400"/>
            <a:chExt cx="1026163" cy="761428"/>
          </a:xfrm>
        </p:grpSpPr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 rot="16200000">
              <a:off x="1893548" y="4299487"/>
              <a:ext cx="109776" cy="248414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48531" name="Group 54"/>
            <p:cNvGrpSpPr>
              <a:grpSpLocks/>
            </p:cNvGrpSpPr>
            <p:nvPr/>
          </p:nvGrpSpPr>
          <p:grpSpPr bwMode="auto">
            <a:xfrm>
              <a:off x="1046480" y="3962400"/>
              <a:ext cx="936071" cy="761428"/>
              <a:chOff x="-44" y="1473"/>
              <a:chExt cx="981" cy="1105"/>
            </a:xfrm>
          </p:grpSpPr>
          <p:pic>
            <p:nvPicPr>
              <p:cNvPr id="148532" name="Picture 5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533" name="Freeform 5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48505" name="Group 57"/>
          <p:cNvGrpSpPr>
            <a:grpSpLocks/>
          </p:cNvGrpSpPr>
          <p:nvPr/>
        </p:nvGrpSpPr>
        <p:grpSpPr bwMode="auto">
          <a:xfrm>
            <a:off x="2447925" y="5070475"/>
            <a:ext cx="711200" cy="600075"/>
            <a:chOff x="7179310" y="4033520"/>
            <a:chExt cx="1009650" cy="855028"/>
          </a:xfrm>
        </p:grpSpPr>
        <p:grpSp>
          <p:nvGrpSpPr>
            <p:cNvPr id="148526" name="Group 44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-44" y="1473"/>
              <a:chExt cx="981" cy="1105"/>
            </a:xfrm>
          </p:grpSpPr>
          <p:pic>
            <p:nvPicPr>
              <p:cNvPr id="14852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52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60" name="Rectangle 43"/>
            <p:cNvSpPr>
              <a:spLocks noChangeArrowheads="1"/>
            </p:cNvSpPr>
            <p:nvPr/>
          </p:nvSpPr>
          <p:spPr bwMode="auto">
            <a:xfrm rot="16200000">
              <a:off x="7439379" y="4308711"/>
              <a:ext cx="126671" cy="19607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148506" name="Group 62"/>
          <p:cNvGrpSpPr>
            <a:grpSpLocks/>
          </p:cNvGrpSpPr>
          <p:nvPr/>
        </p:nvGrpSpPr>
        <p:grpSpPr bwMode="auto">
          <a:xfrm>
            <a:off x="4419600" y="4687888"/>
            <a:ext cx="914400" cy="690562"/>
            <a:chOff x="1046480" y="3962400"/>
            <a:chExt cx="1026163" cy="761428"/>
          </a:xfrm>
        </p:grpSpPr>
        <p:sp>
          <p:nvSpPr>
            <p:cNvPr id="64" name="Rectangle 48"/>
            <p:cNvSpPr>
              <a:spLocks noChangeArrowheads="1"/>
            </p:cNvSpPr>
            <p:nvPr/>
          </p:nvSpPr>
          <p:spPr bwMode="auto">
            <a:xfrm rot="16200000">
              <a:off x="1893689" y="4299817"/>
              <a:ext cx="110275" cy="24763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48523" name="Group 49"/>
            <p:cNvGrpSpPr>
              <a:grpSpLocks/>
            </p:cNvGrpSpPr>
            <p:nvPr/>
          </p:nvGrpSpPr>
          <p:grpSpPr bwMode="auto">
            <a:xfrm>
              <a:off x="1046480" y="3962400"/>
              <a:ext cx="936071" cy="761428"/>
              <a:chOff x="-44" y="1473"/>
              <a:chExt cx="981" cy="1105"/>
            </a:xfrm>
          </p:grpSpPr>
          <p:pic>
            <p:nvPicPr>
              <p:cNvPr id="148524" name="Picture 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525" name="Freeform 5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48507" name="Group 67"/>
          <p:cNvGrpSpPr>
            <a:grpSpLocks/>
          </p:cNvGrpSpPr>
          <p:nvPr/>
        </p:nvGrpSpPr>
        <p:grpSpPr bwMode="auto">
          <a:xfrm>
            <a:off x="7548563" y="4779963"/>
            <a:ext cx="854075" cy="741362"/>
            <a:chOff x="7179310" y="4033520"/>
            <a:chExt cx="1009650" cy="855028"/>
          </a:xfrm>
        </p:grpSpPr>
        <p:grpSp>
          <p:nvGrpSpPr>
            <p:cNvPr id="148518" name="Group 44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-44" y="1473"/>
              <a:chExt cx="981" cy="1105"/>
            </a:xfrm>
          </p:grpSpPr>
          <p:pic>
            <p:nvPicPr>
              <p:cNvPr id="14852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52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70" name="Rectangle 43"/>
            <p:cNvSpPr>
              <a:spLocks noChangeArrowheads="1"/>
            </p:cNvSpPr>
            <p:nvPr/>
          </p:nvSpPr>
          <p:spPr bwMode="auto">
            <a:xfrm rot="16200000">
              <a:off x="7438954" y="4308497"/>
              <a:ext cx="128163" cy="197050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</p:grpSp>
      <p:sp>
        <p:nvSpPr>
          <p:cNvPr id="75" name="Rectangle 43"/>
          <p:cNvSpPr>
            <a:spLocks noChangeArrowheads="1"/>
          </p:cNvSpPr>
          <p:nvPr/>
        </p:nvSpPr>
        <p:spPr bwMode="auto">
          <a:xfrm>
            <a:off x="6497638" y="4351338"/>
            <a:ext cx="109537" cy="1651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Comic Sans MS" pitchFamily="66" charset="0"/>
              <a:ea typeface="+mn-ea"/>
              <a:cs typeface="+mn-cs"/>
            </a:endParaRPr>
          </a:p>
        </p:txBody>
      </p:sp>
      <p:grpSp>
        <p:nvGrpSpPr>
          <p:cNvPr id="148509" name="Group 44"/>
          <p:cNvGrpSpPr>
            <a:grpSpLocks/>
          </p:cNvGrpSpPr>
          <p:nvPr/>
        </p:nvGrpSpPr>
        <p:grpSpPr bwMode="auto">
          <a:xfrm>
            <a:off x="6116638" y="3784600"/>
            <a:ext cx="852487" cy="741363"/>
            <a:chOff x="-44" y="1473"/>
            <a:chExt cx="981" cy="1105"/>
          </a:xfrm>
        </p:grpSpPr>
        <p:pic>
          <p:nvPicPr>
            <p:cNvPr id="148516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8517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48510" name="Group 1"/>
          <p:cNvGrpSpPr>
            <a:grpSpLocks/>
          </p:cNvGrpSpPr>
          <p:nvPr/>
        </p:nvGrpSpPr>
        <p:grpSpPr bwMode="auto">
          <a:xfrm>
            <a:off x="5943600" y="5926138"/>
            <a:ext cx="854075" cy="835025"/>
            <a:chOff x="8077200" y="3320111"/>
            <a:chExt cx="853440" cy="835329"/>
          </a:xfrm>
        </p:grpSpPr>
        <p:sp>
          <p:nvSpPr>
            <p:cNvPr id="78" name="Rectangle 43"/>
            <p:cNvSpPr>
              <a:spLocks noChangeArrowheads="1"/>
            </p:cNvSpPr>
            <p:nvPr/>
          </p:nvSpPr>
          <p:spPr bwMode="auto">
            <a:xfrm>
              <a:off x="8630826" y="3320111"/>
              <a:ext cx="111042" cy="165160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48513" name="Group 44"/>
            <p:cNvGrpSpPr>
              <a:grpSpLocks/>
            </p:cNvGrpSpPr>
            <p:nvPr/>
          </p:nvGrpSpPr>
          <p:grpSpPr bwMode="auto">
            <a:xfrm>
              <a:off x="8077200" y="3413760"/>
              <a:ext cx="853440" cy="741680"/>
              <a:chOff x="-44" y="1473"/>
              <a:chExt cx="981" cy="1105"/>
            </a:xfrm>
          </p:grpSpPr>
          <p:pic>
            <p:nvPicPr>
              <p:cNvPr id="14851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851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pic>
        <p:nvPicPr>
          <p:cNvPr id="53279" name="Picture 3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4962525"/>
            <a:ext cx="60325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6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96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6075"/>
            <a:ext cx="7772400" cy="609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Ethernet frame structure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2463" y="1609725"/>
            <a:ext cx="7772400" cy="43434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 smtClean="0">
                <a:latin typeface="Gill Sans MT" charset="0"/>
                <a:cs typeface="+mn-cs"/>
              </a:rPr>
              <a:t>sending </a:t>
            </a:r>
            <a:r>
              <a:rPr lang="en-US" dirty="0">
                <a:latin typeface="Gill Sans MT" charset="0"/>
                <a:cs typeface="+mn-cs"/>
              </a:rPr>
              <a:t>adapter encapsulates IP datagram (or other network layer protocol packet) in 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Ethernet frame</a:t>
            </a:r>
          </a:p>
          <a:p>
            <a:pPr>
              <a:defRPr/>
            </a:pPr>
            <a:endParaRPr lang="en-US" sz="2400" b="1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sz="2400" b="1" dirty="0"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endParaRPr lang="en-US" sz="2400" dirty="0">
              <a:solidFill>
                <a:srgbClr val="FF0000"/>
              </a:solidFill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preamble</a:t>
            </a: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: 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7 bytes with pattern 10101010 followed by one byte with pattern 10101011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 used to synchronize receiver, sender clock rates</a:t>
            </a:r>
          </a:p>
        </p:txBody>
      </p:sp>
      <p:pic>
        <p:nvPicPr>
          <p:cNvPr id="150533" name="Picture 1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" y="881063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0534" name="Group 51"/>
          <p:cNvGrpSpPr>
            <a:grpSpLocks/>
          </p:cNvGrpSpPr>
          <p:nvPr/>
        </p:nvGrpSpPr>
        <p:grpSpPr bwMode="auto">
          <a:xfrm>
            <a:off x="1516063" y="2373313"/>
            <a:ext cx="6291262" cy="993775"/>
            <a:chOff x="940711" y="4902593"/>
            <a:chExt cx="6291001" cy="992895"/>
          </a:xfrm>
        </p:grpSpPr>
        <p:sp>
          <p:nvSpPr>
            <p:cNvPr id="150535" name="Line 10"/>
            <p:cNvSpPr>
              <a:spLocks noChangeShapeType="1"/>
            </p:cNvSpPr>
            <p:nvPr/>
          </p:nvSpPr>
          <p:spPr bwMode="auto">
            <a:xfrm>
              <a:off x="3570934" y="5199463"/>
              <a:ext cx="0" cy="2046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0536" name="Rectangle 1"/>
            <p:cNvSpPr>
              <a:spLocks noChangeArrowheads="1"/>
            </p:cNvSpPr>
            <p:nvPr/>
          </p:nvSpPr>
          <p:spPr bwMode="auto">
            <a:xfrm>
              <a:off x="976959" y="5272489"/>
              <a:ext cx="6254753" cy="547846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dirty="0"/>
            </a:p>
          </p:txBody>
        </p:sp>
        <p:cxnSp>
          <p:nvCxnSpPr>
            <p:cNvPr id="16" name="Straight Connector 3"/>
            <p:cNvCxnSpPr>
              <a:cxnSpLocks noChangeShapeType="1"/>
            </p:cNvCxnSpPr>
            <p:nvPr/>
          </p:nvCxnSpPr>
          <p:spPr bwMode="auto">
            <a:xfrm>
              <a:off x="1970955" y="5262636"/>
              <a:ext cx="0" cy="55037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32"/>
            <p:cNvCxnSpPr>
              <a:cxnSpLocks noChangeShapeType="1"/>
            </p:cNvCxnSpPr>
            <p:nvPr/>
          </p:nvCxnSpPr>
          <p:spPr bwMode="auto">
            <a:xfrm>
              <a:off x="2701175" y="5265808"/>
              <a:ext cx="0" cy="58368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8" name="Straight Connector 33"/>
            <p:cNvCxnSpPr>
              <a:cxnSpLocks noChangeShapeType="1"/>
            </p:cNvCxnSpPr>
            <p:nvPr/>
          </p:nvCxnSpPr>
          <p:spPr bwMode="auto">
            <a:xfrm>
              <a:off x="3429808" y="5270567"/>
              <a:ext cx="0" cy="548789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34"/>
            <p:cNvCxnSpPr>
              <a:cxnSpLocks noChangeShapeType="1"/>
            </p:cNvCxnSpPr>
            <p:nvPr/>
          </p:nvCxnSpPr>
          <p:spPr bwMode="auto">
            <a:xfrm>
              <a:off x="3683797" y="5265808"/>
              <a:ext cx="0" cy="58051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35"/>
            <p:cNvCxnSpPr>
              <a:cxnSpLocks noChangeShapeType="1"/>
            </p:cNvCxnSpPr>
            <p:nvPr/>
          </p:nvCxnSpPr>
          <p:spPr bwMode="auto">
            <a:xfrm>
              <a:off x="5650628" y="5272152"/>
              <a:ext cx="0" cy="6233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50542" name="TextBox 5"/>
            <p:cNvSpPr txBox="1">
              <a:spLocks noChangeArrowheads="1"/>
            </p:cNvSpPr>
            <p:nvPr/>
          </p:nvSpPr>
          <p:spPr bwMode="auto">
            <a:xfrm>
              <a:off x="1910352" y="5332220"/>
              <a:ext cx="844810" cy="410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dest.</a:t>
              </a:r>
            </a:p>
            <a:p>
              <a:pPr algn="ctr">
                <a:lnSpc>
                  <a:spcPts val="1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address</a:t>
              </a:r>
            </a:p>
          </p:txBody>
        </p:sp>
        <p:sp>
          <p:nvSpPr>
            <p:cNvPr id="150543" name="TextBox 37"/>
            <p:cNvSpPr txBox="1">
              <a:spLocks noChangeArrowheads="1"/>
            </p:cNvSpPr>
            <p:nvPr/>
          </p:nvSpPr>
          <p:spPr bwMode="auto">
            <a:xfrm>
              <a:off x="2673645" y="5340803"/>
              <a:ext cx="844810" cy="410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source</a:t>
              </a:r>
            </a:p>
            <a:p>
              <a:pPr algn="ctr">
                <a:lnSpc>
                  <a:spcPts val="1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address</a:t>
              </a:r>
            </a:p>
          </p:txBody>
        </p:sp>
        <p:sp>
          <p:nvSpPr>
            <p:cNvPr id="150544" name="TextBox 38"/>
            <p:cNvSpPr txBox="1">
              <a:spLocks noChangeArrowheads="1"/>
            </p:cNvSpPr>
            <p:nvPr/>
          </p:nvSpPr>
          <p:spPr bwMode="auto">
            <a:xfrm>
              <a:off x="4053534" y="5353451"/>
              <a:ext cx="1377407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data (payload)</a:t>
              </a:r>
            </a:p>
          </p:txBody>
        </p:sp>
        <p:sp>
          <p:nvSpPr>
            <p:cNvPr id="150545" name="TextBox 39"/>
            <p:cNvSpPr txBox="1">
              <a:spLocks noChangeArrowheads="1"/>
            </p:cNvSpPr>
            <p:nvPr/>
          </p:nvSpPr>
          <p:spPr bwMode="auto">
            <a:xfrm>
              <a:off x="5941065" y="5431291"/>
              <a:ext cx="855572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CRC</a:t>
              </a:r>
            </a:p>
          </p:txBody>
        </p:sp>
        <p:sp>
          <p:nvSpPr>
            <p:cNvPr id="150546" name="TextBox 40"/>
            <p:cNvSpPr txBox="1">
              <a:spLocks noChangeArrowheads="1"/>
            </p:cNvSpPr>
            <p:nvPr/>
          </p:nvSpPr>
          <p:spPr bwMode="auto">
            <a:xfrm>
              <a:off x="940711" y="5444340"/>
              <a:ext cx="107012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preamble</a:t>
              </a:r>
            </a:p>
          </p:txBody>
        </p:sp>
        <p:sp>
          <p:nvSpPr>
            <p:cNvPr id="150547" name="Text Box 9"/>
            <p:cNvSpPr txBox="1">
              <a:spLocks noChangeArrowheads="1"/>
            </p:cNvSpPr>
            <p:nvPr/>
          </p:nvSpPr>
          <p:spPr bwMode="auto">
            <a:xfrm>
              <a:off x="3321504" y="4902593"/>
              <a:ext cx="7702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dirty="0">
                  <a:solidFill>
                    <a:srgbClr val="000000"/>
                  </a:solidFill>
                  <a:latin typeface="Arial" charset="0"/>
                </a:rPr>
                <a:t>type</a:t>
              </a:r>
            </a:p>
          </p:txBody>
        </p:sp>
      </p:grp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45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Ethernet frame structure (more)</a:t>
            </a: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3875" y="1314450"/>
            <a:ext cx="8272463" cy="3789363"/>
          </a:xfrm>
        </p:spPr>
        <p:txBody>
          <a:bodyPr/>
          <a:lstStyle/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addresses: </a:t>
            </a:r>
            <a:r>
              <a:rPr lang="en-US" dirty="0">
                <a:latin typeface="Gill Sans MT" charset="0"/>
                <a:cs typeface="+mn-cs"/>
              </a:rPr>
              <a:t>6 </a:t>
            </a:r>
            <a:r>
              <a:rPr lang="en-US" dirty="0" smtClean="0">
                <a:latin typeface="Gill Sans MT" charset="0"/>
                <a:cs typeface="+mn-cs"/>
              </a:rPr>
              <a:t>byte source, destination MAC addresses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>
                <a:latin typeface="Gill Sans MT" charset="0"/>
              </a:rPr>
              <a:t>if adapter receives frame with matching destination address, or with broadcast address (e.g. ARP packet), it passes data in frame to network layer protocol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otherwise, adapter discards frame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type: </a:t>
            </a:r>
            <a:r>
              <a:rPr lang="en-US" dirty="0">
                <a:latin typeface="Gill Sans MT" charset="0"/>
                <a:cs typeface="+mn-cs"/>
              </a:rPr>
              <a:t>indicates higher layer protocol (mostly IP but others possible, e.g., Novell IPX, AppleTalk)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CRC: </a:t>
            </a:r>
            <a:r>
              <a:rPr lang="en-US" dirty="0" smtClean="0">
                <a:latin typeface="Gill Sans MT" charset="0"/>
                <a:cs typeface="+mn-cs"/>
              </a:rPr>
              <a:t>cyclic redundancy check </a:t>
            </a:r>
            <a:r>
              <a:rPr lang="en-US" dirty="0">
                <a:latin typeface="Gill Sans MT" charset="0"/>
                <a:cs typeface="+mn-cs"/>
              </a:rPr>
              <a:t>at </a:t>
            </a:r>
            <a:r>
              <a:rPr lang="en-US" dirty="0" smtClean="0">
                <a:latin typeface="Gill Sans MT" charset="0"/>
                <a:cs typeface="+mn-cs"/>
              </a:rPr>
              <a:t>receiver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error detected: frame </a:t>
            </a:r>
            <a:r>
              <a:rPr lang="en-US" dirty="0">
                <a:latin typeface="Gill Sans MT" charset="0"/>
              </a:rPr>
              <a:t>is </a:t>
            </a:r>
            <a:r>
              <a:rPr lang="en-US" dirty="0" smtClean="0">
                <a:latin typeface="Gill Sans MT" charset="0"/>
              </a:rPr>
              <a:t>dropped</a:t>
            </a:r>
            <a:endParaRPr lang="en-US" dirty="0">
              <a:latin typeface="Gill Sans MT" charset="0"/>
            </a:endParaRPr>
          </a:p>
        </p:txBody>
      </p:sp>
      <p:pic>
        <p:nvPicPr>
          <p:cNvPr id="152581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10191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2582" name="Group 8"/>
          <p:cNvGrpSpPr>
            <a:grpSpLocks/>
          </p:cNvGrpSpPr>
          <p:nvPr/>
        </p:nvGrpSpPr>
        <p:grpSpPr bwMode="auto">
          <a:xfrm>
            <a:off x="1412875" y="5040313"/>
            <a:ext cx="6291263" cy="993775"/>
            <a:chOff x="940711" y="4902593"/>
            <a:chExt cx="6291001" cy="992895"/>
          </a:xfrm>
        </p:grpSpPr>
        <p:sp>
          <p:nvSpPr>
            <p:cNvPr id="152583" name="Line 10"/>
            <p:cNvSpPr>
              <a:spLocks noChangeShapeType="1"/>
            </p:cNvSpPr>
            <p:nvPr/>
          </p:nvSpPr>
          <p:spPr bwMode="auto">
            <a:xfrm>
              <a:off x="3570934" y="5199463"/>
              <a:ext cx="0" cy="2046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2584" name="Rectangle 1"/>
            <p:cNvSpPr>
              <a:spLocks noChangeArrowheads="1"/>
            </p:cNvSpPr>
            <p:nvPr/>
          </p:nvSpPr>
          <p:spPr bwMode="auto">
            <a:xfrm>
              <a:off x="976959" y="5272489"/>
              <a:ext cx="6254753" cy="547846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dirty="0"/>
            </a:p>
          </p:txBody>
        </p:sp>
        <p:cxnSp>
          <p:nvCxnSpPr>
            <p:cNvPr id="12" name="Straight Connector 3"/>
            <p:cNvCxnSpPr>
              <a:cxnSpLocks noChangeShapeType="1"/>
            </p:cNvCxnSpPr>
            <p:nvPr/>
          </p:nvCxnSpPr>
          <p:spPr bwMode="auto">
            <a:xfrm>
              <a:off x="1970956" y="5262636"/>
              <a:ext cx="0" cy="55037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" name="Straight Connector 32"/>
            <p:cNvCxnSpPr>
              <a:cxnSpLocks noChangeShapeType="1"/>
            </p:cNvCxnSpPr>
            <p:nvPr/>
          </p:nvCxnSpPr>
          <p:spPr bwMode="auto">
            <a:xfrm>
              <a:off x="2701176" y="5265808"/>
              <a:ext cx="0" cy="58368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33"/>
            <p:cNvCxnSpPr>
              <a:cxnSpLocks noChangeShapeType="1"/>
            </p:cNvCxnSpPr>
            <p:nvPr/>
          </p:nvCxnSpPr>
          <p:spPr bwMode="auto">
            <a:xfrm>
              <a:off x="3429807" y="5270567"/>
              <a:ext cx="0" cy="548789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34"/>
            <p:cNvCxnSpPr>
              <a:cxnSpLocks noChangeShapeType="1"/>
            </p:cNvCxnSpPr>
            <p:nvPr/>
          </p:nvCxnSpPr>
          <p:spPr bwMode="auto">
            <a:xfrm>
              <a:off x="3683797" y="5265808"/>
              <a:ext cx="0" cy="58051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35"/>
            <p:cNvCxnSpPr>
              <a:cxnSpLocks noChangeShapeType="1"/>
            </p:cNvCxnSpPr>
            <p:nvPr/>
          </p:nvCxnSpPr>
          <p:spPr bwMode="auto">
            <a:xfrm>
              <a:off x="5650628" y="5272152"/>
              <a:ext cx="0" cy="6233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52590" name="TextBox 5"/>
            <p:cNvSpPr txBox="1">
              <a:spLocks noChangeArrowheads="1"/>
            </p:cNvSpPr>
            <p:nvPr/>
          </p:nvSpPr>
          <p:spPr bwMode="auto">
            <a:xfrm>
              <a:off x="1910352" y="5332220"/>
              <a:ext cx="844810" cy="410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dest.</a:t>
              </a:r>
            </a:p>
            <a:p>
              <a:pPr algn="ctr">
                <a:lnSpc>
                  <a:spcPts val="1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address</a:t>
              </a:r>
            </a:p>
          </p:txBody>
        </p:sp>
        <p:sp>
          <p:nvSpPr>
            <p:cNvPr id="152591" name="TextBox 37"/>
            <p:cNvSpPr txBox="1">
              <a:spLocks noChangeArrowheads="1"/>
            </p:cNvSpPr>
            <p:nvPr/>
          </p:nvSpPr>
          <p:spPr bwMode="auto">
            <a:xfrm>
              <a:off x="2673645" y="5340803"/>
              <a:ext cx="844810" cy="410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source</a:t>
              </a:r>
            </a:p>
            <a:p>
              <a:pPr algn="ctr">
                <a:lnSpc>
                  <a:spcPts val="1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address</a:t>
              </a:r>
            </a:p>
          </p:txBody>
        </p:sp>
        <p:sp>
          <p:nvSpPr>
            <p:cNvPr id="152592" name="TextBox 38"/>
            <p:cNvSpPr txBox="1">
              <a:spLocks noChangeArrowheads="1"/>
            </p:cNvSpPr>
            <p:nvPr/>
          </p:nvSpPr>
          <p:spPr bwMode="auto">
            <a:xfrm>
              <a:off x="4053534" y="5353451"/>
              <a:ext cx="1377407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data (payload)</a:t>
              </a:r>
            </a:p>
          </p:txBody>
        </p:sp>
        <p:sp>
          <p:nvSpPr>
            <p:cNvPr id="152593" name="TextBox 39"/>
            <p:cNvSpPr txBox="1">
              <a:spLocks noChangeArrowheads="1"/>
            </p:cNvSpPr>
            <p:nvPr/>
          </p:nvSpPr>
          <p:spPr bwMode="auto">
            <a:xfrm>
              <a:off x="5941065" y="5431291"/>
              <a:ext cx="855572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CRC</a:t>
              </a:r>
            </a:p>
          </p:txBody>
        </p:sp>
        <p:sp>
          <p:nvSpPr>
            <p:cNvPr id="152594" name="TextBox 40"/>
            <p:cNvSpPr txBox="1">
              <a:spLocks noChangeArrowheads="1"/>
            </p:cNvSpPr>
            <p:nvPr/>
          </p:nvSpPr>
          <p:spPr bwMode="auto">
            <a:xfrm>
              <a:off x="940711" y="5444340"/>
              <a:ext cx="107012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preamble</a:t>
              </a:r>
            </a:p>
          </p:txBody>
        </p:sp>
        <p:sp>
          <p:nvSpPr>
            <p:cNvPr id="152595" name="Text Box 9"/>
            <p:cNvSpPr txBox="1">
              <a:spLocks noChangeArrowheads="1"/>
            </p:cNvSpPr>
            <p:nvPr/>
          </p:nvSpPr>
          <p:spPr bwMode="auto">
            <a:xfrm>
              <a:off x="3321504" y="4902593"/>
              <a:ext cx="7702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dirty="0">
                  <a:solidFill>
                    <a:srgbClr val="000000"/>
                  </a:solidFill>
                  <a:latin typeface="Arial" charset="0"/>
                </a:rPr>
                <a:t>type</a:t>
              </a:r>
            </a:p>
          </p:txBody>
        </p:sp>
      </p:grp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73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47063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Ethernet: unreliable, connectionless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61350" cy="4648200"/>
          </a:xfrm>
        </p:spPr>
        <p:txBody>
          <a:bodyPr/>
          <a:lstStyle/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connectionless: </a:t>
            </a:r>
            <a:r>
              <a:rPr lang="en-US" dirty="0" smtClean="0">
                <a:latin typeface="Gill Sans MT" charset="0"/>
                <a:cs typeface="+mn-cs"/>
              </a:rPr>
              <a:t>no </a:t>
            </a:r>
            <a:r>
              <a:rPr lang="en-US" dirty="0">
                <a:latin typeface="Gill Sans MT" charset="0"/>
                <a:cs typeface="+mn-cs"/>
              </a:rPr>
              <a:t>handshaking between sending and receiving NICs 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unreliable: </a:t>
            </a:r>
            <a:r>
              <a:rPr lang="en-US" dirty="0">
                <a:latin typeface="Gill Sans MT" charset="0"/>
                <a:cs typeface="+mn-cs"/>
              </a:rPr>
              <a:t>receiving NIC </a:t>
            </a:r>
            <a:r>
              <a:rPr lang="en-US" dirty="0" smtClean="0">
                <a:latin typeface="Gill Sans MT" charset="0"/>
                <a:cs typeface="+mn-cs"/>
              </a:rPr>
              <a:t>doesn't </a:t>
            </a:r>
            <a:r>
              <a:rPr lang="en-US" dirty="0">
                <a:latin typeface="Gill Sans MT" charset="0"/>
                <a:cs typeface="+mn-cs"/>
              </a:rPr>
              <a:t>send acks or nacks to sending NIC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d</a:t>
            </a:r>
            <a:r>
              <a:rPr lang="en-US" sz="2800" dirty="0" smtClean="0">
                <a:latin typeface="Gill Sans MT" charset="0"/>
              </a:rPr>
              <a:t>ata in dropped frames recovered only if initial sender uses higher layer rdt (e.g., TCP), otherwise dropped data lost</a:t>
            </a:r>
          </a:p>
          <a:p>
            <a:pPr>
              <a:defRPr/>
            </a:pPr>
            <a:r>
              <a:rPr lang="en-US" dirty="0" smtClean="0">
                <a:latin typeface="Gill Sans MT" charset="0"/>
                <a:cs typeface="+mn-cs"/>
              </a:rPr>
              <a:t>Ethernet</a:t>
            </a:r>
            <a:r>
              <a:rPr lang="ja-JP" altLang="en-US" dirty="0" smtClean="0">
                <a:latin typeface="Gill Sans MT" charset="0"/>
                <a:cs typeface="+mn-cs"/>
              </a:rPr>
              <a:t>’</a:t>
            </a:r>
            <a:r>
              <a:rPr lang="en-US" dirty="0" smtClean="0">
                <a:latin typeface="Gill Sans MT" charset="0"/>
                <a:cs typeface="+mn-cs"/>
              </a:rPr>
              <a:t>s MAC protocol: unslotted </a:t>
            </a:r>
            <a:r>
              <a:rPr lang="en-US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CSMA/CD with binary backoff</a:t>
            </a:r>
            <a:endParaRPr lang="en-US" i="1" dirty="0">
              <a:solidFill>
                <a:srgbClr val="CC0000"/>
              </a:solidFill>
              <a:latin typeface="Gill Sans MT" charset="0"/>
              <a:cs typeface="+mn-cs"/>
            </a:endParaRPr>
          </a:p>
        </p:txBody>
      </p:sp>
      <p:pic>
        <p:nvPicPr>
          <p:cNvPr id="154629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101917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47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5250"/>
            <a:ext cx="8715375" cy="11430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802.3 Ethernet standards: link &amp; physical layers</a:t>
            </a:r>
          </a:p>
        </p:txBody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292225"/>
            <a:ext cx="7772400" cy="21002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many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different Ethernet standards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common MAC protocol and frame format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different speeds: 2 Mbps, 10 Mbps, 100 Mbps, 1Gbps, </a:t>
            </a:r>
            <a:r>
              <a:rPr lang="en-US" dirty="0" smtClean="0">
                <a:latin typeface="Gill Sans MT" charset="0"/>
              </a:rPr>
              <a:t>10 Gbps, 40 Gbps</a:t>
            </a:r>
            <a:endParaRPr lang="en-US" dirty="0">
              <a:latin typeface="Gill Sans MT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different physical layer media: fiber, cable</a:t>
            </a:r>
          </a:p>
          <a:p>
            <a:pPr>
              <a:lnSpc>
                <a:spcPct val="90000"/>
              </a:lnSpc>
              <a:defRPr/>
            </a:pPr>
            <a:endParaRPr lang="en-US" sz="3200" dirty="0">
              <a:latin typeface="Gill Sans MT" charset="0"/>
              <a:cs typeface="+mn-cs"/>
            </a:endParaRPr>
          </a:p>
        </p:txBody>
      </p:sp>
      <p:sp>
        <p:nvSpPr>
          <p:cNvPr id="156677" name="Freeform 39"/>
          <p:cNvSpPr>
            <a:spLocks/>
          </p:cNvSpPr>
          <p:nvPr/>
        </p:nvSpPr>
        <p:spPr bwMode="auto">
          <a:xfrm>
            <a:off x="2873375" y="4075113"/>
            <a:ext cx="1393825" cy="1527175"/>
          </a:xfrm>
          <a:custGeom>
            <a:avLst/>
            <a:gdLst>
              <a:gd name="T0" fmla="*/ 2147483647 w 878"/>
              <a:gd name="T1" fmla="*/ 0 h 962"/>
              <a:gd name="T2" fmla="*/ 0 w 878"/>
              <a:gd name="T3" fmla="*/ 2147483647 h 962"/>
              <a:gd name="T4" fmla="*/ 2147483647 w 878"/>
              <a:gd name="T5" fmla="*/ 2147483647 h 962"/>
              <a:gd name="T6" fmla="*/ 2147483647 w 878"/>
              <a:gd name="T7" fmla="*/ 2147483647 h 962"/>
              <a:gd name="T8" fmla="*/ 2147483647 w 878"/>
              <a:gd name="T9" fmla="*/ 0 h 9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78" h="962">
                <a:moveTo>
                  <a:pt x="851" y="0"/>
                </a:moveTo>
                <a:lnTo>
                  <a:pt x="0" y="622"/>
                </a:lnTo>
                <a:lnTo>
                  <a:pt x="7" y="962"/>
                </a:lnTo>
                <a:lnTo>
                  <a:pt x="878" y="960"/>
                </a:lnTo>
                <a:lnTo>
                  <a:pt x="851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56678" name="Group 40"/>
          <p:cNvGrpSpPr>
            <a:grpSpLocks/>
          </p:cNvGrpSpPr>
          <p:nvPr/>
        </p:nvGrpSpPr>
        <p:grpSpPr bwMode="auto">
          <a:xfrm>
            <a:off x="1577975" y="4189413"/>
            <a:ext cx="1300163" cy="1465262"/>
            <a:chOff x="921" y="785"/>
            <a:chExt cx="819" cy="923"/>
          </a:xfrm>
        </p:grpSpPr>
        <p:sp>
          <p:nvSpPr>
            <p:cNvPr id="59419" name="Rectangle 41"/>
            <p:cNvSpPr>
              <a:spLocks noChangeArrowheads="1"/>
            </p:cNvSpPr>
            <p:nvPr/>
          </p:nvSpPr>
          <p:spPr bwMode="auto">
            <a:xfrm>
              <a:off x="924" y="810"/>
              <a:ext cx="816" cy="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9420" name="Text Box 42"/>
            <p:cNvSpPr txBox="1">
              <a:spLocks noChangeArrowheads="1"/>
            </p:cNvSpPr>
            <p:nvPr/>
          </p:nvSpPr>
          <p:spPr bwMode="auto">
            <a:xfrm>
              <a:off x="922" y="785"/>
              <a:ext cx="804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i="0" dirty="0" smtClean="0">
                  <a:latin typeface="Arial" charset="0"/>
                  <a:cs typeface="+mn-cs"/>
                </a:rPr>
                <a:t>application</a:t>
              </a:r>
            </a:p>
            <a:p>
              <a:pPr algn="ctr" eaLnBrk="1" hangingPunct="1">
                <a:defRPr/>
              </a:pPr>
              <a:r>
                <a:rPr lang="en-US" i="0" dirty="0" smtClean="0">
                  <a:latin typeface="Arial" charset="0"/>
                  <a:cs typeface="+mn-cs"/>
                </a:rPr>
                <a:t>transport</a:t>
              </a:r>
            </a:p>
            <a:p>
              <a:pPr algn="ctr" eaLnBrk="1" hangingPunct="1">
                <a:defRPr/>
              </a:pPr>
              <a:r>
                <a:rPr lang="en-US" i="0" dirty="0" smtClean="0">
                  <a:latin typeface="Arial" charset="0"/>
                  <a:cs typeface="+mn-cs"/>
                </a:rPr>
                <a:t>network</a:t>
              </a:r>
            </a:p>
            <a:p>
              <a:pPr algn="ctr" eaLnBrk="1" hangingPunct="1">
                <a:defRPr/>
              </a:pPr>
              <a:r>
                <a:rPr lang="en-US" i="0" dirty="0" smtClean="0">
                  <a:latin typeface="Arial" charset="0"/>
                  <a:cs typeface="+mn-cs"/>
                </a:rPr>
                <a:t>link</a:t>
              </a:r>
            </a:p>
            <a:p>
              <a:pPr algn="ctr" eaLnBrk="1" hangingPunct="1">
                <a:defRPr/>
              </a:pPr>
              <a:r>
                <a:rPr lang="en-US" i="0" dirty="0" smtClean="0">
                  <a:latin typeface="Arial" charset="0"/>
                  <a:cs typeface="+mn-cs"/>
                </a:rPr>
                <a:t>physical</a:t>
              </a:r>
            </a:p>
          </p:txBody>
        </p:sp>
        <p:sp>
          <p:nvSpPr>
            <p:cNvPr id="59421" name="Line 43"/>
            <p:cNvSpPr>
              <a:spLocks noChangeShapeType="1"/>
            </p:cNvSpPr>
            <p:nvPr/>
          </p:nvSpPr>
          <p:spPr bwMode="auto">
            <a:xfrm>
              <a:off x="924" y="993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9422" name="Line 44"/>
            <p:cNvSpPr>
              <a:spLocks noChangeShapeType="1"/>
            </p:cNvSpPr>
            <p:nvPr/>
          </p:nvSpPr>
          <p:spPr bwMode="auto">
            <a:xfrm>
              <a:off x="924" y="1167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9423" name="Line 45"/>
            <p:cNvSpPr>
              <a:spLocks noChangeShapeType="1"/>
            </p:cNvSpPr>
            <p:nvPr/>
          </p:nvSpPr>
          <p:spPr bwMode="auto">
            <a:xfrm>
              <a:off x="921" y="1344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9424" name="Line 46"/>
            <p:cNvSpPr>
              <a:spLocks noChangeShapeType="1"/>
            </p:cNvSpPr>
            <p:nvPr/>
          </p:nvSpPr>
          <p:spPr bwMode="auto">
            <a:xfrm>
              <a:off x="926" y="1501"/>
              <a:ext cx="808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9425" name="Line 47"/>
            <p:cNvSpPr>
              <a:spLocks noChangeShapeType="1"/>
            </p:cNvSpPr>
            <p:nvPr/>
          </p:nvSpPr>
          <p:spPr bwMode="auto">
            <a:xfrm>
              <a:off x="926" y="1552"/>
              <a:ext cx="0" cy="1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9426" name="Line 48"/>
            <p:cNvSpPr>
              <a:spLocks noChangeShapeType="1"/>
            </p:cNvSpPr>
            <p:nvPr/>
          </p:nvSpPr>
          <p:spPr bwMode="auto">
            <a:xfrm>
              <a:off x="1739" y="1541"/>
              <a:ext cx="0" cy="1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59400" name="Rectangle 49"/>
          <p:cNvSpPr>
            <a:spLocks noChangeArrowheads="1"/>
          </p:cNvSpPr>
          <p:nvPr/>
        </p:nvSpPr>
        <p:spPr bwMode="auto">
          <a:xfrm>
            <a:off x="4230688" y="4038600"/>
            <a:ext cx="4195762" cy="15684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9401" name="Line 50"/>
          <p:cNvSpPr>
            <a:spLocks noChangeShapeType="1"/>
          </p:cNvSpPr>
          <p:nvPr/>
        </p:nvSpPr>
        <p:spPr bwMode="auto">
          <a:xfrm flipV="1">
            <a:off x="4244975" y="4703763"/>
            <a:ext cx="417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9402" name="Text Box 51"/>
          <p:cNvSpPr txBox="1">
            <a:spLocks noChangeArrowheads="1"/>
          </p:cNvSpPr>
          <p:nvPr/>
        </p:nvSpPr>
        <p:spPr bwMode="auto">
          <a:xfrm>
            <a:off x="5413375" y="4079875"/>
            <a:ext cx="17351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600" i="0" dirty="0" smtClean="0">
                <a:latin typeface="Arial" charset="0"/>
                <a:cs typeface="+mn-cs"/>
              </a:rPr>
              <a:t>MAC protocol</a:t>
            </a:r>
          </a:p>
          <a:p>
            <a:pPr algn="ctr" eaLnBrk="1" hangingPunct="1">
              <a:defRPr/>
            </a:pPr>
            <a:r>
              <a:rPr lang="en-US" sz="1600" i="0" dirty="0" smtClean="0">
                <a:latin typeface="Arial" charset="0"/>
                <a:cs typeface="+mn-cs"/>
              </a:rPr>
              <a:t>and frame format</a:t>
            </a:r>
          </a:p>
        </p:txBody>
      </p:sp>
      <p:sp>
        <p:nvSpPr>
          <p:cNvPr id="59403" name="Text Box 52"/>
          <p:cNvSpPr txBox="1">
            <a:spLocks noChangeArrowheads="1"/>
          </p:cNvSpPr>
          <p:nvPr/>
        </p:nvSpPr>
        <p:spPr bwMode="auto">
          <a:xfrm>
            <a:off x="4398963" y="4794250"/>
            <a:ext cx="125095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100BASE-TX</a:t>
            </a:r>
          </a:p>
        </p:txBody>
      </p:sp>
      <p:sp>
        <p:nvSpPr>
          <p:cNvPr id="59404" name="Text Box 53"/>
          <p:cNvSpPr txBox="1">
            <a:spLocks noChangeArrowheads="1"/>
          </p:cNvSpPr>
          <p:nvPr/>
        </p:nvSpPr>
        <p:spPr bwMode="auto">
          <a:xfrm>
            <a:off x="4410075" y="5154613"/>
            <a:ext cx="1230313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100BASE-T4</a:t>
            </a:r>
          </a:p>
        </p:txBody>
      </p:sp>
      <p:sp>
        <p:nvSpPr>
          <p:cNvPr id="59405" name="Text Box 54"/>
          <p:cNvSpPr txBox="1">
            <a:spLocks noChangeArrowheads="1"/>
          </p:cNvSpPr>
          <p:nvPr/>
        </p:nvSpPr>
        <p:spPr bwMode="auto">
          <a:xfrm>
            <a:off x="7081838" y="4789488"/>
            <a:ext cx="125095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100BASE-FX</a:t>
            </a:r>
          </a:p>
        </p:txBody>
      </p:sp>
      <p:sp>
        <p:nvSpPr>
          <p:cNvPr id="156685" name="Freeform 55"/>
          <p:cNvSpPr>
            <a:spLocks/>
          </p:cNvSpPr>
          <p:nvPr/>
        </p:nvSpPr>
        <p:spPr bwMode="auto">
          <a:xfrm>
            <a:off x="2887663" y="4684713"/>
            <a:ext cx="1393825" cy="611187"/>
          </a:xfrm>
          <a:custGeom>
            <a:avLst/>
            <a:gdLst>
              <a:gd name="T0" fmla="*/ 0 w 878"/>
              <a:gd name="T1" fmla="*/ 2147483647 h 385"/>
              <a:gd name="T2" fmla="*/ 2147483647 w 878"/>
              <a:gd name="T3" fmla="*/ 0 h 38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78" h="385">
                <a:moveTo>
                  <a:pt x="0" y="385"/>
                </a:moveTo>
                <a:lnTo>
                  <a:pt x="878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9407" name="Text Box 56"/>
          <p:cNvSpPr txBox="1">
            <a:spLocks noChangeArrowheads="1"/>
          </p:cNvSpPr>
          <p:nvPr/>
        </p:nvSpPr>
        <p:spPr bwMode="auto">
          <a:xfrm>
            <a:off x="5741988" y="4787900"/>
            <a:ext cx="1230312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100BASE-T2</a:t>
            </a:r>
          </a:p>
        </p:txBody>
      </p:sp>
      <p:sp>
        <p:nvSpPr>
          <p:cNvPr id="59408" name="Text Box 57"/>
          <p:cNvSpPr txBox="1">
            <a:spLocks noChangeArrowheads="1"/>
          </p:cNvSpPr>
          <p:nvPr/>
        </p:nvSpPr>
        <p:spPr bwMode="auto">
          <a:xfrm>
            <a:off x="5724525" y="5148263"/>
            <a:ext cx="1262063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100BASE-SX</a:t>
            </a:r>
          </a:p>
        </p:txBody>
      </p:sp>
      <p:sp>
        <p:nvSpPr>
          <p:cNvPr id="59409" name="Text Box 58"/>
          <p:cNvSpPr txBox="1">
            <a:spLocks noChangeArrowheads="1"/>
          </p:cNvSpPr>
          <p:nvPr/>
        </p:nvSpPr>
        <p:spPr bwMode="auto">
          <a:xfrm>
            <a:off x="7088188" y="5143500"/>
            <a:ext cx="1262062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100BASE-BX</a:t>
            </a:r>
          </a:p>
        </p:txBody>
      </p:sp>
      <p:grpSp>
        <p:nvGrpSpPr>
          <p:cNvPr id="412739" name="Group 67"/>
          <p:cNvGrpSpPr>
            <a:grpSpLocks/>
          </p:cNvGrpSpPr>
          <p:nvPr/>
        </p:nvGrpSpPr>
        <p:grpSpPr bwMode="auto">
          <a:xfrm>
            <a:off x="5681663" y="4743450"/>
            <a:ext cx="2768600" cy="1565275"/>
            <a:chOff x="3579" y="2988"/>
            <a:chExt cx="1744" cy="986"/>
          </a:xfrm>
        </p:grpSpPr>
        <p:sp>
          <p:nvSpPr>
            <p:cNvPr id="156695" name="Freeform 59"/>
            <p:cNvSpPr>
              <a:spLocks/>
            </p:cNvSpPr>
            <p:nvPr/>
          </p:nvSpPr>
          <p:spPr bwMode="auto">
            <a:xfrm>
              <a:off x="3579" y="2988"/>
              <a:ext cx="1709" cy="489"/>
            </a:xfrm>
            <a:custGeom>
              <a:avLst/>
              <a:gdLst>
                <a:gd name="T0" fmla="*/ 842 w 1709"/>
                <a:gd name="T1" fmla="*/ 0 h 489"/>
                <a:gd name="T2" fmla="*/ 843 w 1709"/>
                <a:gd name="T3" fmla="*/ 239 h 489"/>
                <a:gd name="T4" fmla="*/ 5 w 1709"/>
                <a:gd name="T5" fmla="*/ 239 h 489"/>
                <a:gd name="T6" fmla="*/ 0 w 1709"/>
                <a:gd name="T7" fmla="*/ 489 h 489"/>
                <a:gd name="T8" fmla="*/ 1709 w 1709"/>
                <a:gd name="T9" fmla="*/ 489 h 489"/>
                <a:gd name="T10" fmla="*/ 1704 w 1709"/>
                <a:gd name="T11" fmla="*/ 0 h 489"/>
                <a:gd name="T12" fmla="*/ 842 w 1709"/>
                <a:gd name="T13" fmla="*/ 0 h 4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09" h="489">
                  <a:moveTo>
                    <a:pt x="842" y="0"/>
                  </a:moveTo>
                  <a:lnTo>
                    <a:pt x="843" y="239"/>
                  </a:lnTo>
                  <a:lnTo>
                    <a:pt x="5" y="239"/>
                  </a:lnTo>
                  <a:lnTo>
                    <a:pt x="0" y="489"/>
                  </a:lnTo>
                  <a:lnTo>
                    <a:pt x="1709" y="489"/>
                  </a:lnTo>
                  <a:cubicBezTo>
                    <a:pt x="1707" y="330"/>
                    <a:pt x="1706" y="159"/>
                    <a:pt x="1704" y="0"/>
                  </a:cubicBezTo>
                  <a:lnTo>
                    <a:pt x="842" y="0"/>
                  </a:lnTo>
                  <a:close/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59417" name="Line 60"/>
            <p:cNvSpPr>
              <a:spLocks noChangeShapeType="1"/>
            </p:cNvSpPr>
            <p:nvPr/>
          </p:nvSpPr>
          <p:spPr bwMode="auto">
            <a:xfrm>
              <a:off x="4410" y="3494"/>
              <a:ext cx="227" cy="2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9418" name="Text Box 61"/>
            <p:cNvSpPr txBox="1">
              <a:spLocks noChangeArrowheads="1"/>
            </p:cNvSpPr>
            <p:nvPr/>
          </p:nvSpPr>
          <p:spPr bwMode="auto">
            <a:xfrm>
              <a:off x="4003" y="3741"/>
              <a:ext cx="132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CC0000"/>
                  </a:solidFill>
                  <a:latin typeface="Arial" charset="0"/>
                  <a:cs typeface="Arial" charset="0"/>
                </a:rPr>
                <a:t>fiber physical layer</a:t>
              </a:r>
            </a:p>
          </p:txBody>
        </p:sp>
      </p:grpSp>
      <p:grpSp>
        <p:nvGrpSpPr>
          <p:cNvPr id="412738" name="Group 66"/>
          <p:cNvGrpSpPr>
            <a:grpSpLocks/>
          </p:cNvGrpSpPr>
          <p:nvPr/>
        </p:nvGrpSpPr>
        <p:grpSpPr bwMode="auto">
          <a:xfrm>
            <a:off x="3689350" y="4733925"/>
            <a:ext cx="3303588" cy="1874838"/>
            <a:chOff x="2324" y="2982"/>
            <a:chExt cx="2081" cy="1181"/>
          </a:xfrm>
        </p:grpSpPr>
        <p:sp>
          <p:nvSpPr>
            <p:cNvPr id="156692" name="Freeform 62"/>
            <p:cNvSpPr>
              <a:spLocks/>
            </p:cNvSpPr>
            <p:nvPr/>
          </p:nvSpPr>
          <p:spPr bwMode="auto">
            <a:xfrm>
              <a:off x="2741" y="2982"/>
              <a:ext cx="1664" cy="495"/>
            </a:xfrm>
            <a:custGeom>
              <a:avLst/>
              <a:gdLst>
                <a:gd name="T0" fmla="*/ 1664 w 1664"/>
                <a:gd name="T1" fmla="*/ 0 h 495"/>
                <a:gd name="T2" fmla="*/ 1652 w 1664"/>
                <a:gd name="T3" fmla="*/ 233 h 495"/>
                <a:gd name="T4" fmla="*/ 820 w 1664"/>
                <a:gd name="T5" fmla="*/ 233 h 495"/>
                <a:gd name="T6" fmla="*/ 814 w 1664"/>
                <a:gd name="T7" fmla="*/ 495 h 495"/>
                <a:gd name="T8" fmla="*/ 0 w 1664"/>
                <a:gd name="T9" fmla="*/ 495 h 495"/>
                <a:gd name="T10" fmla="*/ 0 w 1664"/>
                <a:gd name="T11" fmla="*/ 0 h 495"/>
                <a:gd name="T12" fmla="*/ 1664 w 1664"/>
                <a:gd name="T13" fmla="*/ 0 h 4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64" h="495">
                  <a:moveTo>
                    <a:pt x="1664" y="0"/>
                  </a:moveTo>
                  <a:lnTo>
                    <a:pt x="1652" y="233"/>
                  </a:lnTo>
                  <a:lnTo>
                    <a:pt x="820" y="233"/>
                  </a:lnTo>
                  <a:lnTo>
                    <a:pt x="814" y="495"/>
                  </a:lnTo>
                  <a:lnTo>
                    <a:pt x="0" y="495"/>
                  </a:lnTo>
                  <a:lnTo>
                    <a:pt x="0" y="0"/>
                  </a:lnTo>
                  <a:lnTo>
                    <a:pt x="1664" y="0"/>
                  </a:lnTo>
                  <a:close/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59414" name="Line 63"/>
            <p:cNvSpPr>
              <a:spLocks noChangeShapeType="1"/>
            </p:cNvSpPr>
            <p:nvPr/>
          </p:nvSpPr>
          <p:spPr bwMode="auto">
            <a:xfrm flipH="1">
              <a:off x="2929" y="3503"/>
              <a:ext cx="227" cy="29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9415" name="Text Box 65"/>
            <p:cNvSpPr txBox="1">
              <a:spLocks noChangeArrowheads="1"/>
            </p:cNvSpPr>
            <p:nvPr/>
          </p:nvSpPr>
          <p:spPr bwMode="auto">
            <a:xfrm>
              <a:off x="2324" y="3756"/>
              <a:ext cx="132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i="0" dirty="0" smtClean="0">
                  <a:solidFill>
                    <a:srgbClr val="000099"/>
                  </a:solidFill>
                  <a:latin typeface="Arial" charset="0"/>
                  <a:cs typeface="Arial" charset="0"/>
                </a:rPr>
                <a:t>copper (twister</a:t>
              </a:r>
            </a:p>
            <a:p>
              <a:pPr>
                <a:defRPr/>
              </a:pPr>
              <a:r>
                <a:rPr lang="en-US" i="0" dirty="0" smtClean="0">
                  <a:solidFill>
                    <a:srgbClr val="000099"/>
                  </a:solidFill>
                  <a:latin typeface="Arial" charset="0"/>
                  <a:cs typeface="Arial" charset="0"/>
                </a:rPr>
                <a:t>pair) physical layer</a:t>
              </a:r>
            </a:p>
          </p:txBody>
        </p:sp>
      </p:grpSp>
      <p:pic>
        <p:nvPicPr>
          <p:cNvPr id="156691" name="Picture 1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" y="8620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3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53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3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6.4 LANs</a:t>
            </a:r>
            <a:endParaRPr lang="en-US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s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VLANS</a:t>
            </a:r>
            <a:endParaRPr lang="en-US" dirty="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85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17991</TotalTime>
  <Words>1203</Words>
  <Application>Microsoft Office PowerPoint</Application>
  <PresentationFormat>On-screen Show (4:3)</PresentationFormat>
  <Paragraphs>356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PowerPoint Presentation</vt:lpstr>
      <vt:lpstr>Link layer, LANs: outline</vt:lpstr>
      <vt:lpstr>Ethernet</vt:lpstr>
      <vt:lpstr>Ethernet: physical topology</vt:lpstr>
      <vt:lpstr>Ethernet frame structure</vt:lpstr>
      <vt:lpstr>Ethernet frame structure (more)</vt:lpstr>
      <vt:lpstr>Ethernet: unreliable, connectionless</vt:lpstr>
      <vt:lpstr>802.3 Ethernet standards: link &amp; physical layers</vt:lpstr>
      <vt:lpstr>Link layer, LANs: outline</vt:lpstr>
      <vt:lpstr>Ethernet switch</vt:lpstr>
      <vt:lpstr>Switch: multiple simultaneous transmissions</vt:lpstr>
      <vt:lpstr>Switch forwarding table</vt:lpstr>
      <vt:lpstr>Switch: self-learning</vt:lpstr>
      <vt:lpstr>Switch: frame filtering/forwarding</vt:lpstr>
      <vt:lpstr>Self-learning, forwarding: example</vt:lpstr>
      <vt:lpstr>Interconnecting switches</vt:lpstr>
      <vt:lpstr>Self-learning multi-switch example</vt:lpstr>
      <vt:lpstr>Institutional network</vt:lpstr>
      <vt:lpstr>Switches vs. routers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543</cp:revision>
  <dcterms:created xsi:type="dcterms:W3CDTF">1999-10-08T19:08:27Z</dcterms:created>
  <dcterms:modified xsi:type="dcterms:W3CDTF">2020-11-28T06:40:42Z</dcterms:modified>
</cp:coreProperties>
</file>