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78" r:id="rId2"/>
    <p:sldId id="779" r:id="rId3"/>
    <p:sldId id="780" r:id="rId4"/>
    <p:sldId id="781" r:id="rId5"/>
    <p:sldId id="782" r:id="rId6"/>
    <p:sldId id="783" r:id="rId7"/>
    <p:sldId id="784" r:id="rId8"/>
    <p:sldId id="785" r:id="rId9"/>
    <p:sldId id="786" r:id="rId10"/>
    <p:sldId id="787" r:id="rId11"/>
    <p:sldId id="788" r:id="rId12"/>
    <p:sldId id="789" r:id="rId13"/>
    <p:sldId id="790" r:id="rId14"/>
    <p:sldId id="791" r:id="rId15"/>
    <p:sldId id="792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024" autoAdjust="0"/>
  </p:normalViewPr>
  <p:slideViewPr>
    <p:cSldViewPr snapToGrid="0"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3E9BE2F-7251-B04D-953E-3B2AE8813F9E}" type="slidenum">
              <a:rPr lang="en-US" smtClean="0">
                <a:latin typeface="Times New Roman" charset="0"/>
              </a:rPr>
              <a:pPr>
                <a:defRPr/>
              </a:pPr>
              <a:t>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C1CC6FB-7AAC-3943-9E9A-D62D524BC692}" type="slidenum">
              <a:rPr lang="en-US" smtClean="0">
                <a:latin typeface="Times New Roman" charset="0"/>
              </a:rPr>
              <a:pPr>
                <a:defRPr/>
              </a:pPr>
              <a:t>11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E3A29DE-AFA9-D044-A27C-DBFAAAD1F6B6}" type="slidenum">
              <a:rPr lang="en-US" smtClean="0">
                <a:latin typeface="Times New Roman" charset="0"/>
              </a:rPr>
              <a:pPr>
                <a:defRPr/>
              </a:pPr>
              <a:t>12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F701F30-FBFD-DB45-AF66-8CDAFD7ECFEC}" type="slidenum">
              <a:rPr lang="en-US" smtClean="0">
                <a:latin typeface="Times New Roman" charset="0"/>
              </a:rPr>
              <a:pPr>
                <a:defRPr/>
              </a:pPr>
              <a:t>13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715F09C-A514-FE4E-8740-5316722C6DC4}" type="slidenum">
              <a:rPr lang="en-US" smtClean="0">
                <a:latin typeface="Times New Roman" charset="0"/>
              </a:rPr>
              <a:pPr>
                <a:defRPr/>
              </a:pPr>
              <a:t>14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50A3F8F-3029-504A-B0ED-0148283903B1}" type="slidenum">
              <a:rPr lang="en-US" smtClean="0">
                <a:latin typeface="Times New Roman" charset="0"/>
              </a:rPr>
              <a:pPr>
                <a:defRPr/>
              </a:pPr>
              <a:t>15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7CA414A-E67F-5742-9A1E-4F66C53AEA82}" type="slidenum">
              <a:rPr lang="en-US" smtClean="0">
                <a:latin typeface="Times New Roman" charset="0"/>
              </a:rPr>
              <a:pPr>
                <a:defRPr/>
              </a:pPr>
              <a:t>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2971F83-9BEE-2C46-8959-615E53920DD7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BEAD4EB-EF74-6849-BE06-F7C66DBC48E1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718FBB-1C04-4B4F-A933-2D61F51C2281}" type="slidenum">
              <a:rPr lang="en-US" smtClean="0">
                <a:latin typeface="Times New Roman" charset="0"/>
              </a:rPr>
              <a:pPr>
                <a:defRPr/>
              </a:pPr>
              <a:t>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113D69F-0AFE-DC42-AA21-2D2004DBB32C}" type="slidenum">
              <a:rPr lang="en-US" smtClean="0">
                <a:latin typeface="Times New Roman" charset="0"/>
              </a:rPr>
              <a:pPr>
                <a:defRPr/>
              </a:pPr>
              <a:t>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0D5661B-0D07-6142-99FF-5BA62A16BC0B}" type="slidenum">
              <a:rPr lang="en-US" smtClean="0">
                <a:latin typeface="Times New Roman" charset="0"/>
              </a:rPr>
              <a:pPr>
                <a:defRPr/>
              </a:pPr>
              <a:t>8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D3DD504-8246-6C49-8722-28D2830E7437}" type="slidenum">
              <a:rPr lang="en-US" smtClean="0">
                <a:latin typeface="Times New Roman" charset="0"/>
              </a:rPr>
              <a:pPr>
                <a:defRPr/>
              </a:pPr>
              <a:t>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E358CB3-0175-5F44-B9F8-31B41F72D93C}" type="slidenum">
              <a:rPr lang="en-US" smtClean="0">
                <a:latin typeface="Times New Roman" charset="0"/>
              </a:rPr>
              <a:pPr>
                <a:defRPr/>
              </a:pPr>
              <a:t>10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94CE9D3-78A7-3649-814C-94A854082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3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B4F68F87-111A-CE43-9673-05D8A727CB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35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69A14EDC-311E-EF4A-B1E3-0A4ECBD93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8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3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25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4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34.wmf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3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29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28" Type="http://schemas.openxmlformats.org/officeDocument/2006/relationships/image" Target="../media/image30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png"/><Relationship Id="rId30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32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28" Type="http://schemas.openxmlformats.org/officeDocument/2006/relationships/image" Target="../media/image3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3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3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808306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7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Wireless and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Mobile Networks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64"/>
          <p:cNvSpPr>
            <a:spLocks noChangeArrowheads="1"/>
          </p:cNvSpPr>
          <p:nvPr/>
        </p:nvSpPr>
        <p:spPr bwMode="auto">
          <a:xfrm>
            <a:off x="5484813" y="1557338"/>
            <a:ext cx="3346450" cy="34512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45" name="Rectangle 240"/>
          <p:cNvSpPr>
            <a:spLocks noChangeArrowheads="1"/>
          </p:cNvSpPr>
          <p:nvPr/>
        </p:nvSpPr>
        <p:spPr bwMode="auto">
          <a:xfrm>
            <a:off x="5562600" y="1384300"/>
            <a:ext cx="1752600" cy="317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400592" name="Group 208"/>
          <p:cNvGrpSpPr>
            <a:grpSpLocks/>
          </p:cNvGrpSpPr>
          <p:nvPr/>
        </p:nvGrpSpPr>
        <p:grpSpPr bwMode="auto">
          <a:xfrm>
            <a:off x="876300" y="1717675"/>
            <a:ext cx="1755775" cy="1625600"/>
            <a:chOff x="1824" y="1076"/>
            <a:chExt cx="1106" cy="1024"/>
          </a:xfrm>
        </p:grpSpPr>
        <p:sp>
          <p:nvSpPr>
            <p:cNvPr id="10291" name="Oval 209"/>
            <p:cNvSpPr>
              <a:spLocks noChangeArrowheads="1"/>
            </p:cNvSpPr>
            <p:nvPr/>
          </p:nvSpPr>
          <p:spPr bwMode="auto">
            <a:xfrm>
              <a:off x="1824" y="1076"/>
              <a:ext cx="1106" cy="1024"/>
            </a:xfrm>
            <a:prstGeom prst="ellipse">
              <a:avLst/>
            </a:prstGeom>
            <a:gradFill rotWithShape="1">
              <a:gsLst>
                <a:gs pos="0">
                  <a:srgbClr val="66CCFF"/>
                </a:gs>
                <a:gs pos="100000">
                  <a:srgbClr val="CCFFFF">
                    <a:alpha val="50998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33843" name="Group 210"/>
            <p:cNvGrpSpPr>
              <a:grpSpLocks/>
            </p:cNvGrpSpPr>
            <p:nvPr/>
          </p:nvGrpSpPr>
          <p:grpSpPr bwMode="auto">
            <a:xfrm>
              <a:off x="2204" y="1436"/>
              <a:ext cx="252" cy="288"/>
              <a:chOff x="2870" y="1518"/>
              <a:chExt cx="292" cy="320"/>
            </a:xfrm>
          </p:grpSpPr>
          <p:graphicFrame>
            <p:nvGraphicFramePr>
              <p:cNvPr id="33844" name="Object 211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64" name="Clip" r:id="rId4" imgW="826829" imgH="840406" progId="MS_ClipArt_Gallery.2">
                      <p:embed/>
                    </p:oleObj>
                  </mc:Choice>
                  <mc:Fallback>
                    <p:oleObj name="Clip" r:id="rId4" imgW="826829" imgH="84040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845" name="Object 212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65" name="Clip" r:id="rId6" imgW="1268295" imgH="1199426" progId="MS_ClipArt_Gallery.2">
                      <p:embed/>
                    </p:oleObj>
                  </mc:Choice>
                  <mc:Fallback>
                    <p:oleObj name="Clip" r:id="rId6" imgW="1268295" imgH="119942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0247" name="Rectangle 66"/>
          <p:cNvSpPr>
            <a:spLocks noChangeArrowheads="1"/>
          </p:cNvSpPr>
          <p:nvPr/>
        </p:nvSpPr>
        <p:spPr bwMode="auto">
          <a:xfrm>
            <a:off x="5537200" y="1362075"/>
            <a:ext cx="3149600" cy="257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ad hoc mode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no base stations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nodes can only transmit to other nodes within link coverage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nodes organize themselves into a network: route among themselves</a:t>
            </a:r>
          </a:p>
        </p:txBody>
      </p:sp>
      <p:grpSp>
        <p:nvGrpSpPr>
          <p:cNvPr id="400521" name="Group 137"/>
          <p:cNvGrpSpPr>
            <a:grpSpLocks/>
          </p:cNvGrpSpPr>
          <p:nvPr/>
        </p:nvGrpSpPr>
        <p:grpSpPr bwMode="auto">
          <a:xfrm>
            <a:off x="2181225" y="3041650"/>
            <a:ext cx="1755775" cy="1625600"/>
            <a:chOff x="1824" y="1076"/>
            <a:chExt cx="1106" cy="1024"/>
          </a:xfrm>
        </p:grpSpPr>
        <p:sp>
          <p:nvSpPr>
            <p:cNvPr id="10287" name="Oval 138"/>
            <p:cNvSpPr>
              <a:spLocks noChangeArrowheads="1"/>
            </p:cNvSpPr>
            <p:nvPr/>
          </p:nvSpPr>
          <p:spPr bwMode="auto">
            <a:xfrm>
              <a:off x="1824" y="1076"/>
              <a:ext cx="1106" cy="1024"/>
            </a:xfrm>
            <a:prstGeom prst="ellipse">
              <a:avLst/>
            </a:prstGeom>
            <a:gradFill rotWithShape="1">
              <a:gsLst>
                <a:gs pos="0">
                  <a:srgbClr val="66CCFF"/>
                </a:gs>
                <a:gs pos="100000">
                  <a:srgbClr val="CCFFFF">
                    <a:alpha val="50998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33839" name="Group 139"/>
            <p:cNvGrpSpPr>
              <a:grpSpLocks/>
            </p:cNvGrpSpPr>
            <p:nvPr/>
          </p:nvGrpSpPr>
          <p:grpSpPr bwMode="auto">
            <a:xfrm>
              <a:off x="2204" y="1436"/>
              <a:ext cx="252" cy="288"/>
              <a:chOff x="2870" y="1518"/>
              <a:chExt cx="292" cy="320"/>
            </a:xfrm>
          </p:grpSpPr>
          <p:graphicFrame>
            <p:nvGraphicFramePr>
              <p:cNvPr id="33840" name="Object 140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66" name="Clip" r:id="rId8" imgW="826829" imgH="840406" progId="MS_ClipArt_Gallery.2">
                      <p:embed/>
                    </p:oleObj>
                  </mc:Choice>
                  <mc:Fallback>
                    <p:oleObj name="Clip" r:id="rId8" imgW="826829" imgH="84040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841" name="Object 141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67" name="Clip" r:id="rId9" imgW="1268295" imgH="1199426" progId="MS_ClipArt_Gallery.2">
                      <p:embed/>
                    </p:oleObj>
                  </mc:Choice>
                  <mc:Fallback>
                    <p:oleObj name="Clip" r:id="rId9" imgW="1268295" imgH="119942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00582" name="Group 198"/>
          <p:cNvGrpSpPr>
            <a:grpSpLocks/>
          </p:cNvGrpSpPr>
          <p:nvPr/>
        </p:nvGrpSpPr>
        <p:grpSpPr bwMode="auto">
          <a:xfrm>
            <a:off x="1933575" y="4765675"/>
            <a:ext cx="1755775" cy="1625600"/>
            <a:chOff x="1824" y="1076"/>
            <a:chExt cx="1106" cy="1024"/>
          </a:xfrm>
        </p:grpSpPr>
        <p:sp>
          <p:nvSpPr>
            <p:cNvPr id="10283" name="Oval 199"/>
            <p:cNvSpPr>
              <a:spLocks noChangeArrowheads="1"/>
            </p:cNvSpPr>
            <p:nvPr/>
          </p:nvSpPr>
          <p:spPr bwMode="auto">
            <a:xfrm>
              <a:off x="1824" y="1076"/>
              <a:ext cx="1106" cy="1024"/>
            </a:xfrm>
            <a:prstGeom prst="ellipse">
              <a:avLst/>
            </a:prstGeom>
            <a:gradFill rotWithShape="1">
              <a:gsLst>
                <a:gs pos="0">
                  <a:srgbClr val="66CCFF"/>
                </a:gs>
                <a:gs pos="100000">
                  <a:srgbClr val="CCFFFF">
                    <a:alpha val="50998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33835" name="Group 200"/>
            <p:cNvGrpSpPr>
              <a:grpSpLocks/>
            </p:cNvGrpSpPr>
            <p:nvPr/>
          </p:nvGrpSpPr>
          <p:grpSpPr bwMode="auto">
            <a:xfrm>
              <a:off x="2204" y="1436"/>
              <a:ext cx="252" cy="288"/>
              <a:chOff x="2870" y="1518"/>
              <a:chExt cx="292" cy="320"/>
            </a:xfrm>
          </p:grpSpPr>
          <p:graphicFrame>
            <p:nvGraphicFramePr>
              <p:cNvPr id="33836" name="Object 201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68" name="Clip" r:id="rId10" imgW="826829" imgH="840406" progId="MS_ClipArt_Gallery.2">
                      <p:embed/>
                    </p:oleObj>
                  </mc:Choice>
                  <mc:Fallback>
                    <p:oleObj name="Clip" r:id="rId10" imgW="826829" imgH="84040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837" name="Object 202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69" name="Clip" r:id="rId11" imgW="1268295" imgH="1199426" progId="MS_ClipArt_Gallery.2">
                      <p:embed/>
                    </p:oleObj>
                  </mc:Choice>
                  <mc:Fallback>
                    <p:oleObj name="Clip" r:id="rId11" imgW="1268295" imgH="119942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00587" name="Group 203"/>
          <p:cNvGrpSpPr>
            <a:grpSpLocks/>
          </p:cNvGrpSpPr>
          <p:nvPr/>
        </p:nvGrpSpPr>
        <p:grpSpPr bwMode="auto">
          <a:xfrm>
            <a:off x="1047750" y="2317750"/>
            <a:ext cx="1755775" cy="1625600"/>
            <a:chOff x="1824" y="1076"/>
            <a:chExt cx="1106" cy="1024"/>
          </a:xfrm>
        </p:grpSpPr>
        <p:sp>
          <p:nvSpPr>
            <p:cNvPr id="10279" name="Oval 204"/>
            <p:cNvSpPr>
              <a:spLocks noChangeArrowheads="1"/>
            </p:cNvSpPr>
            <p:nvPr/>
          </p:nvSpPr>
          <p:spPr bwMode="auto">
            <a:xfrm>
              <a:off x="1824" y="1076"/>
              <a:ext cx="1106" cy="1024"/>
            </a:xfrm>
            <a:prstGeom prst="ellipse">
              <a:avLst/>
            </a:prstGeom>
            <a:gradFill rotWithShape="1">
              <a:gsLst>
                <a:gs pos="0">
                  <a:srgbClr val="66CCFF"/>
                </a:gs>
                <a:gs pos="100000">
                  <a:srgbClr val="CCFFFF">
                    <a:alpha val="50998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33831" name="Group 205"/>
            <p:cNvGrpSpPr>
              <a:grpSpLocks/>
            </p:cNvGrpSpPr>
            <p:nvPr/>
          </p:nvGrpSpPr>
          <p:grpSpPr bwMode="auto">
            <a:xfrm>
              <a:off x="2204" y="1436"/>
              <a:ext cx="252" cy="288"/>
              <a:chOff x="2870" y="1518"/>
              <a:chExt cx="292" cy="320"/>
            </a:xfrm>
          </p:grpSpPr>
          <p:graphicFrame>
            <p:nvGraphicFramePr>
              <p:cNvPr id="33832" name="Object 206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70" name="Clip" r:id="rId12" imgW="826829" imgH="840406" progId="MS_ClipArt_Gallery.2">
                      <p:embed/>
                    </p:oleObj>
                  </mc:Choice>
                  <mc:Fallback>
                    <p:oleObj name="Clip" r:id="rId12" imgW="826829" imgH="84040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833" name="Object 207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71" name="Clip" r:id="rId13" imgW="1268295" imgH="1199426" progId="MS_ClipArt_Gallery.2">
                      <p:embed/>
                    </p:oleObj>
                  </mc:Choice>
                  <mc:Fallback>
                    <p:oleObj name="Clip" r:id="rId13" imgW="1268295" imgH="119942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00496" name="Group 112"/>
          <p:cNvGrpSpPr>
            <a:grpSpLocks/>
          </p:cNvGrpSpPr>
          <p:nvPr/>
        </p:nvGrpSpPr>
        <p:grpSpPr bwMode="auto">
          <a:xfrm>
            <a:off x="1620838" y="2741613"/>
            <a:ext cx="1755775" cy="1625600"/>
            <a:chOff x="1824" y="1076"/>
            <a:chExt cx="1106" cy="1024"/>
          </a:xfrm>
        </p:grpSpPr>
        <p:sp>
          <p:nvSpPr>
            <p:cNvPr id="10275" name="Oval 113"/>
            <p:cNvSpPr>
              <a:spLocks noChangeArrowheads="1"/>
            </p:cNvSpPr>
            <p:nvPr/>
          </p:nvSpPr>
          <p:spPr bwMode="auto">
            <a:xfrm>
              <a:off x="1824" y="1076"/>
              <a:ext cx="1106" cy="1024"/>
            </a:xfrm>
            <a:prstGeom prst="ellipse">
              <a:avLst/>
            </a:prstGeom>
            <a:gradFill rotWithShape="1">
              <a:gsLst>
                <a:gs pos="0">
                  <a:srgbClr val="CCECFF"/>
                </a:gs>
                <a:gs pos="100000">
                  <a:srgbClr val="CCFFFF">
                    <a:alpha val="50998"/>
                  </a:srgb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33827" name="Group 114"/>
            <p:cNvGrpSpPr>
              <a:grpSpLocks/>
            </p:cNvGrpSpPr>
            <p:nvPr/>
          </p:nvGrpSpPr>
          <p:grpSpPr bwMode="auto">
            <a:xfrm>
              <a:off x="2204" y="1436"/>
              <a:ext cx="252" cy="288"/>
              <a:chOff x="2870" y="1518"/>
              <a:chExt cx="292" cy="320"/>
            </a:xfrm>
          </p:grpSpPr>
          <p:graphicFrame>
            <p:nvGraphicFramePr>
              <p:cNvPr id="33828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72" name="Clip" r:id="rId14" imgW="826829" imgH="840406" progId="MS_ClipArt_Gallery.2">
                      <p:embed/>
                    </p:oleObj>
                  </mc:Choice>
                  <mc:Fallback>
                    <p:oleObj name="Clip" r:id="rId14" imgW="826829" imgH="84040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3829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3073" name="Clip" r:id="rId15" imgW="1268295" imgH="1199426" progId="MS_ClipArt_Gallery.2">
                      <p:embed/>
                    </p:oleObj>
                  </mc:Choice>
                  <mc:Fallback>
                    <p:oleObj name="Clip" r:id="rId15" imgW="1268295" imgH="1199426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0252" name="Rectangle 65"/>
          <p:cNvSpPr>
            <a:spLocks noChangeArrowheads="1"/>
          </p:cNvSpPr>
          <p:nvPr/>
        </p:nvSpPr>
        <p:spPr bwMode="auto">
          <a:xfrm>
            <a:off x="2693988" y="1468438"/>
            <a:ext cx="1728787" cy="238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53" name="Oval 214"/>
          <p:cNvSpPr>
            <a:spLocks noChangeArrowheads="1"/>
          </p:cNvSpPr>
          <p:nvPr/>
        </p:nvSpPr>
        <p:spPr bwMode="auto">
          <a:xfrm>
            <a:off x="879475" y="1730375"/>
            <a:ext cx="1755775" cy="1625600"/>
          </a:xfrm>
          <a:prstGeom prst="ellipse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54" name="Oval 219"/>
          <p:cNvSpPr>
            <a:spLocks noChangeArrowheads="1"/>
          </p:cNvSpPr>
          <p:nvPr/>
        </p:nvSpPr>
        <p:spPr bwMode="auto">
          <a:xfrm>
            <a:off x="2184400" y="3054350"/>
            <a:ext cx="1755775" cy="1625600"/>
          </a:xfrm>
          <a:prstGeom prst="ellipse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55" name="Oval 229"/>
          <p:cNvSpPr>
            <a:spLocks noChangeArrowheads="1"/>
          </p:cNvSpPr>
          <p:nvPr/>
        </p:nvSpPr>
        <p:spPr bwMode="auto">
          <a:xfrm>
            <a:off x="1050925" y="2330450"/>
            <a:ext cx="1755775" cy="1625600"/>
          </a:xfrm>
          <a:prstGeom prst="ellipse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56" name="Oval 234"/>
          <p:cNvSpPr>
            <a:spLocks noChangeArrowheads="1"/>
          </p:cNvSpPr>
          <p:nvPr/>
        </p:nvSpPr>
        <p:spPr bwMode="auto">
          <a:xfrm>
            <a:off x="1624013" y="2754313"/>
            <a:ext cx="1755775" cy="1625600"/>
          </a:xfrm>
          <a:prstGeom prst="ellipse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57" name="Oval 224"/>
          <p:cNvSpPr>
            <a:spLocks noChangeArrowheads="1"/>
          </p:cNvSpPr>
          <p:nvPr/>
        </p:nvSpPr>
        <p:spPr bwMode="auto">
          <a:xfrm>
            <a:off x="1936750" y="4778375"/>
            <a:ext cx="1755775" cy="1625600"/>
          </a:xfrm>
          <a:prstGeom prst="ellipse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33809" name="Group 356"/>
          <p:cNvGrpSpPr>
            <a:grpSpLocks/>
          </p:cNvGrpSpPr>
          <p:nvPr/>
        </p:nvGrpSpPr>
        <p:grpSpPr bwMode="auto">
          <a:xfrm>
            <a:off x="1554163" y="2184400"/>
            <a:ext cx="465137" cy="481013"/>
            <a:chOff x="313" y="1497"/>
            <a:chExt cx="1152" cy="1014"/>
          </a:xfrm>
        </p:grpSpPr>
        <p:pic>
          <p:nvPicPr>
            <p:cNvPr id="33824" name="Picture 354" descr="laptop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25" name="Picture 355" descr="antenna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810" name="Group 356"/>
          <p:cNvGrpSpPr>
            <a:grpSpLocks/>
          </p:cNvGrpSpPr>
          <p:nvPr/>
        </p:nvGrpSpPr>
        <p:grpSpPr bwMode="auto">
          <a:xfrm>
            <a:off x="2530475" y="5273675"/>
            <a:ext cx="463550" cy="479425"/>
            <a:chOff x="313" y="1497"/>
            <a:chExt cx="1152" cy="1014"/>
          </a:xfrm>
        </p:grpSpPr>
        <p:pic>
          <p:nvPicPr>
            <p:cNvPr id="33822" name="Picture 354" descr="laptop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23" name="Picture 355" descr="antenna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811" name="Group 356"/>
          <p:cNvGrpSpPr>
            <a:grpSpLocks/>
          </p:cNvGrpSpPr>
          <p:nvPr/>
        </p:nvGrpSpPr>
        <p:grpSpPr bwMode="auto">
          <a:xfrm>
            <a:off x="2814638" y="3576638"/>
            <a:ext cx="465137" cy="481012"/>
            <a:chOff x="313" y="1497"/>
            <a:chExt cx="1152" cy="1014"/>
          </a:xfrm>
        </p:grpSpPr>
        <p:pic>
          <p:nvPicPr>
            <p:cNvPr id="33820" name="Picture 354" descr="laptop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21" name="Picture 355" descr="antenna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812" name="Group 356"/>
          <p:cNvGrpSpPr>
            <a:grpSpLocks/>
          </p:cNvGrpSpPr>
          <p:nvPr/>
        </p:nvGrpSpPr>
        <p:grpSpPr bwMode="auto">
          <a:xfrm>
            <a:off x="1655763" y="2936875"/>
            <a:ext cx="465137" cy="479425"/>
            <a:chOff x="313" y="1497"/>
            <a:chExt cx="1152" cy="1014"/>
          </a:xfrm>
        </p:grpSpPr>
        <p:pic>
          <p:nvPicPr>
            <p:cNvPr id="33818" name="Picture 354" descr="laptop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19" name="Picture 355" descr="antenna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813" name="Group 356"/>
          <p:cNvGrpSpPr>
            <a:grpSpLocks/>
          </p:cNvGrpSpPr>
          <p:nvPr/>
        </p:nvGrpSpPr>
        <p:grpSpPr bwMode="auto">
          <a:xfrm>
            <a:off x="2295525" y="3260725"/>
            <a:ext cx="465138" cy="481013"/>
            <a:chOff x="313" y="1497"/>
            <a:chExt cx="1152" cy="1014"/>
          </a:xfrm>
        </p:grpSpPr>
        <p:pic>
          <p:nvPicPr>
            <p:cNvPr id="33816" name="Picture 354" descr="laptop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17" name="Picture 355" descr="antenna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63" name="Rectangle 4"/>
          <p:cNvSpPr>
            <a:spLocks noGrp="1" noChangeArrowheads="1"/>
          </p:cNvSpPr>
          <p:nvPr>
            <p:ph type="title"/>
          </p:nvPr>
        </p:nvSpPr>
        <p:spPr>
          <a:xfrm>
            <a:off x="461963" y="193675"/>
            <a:ext cx="7772400" cy="9540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Elements of a wireless network</a:t>
            </a:r>
          </a:p>
        </p:txBody>
      </p:sp>
      <p:pic>
        <p:nvPicPr>
          <p:cNvPr id="33815" name="Picture 16" descr="underline_base"/>
          <p:cNvPicPr>
            <a:picLocks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8810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5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92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0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0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Wireless network taxonomy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879725" y="1584325"/>
            <a:ext cx="14335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single hop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5575300" y="1577975"/>
            <a:ext cx="18589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multiple hops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74688" y="2425700"/>
            <a:ext cx="17494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2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infrastructure</a:t>
            </a:r>
          </a:p>
          <a:p>
            <a:pPr algn="ctr">
              <a:defRPr/>
            </a:pPr>
            <a:r>
              <a:rPr lang="en-US" sz="22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(e.g., APs)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22313" y="4121150"/>
            <a:ext cx="17494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2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no</a:t>
            </a:r>
          </a:p>
          <a:p>
            <a:pPr algn="ctr">
              <a:defRPr/>
            </a:pPr>
            <a:r>
              <a:rPr lang="en-US" sz="22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infrastructure</a:t>
            </a:r>
          </a:p>
        </p:txBody>
      </p:sp>
      <p:sp>
        <p:nvSpPr>
          <p:cNvPr id="11273" name="Text Box 14"/>
          <p:cNvSpPr txBox="1">
            <a:spLocks noChangeArrowheads="1"/>
          </p:cNvSpPr>
          <p:nvPr/>
        </p:nvSpPr>
        <p:spPr bwMode="auto">
          <a:xfrm>
            <a:off x="2792413" y="2179638"/>
            <a:ext cx="1966912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host connects to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base station (WiFi,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WiMAX, cellular)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which connects to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larger Internet</a:t>
            </a: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2722563" y="4121150"/>
            <a:ext cx="21621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no base station, no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connection to larger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Internet (Bluetooth,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ad hoc nets)</a:t>
            </a:r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5480050" y="2133600"/>
            <a:ext cx="212725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host may have to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relay through several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wireless nodes to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connect to larger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Internet: </a:t>
            </a:r>
            <a:r>
              <a:rPr lang="en-US" i="1" dirty="0" smtClean="0">
                <a:latin typeface="Gill Sans MT" charset="0"/>
                <a:cs typeface="+mn-cs"/>
              </a:rPr>
              <a:t>mesh net</a:t>
            </a:r>
          </a:p>
        </p:txBody>
      </p:sp>
      <p:sp>
        <p:nvSpPr>
          <p:cNvPr id="11276" name="Text Box 17"/>
          <p:cNvSpPr txBox="1">
            <a:spLocks noChangeArrowheads="1"/>
          </p:cNvSpPr>
          <p:nvPr/>
        </p:nvSpPr>
        <p:spPr bwMode="auto">
          <a:xfrm>
            <a:off x="5487988" y="3716338"/>
            <a:ext cx="2170112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no base station, no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connection to larger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Internet. May have to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relay to reach other 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a given wireless node</a:t>
            </a:r>
          </a:p>
          <a:p>
            <a:pPr algn="ctr">
              <a:defRPr/>
            </a:pPr>
            <a:r>
              <a:rPr lang="en-US" dirty="0" smtClean="0">
                <a:latin typeface="Gill Sans MT" charset="0"/>
                <a:cs typeface="+mn-cs"/>
              </a:rPr>
              <a:t>MANET, VANET</a:t>
            </a:r>
            <a:endParaRPr lang="en-US" i="1" dirty="0" smtClean="0">
              <a:latin typeface="Gill Sans MT" charset="0"/>
              <a:cs typeface="+mn-cs"/>
            </a:endParaRPr>
          </a:p>
        </p:txBody>
      </p:sp>
      <p:sp>
        <p:nvSpPr>
          <p:cNvPr id="11277" name="Rectangle 19"/>
          <p:cNvSpPr>
            <a:spLocks noChangeArrowheads="1"/>
          </p:cNvSpPr>
          <p:nvPr/>
        </p:nvSpPr>
        <p:spPr bwMode="auto">
          <a:xfrm>
            <a:off x="701675" y="1606550"/>
            <a:ext cx="7232650" cy="3849688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11278" name="Line 20"/>
          <p:cNvSpPr>
            <a:spLocks noChangeShapeType="1"/>
          </p:cNvSpPr>
          <p:nvPr/>
        </p:nvSpPr>
        <p:spPr bwMode="auto">
          <a:xfrm>
            <a:off x="701675" y="2052638"/>
            <a:ext cx="723265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1279" name="Line 21"/>
          <p:cNvSpPr>
            <a:spLocks noChangeShapeType="1"/>
          </p:cNvSpPr>
          <p:nvPr/>
        </p:nvSpPr>
        <p:spPr bwMode="auto">
          <a:xfrm>
            <a:off x="2425700" y="1604963"/>
            <a:ext cx="0" cy="3851275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1280" name="Line 22"/>
          <p:cNvSpPr>
            <a:spLocks noChangeShapeType="1"/>
          </p:cNvSpPr>
          <p:nvPr/>
        </p:nvSpPr>
        <p:spPr bwMode="auto">
          <a:xfrm>
            <a:off x="5037138" y="1604963"/>
            <a:ext cx="0" cy="3851275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35856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02076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28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82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7 </a:t>
            </a:r>
            <a:r>
              <a:rPr lang="en-US" dirty="0">
                <a:latin typeface="Gill Sans MT" charset="0"/>
                <a:cs typeface="+mj-cs"/>
              </a:rPr>
              <a:t>outline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19238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7.1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Introduction </a:t>
            </a:r>
          </a:p>
          <a:p>
            <a:pPr>
              <a:spcBef>
                <a:spcPct val="50000"/>
              </a:spcBef>
              <a:buFont typeface="Wingdings" charset="0"/>
              <a:buNone/>
              <a:defRPr/>
            </a:pPr>
            <a:r>
              <a:rPr lang="en-US" u="sng" dirty="0">
                <a:solidFill>
                  <a:srgbClr val="000099"/>
                </a:solidFill>
                <a:latin typeface="Gill Sans MT" charset="0"/>
                <a:cs typeface="+mn-cs"/>
              </a:rPr>
              <a:t>Wireless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7.2 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Wireless links, characteristics</a:t>
            </a:r>
          </a:p>
          <a:p>
            <a:pPr lvl="1">
              <a:defRPr/>
            </a:pPr>
            <a:r>
              <a:rPr lang="en-US" sz="2000" dirty="0">
                <a:solidFill>
                  <a:srgbClr val="C00000"/>
                </a:solidFill>
                <a:latin typeface="Gill Sans MT" charset="0"/>
              </a:rPr>
              <a:t>CDMA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7.3 </a:t>
            </a:r>
            <a:r>
              <a:rPr lang="en-US" sz="2400" dirty="0">
                <a:latin typeface="Gill Sans MT" charset="0"/>
                <a:cs typeface="+mn-cs"/>
              </a:rPr>
              <a:t>IEEE 802.11 wireless LANs (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Wi-Fi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)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7.4</a:t>
            </a:r>
            <a:r>
              <a:rPr lang="en-US" sz="2400" dirty="0" smtClean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Cellular Internet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architecture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standards (e.g., </a:t>
            </a:r>
            <a:r>
              <a:rPr lang="en-US" sz="2000" dirty="0" smtClean="0">
                <a:latin typeface="Gill Sans MT" charset="0"/>
              </a:rPr>
              <a:t>3G</a:t>
            </a:r>
            <a:r>
              <a:rPr lang="en-US" sz="2000" dirty="0">
                <a:latin typeface="Gill Sans MT" charset="0"/>
              </a:rPr>
              <a:t>, LTE)</a:t>
            </a:r>
          </a:p>
        </p:txBody>
      </p:sp>
      <p:sp>
        <p:nvSpPr>
          <p:cNvPr id="307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19238"/>
            <a:ext cx="4054475" cy="4648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u="sng" dirty="0" smtClean="0">
                <a:solidFill>
                  <a:srgbClr val="000099"/>
                </a:solidFill>
                <a:ea typeface="+mn-ea"/>
                <a:cs typeface="+mn-cs"/>
              </a:rPr>
              <a:t>Mobility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7.5</a:t>
            </a:r>
            <a:r>
              <a:rPr lang="en-US" sz="2400" dirty="0" smtClean="0">
                <a:ea typeface="+mn-ea"/>
                <a:cs typeface="+mn-cs"/>
              </a:rPr>
              <a:t> Principles: addressing and routing to mobile users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7.6</a:t>
            </a:r>
            <a:r>
              <a:rPr lang="en-US" sz="2400" dirty="0" smtClean="0">
                <a:ea typeface="+mn-ea"/>
                <a:cs typeface="+mn-cs"/>
              </a:rPr>
              <a:t> Mobile IP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7.7</a:t>
            </a:r>
            <a:r>
              <a:rPr lang="en-US" sz="2400" dirty="0" smtClean="0">
                <a:ea typeface="+mn-ea"/>
                <a:cs typeface="+mn-cs"/>
              </a:rPr>
              <a:t> Handling mobility in cellular networks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7.8</a:t>
            </a:r>
            <a:r>
              <a:rPr lang="en-US" sz="2400" dirty="0" smtClean="0">
                <a:ea typeface="+mn-ea"/>
                <a:cs typeface="+mn-cs"/>
              </a:rPr>
              <a:t> Mobility and higher-layer protocols</a:t>
            </a:r>
          </a:p>
          <a:p>
            <a:pPr marL="0" indent="0">
              <a:buNone/>
              <a:defRPr/>
            </a:pPr>
            <a:endParaRPr lang="en-US" sz="2400" dirty="0" smtClean="0">
              <a:ea typeface="+mn-ea"/>
              <a:cs typeface="+mn-cs"/>
            </a:endParaRPr>
          </a:p>
        </p:txBody>
      </p:sp>
      <p:pic>
        <p:nvPicPr>
          <p:cNvPr id="37894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5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3652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Wireless Link Characteristics (1)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14450"/>
            <a:ext cx="8213725" cy="5197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important </a:t>
            </a:r>
            <a:r>
              <a:rPr lang="en-US" dirty="0">
                <a:latin typeface="Gill Sans MT" charset="0"/>
                <a:cs typeface="+mn-cs"/>
              </a:rPr>
              <a:t>differences from wired link ….</a:t>
            </a:r>
          </a:p>
          <a:p>
            <a:pPr>
              <a:lnSpc>
                <a:spcPct val="80000"/>
              </a:lnSpc>
              <a:buFont typeface="Wingdings" charset="0"/>
              <a:buNone/>
              <a:defRPr/>
            </a:pPr>
            <a:endParaRPr lang="en-US" sz="2400" dirty="0">
              <a:latin typeface="Gill Sans MT" charset="0"/>
              <a:cs typeface="+mn-cs"/>
            </a:endParaRPr>
          </a:p>
          <a:p>
            <a:pPr lvl="1"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600" i="1" dirty="0">
                <a:solidFill>
                  <a:srgbClr val="C00000"/>
                </a:solidFill>
                <a:latin typeface="Gill Sans MT" charset="0"/>
              </a:rPr>
              <a:t>decreased signal strength: </a:t>
            </a:r>
            <a:r>
              <a:rPr lang="en-US" sz="2600" dirty="0">
                <a:latin typeface="Gill Sans MT" charset="0"/>
              </a:rPr>
              <a:t>radio signal attenuates as it propagates through matter (path loss)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600" i="1" dirty="0">
                <a:solidFill>
                  <a:srgbClr val="C00000"/>
                </a:solidFill>
                <a:latin typeface="Gill Sans MT" charset="0"/>
              </a:rPr>
              <a:t>interference from other sources: </a:t>
            </a:r>
            <a:r>
              <a:rPr lang="en-US" sz="2600" dirty="0">
                <a:latin typeface="Gill Sans MT" charset="0"/>
              </a:rPr>
              <a:t>standardized wireless network frequencies (e.g., 2.4 GHz) shared by other devices (e.g., phone); devices (motors) interfere as well</a:t>
            </a:r>
          </a:p>
          <a:p>
            <a:pPr lvl="1"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600" i="1" dirty="0">
                <a:solidFill>
                  <a:srgbClr val="C00000"/>
                </a:solidFill>
                <a:latin typeface="Gill Sans MT" charset="0"/>
              </a:rPr>
              <a:t>multipath propagation: </a:t>
            </a:r>
            <a:r>
              <a:rPr lang="en-US" sz="2600" dirty="0">
                <a:latin typeface="Gill Sans MT" charset="0"/>
              </a:rPr>
              <a:t>radio signal reflects off objects ground, arriving </a:t>
            </a:r>
            <a:r>
              <a:rPr lang="en-US" sz="2600" dirty="0" smtClean="0">
                <a:latin typeface="Gill Sans MT" charset="0"/>
              </a:rPr>
              <a:t>at </a:t>
            </a:r>
            <a:r>
              <a:rPr lang="en-US" sz="2600" dirty="0">
                <a:latin typeface="Gill Sans MT" charset="0"/>
              </a:rPr>
              <a:t>destination at slightly different times</a:t>
            </a:r>
          </a:p>
          <a:p>
            <a:pPr>
              <a:lnSpc>
                <a:spcPct val="80000"/>
              </a:lnSpc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600" dirty="0">
                <a:latin typeface="Gill Sans MT" charset="0"/>
                <a:cs typeface="+mn-cs"/>
              </a:rPr>
              <a:t>…. make communication across (even a point to point) wireless link much more </a:t>
            </a:r>
            <a:r>
              <a:rPr lang="ja-JP" altLang="en-US" sz="2600" dirty="0">
                <a:latin typeface="Gill Sans MT" charset="0"/>
                <a:cs typeface="+mn-cs"/>
              </a:rPr>
              <a:t>“</a:t>
            </a:r>
            <a:r>
              <a:rPr lang="en-US" sz="2600" dirty="0">
                <a:latin typeface="Gill Sans MT" charset="0"/>
                <a:cs typeface="+mn-cs"/>
              </a:rPr>
              <a:t>difficult</a:t>
            </a:r>
            <a:r>
              <a:rPr lang="ja-JP" altLang="en-US" sz="2600" dirty="0">
                <a:latin typeface="Gill Sans MT" charset="0"/>
                <a:cs typeface="+mn-cs"/>
              </a:rPr>
              <a:t>”</a:t>
            </a:r>
            <a:r>
              <a:rPr lang="en-US" sz="2600" dirty="0">
                <a:latin typeface="Gill Sans MT" charset="0"/>
                <a:cs typeface="+mn-cs"/>
              </a:rPr>
              <a:t> </a:t>
            </a:r>
          </a:p>
          <a:p>
            <a:pPr>
              <a:lnSpc>
                <a:spcPct val="80000"/>
              </a:lnSpc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39941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89535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2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3652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Wireless Link Characteristics (2)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73175"/>
            <a:ext cx="4276725" cy="519747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SNR: signal-to-noise ratio</a:t>
            </a:r>
          </a:p>
          <a:p>
            <a:pPr lvl="1">
              <a:defRPr/>
            </a:pPr>
            <a:r>
              <a:rPr lang="en-US" sz="2200" dirty="0">
                <a:latin typeface="Gill Sans MT" charset="0"/>
              </a:rPr>
              <a:t>larger SNR – easier to extract signal from noise (a </a:t>
            </a:r>
            <a:r>
              <a:rPr lang="ja-JP" altLang="en-US" sz="2200" dirty="0">
                <a:latin typeface="Gill Sans MT" charset="0"/>
              </a:rPr>
              <a:t>“</a:t>
            </a:r>
            <a:r>
              <a:rPr lang="en-US" sz="2200" dirty="0">
                <a:latin typeface="Gill Sans MT" charset="0"/>
              </a:rPr>
              <a:t>good thing</a:t>
            </a:r>
            <a:r>
              <a:rPr lang="ja-JP" altLang="en-US" sz="2200" dirty="0">
                <a:latin typeface="Gill Sans MT" charset="0"/>
              </a:rPr>
              <a:t>”</a:t>
            </a:r>
            <a:r>
              <a:rPr lang="en-US" sz="2200" dirty="0">
                <a:latin typeface="Gill Sans MT" charset="0"/>
              </a:rPr>
              <a:t>)</a:t>
            </a:r>
          </a:p>
          <a:p>
            <a:pPr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  <a:cs typeface="+mn-cs"/>
              </a:rPr>
              <a:t>SNR versus BER tradeoffs</a:t>
            </a:r>
          </a:p>
          <a:p>
            <a:pPr lvl="1">
              <a:defRPr/>
            </a:pPr>
            <a:r>
              <a:rPr lang="en-US" sz="2000" i="1" dirty="0">
                <a:solidFill>
                  <a:srgbClr val="000099"/>
                </a:solidFill>
                <a:latin typeface="Gill Sans MT" charset="0"/>
              </a:rPr>
              <a:t>given physical layer:</a:t>
            </a:r>
            <a:r>
              <a:rPr lang="en-US" sz="2000" dirty="0">
                <a:latin typeface="Gill Sans MT" charset="0"/>
              </a:rPr>
              <a:t> increase power -&gt; increase SNR-&gt;decrease BER</a:t>
            </a:r>
          </a:p>
          <a:p>
            <a:pPr lvl="1">
              <a:defRPr/>
            </a:pPr>
            <a:r>
              <a:rPr lang="en-US" sz="2000" i="1" dirty="0">
                <a:solidFill>
                  <a:srgbClr val="000099"/>
                </a:solidFill>
                <a:latin typeface="Gill Sans MT" charset="0"/>
              </a:rPr>
              <a:t>given SNR:</a:t>
            </a:r>
            <a:r>
              <a:rPr lang="en-US" sz="2000" dirty="0">
                <a:latin typeface="Gill Sans MT" charset="0"/>
              </a:rPr>
              <a:t> choose physical layer that meets BER requirement, giving highest thruput</a:t>
            </a:r>
          </a:p>
          <a:p>
            <a:pPr lvl="2">
              <a:defRPr/>
            </a:pPr>
            <a:r>
              <a:rPr lang="en-US" dirty="0">
                <a:latin typeface="Gill Sans MT" charset="0"/>
              </a:rPr>
              <a:t>SNR may change with mobility: dynamically adapt physical layer (modulation technique, rate) </a:t>
            </a:r>
          </a:p>
          <a:p>
            <a:pPr lvl="1">
              <a:defRPr/>
            </a:pPr>
            <a:endParaRPr lang="en-US" sz="2000" dirty="0">
              <a:latin typeface="Gill Sans MT" charset="0"/>
            </a:endParaRPr>
          </a:p>
        </p:txBody>
      </p:sp>
      <p:sp>
        <p:nvSpPr>
          <p:cNvPr id="41989" name="Freeform 4"/>
          <p:cNvSpPr>
            <a:spLocks/>
          </p:cNvSpPr>
          <p:nvPr/>
        </p:nvSpPr>
        <p:spPr bwMode="auto">
          <a:xfrm>
            <a:off x="5483225" y="1781175"/>
            <a:ext cx="609600" cy="2527300"/>
          </a:xfrm>
          <a:custGeom>
            <a:avLst/>
            <a:gdLst>
              <a:gd name="T0" fmla="*/ 0 w 384"/>
              <a:gd name="T1" fmla="*/ 0 h 1592"/>
              <a:gd name="T2" fmla="*/ 2147483647 w 384"/>
              <a:gd name="T3" fmla="*/ 2147483647 h 1592"/>
              <a:gd name="T4" fmla="*/ 2147483647 w 384"/>
              <a:gd name="T5" fmla="*/ 2147483647 h 1592"/>
              <a:gd name="T6" fmla="*/ 2147483647 w 384"/>
              <a:gd name="T7" fmla="*/ 2147483647 h 15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4" h="1592">
                <a:moveTo>
                  <a:pt x="0" y="0"/>
                </a:moveTo>
                <a:cubicBezTo>
                  <a:pt x="66" y="110"/>
                  <a:pt x="133" y="220"/>
                  <a:pt x="184" y="384"/>
                </a:cubicBezTo>
                <a:cubicBezTo>
                  <a:pt x="235" y="548"/>
                  <a:pt x="271" y="783"/>
                  <a:pt x="304" y="984"/>
                </a:cubicBezTo>
                <a:cubicBezTo>
                  <a:pt x="337" y="1185"/>
                  <a:pt x="371" y="1492"/>
                  <a:pt x="384" y="1592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1990" name="Freeform 5"/>
          <p:cNvSpPr>
            <a:spLocks/>
          </p:cNvSpPr>
          <p:nvPr/>
        </p:nvSpPr>
        <p:spPr bwMode="auto">
          <a:xfrm>
            <a:off x="6130925" y="1450975"/>
            <a:ext cx="685800" cy="2857500"/>
          </a:xfrm>
          <a:custGeom>
            <a:avLst/>
            <a:gdLst>
              <a:gd name="T0" fmla="*/ 0 w 432"/>
              <a:gd name="T1" fmla="*/ 0 h 1800"/>
              <a:gd name="T2" fmla="*/ 2147483647 w 432"/>
              <a:gd name="T3" fmla="*/ 2147483647 h 1800"/>
              <a:gd name="T4" fmla="*/ 2147483647 w 432"/>
              <a:gd name="T5" fmla="*/ 2147483647 h 1800"/>
              <a:gd name="T6" fmla="*/ 2147483647 w 432"/>
              <a:gd name="T7" fmla="*/ 2147483647 h 1800"/>
              <a:gd name="T8" fmla="*/ 2147483647 w 432"/>
              <a:gd name="T9" fmla="*/ 2147483647 h 18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2" h="1800">
                <a:moveTo>
                  <a:pt x="0" y="0"/>
                </a:moveTo>
                <a:cubicBezTo>
                  <a:pt x="62" y="98"/>
                  <a:pt x="125" y="196"/>
                  <a:pt x="168" y="296"/>
                </a:cubicBezTo>
                <a:cubicBezTo>
                  <a:pt x="211" y="396"/>
                  <a:pt x="224" y="451"/>
                  <a:pt x="256" y="600"/>
                </a:cubicBezTo>
                <a:cubicBezTo>
                  <a:pt x="288" y="749"/>
                  <a:pt x="331" y="992"/>
                  <a:pt x="360" y="1192"/>
                </a:cubicBezTo>
                <a:cubicBezTo>
                  <a:pt x="389" y="1392"/>
                  <a:pt x="410" y="1596"/>
                  <a:pt x="432" y="180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1991" name="Freeform 6"/>
          <p:cNvSpPr>
            <a:spLocks/>
          </p:cNvSpPr>
          <p:nvPr/>
        </p:nvSpPr>
        <p:spPr bwMode="auto">
          <a:xfrm>
            <a:off x="7045325" y="1450975"/>
            <a:ext cx="647700" cy="2844800"/>
          </a:xfrm>
          <a:custGeom>
            <a:avLst/>
            <a:gdLst>
              <a:gd name="T0" fmla="*/ 0 w 408"/>
              <a:gd name="T1" fmla="*/ 0 h 1792"/>
              <a:gd name="T2" fmla="*/ 2147483647 w 408"/>
              <a:gd name="T3" fmla="*/ 2147483647 h 1792"/>
              <a:gd name="T4" fmla="*/ 2147483647 w 408"/>
              <a:gd name="T5" fmla="*/ 2147483647 h 1792"/>
              <a:gd name="T6" fmla="*/ 2147483647 w 408"/>
              <a:gd name="T7" fmla="*/ 2147483647 h 1792"/>
              <a:gd name="T8" fmla="*/ 2147483647 w 408"/>
              <a:gd name="T9" fmla="*/ 2147483647 h 1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8" h="1792">
                <a:moveTo>
                  <a:pt x="0" y="0"/>
                </a:moveTo>
                <a:cubicBezTo>
                  <a:pt x="56" y="98"/>
                  <a:pt x="113" y="197"/>
                  <a:pt x="152" y="296"/>
                </a:cubicBezTo>
                <a:cubicBezTo>
                  <a:pt x="191" y="395"/>
                  <a:pt x="200" y="443"/>
                  <a:pt x="232" y="592"/>
                </a:cubicBezTo>
                <a:cubicBezTo>
                  <a:pt x="264" y="741"/>
                  <a:pt x="315" y="992"/>
                  <a:pt x="344" y="1192"/>
                </a:cubicBezTo>
                <a:cubicBezTo>
                  <a:pt x="373" y="1392"/>
                  <a:pt x="397" y="1691"/>
                  <a:pt x="408" y="1792"/>
                </a:cubicBezTo>
              </a:path>
            </a:pathLst>
          </a:custGeom>
          <a:noFill/>
          <a:ln w="28575" cap="flat" cmpd="sng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5475288" y="1438275"/>
            <a:ext cx="2862262" cy="2878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>
            <a:off x="5475288" y="1931988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47" name="Line 9"/>
          <p:cNvSpPr>
            <a:spLocks noChangeShapeType="1"/>
          </p:cNvSpPr>
          <p:nvPr/>
        </p:nvSpPr>
        <p:spPr bwMode="auto">
          <a:xfrm>
            <a:off x="5484813" y="2398713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48" name="Line 10"/>
          <p:cNvSpPr>
            <a:spLocks noChangeShapeType="1"/>
          </p:cNvSpPr>
          <p:nvPr/>
        </p:nvSpPr>
        <p:spPr bwMode="auto">
          <a:xfrm>
            <a:off x="5494338" y="2879725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49" name="Line 11"/>
          <p:cNvSpPr>
            <a:spLocks noChangeShapeType="1"/>
          </p:cNvSpPr>
          <p:nvPr/>
        </p:nvSpPr>
        <p:spPr bwMode="auto">
          <a:xfrm>
            <a:off x="5503863" y="3346450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50" name="Line 12"/>
          <p:cNvSpPr>
            <a:spLocks noChangeShapeType="1"/>
          </p:cNvSpPr>
          <p:nvPr/>
        </p:nvSpPr>
        <p:spPr bwMode="auto">
          <a:xfrm>
            <a:off x="5513388" y="3827463"/>
            <a:ext cx="284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51" name="Line 13"/>
          <p:cNvSpPr>
            <a:spLocks noChangeShapeType="1"/>
          </p:cNvSpPr>
          <p:nvPr/>
        </p:nvSpPr>
        <p:spPr bwMode="auto">
          <a:xfrm>
            <a:off x="6224588" y="1438275"/>
            <a:ext cx="0" cy="2878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52" name="Line 14"/>
          <p:cNvSpPr>
            <a:spLocks noChangeShapeType="1"/>
          </p:cNvSpPr>
          <p:nvPr/>
        </p:nvSpPr>
        <p:spPr bwMode="auto">
          <a:xfrm>
            <a:off x="6931025" y="1455738"/>
            <a:ext cx="0" cy="287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53" name="Line 15"/>
          <p:cNvSpPr>
            <a:spLocks noChangeShapeType="1"/>
          </p:cNvSpPr>
          <p:nvPr/>
        </p:nvSpPr>
        <p:spPr bwMode="auto">
          <a:xfrm>
            <a:off x="7637463" y="1444625"/>
            <a:ext cx="0" cy="2878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54" name="Text Box 16"/>
          <p:cNvSpPr txBox="1">
            <a:spLocks noChangeArrowheads="1"/>
          </p:cNvSpPr>
          <p:nvPr/>
        </p:nvSpPr>
        <p:spPr bwMode="auto">
          <a:xfrm>
            <a:off x="6037263" y="4294188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6745288" y="429577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20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7435850" y="4298950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30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14357" name="Text Box 19"/>
          <p:cNvSpPr txBox="1">
            <a:spLocks noChangeArrowheads="1"/>
          </p:cNvSpPr>
          <p:nvPr/>
        </p:nvSpPr>
        <p:spPr bwMode="auto">
          <a:xfrm>
            <a:off x="8158163" y="430212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40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14358" name="Line 20"/>
          <p:cNvSpPr>
            <a:spLocks noChangeShapeType="1"/>
          </p:cNvSpPr>
          <p:nvPr/>
        </p:nvSpPr>
        <p:spPr bwMode="auto">
          <a:xfrm>
            <a:off x="5780088" y="5965825"/>
            <a:ext cx="43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59" name="Line 21"/>
          <p:cNvSpPr>
            <a:spLocks noChangeShapeType="1"/>
          </p:cNvSpPr>
          <p:nvPr/>
        </p:nvSpPr>
        <p:spPr bwMode="auto">
          <a:xfrm>
            <a:off x="5780088" y="5572125"/>
            <a:ext cx="4318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60" name="Line 22"/>
          <p:cNvSpPr>
            <a:spLocks noChangeShapeType="1"/>
          </p:cNvSpPr>
          <p:nvPr/>
        </p:nvSpPr>
        <p:spPr bwMode="auto">
          <a:xfrm>
            <a:off x="5792788" y="5153025"/>
            <a:ext cx="393700" cy="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4361" name="Text Box 23"/>
          <p:cNvSpPr txBox="1">
            <a:spLocks noChangeArrowheads="1"/>
          </p:cNvSpPr>
          <p:nvPr/>
        </p:nvSpPr>
        <p:spPr bwMode="auto">
          <a:xfrm>
            <a:off x="6191250" y="5019675"/>
            <a:ext cx="163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QAM256 (8 Mbps)</a:t>
            </a:r>
          </a:p>
        </p:txBody>
      </p:sp>
      <p:sp>
        <p:nvSpPr>
          <p:cNvPr id="14362" name="Text Box 24"/>
          <p:cNvSpPr txBox="1">
            <a:spLocks noChangeArrowheads="1"/>
          </p:cNvSpPr>
          <p:nvPr/>
        </p:nvSpPr>
        <p:spPr bwMode="auto">
          <a:xfrm>
            <a:off x="6178550" y="5411788"/>
            <a:ext cx="153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QAM16 (4 Mbps)</a:t>
            </a:r>
          </a:p>
        </p:txBody>
      </p:sp>
      <p:sp>
        <p:nvSpPr>
          <p:cNvPr id="14363" name="Text Box 25"/>
          <p:cNvSpPr txBox="1">
            <a:spLocks noChangeArrowheads="1"/>
          </p:cNvSpPr>
          <p:nvPr/>
        </p:nvSpPr>
        <p:spPr bwMode="auto">
          <a:xfrm>
            <a:off x="6194425" y="5818188"/>
            <a:ext cx="14081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BPSK (1 Mbps)</a:t>
            </a:r>
          </a:p>
        </p:txBody>
      </p:sp>
      <p:sp>
        <p:nvSpPr>
          <p:cNvPr id="14364" name="Text Box 26"/>
          <p:cNvSpPr txBox="1">
            <a:spLocks noChangeArrowheads="1"/>
          </p:cNvSpPr>
          <p:nvPr/>
        </p:nvSpPr>
        <p:spPr bwMode="auto">
          <a:xfrm>
            <a:off x="6445250" y="4494213"/>
            <a:ext cx="895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SNR(dB)</a:t>
            </a:r>
          </a:p>
        </p:txBody>
      </p:sp>
      <p:sp>
        <p:nvSpPr>
          <p:cNvPr id="14365" name="Text Box 27"/>
          <p:cNvSpPr txBox="1">
            <a:spLocks noChangeArrowheads="1"/>
          </p:cNvSpPr>
          <p:nvPr/>
        </p:nvSpPr>
        <p:spPr bwMode="auto">
          <a:xfrm rot="-5400000">
            <a:off x="4636294" y="2767806"/>
            <a:ext cx="48418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Gill Sans MT" charset="0"/>
                <a:cs typeface="+mn-cs"/>
              </a:rPr>
              <a:t>BER</a:t>
            </a:r>
          </a:p>
        </p:txBody>
      </p:sp>
      <p:sp>
        <p:nvSpPr>
          <p:cNvPr id="14366" name="Text Box 28"/>
          <p:cNvSpPr txBox="1">
            <a:spLocks noChangeArrowheads="1"/>
          </p:cNvSpPr>
          <p:nvPr/>
        </p:nvSpPr>
        <p:spPr bwMode="auto">
          <a:xfrm>
            <a:off x="4960938" y="1301750"/>
            <a:ext cx="442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-1</a:t>
            </a:r>
          </a:p>
        </p:txBody>
      </p:sp>
      <p:sp>
        <p:nvSpPr>
          <p:cNvPr id="14367" name="Text Box 29"/>
          <p:cNvSpPr txBox="1">
            <a:spLocks noChangeArrowheads="1"/>
          </p:cNvSpPr>
          <p:nvPr/>
        </p:nvSpPr>
        <p:spPr bwMode="auto">
          <a:xfrm>
            <a:off x="4979988" y="1782763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-2</a:t>
            </a:r>
          </a:p>
        </p:txBody>
      </p:sp>
      <p:sp>
        <p:nvSpPr>
          <p:cNvPr id="14368" name="Text Box 30"/>
          <p:cNvSpPr txBox="1">
            <a:spLocks noChangeArrowheads="1"/>
          </p:cNvSpPr>
          <p:nvPr/>
        </p:nvSpPr>
        <p:spPr bwMode="auto">
          <a:xfrm>
            <a:off x="4970463" y="2249488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-3</a:t>
            </a:r>
          </a:p>
        </p:txBody>
      </p:sp>
      <p:sp>
        <p:nvSpPr>
          <p:cNvPr id="14369" name="Text Box 31"/>
          <p:cNvSpPr txBox="1">
            <a:spLocks noChangeArrowheads="1"/>
          </p:cNvSpPr>
          <p:nvPr/>
        </p:nvSpPr>
        <p:spPr bwMode="auto">
          <a:xfrm>
            <a:off x="4979988" y="3182938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-5</a:t>
            </a:r>
          </a:p>
        </p:txBody>
      </p:sp>
      <p:sp>
        <p:nvSpPr>
          <p:cNvPr id="14370" name="Text Box 32"/>
          <p:cNvSpPr txBox="1">
            <a:spLocks noChangeArrowheads="1"/>
          </p:cNvSpPr>
          <p:nvPr/>
        </p:nvSpPr>
        <p:spPr bwMode="auto">
          <a:xfrm>
            <a:off x="4984750" y="3663950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-6</a:t>
            </a:r>
          </a:p>
        </p:txBody>
      </p:sp>
      <p:sp>
        <p:nvSpPr>
          <p:cNvPr id="14371" name="Text Box 33"/>
          <p:cNvSpPr txBox="1">
            <a:spLocks noChangeArrowheads="1"/>
          </p:cNvSpPr>
          <p:nvPr/>
        </p:nvSpPr>
        <p:spPr bwMode="auto">
          <a:xfrm>
            <a:off x="4975225" y="4159250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-7</a:t>
            </a:r>
          </a:p>
        </p:txBody>
      </p:sp>
      <p:sp>
        <p:nvSpPr>
          <p:cNvPr id="14372" name="Text Box 34"/>
          <p:cNvSpPr txBox="1">
            <a:spLocks noChangeArrowheads="1"/>
          </p:cNvSpPr>
          <p:nvPr/>
        </p:nvSpPr>
        <p:spPr bwMode="auto">
          <a:xfrm>
            <a:off x="4962525" y="2738438"/>
            <a:ext cx="442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-4</a:t>
            </a:r>
          </a:p>
        </p:txBody>
      </p:sp>
      <p:pic>
        <p:nvPicPr>
          <p:cNvPr id="42020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89535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3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80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3" name="Group 356"/>
          <p:cNvGrpSpPr>
            <a:grpSpLocks/>
          </p:cNvGrpSpPr>
          <p:nvPr/>
        </p:nvGrpSpPr>
        <p:grpSpPr bwMode="auto">
          <a:xfrm>
            <a:off x="2163763" y="2570163"/>
            <a:ext cx="627062" cy="642937"/>
            <a:chOff x="313" y="1497"/>
            <a:chExt cx="1152" cy="1014"/>
          </a:xfrm>
        </p:grpSpPr>
        <p:pic>
          <p:nvPicPr>
            <p:cNvPr id="44075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6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8788" y="1301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Wireless network characteristics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3550" y="1150938"/>
            <a:ext cx="7772400" cy="1117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Multiple wireless senders and receivers create additional problems (beyond multiple access):</a:t>
            </a:r>
          </a:p>
        </p:txBody>
      </p:sp>
      <p:sp>
        <p:nvSpPr>
          <p:cNvPr id="44038" name="Freeform 7"/>
          <p:cNvSpPr>
            <a:spLocks/>
          </p:cNvSpPr>
          <p:nvPr/>
        </p:nvSpPr>
        <p:spPr bwMode="auto">
          <a:xfrm>
            <a:off x="698500" y="2413000"/>
            <a:ext cx="2020888" cy="1085850"/>
          </a:xfrm>
          <a:custGeom>
            <a:avLst/>
            <a:gdLst>
              <a:gd name="T0" fmla="*/ 2147483647 w 1273"/>
              <a:gd name="T1" fmla="*/ 2147483647 h 684"/>
              <a:gd name="T2" fmla="*/ 2147483647 w 1273"/>
              <a:gd name="T3" fmla="*/ 0 h 684"/>
              <a:gd name="T4" fmla="*/ 2147483647 w 1273"/>
              <a:gd name="T5" fmla="*/ 2147483647 h 684"/>
              <a:gd name="T6" fmla="*/ 2147483647 w 1273"/>
              <a:gd name="T7" fmla="*/ 2147483647 h 684"/>
              <a:gd name="T8" fmla="*/ 2147483647 w 1273"/>
              <a:gd name="T9" fmla="*/ 2147483647 h 684"/>
              <a:gd name="T10" fmla="*/ 2147483647 w 1273"/>
              <a:gd name="T11" fmla="*/ 2147483647 h 684"/>
              <a:gd name="T12" fmla="*/ 2147483647 w 1273"/>
              <a:gd name="T13" fmla="*/ 2147483647 h 684"/>
              <a:gd name="T14" fmla="*/ 2147483647 w 1273"/>
              <a:gd name="T15" fmla="*/ 2147483647 h 684"/>
              <a:gd name="T16" fmla="*/ 2147483647 w 1273"/>
              <a:gd name="T17" fmla="*/ 2147483647 h 684"/>
              <a:gd name="T18" fmla="*/ 0 w 1273"/>
              <a:gd name="T19" fmla="*/ 2147483647 h 68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273" h="684">
                <a:moveTo>
                  <a:pt x="9" y="675"/>
                </a:moveTo>
                <a:lnTo>
                  <a:pt x="316" y="0"/>
                </a:lnTo>
                <a:lnTo>
                  <a:pt x="461" y="228"/>
                </a:lnTo>
                <a:lnTo>
                  <a:pt x="510" y="119"/>
                </a:lnTo>
                <a:lnTo>
                  <a:pt x="631" y="467"/>
                </a:lnTo>
                <a:lnTo>
                  <a:pt x="667" y="391"/>
                </a:lnTo>
                <a:lnTo>
                  <a:pt x="739" y="464"/>
                </a:lnTo>
                <a:lnTo>
                  <a:pt x="1058" y="57"/>
                </a:lnTo>
                <a:lnTo>
                  <a:pt x="1273" y="684"/>
                </a:lnTo>
                <a:lnTo>
                  <a:pt x="0" y="674"/>
                </a:lnTo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CC66"/>
              </a:gs>
            </a:gsLst>
            <a:lin ang="5400000" scaled="1"/>
          </a:gra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5368" name="Line 26"/>
          <p:cNvSpPr>
            <a:spLocks noChangeShapeType="1"/>
          </p:cNvSpPr>
          <p:nvPr/>
        </p:nvSpPr>
        <p:spPr bwMode="auto">
          <a:xfrm flipV="1">
            <a:off x="1971675" y="3627438"/>
            <a:ext cx="998538" cy="1698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5369" name="Line 27"/>
          <p:cNvSpPr>
            <a:spLocks noChangeShapeType="1"/>
          </p:cNvSpPr>
          <p:nvPr/>
        </p:nvSpPr>
        <p:spPr bwMode="auto">
          <a:xfrm>
            <a:off x="2644775" y="3148013"/>
            <a:ext cx="407988" cy="322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5370" name="Text Box 28"/>
          <p:cNvSpPr txBox="1">
            <a:spLocks noChangeArrowheads="1"/>
          </p:cNvSpPr>
          <p:nvPr/>
        </p:nvSpPr>
        <p:spPr bwMode="auto">
          <a:xfrm>
            <a:off x="1090613" y="3519488"/>
            <a:ext cx="3508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5371" name="Text Box 29"/>
          <p:cNvSpPr txBox="1">
            <a:spLocks noChangeArrowheads="1"/>
          </p:cNvSpPr>
          <p:nvPr/>
        </p:nvSpPr>
        <p:spPr bwMode="auto">
          <a:xfrm>
            <a:off x="3563938" y="3292475"/>
            <a:ext cx="3381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5372" name="Text Box 30"/>
          <p:cNvSpPr txBox="1">
            <a:spLocks noChangeArrowheads="1"/>
          </p:cNvSpPr>
          <p:nvPr/>
        </p:nvSpPr>
        <p:spPr bwMode="auto">
          <a:xfrm>
            <a:off x="2741613" y="2587625"/>
            <a:ext cx="3508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5373" name="Rectangle 32"/>
          <p:cNvSpPr>
            <a:spLocks noChangeArrowheads="1"/>
          </p:cNvSpPr>
          <p:nvPr/>
        </p:nvSpPr>
        <p:spPr bwMode="auto">
          <a:xfrm>
            <a:off x="471488" y="4175125"/>
            <a:ext cx="4148137" cy="224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  <a:cs typeface="+mn-cs"/>
              </a:rPr>
              <a:t>Hidden terminal problem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Gill Sans MT" charset="0"/>
                <a:cs typeface="+mn-cs"/>
              </a:rPr>
              <a:t>B, A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Gill Sans MT" charset="0"/>
                <a:cs typeface="+mn-cs"/>
              </a:rPr>
              <a:t>B, C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Gill Sans MT" charset="0"/>
                <a:cs typeface="+mn-cs"/>
              </a:rPr>
              <a:t>A, C can not hear each other means A, C unaware of their interference at B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endParaRPr lang="en-US" sz="2000" dirty="0">
              <a:cs typeface="+mn-cs"/>
            </a:endParaRPr>
          </a:p>
        </p:txBody>
      </p:sp>
      <p:sp>
        <p:nvSpPr>
          <p:cNvPr id="13335" name="Text Box 47"/>
          <p:cNvSpPr txBox="1">
            <a:spLocks noChangeArrowheads="1"/>
          </p:cNvSpPr>
          <p:nvPr/>
        </p:nvSpPr>
        <p:spPr bwMode="auto">
          <a:xfrm>
            <a:off x="4943475" y="2292350"/>
            <a:ext cx="350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3336" name="Text Box 48"/>
          <p:cNvSpPr txBox="1">
            <a:spLocks noChangeArrowheads="1"/>
          </p:cNvSpPr>
          <p:nvPr/>
        </p:nvSpPr>
        <p:spPr bwMode="auto">
          <a:xfrm>
            <a:off x="6853238" y="2289175"/>
            <a:ext cx="328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3337" name="Text Box 49"/>
          <p:cNvSpPr txBox="1">
            <a:spLocks noChangeArrowheads="1"/>
          </p:cNvSpPr>
          <p:nvPr/>
        </p:nvSpPr>
        <p:spPr bwMode="auto">
          <a:xfrm>
            <a:off x="8034338" y="2332038"/>
            <a:ext cx="3508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3323" name="Text Box 55"/>
          <p:cNvSpPr txBox="1">
            <a:spLocks noChangeArrowheads="1"/>
          </p:cNvSpPr>
          <p:nvPr/>
        </p:nvSpPr>
        <p:spPr bwMode="auto">
          <a:xfrm>
            <a:off x="5016500" y="3119438"/>
            <a:ext cx="9366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  <a:r>
              <a:rPr lang="ja-JP" altLang="en-US" sz="1400" smtClean="0">
                <a:solidFill>
                  <a:srgbClr val="FF0000"/>
                </a:solidFill>
                <a:latin typeface="Arial" charset="0"/>
                <a:cs typeface="Arial" charset="0"/>
              </a:rPr>
              <a:t>’</a:t>
            </a:r>
            <a:r>
              <a:rPr lang="en-US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 signal</a:t>
            </a:r>
          </a:p>
          <a:p>
            <a:pPr>
              <a:defRPr/>
            </a:pPr>
            <a:r>
              <a:rPr lang="en-US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strength</a:t>
            </a:r>
          </a:p>
        </p:txBody>
      </p:sp>
      <p:sp>
        <p:nvSpPr>
          <p:cNvPr id="13324" name="Line 60"/>
          <p:cNvSpPr>
            <a:spLocks noChangeShapeType="1"/>
          </p:cNvSpPr>
          <p:nvPr/>
        </p:nvSpPr>
        <p:spPr bwMode="auto">
          <a:xfrm>
            <a:off x="5078413" y="4148138"/>
            <a:ext cx="3263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3325" name="Line 61"/>
          <p:cNvSpPr>
            <a:spLocks noChangeShapeType="1"/>
          </p:cNvSpPr>
          <p:nvPr/>
        </p:nvSpPr>
        <p:spPr bwMode="auto">
          <a:xfrm>
            <a:off x="5024438" y="2968625"/>
            <a:ext cx="0" cy="1138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3326" name="Freeform 62"/>
          <p:cNvSpPr>
            <a:spLocks/>
          </p:cNvSpPr>
          <p:nvPr/>
        </p:nvSpPr>
        <p:spPr bwMode="auto">
          <a:xfrm>
            <a:off x="5106988" y="3024188"/>
            <a:ext cx="2995612" cy="1081087"/>
          </a:xfrm>
          <a:custGeom>
            <a:avLst/>
            <a:gdLst>
              <a:gd name="T0" fmla="*/ 0 w 1887"/>
              <a:gd name="T1" fmla="*/ 0 h 681"/>
              <a:gd name="T2" fmla="*/ 2147483647 w 1887"/>
              <a:gd name="T3" fmla="*/ 2147483647 h 681"/>
              <a:gd name="T4" fmla="*/ 2147483647 w 1887"/>
              <a:gd name="T5" fmla="*/ 2147483647 h 681"/>
              <a:gd name="T6" fmla="*/ 2147483647 w 1887"/>
              <a:gd name="T7" fmla="*/ 2147483647 h 6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7" h="681">
                <a:moveTo>
                  <a:pt x="0" y="0"/>
                </a:moveTo>
                <a:cubicBezTo>
                  <a:pt x="161" y="25"/>
                  <a:pt x="737" y="52"/>
                  <a:pt x="966" y="151"/>
                </a:cubicBezTo>
                <a:cubicBezTo>
                  <a:pt x="1195" y="250"/>
                  <a:pt x="1220" y="507"/>
                  <a:pt x="1373" y="594"/>
                </a:cubicBezTo>
                <a:cubicBezTo>
                  <a:pt x="1526" y="681"/>
                  <a:pt x="1780" y="657"/>
                  <a:pt x="1887" y="67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3327" name="Text Box 63"/>
          <p:cNvSpPr txBox="1">
            <a:spLocks noChangeArrowheads="1"/>
          </p:cNvSpPr>
          <p:nvPr/>
        </p:nvSpPr>
        <p:spPr bwMode="auto">
          <a:xfrm>
            <a:off x="6362700" y="4111625"/>
            <a:ext cx="593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Arial" charset="0"/>
                <a:cs typeface="Arial" charset="0"/>
              </a:rPr>
              <a:t>space</a:t>
            </a:r>
          </a:p>
        </p:txBody>
      </p:sp>
      <p:sp>
        <p:nvSpPr>
          <p:cNvPr id="13328" name="Freeform 65"/>
          <p:cNvSpPr>
            <a:spLocks/>
          </p:cNvSpPr>
          <p:nvPr/>
        </p:nvSpPr>
        <p:spPr bwMode="auto">
          <a:xfrm flipH="1">
            <a:off x="5202238" y="2994025"/>
            <a:ext cx="2995612" cy="1081088"/>
          </a:xfrm>
          <a:custGeom>
            <a:avLst/>
            <a:gdLst>
              <a:gd name="T0" fmla="*/ 0 w 1887"/>
              <a:gd name="T1" fmla="*/ 0 h 681"/>
              <a:gd name="T2" fmla="*/ 2147483647 w 1887"/>
              <a:gd name="T3" fmla="*/ 2147483647 h 681"/>
              <a:gd name="T4" fmla="*/ 2147483647 w 1887"/>
              <a:gd name="T5" fmla="*/ 2147483647 h 681"/>
              <a:gd name="T6" fmla="*/ 2147483647 w 1887"/>
              <a:gd name="T7" fmla="*/ 2147483647 h 6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7" h="681">
                <a:moveTo>
                  <a:pt x="0" y="0"/>
                </a:moveTo>
                <a:cubicBezTo>
                  <a:pt x="161" y="25"/>
                  <a:pt x="737" y="52"/>
                  <a:pt x="966" y="151"/>
                </a:cubicBezTo>
                <a:cubicBezTo>
                  <a:pt x="1195" y="250"/>
                  <a:pt x="1220" y="507"/>
                  <a:pt x="1373" y="594"/>
                </a:cubicBezTo>
                <a:cubicBezTo>
                  <a:pt x="1526" y="681"/>
                  <a:pt x="1780" y="657"/>
                  <a:pt x="1887" y="673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3329" name="Text Box 66"/>
          <p:cNvSpPr txBox="1">
            <a:spLocks noChangeArrowheads="1"/>
          </p:cNvSpPr>
          <p:nvPr/>
        </p:nvSpPr>
        <p:spPr bwMode="auto">
          <a:xfrm>
            <a:off x="7643813" y="3048000"/>
            <a:ext cx="9588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</a:t>
            </a:r>
            <a:r>
              <a:rPr lang="ja-JP" altLang="en-US" sz="1400" smtClean="0">
                <a:solidFill>
                  <a:schemeClr val="accent2"/>
                </a:solidFill>
                <a:latin typeface="Arial" charset="0"/>
                <a:cs typeface="Arial" charset="0"/>
              </a:rPr>
              <a:t>’</a:t>
            </a:r>
            <a:r>
              <a:rPr lang="en-US" sz="14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 signal</a:t>
            </a:r>
          </a:p>
          <a:p>
            <a:pPr>
              <a:defRPr/>
            </a:pPr>
            <a:r>
              <a:rPr lang="en-US" sz="14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strength</a:t>
            </a:r>
          </a:p>
        </p:txBody>
      </p:sp>
      <p:sp>
        <p:nvSpPr>
          <p:cNvPr id="13330" name="Line 67"/>
          <p:cNvSpPr>
            <a:spLocks noChangeShapeType="1"/>
          </p:cNvSpPr>
          <p:nvPr/>
        </p:nvSpPr>
        <p:spPr bwMode="auto">
          <a:xfrm flipH="1">
            <a:off x="5403850" y="2855913"/>
            <a:ext cx="26988" cy="1263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3331" name="Line 68"/>
          <p:cNvSpPr>
            <a:spLocks noChangeShapeType="1"/>
          </p:cNvSpPr>
          <p:nvPr/>
        </p:nvSpPr>
        <p:spPr bwMode="auto">
          <a:xfrm>
            <a:off x="6624638" y="2924175"/>
            <a:ext cx="0" cy="12080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3332" name="Line 69"/>
          <p:cNvSpPr>
            <a:spLocks noChangeShapeType="1"/>
          </p:cNvSpPr>
          <p:nvPr/>
        </p:nvSpPr>
        <p:spPr bwMode="auto">
          <a:xfrm>
            <a:off x="7705725" y="2908300"/>
            <a:ext cx="0" cy="11811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3321" name="Rectangle 70"/>
          <p:cNvSpPr>
            <a:spLocks noChangeArrowheads="1"/>
          </p:cNvSpPr>
          <p:nvPr/>
        </p:nvSpPr>
        <p:spPr bwMode="auto">
          <a:xfrm>
            <a:off x="4995863" y="4432300"/>
            <a:ext cx="4148137" cy="2075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  <a:cs typeface="+mn-cs"/>
              </a:rPr>
              <a:t>Signal attenuation: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Gill Sans MT" charset="0"/>
                <a:cs typeface="+mn-cs"/>
              </a:rPr>
              <a:t>B, A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Gill Sans MT" charset="0"/>
                <a:cs typeface="+mn-cs"/>
              </a:rPr>
              <a:t>B, C hear each other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Gill Sans MT" charset="0"/>
                <a:cs typeface="+mn-cs"/>
              </a:rPr>
              <a:t>A, C can not hear each other interfering at B</a:t>
            </a:r>
          </a:p>
        </p:txBody>
      </p:sp>
      <p:grpSp>
        <p:nvGrpSpPr>
          <p:cNvPr id="44059" name="Group 356"/>
          <p:cNvGrpSpPr>
            <a:grpSpLocks/>
          </p:cNvGrpSpPr>
          <p:nvPr/>
        </p:nvGrpSpPr>
        <p:grpSpPr bwMode="auto">
          <a:xfrm>
            <a:off x="2925763" y="3119438"/>
            <a:ext cx="627062" cy="642937"/>
            <a:chOff x="313" y="1497"/>
            <a:chExt cx="1152" cy="1014"/>
          </a:xfrm>
        </p:grpSpPr>
        <p:pic>
          <p:nvPicPr>
            <p:cNvPr id="44073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4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60" name="Group 356"/>
          <p:cNvGrpSpPr>
            <a:grpSpLocks/>
          </p:cNvGrpSpPr>
          <p:nvPr/>
        </p:nvGrpSpPr>
        <p:grpSpPr bwMode="auto">
          <a:xfrm>
            <a:off x="1401763" y="3260725"/>
            <a:ext cx="627062" cy="644525"/>
            <a:chOff x="313" y="1497"/>
            <a:chExt cx="1152" cy="1014"/>
          </a:xfrm>
        </p:grpSpPr>
        <p:pic>
          <p:nvPicPr>
            <p:cNvPr id="44071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2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0" name="Group 356"/>
          <p:cNvGrpSpPr>
            <a:grpSpLocks/>
          </p:cNvGrpSpPr>
          <p:nvPr/>
        </p:nvGrpSpPr>
        <p:grpSpPr bwMode="auto">
          <a:xfrm>
            <a:off x="5130800" y="2154238"/>
            <a:ext cx="627063" cy="642937"/>
            <a:chOff x="313" y="1497"/>
            <a:chExt cx="1152" cy="1014"/>
          </a:xfrm>
        </p:grpSpPr>
        <p:pic>
          <p:nvPicPr>
            <p:cNvPr id="44069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70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3" name="Group 356"/>
          <p:cNvGrpSpPr>
            <a:grpSpLocks/>
          </p:cNvGrpSpPr>
          <p:nvPr/>
        </p:nvGrpSpPr>
        <p:grpSpPr bwMode="auto">
          <a:xfrm>
            <a:off x="6319838" y="2193925"/>
            <a:ext cx="627062" cy="644525"/>
            <a:chOff x="313" y="1497"/>
            <a:chExt cx="1152" cy="1014"/>
          </a:xfrm>
        </p:grpSpPr>
        <p:pic>
          <p:nvPicPr>
            <p:cNvPr id="44067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68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6" name="Group 356"/>
          <p:cNvGrpSpPr>
            <a:grpSpLocks/>
          </p:cNvGrpSpPr>
          <p:nvPr/>
        </p:nvGrpSpPr>
        <p:grpSpPr bwMode="auto">
          <a:xfrm>
            <a:off x="7396163" y="2124075"/>
            <a:ext cx="627062" cy="642938"/>
            <a:chOff x="313" y="1497"/>
            <a:chExt cx="1152" cy="1014"/>
          </a:xfrm>
        </p:grpSpPr>
        <p:pic>
          <p:nvPicPr>
            <p:cNvPr id="44065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66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4064" name="Picture 18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89535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4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74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5" grpId="0"/>
      <p:bldP spid="13336" grpId="0"/>
      <p:bldP spid="13337" grpId="0"/>
      <p:bldP spid="13323" grpId="0"/>
      <p:bldP spid="13326" grpId="0" animBg="1"/>
      <p:bldP spid="13327" grpId="0"/>
      <p:bldP spid="13328" grpId="0" animBg="1"/>
      <p:bldP spid="13329" grpId="0"/>
      <p:bldP spid="133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255588"/>
            <a:ext cx="8736012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Ch. 6: Wireless and Mobile Networks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3056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u="sng" dirty="0">
                <a:solidFill>
                  <a:srgbClr val="C00000"/>
                </a:solidFill>
                <a:latin typeface="Gill Sans MT" charset="0"/>
                <a:cs typeface="+mn-cs"/>
              </a:rPr>
              <a:t>Background:</a:t>
            </a:r>
            <a:r>
              <a:rPr lang="en-US" sz="2400" i="1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# wireless (mobile) phone subscribers now exceeds # wired phone </a:t>
            </a:r>
            <a:r>
              <a:rPr lang="en-US" sz="2400" dirty="0" smtClean="0">
                <a:latin typeface="Gill Sans MT" charset="0"/>
                <a:cs typeface="+mn-cs"/>
              </a:rPr>
              <a:t>subscribers (5-to-1)!</a:t>
            </a:r>
            <a:endParaRPr lang="en-US" sz="2400" dirty="0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# wireless Internet-connected devices </a:t>
            </a:r>
            <a:r>
              <a:rPr lang="en-US" sz="2400" dirty="0" smtClean="0">
                <a:latin typeface="Gill Sans MT" charset="0"/>
                <a:cs typeface="+mn-cs"/>
              </a:rPr>
              <a:t>equals # </a:t>
            </a:r>
            <a:r>
              <a:rPr lang="en-US" sz="2400" dirty="0">
                <a:latin typeface="Gill Sans MT" charset="0"/>
                <a:cs typeface="+mn-cs"/>
              </a:rPr>
              <a:t>wireline Internet-connected devices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laptops, Internet-enabled phones promise anytime untethered Internet access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two important (but different) challenges</a:t>
            </a:r>
          </a:p>
          <a:p>
            <a:pPr lvl="1">
              <a:defRPr/>
            </a:pPr>
            <a:r>
              <a:rPr lang="en-US" sz="2000" i="1" dirty="0">
                <a:solidFill>
                  <a:srgbClr val="C00000"/>
                </a:solidFill>
                <a:latin typeface="Gill Sans MT" charset="0"/>
              </a:rPr>
              <a:t>wireless: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000" dirty="0">
                <a:latin typeface="Gill Sans MT" charset="0"/>
              </a:rPr>
              <a:t>communication over wireless link</a:t>
            </a:r>
          </a:p>
          <a:p>
            <a:pPr lvl="1">
              <a:defRPr/>
            </a:pPr>
            <a:r>
              <a:rPr lang="en-US" sz="2000" i="1" dirty="0">
                <a:solidFill>
                  <a:srgbClr val="C00000"/>
                </a:solidFill>
                <a:latin typeface="Gill Sans MT" charset="0"/>
              </a:rPr>
              <a:t>mobility: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sz="2000" dirty="0">
                <a:latin typeface="Gill Sans MT" charset="0"/>
              </a:rPr>
              <a:t>handling the mobile user who changes point of attachment to network</a:t>
            </a:r>
          </a:p>
        </p:txBody>
      </p:sp>
      <p:pic>
        <p:nvPicPr>
          <p:cNvPr id="17413" name="Picture 1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10382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07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82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7 </a:t>
            </a:r>
            <a:r>
              <a:rPr lang="en-US" dirty="0">
                <a:latin typeface="Gill Sans MT" charset="0"/>
                <a:cs typeface="+mj-cs"/>
              </a:rPr>
              <a:t>outline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19238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7.1 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Introduction </a:t>
            </a:r>
          </a:p>
          <a:p>
            <a:pPr>
              <a:spcBef>
                <a:spcPct val="50000"/>
              </a:spcBef>
              <a:buFont typeface="Wingdings" charset="0"/>
              <a:buNone/>
              <a:defRPr/>
            </a:pPr>
            <a:r>
              <a:rPr lang="en-US" u="sng" dirty="0">
                <a:solidFill>
                  <a:srgbClr val="000099"/>
                </a:solidFill>
                <a:latin typeface="Gill Sans MT" charset="0"/>
                <a:cs typeface="+mn-cs"/>
              </a:rPr>
              <a:t>Wireless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7.2</a:t>
            </a:r>
            <a:r>
              <a:rPr lang="en-US" sz="2400" dirty="0" smtClean="0">
                <a:solidFill>
                  <a:srgbClr val="0000FF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Wireless links, characteristics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CDMA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6.73 </a:t>
            </a:r>
            <a:r>
              <a:rPr lang="en-US" sz="2400" dirty="0">
                <a:latin typeface="Gill Sans MT" charset="0"/>
                <a:cs typeface="+mn-cs"/>
              </a:rPr>
              <a:t>IEEE 802.11 wireless LANs (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Wi-Fi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)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67.4</a:t>
            </a:r>
            <a:r>
              <a:rPr lang="en-US" sz="2400" dirty="0" smtClean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Cellular Internet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architecture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standards (e.g.</a:t>
            </a:r>
            <a:r>
              <a:rPr lang="en-US" sz="2000" dirty="0" smtClean="0">
                <a:latin typeface="Gill Sans MT" charset="0"/>
              </a:rPr>
              <a:t>, 3G, LTE)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307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19238"/>
            <a:ext cx="4054475" cy="4648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u="sng" dirty="0" smtClean="0">
                <a:solidFill>
                  <a:srgbClr val="000099"/>
                </a:solidFill>
                <a:ea typeface="+mn-ea"/>
                <a:cs typeface="+mn-cs"/>
              </a:rPr>
              <a:t>Mobility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7.5</a:t>
            </a:r>
            <a:r>
              <a:rPr lang="en-US" sz="2400" dirty="0" smtClean="0">
                <a:ea typeface="+mn-ea"/>
                <a:cs typeface="+mn-cs"/>
              </a:rPr>
              <a:t> Principles: addressing and routing to mobile users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7.6</a:t>
            </a:r>
            <a:r>
              <a:rPr lang="en-US" sz="2400" dirty="0" smtClean="0">
                <a:ea typeface="+mn-ea"/>
                <a:cs typeface="+mn-cs"/>
              </a:rPr>
              <a:t> Mobile IP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7.7</a:t>
            </a:r>
            <a:r>
              <a:rPr lang="en-US" sz="2400" dirty="0" smtClean="0">
                <a:ea typeface="+mn-ea"/>
                <a:cs typeface="+mn-cs"/>
              </a:rPr>
              <a:t> Handling mobility in cellular networks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7.8</a:t>
            </a:r>
            <a:r>
              <a:rPr lang="en-US" sz="2400" dirty="0" smtClean="0">
                <a:ea typeface="+mn-ea"/>
                <a:cs typeface="+mn-cs"/>
              </a:rPr>
              <a:t> Mobility and higher-layer protocols</a:t>
            </a:r>
          </a:p>
          <a:p>
            <a:pPr marL="0" indent="0">
              <a:buNone/>
              <a:defRPr/>
            </a:pPr>
            <a:endParaRPr lang="en-US" sz="2400" dirty="0" smtClean="0">
              <a:ea typeface="+mn-ea"/>
              <a:cs typeface="+mn-cs"/>
            </a:endParaRPr>
          </a:p>
        </p:txBody>
      </p:sp>
      <p:pic>
        <p:nvPicPr>
          <p:cNvPr id="19462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37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1963" y="193675"/>
            <a:ext cx="7772400" cy="9540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Elements of a wireless network</a:t>
            </a: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4816475" y="4378325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03" name="Oval 11"/>
          <p:cNvSpPr>
            <a:spLocks noChangeArrowheads="1"/>
          </p:cNvSpPr>
          <p:nvPr/>
        </p:nvSpPr>
        <p:spPr bwMode="auto">
          <a:xfrm>
            <a:off x="650875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04" name="Line 22"/>
          <p:cNvSpPr>
            <a:spLocks noChangeShapeType="1"/>
          </p:cNvSpPr>
          <p:nvPr/>
        </p:nvSpPr>
        <p:spPr bwMode="auto">
          <a:xfrm>
            <a:off x="1798638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05" name="Oval 23"/>
          <p:cNvSpPr>
            <a:spLocks noChangeArrowheads="1"/>
          </p:cNvSpPr>
          <p:nvPr/>
        </p:nvSpPr>
        <p:spPr bwMode="auto">
          <a:xfrm>
            <a:off x="1524000" y="4033838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07" name="Oval 38"/>
          <p:cNvSpPr>
            <a:spLocks noChangeArrowheads="1"/>
          </p:cNvSpPr>
          <p:nvPr/>
        </p:nvSpPr>
        <p:spPr bwMode="auto">
          <a:xfrm>
            <a:off x="3108325" y="4440238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08" name="Line 59"/>
          <p:cNvSpPr>
            <a:spLocks noChangeShapeType="1"/>
          </p:cNvSpPr>
          <p:nvPr/>
        </p:nvSpPr>
        <p:spPr bwMode="auto">
          <a:xfrm>
            <a:off x="5360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09" name="Line 60"/>
          <p:cNvSpPr>
            <a:spLocks noChangeShapeType="1"/>
          </p:cNvSpPr>
          <p:nvPr/>
        </p:nvSpPr>
        <p:spPr bwMode="auto">
          <a:xfrm flipH="1">
            <a:off x="4873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10" name="Line 61"/>
          <p:cNvSpPr>
            <a:spLocks noChangeShapeType="1"/>
          </p:cNvSpPr>
          <p:nvPr/>
        </p:nvSpPr>
        <p:spPr bwMode="auto">
          <a:xfrm flipH="1">
            <a:off x="4887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11" name="Line 62"/>
          <p:cNvSpPr>
            <a:spLocks noChangeShapeType="1"/>
          </p:cNvSpPr>
          <p:nvPr/>
        </p:nvSpPr>
        <p:spPr bwMode="auto">
          <a:xfrm flipH="1">
            <a:off x="4830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113" name="Line 64"/>
          <p:cNvSpPr>
            <a:spLocks noChangeShapeType="1"/>
          </p:cNvSpPr>
          <p:nvPr/>
        </p:nvSpPr>
        <p:spPr bwMode="auto">
          <a:xfrm flipV="1">
            <a:off x="4308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518" name="Group 356"/>
          <p:cNvGrpSpPr>
            <a:grpSpLocks/>
          </p:cNvGrpSpPr>
          <p:nvPr/>
        </p:nvGrpSpPr>
        <p:grpSpPr bwMode="auto">
          <a:xfrm>
            <a:off x="6442075" y="4867275"/>
            <a:ext cx="331788" cy="368300"/>
            <a:chOff x="313" y="1497"/>
            <a:chExt cx="1152" cy="1014"/>
          </a:xfrm>
        </p:grpSpPr>
        <p:pic>
          <p:nvPicPr>
            <p:cNvPr id="21627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628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19" name="Group 361"/>
          <p:cNvGrpSpPr>
            <a:grpSpLocks/>
          </p:cNvGrpSpPr>
          <p:nvPr/>
        </p:nvGrpSpPr>
        <p:grpSpPr bwMode="auto">
          <a:xfrm>
            <a:off x="2071688" y="4195763"/>
            <a:ext cx="396875" cy="388937"/>
            <a:chOff x="2967" y="478"/>
            <a:chExt cx="788" cy="625"/>
          </a:xfrm>
        </p:grpSpPr>
        <p:pic>
          <p:nvPicPr>
            <p:cNvPr id="21625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626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0" name="Group 1"/>
          <p:cNvGrpSpPr>
            <a:grpSpLocks/>
          </p:cNvGrpSpPr>
          <p:nvPr/>
        </p:nvGrpSpPr>
        <p:grpSpPr bwMode="auto">
          <a:xfrm>
            <a:off x="5668963" y="4957763"/>
            <a:ext cx="458787" cy="620712"/>
            <a:chOff x="5955030" y="3031808"/>
            <a:chExt cx="914400" cy="1398587"/>
          </a:xfrm>
        </p:grpSpPr>
        <p:grpSp>
          <p:nvGrpSpPr>
            <p:cNvPr id="21608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161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1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2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2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2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2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2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1609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1" name="Group 403"/>
          <p:cNvGrpSpPr>
            <a:grpSpLocks/>
          </p:cNvGrpSpPr>
          <p:nvPr/>
        </p:nvGrpSpPr>
        <p:grpSpPr bwMode="auto">
          <a:xfrm>
            <a:off x="3403600" y="5354638"/>
            <a:ext cx="527050" cy="392112"/>
            <a:chOff x="2751" y="1851"/>
            <a:chExt cx="462" cy="478"/>
          </a:xfrm>
        </p:grpSpPr>
        <p:pic>
          <p:nvPicPr>
            <p:cNvPr id="21606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607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2" name="Group 100"/>
          <p:cNvGrpSpPr>
            <a:grpSpLocks/>
          </p:cNvGrpSpPr>
          <p:nvPr/>
        </p:nvGrpSpPr>
        <p:grpSpPr bwMode="auto">
          <a:xfrm>
            <a:off x="4094163" y="4987925"/>
            <a:ext cx="458787" cy="620713"/>
            <a:chOff x="5955030" y="3031808"/>
            <a:chExt cx="914400" cy="1398587"/>
          </a:xfrm>
        </p:grpSpPr>
        <p:grpSp>
          <p:nvGrpSpPr>
            <p:cNvPr id="21589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159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9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0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0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0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0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0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60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1590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3" name="Group 356"/>
          <p:cNvGrpSpPr>
            <a:grpSpLocks/>
          </p:cNvGrpSpPr>
          <p:nvPr/>
        </p:nvGrpSpPr>
        <p:grpSpPr bwMode="auto">
          <a:xfrm>
            <a:off x="5781675" y="5791200"/>
            <a:ext cx="361950" cy="338138"/>
            <a:chOff x="313" y="1497"/>
            <a:chExt cx="1152" cy="1014"/>
          </a:xfrm>
        </p:grpSpPr>
        <p:pic>
          <p:nvPicPr>
            <p:cNvPr id="21587" name="Picture 354" descr="laptop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8" name="Picture 355" descr="antenna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4" name="Group 356"/>
          <p:cNvGrpSpPr>
            <a:grpSpLocks/>
          </p:cNvGrpSpPr>
          <p:nvPr/>
        </p:nvGrpSpPr>
        <p:grpSpPr bwMode="auto">
          <a:xfrm>
            <a:off x="4551363" y="5811838"/>
            <a:ext cx="376237" cy="347662"/>
            <a:chOff x="313" y="1497"/>
            <a:chExt cx="1152" cy="1014"/>
          </a:xfrm>
        </p:grpSpPr>
        <p:pic>
          <p:nvPicPr>
            <p:cNvPr id="21585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6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5" name="Group 356"/>
          <p:cNvGrpSpPr>
            <a:grpSpLocks/>
          </p:cNvGrpSpPr>
          <p:nvPr/>
        </p:nvGrpSpPr>
        <p:grpSpPr bwMode="auto">
          <a:xfrm>
            <a:off x="3830638" y="5832475"/>
            <a:ext cx="382587" cy="436563"/>
            <a:chOff x="313" y="1497"/>
            <a:chExt cx="1152" cy="1014"/>
          </a:xfrm>
        </p:grpSpPr>
        <p:pic>
          <p:nvPicPr>
            <p:cNvPr id="21583" name="Picture 354" descr="laptop_stylized_small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4" name="Picture 355" descr="antenna_stylized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6" name="Group 403"/>
          <p:cNvGrpSpPr>
            <a:grpSpLocks/>
          </p:cNvGrpSpPr>
          <p:nvPr/>
        </p:nvGrpSpPr>
        <p:grpSpPr bwMode="auto">
          <a:xfrm>
            <a:off x="3729038" y="4673600"/>
            <a:ext cx="485775" cy="403225"/>
            <a:chOff x="2751" y="1851"/>
            <a:chExt cx="462" cy="478"/>
          </a:xfrm>
        </p:grpSpPr>
        <p:pic>
          <p:nvPicPr>
            <p:cNvPr id="21581" name="Picture 364" descr="iphone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2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7" name="Group 403"/>
          <p:cNvGrpSpPr>
            <a:grpSpLocks/>
          </p:cNvGrpSpPr>
          <p:nvPr/>
        </p:nvGrpSpPr>
        <p:grpSpPr bwMode="auto">
          <a:xfrm>
            <a:off x="6289675" y="5334000"/>
            <a:ext cx="525463" cy="392113"/>
            <a:chOff x="2751" y="1851"/>
            <a:chExt cx="462" cy="478"/>
          </a:xfrm>
        </p:grpSpPr>
        <p:pic>
          <p:nvPicPr>
            <p:cNvPr id="21579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8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8" name="Group 356"/>
          <p:cNvGrpSpPr>
            <a:grpSpLocks/>
          </p:cNvGrpSpPr>
          <p:nvPr/>
        </p:nvGrpSpPr>
        <p:grpSpPr bwMode="auto">
          <a:xfrm>
            <a:off x="4987925" y="5191125"/>
            <a:ext cx="376238" cy="349250"/>
            <a:chOff x="313" y="1497"/>
            <a:chExt cx="1152" cy="1014"/>
          </a:xfrm>
        </p:grpSpPr>
        <p:pic>
          <p:nvPicPr>
            <p:cNvPr id="21577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78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29" name="Group 356"/>
          <p:cNvGrpSpPr>
            <a:grpSpLocks/>
          </p:cNvGrpSpPr>
          <p:nvPr/>
        </p:nvGrpSpPr>
        <p:grpSpPr bwMode="auto">
          <a:xfrm>
            <a:off x="1909763" y="4643438"/>
            <a:ext cx="282575" cy="344487"/>
            <a:chOff x="313" y="1497"/>
            <a:chExt cx="1152" cy="1014"/>
          </a:xfrm>
        </p:grpSpPr>
        <p:pic>
          <p:nvPicPr>
            <p:cNvPr id="21575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76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0" name="Group 403"/>
          <p:cNvGrpSpPr>
            <a:grpSpLocks/>
          </p:cNvGrpSpPr>
          <p:nvPr/>
        </p:nvGrpSpPr>
        <p:grpSpPr bwMode="auto">
          <a:xfrm>
            <a:off x="1616075" y="4308475"/>
            <a:ext cx="444500" cy="381000"/>
            <a:chOff x="2751" y="1851"/>
            <a:chExt cx="462" cy="478"/>
          </a:xfrm>
        </p:grpSpPr>
        <p:pic>
          <p:nvPicPr>
            <p:cNvPr id="21573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7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1" name="Group 142"/>
          <p:cNvGrpSpPr>
            <a:grpSpLocks/>
          </p:cNvGrpSpPr>
          <p:nvPr/>
        </p:nvGrpSpPr>
        <p:grpSpPr bwMode="auto">
          <a:xfrm>
            <a:off x="1574800" y="1971675"/>
            <a:ext cx="458788" cy="619125"/>
            <a:chOff x="5955030" y="3031808"/>
            <a:chExt cx="914400" cy="1398587"/>
          </a:xfrm>
        </p:grpSpPr>
        <p:grpSp>
          <p:nvGrpSpPr>
            <p:cNvPr id="21556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1558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59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0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1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2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3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4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5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6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7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8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69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70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71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1572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1557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2" name="Group 356"/>
          <p:cNvGrpSpPr>
            <a:grpSpLocks/>
          </p:cNvGrpSpPr>
          <p:nvPr/>
        </p:nvGrpSpPr>
        <p:grpSpPr bwMode="auto">
          <a:xfrm>
            <a:off x="2112963" y="2103438"/>
            <a:ext cx="465137" cy="481012"/>
            <a:chOff x="313" y="1497"/>
            <a:chExt cx="1152" cy="1014"/>
          </a:xfrm>
        </p:grpSpPr>
        <p:pic>
          <p:nvPicPr>
            <p:cNvPr id="21554" name="Picture 354" descr="laptop_stylized_small"/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5" name="Picture 355" descr="antenna_stylized"/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3" name="Group 356"/>
          <p:cNvGrpSpPr>
            <a:grpSpLocks/>
          </p:cNvGrpSpPr>
          <p:nvPr/>
        </p:nvGrpSpPr>
        <p:grpSpPr bwMode="auto">
          <a:xfrm>
            <a:off x="2005013" y="2901950"/>
            <a:ext cx="333375" cy="368300"/>
            <a:chOff x="313" y="1497"/>
            <a:chExt cx="1152" cy="1014"/>
          </a:xfrm>
        </p:grpSpPr>
        <p:pic>
          <p:nvPicPr>
            <p:cNvPr id="21552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3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4" name="Group 356"/>
          <p:cNvGrpSpPr>
            <a:grpSpLocks/>
          </p:cNvGrpSpPr>
          <p:nvPr/>
        </p:nvGrpSpPr>
        <p:grpSpPr bwMode="auto">
          <a:xfrm>
            <a:off x="1482725" y="2987675"/>
            <a:ext cx="282575" cy="344488"/>
            <a:chOff x="313" y="1497"/>
            <a:chExt cx="1152" cy="1014"/>
          </a:xfrm>
        </p:grpSpPr>
        <p:pic>
          <p:nvPicPr>
            <p:cNvPr id="21550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51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5" name="Group 403"/>
          <p:cNvGrpSpPr>
            <a:grpSpLocks/>
          </p:cNvGrpSpPr>
          <p:nvPr/>
        </p:nvGrpSpPr>
        <p:grpSpPr bwMode="auto">
          <a:xfrm>
            <a:off x="1189038" y="2651125"/>
            <a:ext cx="444500" cy="382588"/>
            <a:chOff x="2751" y="1851"/>
            <a:chExt cx="462" cy="478"/>
          </a:xfrm>
        </p:grpSpPr>
        <p:pic>
          <p:nvPicPr>
            <p:cNvPr id="21548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6" name="Group 356"/>
          <p:cNvGrpSpPr>
            <a:grpSpLocks/>
          </p:cNvGrpSpPr>
          <p:nvPr/>
        </p:nvGrpSpPr>
        <p:grpSpPr bwMode="auto">
          <a:xfrm>
            <a:off x="1565275" y="1401763"/>
            <a:ext cx="446088" cy="385762"/>
            <a:chOff x="313" y="1497"/>
            <a:chExt cx="1152" cy="1014"/>
          </a:xfrm>
        </p:grpSpPr>
        <p:pic>
          <p:nvPicPr>
            <p:cNvPr id="21546" name="Picture 354" descr="laptop_stylized_small"/>
            <p:cNvPicPr>
              <a:picLocks noChangeAspect="1" noChangeArrowheads="1"/>
            </p:cNvPicPr>
            <p:nvPr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7" name="Picture 355" descr="antenna_stylized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37" name="Group 403"/>
          <p:cNvGrpSpPr>
            <a:grpSpLocks/>
          </p:cNvGrpSpPr>
          <p:nvPr/>
        </p:nvGrpSpPr>
        <p:grpSpPr bwMode="auto">
          <a:xfrm>
            <a:off x="762000" y="2530475"/>
            <a:ext cx="446088" cy="381000"/>
            <a:chOff x="2751" y="1851"/>
            <a:chExt cx="462" cy="478"/>
          </a:xfrm>
        </p:grpSpPr>
        <p:pic>
          <p:nvPicPr>
            <p:cNvPr id="21544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538" name="Picture 16" descr="underline_base"/>
          <p:cNvPicPr>
            <a:picLocks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8810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" name="Line 63"/>
          <p:cNvSpPr>
            <a:spLocks noChangeShapeType="1"/>
          </p:cNvSpPr>
          <p:nvPr/>
        </p:nvSpPr>
        <p:spPr bwMode="auto">
          <a:xfrm flipH="1" flipV="1">
            <a:off x="4867275" y="4105275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30" name="Line 34"/>
          <p:cNvSpPr>
            <a:spLocks noChangeShapeType="1"/>
          </p:cNvSpPr>
          <p:nvPr/>
        </p:nvSpPr>
        <p:spPr bwMode="auto">
          <a:xfrm flipV="1">
            <a:off x="2197100" y="3636963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541" name="Group 6"/>
          <p:cNvGrpSpPr>
            <a:grpSpLocks/>
          </p:cNvGrpSpPr>
          <p:nvPr/>
        </p:nvGrpSpPr>
        <p:grpSpPr bwMode="auto">
          <a:xfrm>
            <a:off x="3038475" y="2557463"/>
            <a:ext cx="2362200" cy="1762125"/>
            <a:chOff x="3839" y="1737"/>
            <a:chExt cx="1488" cy="1110"/>
          </a:xfrm>
        </p:grpSpPr>
        <p:sp>
          <p:nvSpPr>
            <p:cNvPr id="21542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8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1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2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5"/>
          <p:cNvSpPr>
            <a:spLocks noChangeArrowheads="1"/>
          </p:cNvSpPr>
          <p:nvPr/>
        </p:nvSpPr>
        <p:spPr bwMode="auto">
          <a:xfrm>
            <a:off x="4816475" y="4378325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24" name="Oval 11"/>
          <p:cNvSpPr>
            <a:spLocks noChangeArrowheads="1"/>
          </p:cNvSpPr>
          <p:nvPr/>
        </p:nvSpPr>
        <p:spPr bwMode="auto">
          <a:xfrm>
            <a:off x="650875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25" name="Line 22"/>
          <p:cNvSpPr>
            <a:spLocks noChangeShapeType="1"/>
          </p:cNvSpPr>
          <p:nvPr/>
        </p:nvSpPr>
        <p:spPr bwMode="auto">
          <a:xfrm>
            <a:off x="1798638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26" name="Oval 23"/>
          <p:cNvSpPr>
            <a:spLocks noChangeArrowheads="1"/>
          </p:cNvSpPr>
          <p:nvPr/>
        </p:nvSpPr>
        <p:spPr bwMode="auto">
          <a:xfrm>
            <a:off x="1524000" y="4033838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27" name="Line 34"/>
          <p:cNvSpPr>
            <a:spLocks noChangeShapeType="1"/>
          </p:cNvSpPr>
          <p:nvPr/>
        </p:nvSpPr>
        <p:spPr bwMode="auto">
          <a:xfrm flipV="1">
            <a:off x="2197100" y="3636963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28" name="Oval 38"/>
          <p:cNvSpPr>
            <a:spLocks noChangeArrowheads="1"/>
          </p:cNvSpPr>
          <p:nvPr/>
        </p:nvSpPr>
        <p:spPr bwMode="auto">
          <a:xfrm>
            <a:off x="3108325" y="4440238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29" name="Line 59"/>
          <p:cNvSpPr>
            <a:spLocks noChangeShapeType="1"/>
          </p:cNvSpPr>
          <p:nvPr/>
        </p:nvSpPr>
        <p:spPr bwMode="auto">
          <a:xfrm>
            <a:off x="5360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30" name="Line 60"/>
          <p:cNvSpPr>
            <a:spLocks noChangeShapeType="1"/>
          </p:cNvSpPr>
          <p:nvPr/>
        </p:nvSpPr>
        <p:spPr bwMode="auto">
          <a:xfrm flipH="1">
            <a:off x="4873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31" name="Line 61"/>
          <p:cNvSpPr>
            <a:spLocks noChangeShapeType="1"/>
          </p:cNvSpPr>
          <p:nvPr/>
        </p:nvSpPr>
        <p:spPr bwMode="auto">
          <a:xfrm flipH="1">
            <a:off x="4887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32" name="Line 62"/>
          <p:cNvSpPr>
            <a:spLocks noChangeShapeType="1"/>
          </p:cNvSpPr>
          <p:nvPr/>
        </p:nvSpPr>
        <p:spPr bwMode="auto">
          <a:xfrm flipH="1">
            <a:off x="4830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33" name="Line 63"/>
          <p:cNvSpPr>
            <a:spLocks noChangeShapeType="1"/>
          </p:cNvSpPr>
          <p:nvPr/>
        </p:nvSpPr>
        <p:spPr bwMode="auto">
          <a:xfrm flipH="1" flipV="1">
            <a:off x="4867275" y="4105275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34" name="Line 64"/>
          <p:cNvSpPr>
            <a:spLocks noChangeShapeType="1"/>
          </p:cNvSpPr>
          <p:nvPr/>
        </p:nvSpPr>
        <p:spPr bwMode="auto">
          <a:xfrm flipV="1">
            <a:off x="4308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3565" name="Group 356"/>
          <p:cNvGrpSpPr>
            <a:grpSpLocks/>
          </p:cNvGrpSpPr>
          <p:nvPr/>
        </p:nvGrpSpPr>
        <p:grpSpPr bwMode="auto">
          <a:xfrm>
            <a:off x="6442075" y="4867275"/>
            <a:ext cx="331788" cy="368300"/>
            <a:chOff x="313" y="1497"/>
            <a:chExt cx="1152" cy="1014"/>
          </a:xfrm>
        </p:grpSpPr>
        <p:pic>
          <p:nvPicPr>
            <p:cNvPr id="23686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87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6" name="Group 361"/>
          <p:cNvGrpSpPr>
            <a:grpSpLocks/>
          </p:cNvGrpSpPr>
          <p:nvPr/>
        </p:nvGrpSpPr>
        <p:grpSpPr bwMode="auto">
          <a:xfrm>
            <a:off x="2071688" y="4195763"/>
            <a:ext cx="396875" cy="388937"/>
            <a:chOff x="2967" y="478"/>
            <a:chExt cx="788" cy="625"/>
          </a:xfrm>
        </p:grpSpPr>
        <p:pic>
          <p:nvPicPr>
            <p:cNvPr id="23684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85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7" name="Group 89"/>
          <p:cNvGrpSpPr>
            <a:grpSpLocks/>
          </p:cNvGrpSpPr>
          <p:nvPr/>
        </p:nvGrpSpPr>
        <p:grpSpPr bwMode="auto">
          <a:xfrm>
            <a:off x="5668963" y="4957763"/>
            <a:ext cx="458787" cy="620712"/>
            <a:chOff x="5955030" y="3031808"/>
            <a:chExt cx="914400" cy="1398587"/>
          </a:xfrm>
        </p:grpSpPr>
        <p:grpSp>
          <p:nvGrpSpPr>
            <p:cNvPr id="23667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366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7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8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8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8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8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3668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8" name="Group 403"/>
          <p:cNvGrpSpPr>
            <a:grpSpLocks/>
          </p:cNvGrpSpPr>
          <p:nvPr/>
        </p:nvGrpSpPr>
        <p:grpSpPr bwMode="auto">
          <a:xfrm>
            <a:off x="3403600" y="5354638"/>
            <a:ext cx="527050" cy="392112"/>
            <a:chOff x="2751" y="1851"/>
            <a:chExt cx="462" cy="478"/>
          </a:xfrm>
        </p:grpSpPr>
        <p:pic>
          <p:nvPicPr>
            <p:cNvPr id="23665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66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9" name="Group 91"/>
          <p:cNvGrpSpPr>
            <a:grpSpLocks/>
          </p:cNvGrpSpPr>
          <p:nvPr/>
        </p:nvGrpSpPr>
        <p:grpSpPr bwMode="auto">
          <a:xfrm>
            <a:off x="4094163" y="4987925"/>
            <a:ext cx="458787" cy="620713"/>
            <a:chOff x="5955030" y="3031808"/>
            <a:chExt cx="914400" cy="1398587"/>
          </a:xfrm>
        </p:grpSpPr>
        <p:grpSp>
          <p:nvGrpSpPr>
            <p:cNvPr id="23648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365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5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6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6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6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6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6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3649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0" name="Group 356"/>
          <p:cNvGrpSpPr>
            <a:grpSpLocks/>
          </p:cNvGrpSpPr>
          <p:nvPr/>
        </p:nvGrpSpPr>
        <p:grpSpPr bwMode="auto">
          <a:xfrm>
            <a:off x="5781675" y="5791200"/>
            <a:ext cx="361950" cy="338138"/>
            <a:chOff x="313" y="1497"/>
            <a:chExt cx="1152" cy="1014"/>
          </a:xfrm>
        </p:grpSpPr>
        <p:pic>
          <p:nvPicPr>
            <p:cNvPr id="23646" name="Picture 354" descr="laptop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7" name="Picture 355" descr="antenna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1" name="Group 356"/>
          <p:cNvGrpSpPr>
            <a:grpSpLocks/>
          </p:cNvGrpSpPr>
          <p:nvPr/>
        </p:nvGrpSpPr>
        <p:grpSpPr bwMode="auto">
          <a:xfrm>
            <a:off x="4551363" y="5811838"/>
            <a:ext cx="376237" cy="347662"/>
            <a:chOff x="313" y="1497"/>
            <a:chExt cx="1152" cy="1014"/>
          </a:xfrm>
        </p:grpSpPr>
        <p:pic>
          <p:nvPicPr>
            <p:cNvPr id="23644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5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2" name="Group 356"/>
          <p:cNvGrpSpPr>
            <a:grpSpLocks/>
          </p:cNvGrpSpPr>
          <p:nvPr/>
        </p:nvGrpSpPr>
        <p:grpSpPr bwMode="auto">
          <a:xfrm>
            <a:off x="3830638" y="5832475"/>
            <a:ext cx="382587" cy="436563"/>
            <a:chOff x="313" y="1497"/>
            <a:chExt cx="1152" cy="1014"/>
          </a:xfrm>
        </p:grpSpPr>
        <p:pic>
          <p:nvPicPr>
            <p:cNvPr id="23642" name="Picture 354" descr="laptop_stylized_small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3" name="Picture 355" descr="antenna_stylized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3" name="Group 403"/>
          <p:cNvGrpSpPr>
            <a:grpSpLocks/>
          </p:cNvGrpSpPr>
          <p:nvPr/>
        </p:nvGrpSpPr>
        <p:grpSpPr bwMode="auto">
          <a:xfrm>
            <a:off x="3729038" y="4673600"/>
            <a:ext cx="485775" cy="403225"/>
            <a:chOff x="2751" y="1851"/>
            <a:chExt cx="462" cy="478"/>
          </a:xfrm>
        </p:grpSpPr>
        <p:pic>
          <p:nvPicPr>
            <p:cNvPr id="23640" name="Picture 364" descr="iphone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41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4" name="Group 403"/>
          <p:cNvGrpSpPr>
            <a:grpSpLocks/>
          </p:cNvGrpSpPr>
          <p:nvPr/>
        </p:nvGrpSpPr>
        <p:grpSpPr bwMode="auto">
          <a:xfrm>
            <a:off x="6289675" y="5334000"/>
            <a:ext cx="525463" cy="392113"/>
            <a:chOff x="2751" y="1851"/>
            <a:chExt cx="462" cy="478"/>
          </a:xfrm>
        </p:grpSpPr>
        <p:pic>
          <p:nvPicPr>
            <p:cNvPr id="23638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5" name="Group 356"/>
          <p:cNvGrpSpPr>
            <a:grpSpLocks/>
          </p:cNvGrpSpPr>
          <p:nvPr/>
        </p:nvGrpSpPr>
        <p:grpSpPr bwMode="auto">
          <a:xfrm>
            <a:off x="4987925" y="5191125"/>
            <a:ext cx="376238" cy="349250"/>
            <a:chOff x="313" y="1497"/>
            <a:chExt cx="1152" cy="1014"/>
          </a:xfrm>
        </p:grpSpPr>
        <p:pic>
          <p:nvPicPr>
            <p:cNvPr id="23636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7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6" name="Group 356"/>
          <p:cNvGrpSpPr>
            <a:grpSpLocks/>
          </p:cNvGrpSpPr>
          <p:nvPr/>
        </p:nvGrpSpPr>
        <p:grpSpPr bwMode="auto">
          <a:xfrm>
            <a:off x="1909763" y="4643438"/>
            <a:ext cx="282575" cy="344487"/>
            <a:chOff x="313" y="1497"/>
            <a:chExt cx="1152" cy="1014"/>
          </a:xfrm>
        </p:grpSpPr>
        <p:pic>
          <p:nvPicPr>
            <p:cNvPr id="23634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5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7" name="Group 403"/>
          <p:cNvGrpSpPr>
            <a:grpSpLocks/>
          </p:cNvGrpSpPr>
          <p:nvPr/>
        </p:nvGrpSpPr>
        <p:grpSpPr bwMode="auto">
          <a:xfrm>
            <a:off x="1616075" y="4308475"/>
            <a:ext cx="444500" cy="381000"/>
            <a:chOff x="2751" y="1851"/>
            <a:chExt cx="462" cy="478"/>
          </a:xfrm>
        </p:grpSpPr>
        <p:pic>
          <p:nvPicPr>
            <p:cNvPr id="23632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33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8" name="Group 100"/>
          <p:cNvGrpSpPr>
            <a:grpSpLocks/>
          </p:cNvGrpSpPr>
          <p:nvPr/>
        </p:nvGrpSpPr>
        <p:grpSpPr bwMode="auto">
          <a:xfrm>
            <a:off x="1574800" y="1971675"/>
            <a:ext cx="458788" cy="619125"/>
            <a:chOff x="5955030" y="3031808"/>
            <a:chExt cx="914400" cy="1398587"/>
          </a:xfrm>
        </p:grpSpPr>
        <p:grpSp>
          <p:nvGrpSpPr>
            <p:cNvPr id="23615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3617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18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19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0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1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2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3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4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5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6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7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8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29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30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3631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3616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79" name="Group 356"/>
          <p:cNvGrpSpPr>
            <a:grpSpLocks/>
          </p:cNvGrpSpPr>
          <p:nvPr/>
        </p:nvGrpSpPr>
        <p:grpSpPr bwMode="auto">
          <a:xfrm>
            <a:off x="2112963" y="2103438"/>
            <a:ext cx="465137" cy="481012"/>
            <a:chOff x="313" y="1497"/>
            <a:chExt cx="1152" cy="1014"/>
          </a:xfrm>
        </p:grpSpPr>
        <p:pic>
          <p:nvPicPr>
            <p:cNvPr id="23613" name="Picture 354" descr="laptop_stylized_small"/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4" name="Picture 355" descr="antenna_stylized"/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0" name="Group 356"/>
          <p:cNvGrpSpPr>
            <a:grpSpLocks/>
          </p:cNvGrpSpPr>
          <p:nvPr/>
        </p:nvGrpSpPr>
        <p:grpSpPr bwMode="auto">
          <a:xfrm>
            <a:off x="2005013" y="2901950"/>
            <a:ext cx="333375" cy="368300"/>
            <a:chOff x="313" y="1497"/>
            <a:chExt cx="1152" cy="1014"/>
          </a:xfrm>
        </p:grpSpPr>
        <p:pic>
          <p:nvPicPr>
            <p:cNvPr id="23611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2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1" name="Group 356"/>
          <p:cNvGrpSpPr>
            <a:grpSpLocks/>
          </p:cNvGrpSpPr>
          <p:nvPr/>
        </p:nvGrpSpPr>
        <p:grpSpPr bwMode="auto">
          <a:xfrm>
            <a:off x="1482725" y="2987675"/>
            <a:ext cx="282575" cy="344488"/>
            <a:chOff x="313" y="1497"/>
            <a:chExt cx="1152" cy="1014"/>
          </a:xfrm>
        </p:grpSpPr>
        <p:pic>
          <p:nvPicPr>
            <p:cNvPr id="23609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10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2" name="Group 403"/>
          <p:cNvGrpSpPr>
            <a:grpSpLocks/>
          </p:cNvGrpSpPr>
          <p:nvPr/>
        </p:nvGrpSpPr>
        <p:grpSpPr bwMode="auto">
          <a:xfrm>
            <a:off x="1189038" y="2651125"/>
            <a:ext cx="444500" cy="382588"/>
            <a:chOff x="2751" y="1851"/>
            <a:chExt cx="462" cy="478"/>
          </a:xfrm>
        </p:grpSpPr>
        <p:pic>
          <p:nvPicPr>
            <p:cNvPr id="23607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8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3" name="Group 356"/>
          <p:cNvGrpSpPr>
            <a:grpSpLocks/>
          </p:cNvGrpSpPr>
          <p:nvPr/>
        </p:nvGrpSpPr>
        <p:grpSpPr bwMode="auto">
          <a:xfrm>
            <a:off x="1565275" y="1401763"/>
            <a:ext cx="446088" cy="385762"/>
            <a:chOff x="313" y="1497"/>
            <a:chExt cx="1152" cy="1014"/>
          </a:xfrm>
        </p:grpSpPr>
        <p:pic>
          <p:nvPicPr>
            <p:cNvPr id="23605" name="Picture 354" descr="laptop_stylized_small"/>
            <p:cNvPicPr>
              <a:picLocks noChangeAspect="1" noChangeArrowheads="1"/>
            </p:cNvPicPr>
            <p:nvPr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6" name="Picture 355" descr="antenna_stylized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84" name="Group 403"/>
          <p:cNvGrpSpPr>
            <a:grpSpLocks/>
          </p:cNvGrpSpPr>
          <p:nvPr/>
        </p:nvGrpSpPr>
        <p:grpSpPr bwMode="auto">
          <a:xfrm>
            <a:off x="762000" y="2530475"/>
            <a:ext cx="446088" cy="381000"/>
            <a:chOff x="2751" y="1851"/>
            <a:chExt cx="462" cy="478"/>
          </a:xfrm>
        </p:grpSpPr>
        <p:pic>
          <p:nvPicPr>
            <p:cNvPr id="23603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57" name="Rectangle 84"/>
          <p:cNvSpPr>
            <a:spLocks noChangeArrowheads="1"/>
          </p:cNvSpPr>
          <p:nvPr/>
        </p:nvSpPr>
        <p:spPr bwMode="auto">
          <a:xfrm>
            <a:off x="5500688" y="1785938"/>
            <a:ext cx="3376612" cy="2068512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58" name="Rectangle 85"/>
          <p:cNvSpPr>
            <a:spLocks noChangeArrowheads="1"/>
          </p:cNvSpPr>
          <p:nvPr/>
        </p:nvSpPr>
        <p:spPr bwMode="auto">
          <a:xfrm>
            <a:off x="5584825" y="1631950"/>
            <a:ext cx="1912938" cy="2809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59" name="Rectangle 83"/>
          <p:cNvSpPr>
            <a:spLocks noChangeArrowheads="1"/>
          </p:cNvSpPr>
          <p:nvPr/>
        </p:nvSpPr>
        <p:spPr bwMode="auto">
          <a:xfrm>
            <a:off x="5573713" y="1560513"/>
            <a:ext cx="3308350" cy="257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wireless hosts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laptop, smartphone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run applications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may be stationary (non-mobile) or mobile</a:t>
            </a:r>
          </a:p>
          <a:p>
            <a:pPr marL="635000" lvl="1" indent="-1778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dirty="0">
                <a:latin typeface="Gill Sans MT" charset="0"/>
                <a:cs typeface="+mn-cs"/>
              </a:rPr>
              <a:t>wireless does </a:t>
            </a:r>
            <a:r>
              <a:rPr lang="en-US" i="1" dirty="0">
                <a:latin typeface="Gill Sans MT" charset="0"/>
                <a:cs typeface="+mn-cs"/>
              </a:rPr>
              <a:t>not</a:t>
            </a:r>
            <a:r>
              <a:rPr lang="en-US" dirty="0">
                <a:latin typeface="Gill Sans MT" charset="0"/>
                <a:cs typeface="+mn-cs"/>
              </a:rPr>
              <a:t> always mean mobility</a:t>
            </a:r>
          </a:p>
        </p:txBody>
      </p:sp>
      <p:sp>
        <p:nvSpPr>
          <p:cNvPr id="5160" name="Line 86"/>
          <p:cNvSpPr>
            <a:spLocks noChangeShapeType="1"/>
          </p:cNvSpPr>
          <p:nvPr/>
        </p:nvSpPr>
        <p:spPr bwMode="auto">
          <a:xfrm flipH="1">
            <a:off x="6189663" y="3911600"/>
            <a:ext cx="957262" cy="18843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161" name="Line 87"/>
          <p:cNvSpPr>
            <a:spLocks noChangeShapeType="1"/>
          </p:cNvSpPr>
          <p:nvPr/>
        </p:nvSpPr>
        <p:spPr bwMode="auto">
          <a:xfrm flipH="1">
            <a:off x="5257800" y="3895725"/>
            <a:ext cx="1885950" cy="13636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3592" name="Group 356"/>
          <p:cNvGrpSpPr>
            <a:grpSpLocks/>
          </p:cNvGrpSpPr>
          <p:nvPr/>
        </p:nvGrpSpPr>
        <p:grpSpPr bwMode="auto">
          <a:xfrm>
            <a:off x="7985125" y="1209675"/>
            <a:ext cx="762000" cy="771525"/>
            <a:chOff x="313" y="1497"/>
            <a:chExt cx="1152" cy="1014"/>
          </a:xfrm>
        </p:grpSpPr>
        <p:pic>
          <p:nvPicPr>
            <p:cNvPr id="23601" name="Picture 354" descr="laptop_stylized_small"/>
            <p:cNvPicPr>
              <a:picLocks noChangeAspect="1" noChangeArrowheads="1"/>
            </p:cNvPicPr>
            <p:nvPr/>
          </p:nvPicPr>
          <p:blipFill>
            <a:blip r:embed="rId2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2" name="Picture 355" descr="antenna_stylized"/>
            <p:cNvPicPr>
              <a:picLocks noChangeAspect="1" noChangeArrowheads="1"/>
            </p:cNvPicPr>
            <p:nvPr/>
          </p:nvPicPr>
          <p:blipFill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93" name="Group 403"/>
          <p:cNvGrpSpPr>
            <a:grpSpLocks/>
          </p:cNvGrpSpPr>
          <p:nvPr/>
        </p:nvGrpSpPr>
        <p:grpSpPr bwMode="auto">
          <a:xfrm>
            <a:off x="7416800" y="1371600"/>
            <a:ext cx="598488" cy="514350"/>
            <a:chOff x="2751" y="1851"/>
            <a:chExt cx="462" cy="478"/>
          </a:xfrm>
        </p:grpSpPr>
        <p:pic>
          <p:nvPicPr>
            <p:cNvPr id="23599" name="Picture 364" descr="iphone_stylized_small"/>
            <p:cNvPicPr>
              <a:picLocks noChangeAspect="1" noChangeArrowheads="1"/>
            </p:cNvPicPr>
            <p:nvPr/>
          </p:nvPicPr>
          <p:blipFill>
            <a:blip r:embed="rId2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60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64" name="Rectangle 4"/>
          <p:cNvSpPr>
            <a:spLocks noGrp="1" noChangeArrowheads="1"/>
          </p:cNvSpPr>
          <p:nvPr>
            <p:ph type="title"/>
          </p:nvPr>
        </p:nvSpPr>
        <p:spPr>
          <a:xfrm>
            <a:off x="461963" y="193675"/>
            <a:ext cx="7772400" cy="9540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Elements of a wireless network</a:t>
            </a:r>
          </a:p>
        </p:txBody>
      </p:sp>
      <p:pic>
        <p:nvPicPr>
          <p:cNvPr id="23595" name="Picture 16" descr="underline_base"/>
          <p:cNvPicPr>
            <a:picLocks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8810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96" name="Group 6"/>
          <p:cNvGrpSpPr>
            <a:grpSpLocks/>
          </p:cNvGrpSpPr>
          <p:nvPr/>
        </p:nvGrpSpPr>
        <p:grpSpPr bwMode="auto">
          <a:xfrm>
            <a:off x="3038475" y="2557463"/>
            <a:ext cx="2362200" cy="1762125"/>
            <a:chOff x="3839" y="1737"/>
            <a:chExt cx="1488" cy="1110"/>
          </a:xfrm>
        </p:grpSpPr>
        <p:sp>
          <p:nvSpPr>
            <p:cNvPr id="23597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256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13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75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5"/>
          <p:cNvSpPr>
            <a:spLocks noChangeArrowheads="1"/>
          </p:cNvSpPr>
          <p:nvPr/>
        </p:nvSpPr>
        <p:spPr bwMode="auto">
          <a:xfrm>
            <a:off x="4816475" y="4378325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48" name="Oval 11"/>
          <p:cNvSpPr>
            <a:spLocks noChangeArrowheads="1"/>
          </p:cNvSpPr>
          <p:nvPr/>
        </p:nvSpPr>
        <p:spPr bwMode="auto">
          <a:xfrm>
            <a:off x="650875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49" name="Line 22"/>
          <p:cNvSpPr>
            <a:spLocks noChangeShapeType="1"/>
          </p:cNvSpPr>
          <p:nvPr/>
        </p:nvSpPr>
        <p:spPr bwMode="auto">
          <a:xfrm>
            <a:off x="1798638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0" name="Oval 23"/>
          <p:cNvSpPr>
            <a:spLocks noChangeArrowheads="1"/>
          </p:cNvSpPr>
          <p:nvPr/>
        </p:nvSpPr>
        <p:spPr bwMode="auto">
          <a:xfrm>
            <a:off x="1524000" y="4033838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1" name="Line 34"/>
          <p:cNvSpPr>
            <a:spLocks noChangeShapeType="1"/>
          </p:cNvSpPr>
          <p:nvPr/>
        </p:nvSpPr>
        <p:spPr bwMode="auto">
          <a:xfrm flipV="1">
            <a:off x="2197100" y="3636963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2" name="Oval 38"/>
          <p:cNvSpPr>
            <a:spLocks noChangeArrowheads="1"/>
          </p:cNvSpPr>
          <p:nvPr/>
        </p:nvSpPr>
        <p:spPr bwMode="auto">
          <a:xfrm>
            <a:off x="3108325" y="4440238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3" name="Line 59"/>
          <p:cNvSpPr>
            <a:spLocks noChangeShapeType="1"/>
          </p:cNvSpPr>
          <p:nvPr/>
        </p:nvSpPr>
        <p:spPr bwMode="auto">
          <a:xfrm>
            <a:off x="5360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4" name="Line 60"/>
          <p:cNvSpPr>
            <a:spLocks noChangeShapeType="1"/>
          </p:cNvSpPr>
          <p:nvPr/>
        </p:nvSpPr>
        <p:spPr bwMode="auto">
          <a:xfrm flipH="1">
            <a:off x="4873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5" name="Line 61"/>
          <p:cNvSpPr>
            <a:spLocks noChangeShapeType="1"/>
          </p:cNvSpPr>
          <p:nvPr/>
        </p:nvSpPr>
        <p:spPr bwMode="auto">
          <a:xfrm flipH="1">
            <a:off x="4887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6" name="Line 62"/>
          <p:cNvSpPr>
            <a:spLocks noChangeShapeType="1"/>
          </p:cNvSpPr>
          <p:nvPr/>
        </p:nvSpPr>
        <p:spPr bwMode="auto">
          <a:xfrm flipH="1">
            <a:off x="4830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7" name="Line 63"/>
          <p:cNvSpPr>
            <a:spLocks noChangeShapeType="1"/>
          </p:cNvSpPr>
          <p:nvPr/>
        </p:nvSpPr>
        <p:spPr bwMode="auto">
          <a:xfrm flipH="1" flipV="1">
            <a:off x="4867275" y="4105275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58" name="Line 64"/>
          <p:cNvSpPr>
            <a:spLocks noChangeShapeType="1"/>
          </p:cNvSpPr>
          <p:nvPr/>
        </p:nvSpPr>
        <p:spPr bwMode="auto">
          <a:xfrm flipV="1">
            <a:off x="4308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5613" name="Group 356"/>
          <p:cNvGrpSpPr>
            <a:grpSpLocks/>
          </p:cNvGrpSpPr>
          <p:nvPr/>
        </p:nvGrpSpPr>
        <p:grpSpPr bwMode="auto">
          <a:xfrm>
            <a:off x="6442075" y="4867275"/>
            <a:ext cx="331788" cy="368300"/>
            <a:chOff x="313" y="1497"/>
            <a:chExt cx="1152" cy="1014"/>
          </a:xfrm>
        </p:grpSpPr>
        <p:pic>
          <p:nvPicPr>
            <p:cNvPr id="25748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49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4" name="Group 361"/>
          <p:cNvGrpSpPr>
            <a:grpSpLocks/>
          </p:cNvGrpSpPr>
          <p:nvPr/>
        </p:nvGrpSpPr>
        <p:grpSpPr bwMode="auto">
          <a:xfrm>
            <a:off x="2071688" y="4195763"/>
            <a:ext cx="396875" cy="388937"/>
            <a:chOff x="2967" y="478"/>
            <a:chExt cx="788" cy="625"/>
          </a:xfrm>
        </p:grpSpPr>
        <p:pic>
          <p:nvPicPr>
            <p:cNvPr id="25746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47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5" name="Group 91"/>
          <p:cNvGrpSpPr>
            <a:grpSpLocks/>
          </p:cNvGrpSpPr>
          <p:nvPr/>
        </p:nvGrpSpPr>
        <p:grpSpPr bwMode="auto">
          <a:xfrm>
            <a:off x="5668963" y="4957763"/>
            <a:ext cx="458787" cy="620712"/>
            <a:chOff x="5955030" y="3031808"/>
            <a:chExt cx="914400" cy="1398587"/>
          </a:xfrm>
        </p:grpSpPr>
        <p:grpSp>
          <p:nvGrpSpPr>
            <p:cNvPr id="25729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73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3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4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4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4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4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4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4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5730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6" name="Group 403"/>
          <p:cNvGrpSpPr>
            <a:grpSpLocks/>
          </p:cNvGrpSpPr>
          <p:nvPr/>
        </p:nvGrpSpPr>
        <p:grpSpPr bwMode="auto">
          <a:xfrm>
            <a:off x="3403600" y="5354638"/>
            <a:ext cx="527050" cy="392112"/>
            <a:chOff x="2751" y="1851"/>
            <a:chExt cx="462" cy="478"/>
          </a:xfrm>
        </p:grpSpPr>
        <p:pic>
          <p:nvPicPr>
            <p:cNvPr id="25727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28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7" name="Group 112"/>
          <p:cNvGrpSpPr>
            <a:grpSpLocks/>
          </p:cNvGrpSpPr>
          <p:nvPr/>
        </p:nvGrpSpPr>
        <p:grpSpPr bwMode="auto">
          <a:xfrm>
            <a:off x="4094163" y="4987925"/>
            <a:ext cx="458787" cy="620713"/>
            <a:chOff x="5955030" y="3031808"/>
            <a:chExt cx="914400" cy="1398587"/>
          </a:xfrm>
        </p:grpSpPr>
        <p:grpSp>
          <p:nvGrpSpPr>
            <p:cNvPr id="25710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71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1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72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5711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8" name="Group 356"/>
          <p:cNvGrpSpPr>
            <a:grpSpLocks/>
          </p:cNvGrpSpPr>
          <p:nvPr/>
        </p:nvGrpSpPr>
        <p:grpSpPr bwMode="auto">
          <a:xfrm>
            <a:off x="5781675" y="5791200"/>
            <a:ext cx="361950" cy="338138"/>
            <a:chOff x="313" y="1497"/>
            <a:chExt cx="1152" cy="1014"/>
          </a:xfrm>
        </p:grpSpPr>
        <p:pic>
          <p:nvPicPr>
            <p:cNvPr id="25708" name="Picture 354" descr="laptop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9" name="Picture 355" descr="antenna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19" name="Group 356"/>
          <p:cNvGrpSpPr>
            <a:grpSpLocks/>
          </p:cNvGrpSpPr>
          <p:nvPr/>
        </p:nvGrpSpPr>
        <p:grpSpPr bwMode="auto">
          <a:xfrm>
            <a:off x="4551363" y="5811838"/>
            <a:ext cx="376237" cy="347662"/>
            <a:chOff x="313" y="1497"/>
            <a:chExt cx="1152" cy="1014"/>
          </a:xfrm>
        </p:grpSpPr>
        <p:pic>
          <p:nvPicPr>
            <p:cNvPr id="25706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7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0" name="Group 356"/>
          <p:cNvGrpSpPr>
            <a:grpSpLocks/>
          </p:cNvGrpSpPr>
          <p:nvPr/>
        </p:nvGrpSpPr>
        <p:grpSpPr bwMode="auto">
          <a:xfrm>
            <a:off x="3830638" y="5832475"/>
            <a:ext cx="382587" cy="436563"/>
            <a:chOff x="313" y="1497"/>
            <a:chExt cx="1152" cy="1014"/>
          </a:xfrm>
        </p:grpSpPr>
        <p:pic>
          <p:nvPicPr>
            <p:cNvPr id="25704" name="Picture 354" descr="laptop_stylized_small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5" name="Picture 355" descr="antenna_stylized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1" name="Group 403"/>
          <p:cNvGrpSpPr>
            <a:grpSpLocks/>
          </p:cNvGrpSpPr>
          <p:nvPr/>
        </p:nvGrpSpPr>
        <p:grpSpPr bwMode="auto">
          <a:xfrm>
            <a:off x="3729038" y="4673600"/>
            <a:ext cx="485775" cy="403225"/>
            <a:chOff x="2751" y="1851"/>
            <a:chExt cx="462" cy="478"/>
          </a:xfrm>
        </p:grpSpPr>
        <p:pic>
          <p:nvPicPr>
            <p:cNvPr id="25702" name="Picture 364" descr="iphone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3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2" name="Group 403"/>
          <p:cNvGrpSpPr>
            <a:grpSpLocks/>
          </p:cNvGrpSpPr>
          <p:nvPr/>
        </p:nvGrpSpPr>
        <p:grpSpPr bwMode="auto">
          <a:xfrm>
            <a:off x="6289675" y="5334000"/>
            <a:ext cx="525463" cy="392113"/>
            <a:chOff x="2751" y="1851"/>
            <a:chExt cx="462" cy="478"/>
          </a:xfrm>
        </p:grpSpPr>
        <p:pic>
          <p:nvPicPr>
            <p:cNvPr id="25700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701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3" name="Group 356"/>
          <p:cNvGrpSpPr>
            <a:grpSpLocks/>
          </p:cNvGrpSpPr>
          <p:nvPr/>
        </p:nvGrpSpPr>
        <p:grpSpPr bwMode="auto">
          <a:xfrm>
            <a:off x="4987925" y="5191125"/>
            <a:ext cx="376238" cy="349250"/>
            <a:chOff x="313" y="1497"/>
            <a:chExt cx="1152" cy="1014"/>
          </a:xfrm>
        </p:grpSpPr>
        <p:pic>
          <p:nvPicPr>
            <p:cNvPr id="25698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99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4" name="Group 356"/>
          <p:cNvGrpSpPr>
            <a:grpSpLocks/>
          </p:cNvGrpSpPr>
          <p:nvPr/>
        </p:nvGrpSpPr>
        <p:grpSpPr bwMode="auto">
          <a:xfrm>
            <a:off x="1909763" y="4643438"/>
            <a:ext cx="282575" cy="344487"/>
            <a:chOff x="313" y="1497"/>
            <a:chExt cx="1152" cy="1014"/>
          </a:xfrm>
        </p:grpSpPr>
        <p:pic>
          <p:nvPicPr>
            <p:cNvPr id="25696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97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5" name="Group 403"/>
          <p:cNvGrpSpPr>
            <a:grpSpLocks/>
          </p:cNvGrpSpPr>
          <p:nvPr/>
        </p:nvGrpSpPr>
        <p:grpSpPr bwMode="auto">
          <a:xfrm>
            <a:off x="1616075" y="4308475"/>
            <a:ext cx="444500" cy="381000"/>
            <a:chOff x="2751" y="1851"/>
            <a:chExt cx="462" cy="478"/>
          </a:xfrm>
        </p:grpSpPr>
        <p:pic>
          <p:nvPicPr>
            <p:cNvPr id="25694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9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6" name="Group 154"/>
          <p:cNvGrpSpPr>
            <a:grpSpLocks/>
          </p:cNvGrpSpPr>
          <p:nvPr/>
        </p:nvGrpSpPr>
        <p:grpSpPr bwMode="auto">
          <a:xfrm>
            <a:off x="1574800" y="1971675"/>
            <a:ext cx="458788" cy="619125"/>
            <a:chOff x="5955030" y="3031808"/>
            <a:chExt cx="914400" cy="1398587"/>
          </a:xfrm>
        </p:grpSpPr>
        <p:grpSp>
          <p:nvGrpSpPr>
            <p:cNvPr id="25677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67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8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9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9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9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9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5678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7" name="Group 356"/>
          <p:cNvGrpSpPr>
            <a:grpSpLocks/>
          </p:cNvGrpSpPr>
          <p:nvPr/>
        </p:nvGrpSpPr>
        <p:grpSpPr bwMode="auto">
          <a:xfrm>
            <a:off x="2112963" y="2103438"/>
            <a:ext cx="465137" cy="481012"/>
            <a:chOff x="313" y="1497"/>
            <a:chExt cx="1152" cy="1014"/>
          </a:xfrm>
        </p:grpSpPr>
        <p:pic>
          <p:nvPicPr>
            <p:cNvPr id="25675" name="Picture 354" descr="laptop_stylized_small"/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6" name="Picture 355" descr="antenna_stylized"/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8" name="Group 356"/>
          <p:cNvGrpSpPr>
            <a:grpSpLocks/>
          </p:cNvGrpSpPr>
          <p:nvPr/>
        </p:nvGrpSpPr>
        <p:grpSpPr bwMode="auto">
          <a:xfrm>
            <a:off x="2005013" y="2901950"/>
            <a:ext cx="333375" cy="368300"/>
            <a:chOff x="313" y="1497"/>
            <a:chExt cx="1152" cy="1014"/>
          </a:xfrm>
        </p:grpSpPr>
        <p:pic>
          <p:nvPicPr>
            <p:cNvPr id="25673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4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29" name="Group 356"/>
          <p:cNvGrpSpPr>
            <a:grpSpLocks/>
          </p:cNvGrpSpPr>
          <p:nvPr/>
        </p:nvGrpSpPr>
        <p:grpSpPr bwMode="auto">
          <a:xfrm>
            <a:off x="1482725" y="2987675"/>
            <a:ext cx="282575" cy="344488"/>
            <a:chOff x="313" y="1497"/>
            <a:chExt cx="1152" cy="1014"/>
          </a:xfrm>
        </p:grpSpPr>
        <p:pic>
          <p:nvPicPr>
            <p:cNvPr id="25671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2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30" name="Group 403"/>
          <p:cNvGrpSpPr>
            <a:grpSpLocks/>
          </p:cNvGrpSpPr>
          <p:nvPr/>
        </p:nvGrpSpPr>
        <p:grpSpPr bwMode="auto">
          <a:xfrm>
            <a:off x="1189038" y="2651125"/>
            <a:ext cx="444500" cy="382588"/>
            <a:chOff x="2751" y="1851"/>
            <a:chExt cx="462" cy="478"/>
          </a:xfrm>
        </p:grpSpPr>
        <p:pic>
          <p:nvPicPr>
            <p:cNvPr id="25669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7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31" name="Group 356"/>
          <p:cNvGrpSpPr>
            <a:grpSpLocks/>
          </p:cNvGrpSpPr>
          <p:nvPr/>
        </p:nvGrpSpPr>
        <p:grpSpPr bwMode="auto">
          <a:xfrm>
            <a:off x="1565275" y="1401763"/>
            <a:ext cx="446088" cy="385762"/>
            <a:chOff x="313" y="1497"/>
            <a:chExt cx="1152" cy="1014"/>
          </a:xfrm>
        </p:grpSpPr>
        <p:pic>
          <p:nvPicPr>
            <p:cNvPr id="25667" name="Picture 354" descr="laptop_stylized_small"/>
            <p:cNvPicPr>
              <a:picLocks noChangeAspect="1" noChangeArrowheads="1"/>
            </p:cNvPicPr>
            <p:nvPr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68" name="Picture 355" descr="antenna_stylized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32" name="Group 403"/>
          <p:cNvGrpSpPr>
            <a:grpSpLocks/>
          </p:cNvGrpSpPr>
          <p:nvPr/>
        </p:nvGrpSpPr>
        <p:grpSpPr bwMode="auto">
          <a:xfrm>
            <a:off x="762000" y="2530475"/>
            <a:ext cx="446088" cy="381000"/>
            <a:chOff x="2751" y="1851"/>
            <a:chExt cx="462" cy="478"/>
          </a:xfrm>
        </p:grpSpPr>
        <p:pic>
          <p:nvPicPr>
            <p:cNvPr id="25665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66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81" name="Rectangle 64"/>
          <p:cNvSpPr>
            <a:spLocks noChangeArrowheads="1"/>
          </p:cNvSpPr>
          <p:nvPr/>
        </p:nvSpPr>
        <p:spPr bwMode="auto">
          <a:xfrm>
            <a:off x="5484813" y="1557338"/>
            <a:ext cx="3346450" cy="2954337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82" name="Rectangle 65"/>
          <p:cNvSpPr>
            <a:spLocks noChangeArrowheads="1"/>
          </p:cNvSpPr>
          <p:nvPr/>
        </p:nvSpPr>
        <p:spPr bwMode="auto">
          <a:xfrm>
            <a:off x="5538788" y="1403350"/>
            <a:ext cx="1912937" cy="2809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183" name="Rectangle 66"/>
          <p:cNvSpPr>
            <a:spLocks noChangeArrowheads="1"/>
          </p:cNvSpPr>
          <p:nvPr/>
        </p:nvSpPr>
        <p:spPr bwMode="auto">
          <a:xfrm>
            <a:off x="5537200" y="1362075"/>
            <a:ext cx="3149600" cy="257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 base station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typically connected to wired network</a:t>
            </a:r>
          </a:p>
          <a:p>
            <a:pPr marL="277813" indent="-277813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relay - responsible for sending packets between wired network and wireless host(s) in its </a:t>
            </a:r>
            <a:r>
              <a:rPr lang="ja-JP" altLang="en-US" sz="2000" dirty="0">
                <a:latin typeface="Gill Sans MT" charset="0"/>
                <a:cs typeface="+mn-cs"/>
              </a:rPr>
              <a:t>“</a:t>
            </a:r>
            <a:r>
              <a:rPr lang="en-US" sz="2000" dirty="0">
                <a:latin typeface="Gill Sans MT" charset="0"/>
                <a:cs typeface="+mn-cs"/>
              </a:rPr>
              <a:t>area</a:t>
            </a:r>
            <a:r>
              <a:rPr lang="ja-JP" altLang="en-US" sz="2000" dirty="0">
                <a:latin typeface="Gill Sans MT" charset="0"/>
                <a:cs typeface="+mn-cs"/>
              </a:rPr>
              <a:t>”</a:t>
            </a:r>
            <a:endParaRPr lang="en-US" sz="2000" dirty="0">
              <a:latin typeface="Gill Sans MT" charset="0"/>
              <a:cs typeface="+mn-cs"/>
            </a:endParaRPr>
          </a:p>
          <a:p>
            <a:pPr marL="635000" lvl="1" indent="-1778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000" dirty="0">
                <a:latin typeface="Gill Sans MT" charset="0"/>
                <a:cs typeface="+mn-cs"/>
              </a:rPr>
              <a:t>e.g., cell towers,  802.11 access points </a:t>
            </a:r>
          </a:p>
        </p:txBody>
      </p:sp>
      <p:sp>
        <p:nvSpPr>
          <p:cNvPr id="6184" name="Line 75"/>
          <p:cNvSpPr>
            <a:spLocks noChangeShapeType="1"/>
          </p:cNvSpPr>
          <p:nvPr/>
        </p:nvSpPr>
        <p:spPr bwMode="auto">
          <a:xfrm flipH="1">
            <a:off x="6019800" y="4530725"/>
            <a:ext cx="309563" cy="863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5639" name="Group 190"/>
          <p:cNvGrpSpPr>
            <a:grpSpLocks/>
          </p:cNvGrpSpPr>
          <p:nvPr/>
        </p:nvGrpSpPr>
        <p:grpSpPr bwMode="auto">
          <a:xfrm>
            <a:off x="8188325" y="1087438"/>
            <a:ext cx="458788" cy="620712"/>
            <a:chOff x="5955030" y="3031808"/>
            <a:chExt cx="914400" cy="1398587"/>
          </a:xfrm>
        </p:grpSpPr>
        <p:grpSp>
          <p:nvGrpSpPr>
            <p:cNvPr id="25648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565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5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6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6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6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6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6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5649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40" name="Group 361"/>
          <p:cNvGrpSpPr>
            <a:grpSpLocks/>
          </p:cNvGrpSpPr>
          <p:nvPr/>
        </p:nvGrpSpPr>
        <p:grpSpPr bwMode="auto">
          <a:xfrm>
            <a:off x="7578725" y="1228725"/>
            <a:ext cx="590550" cy="501650"/>
            <a:chOff x="2967" y="478"/>
            <a:chExt cx="788" cy="625"/>
          </a:xfrm>
        </p:grpSpPr>
        <p:pic>
          <p:nvPicPr>
            <p:cNvPr id="25646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2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47" name="Picture 360" descr="antenna_radiation_stylized"/>
            <p:cNvPicPr>
              <a:picLocks noChangeAspect="1" noChangeArrowheads="1"/>
            </p:cNvPicPr>
            <p:nvPr/>
          </p:nvPicPr>
          <p:blipFill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87" name="Rectangle 4"/>
          <p:cNvSpPr>
            <a:spLocks noGrp="1" noChangeArrowheads="1"/>
          </p:cNvSpPr>
          <p:nvPr>
            <p:ph type="title"/>
          </p:nvPr>
        </p:nvSpPr>
        <p:spPr>
          <a:xfrm>
            <a:off x="461963" y="193675"/>
            <a:ext cx="7772400" cy="9540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Elements of a wireless network</a:t>
            </a:r>
          </a:p>
        </p:txBody>
      </p:sp>
      <p:pic>
        <p:nvPicPr>
          <p:cNvPr id="25642" name="Picture 16" descr="underline_base"/>
          <p:cNvPicPr>
            <a:picLocks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8810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43" name="Group 6"/>
          <p:cNvGrpSpPr>
            <a:grpSpLocks/>
          </p:cNvGrpSpPr>
          <p:nvPr/>
        </p:nvGrpSpPr>
        <p:grpSpPr bwMode="auto">
          <a:xfrm>
            <a:off x="3038475" y="2557463"/>
            <a:ext cx="2362200" cy="1762125"/>
            <a:chOff x="3839" y="1737"/>
            <a:chExt cx="1488" cy="1110"/>
          </a:xfrm>
        </p:grpSpPr>
        <p:sp>
          <p:nvSpPr>
            <p:cNvPr id="25644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294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15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92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5"/>
          <p:cNvSpPr>
            <a:spLocks noChangeArrowheads="1"/>
          </p:cNvSpPr>
          <p:nvPr/>
        </p:nvSpPr>
        <p:spPr bwMode="auto">
          <a:xfrm>
            <a:off x="4816475" y="4378325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2" name="Oval 11"/>
          <p:cNvSpPr>
            <a:spLocks noChangeArrowheads="1"/>
          </p:cNvSpPr>
          <p:nvPr/>
        </p:nvSpPr>
        <p:spPr bwMode="auto">
          <a:xfrm>
            <a:off x="650875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3" name="Line 22"/>
          <p:cNvSpPr>
            <a:spLocks noChangeShapeType="1"/>
          </p:cNvSpPr>
          <p:nvPr/>
        </p:nvSpPr>
        <p:spPr bwMode="auto">
          <a:xfrm>
            <a:off x="1798638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4" name="Oval 23"/>
          <p:cNvSpPr>
            <a:spLocks noChangeArrowheads="1"/>
          </p:cNvSpPr>
          <p:nvPr/>
        </p:nvSpPr>
        <p:spPr bwMode="auto">
          <a:xfrm>
            <a:off x="1524000" y="4033838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5" name="Line 34"/>
          <p:cNvSpPr>
            <a:spLocks noChangeShapeType="1"/>
          </p:cNvSpPr>
          <p:nvPr/>
        </p:nvSpPr>
        <p:spPr bwMode="auto">
          <a:xfrm flipV="1">
            <a:off x="2197100" y="3636963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6" name="Oval 38"/>
          <p:cNvSpPr>
            <a:spLocks noChangeArrowheads="1"/>
          </p:cNvSpPr>
          <p:nvPr/>
        </p:nvSpPr>
        <p:spPr bwMode="auto">
          <a:xfrm>
            <a:off x="3108325" y="4440238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7" name="Line 59"/>
          <p:cNvSpPr>
            <a:spLocks noChangeShapeType="1"/>
          </p:cNvSpPr>
          <p:nvPr/>
        </p:nvSpPr>
        <p:spPr bwMode="auto">
          <a:xfrm>
            <a:off x="5360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8" name="Line 60"/>
          <p:cNvSpPr>
            <a:spLocks noChangeShapeType="1"/>
          </p:cNvSpPr>
          <p:nvPr/>
        </p:nvSpPr>
        <p:spPr bwMode="auto">
          <a:xfrm flipH="1">
            <a:off x="4873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79" name="Line 61"/>
          <p:cNvSpPr>
            <a:spLocks noChangeShapeType="1"/>
          </p:cNvSpPr>
          <p:nvPr/>
        </p:nvSpPr>
        <p:spPr bwMode="auto">
          <a:xfrm flipH="1">
            <a:off x="4887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80" name="Line 62"/>
          <p:cNvSpPr>
            <a:spLocks noChangeShapeType="1"/>
          </p:cNvSpPr>
          <p:nvPr/>
        </p:nvSpPr>
        <p:spPr bwMode="auto">
          <a:xfrm flipH="1">
            <a:off x="4830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81" name="Line 63"/>
          <p:cNvSpPr>
            <a:spLocks noChangeShapeType="1"/>
          </p:cNvSpPr>
          <p:nvPr/>
        </p:nvSpPr>
        <p:spPr bwMode="auto">
          <a:xfrm flipH="1" flipV="1">
            <a:off x="4867275" y="4105275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182" name="Line 64"/>
          <p:cNvSpPr>
            <a:spLocks noChangeShapeType="1"/>
          </p:cNvSpPr>
          <p:nvPr/>
        </p:nvSpPr>
        <p:spPr bwMode="auto">
          <a:xfrm flipV="1">
            <a:off x="4308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7661" name="Group 356"/>
          <p:cNvGrpSpPr>
            <a:grpSpLocks/>
          </p:cNvGrpSpPr>
          <p:nvPr/>
        </p:nvGrpSpPr>
        <p:grpSpPr bwMode="auto">
          <a:xfrm>
            <a:off x="6442075" y="4867275"/>
            <a:ext cx="331788" cy="368300"/>
            <a:chOff x="313" y="1497"/>
            <a:chExt cx="1152" cy="1014"/>
          </a:xfrm>
        </p:grpSpPr>
        <p:pic>
          <p:nvPicPr>
            <p:cNvPr id="27792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93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2" name="Group 361"/>
          <p:cNvGrpSpPr>
            <a:grpSpLocks/>
          </p:cNvGrpSpPr>
          <p:nvPr/>
        </p:nvGrpSpPr>
        <p:grpSpPr bwMode="auto">
          <a:xfrm>
            <a:off x="2071688" y="4195763"/>
            <a:ext cx="396875" cy="388937"/>
            <a:chOff x="2967" y="478"/>
            <a:chExt cx="788" cy="625"/>
          </a:xfrm>
        </p:grpSpPr>
        <p:pic>
          <p:nvPicPr>
            <p:cNvPr id="27790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91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3" name="Group 108"/>
          <p:cNvGrpSpPr>
            <a:grpSpLocks/>
          </p:cNvGrpSpPr>
          <p:nvPr/>
        </p:nvGrpSpPr>
        <p:grpSpPr bwMode="auto">
          <a:xfrm>
            <a:off x="5668963" y="4957763"/>
            <a:ext cx="458787" cy="620712"/>
            <a:chOff x="5955030" y="3031808"/>
            <a:chExt cx="914400" cy="1398587"/>
          </a:xfrm>
        </p:grpSpPr>
        <p:grpSp>
          <p:nvGrpSpPr>
            <p:cNvPr id="27773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777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7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7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7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7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8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7774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4" name="Group 403"/>
          <p:cNvGrpSpPr>
            <a:grpSpLocks/>
          </p:cNvGrpSpPr>
          <p:nvPr/>
        </p:nvGrpSpPr>
        <p:grpSpPr bwMode="auto">
          <a:xfrm>
            <a:off x="3403600" y="5354638"/>
            <a:ext cx="527050" cy="392112"/>
            <a:chOff x="2751" y="1851"/>
            <a:chExt cx="462" cy="478"/>
          </a:xfrm>
        </p:grpSpPr>
        <p:pic>
          <p:nvPicPr>
            <p:cNvPr id="27771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72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5" name="Group 129"/>
          <p:cNvGrpSpPr>
            <a:grpSpLocks/>
          </p:cNvGrpSpPr>
          <p:nvPr/>
        </p:nvGrpSpPr>
        <p:grpSpPr bwMode="auto">
          <a:xfrm>
            <a:off x="4094163" y="4987925"/>
            <a:ext cx="458787" cy="620713"/>
            <a:chOff x="5955030" y="3031808"/>
            <a:chExt cx="914400" cy="1398587"/>
          </a:xfrm>
        </p:grpSpPr>
        <p:grpSp>
          <p:nvGrpSpPr>
            <p:cNvPr id="27754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7756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57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58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59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0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1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2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3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4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5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6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7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8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69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70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7755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6" name="Group 356"/>
          <p:cNvGrpSpPr>
            <a:grpSpLocks/>
          </p:cNvGrpSpPr>
          <p:nvPr/>
        </p:nvGrpSpPr>
        <p:grpSpPr bwMode="auto">
          <a:xfrm>
            <a:off x="5781675" y="5791200"/>
            <a:ext cx="361950" cy="338138"/>
            <a:chOff x="313" y="1497"/>
            <a:chExt cx="1152" cy="1014"/>
          </a:xfrm>
        </p:grpSpPr>
        <p:pic>
          <p:nvPicPr>
            <p:cNvPr id="27752" name="Picture 354" descr="laptop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53" name="Picture 355" descr="antenna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7" name="Group 356"/>
          <p:cNvGrpSpPr>
            <a:grpSpLocks/>
          </p:cNvGrpSpPr>
          <p:nvPr/>
        </p:nvGrpSpPr>
        <p:grpSpPr bwMode="auto">
          <a:xfrm>
            <a:off x="4551363" y="5811838"/>
            <a:ext cx="376237" cy="347662"/>
            <a:chOff x="313" y="1497"/>
            <a:chExt cx="1152" cy="1014"/>
          </a:xfrm>
        </p:grpSpPr>
        <p:pic>
          <p:nvPicPr>
            <p:cNvPr id="27750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51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8" name="Group 356"/>
          <p:cNvGrpSpPr>
            <a:grpSpLocks/>
          </p:cNvGrpSpPr>
          <p:nvPr/>
        </p:nvGrpSpPr>
        <p:grpSpPr bwMode="auto">
          <a:xfrm>
            <a:off x="3830638" y="5832475"/>
            <a:ext cx="382587" cy="436563"/>
            <a:chOff x="313" y="1497"/>
            <a:chExt cx="1152" cy="1014"/>
          </a:xfrm>
        </p:grpSpPr>
        <p:pic>
          <p:nvPicPr>
            <p:cNvPr id="27748" name="Picture 354" descr="laptop_stylized_small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9" name="Picture 355" descr="antenna_stylized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69" name="Group 403"/>
          <p:cNvGrpSpPr>
            <a:grpSpLocks/>
          </p:cNvGrpSpPr>
          <p:nvPr/>
        </p:nvGrpSpPr>
        <p:grpSpPr bwMode="auto">
          <a:xfrm>
            <a:off x="3729038" y="4673600"/>
            <a:ext cx="485775" cy="403225"/>
            <a:chOff x="2751" y="1851"/>
            <a:chExt cx="462" cy="478"/>
          </a:xfrm>
        </p:grpSpPr>
        <p:pic>
          <p:nvPicPr>
            <p:cNvPr id="27746" name="Picture 364" descr="iphone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7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0" name="Group 403"/>
          <p:cNvGrpSpPr>
            <a:grpSpLocks/>
          </p:cNvGrpSpPr>
          <p:nvPr/>
        </p:nvGrpSpPr>
        <p:grpSpPr bwMode="auto">
          <a:xfrm>
            <a:off x="6289675" y="5334000"/>
            <a:ext cx="525463" cy="392113"/>
            <a:chOff x="2751" y="1851"/>
            <a:chExt cx="462" cy="478"/>
          </a:xfrm>
        </p:grpSpPr>
        <p:pic>
          <p:nvPicPr>
            <p:cNvPr id="27744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1" name="Group 356"/>
          <p:cNvGrpSpPr>
            <a:grpSpLocks/>
          </p:cNvGrpSpPr>
          <p:nvPr/>
        </p:nvGrpSpPr>
        <p:grpSpPr bwMode="auto">
          <a:xfrm>
            <a:off x="4987925" y="5191125"/>
            <a:ext cx="376238" cy="349250"/>
            <a:chOff x="313" y="1497"/>
            <a:chExt cx="1152" cy="1014"/>
          </a:xfrm>
        </p:grpSpPr>
        <p:pic>
          <p:nvPicPr>
            <p:cNvPr id="27742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3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2" name="Group 356"/>
          <p:cNvGrpSpPr>
            <a:grpSpLocks/>
          </p:cNvGrpSpPr>
          <p:nvPr/>
        </p:nvGrpSpPr>
        <p:grpSpPr bwMode="auto">
          <a:xfrm>
            <a:off x="1909763" y="4643438"/>
            <a:ext cx="282575" cy="344487"/>
            <a:chOff x="313" y="1497"/>
            <a:chExt cx="1152" cy="1014"/>
          </a:xfrm>
        </p:grpSpPr>
        <p:pic>
          <p:nvPicPr>
            <p:cNvPr id="27740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41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3" name="Group 403"/>
          <p:cNvGrpSpPr>
            <a:grpSpLocks/>
          </p:cNvGrpSpPr>
          <p:nvPr/>
        </p:nvGrpSpPr>
        <p:grpSpPr bwMode="auto">
          <a:xfrm>
            <a:off x="1616075" y="4308475"/>
            <a:ext cx="444500" cy="381000"/>
            <a:chOff x="2751" y="1851"/>
            <a:chExt cx="462" cy="478"/>
          </a:xfrm>
        </p:grpSpPr>
        <p:pic>
          <p:nvPicPr>
            <p:cNvPr id="27738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3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4" name="Group 171"/>
          <p:cNvGrpSpPr>
            <a:grpSpLocks/>
          </p:cNvGrpSpPr>
          <p:nvPr/>
        </p:nvGrpSpPr>
        <p:grpSpPr bwMode="auto">
          <a:xfrm>
            <a:off x="1574800" y="1971675"/>
            <a:ext cx="458788" cy="619125"/>
            <a:chOff x="5955030" y="3031808"/>
            <a:chExt cx="914400" cy="1398587"/>
          </a:xfrm>
        </p:grpSpPr>
        <p:grpSp>
          <p:nvGrpSpPr>
            <p:cNvPr id="27721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2772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2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2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2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2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2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2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773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27722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5" name="Group 356"/>
          <p:cNvGrpSpPr>
            <a:grpSpLocks/>
          </p:cNvGrpSpPr>
          <p:nvPr/>
        </p:nvGrpSpPr>
        <p:grpSpPr bwMode="auto">
          <a:xfrm>
            <a:off x="2112963" y="2103438"/>
            <a:ext cx="465137" cy="481012"/>
            <a:chOff x="313" y="1497"/>
            <a:chExt cx="1152" cy="1014"/>
          </a:xfrm>
        </p:grpSpPr>
        <p:pic>
          <p:nvPicPr>
            <p:cNvPr id="27719" name="Picture 354" descr="laptop_stylized_small"/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20" name="Picture 355" descr="antenna_stylized"/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6" name="Group 356"/>
          <p:cNvGrpSpPr>
            <a:grpSpLocks/>
          </p:cNvGrpSpPr>
          <p:nvPr/>
        </p:nvGrpSpPr>
        <p:grpSpPr bwMode="auto">
          <a:xfrm>
            <a:off x="2005013" y="2901950"/>
            <a:ext cx="333375" cy="368300"/>
            <a:chOff x="313" y="1497"/>
            <a:chExt cx="1152" cy="1014"/>
          </a:xfrm>
        </p:grpSpPr>
        <p:pic>
          <p:nvPicPr>
            <p:cNvPr id="27717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8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7" name="Group 356"/>
          <p:cNvGrpSpPr>
            <a:grpSpLocks/>
          </p:cNvGrpSpPr>
          <p:nvPr/>
        </p:nvGrpSpPr>
        <p:grpSpPr bwMode="auto">
          <a:xfrm>
            <a:off x="1482725" y="2987675"/>
            <a:ext cx="282575" cy="344488"/>
            <a:chOff x="313" y="1497"/>
            <a:chExt cx="1152" cy="1014"/>
          </a:xfrm>
        </p:grpSpPr>
        <p:pic>
          <p:nvPicPr>
            <p:cNvPr id="27715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6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8" name="Group 403"/>
          <p:cNvGrpSpPr>
            <a:grpSpLocks/>
          </p:cNvGrpSpPr>
          <p:nvPr/>
        </p:nvGrpSpPr>
        <p:grpSpPr bwMode="auto">
          <a:xfrm>
            <a:off x="1189038" y="2651125"/>
            <a:ext cx="444500" cy="382588"/>
            <a:chOff x="2751" y="1851"/>
            <a:chExt cx="462" cy="478"/>
          </a:xfrm>
        </p:grpSpPr>
        <p:pic>
          <p:nvPicPr>
            <p:cNvPr id="27713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79" name="Group 356"/>
          <p:cNvGrpSpPr>
            <a:grpSpLocks/>
          </p:cNvGrpSpPr>
          <p:nvPr/>
        </p:nvGrpSpPr>
        <p:grpSpPr bwMode="auto">
          <a:xfrm>
            <a:off x="1565275" y="1401763"/>
            <a:ext cx="446088" cy="385762"/>
            <a:chOff x="313" y="1497"/>
            <a:chExt cx="1152" cy="1014"/>
          </a:xfrm>
        </p:grpSpPr>
        <p:pic>
          <p:nvPicPr>
            <p:cNvPr id="27711" name="Picture 354" descr="laptop_stylized_small"/>
            <p:cNvPicPr>
              <a:picLocks noChangeAspect="1" noChangeArrowheads="1"/>
            </p:cNvPicPr>
            <p:nvPr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2" name="Picture 355" descr="antenna_stylized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680" name="Group 403"/>
          <p:cNvGrpSpPr>
            <a:grpSpLocks/>
          </p:cNvGrpSpPr>
          <p:nvPr/>
        </p:nvGrpSpPr>
        <p:grpSpPr bwMode="auto">
          <a:xfrm>
            <a:off x="762000" y="2530475"/>
            <a:ext cx="446088" cy="381000"/>
            <a:chOff x="2751" y="1851"/>
            <a:chExt cx="462" cy="478"/>
          </a:xfrm>
        </p:grpSpPr>
        <p:pic>
          <p:nvPicPr>
            <p:cNvPr id="27709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710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205" name="Rectangle 64"/>
          <p:cNvSpPr>
            <a:spLocks noChangeArrowheads="1"/>
          </p:cNvSpPr>
          <p:nvPr/>
        </p:nvSpPr>
        <p:spPr bwMode="auto">
          <a:xfrm>
            <a:off x="5484813" y="1557338"/>
            <a:ext cx="3346450" cy="2820987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06" name="Rectangle 65"/>
          <p:cNvSpPr>
            <a:spLocks noChangeArrowheads="1"/>
          </p:cNvSpPr>
          <p:nvPr/>
        </p:nvSpPr>
        <p:spPr bwMode="auto">
          <a:xfrm>
            <a:off x="5538788" y="1403350"/>
            <a:ext cx="1912937" cy="2809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207" name="Rectangle 66"/>
          <p:cNvSpPr>
            <a:spLocks noChangeArrowheads="1"/>
          </p:cNvSpPr>
          <p:nvPr/>
        </p:nvSpPr>
        <p:spPr bwMode="auto">
          <a:xfrm>
            <a:off x="5537200" y="1362075"/>
            <a:ext cx="3149600" cy="257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wireless link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typically used to connect mobile(s) to base station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also used as backbone link 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multiple access protocol coordinates link access </a:t>
            </a:r>
          </a:p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Gill Sans MT" charset="0"/>
                <a:cs typeface="+mn-cs"/>
              </a:rPr>
              <a:t>various data rates, transmission distance</a:t>
            </a:r>
          </a:p>
        </p:txBody>
      </p:sp>
      <p:sp>
        <p:nvSpPr>
          <p:cNvPr id="7208" name="Line 68"/>
          <p:cNvSpPr>
            <a:spLocks noChangeShapeType="1"/>
          </p:cNvSpPr>
          <p:nvPr/>
        </p:nvSpPr>
        <p:spPr bwMode="auto">
          <a:xfrm flipH="1">
            <a:off x="6207125" y="4378325"/>
            <a:ext cx="106363" cy="5492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7687" name="AutoShape 72"/>
          <p:cNvSpPr>
            <a:spLocks noChangeAspect="1" noChangeArrowheads="1" noTextEdit="1"/>
          </p:cNvSpPr>
          <p:nvPr/>
        </p:nvSpPr>
        <p:spPr bwMode="auto">
          <a:xfrm>
            <a:off x="7800975" y="1430338"/>
            <a:ext cx="735013" cy="2206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7688" name="Group 137"/>
          <p:cNvGrpSpPr>
            <a:grpSpLocks/>
          </p:cNvGrpSpPr>
          <p:nvPr/>
        </p:nvGrpSpPr>
        <p:grpSpPr bwMode="auto">
          <a:xfrm>
            <a:off x="7815263" y="1347788"/>
            <a:ext cx="722312" cy="303212"/>
            <a:chOff x="4750" y="264"/>
            <a:chExt cx="455" cy="191"/>
          </a:xfrm>
        </p:grpSpPr>
        <p:sp>
          <p:nvSpPr>
            <p:cNvPr id="27694" name="Freeform 89"/>
            <p:cNvSpPr>
              <a:spLocks/>
            </p:cNvSpPr>
            <p:nvPr/>
          </p:nvSpPr>
          <p:spPr bwMode="auto">
            <a:xfrm>
              <a:off x="4872" y="298"/>
              <a:ext cx="82" cy="104"/>
            </a:xfrm>
            <a:custGeom>
              <a:avLst/>
              <a:gdLst>
                <a:gd name="T0" fmla="*/ 0 w 247"/>
                <a:gd name="T1" fmla="*/ 0 h 209"/>
                <a:gd name="T2" fmla="*/ 0 w 247"/>
                <a:gd name="T3" fmla="*/ 0 h 209"/>
                <a:gd name="T4" fmla="*/ 0 w 247"/>
                <a:gd name="T5" fmla="*/ 0 h 209"/>
                <a:gd name="T6" fmla="*/ 0 w 247"/>
                <a:gd name="T7" fmla="*/ 0 h 209"/>
                <a:gd name="T8" fmla="*/ 0 w 247"/>
                <a:gd name="T9" fmla="*/ 1 h 209"/>
                <a:gd name="T10" fmla="*/ 0 w 247"/>
                <a:gd name="T11" fmla="*/ 1 h 209"/>
                <a:gd name="T12" fmla="*/ 0 w 247"/>
                <a:gd name="T13" fmla="*/ 1 h 209"/>
                <a:gd name="T14" fmla="*/ 0 w 247"/>
                <a:gd name="T15" fmla="*/ 1 h 209"/>
                <a:gd name="T16" fmla="*/ 0 w 247"/>
                <a:gd name="T17" fmla="*/ 2 h 209"/>
                <a:gd name="T18" fmla="*/ 0 w 247"/>
                <a:gd name="T19" fmla="*/ 2 h 209"/>
                <a:gd name="T20" fmla="*/ 0 w 247"/>
                <a:gd name="T21" fmla="*/ 2 h 209"/>
                <a:gd name="T22" fmla="*/ 0 w 247"/>
                <a:gd name="T23" fmla="*/ 2 h 209"/>
                <a:gd name="T24" fmla="*/ 0 w 247"/>
                <a:gd name="T25" fmla="*/ 3 h 209"/>
                <a:gd name="T26" fmla="*/ 0 w 247"/>
                <a:gd name="T27" fmla="*/ 3 h 209"/>
                <a:gd name="T28" fmla="*/ 0 w 247"/>
                <a:gd name="T29" fmla="*/ 3 h 209"/>
                <a:gd name="T30" fmla="*/ 0 w 247"/>
                <a:gd name="T31" fmla="*/ 3 h 209"/>
                <a:gd name="T32" fmla="*/ 0 w 247"/>
                <a:gd name="T33" fmla="*/ 3 h 209"/>
                <a:gd name="T34" fmla="*/ 0 w 247"/>
                <a:gd name="T35" fmla="*/ 3 h 209"/>
                <a:gd name="T36" fmla="*/ 0 w 247"/>
                <a:gd name="T37" fmla="*/ 3 h 209"/>
                <a:gd name="T38" fmla="*/ 0 w 247"/>
                <a:gd name="T39" fmla="*/ 3 h 209"/>
                <a:gd name="T40" fmla="*/ 0 w 247"/>
                <a:gd name="T41" fmla="*/ 3 h 209"/>
                <a:gd name="T42" fmla="*/ 0 w 247"/>
                <a:gd name="T43" fmla="*/ 2 h 209"/>
                <a:gd name="T44" fmla="*/ 0 w 247"/>
                <a:gd name="T45" fmla="*/ 2 h 209"/>
                <a:gd name="T46" fmla="*/ 0 w 247"/>
                <a:gd name="T47" fmla="*/ 2 h 209"/>
                <a:gd name="T48" fmla="*/ 0 w 247"/>
                <a:gd name="T49" fmla="*/ 2 h 209"/>
                <a:gd name="T50" fmla="*/ 0 w 247"/>
                <a:gd name="T51" fmla="*/ 2 h 209"/>
                <a:gd name="T52" fmla="*/ 0 w 247"/>
                <a:gd name="T53" fmla="*/ 2 h 209"/>
                <a:gd name="T54" fmla="*/ 0 w 247"/>
                <a:gd name="T55" fmla="*/ 2 h 209"/>
                <a:gd name="T56" fmla="*/ 0 w 247"/>
                <a:gd name="T57" fmla="*/ 2 h 209"/>
                <a:gd name="T58" fmla="*/ 0 w 247"/>
                <a:gd name="T59" fmla="*/ 2 h 209"/>
                <a:gd name="T60" fmla="*/ 0 w 247"/>
                <a:gd name="T61" fmla="*/ 2 h 209"/>
                <a:gd name="T62" fmla="*/ 0 w 247"/>
                <a:gd name="T63" fmla="*/ 2 h 209"/>
                <a:gd name="T64" fmla="*/ 0 w 247"/>
                <a:gd name="T65" fmla="*/ 2 h 209"/>
                <a:gd name="T66" fmla="*/ 0 w 247"/>
                <a:gd name="T67" fmla="*/ 1 h 209"/>
                <a:gd name="T68" fmla="*/ 0 w 247"/>
                <a:gd name="T69" fmla="*/ 1 h 209"/>
                <a:gd name="T70" fmla="*/ 0 w 247"/>
                <a:gd name="T71" fmla="*/ 1 h 209"/>
                <a:gd name="T72" fmla="*/ 0 w 247"/>
                <a:gd name="T73" fmla="*/ 0 h 209"/>
                <a:gd name="T74" fmla="*/ 0 w 247"/>
                <a:gd name="T75" fmla="*/ 0 h 209"/>
                <a:gd name="T76" fmla="*/ 0 w 247"/>
                <a:gd name="T77" fmla="*/ 0 h 209"/>
                <a:gd name="T78" fmla="*/ 0 w 247"/>
                <a:gd name="T79" fmla="*/ 0 h 209"/>
                <a:gd name="T80" fmla="*/ 0 w 247"/>
                <a:gd name="T81" fmla="*/ 0 h 209"/>
                <a:gd name="T82" fmla="*/ 0 w 247"/>
                <a:gd name="T83" fmla="*/ 0 h 209"/>
                <a:gd name="T84" fmla="*/ 0 w 247"/>
                <a:gd name="T85" fmla="*/ 0 h 209"/>
                <a:gd name="T86" fmla="*/ 0 w 247"/>
                <a:gd name="T87" fmla="*/ 0 h 209"/>
                <a:gd name="T88" fmla="*/ 0 w 247"/>
                <a:gd name="T89" fmla="*/ 0 h 209"/>
                <a:gd name="T90" fmla="*/ 0 w 247"/>
                <a:gd name="T91" fmla="*/ 0 h 209"/>
                <a:gd name="T92" fmla="*/ 0 w 247"/>
                <a:gd name="T93" fmla="*/ 0 h 209"/>
                <a:gd name="T94" fmla="*/ 0 w 247"/>
                <a:gd name="T95" fmla="*/ 0 h 209"/>
                <a:gd name="T96" fmla="*/ 0 w 247"/>
                <a:gd name="T97" fmla="*/ 0 h 2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47" h="209">
                  <a:moveTo>
                    <a:pt x="87" y="27"/>
                  </a:moveTo>
                  <a:lnTo>
                    <a:pt x="68" y="35"/>
                  </a:lnTo>
                  <a:lnTo>
                    <a:pt x="52" y="46"/>
                  </a:lnTo>
                  <a:lnTo>
                    <a:pt x="37" y="57"/>
                  </a:lnTo>
                  <a:lnTo>
                    <a:pt x="24" y="69"/>
                  </a:lnTo>
                  <a:lnTo>
                    <a:pt x="14" y="83"/>
                  </a:lnTo>
                  <a:lnTo>
                    <a:pt x="7" y="97"/>
                  </a:lnTo>
                  <a:lnTo>
                    <a:pt x="2" y="113"/>
                  </a:lnTo>
                  <a:lnTo>
                    <a:pt x="0" y="128"/>
                  </a:lnTo>
                  <a:lnTo>
                    <a:pt x="2" y="150"/>
                  </a:lnTo>
                  <a:lnTo>
                    <a:pt x="14" y="167"/>
                  </a:lnTo>
                  <a:lnTo>
                    <a:pt x="32" y="183"/>
                  </a:lnTo>
                  <a:lnTo>
                    <a:pt x="55" y="194"/>
                  </a:lnTo>
                  <a:lnTo>
                    <a:pt x="81" y="203"/>
                  </a:lnTo>
                  <a:lnTo>
                    <a:pt x="109" y="208"/>
                  </a:lnTo>
                  <a:lnTo>
                    <a:pt x="138" y="209"/>
                  </a:lnTo>
                  <a:lnTo>
                    <a:pt x="165" y="206"/>
                  </a:lnTo>
                  <a:lnTo>
                    <a:pt x="171" y="206"/>
                  </a:lnTo>
                  <a:lnTo>
                    <a:pt x="177" y="203"/>
                  </a:lnTo>
                  <a:lnTo>
                    <a:pt x="181" y="200"/>
                  </a:lnTo>
                  <a:lnTo>
                    <a:pt x="183" y="196"/>
                  </a:lnTo>
                  <a:lnTo>
                    <a:pt x="180" y="191"/>
                  </a:lnTo>
                  <a:lnTo>
                    <a:pt x="174" y="187"/>
                  </a:lnTo>
                  <a:lnTo>
                    <a:pt x="167" y="183"/>
                  </a:lnTo>
                  <a:lnTo>
                    <a:pt x="159" y="181"/>
                  </a:lnTo>
                  <a:lnTo>
                    <a:pt x="145" y="178"/>
                  </a:lnTo>
                  <a:lnTo>
                    <a:pt x="130" y="176"/>
                  </a:lnTo>
                  <a:lnTo>
                    <a:pt x="116" y="174"/>
                  </a:lnTo>
                  <a:lnTo>
                    <a:pt x="103" y="171"/>
                  </a:lnTo>
                  <a:lnTo>
                    <a:pt x="90" y="168"/>
                  </a:lnTo>
                  <a:lnTo>
                    <a:pt x="77" y="164"/>
                  </a:lnTo>
                  <a:lnTo>
                    <a:pt x="65" y="159"/>
                  </a:lnTo>
                  <a:lnTo>
                    <a:pt x="53" y="151"/>
                  </a:lnTo>
                  <a:lnTo>
                    <a:pt x="49" y="116"/>
                  </a:lnTo>
                  <a:lnTo>
                    <a:pt x="61" y="87"/>
                  </a:lnTo>
                  <a:lnTo>
                    <a:pt x="84" y="64"/>
                  </a:lnTo>
                  <a:lnTo>
                    <a:pt x="116" y="46"/>
                  </a:lnTo>
                  <a:lnTo>
                    <a:pt x="151" y="31"/>
                  </a:lnTo>
                  <a:lnTo>
                    <a:pt x="187" y="20"/>
                  </a:lnTo>
                  <a:lnTo>
                    <a:pt x="220" y="12"/>
                  </a:lnTo>
                  <a:lnTo>
                    <a:pt x="247" y="5"/>
                  </a:lnTo>
                  <a:lnTo>
                    <a:pt x="231" y="1"/>
                  </a:lnTo>
                  <a:lnTo>
                    <a:pt x="213" y="0"/>
                  </a:lnTo>
                  <a:lnTo>
                    <a:pt x="193" y="2"/>
                  </a:lnTo>
                  <a:lnTo>
                    <a:pt x="171" y="5"/>
                  </a:lnTo>
                  <a:lnTo>
                    <a:pt x="149" y="10"/>
                  </a:lnTo>
                  <a:lnTo>
                    <a:pt x="127" y="15"/>
                  </a:lnTo>
                  <a:lnTo>
                    <a:pt x="106" y="21"/>
                  </a:lnTo>
                  <a:lnTo>
                    <a:pt x="87" y="2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695" name="Freeform 90"/>
            <p:cNvSpPr>
              <a:spLocks/>
            </p:cNvSpPr>
            <p:nvPr/>
          </p:nvSpPr>
          <p:spPr bwMode="auto">
            <a:xfrm>
              <a:off x="5012" y="297"/>
              <a:ext cx="53" cy="81"/>
            </a:xfrm>
            <a:custGeom>
              <a:avLst/>
              <a:gdLst>
                <a:gd name="T0" fmla="*/ 0 w 158"/>
                <a:gd name="T1" fmla="*/ 1 h 162"/>
                <a:gd name="T2" fmla="*/ 0 w 158"/>
                <a:gd name="T3" fmla="*/ 2 h 162"/>
                <a:gd name="T4" fmla="*/ 0 w 158"/>
                <a:gd name="T5" fmla="*/ 2 h 162"/>
                <a:gd name="T6" fmla="*/ 0 w 158"/>
                <a:gd name="T7" fmla="*/ 2 h 162"/>
                <a:gd name="T8" fmla="*/ 0 w 158"/>
                <a:gd name="T9" fmla="*/ 2 h 162"/>
                <a:gd name="T10" fmla="*/ 0 w 158"/>
                <a:gd name="T11" fmla="*/ 2 h 162"/>
                <a:gd name="T12" fmla="*/ 0 w 158"/>
                <a:gd name="T13" fmla="*/ 3 h 162"/>
                <a:gd name="T14" fmla="*/ 0 w 158"/>
                <a:gd name="T15" fmla="*/ 3 h 162"/>
                <a:gd name="T16" fmla="*/ 0 w 158"/>
                <a:gd name="T17" fmla="*/ 3 h 162"/>
                <a:gd name="T18" fmla="*/ 0 w 158"/>
                <a:gd name="T19" fmla="*/ 3 h 162"/>
                <a:gd name="T20" fmla="*/ 0 w 158"/>
                <a:gd name="T21" fmla="*/ 3 h 162"/>
                <a:gd name="T22" fmla="*/ 0 w 158"/>
                <a:gd name="T23" fmla="*/ 3 h 162"/>
                <a:gd name="T24" fmla="*/ 0 w 158"/>
                <a:gd name="T25" fmla="*/ 3 h 162"/>
                <a:gd name="T26" fmla="*/ 0 w 158"/>
                <a:gd name="T27" fmla="*/ 3 h 162"/>
                <a:gd name="T28" fmla="*/ 0 w 158"/>
                <a:gd name="T29" fmla="*/ 3 h 162"/>
                <a:gd name="T30" fmla="*/ 0 w 158"/>
                <a:gd name="T31" fmla="*/ 3 h 162"/>
                <a:gd name="T32" fmla="*/ 0 w 158"/>
                <a:gd name="T33" fmla="*/ 3 h 162"/>
                <a:gd name="T34" fmla="*/ 0 w 158"/>
                <a:gd name="T35" fmla="*/ 3 h 162"/>
                <a:gd name="T36" fmla="*/ 0 w 158"/>
                <a:gd name="T37" fmla="*/ 3 h 162"/>
                <a:gd name="T38" fmla="*/ 0 w 158"/>
                <a:gd name="T39" fmla="*/ 3 h 162"/>
                <a:gd name="T40" fmla="*/ 0 w 158"/>
                <a:gd name="T41" fmla="*/ 2 h 162"/>
                <a:gd name="T42" fmla="*/ 0 w 158"/>
                <a:gd name="T43" fmla="*/ 2 h 162"/>
                <a:gd name="T44" fmla="*/ 0 w 158"/>
                <a:gd name="T45" fmla="*/ 2 h 162"/>
                <a:gd name="T46" fmla="*/ 0 w 158"/>
                <a:gd name="T47" fmla="*/ 2 h 162"/>
                <a:gd name="T48" fmla="*/ 0 w 158"/>
                <a:gd name="T49" fmla="*/ 1 h 162"/>
                <a:gd name="T50" fmla="*/ 0 w 158"/>
                <a:gd name="T51" fmla="*/ 1 h 162"/>
                <a:gd name="T52" fmla="*/ 0 w 158"/>
                <a:gd name="T53" fmla="*/ 1 h 162"/>
                <a:gd name="T54" fmla="*/ 0 w 158"/>
                <a:gd name="T55" fmla="*/ 1 h 162"/>
                <a:gd name="T56" fmla="*/ 0 w 158"/>
                <a:gd name="T57" fmla="*/ 1 h 162"/>
                <a:gd name="T58" fmla="*/ 0 w 158"/>
                <a:gd name="T59" fmla="*/ 1 h 162"/>
                <a:gd name="T60" fmla="*/ 0 w 158"/>
                <a:gd name="T61" fmla="*/ 0 h 162"/>
                <a:gd name="T62" fmla="*/ 0 w 158"/>
                <a:gd name="T63" fmla="*/ 0 h 162"/>
                <a:gd name="T64" fmla="*/ 0 w 158"/>
                <a:gd name="T65" fmla="*/ 1 h 162"/>
                <a:gd name="T66" fmla="*/ 0 w 158"/>
                <a:gd name="T67" fmla="*/ 1 h 162"/>
                <a:gd name="T68" fmla="*/ 0 w 158"/>
                <a:gd name="T69" fmla="*/ 1 h 162"/>
                <a:gd name="T70" fmla="*/ 0 w 158"/>
                <a:gd name="T71" fmla="*/ 1 h 162"/>
                <a:gd name="T72" fmla="*/ 0 w 158"/>
                <a:gd name="T73" fmla="*/ 1 h 162"/>
                <a:gd name="T74" fmla="*/ 0 w 158"/>
                <a:gd name="T75" fmla="*/ 1 h 162"/>
                <a:gd name="T76" fmla="*/ 0 w 158"/>
                <a:gd name="T77" fmla="*/ 1 h 162"/>
                <a:gd name="T78" fmla="*/ 0 w 158"/>
                <a:gd name="T79" fmla="*/ 1 h 162"/>
                <a:gd name="T80" fmla="*/ 0 w 158"/>
                <a:gd name="T81" fmla="*/ 1 h 16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58" h="162">
                  <a:moveTo>
                    <a:pt x="134" y="53"/>
                  </a:moveTo>
                  <a:lnTo>
                    <a:pt x="140" y="69"/>
                  </a:lnTo>
                  <a:lnTo>
                    <a:pt x="138" y="85"/>
                  </a:lnTo>
                  <a:lnTo>
                    <a:pt x="128" y="97"/>
                  </a:lnTo>
                  <a:lnTo>
                    <a:pt x="113" y="109"/>
                  </a:lnTo>
                  <a:lnTo>
                    <a:pt x="96" y="119"/>
                  </a:lnTo>
                  <a:lnTo>
                    <a:pt x="76" y="129"/>
                  </a:lnTo>
                  <a:lnTo>
                    <a:pt x="55" y="138"/>
                  </a:lnTo>
                  <a:lnTo>
                    <a:pt x="38" y="148"/>
                  </a:lnTo>
                  <a:lnTo>
                    <a:pt x="35" y="151"/>
                  </a:lnTo>
                  <a:lnTo>
                    <a:pt x="33" y="153"/>
                  </a:lnTo>
                  <a:lnTo>
                    <a:pt x="33" y="156"/>
                  </a:lnTo>
                  <a:lnTo>
                    <a:pt x="35" y="159"/>
                  </a:lnTo>
                  <a:lnTo>
                    <a:pt x="39" y="161"/>
                  </a:lnTo>
                  <a:lnTo>
                    <a:pt x="44" y="162"/>
                  </a:lnTo>
                  <a:lnTo>
                    <a:pt x="46" y="162"/>
                  </a:lnTo>
                  <a:lnTo>
                    <a:pt x="51" y="161"/>
                  </a:lnTo>
                  <a:lnTo>
                    <a:pt x="74" y="152"/>
                  </a:lnTo>
                  <a:lnTo>
                    <a:pt x="96" y="142"/>
                  </a:lnTo>
                  <a:lnTo>
                    <a:pt x="116" y="130"/>
                  </a:lnTo>
                  <a:lnTo>
                    <a:pt x="135" y="117"/>
                  </a:lnTo>
                  <a:lnTo>
                    <a:pt x="148" y="102"/>
                  </a:lnTo>
                  <a:lnTo>
                    <a:pt x="157" y="86"/>
                  </a:lnTo>
                  <a:lnTo>
                    <a:pt x="158" y="68"/>
                  </a:lnTo>
                  <a:lnTo>
                    <a:pt x="153" y="50"/>
                  </a:lnTo>
                  <a:lnTo>
                    <a:pt x="140" y="35"/>
                  </a:lnTo>
                  <a:lnTo>
                    <a:pt x="121" y="23"/>
                  </a:lnTo>
                  <a:lnTo>
                    <a:pt x="97" y="14"/>
                  </a:lnTo>
                  <a:lnTo>
                    <a:pt x="71" y="6"/>
                  </a:lnTo>
                  <a:lnTo>
                    <a:pt x="45" y="2"/>
                  </a:lnTo>
                  <a:lnTo>
                    <a:pt x="23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17" y="9"/>
                  </a:lnTo>
                  <a:lnTo>
                    <a:pt x="36" y="13"/>
                  </a:lnTo>
                  <a:lnTo>
                    <a:pt x="57" y="17"/>
                  </a:lnTo>
                  <a:lnTo>
                    <a:pt x="76" y="21"/>
                  </a:lnTo>
                  <a:lnTo>
                    <a:pt x="94" y="26"/>
                  </a:lnTo>
                  <a:lnTo>
                    <a:pt x="110" y="33"/>
                  </a:lnTo>
                  <a:lnTo>
                    <a:pt x="124" y="42"/>
                  </a:lnTo>
                  <a:lnTo>
                    <a:pt x="134" y="53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696" name="Freeform 91"/>
            <p:cNvSpPr>
              <a:spLocks/>
            </p:cNvSpPr>
            <p:nvPr/>
          </p:nvSpPr>
          <p:spPr bwMode="auto">
            <a:xfrm>
              <a:off x="4820" y="278"/>
              <a:ext cx="133" cy="169"/>
            </a:xfrm>
            <a:custGeom>
              <a:avLst/>
              <a:gdLst>
                <a:gd name="T0" fmla="*/ 0 w 400"/>
                <a:gd name="T1" fmla="*/ 0 h 339"/>
                <a:gd name="T2" fmla="*/ 0 w 400"/>
                <a:gd name="T3" fmla="*/ 1 h 339"/>
                <a:gd name="T4" fmla="*/ 0 w 400"/>
                <a:gd name="T5" fmla="*/ 2 h 339"/>
                <a:gd name="T6" fmla="*/ 0 w 400"/>
                <a:gd name="T7" fmla="*/ 3 h 339"/>
                <a:gd name="T8" fmla="*/ 0 w 400"/>
                <a:gd name="T9" fmla="*/ 3 h 339"/>
                <a:gd name="T10" fmla="*/ 0 w 400"/>
                <a:gd name="T11" fmla="*/ 3 h 339"/>
                <a:gd name="T12" fmla="*/ 0 w 400"/>
                <a:gd name="T13" fmla="*/ 4 h 339"/>
                <a:gd name="T14" fmla="*/ 0 w 400"/>
                <a:gd name="T15" fmla="*/ 4 h 339"/>
                <a:gd name="T16" fmla="*/ 0 w 400"/>
                <a:gd name="T17" fmla="*/ 4 h 339"/>
                <a:gd name="T18" fmla="*/ 0 w 400"/>
                <a:gd name="T19" fmla="*/ 4 h 339"/>
                <a:gd name="T20" fmla="*/ 0 w 400"/>
                <a:gd name="T21" fmla="*/ 4 h 339"/>
                <a:gd name="T22" fmla="*/ 0 w 400"/>
                <a:gd name="T23" fmla="*/ 5 h 339"/>
                <a:gd name="T24" fmla="*/ 0 w 400"/>
                <a:gd name="T25" fmla="*/ 5 h 339"/>
                <a:gd name="T26" fmla="*/ 0 w 400"/>
                <a:gd name="T27" fmla="*/ 5 h 339"/>
                <a:gd name="T28" fmla="*/ 0 w 400"/>
                <a:gd name="T29" fmla="*/ 5 h 339"/>
                <a:gd name="T30" fmla="*/ 0 w 400"/>
                <a:gd name="T31" fmla="*/ 5 h 339"/>
                <a:gd name="T32" fmla="*/ 1 w 400"/>
                <a:gd name="T33" fmla="*/ 5 h 339"/>
                <a:gd name="T34" fmla="*/ 1 w 400"/>
                <a:gd name="T35" fmla="*/ 5 h 339"/>
                <a:gd name="T36" fmla="*/ 1 w 400"/>
                <a:gd name="T37" fmla="*/ 5 h 339"/>
                <a:gd name="T38" fmla="*/ 1 w 400"/>
                <a:gd name="T39" fmla="*/ 4 h 339"/>
                <a:gd name="T40" fmla="*/ 0 w 400"/>
                <a:gd name="T41" fmla="*/ 4 h 339"/>
                <a:gd name="T42" fmla="*/ 0 w 400"/>
                <a:gd name="T43" fmla="*/ 4 h 339"/>
                <a:gd name="T44" fmla="*/ 0 w 400"/>
                <a:gd name="T45" fmla="*/ 4 h 339"/>
                <a:gd name="T46" fmla="*/ 0 w 400"/>
                <a:gd name="T47" fmla="*/ 4 h 339"/>
                <a:gd name="T48" fmla="*/ 0 w 400"/>
                <a:gd name="T49" fmla="*/ 4 h 339"/>
                <a:gd name="T50" fmla="*/ 0 w 400"/>
                <a:gd name="T51" fmla="*/ 4 h 339"/>
                <a:gd name="T52" fmla="*/ 0 w 400"/>
                <a:gd name="T53" fmla="*/ 4 h 339"/>
                <a:gd name="T54" fmla="*/ 0 w 400"/>
                <a:gd name="T55" fmla="*/ 4 h 339"/>
                <a:gd name="T56" fmla="*/ 0 w 400"/>
                <a:gd name="T57" fmla="*/ 3 h 339"/>
                <a:gd name="T58" fmla="*/ 0 w 400"/>
                <a:gd name="T59" fmla="*/ 3 h 339"/>
                <a:gd name="T60" fmla="*/ 0 w 400"/>
                <a:gd name="T61" fmla="*/ 3 h 339"/>
                <a:gd name="T62" fmla="*/ 0 w 400"/>
                <a:gd name="T63" fmla="*/ 2 h 339"/>
                <a:gd name="T64" fmla="*/ 0 w 400"/>
                <a:gd name="T65" fmla="*/ 2 h 339"/>
                <a:gd name="T66" fmla="*/ 0 w 400"/>
                <a:gd name="T67" fmla="*/ 1 h 339"/>
                <a:gd name="T68" fmla="*/ 0 w 400"/>
                <a:gd name="T69" fmla="*/ 1 h 339"/>
                <a:gd name="T70" fmla="*/ 0 w 400"/>
                <a:gd name="T71" fmla="*/ 1 h 339"/>
                <a:gd name="T72" fmla="*/ 0 w 400"/>
                <a:gd name="T73" fmla="*/ 0 h 339"/>
                <a:gd name="T74" fmla="*/ 0 w 400"/>
                <a:gd name="T75" fmla="*/ 0 h 339"/>
                <a:gd name="T76" fmla="*/ 0 w 400"/>
                <a:gd name="T77" fmla="*/ 0 h 339"/>
                <a:gd name="T78" fmla="*/ 0 w 400"/>
                <a:gd name="T79" fmla="*/ 0 h 339"/>
                <a:gd name="T80" fmla="*/ 0 w 400"/>
                <a:gd name="T81" fmla="*/ 0 h 339"/>
                <a:gd name="T82" fmla="*/ 0 w 400"/>
                <a:gd name="T83" fmla="*/ 0 h 339"/>
                <a:gd name="T84" fmla="*/ 0 w 400"/>
                <a:gd name="T85" fmla="*/ 0 h 339"/>
                <a:gd name="T86" fmla="*/ 0 w 400"/>
                <a:gd name="T87" fmla="*/ 0 h 33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00" h="339">
                  <a:moveTo>
                    <a:pt x="156" y="44"/>
                  </a:moveTo>
                  <a:lnTo>
                    <a:pt x="125" y="63"/>
                  </a:lnTo>
                  <a:lnTo>
                    <a:pt x="95" y="82"/>
                  </a:lnTo>
                  <a:lnTo>
                    <a:pt x="67" y="103"/>
                  </a:lnTo>
                  <a:lnTo>
                    <a:pt x="42" y="126"/>
                  </a:lnTo>
                  <a:lnTo>
                    <a:pt x="22" y="150"/>
                  </a:lnTo>
                  <a:lnTo>
                    <a:pt x="7" y="175"/>
                  </a:lnTo>
                  <a:lnTo>
                    <a:pt x="0" y="203"/>
                  </a:lnTo>
                  <a:lnTo>
                    <a:pt x="2" y="232"/>
                  </a:lnTo>
                  <a:lnTo>
                    <a:pt x="4" y="239"/>
                  </a:lnTo>
                  <a:lnTo>
                    <a:pt x="7" y="248"/>
                  </a:lnTo>
                  <a:lnTo>
                    <a:pt x="12" y="254"/>
                  </a:lnTo>
                  <a:lnTo>
                    <a:pt x="18" y="261"/>
                  </a:lnTo>
                  <a:lnTo>
                    <a:pt x="25" y="267"/>
                  </a:lnTo>
                  <a:lnTo>
                    <a:pt x="33" y="273"/>
                  </a:lnTo>
                  <a:lnTo>
                    <a:pt x="41" y="278"/>
                  </a:lnTo>
                  <a:lnTo>
                    <a:pt x="51" y="283"/>
                  </a:lnTo>
                  <a:lnTo>
                    <a:pt x="70" y="291"/>
                  </a:lnTo>
                  <a:lnTo>
                    <a:pt x="89" y="298"/>
                  </a:lnTo>
                  <a:lnTo>
                    <a:pt x="108" y="304"/>
                  </a:lnTo>
                  <a:lnTo>
                    <a:pt x="128" y="309"/>
                  </a:lnTo>
                  <a:lnTo>
                    <a:pt x="148" y="315"/>
                  </a:lnTo>
                  <a:lnTo>
                    <a:pt x="169" y="319"/>
                  </a:lnTo>
                  <a:lnTo>
                    <a:pt x="189" y="323"/>
                  </a:lnTo>
                  <a:lnTo>
                    <a:pt x="209" y="326"/>
                  </a:lnTo>
                  <a:lnTo>
                    <a:pt x="231" y="329"/>
                  </a:lnTo>
                  <a:lnTo>
                    <a:pt x="251" y="331"/>
                  </a:lnTo>
                  <a:lnTo>
                    <a:pt x="273" y="333"/>
                  </a:lnTo>
                  <a:lnTo>
                    <a:pt x="295" y="335"/>
                  </a:lnTo>
                  <a:lnTo>
                    <a:pt x="315" y="336"/>
                  </a:lnTo>
                  <a:lnTo>
                    <a:pt x="337" y="337"/>
                  </a:lnTo>
                  <a:lnTo>
                    <a:pt x="359" y="338"/>
                  </a:lnTo>
                  <a:lnTo>
                    <a:pt x="379" y="339"/>
                  </a:lnTo>
                  <a:lnTo>
                    <a:pt x="387" y="339"/>
                  </a:lnTo>
                  <a:lnTo>
                    <a:pt x="392" y="337"/>
                  </a:lnTo>
                  <a:lnTo>
                    <a:pt x="397" y="333"/>
                  </a:lnTo>
                  <a:lnTo>
                    <a:pt x="400" y="329"/>
                  </a:lnTo>
                  <a:lnTo>
                    <a:pt x="400" y="324"/>
                  </a:lnTo>
                  <a:lnTo>
                    <a:pt x="397" y="320"/>
                  </a:lnTo>
                  <a:lnTo>
                    <a:pt x="391" y="317"/>
                  </a:lnTo>
                  <a:lnTo>
                    <a:pt x="384" y="315"/>
                  </a:lnTo>
                  <a:lnTo>
                    <a:pt x="365" y="311"/>
                  </a:lnTo>
                  <a:lnTo>
                    <a:pt x="346" y="309"/>
                  </a:lnTo>
                  <a:lnTo>
                    <a:pt x="327" y="306"/>
                  </a:lnTo>
                  <a:lnTo>
                    <a:pt x="307" y="304"/>
                  </a:lnTo>
                  <a:lnTo>
                    <a:pt x="288" y="302"/>
                  </a:lnTo>
                  <a:lnTo>
                    <a:pt x="269" y="300"/>
                  </a:lnTo>
                  <a:lnTo>
                    <a:pt x="249" y="298"/>
                  </a:lnTo>
                  <a:lnTo>
                    <a:pt x="230" y="295"/>
                  </a:lnTo>
                  <a:lnTo>
                    <a:pt x="211" y="293"/>
                  </a:lnTo>
                  <a:lnTo>
                    <a:pt x="192" y="290"/>
                  </a:lnTo>
                  <a:lnTo>
                    <a:pt x="173" y="286"/>
                  </a:lnTo>
                  <a:lnTo>
                    <a:pt x="154" y="283"/>
                  </a:lnTo>
                  <a:lnTo>
                    <a:pt x="137" y="277"/>
                  </a:lnTo>
                  <a:lnTo>
                    <a:pt x="118" y="272"/>
                  </a:lnTo>
                  <a:lnTo>
                    <a:pt x="100" y="267"/>
                  </a:lnTo>
                  <a:lnTo>
                    <a:pt x="83" y="260"/>
                  </a:lnTo>
                  <a:lnTo>
                    <a:pt x="68" y="253"/>
                  </a:lnTo>
                  <a:lnTo>
                    <a:pt x="57" y="243"/>
                  </a:lnTo>
                  <a:lnTo>
                    <a:pt x="48" y="233"/>
                  </a:lnTo>
                  <a:lnTo>
                    <a:pt x="44" y="221"/>
                  </a:lnTo>
                  <a:lnTo>
                    <a:pt x="42" y="208"/>
                  </a:lnTo>
                  <a:lnTo>
                    <a:pt x="44" y="194"/>
                  </a:lnTo>
                  <a:lnTo>
                    <a:pt x="48" y="180"/>
                  </a:lnTo>
                  <a:lnTo>
                    <a:pt x="54" y="168"/>
                  </a:lnTo>
                  <a:lnTo>
                    <a:pt x="64" y="153"/>
                  </a:lnTo>
                  <a:lnTo>
                    <a:pt x="76" y="137"/>
                  </a:lnTo>
                  <a:lnTo>
                    <a:pt x="89" y="124"/>
                  </a:lnTo>
                  <a:lnTo>
                    <a:pt x="103" y="111"/>
                  </a:lnTo>
                  <a:lnTo>
                    <a:pt x="118" y="99"/>
                  </a:lnTo>
                  <a:lnTo>
                    <a:pt x="134" y="87"/>
                  </a:lnTo>
                  <a:lnTo>
                    <a:pt x="153" y="74"/>
                  </a:lnTo>
                  <a:lnTo>
                    <a:pt x="172" y="62"/>
                  </a:lnTo>
                  <a:lnTo>
                    <a:pt x="190" y="52"/>
                  </a:lnTo>
                  <a:lnTo>
                    <a:pt x="215" y="42"/>
                  </a:lnTo>
                  <a:lnTo>
                    <a:pt x="243" y="34"/>
                  </a:lnTo>
                  <a:lnTo>
                    <a:pt x="270" y="26"/>
                  </a:lnTo>
                  <a:lnTo>
                    <a:pt x="295" y="19"/>
                  </a:lnTo>
                  <a:lnTo>
                    <a:pt x="315" y="13"/>
                  </a:lnTo>
                  <a:lnTo>
                    <a:pt x="328" y="6"/>
                  </a:lnTo>
                  <a:lnTo>
                    <a:pt x="333" y="2"/>
                  </a:lnTo>
                  <a:lnTo>
                    <a:pt x="318" y="0"/>
                  </a:lnTo>
                  <a:lnTo>
                    <a:pt x="298" y="1"/>
                  </a:lnTo>
                  <a:lnTo>
                    <a:pt x="275" y="4"/>
                  </a:lnTo>
                  <a:lnTo>
                    <a:pt x="250" y="9"/>
                  </a:lnTo>
                  <a:lnTo>
                    <a:pt x="224" y="17"/>
                  </a:lnTo>
                  <a:lnTo>
                    <a:pt x="199" y="25"/>
                  </a:lnTo>
                  <a:lnTo>
                    <a:pt x="176" y="34"/>
                  </a:lnTo>
                  <a:lnTo>
                    <a:pt x="156" y="44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697" name="Freeform 92"/>
            <p:cNvSpPr>
              <a:spLocks/>
            </p:cNvSpPr>
            <p:nvPr/>
          </p:nvSpPr>
          <p:spPr bwMode="auto">
            <a:xfrm>
              <a:off x="5007" y="272"/>
              <a:ext cx="117" cy="113"/>
            </a:xfrm>
            <a:custGeom>
              <a:avLst/>
              <a:gdLst>
                <a:gd name="T0" fmla="*/ 0 w 351"/>
                <a:gd name="T1" fmla="*/ 2 h 226"/>
                <a:gd name="T2" fmla="*/ 0 w 351"/>
                <a:gd name="T3" fmla="*/ 2 h 226"/>
                <a:gd name="T4" fmla="*/ 0 w 351"/>
                <a:gd name="T5" fmla="*/ 2 h 226"/>
                <a:gd name="T6" fmla="*/ 0 w 351"/>
                <a:gd name="T7" fmla="*/ 2 h 226"/>
                <a:gd name="T8" fmla="*/ 0 w 351"/>
                <a:gd name="T9" fmla="*/ 2 h 226"/>
                <a:gd name="T10" fmla="*/ 0 w 351"/>
                <a:gd name="T11" fmla="*/ 3 h 226"/>
                <a:gd name="T12" fmla="*/ 0 w 351"/>
                <a:gd name="T13" fmla="*/ 3 h 226"/>
                <a:gd name="T14" fmla="*/ 0 w 351"/>
                <a:gd name="T15" fmla="*/ 3 h 226"/>
                <a:gd name="T16" fmla="*/ 0 w 351"/>
                <a:gd name="T17" fmla="*/ 3 h 226"/>
                <a:gd name="T18" fmla="*/ 0 w 351"/>
                <a:gd name="T19" fmla="*/ 3 h 226"/>
                <a:gd name="T20" fmla="*/ 0 w 351"/>
                <a:gd name="T21" fmla="*/ 3 h 226"/>
                <a:gd name="T22" fmla="*/ 0 w 351"/>
                <a:gd name="T23" fmla="*/ 4 h 226"/>
                <a:gd name="T24" fmla="*/ 0 w 351"/>
                <a:gd name="T25" fmla="*/ 4 h 226"/>
                <a:gd name="T26" fmla="*/ 0 w 351"/>
                <a:gd name="T27" fmla="*/ 4 h 226"/>
                <a:gd name="T28" fmla="*/ 0 w 351"/>
                <a:gd name="T29" fmla="*/ 4 h 226"/>
                <a:gd name="T30" fmla="*/ 0 w 351"/>
                <a:gd name="T31" fmla="*/ 4 h 226"/>
                <a:gd name="T32" fmla="*/ 0 w 351"/>
                <a:gd name="T33" fmla="*/ 4 h 226"/>
                <a:gd name="T34" fmla="*/ 0 w 351"/>
                <a:gd name="T35" fmla="*/ 4 h 226"/>
                <a:gd name="T36" fmla="*/ 0 w 351"/>
                <a:gd name="T37" fmla="*/ 4 h 226"/>
                <a:gd name="T38" fmla="*/ 0 w 351"/>
                <a:gd name="T39" fmla="*/ 4 h 226"/>
                <a:gd name="T40" fmla="*/ 0 w 351"/>
                <a:gd name="T41" fmla="*/ 4 h 226"/>
                <a:gd name="T42" fmla="*/ 0 w 351"/>
                <a:gd name="T43" fmla="*/ 4 h 226"/>
                <a:gd name="T44" fmla="*/ 0 w 351"/>
                <a:gd name="T45" fmla="*/ 3 h 226"/>
                <a:gd name="T46" fmla="*/ 0 w 351"/>
                <a:gd name="T47" fmla="*/ 3 h 226"/>
                <a:gd name="T48" fmla="*/ 0 w 351"/>
                <a:gd name="T49" fmla="*/ 3 h 226"/>
                <a:gd name="T50" fmla="*/ 0 w 351"/>
                <a:gd name="T51" fmla="*/ 2 h 226"/>
                <a:gd name="T52" fmla="*/ 0 w 351"/>
                <a:gd name="T53" fmla="*/ 2 h 226"/>
                <a:gd name="T54" fmla="*/ 0 w 351"/>
                <a:gd name="T55" fmla="*/ 2 h 226"/>
                <a:gd name="T56" fmla="*/ 0 w 351"/>
                <a:gd name="T57" fmla="*/ 1 h 226"/>
                <a:gd name="T58" fmla="*/ 0 w 351"/>
                <a:gd name="T59" fmla="*/ 1 h 226"/>
                <a:gd name="T60" fmla="*/ 0 w 351"/>
                <a:gd name="T61" fmla="*/ 1 h 226"/>
                <a:gd name="T62" fmla="*/ 0 w 351"/>
                <a:gd name="T63" fmla="*/ 1 h 226"/>
                <a:gd name="T64" fmla="*/ 0 w 351"/>
                <a:gd name="T65" fmla="*/ 1 h 226"/>
                <a:gd name="T66" fmla="*/ 0 w 351"/>
                <a:gd name="T67" fmla="*/ 1 h 226"/>
                <a:gd name="T68" fmla="*/ 0 w 351"/>
                <a:gd name="T69" fmla="*/ 1 h 226"/>
                <a:gd name="T70" fmla="*/ 0 w 351"/>
                <a:gd name="T71" fmla="*/ 1 h 226"/>
                <a:gd name="T72" fmla="*/ 0 w 351"/>
                <a:gd name="T73" fmla="*/ 1 h 226"/>
                <a:gd name="T74" fmla="*/ 0 w 351"/>
                <a:gd name="T75" fmla="*/ 1 h 226"/>
                <a:gd name="T76" fmla="*/ 0 w 351"/>
                <a:gd name="T77" fmla="*/ 1 h 226"/>
                <a:gd name="T78" fmla="*/ 0 w 351"/>
                <a:gd name="T79" fmla="*/ 0 h 226"/>
                <a:gd name="T80" fmla="*/ 0 w 351"/>
                <a:gd name="T81" fmla="*/ 0 h 226"/>
                <a:gd name="T82" fmla="*/ 0 w 351"/>
                <a:gd name="T83" fmla="*/ 0 h 226"/>
                <a:gd name="T84" fmla="*/ 0 w 351"/>
                <a:gd name="T85" fmla="*/ 0 h 226"/>
                <a:gd name="T86" fmla="*/ 0 w 351"/>
                <a:gd name="T87" fmla="*/ 1 h 226"/>
                <a:gd name="T88" fmla="*/ 0 w 351"/>
                <a:gd name="T89" fmla="*/ 1 h 226"/>
                <a:gd name="T90" fmla="*/ 0 w 351"/>
                <a:gd name="T91" fmla="*/ 1 h 226"/>
                <a:gd name="T92" fmla="*/ 0 w 351"/>
                <a:gd name="T93" fmla="*/ 1 h 226"/>
                <a:gd name="T94" fmla="*/ 0 w 351"/>
                <a:gd name="T95" fmla="*/ 1 h 226"/>
                <a:gd name="T96" fmla="*/ 0 w 351"/>
                <a:gd name="T97" fmla="*/ 1 h 226"/>
                <a:gd name="T98" fmla="*/ 0 w 351"/>
                <a:gd name="T99" fmla="*/ 1 h 226"/>
                <a:gd name="T100" fmla="*/ 0 w 351"/>
                <a:gd name="T101" fmla="*/ 1 h 226"/>
                <a:gd name="T102" fmla="*/ 0 w 351"/>
                <a:gd name="T103" fmla="*/ 1 h 226"/>
                <a:gd name="T104" fmla="*/ 0 w 351"/>
                <a:gd name="T105" fmla="*/ 1 h 226"/>
                <a:gd name="T106" fmla="*/ 0 w 351"/>
                <a:gd name="T107" fmla="*/ 1 h 226"/>
                <a:gd name="T108" fmla="*/ 0 w 351"/>
                <a:gd name="T109" fmla="*/ 1 h 226"/>
                <a:gd name="T110" fmla="*/ 0 w 351"/>
                <a:gd name="T111" fmla="*/ 1 h 226"/>
                <a:gd name="T112" fmla="*/ 0 w 351"/>
                <a:gd name="T113" fmla="*/ 1 h 226"/>
                <a:gd name="T114" fmla="*/ 0 w 351"/>
                <a:gd name="T115" fmla="*/ 1 h 226"/>
                <a:gd name="T116" fmla="*/ 0 w 351"/>
                <a:gd name="T117" fmla="*/ 1 h 226"/>
                <a:gd name="T118" fmla="*/ 0 w 351"/>
                <a:gd name="T119" fmla="*/ 1 h 226"/>
                <a:gd name="T120" fmla="*/ 0 w 351"/>
                <a:gd name="T121" fmla="*/ 2 h 22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51" h="226">
                  <a:moveTo>
                    <a:pt x="291" y="69"/>
                  </a:moveTo>
                  <a:lnTo>
                    <a:pt x="307" y="81"/>
                  </a:lnTo>
                  <a:lnTo>
                    <a:pt x="317" y="96"/>
                  </a:lnTo>
                  <a:lnTo>
                    <a:pt x="322" y="111"/>
                  </a:lnTo>
                  <a:lnTo>
                    <a:pt x="322" y="128"/>
                  </a:lnTo>
                  <a:lnTo>
                    <a:pt x="319" y="141"/>
                  </a:lnTo>
                  <a:lnTo>
                    <a:pt x="313" y="152"/>
                  </a:lnTo>
                  <a:lnTo>
                    <a:pt x="303" y="164"/>
                  </a:lnTo>
                  <a:lnTo>
                    <a:pt x="293" y="173"/>
                  </a:lnTo>
                  <a:lnTo>
                    <a:pt x="279" y="183"/>
                  </a:lnTo>
                  <a:lnTo>
                    <a:pt x="266" y="192"/>
                  </a:lnTo>
                  <a:lnTo>
                    <a:pt x="253" y="201"/>
                  </a:lnTo>
                  <a:lnTo>
                    <a:pt x="240" y="210"/>
                  </a:lnTo>
                  <a:lnTo>
                    <a:pt x="237" y="213"/>
                  </a:lnTo>
                  <a:lnTo>
                    <a:pt x="237" y="216"/>
                  </a:lnTo>
                  <a:lnTo>
                    <a:pt x="237" y="219"/>
                  </a:lnTo>
                  <a:lnTo>
                    <a:pt x="240" y="222"/>
                  </a:lnTo>
                  <a:lnTo>
                    <a:pt x="245" y="225"/>
                  </a:lnTo>
                  <a:lnTo>
                    <a:pt x="250" y="226"/>
                  </a:lnTo>
                  <a:lnTo>
                    <a:pt x="255" y="225"/>
                  </a:lnTo>
                  <a:lnTo>
                    <a:pt x="259" y="222"/>
                  </a:lnTo>
                  <a:lnTo>
                    <a:pt x="288" y="209"/>
                  </a:lnTo>
                  <a:lnTo>
                    <a:pt x="313" y="192"/>
                  </a:lnTo>
                  <a:lnTo>
                    <a:pt x="332" y="172"/>
                  </a:lnTo>
                  <a:lnTo>
                    <a:pt x="345" y="149"/>
                  </a:lnTo>
                  <a:lnTo>
                    <a:pt x="351" y="127"/>
                  </a:lnTo>
                  <a:lnTo>
                    <a:pt x="348" y="103"/>
                  </a:lnTo>
                  <a:lnTo>
                    <a:pt x="336" y="81"/>
                  </a:lnTo>
                  <a:lnTo>
                    <a:pt x="313" y="62"/>
                  </a:lnTo>
                  <a:lnTo>
                    <a:pt x="295" y="51"/>
                  </a:lnTo>
                  <a:lnTo>
                    <a:pt x="275" y="43"/>
                  </a:lnTo>
                  <a:lnTo>
                    <a:pt x="253" y="35"/>
                  </a:lnTo>
                  <a:lnTo>
                    <a:pt x="229" y="28"/>
                  </a:lnTo>
                  <a:lnTo>
                    <a:pt x="204" y="20"/>
                  </a:lnTo>
                  <a:lnTo>
                    <a:pt x="179" y="15"/>
                  </a:lnTo>
                  <a:lnTo>
                    <a:pt x="153" y="11"/>
                  </a:lnTo>
                  <a:lnTo>
                    <a:pt x="128" y="7"/>
                  </a:lnTo>
                  <a:lnTo>
                    <a:pt x="104" y="4"/>
                  </a:lnTo>
                  <a:lnTo>
                    <a:pt x="82" y="2"/>
                  </a:lnTo>
                  <a:lnTo>
                    <a:pt x="60" y="0"/>
                  </a:lnTo>
                  <a:lnTo>
                    <a:pt x="43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5" y="2"/>
                  </a:lnTo>
                  <a:lnTo>
                    <a:pt x="0" y="4"/>
                  </a:lnTo>
                  <a:lnTo>
                    <a:pt x="15" y="6"/>
                  </a:lnTo>
                  <a:lnTo>
                    <a:pt x="30" y="7"/>
                  </a:lnTo>
                  <a:lnTo>
                    <a:pt x="47" y="9"/>
                  </a:lnTo>
                  <a:lnTo>
                    <a:pt x="64" y="11"/>
                  </a:lnTo>
                  <a:lnTo>
                    <a:pt x="82" y="14"/>
                  </a:lnTo>
                  <a:lnTo>
                    <a:pt x="102" y="16"/>
                  </a:lnTo>
                  <a:lnTo>
                    <a:pt x="121" y="19"/>
                  </a:lnTo>
                  <a:lnTo>
                    <a:pt x="141" y="23"/>
                  </a:lnTo>
                  <a:lnTo>
                    <a:pt x="160" y="27"/>
                  </a:lnTo>
                  <a:lnTo>
                    <a:pt x="181" y="31"/>
                  </a:lnTo>
                  <a:lnTo>
                    <a:pt x="201" y="35"/>
                  </a:lnTo>
                  <a:lnTo>
                    <a:pt x="220" y="40"/>
                  </a:lnTo>
                  <a:lnTo>
                    <a:pt x="239" y="46"/>
                  </a:lnTo>
                  <a:lnTo>
                    <a:pt x="258" y="53"/>
                  </a:lnTo>
                  <a:lnTo>
                    <a:pt x="275" y="61"/>
                  </a:lnTo>
                  <a:lnTo>
                    <a:pt x="291" y="6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698" name="Freeform 93"/>
            <p:cNvSpPr>
              <a:spLocks/>
            </p:cNvSpPr>
            <p:nvPr/>
          </p:nvSpPr>
          <p:spPr bwMode="auto">
            <a:xfrm>
              <a:off x="4769" y="324"/>
              <a:ext cx="48" cy="107"/>
            </a:xfrm>
            <a:custGeom>
              <a:avLst/>
              <a:gdLst>
                <a:gd name="T0" fmla="*/ 0 w 142"/>
                <a:gd name="T1" fmla="*/ 2 h 213"/>
                <a:gd name="T2" fmla="*/ 0 w 142"/>
                <a:gd name="T3" fmla="*/ 3 h 213"/>
                <a:gd name="T4" fmla="*/ 0 w 142"/>
                <a:gd name="T5" fmla="*/ 3 h 213"/>
                <a:gd name="T6" fmla="*/ 0 w 142"/>
                <a:gd name="T7" fmla="*/ 3 h 213"/>
                <a:gd name="T8" fmla="*/ 0 w 142"/>
                <a:gd name="T9" fmla="*/ 3 h 213"/>
                <a:gd name="T10" fmla="*/ 0 w 142"/>
                <a:gd name="T11" fmla="*/ 3 h 213"/>
                <a:gd name="T12" fmla="*/ 0 w 142"/>
                <a:gd name="T13" fmla="*/ 4 h 213"/>
                <a:gd name="T14" fmla="*/ 0 w 142"/>
                <a:gd name="T15" fmla="*/ 4 h 213"/>
                <a:gd name="T16" fmla="*/ 0 w 142"/>
                <a:gd name="T17" fmla="*/ 4 h 213"/>
                <a:gd name="T18" fmla="*/ 0 w 142"/>
                <a:gd name="T19" fmla="*/ 4 h 213"/>
                <a:gd name="T20" fmla="*/ 0 w 142"/>
                <a:gd name="T21" fmla="*/ 4 h 213"/>
                <a:gd name="T22" fmla="*/ 0 w 142"/>
                <a:gd name="T23" fmla="*/ 4 h 213"/>
                <a:gd name="T24" fmla="*/ 0 w 142"/>
                <a:gd name="T25" fmla="*/ 4 h 213"/>
                <a:gd name="T26" fmla="*/ 0 w 142"/>
                <a:gd name="T27" fmla="*/ 4 h 213"/>
                <a:gd name="T28" fmla="*/ 0 w 142"/>
                <a:gd name="T29" fmla="*/ 4 h 213"/>
                <a:gd name="T30" fmla="*/ 0 w 142"/>
                <a:gd name="T31" fmla="*/ 3 h 213"/>
                <a:gd name="T32" fmla="*/ 0 w 142"/>
                <a:gd name="T33" fmla="*/ 3 h 213"/>
                <a:gd name="T34" fmla="*/ 0 w 142"/>
                <a:gd name="T35" fmla="*/ 3 h 213"/>
                <a:gd name="T36" fmla="*/ 0 w 142"/>
                <a:gd name="T37" fmla="*/ 3 h 213"/>
                <a:gd name="T38" fmla="*/ 0 w 142"/>
                <a:gd name="T39" fmla="*/ 3 h 213"/>
                <a:gd name="T40" fmla="*/ 0 w 142"/>
                <a:gd name="T41" fmla="*/ 3 h 213"/>
                <a:gd name="T42" fmla="*/ 0 w 142"/>
                <a:gd name="T43" fmla="*/ 3 h 213"/>
                <a:gd name="T44" fmla="*/ 0 w 142"/>
                <a:gd name="T45" fmla="*/ 2 h 213"/>
                <a:gd name="T46" fmla="*/ 0 w 142"/>
                <a:gd name="T47" fmla="*/ 2 h 213"/>
                <a:gd name="T48" fmla="*/ 0 w 142"/>
                <a:gd name="T49" fmla="*/ 2 h 213"/>
                <a:gd name="T50" fmla="*/ 0 w 142"/>
                <a:gd name="T51" fmla="*/ 2 h 213"/>
                <a:gd name="T52" fmla="*/ 0 w 142"/>
                <a:gd name="T53" fmla="*/ 1 h 213"/>
                <a:gd name="T54" fmla="*/ 0 w 142"/>
                <a:gd name="T55" fmla="*/ 1 h 213"/>
                <a:gd name="T56" fmla="*/ 0 w 142"/>
                <a:gd name="T57" fmla="*/ 1 h 213"/>
                <a:gd name="T58" fmla="*/ 0 w 142"/>
                <a:gd name="T59" fmla="*/ 1 h 213"/>
                <a:gd name="T60" fmla="*/ 0 w 142"/>
                <a:gd name="T61" fmla="*/ 1 h 213"/>
                <a:gd name="T62" fmla="*/ 0 w 142"/>
                <a:gd name="T63" fmla="*/ 1 h 213"/>
                <a:gd name="T64" fmla="*/ 0 w 142"/>
                <a:gd name="T65" fmla="*/ 1 h 213"/>
                <a:gd name="T66" fmla="*/ 0 w 142"/>
                <a:gd name="T67" fmla="*/ 0 h 213"/>
                <a:gd name="T68" fmla="*/ 0 w 142"/>
                <a:gd name="T69" fmla="*/ 1 h 213"/>
                <a:gd name="T70" fmla="*/ 0 w 142"/>
                <a:gd name="T71" fmla="*/ 1 h 213"/>
                <a:gd name="T72" fmla="*/ 0 w 142"/>
                <a:gd name="T73" fmla="*/ 1 h 213"/>
                <a:gd name="T74" fmla="*/ 0 w 142"/>
                <a:gd name="T75" fmla="*/ 1 h 213"/>
                <a:gd name="T76" fmla="*/ 0 w 142"/>
                <a:gd name="T77" fmla="*/ 2 h 213"/>
                <a:gd name="T78" fmla="*/ 0 w 142"/>
                <a:gd name="T79" fmla="*/ 2 h 213"/>
                <a:gd name="T80" fmla="*/ 0 w 142"/>
                <a:gd name="T81" fmla="*/ 2 h 21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42" h="213">
                  <a:moveTo>
                    <a:pt x="0" y="116"/>
                  </a:moveTo>
                  <a:lnTo>
                    <a:pt x="0" y="134"/>
                  </a:lnTo>
                  <a:lnTo>
                    <a:pt x="6" y="150"/>
                  </a:lnTo>
                  <a:lnTo>
                    <a:pt x="16" y="166"/>
                  </a:lnTo>
                  <a:lnTo>
                    <a:pt x="30" y="179"/>
                  </a:lnTo>
                  <a:lnTo>
                    <a:pt x="48" y="191"/>
                  </a:lnTo>
                  <a:lnTo>
                    <a:pt x="68" y="201"/>
                  </a:lnTo>
                  <a:lnTo>
                    <a:pt x="91" y="208"/>
                  </a:lnTo>
                  <a:lnTo>
                    <a:pt x="115" y="212"/>
                  </a:lnTo>
                  <a:lnTo>
                    <a:pt x="122" y="213"/>
                  </a:lnTo>
                  <a:lnTo>
                    <a:pt x="129" y="211"/>
                  </a:lnTo>
                  <a:lnTo>
                    <a:pt x="135" y="208"/>
                  </a:lnTo>
                  <a:lnTo>
                    <a:pt x="138" y="204"/>
                  </a:lnTo>
                  <a:lnTo>
                    <a:pt x="138" y="199"/>
                  </a:lnTo>
                  <a:lnTo>
                    <a:pt x="137" y="194"/>
                  </a:lnTo>
                  <a:lnTo>
                    <a:pt x="132" y="190"/>
                  </a:lnTo>
                  <a:lnTo>
                    <a:pt x="125" y="188"/>
                  </a:lnTo>
                  <a:lnTo>
                    <a:pt x="102" y="181"/>
                  </a:lnTo>
                  <a:lnTo>
                    <a:pt x="80" y="173"/>
                  </a:lnTo>
                  <a:lnTo>
                    <a:pt x="62" y="162"/>
                  </a:lnTo>
                  <a:lnTo>
                    <a:pt x="49" y="149"/>
                  </a:lnTo>
                  <a:lnTo>
                    <a:pt x="41" y="134"/>
                  </a:lnTo>
                  <a:lnTo>
                    <a:pt x="36" y="117"/>
                  </a:lnTo>
                  <a:lnTo>
                    <a:pt x="36" y="100"/>
                  </a:lnTo>
                  <a:lnTo>
                    <a:pt x="44" y="81"/>
                  </a:lnTo>
                  <a:lnTo>
                    <a:pt x="52" y="68"/>
                  </a:lnTo>
                  <a:lnTo>
                    <a:pt x="64" y="56"/>
                  </a:lnTo>
                  <a:lnTo>
                    <a:pt x="77" y="44"/>
                  </a:lnTo>
                  <a:lnTo>
                    <a:pt x="91" y="34"/>
                  </a:lnTo>
                  <a:lnTo>
                    <a:pt x="105" y="25"/>
                  </a:lnTo>
                  <a:lnTo>
                    <a:pt x="119" y="16"/>
                  </a:lnTo>
                  <a:lnTo>
                    <a:pt x="132" y="8"/>
                  </a:lnTo>
                  <a:lnTo>
                    <a:pt x="142" y="1"/>
                  </a:lnTo>
                  <a:lnTo>
                    <a:pt x="132" y="0"/>
                  </a:lnTo>
                  <a:lnTo>
                    <a:pt x="116" y="5"/>
                  </a:lnTo>
                  <a:lnTo>
                    <a:pt x="94" y="16"/>
                  </a:lnTo>
                  <a:lnTo>
                    <a:pt x="70" y="32"/>
                  </a:lnTo>
                  <a:lnTo>
                    <a:pt x="46" y="51"/>
                  </a:lnTo>
                  <a:lnTo>
                    <a:pt x="25" y="72"/>
                  </a:lnTo>
                  <a:lnTo>
                    <a:pt x="9" y="95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699" name="Freeform 94"/>
            <p:cNvSpPr>
              <a:spLocks/>
            </p:cNvSpPr>
            <p:nvPr/>
          </p:nvSpPr>
          <p:spPr bwMode="auto">
            <a:xfrm>
              <a:off x="5104" y="264"/>
              <a:ext cx="101" cy="139"/>
            </a:xfrm>
            <a:custGeom>
              <a:avLst/>
              <a:gdLst>
                <a:gd name="T0" fmla="*/ 0 w 305"/>
                <a:gd name="T1" fmla="*/ 1 h 279"/>
                <a:gd name="T2" fmla="*/ 0 w 305"/>
                <a:gd name="T3" fmla="*/ 2 h 279"/>
                <a:gd name="T4" fmla="*/ 0 w 305"/>
                <a:gd name="T5" fmla="*/ 2 h 279"/>
                <a:gd name="T6" fmla="*/ 0 w 305"/>
                <a:gd name="T7" fmla="*/ 2 h 279"/>
                <a:gd name="T8" fmla="*/ 0 w 305"/>
                <a:gd name="T9" fmla="*/ 2 h 279"/>
                <a:gd name="T10" fmla="*/ 0 w 305"/>
                <a:gd name="T11" fmla="*/ 3 h 279"/>
                <a:gd name="T12" fmla="*/ 0 w 305"/>
                <a:gd name="T13" fmla="*/ 3 h 279"/>
                <a:gd name="T14" fmla="*/ 0 w 305"/>
                <a:gd name="T15" fmla="*/ 3 h 279"/>
                <a:gd name="T16" fmla="*/ 0 w 305"/>
                <a:gd name="T17" fmla="*/ 3 h 279"/>
                <a:gd name="T18" fmla="*/ 0 w 305"/>
                <a:gd name="T19" fmla="*/ 4 h 279"/>
                <a:gd name="T20" fmla="*/ 0 w 305"/>
                <a:gd name="T21" fmla="*/ 4 h 279"/>
                <a:gd name="T22" fmla="*/ 0 w 305"/>
                <a:gd name="T23" fmla="*/ 4 h 279"/>
                <a:gd name="T24" fmla="*/ 0 w 305"/>
                <a:gd name="T25" fmla="*/ 4 h 279"/>
                <a:gd name="T26" fmla="*/ 0 w 305"/>
                <a:gd name="T27" fmla="*/ 4 h 279"/>
                <a:gd name="T28" fmla="*/ 0 w 305"/>
                <a:gd name="T29" fmla="*/ 4 h 279"/>
                <a:gd name="T30" fmla="*/ 0 w 305"/>
                <a:gd name="T31" fmla="*/ 3 h 279"/>
                <a:gd name="T32" fmla="*/ 0 w 305"/>
                <a:gd name="T33" fmla="*/ 3 h 279"/>
                <a:gd name="T34" fmla="*/ 0 w 305"/>
                <a:gd name="T35" fmla="*/ 3 h 279"/>
                <a:gd name="T36" fmla="*/ 0 w 305"/>
                <a:gd name="T37" fmla="*/ 2 h 279"/>
                <a:gd name="T38" fmla="*/ 0 w 305"/>
                <a:gd name="T39" fmla="*/ 2 h 279"/>
                <a:gd name="T40" fmla="*/ 0 w 305"/>
                <a:gd name="T41" fmla="*/ 1 h 279"/>
                <a:gd name="T42" fmla="*/ 0 w 305"/>
                <a:gd name="T43" fmla="*/ 1 h 279"/>
                <a:gd name="T44" fmla="*/ 0 w 305"/>
                <a:gd name="T45" fmla="*/ 1 h 279"/>
                <a:gd name="T46" fmla="*/ 0 w 305"/>
                <a:gd name="T47" fmla="*/ 0 h 279"/>
                <a:gd name="T48" fmla="*/ 0 w 305"/>
                <a:gd name="T49" fmla="*/ 0 h 279"/>
                <a:gd name="T50" fmla="*/ 0 w 305"/>
                <a:gd name="T51" fmla="*/ 0 h 279"/>
                <a:gd name="T52" fmla="*/ 0 w 305"/>
                <a:gd name="T53" fmla="*/ 0 h 279"/>
                <a:gd name="T54" fmla="*/ 0 w 305"/>
                <a:gd name="T55" fmla="*/ 0 h 279"/>
                <a:gd name="T56" fmla="*/ 0 w 305"/>
                <a:gd name="T57" fmla="*/ 0 h 279"/>
                <a:gd name="T58" fmla="*/ 0 w 305"/>
                <a:gd name="T59" fmla="*/ 0 h 279"/>
                <a:gd name="T60" fmla="*/ 0 w 305"/>
                <a:gd name="T61" fmla="*/ 0 h 279"/>
                <a:gd name="T62" fmla="*/ 0 w 305"/>
                <a:gd name="T63" fmla="*/ 0 h 279"/>
                <a:gd name="T64" fmla="*/ 0 w 305"/>
                <a:gd name="T65" fmla="*/ 0 h 279"/>
                <a:gd name="T66" fmla="*/ 0 w 305"/>
                <a:gd name="T67" fmla="*/ 0 h 279"/>
                <a:gd name="T68" fmla="*/ 0 w 305"/>
                <a:gd name="T69" fmla="*/ 0 h 279"/>
                <a:gd name="T70" fmla="*/ 0 w 305"/>
                <a:gd name="T71" fmla="*/ 0 h 279"/>
                <a:gd name="T72" fmla="*/ 0 w 305"/>
                <a:gd name="T73" fmla="*/ 1 h 279"/>
                <a:gd name="T74" fmla="*/ 0 w 305"/>
                <a:gd name="T75" fmla="*/ 1 h 2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05" h="279">
                  <a:moveTo>
                    <a:pt x="247" y="104"/>
                  </a:moveTo>
                  <a:lnTo>
                    <a:pt x="257" y="112"/>
                  </a:lnTo>
                  <a:lnTo>
                    <a:pt x="266" y="120"/>
                  </a:lnTo>
                  <a:lnTo>
                    <a:pt x="271" y="129"/>
                  </a:lnTo>
                  <a:lnTo>
                    <a:pt x="277" y="138"/>
                  </a:lnTo>
                  <a:lnTo>
                    <a:pt x="279" y="148"/>
                  </a:lnTo>
                  <a:lnTo>
                    <a:pt x="279" y="158"/>
                  </a:lnTo>
                  <a:lnTo>
                    <a:pt x="274" y="168"/>
                  </a:lnTo>
                  <a:lnTo>
                    <a:pt x="268" y="178"/>
                  </a:lnTo>
                  <a:lnTo>
                    <a:pt x="258" y="188"/>
                  </a:lnTo>
                  <a:lnTo>
                    <a:pt x="247" y="197"/>
                  </a:lnTo>
                  <a:lnTo>
                    <a:pt x="234" y="205"/>
                  </a:lnTo>
                  <a:lnTo>
                    <a:pt x="219" y="214"/>
                  </a:lnTo>
                  <a:lnTo>
                    <a:pt x="206" y="221"/>
                  </a:lnTo>
                  <a:lnTo>
                    <a:pt x="191" y="229"/>
                  </a:lnTo>
                  <a:lnTo>
                    <a:pt x="177" y="237"/>
                  </a:lnTo>
                  <a:lnTo>
                    <a:pt x="164" y="247"/>
                  </a:lnTo>
                  <a:lnTo>
                    <a:pt x="160" y="250"/>
                  </a:lnTo>
                  <a:lnTo>
                    <a:pt x="157" y="254"/>
                  </a:lnTo>
                  <a:lnTo>
                    <a:pt x="154" y="258"/>
                  </a:lnTo>
                  <a:lnTo>
                    <a:pt x="151" y="262"/>
                  </a:lnTo>
                  <a:lnTo>
                    <a:pt x="149" y="266"/>
                  </a:lnTo>
                  <a:lnTo>
                    <a:pt x="149" y="270"/>
                  </a:lnTo>
                  <a:lnTo>
                    <a:pt x="151" y="275"/>
                  </a:lnTo>
                  <a:lnTo>
                    <a:pt x="155" y="278"/>
                  </a:lnTo>
                  <a:lnTo>
                    <a:pt x="161" y="279"/>
                  </a:lnTo>
                  <a:lnTo>
                    <a:pt x="167" y="279"/>
                  </a:lnTo>
                  <a:lnTo>
                    <a:pt x="173" y="278"/>
                  </a:lnTo>
                  <a:lnTo>
                    <a:pt x="177" y="275"/>
                  </a:lnTo>
                  <a:lnTo>
                    <a:pt x="191" y="263"/>
                  </a:lnTo>
                  <a:lnTo>
                    <a:pt x="207" y="252"/>
                  </a:lnTo>
                  <a:lnTo>
                    <a:pt x="223" y="242"/>
                  </a:lnTo>
                  <a:lnTo>
                    <a:pt x="241" y="231"/>
                  </a:lnTo>
                  <a:lnTo>
                    <a:pt x="257" y="221"/>
                  </a:lnTo>
                  <a:lnTo>
                    <a:pt x="271" y="210"/>
                  </a:lnTo>
                  <a:lnTo>
                    <a:pt x="286" y="197"/>
                  </a:lnTo>
                  <a:lnTo>
                    <a:pt x="296" y="184"/>
                  </a:lnTo>
                  <a:lnTo>
                    <a:pt x="303" y="168"/>
                  </a:lnTo>
                  <a:lnTo>
                    <a:pt x="305" y="153"/>
                  </a:lnTo>
                  <a:lnTo>
                    <a:pt x="300" y="137"/>
                  </a:lnTo>
                  <a:lnTo>
                    <a:pt x="293" y="123"/>
                  </a:lnTo>
                  <a:lnTo>
                    <a:pt x="282" y="109"/>
                  </a:lnTo>
                  <a:lnTo>
                    <a:pt x="267" y="96"/>
                  </a:lnTo>
                  <a:lnTo>
                    <a:pt x="250" y="85"/>
                  </a:lnTo>
                  <a:lnTo>
                    <a:pt x="232" y="75"/>
                  </a:lnTo>
                  <a:lnTo>
                    <a:pt x="219" y="67"/>
                  </a:lnTo>
                  <a:lnTo>
                    <a:pt x="205" y="61"/>
                  </a:lnTo>
                  <a:lnTo>
                    <a:pt x="189" y="54"/>
                  </a:lnTo>
                  <a:lnTo>
                    <a:pt x="173" y="47"/>
                  </a:lnTo>
                  <a:lnTo>
                    <a:pt x="157" y="40"/>
                  </a:lnTo>
                  <a:lnTo>
                    <a:pt x="139" y="32"/>
                  </a:lnTo>
                  <a:lnTo>
                    <a:pt x="122" y="26"/>
                  </a:lnTo>
                  <a:lnTo>
                    <a:pt x="106" y="20"/>
                  </a:lnTo>
                  <a:lnTo>
                    <a:pt x="90" y="15"/>
                  </a:lnTo>
                  <a:lnTo>
                    <a:pt x="74" y="10"/>
                  </a:lnTo>
                  <a:lnTo>
                    <a:pt x="58" y="7"/>
                  </a:lnTo>
                  <a:lnTo>
                    <a:pt x="43" y="3"/>
                  </a:lnTo>
                  <a:lnTo>
                    <a:pt x="30" y="1"/>
                  </a:lnTo>
                  <a:lnTo>
                    <a:pt x="19" y="0"/>
                  </a:lnTo>
                  <a:lnTo>
                    <a:pt x="8" y="1"/>
                  </a:lnTo>
                  <a:lnTo>
                    <a:pt x="0" y="3"/>
                  </a:lnTo>
                  <a:lnTo>
                    <a:pt x="10" y="6"/>
                  </a:lnTo>
                  <a:lnTo>
                    <a:pt x="21" y="9"/>
                  </a:lnTo>
                  <a:lnTo>
                    <a:pt x="35" y="13"/>
                  </a:lnTo>
                  <a:lnTo>
                    <a:pt x="48" y="17"/>
                  </a:lnTo>
                  <a:lnTo>
                    <a:pt x="64" y="22"/>
                  </a:lnTo>
                  <a:lnTo>
                    <a:pt x="80" y="27"/>
                  </a:lnTo>
                  <a:lnTo>
                    <a:pt x="97" y="33"/>
                  </a:lnTo>
                  <a:lnTo>
                    <a:pt x="114" y="40"/>
                  </a:lnTo>
                  <a:lnTo>
                    <a:pt x="132" y="47"/>
                  </a:lnTo>
                  <a:lnTo>
                    <a:pt x="149" y="54"/>
                  </a:lnTo>
                  <a:lnTo>
                    <a:pt x="167" y="62"/>
                  </a:lnTo>
                  <a:lnTo>
                    <a:pt x="184" y="70"/>
                  </a:lnTo>
                  <a:lnTo>
                    <a:pt x="202" y="79"/>
                  </a:lnTo>
                  <a:lnTo>
                    <a:pt x="218" y="87"/>
                  </a:lnTo>
                  <a:lnTo>
                    <a:pt x="232" y="95"/>
                  </a:lnTo>
                  <a:lnTo>
                    <a:pt x="247" y="104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0" name="Freeform 99"/>
            <p:cNvSpPr>
              <a:spLocks/>
            </p:cNvSpPr>
            <p:nvPr/>
          </p:nvSpPr>
          <p:spPr bwMode="auto">
            <a:xfrm>
              <a:off x="4976" y="382"/>
              <a:ext cx="18" cy="42"/>
            </a:xfrm>
            <a:custGeom>
              <a:avLst/>
              <a:gdLst>
                <a:gd name="T0" fmla="*/ 0 w 54"/>
                <a:gd name="T1" fmla="*/ 0 h 85"/>
                <a:gd name="T2" fmla="*/ 0 w 54"/>
                <a:gd name="T3" fmla="*/ 0 h 85"/>
                <a:gd name="T4" fmla="*/ 0 w 54"/>
                <a:gd name="T5" fmla="*/ 0 h 85"/>
                <a:gd name="T6" fmla="*/ 0 w 54"/>
                <a:gd name="T7" fmla="*/ 0 h 85"/>
                <a:gd name="T8" fmla="*/ 0 w 54"/>
                <a:gd name="T9" fmla="*/ 0 h 85"/>
                <a:gd name="T10" fmla="*/ 0 w 54"/>
                <a:gd name="T11" fmla="*/ 0 h 85"/>
                <a:gd name="T12" fmla="*/ 0 w 54"/>
                <a:gd name="T13" fmla="*/ 0 h 85"/>
                <a:gd name="T14" fmla="*/ 0 w 54"/>
                <a:gd name="T15" fmla="*/ 0 h 85"/>
                <a:gd name="T16" fmla="*/ 0 w 54"/>
                <a:gd name="T17" fmla="*/ 0 h 85"/>
                <a:gd name="T18" fmla="*/ 0 w 54"/>
                <a:gd name="T19" fmla="*/ 0 h 85"/>
                <a:gd name="T20" fmla="*/ 0 w 54"/>
                <a:gd name="T21" fmla="*/ 0 h 85"/>
                <a:gd name="T22" fmla="*/ 0 w 54"/>
                <a:gd name="T23" fmla="*/ 0 h 85"/>
                <a:gd name="T24" fmla="*/ 0 w 54"/>
                <a:gd name="T25" fmla="*/ 0 h 85"/>
                <a:gd name="T26" fmla="*/ 0 w 54"/>
                <a:gd name="T27" fmla="*/ 1 h 85"/>
                <a:gd name="T28" fmla="*/ 0 w 54"/>
                <a:gd name="T29" fmla="*/ 1 h 85"/>
                <a:gd name="T30" fmla="*/ 0 w 54"/>
                <a:gd name="T31" fmla="*/ 1 h 85"/>
                <a:gd name="T32" fmla="*/ 0 w 54"/>
                <a:gd name="T33" fmla="*/ 1 h 85"/>
                <a:gd name="T34" fmla="*/ 0 w 54"/>
                <a:gd name="T35" fmla="*/ 1 h 85"/>
                <a:gd name="T36" fmla="*/ 0 w 54"/>
                <a:gd name="T37" fmla="*/ 0 h 85"/>
                <a:gd name="T38" fmla="*/ 0 w 54"/>
                <a:gd name="T39" fmla="*/ 0 h 85"/>
                <a:gd name="T40" fmla="*/ 0 w 54"/>
                <a:gd name="T41" fmla="*/ 0 h 8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4" h="85">
                  <a:moveTo>
                    <a:pt x="28" y="10"/>
                  </a:moveTo>
                  <a:lnTo>
                    <a:pt x="27" y="6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8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5" y="34"/>
                  </a:lnTo>
                  <a:lnTo>
                    <a:pt x="11" y="47"/>
                  </a:lnTo>
                  <a:lnTo>
                    <a:pt x="18" y="59"/>
                  </a:lnTo>
                  <a:lnTo>
                    <a:pt x="27" y="70"/>
                  </a:lnTo>
                  <a:lnTo>
                    <a:pt x="35" y="79"/>
                  </a:lnTo>
                  <a:lnTo>
                    <a:pt x="46" y="84"/>
                  </a:lnTo>
                  <a:lnTo>
                    <a:pt x="53" y="85"/>
                  </a:lnTo>
                  <a:lnTo>
                    <a:pt x="54" y="68"/>
                  </a:lnTo>
                  <a:lnTo>
                    <a:pt x="47" y="49"/>
                  </a:lnTo>
                  <a:lnTo>
                    <a:pt x="38" y="29"/>
                  </a:lnTo>
                  <a:lnTo>
                    <a:pt x="2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1" name="Freeform 100"/>
            <p:cNvSpPr>
              <a:spLocks/>
            </p:cNvSpPr>
            <p:nvPr/>
          </p:nvSpPr>
          <p:spPr bwMode="auto">
            <a:xfrm>
              <a:off x="4962" y="351"/>
              <a:ext cx="15" cy="24"/>
            </a:xfrm>
            <a:custGeom>
              <a:avLst/>
              <a:gdLst>
                <a:gd name="T0" fmla="*/ 0 w 46"/>
                <a:gd name="T1" fmla="*/ 1 h 48"/>
                <a:gd name="T2" fmla="*/ 0 w 46"/>
                <a:gd name="T3" fmla="*/ 1 h 48"/>
                <a:gd name="T4" fmla="*/ 0 w 46"/>
                <a:gd name="T5" fmla="*/ 1 h 48"/>
                <a:gd name="T6" fmla="*/ 0 w 46"/>
                <a:gd name="T7" fmla="*/ 1 h 48"/>
                <a:gd name="T8" fmla="*/ 0 w 46"/>
                <a:gd name="T9" fmla="*/ 1 h 48"/>
                <a:gd name="T10" fmla="*/ 0 w 46"/>
                <a:gd name="T11" fmla="*/ 1 h 48"/>
                <a:gd name="T12" fmla="*/ 0 w 46"/>
                <a:gd name="T13" fmla="*/ 1 h 48"/>
                <a:gd name="T14" fmla="*/ 0 w 46"/>
                <a:gd name="T15" fmla="*/ 0 h 48"/>
                <a:gd name="T16" fmla="*/ 0 w 46"/>
                <a:gd name="T17" fmla="*/ 0 h 48"/>
                <a:gd name="T18" fmla="*/ 0 w 46"/>
                <a:gd name="T19" fmla="*/ 1 h 48"/>
                <a:gd name="T20" fmla="*/ 0 w 46"/>
                <a:gd name="T21" fmla="*/ 1 h 48"/>
                <a:gd name="T22" fmla="*/ 0 w 46"/>
                <a:gd name="T23" fmla="*/ 1 h 48"/>
                <a:gd name="T24" fmla="*/ 0 w 46"/>
                <a:gd name="T25" fmla="*/ 1 h 48"/>
                <a:gd name="T26" fmla="*/ 0 w 46"/>
                <a:gd name="T27" fmla="*/ 1 h 48"/>
                <a:gd name="T28" fmla="*/ 0 w 46"/>
                <a:gd name="T29" fmla="*/ 1 h 48"/>
                <a:gd name="T30" fmla="*/ 0 w 46"/>
                <a:gd name="T31" fmla="*/ 1 h 48"/>
                <a:gd name="T32" fmla="*/ 0 w 46"/>
                <a:gd name="T33" fmla="*/ 1 h 48"/>
                <a:gd name="T34" fmla="*/ 0 w 46"/>
                <a:gd name="T35" fmla="*/ 1 h 48"/>
                <a:gd name="T36" fmla="*/ 0 w 46"/>
                <a:gd name="T37" fmla="*/ 1 h 48"/>
                <a:gd name="T38" fmla="*/ 0 w 46"/>
                <a:gd name="T39" fmla="*/ 1 h 48"/>
                <a:gd name="T40" fmla="*/ 0 w 46"/>
                <a:gd name="T41" fmla="*/ 1 h 48"/>
                <a:gd name="T42" fmla="*/ 0 w 46"/>
                <a:gd name="T43" fmla="*/ 1 h 48"/>
                <a:gd name="T44" fmla="*/ 0 w 46"/>
                <a:gd name="T45" fmla="*/ 1 h 48"/>
                <a:gd name="T46" fmla="*/ 0 w 46"/>
                <a:gd name="T47" fmla="*/ 1 h 48"/>
                <a:gd name="T48" fmla="*/ 0 w 46"/>
                <a:gd name="T49" fmla="*/ 1 h 4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46" h="48">
                  <a:moveTo>
                    <a:pt x="25" y="6"/>
                  </a:moveTo>
                  <a:lnTo>
                    <a:pt x="25" y="7"/>
                  </a:lnTo>
                  <a:lnTo>
                    <a:pt x="23" y="4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4" y="21"/>
                  </a:lnTo>
                  <a:lnTo>
                    <a:pt x="10" y="28"/>
                  </a:lnTo>
                  <a:lnTo>
                    <a:pt x="17" y="35"/>
                  </a:lnTo>
                  <a:lnTo>
                    <a:pt x="25" y="41"/>
                  </a:lnTo>
                  <a:lnTo>
                    <a:pt x="33" y="45"/>
                  </a:lnTo>
                  <a:lnTo>
                    <a:pt x="41" y="48"/>
                  </a:lnTo>
                  <a:lnTo>
                    <a:pt x="46" y="48"/>
                  </a:lnTo>
                  <a:lnTo>
                    <a:pt x="45" y="38"/>
                  </a:lnTo>
                  <a:lnTo>
                    <a:pt x="39" y="25"/>
                  </a:lnTo>
                  <a:lnTo>
                    <a:pt x="30" y="14"/>
                  </a:lnTo>
                  <a:lnTo>
                    <a:pt x="25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2" name="Freeform 101"/>
            <p:cNvSpPr>
              <a:spLocks/>
            </p:cNvSpPr>
            <p:nvPr/>
          </p:nvSpPr>
          <p:spPr bwMode="auto">
            <a:xfrm>
              <a:off x="4949" y="331"/>
              <a:ext cx="21" cy="16"/>
            </a:xfrm>
            <a:custGeom>
              <a:avLst/>
              <a:gdLst>
                <a:gd name="T0" fmla="*/ 0 w 64"/>
                <a:gd name="T1" fmla="*/ 1 h 32"/>
                <a:gd name="T2" fmla="*/ 0 w 64"/>
                <a:gd name="T3" fmla="*/ 1 h 32"/>
                <a:gd name="T4" fmla="*/ 0 w 64"/>
                <a:gd name="T5" fmla="*/ 1 h 32"/>
                <a:gd name="T6" fmla="*/ 0 w 64"/>
                <a:gd name="T7" fmla="*/ 1 h 32"/>
                <a:gd name="T8" fmla="*/ 0 w 64"/>
                <a:gd name="T9" fmla="*/ 1 h 32"/>
                <a:gd name="T10" fmla="*/ 0 w 64"/>
                <a:gd name="T11" fmla="*/ 1 h 32"/>
                <a:gd name="T12" fmla="*/ 0 w 64"/>
                <a:gd name="T13" fmla="*/ 1 h 32"/>
                <a:gd name="T14" fmla="*/ 0 w 64"/>
                <a:gd name="T15" fmla="*/ 0 h 32"/>
                <a:gd name="T16" fmla="*/ 0 w 64"/>
                <a:gd name="T17" fmla="*/ 0 h 32"/>
                <a:gd name="T18" fmla="*/ 0 w 64"/>
                <a:gd name="T19" fmla="*/ 0 h 32"/>
                <a:gd name="T20" fmla="*/ 0 w 64"/>
                <a:gd name="T21" fmla="*/ 1 h 32"/>
                <a:gd name="T22" fmla="*/ 0 w 64"/>
                <a:gd name="T23" fmla="*/ 1 h 32"/>
                <a:gd name="T24" fmla="*/ 0 w 64"/>
                <a:gd name="T25" fmla="*/ 1 h 32"/>
                <a:gd name="T26" fmla="*/ 0 w 64"/>
                <a:gd name="T27" fmla="*/ 1 h 32"/>
                <a:gd name="T28" fmla="*/ 0 w 64"/>
                <a:gd name="T29" fmla="*/ 1 h 32"/>
                <a:gd name="T30" fmla="*/ 0 w 64"/>
                <a:gd name="T31" fmla="*/ 1 h 32"/>
                <a:gd name="T32" fmla="*/ 0 w 64"/>
                <a:gd name="T33" fmla="*/ 1 h 32"/>
                <a:gd name="T34" fmla="*/ 0 w 64"/>
                <a:gd name="T35" fmla="*/ 1 h 32"/>
                <a:gd name="T36" fmla="*/ 0 w 64"/>
                <a:gd name="T37" fmla="*/ 1 h 32"/>
                <a:gd name="T38" fmla="*/ 0 w 64"/>
                <a:gd name="T39" fmla="*/ 1 h 32"/>
                <a:gd name="T40" fmla="*/ 0 w 64"/>
                <a:gd name="T41" fmla="*/ 1 h 32"/>
                <a:gd name="T42" fmla="*/ 0 w 64"/>
                <a:gd name="T43" fmla="*/ 1 h 32"/>
                <a:gd name="T44" fmla="*/ 0 w 64"/>
                <a:gd name="T45" fmla="*/ 1 h 32"/>
                <a:gd name="T46" fmla="*/ 0 w 64"/>
                <a:gd name="T47" fmla="*/ 1 h 32"/>
                <a:gd name="T48" fmla="*/ 0 w 64"/>
                <a:gd name="T49" fmla="*/ 1 h 3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64" h="32">
                  <a:moveTo>
                    <a:pt x="50" y="24"/>
                  </a:moveTo>
                  <a:lnTo>
                    <a:pt x="56" y="22"/>
                  </a:lnTo>
                  <a:lnTo>
                    <a:pt x="62" y="19"/>
                  </a:lnTo>
                  <a:lnTo>
                    <a:pt x="64" y="15"/>
                  </a:lnTo>
                  <a:lnTo>
                    <a:pt x="64" y="11"/>
                  </a:lnTo>
                  <a:lnTo>
                    <a:pt x="61" y="6"/>
                  </a:lnTo>
                  <a:lnTo>
                    <a:pt x="56" y="2"/>
                  </a:lnTo>
                  <a:lnTo>
                    <a:pt x="50" y="0"/>
                  </a:lnTo>
                  <a:lnTo>
                    <a:pt x="43" y="0"/>
                  </a:lnTo>
                  <a:lnTo>
                    <a:pt x="40" y="0"/>
                  </a:lnTo>
                  <a:lnTo>
                    <a:pt x="35" y="1"/>
                  </a:lnTo>
                  <a:lnTo>
                    <a:pt x="26" y="3"/>
                  </a:lnTo>
                  <a:lnTo>
                    <a:pt x="16" y="8"/>
                  </a:lnTo>
                  <a:lnTo>
                    <a:pt x="7" y="14"/>
                  </a:lnTo>
                  <a:lnTo>
                    <a:pt x="3" y="20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4" y="30"/>
                  </a:lnTo>
                  <a:lnTo>
                    <a:pt x="10" y="32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29" y="30"/>
                  </a:lnTo>
                  <a:lnTo>
                    <a:pt x="36" y="29"/>
                  </a:lnTo>
                  <a:lnTo>
                    <a:pt x="43" y="27"/>
                  </a:lnTo>
                  <a:lnTo>
                    <a:pt x="5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3" name="Freeform 130"/>
            <p:cNvSpPr>
              <a:spLocks/>
            </p:cNvSpPr>
            <p:nvPr/>
          </p:nvSpPr>
          <p:spPr bwMode="auto">
            <a:xfrm>
              <a:off x="4849" y="304"/>
              <a:ext cx="82" cy="106"/>
            </a:xfrm>
            <a:custGeom>
              <a:avLst/>
              <a:gdLst>
                <a:gd name="T0" fmla="*/ 0 w 246"/>
                <a:gd name="T1" fmla="*/ 1 h 211"/>
                <a:gd name="T2" fmla="*/ 0 w 246"/>
                <a:gd name="T3" fmla="*/ 1 h 211"/>
                <a:gd name="T4" fmla="*/ 0 w 246"/>
                <a:gd name="T5" fmla="*/ 1 h 211"/>
                <a:gd name="T6" fmla="*/ 0 w 246"/>
                <a:gd name="T7" fmla="*/ 1 h 211"/>
                <a:gd name="T8" fmla="*/ 0 w 246"/>
                <a:gd name="T9" fmla="*/ 2 h 211"/>
                <a:gd name="T10" fmla="*/ 0 w 246"/>
                <a:gd name="T11" fmla="*/ 2 h 211"/>
                <a:gd name="T12" fmla="*/ 0 w 246"/>
                <a:gd name="T13" fmla="*/ 2 h 211"/>
                <a:gd name="T14" fmla="*/ 0 w 246"/>
                <a:gd name="T15" fmla="*/ 2 h 211"/>
                <a:gd name="T16" fmla="*/ 0 w 246"/>
                <a:gd name="T17" fmla="*/ 3 h 211"/>
                <a:gd name="T18" fmla="*/ 0 w 246"/>
                <a:gd name="T19" fmla="*/ 3 h 211"/>
                <a:gd name="T20" fmla="*/ 0 w 246"/>
                <a:gd name="T21" fmla="*/ 3 h 211"/>
                <a:gd name="T22" fmla="*/ 0 w 246"/>
                <a:gd name="T23" fmla="*/ 3 h 211"/>
                <a:gd name="T24" fmla="*/ 0 w 246"/>
                <a:gd name="T25" fmla="*/ 4 h 211"/>
                <a:gd name="T26" fmla="*/ 0 w 246"/>
                <a:gd name="T27" fmla="*/ 4 h 211"/>
                <a:gd name="T28" fmla="*/ 0 w 246"/>
                <a:gd name="T29" fmla="*/ 4 h 211"/>
                <a:gd name="T30" fmla="*/ 0 w 246"/>
                <a:gd name="T31" fmla="*/ 4 h 211"/>
                <a:gd name="T32" fmla="*/ 0 w 246"/>
                <a:gd name="T33" fmla="*/ 4 h 211"/>
                <a:gd name="T34" fmla="*/ 0 w 246"/>
                <a:gd name="T35" fmla="*/ 4 h 211"/>
                <a:gd name="T36" fmla="*/ 0 w 246"/>
                <a:gd name="T37" fmla="*/ 4 h 211"/>
                <a:gd name="T38" fmla="*/ 0 w 246"/>
                <a:gd name="T39" fmla="*/ 4 h 211"/>
                <a:gd name="T40" fmla="*/ 0 w 246"/>
                <a:gd name="T41" fmla="*/ 4 h 211"/>
                <a:gd name="T42" fmla="*/ 0 w 246"/>
                <a:gd name="T43" fmla="*/ 4 h 211"/>
                <a:gd name="T44" fmla="*/ 0 w 246"/>
                <a:gd name="T45" fmla="*/ 4 h 211"/>
                <a:gd name="T46" fmla="*/ 0 w 246"/>
                <a:gd name="T47" fmla="*/ 4 h 211"/>
                <a:gd name="T48" fmla="*/ 0 w 246"/>
                <a:gd name="T49" fmla="*/ 4 h 211"/>
                <a:gd name="T50" fmla="*/ 0 w 246"/>
                <a:gd name="T51" fmla="*/ 4 h 211"/>
                <a:gd name="T52" fmla="*/ 0 w 246"/>
                <a:gd name="T53" fmla="*/ 4 h 211"/>
                <a:gd name="T54" fmla="*/ 0 w 246"/>
                <a:gd name="T55" fmla="*/ 4 h 211"/>
                <a:gd name="T56" fmla="*/ 0 w 246"/>
                <a:gd name="T57" fmla="*/ 4 h 211"/>
                <a:gd name="T58" fmla="*/ 0 w 246"/>
                <a:gd name="T59" fmla="*/ 4 h 211"/>
                <a:gd name="T60" fmla="*/ 0 w 246"/>
                <a:gd name="T61" fmla="*/ 4 h 211"/>
                <a:gd name="T62" fmla="*/ 0 w 246"/>
                <a:gd name="T63" fmla="*/ 3 h 211"/>
                <a:gd name="T64" fmla="*/ 0 w 246"/>
                <a:gd name="T65" fmla="*/ 3 h 211"/>
                <a:gd name="T66" fmla="*/ 0 w 246"/>
                <a:gd name="T67" fmla="*/ 3 h 211"/>
                <a:gd name="T68" fmla="*/ 0 w 246"/>
                <a:gd name="T69" fmla="*/ 3 h 211"/>
                <a:gd name="T70" fmla="*/ 0 w 246"/>
                <a:gd name="T71" fmla="*/ 3 h 211"/>
                <a:gd name="T72" fmla="*/ 0 w 246"/>
                <a:gd name="T73" fmla="*/ 3 h 211"/>
                <a:gd name="T74" fmla="*/ 0 w 246"/>
                <a:gd name="T75" fmla="*/ 3 h 211"/>
                <a:gd name="T76" fmla="*/ 0 w 246"/>
                <a:gd name="T77" fmla="*/ 2 h 211"/>
                <a:gd name="T78" fmla="*/ 0 w 246"/>
                <a:gd name="T79" fmla="*/ 2 h 211"/>
                <a:gd name="T80" fmla="*/ 0 w 246"/>
                <a:gd name="T81" fmla="*/ 2 h 211"/>
                <a:gd name="T82" fmla="*/ 0 w 246"/>
                <a:gd name="T83" fmla="*/ 2 h 211"/>
                <a:gd name="T84" fmla="*/ 0 w 246"/>
                <a:gd name="T85" fmla="*/ 2 h 211"/>
                <a:gd name="T86" fmla="*/ 0 w 246"/>
                <a:gd name="T87" fmla="*/ 1 h 211"/>
                <a:gd name="T88" fmla="*/ 0 w 246"/>
                <a:gd name="T89" fmla="*/ 1 h 211"/>
                <a:gd name="T90" fmla="*/ 0 w 246"/>
                <a:gd name="T91" fmla="*/ 1 h 211"/>
                <a:gd name="T92" fmla="*/ 0 w 246"/>
                <a:gd name="T93" fmla="*/ 1 h 211"/>
                <a:gd name="T94" fmla="*/ 0 w 246"/>
                <a:gd name="T95" fmla="*/ 1 h 211"/>
                <a:gd name="T96" fmla="*/ 0 w 246"/>
                <a:gd name="T97" fmla="*/ 1 h 211"/>
                <a:gd name="T98" fmla="*/ 0 w 246"/>
                <a:gd name="T99" fmla="*/ 1 h 211"/>
                <a:gd name="T100" fmla="*/ 0 w 246"/>
                <a:gd name="T101" fmla="*/ 1 h 211"/>
                <a:gd name="T102" fmla="*/ 0 w 246"/>
                <a:gd name="T103" fmla="*/ 1 h 211"/>
                <a:gd name="T104" fmla="*/ 0 w 246"/>
                <a:gd name="T105" fmla="*/ 1 h 211"/>
                <a:gd name="T106" fmla="*/ 0 w 246"/>
                <a:gd name="T107" fmla="*/ 1 h 211"/>
                <a:gd name="T108" fmla="*/ 0 w 246"/>
                <a:gd name="T109" fmla="*/ 0 h 211"/>
                <a:gd name="T110" fmla="*/ 0 w 246"/>
                <a:gd name="T111" fmla="*/ 1 h 211"/>
                <a:gd name="T112" fmla="*/ 0 w 246"/>
                <a:gd name="T113" fmla="*/ 1 h 211"/>
                <a:gd name="T114" fmla="*/ 0 w 246"/>
                <a:gd name="T115" fmla="*/ 1 h 211"/>
                <a:gd name="T116" fmla="*/ 0 w 246"/>
                <a:gd name="T117" fmla="*/ 1 h 211"/>
                <a:gd name="T118" fmla="*/ 0 w 246"/>
                <a:gd name="T119" fmla="*/ 1 h 211"/>
                <a:gd name="T120" fmla="*/ 0 w 246"/>
                <a:gd name="T121" fmla="*/ 1 h 2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46" h="211">
                  <a:moveTo>
                    <a:pt x="90" y="32"/>
                  </a:moveTo>
                  <a:lnTo>
                    <a:pt x="73" y="41"/>
                  </a:lnTo>
                  <a:lnTo>
                    <a:pt x="57" y="51"/>
                  </a:lnTo>
                  <a:lnTo>
                    <a:pt x="41" y="64"/>
                  </a:lnTo>
                  <a:lnTo>
                    <a:pt x="28" y="76"/>
                  </a:lnTo>
                  <a:lnTo>
                    <a:pt x="18" y="89"/>
                  </a:lnTo>
                  <a:lnTo>
                    <a:pt x="9" y="103"/>
                  </a:lnTo>
                  <a:lnTo>
                    <a:pt x="3" y="116"/>
                  </a:lnTo>
                  <a:lnTo>
                    <a:pt x="0" y="131"/>
                  </a:lnTo>
                  <a:lnTo>
                    <a:pt x="3" y="152"/>
                  </a:lnTo>
                  <a:lnTo>
                    <a:pt x="15" y="170"/>
                  </a:lnTo>
                  <a:lnTo>
                    <a:pt x="32" y="185"/>
                  </a:lnTo>
                  <a:lnTo>
                    <a:pt x="54" y="197"/>
                  </a:lnTo>
                  <a:lnTo>
                    <a:pt x="80" y="205"/>
                  </a:lnTo>
                  <a:lnTo>
                    <a:pt x="109" y="210"/>
                  </a:lnTo>
                  <a:lnTo>
                    <a:pt x="137" y="211"/>
                  </a:lnTo>
                  <a:lnTo>
                    <a:pt x="164" y="208"/>
                  </a:lnTo>
                  <a:lnTo>
                    <a:pt x="170" y="208"/>
                  </a:lnTo>
                  <a:lnTo>
                    <a:pt x="176" y="206"/>
                  </a:lnTo>
                  <a:lnTo>
                    <a:pt x="180" y="202"/>
                  </a:lnTo>
                  <a:lnTo>
                    <a:pt x="182" y="198"/>
                  </a:lnTo>
                  <a:lnTo>
                    <a:pt x="180" y="196"/>
                  </a:lnTo>
                  <a:lnTo>
                    <a:pt x="176" y="196"/>
                  </a:lnTo>
                  <a:lnTo>
                    <a:pt x="170" y="195"/>
                  </a:lnTo>
                  <a:lnTo>
                    <a:pt x="163" y="195"/>
                  </a:lnTo>
                  <a:lnTo>
                    <a:pt x="154" y="195"/>
                  </a:lnTo>
                  <a:lnTo>
                    <a:pt x="147" y="195"/>
                  </a:lnTo>
                  <a:lnTo>
                    <a:pt x="140" y="195"/>
                  </a:lnTo>
                  <a:lnTo>
                    <a:pt x="135" y="195"/>
                  </a:lnTo>
                  <a:lnTo>
                    <a:pt x="121" y="194"/>
                  </a:lnTo>
                  <a:lnTo>
                    <a:pt x="108" y="193"/>
                  </a:lnTo>
                  <a:lnTo>
                    <a:pt x="93" y="191"/>
                  </a:lnTo>
                  <a:lnTo>
                    <a:pt x="79" y="188"/>
                  </a:lnTo>
                  <a:lnTo>
                    <a:pt x="64" y="185"/>
                  </a:lnTo>
                  <a:lnTo>
                    <a:pt x="50" y="178"/>
                  </a:lnTo>
                  <a:lnTo>
                    <a:pt x="37" y="169"/>
                  </a:lnTo>
                  <a:lnTo>
                    <a:pt x="22" y="155"/>
                  </a:lnTo>
                  <a:lnTo>
                    <a:pt x="19" y="140"/>
                  </a:lnTo>
                  <a:lnTo>
                    <a:pt x="21" y="126"/>
                  </a:lnTo>
                  <a:lnTo>
                    <a:pt x="26" y="111"/>
                  </a:lnTo>
                  <a:lnTo>
                    <a:pt x="35" y="98"/>
                  </a:lnTo>
                  <a:lnTo>
                    <a:pt x="48" y="85"/>
                  </a:lnTo>
                  <a:lnTo>
                    <a:pt x="63" y="73"/>
                  </a:lnTo>
                  <a:lnTo>
                    <a:pt x="79" y="63"/>
                  </a:lnTo>
                  <a:lnTo>
                    <a:pt x="98" y="52"/>
                  </a:lnTo>
                  <a:lnTo>
                    <a:pt x="117" y="43"/>
                  </a:lnTo>
                  <a:lnTo>
                    <a:pt x="137" y="35"/>
                  </a:lnTo>
                  <a:lnTo>
                    <a:pt x="157" y="28"/>
                  </a:lnTo>
                  <a:lnTo>
                    <a:pt x="176" y="21"/>
                  </a:lnTo>
                  <a:lnTo>
                    <a:pt x="196" y="16"/>
                  </a:lnTo>
                  <a:lnTo>
                    <a:pt x="214" y="11"/>
                  </a:lnTo>
                  <a:lnTo>
                    <a:pt x="231" y="8"/>
                  </a:lnTo>
                  <a:lnTo>
                    <a:pt x="246" y="6"/>
                  </a:lnTo>
                  <a:lnTo>
                    <a:pt x="236" y="2"/>
                  </a:lnTo>
                  <a:lnTo>
                    <a:pt x="220" y="0"/>
                  </a:lnTo>
                  <a:lnTo>
                    <a:pt x="201" y="2"/>
                  </a:lnTo>
                  <a:lnTo>
                    <a:pt x="179" y="5"/>
                  </a:lnTo>
                  <a:lnTo>
                    <a:pt x="154" y="10"/>
                  </a:lnTo>
                  <a:lnTo>
                    <a:pt x="131" y="16"/>
                  </a:lnTo>
                  <a:lnTo>
                    <a:pt x="109" y="24"/>
                  </a:lnTo>
                  <a:lnTo>
                    <a:pt x="9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4" name="Freeform 131"/>
            <p:cNvSpPr>
              <a:spLocks/>
            </p:cNvSpPr>
            <p:nvPr/>
          </p:nvSpPr>
          <p:spPr bwMode="auto">
            <a:xfrm>
              <a:off x="4989" y="303"/>
              <a:ext cx="53" cy="82"/>
            </a:xfrm>
            <a:custGeom>
              <a:avLst/>
              <a:gdLst>
                <a:gd name="T0" fmla="*/ 0 w 158"/>
                <a:gd name="T1" fmla="*/ 1 h 164"/>
                <a:gd name="T2" fmla="*/ 0 w 158"/>
                <a:gd name="T3" fmla="*/ 2 h 164"/>
                <a:gd name="T4" fmla="*/ 0 w 158"/>
                <a:gd name="T5" fmla="*/ 2 h 164"/>
                <a:gd name="T6" fmla="*/ 0 w 158"/>
                <a:gd name="T7" fmla="*/ 2 h 164"/>
                <a:gd name="T8" fmla="*/ 0 w 158"/>
                <a:gd name="T9" fmla="*/ 2 h 164"/>
                <a:gd name="T10" fmla="*/ 0 w 158"/>
                <a:gd name="T11" fmla="*/ 2 h 164"/>
                <a:gd name="T12" fmla="*/ 0 w 158"/>
                <a:gd name="T13" fmla="*/ 3 h 164"/>
                <a:gd name="T14" fmla="*/ 0 w 158"/>
                <a:gd name="T15" fmla="*/ 3 h 164"/>
                <a:gd name="T16" fmla="*/ 0 w 158"/>
                <a:gd name="T17" fmla="*/ 3 h 164"/>
                <a:gd name="T18" fmla="*/ 0 w 158"/>
                <a:gd name="T19" fmla="*/ 3 h 164"/>
                <a:gd name="T20" fmla="*/ 0 w 158"/>
                <a:gd name="T21" fmla="*/ 3 h 164"/>
                <a:gd name="T22" fmla="*/ 0 w 158"/>
                <a:gd name="T23" fmla="*/ 3 h 164"/>
                <a:gd name="T24" fmla="*/ 0 w 158"/>
                <a:gd name="T25" fmla="*/ 3 h 164"/>
                <a:gd name="T26" fmla="*/ 0 w 158"/>
                <a:gd name="T27" fmla="*/ 3 h 164"/>
                <a:gd name="T28" fmla="*/ 0 w 158"/>
                <a:gd name="T29" fmla="*/ 3 h 164"/>
                <a:gd name="T30" fmla="*/ 0 w 158"/>
                <a:gd name="T31" fmla="*/ 3 h 164"/>
                <a:gd name="T32" fmla="*/ 0 w 158"/>
                <a:gd name="T33" fmla="*/ 3 h 164"/>
                <a:gd name="T34" fmla="*/ 0 w 158"/>
                <a:gd name="T35" fmla="*/ 3 h 164"/>
                <a:gd name="T36" fmla="*/ 0 w 158"/>
                <a:gd name="T37" fmla="*/ 3 h 164"/>
                <a:gd name="T38" fmla="*/ 0 w 158"/>
                <a:gd name="T39" fmla="*/ 3 h 164"/>
                <a:gd name="T40" fmla="*/ 0 w 158"/>
                <a:gd name="T41" fmla="*/ 2 h 164"/>
                <a:gd name="T42" fmla="*/ 0 w 158"/>
                <a:gd name="T43" fmla="*/ 2 h 164"/>
                <a:gd name="T44" fmla="*/ 0 w 158"/>
                <a:gd name="T45" fmla="*/ 2 h 164"/>
                <a:gd name="T46" fmla="*/ 0 w 158"/>
                <a:gd name="T47" fmla="*/ 2 h 164"/>
                <a:gd name="T48" fmla="*/ 0 w 158"/>
                <a:gd name="T49" fmla="*/ 1 h 164"/>
                <a:gd name="T50" fmla="*/ 0 w 158"/>
                <a:gd name="T51" fmla="*/ 1 h 164"/>
                <a:gd name="T52" fmla="*/ 0 w 158"/>
                <a:gd name="T53" fmla="*/ 1 h 164"/>
                <a:gd name="T54" fmla="*/ 0 w 158"/>
                <a:gd name="T55" fmla="*/ 1 h 164"/>
                <a:gd name="T56" fmla="*/ 0 w 158"/>
                <a:gd name="T57" fmla="*/ 1 h 164"/>
                <a:gd name="T58" fmla="*/ 0 w 158"/>
                <a:gd name="T59" fmla="*/ 1 h 164"/>
                <a:gd name="T60" fmla="*/ 0 w 158"/>
                <a:gd name="T61" fmla="*/ 0 h 164"/>
                <a:gd name="T62" fmla="*/ 0 w 158"/>
                <a:gd name="T63" fmla="*/ 1 h 164"/>
                <a:gd name="T64" fmla="*/ 0 w 158"/>
                <a:gd name="T65" fmla="*/ 1 h 164"/>
                <a:gd name="T66" fmla="*/ 0 w 158"/>
                <a:gd name="T67" fmla="*/ 1 h 164"/>
                <a:gd name="T68" fmla="*/ 0 w 158"/>
                <a:gd name="T69" fmla="*/ 1 h 164"/>
                <a:gd name="T70" fmla="*/ 0 w 158"/>
                <a:gd name="T71" fmla="*/ 1 h 164"/>
                <a:gd name="T72" fmla="*/ 0 w 158"/>
                <a:gd name="T73" fmla="*/ 1 h 164"/>
                <a:gd name="T74" fmla="*/ 0 w 158"/>
                <a:gd name="T75" fmla="*/ 1 h 164"/>
                <a:gd name="T76" fmla="*/ 0 w 158"/>
                <a:gd name="T77" fmla="*/ 1 h 164"/>
                <a:gd name="T78" fmla="*/ 0 w 158"/>
                <a:gd name="T79" fmla="*/ 1 h 164"/>
                <a:gd name="T80" fmla="*/ 0 w 158"/>
                <a:gd name="T81" fmla="*/ 1 h 1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58" h="164">
                  <a:moveTo>
                    <a:pt x="133" y="54"/>
                  </a:moveTo>
                  <a:lnTo>
                    <a:pt x="138" y="72"/>
                  </a:lnTo>
                  <a:lnTo>
                    <a:pt x="135" y="86"/>
                  </a:lnTo>
                  <a:lnTo>
                    <a:pt x="125" y="99"/>
                  </a:lnTo>
                  <a:lnTo>
                    <a:pt x="110" y="110"/>
                  </a:lnTo>
                  <a:lnTo>
                    <a:pt x="93" y="120"/>
                  </a:lnTo>
                  <a:lnTo>
                    <a:pt x="74" y="130"/>
                  </a:lnTo>
                  <a:lnTo>
                    <a:pt x="53" y="140"/>
                  </a:lnTo>
                  <a:lnTo>
                    <a:pt x="36" y="149"/>
                  </a:lnTo>
                  <a:lnTo>
                    <a:pt x="33" y="152"/>
                  </a:lnTo>
                  <a:lnTo>
                    <a:pt x="32" y="154"/>
                  </a:lnTo>
                  <a:lnTo>
                    <a:pt x="32" y="157"/>
                  </a:lnTo>
                  <a:lnTo>
                    <a:pt x="35" y="160"/>
                  </a:lnTo>
                  <a:lnTo>
                    <a:pt x="37" y="163"/>
                  </a:lnTo>
                  <a:lnTo>
                    <a:pt x="42" y="164"/>
                  </a:lnTo>
                  <a:lnTo>
                    <a:pt x="46" y="164"/>
                  </a:lnTo>
                  <a:lnTo>
                    <a:pt x="51" y="163"/>
                  </a:lnTo>
                  <a:lnTo>
                    <a:pt x="72" y="153"/>
                  </a:lnTo>
                  <a:lnTo>
                    <a:pt x="94" y="143"/>
                  </a:lnTo>
                  <a:lnTo>
                    <a:pt x="114" y="132"/>
                  </a:lnTo>
                  <a:lnTo>
                    <a:pt x="133" y="118"/>
                  </a:lnTo>
                  <a:lnTo>
                    <a:pt x="146" y="104"/>
                  </a:lnTo>
                  <a:lnTo>
                    <a:pt x="155" y="87"/>
                  </a:lnTo>
                  <a:lnTo>
                    <a:pt x="158" y="70"/>
                  </a:lnTo>
                  <a:lnTo>
                    <a:pt x="152" y="51"/>
                  </a:lnTo>
                  <a:lnTo>
                    <a:pt x="139" y="37"/>
                  </a:lnTo>
                  <a:lnTo>
                    <a:pt x="122" y="24"/>
                  </a:lnTo>
                  <a:lnTo>
                    <a:pt x="99" y="14"/>
                  </a:lnTo>
                  <a:lnTo>
                    <a:pt x="75" y="7"/>
                  </a:lnTo>
                  <a:lnTo>
                    <a:pt x="51" y="2"/>
                  </a:lnTo>
                  <a:lnTo>
                    <a:pt x="29" y="0"/>
                  </a:lnTo>
                  <a:lnTo>
                    <a:pt x="11" y="1"/>
                  </a:lnTo>
                  <a:lnTo>
                    <a:pt x="0" y="5"/>
                  </a:lnTo>
                  <a:lnTo>
                    <a:pt x="20" y="9"/>
                  </a:lnTo>
                  <a:lnTo>
                    <a:pt x="40" y="12"/>
                  </a:lnTo>
                  <a:lnTo>
                    <a:pt x="59" y="15"/>
                  </a:lnTo>
                  <a:lnTo>
                    <a:pt x="78" y="19"/>
                  </a:lnTo>
                  <a:lnTo>
                    <a:pt x="96" y="24"/>
                  </a:lnTo>
                  <a:lnTo>
                    <a:pt x="112" y="32"/>
                  </a:lnTo>
                  <a:lnTo>
                    <a:pt x="125" y="41"/>
                  </a:lnTo>
                  <a:lnTo>
                    <a:pt x="133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5" name="Freeform 132"/>
            <p:cNvSpPr>
              <a:spLocks/>
            </p:cNvSpPr>
            <p:nvPr/>
          </p:nvSpPr>
          <p:spPr bwMode="auto">
            <a:xfrm>
              <a:off x="4796" y="285"/>
              <a:ext cx="134" cy="170"/>
            </a:xfrm>
            <a:custGeom>
              <a:avLst/>
              <a:gdLst>
                <a:gd name="T0" fmla="*/ 0 w 400"/>
                <a:gd name="T1" fmla="*/ 1 h 340"/>
                <a:gd name="T2" fmla="*/ 0 w 400"/>
                <a:gd name="T3" fmla="*/ 2 h 340"/>
                <a:gd name="T4" fmla="*/ 0 w 400"/>
                <a:gd name="T5" fmla="*/ 3 h 340"/>
                <a:gd name="T6" fmla="*/ 0 w 400"/>
                <a:gd name="T7" fmla="*/ 4 h 340"/>
                <a:gd name="T8" fmla="*/ 0 w 400"/>
                <a:gd name="T9" fmla="*/ 4 h 340"/>
                <a:gd name="T10" fmla="*/ 0 w 400"/>
                <a:gd name="T11" fmla="*/ 4 h 340"/>
                <a:gd name="T12" fmla="*/ 0 w 400"/>
                <a:gd name="T13" fmla="*/ 5 h 340"/>
                <a:gd name="T14" fmla="*/ 0 w 400"/>
                <a:gd name="T15" fmla="*/ 5 h 340"/>
                <a:gd name="T16" fmla="*/ 0 w 400"/>
                <a:gd name="T17" fmla="*/ 5 h 340"/>
                <a:gd name="T18" fmla="*/ 0 w 400"/>
                <a:gd name="T19" fmla="*/ 5 h 340"/>
                <a:gd name="T20" fmla="*/ 0 w 400"/>
                <a:gd name="T21" fmla="*/ 5 h 340"/>
                <a:gd name="T22" fmla="*/ 0 w 400"/>
                <a:gd name="T23" fmla="*/ 6 h 340"/>
                <a:gd name="T24" fmla="*/ 0 w 400"/>
                <a:gd name="T25" fmla="*/ 6 h 340"/>
                <a:gd name="T26" fmla="*/ 0 w 400"/>
                <a:gd name="T27" fmla="*/ 6 h 340"/>
                <a:gd name="T28" fmla="*/ 0 w 400"/>
                <a:gd name="T29" fmla="*/ 6 h 340"/>
                <a:gd name="T30" fmla="*/ 0 w 400"/>
                <a:gd name="T31" fmla="*/ 6 h 340"/>
                <a:gd name="T32" fmla="*/ 1 w 400"/>
                <a:gd name="T33" fmla="*/ 6 h 340"/>
                <a:gd name="T34" fmla="*/ 1 w 400"/>
                <a:gd name="T35" fmla="*/ 6 h 340"/>
                <a:gd name="T36" fmla="*/ 1 w 400"/>
                <a:gd name="T37" fmla="*/ 6 h 340"/>
                <a:gd name="T38" fmla="*/ 1 w 400"/>
                <a:gd name="T39" fmla="*/ 5 h 340"/>
                <a:gd name="T40" fmla="*/ 1 w 400"/>
                <a:gd name="T41" fmla="*/ 5 h 340"/>
                <a:gd name="T42" fmla="*/ 0 w 400"/>
                <a:gd name="T43" fmla="*/ 5 h 340"/>
                <a:gd name="T44" fmla="*/ 0 w 400"/>
                <a:gd name="T45" fmla="*/ 5 h 340"/>
                <a:gd name="T46" fmla="*/ 0 w 400"/>
                <a:gd name="T47" fmla="*/ 5 h 340"/>
                <a:gd name="T48" fmla="*/ 0 w 400"/>
                <a:gd name="T49" fmla="*/ 5 h 340"/>
                <a:gd name="T50" fmla="*/ 0 w 400"/>
                <a:gd name="T51" fmla="*/ 5 h 340"/>
                <a:gd name="T52" fmla="*/ 0 w 400"/>
                <a:gd name="T53" fmla="*/ 5 h 340"/>
                <a:gd name="T54" fmla="*/ 0 w 400"/>
                <a:gd name="T55" fmla="*/ 5 h 340"/>
                <a:gd name="T56" fmla="*/ 0 w 400"/>
                <a:gd name="T57" fmla="*/ 5 h 340"/>
                <a:gd name="T58" fmla="*/ 0 w 400"/>
                <a:gd name="T59" fmla="*/ 4 h 340"/>
                <a:gd name="T60" fmla="*/ 0 w 400"/>
                <a:gd name="T61" fmla="*/ 4 h 340"/>
                <a:gd name="T62" fmla="*/ 0 w 400"/>
                <a:gd name="T63" fmla="*/ 3 h 340"/>
                <a:gd name="T64" fmla="*/ 0 w 400"/>
                <a:gd name="T65" fmla="*/ 3 h 340"/>
                <a:gd name="T66" fmla="*/ 0 w 400"/>
                <a:gd name="T67" fmla="*/ 2 h 340"/>
                <a:gd name="T68" fmla="*/ 0 w 400"/>
                <a:gd name="T69" fmla="*/ 2 h 340"/>
                <a:gd name="T70" fmla="*/ 0 w 400"/>
                <a:gd name="T71" fmla="*/ 2 h 340"/>
                <a:gd name="T72" fmla="*/ 0 w 400"/>
                <a:gd name="T73" fmla="*/ 1 h 340"/>
                <a:gd name="T74" fmla="*/ 0 w 400"/>
                <a:gd name="T75" fmla="*/ 1 h 340"/>
                <a:gd name="T76" fmla="*/ 0 w 400"/>
                <a:gd name="T77" fmla="*/ 1 h 340"/>
                <a:gd name="T78" fmla="*/ 0 w 400"/>
                <a:gd name="T79" fmla="*/ 1 h 340"/>
                <a:gd name="T80" fmla="*/ 0 w 400"/>
                <a:gd name="T81" fmla="*/ 0 h 340"/>
                <a:gd name="T82" fmla="*/ 0 w 400"/>
                <a:gd name="T83" fmla="*/ 1 h 340"/>
                <a:gd name="T84" fmla="*/ 0 w 400"/>
                <a:gd name="T85" fmla="*/ 1 h 340"/>
                <a:gd name="T86" fmla="*/ 0 w 400"/>
                <a:gd name="T87" fmla="*/ 1 h 34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00" h="340">
                  <a:moveTo>
                    <a:pt x="156" y="45"/>
                  </a:moveTo>
                  <a:lnTo>
                    <a:pt x="125" y="62"/>
                  </a:lnTo>
                  <a:lnTo>
                    <a:pt x="95" y="82"/>
                  </a:lnTo>
                  <a:lnTo>
                    <a:pt x="67" y="103"/>
                  </a:lnTo>
                  <a:lnTo>
                    <a:pt x="42" y="125"/>
                  </a:lnTo>
                  <a:lnTo>
                    <a:pt x="22" y="150"/>
                  </a:lnTo>
                  <a:lnTo>
                    <a:pt x="8" y="176"/>
                  </a:lnTo>
                  <a:lnTo>
                    <a:pt x="0" y="204"/>
                  </a:lnTo>
                  <a:lnTo>
                    <a:pt x="2" y="233"/>
                  </a:lnTo>
                  <a:lnTo>
                    <a:pt x="5" y="240"/>
                  </a:lnTo>
                  <a:lnTo>
                    <a:pt x="9" y="248"/>
                  </a:lnTo>
                  <a:lnTo>
                    <a:pt x="13" y="254"/>
                  </a:lnTo>
                  <a:lnTo>
                    <a:pt x="19" y="261"/>
                  </a:lnTo>
                  <a:lnTo>
                    <a:pt x="26" y="268"/>
                  </a:lnTo>
                  <a:lnTo>
                    <a:pt x="34" y="274"/>
                  </a:lnTo>
                  <a:lnTo>
                    <a:pt x="42" y="279"/>
                  </a:lnTo>
                  <a:lnTo>
                    <a:pt x="51" y="283"/>
                  </a:lnTo>
                  <a:lnTo>
                    <a:pt x="70" y="291"/>
                  </a:lnTo>
                  <a:lnTo>
                    <a:pt x="89" y="298"/>
                  </a:lnTo>
                  <a:lnTo>
                    <a:pt x="108" y="305"/>
                  </a:lnTo>
                  <a:lnTo>
                    <a:pt x="128" y="310"/>
                  </a:lnTo>
                  <a:lnTo>
                    <a:pt x="149" y="315"/>
                  </a:lnTo>
                  <a:lnTo>
                    <a:pt x="169" y="319"/>
                  </a:lnTo>
                  <a:lnTo>
                    <a:pt x="189" y="323"/>
                  </a:lnTo>
                  <a:lnTo>
                    <a:pt x="210" y="326"/>
                  </a:lnTo>
                  <a:lnTo>
                    <a:pt x="231" y="329"/>
                  </a:lnTo>
                  <a:lnTo>
                    <a:pt x="253" y="331"/>
                  </a:lnTo>
                  <a:lnTo>
                    <a:pt x="274" y="334"/>
                  </a:lnTo>
                  <a:lnTo>
                    <a:pt x="295" y="336"/>
                  </a:lnTo>
                  <a:lnTo>
                    <a:pt x="317" y="337"/>
                  </a:lnTo>
                  <a:lnTo>
                    <a:pt x="339" y="338"/>
                  </a:lnTo>
                  <a:lnTo>
                    <a:pt x="359" y="339"/>
                  </a:lnTo>
                  <a:lnTo>
                    <a:pt x="381" y="340"/>
                  </a:lnTo>
                  <a:lnTo>
                    <a:pt x="387" y="340"/>
                  </a:lnTo>
                  <a:lnTo>
                    <a:pt x="393" y="337"/>
                  </a:lnTo>
                  <a:lnTo>
                    <a:pt x="397" y="334"/>
                  </a:lnTo>
                  <a:lnTo>
                    <a:pt x="400" y="328"/>
                  </a:lnTo>
                  <a:lnTo>
                    <a:pt x="400" y="323"/>
                  </a:lnTo>
                  <a:lnTo>
                    <a:pt x="397" y="319"/>
                  </a:lnTo>
                  <a:lnTo>
                    <a:pt x="391" y="316"/>
                  </a:lnTo>
                  <a:lnTo>
                    <a:pt x="385" y="315"/>
                  </a:lnTo>
                  <a:lnTo>
                    <a:pt x="365" y="315"/>
                  </a:lnTo>
                  <a:lnTo>
                    <a:pt x="346" y="315"/>
                  </a:lnTo>
                  <a:lnTo>
                    <a:pt x="326" y="314"/>
                  </a:lnTo>
                  <a:lnTo>
                    <a:pt x="307" y="313"/>
                  </a:lnTo>
                  <a:lnTo>
                    <a:pt x="287" y="312"/>
                  </a:lnTo>
                  <a:lnTo>
                    <a:pt x="266" y="310"/>
                  </a:lnTo>
                  <a:lnTo>
                    <a:pt x="247" y="308"/>
                  </a:lnTo>
                  <a:lnTo>
                    <a:pt x="227" y="306"/>
                  </a:lnTo>
                  <a:lnTo>
                    <a:pt x="208" y="303"/>
                  </a:lnTo>
                  <a:lnTo>
                    <a:pt x="188" y="300"/>
                  </a:lnTo>
                  <a:lnTo>
                    <a:pt x="169" y="295"/>
                  </a:lnTo>
                  <a:lnTo>
                    <a:pt x="150" y="291"/>
                  </a:lnTo>
                  <a:lnTo>
                    <a:pt x="131" y="287"/>
                  </a:lnTo>
                  <a:lnTo>
                    <a:pt x="114" y="281"/>
                  </a:lnTo>
                  <a:lnTo>
                    <a:pt x="95" y="275"/>
                  </a:lnTo>
                  <a:lnTo>
                    <a:pt x="77" y="269"/>
                  </a:lnTo>
                  <a:lnTo>
                    <a:pt x="63" y="261"/>
                  </a:lnTo>
                  <a:lnTo>
                    <a:pt x="51" y="251"/>
                  </a:lnTo>
                  <a:lnTo>
                    <a:pt x="44" y="241"/>
                  </a:lnTo>
                  <a:lnTo>
                    <a:pt x="38" y="228"/>
                  </a:lnTo>
                  <a:lnTo>
                    <a:pt x="38" y="214"/>
                  </a:lnTo>
                  <a:lnTo>
                    <a:pt x="41" y="195"/>
                  </a:lnTo>
                  <a:lnTo>
                    <a:pt x="47" y="177"/>
                  </a:lnTo>
                  <a:lnTo>
                    <a:pt x="53" y="163"/>
                  </a:lnTo>
                  <a:lnTo>
                    <a:pt x="63" y="148"/>
                  </a:lnTo>
                  <a:lnTo>
                    <a:pt x="74" y="135"/>
                  </a:lnTo>
                  <a:lnTo>
                    <a:pt x="85" y="122"/>
                  </a:lnTo>
                  <a:lnTo>
                    <a:pt x="98" y="111"/>
                  </a:lnTo>
                  <a:lnTo>
                    <a:pt x="111" y="100"/>
                  </a:lnTo>
                  <a:lnTo>
                    <a:pt x="125" y="89"/>
                  </a:lnTo>
                  <a:lnTo>
                    <a:pt x="141" y="79"/>
                  </a:lnTo>
                  <a:lnTo>
                    <a:pt x="160" y="68"/>
                  </a:lnTo>
                  <a:lnTo>
                    <a:pt x="179" y="57"/>
                  </a:lnTo>
                  <a:lnTo>
                    <a:pt x="201" y="47"/>
                  </a:lnTo>
                  <a:lnTo>
                    <a:pt x="224" y="37"/>
                  </a:lnTo>
                  <a:lnTo>
                    <a:pt x="249" y="27"/>
                  </a:lnTo>
                  <a:lnTo>
                    <a:pt x="272" y="19"/>
                  </a:lnTo>
                  <a:lnTo>
                    <a:pt x="294" y="12"/>
                  </a:lnTo>
                  <a:lnTo>
                    <a:pt x="314" y="6"/>
                  </a:lnTo>
                  <a:lnTo>
                    <a:pt x="332" y="1"/>
                  </a:lnTo>
                  <a:lnTo>
                    <a:pt x="316" y="0"/>
                  </a:lnTo>
                  <a:lnTo>
                    <a:pt x="295" y="1"/>
                  </a:lnTo>
                  <a:lnTo>
                    <a:pt x="274" y="5"/>
                  </a:lnTo>
                  <a:lnTo>
                    <a:pt x="249" y="10"/>
                  </a:lnTo>
                  <a:lnTo>
                    <a:pt x="224" y="17"/>
                  </a:lnTo>
                  <a:lnTo>
                    <a:pt x="199" y="25"/>
                  </a:lnTo>
                  <a:lnTo>
                    <a:pt x="176" y="35"/>
                  </a:lnTo>
                  <a:lnTo>
                    <a:pt x="156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6" name="Freeform 133"/>
            <p:cNvSpPr>
              <a:spLocks/>
            </p:cNvSpPr>
            <p:nvPr/>
          </p:nvSpPr>
          <p:spPr bwMode="auto">
            <a:xfrm>
              <a:off x="4984" y="279"/>
              <a:ext cx="117" cy="114"/>
            </a:xfrm>
            <a:custGeom>
              <a:avLst/>
              <a:gdLst>
                <a:gd name="T0" fmla="*/ 0 w 349"/>
                <a:gd name="T1" fmla="*/ 2 h 227"/>
                <a:gd name="T2" fmla="*/ 0 w 349"/>
                <a:gd name="T3" fmla="*/ 2 h 227"/>
                <a:gd name="T4" fmla="*/ 0 w 349"/>
                <a:gd name="T5" fmla="*/ 2 h 227"/>
                <a:gd name="T6" fmla="*/ 0 w 349"/>
                <a:gd name="T7" fmla="*/ 2 h 227"/>
                <a:gd name="T8" fmla="*/ 0 w 349"/>
                <a:gd name="T9" fmla="*/ 3 h 227"/>
                <a:gd name="T10" fmla="*/ 0 w 349"/>
                <a:gd name="T11" fmla="*/ 3 h 227"/>
                <a:gd name="T12" fmla="*/ 0 w 349"/>
                <a:gd name="T13" fmla="*/ 3 h 227"/>
                <a:gd name="T14" fmla="*/ 0 w 349"/>
                <a:gd name="T15" fmla="*/ 3 h 227"/>
                <a:gd name="T16" fmla="*/ 0 w 349"/>
                <a:gd name="T17" fmla="*/ 3 h 227"/>
                <a:gd name="T18" fmla="*/ 0 w 349"/>
                <a:gd name="T19" fmla="*/ 3 h 227"/>
                <a:gd name="T20" fmla="*/ 0 w 349"/>
                <a:gd name="T21" fmla="*/ 4 h 227"/>
                <a:gd name="T22" fmla="*/ 0 w 349"/>
                <a:gd name="T23" fmla="*/ 4 h 227"/>
                <a:gd name="T24" fmla="*/ 0 w 349"/>
                <a:gd name="T25" fmla="*/ 4 h 227"/>
                <a:gd name="T26" fmla="*/ 0 w 349"/>
                <a:gd name="T27" fmla="*/ 4 h 227"/>
                <a:gd name="T28" fmla="*/ 0 w 349"/>
                <a:gd name="T29" fmla="*/ 4 h 227"/>
                <a:gd name="T30" fmla="*/ 0 w 349"/>
                <a:gd name="T31" fmla="*/ 4 h 227"/>
                <a:gd name="T32" fmla="*/ 0 w 349"/>
                <a:gd name="T33" fmla="*/ 4 h 227"/>
                <a:gd name="T34" fmla="*/ 0 w 349"/>
                <a:gd name="T35" fmla="*/ 4 h 227"/>
                <a:gd name="T36" fmla="*/ 0 w 349"/>
                <a:gd name="T37" fmla="*/ 4 h 227"/>
                <a:gd name="T38" fmla="*/ 0 w 349"/>
                <a:gd name="T39" fmla="*/ 4 h 227"/>
                <a:gd name="T40" fmla="*/ 0 w 349"/>
                <a:gd name="T41" fmla="*/ 4 h 227"/>
                <a:gd name="T42" fmla="*/ 0 w 349"/>
                <a:gd name="T43" fmla="*/ 4 h 227"/>
                <a:gd name="T44" fmla="*/ 0 w 349"/>
                <a:gd name="T45" fmla="*/ 4 h 227"/>
                <a:gd name="T46" fmla="*/ 0 w 349"/>
                <a:gd name="T47" fmla="*/ 3 h 227"/>
                <a:gd name="T48" fmla="*/ 0 w 349"/>
                <a:gd name="T49" fmla="*/ 3 h 227"/>
                <a:gd name="T50" fmla="*/ 0 w 349"/>
                <a:gd name="T51" fmla="*/ 2 h 227"/>
                <a:gd name="T52" fmla="*/ 0 w 349"/>
                <a:gd name="T53" fmla="*/ 2 h 227"/>
                <a:gd name="T54" fmla="*/ 0 w 349"/>
                <a:gd name="T55" fmla="*/ 2 h 227"/>
                <a:gd name="T56" fmla="*/ 0 w 349"/>
                <a:gd name="T57" fmla="*/ 1 h 227"/>
                <a:gd name="T58" fmla="*/ 0 w 349"/>
                <a:gd name="T59" fmla="*/ 1 h 227"/>
                <a:gd name="T60" fmla="*/ 0 w 349"/>
                <a:gd name="T61" fmla="*/ 1 h 227"/>
                <a:gd name="T62" fmla="*/ 0 w 349"/>
                <a:gd name="T63" fmla="*/ 1 h 227"/>
                <a:gd name="T64" fmla="*/ 0 w 349"/>
                <a:gd name="T65" fmla="*/ 1 h 227"/>
                <a:gd name="T66" fmla="*/ 0 w 349"/>
                <a:gd name="T67" fmla="*/ 1 h 227"/>
                <a:gd name="T68" fmla="*/ 0 w 349"/>
                <a:gd name="T69" fmla="*/ 1 h 227"/>
                <a:gd name="T70" fmla="*/ 0 w 349"/>
                <a:gd name="T71" fmla="*/ 1 h 227"/>
                <a:gd name="T72" fmla="*/ 0 w 349"/>
                <a:gd name="T73" fmla="*/ 1 h 227"/>
                <a:gd name="T74" fmla="*/ 0 w 349"/>
                <a:gd name="T75" fmla="*/ 1 h 227"/>
                <a:gd name="T76" fmla="*/ 0 w 349"/>
                <a:gd name="T77" fmla="*/ 1 h 227"/>
                <a:gd name="T78" fmla="*/ 0 w 349"/>
                <a:gd name="T79" fmla="*/ 0 h 227"/>
                <a:gd name="T80" fmla="*/ 0 w 349"/>
                <a:gd name="T81" fmla="*/ 0 h 227"/>
                <a:gd name="T82" fmla="*/ 0 w 349"/>
                <a:gd name="T83" fmla="*/ 0 h 227"/>
                <a:gd name="T84" fmla="*/ 0 w 349"/>
                <a:gd name="T85" fmla="*/ 1 h 227"/>
                <a:gd name="T86" fmla="*/ 0 w 349"/>
                <a:gd name="T87" fmla="*/ 1 h 227"/>
                <a:gd name="T88" fmla="*/ 0 w 349"/>
                <a:gd name="T89" fmla="*/ 1 h 227"/>
                <a:gd name="T90" fmla="*/ 0 w 349"/>
                <a:gd name="T91" fmla="*/ 1 h 227"/>
                <a:gd name="T92" fmla="*/ 0 w 349"/>
                <a:gd name="T93" fmla="*/ 1 h 227"/>
                <a:gd name="T94" fmla="*/ 0 w 349"/>
                <a:gd name="T95" fmla="*/ 1 h 227"/>
                <a:gd name="T96" fmla="*/ 0 w 349"/>
                <a:gd name="T97" fmla="*/ 1 h 227"/>
                <a:gd name="T98" fmla="*/ 0 w 349"/>
                <a:gd name="T99" fmla="*/ 1 h 227"/>
                <a:gd name="T100" fmla="*/ 0 w 349"/>
                <a:gd name="T101" fmla="*/ 1 h 227"/>
                <a:gd name="T102" fmla="*/ 0 w 349"/>
                <a:gd name="T103" fmla="*/ 1 h 227"/>
                <a:gd name="T104" fmla="*/ 0 w 349"/>
                <a:gd name="T105" fmla="*/ 1 h 227"/>
                <a:gd name="T106" fmla="*/ 0 w 349"/>
                <a:gd name="T107" fmla="*/ 1 h 227"/>
                <a:gd name="T108" fmla="*/ 0 w 349"/>
                <a:gd name="T109" fmla="*/ 1 h 227"/>
                <a:gd name="T110" fmla="*/ 0 w 349"/>
                <a:gd name="T111" fmla="*/ 1 h 227"/>
                <a:gd name="T112" fmla="*/ 0 w 349"/>
                <a:gd name="T113" fmla="*/ 1 h 227"/>
                <a:gd name="T114" fmla="*/ 0 w 349"/>
                <a:gd name="T115" fmla="*/ 1 h 227"/>
                <a:gd name="T116" fmla="*/ 0 w 349"/>
                <a:gd name="T117" fmla="*/ 1 h 227"/>
                <a:gd name="T118" fmla="*/ 0 w 349"/>
                <a:gd name="T119" fmla="*/ 1 h 227"/>
                <a:gd name="T120" fmla="*/ 0 w 349"/>
                <a:gd name="T121" fmla="*/ 2 h 2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49" h="227">
                  <a:moveTo>
                    <a:pt x="291" y="70"/>
                  </a:moveTo>
                  <a:lnTo>
                    <a:pt x="307" y="83"/>
                  </a:lnTo>
                  <a:lnTo>
                    <a:pt x="316" y="97"/>
                  </a:lnTo>
                  <a:lnTo>
                    <a:pt x="321" y="113"/>
                  </a:lnTo>
                  <a:lnTo>
                    <a:pt x="321" y="129"/>
                  </a:lnTo>
                  <a:lnTo>
                    <a:pt x="318" y="142"/>
                  </a:lnTo>
                  <a:lnTo>
                    <a:pt x="313" y="154"/>
                  </a:lnTo>
                  <a:lnTo>
                    <a:pt x="302" y="165"/>
                  </a:lnTo>
                  <a:lnTo>
                    <a:pt x="292" y="174"/>
                  </a:lnTo>
                  <a:lnTo>
                    <a:pt x="279" y="185"/>
                  </a:lnTo>
                  <a:lnTo>
                    <a:pt x="266" y="193"/>
                  </a:lnTo>
                  <a:lnTo>
                    <a:pt x="253" y="202"/>
                  </a:lnTo>
                  <a:lnTo>
                    <a:pt x="240" y="212"/>
                  </a:lnTo>
                  <a:lnTo>
                    <a:pt x="237" y="215"/>
                  </a:lnTo>
                  <a:lnTo>
                    <a:pt x="236" y="218"/>
                  </a:lnTo>
                  <a:lnTo>
                    <a:pt x="237" y="221"/>
                  </a:lnTo>
                  <a:lnTo>
                    <a:pt x="240" y="224"/>
                  </a:lnTo>
                  <a:lnTo>
                    <a:pt x="244" y="226"/>
                  </a:lnTo>
                  <a:lnTo>
                    <a:pt x="249" y="227"/>
                  </a:lnTo>
                  <a:lnTo>
                    <a:pt x="254" y="226"/>
                  </a:lnTo>
                  <a:lnTo>
                    <a:pt x="259" y="224"/>
                  </a:lnTo>
                  <a:lnTo>
                    <a:pt x="288" y="211"/>
                  </a:lnTo>
                  <a:lnTo>
                    <a:pt x="311" y="193"/>
                  </a:lnTo>
                  <a:lnTo>
                    <a:pt x="331" y="172"/>
                  </a:lnTo>
                  <a:lnTo>
                    <a:pt x="345" y="151"/>
                  </a:lnTo>
                  <a:lnTo>
                    <a:pt x="349" y="127"/>
                  </a:lnTo>
                  <a:lnTo>
                    <a:pt x="346" y="104"/>
                  </a:lnTo>
                  <a:lnTo>
                    <a:pt x="334" y="83"/>
                  </a:lnTo>
                  <a:lnTo>
                    <a:pt x="311" y="63"/>
                  </a:lnTo>
                  <a:lnTo>
                    <a:pt x="294" y="53"/>
                  </a:lnTo>
                  <a:lnTo>
                    <a:pt x="273" y="44"/>
                  </a:lnTo>
                  <a:lnTo>
                    <a:pt x="250" y="35"/>
                  </a:lnTo>
                  <a:lnTo>
                    <a:pt x="227" y="28"/>
                  </a:lnTo>
                  <a:lnTo>
                    <a:pt x="202" y="22"/>
                  </a:lnTo>
                  <a:lnTo>
                    <a:pt x="176" y="17"/>
                  </a:lnTo>
                  <a:lnTo>
                    <a:pt x="151" y="12"/>
                  </a:lnTo>
                  <a:lnTo>
                    <a:pt x="125" y="7"/>
                  </a:lnTo>
                  <a:lnTo>
                    <a:pt x="102" y="4"/>
                  </a:lnTo>
                  <a:lnTo>
                    <a:pt x="79" y="2"/>
                  </a:lnTo>
                  <a:lnTo>
                    <a:pt x="58" y="0"/>
                  </a:lnTo>
                  <a:lnTo>
                    <a:pt x="39" y="0"/>
                  </a:lnTo>
                  <a:lnTo>
                    <a:pt x="23" y="0"/>
                  </a:lnTo>
                  <a:lnTo>
                    <a:pt x="12" y="1"/>
                  </a:lnTo>
                  <a:lnTo>
                    <a:pt x="5" y="3"/>
                  </a:lnTo>
                  <a:lnTo>
                    <a:pt x="0" y="5"/>
                  </a:lnTo>
                  <a:lnTo>
                    <a:pt x="15" y="7"/>
                  </a:lnTo>
                  <a:lnTo>
                    <a:pt x="31" y="9"/>
                  </a:lnTo>
                  <a:lnTo>
                    <a:pt x="47" y="11"/>
                  </a:lnTo>
                  <a:lnTo>
                    <a:pt x="64" y="13"/>
                  </a:lnTo>
                  <a:lnTo>
                    <a:pt x="83" y="15"/>
                  </a:lnTo>
                  <a:lnTo>
                    <a:pt x="102" y="17"/>
                  </a:lnTo>
                  <a:lnTo>
                    <a:pt x="121" y="20"/>
                  </a:lnTo>
                  <a:lnTo>
                    <a:pt x="141" y="23"/>
                  </a:lnTo>
                  <a:lnTo>
                    <a:pt x="160" y="27"/>
                  </a:lnTo>
                  <a:lnTo>
                    <a:pt x="180" y="31"/>
                  </a:lnTo>
                  <a:lnTo>
                    <a:pt x="201" y="36"/>
                  </a:lnTo>
                  <a:lnTo>
                    <a:pt x="220" y="41"/>
                  </a:lnTo>
                  <a:lnTo>
                    <a:pt x="238" y="48"/>
                  </a:lnTo>
                  <a:lnTo>
                    <a:pt x="257" y="54"/>
                  </a:lnTo>
                  <a:lnTo>
                    <a:pt x="275" y="62"/>
                  </a:lnTo>
                  <a:lnTo>
                    <a:pt x="291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7" name="Freeform 134"/>
            <p:cNvSpPr>
              <a:spLocks/>
            </p:cNvSpPr>
            <p:nvPr/>
          </p:nvSpPr>
          <p:spPr bwMode="auto">
            <a:xfrm>
              <a:off x="4750" y="340"/>
              <a:ext cx="48" cy="107"/>
            </a:xfrm>
            <a:custGeom>
              <a:avLst/>
              <a:gdLst>
                <a:gd name="T0" fmla="*/ 0 w 143"/>
                <a:gd name="T1" fmla="*/ 2 h 212"/>
                <a:gd name="T2" fmla="*/ 0 w 143"/>
                <a:gd name="T3" fmla="*/ 3 h 212"/>
                <a:gd name="T4" fmla="*/ 0 w 143"/>
                <a:gd name="T5" fmla="*/ 3 h 212"/>
                <a:gd name="T6" fmla="*/ 0 w 143"/>
                <a:gd name="T7" fmla="*/ 3 h 212"/>
                <a:gd name="T8" fmla="*/ 0 w 143"/>
                <a:gd name="T9" fmla="*/ 3 h 212"/>
                <a:gd name="T10" fmla="*/ 0 w 143"/>
                <a:gd name="T11" fmla="*/ 3 h 212"/>
                <a:gd name="T12" fmla="*/ 0 w 143"/>
                <a:gd name="T13" fmla="*/ 4 h 212"/>
                <a:gd name="T14" fmla="*/ 0 w 143"/>
                <a:gd name="T15" fmla="*/ 4 h 212"/>
                <a:gd name="T16" fmla="*/ 0 w 143"/>
                <a:gd name="T17" fmla="*/ 4 h 212"/>
                <a:gd name="T18" fmla="*/ 0 w 143"/>
                <a:gd name="T19" fmla="*/ 4 h 212"/>
                <a:gd name="T20" fmla="*/ 0 w 143"/>
                <a:gd name="T21" fmla="*/ 4 h 212"/>
                <a:gd name="T22" fmla="*/ 0 w 143"/>
                <a:gd name="T23" fmla="*/ 4 h 212"/>
                <a:gd name="T24" fmla="*/ 0 w 143"/>
                <a:gd name="T25" fmla="*/ 4 h 212"/>
                <a:gd name="T26" fmla="*/ 0 w 143"/>
                <a:gd name="T27" fmla="*/ 4 h 212"/>
                <a:gd name="T28" fmla="*/ 0 w 143"/>
                <a:gd name="T29" fmla="*/ 4 h 212"/>
                <a:gd name="T30" fmla="*/ 0 w 143"/>
                <a:gd name="T31" fmla="*/ 3 h 212"/>
                <a:gd name="T32" fmla="*/ 0 w 143"/>
                <a:gd name="T33" fmla="*/ 3 h 212"/>
                <a:gd name="T34" fmla="*/ 0 w 143"/>
                <a:gd name="T35" fmla="*/ 3 h 212"/>
                <a:gd name="T36" fmla="*/ 0 w 143"/>
                <a:gd name="T37" fmla="*/ 3 h 212"/>
                <a:gd name="T38" fmla="*/ 0 w 143"/>
                <a:gd name="T39" fmla="*/ 3 h 212"/>
                <a:gd name="T40" fmla="*/ 0 w 143"/>
                <a:gd name="T41" fmla="*/ 3 h 212"/>
                <a:gd name="T42" fmla="*/ 0 w 143"/>
                <a:gd name="T43" fmla="*/ 3 h 212"/>
                <a:gd name="T44" fmla="*/ 0 w 143"/>
                <a:gd name="T45" fmla="*/ 2 h 212"/>
                <a:gd name="T46" fmla="*/ 0 w 143"/>
                <a:gd name="T47" fmla="*/ 2 h 212"/>
                <a:gd name="T48" fmla="*/ 0 w 143"/>
                <a:gd name="T49" fmla="*/ 2 h 212"/>
                <a:gd name="T50" fmla="*/ 0 w 143"/>
                <a:gd name="T51" fmla="*/ 2 h 212"/>
                <a:gd name="T52" fmla="*/ 0 w 143"/>
                <a:gd name="T53" fmla="*/ 1 h 212"/>
                <a:gd name="T54" fmla="*/ 0 w 143"/>
                <a:gd name="T55" fmla="*/ 1 h 212"/>
                <a:gd name="T56" fmla="*/ 0 w 143"/>
                <a:gd name="T57" fmla="*/ 1 h 212"/>
                <a:gd name="T58" fmla="*/ 0 w 143"/>
                <a:gd name="T59" fmla="*/ 1 h 212"/>
                <a:gd name="T60" fmla="*/ 0 w 143"/>
                <a:gd name="T61" fmla="*/ 1 h 212"/>
                <a:gd name="T62" fmla="*/ 0 w 143"/>
                <a:gd name="T63" fmla="*/ 1 h 212"/>
                <a:gd name="T64" fmla="*/ 0 w 143"/>
                <a:gd name="T65" fmla="*/ 0 h 212"/>
                <a:gd name="T66" fmla="*/ 0 w 143"/>
                <a:gd name="T67" fmla="*/ 1 h 212"/>
                <a:gd name="T68" fmla="*/ 0 w 143"/>
                <a:gd name="T69" fmla="*/ 1 h 212"/>
                <a:gd name="T70" fmla="*/ 0 w 143"/>
                <a:gd name="T71" fmla="*/ 1 h 212"/>
                <a:gd name="T72" fmla="*/ 0 w 143"/>
                <a:gd name="T73" fmla="*/ 1 h 212"/>
                <a:gd name="T74" fmla="*/ 0 w 143"/>
                <a:gd name="T75" fmla="*/ 1 h 212"/>
                <a:gd name="T76" fmla="*/ 0 w 143"/>
                <a:gd name="T77" fmla="*/ 2 h 212"/>
                <a:gd name="T78" fmla="*/ 0 w 143"/>
                <a:gd name="T79" fmla="*/ 2 h 212"/>
                <a:gd name="T80" fmla="*/ 0 w 143"/>
                <a:gd name="T81" fmla="*/ 2 h 21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43" h="212">
                  <a:moveTo>
                    <a:pt x="0" y="115"/>
                  </a:moveTo>
                  <a:lnTo>
                    <a:pt x="0" y="133"/>
                  </a:lnTo>
                  <a:lnTo>
                    <a:pt x="6" y="149"/>
                  </a:lnTo>
                  <a:lnTo>
                    <a:pt x="16" y="165"/>
                  </a:lnTo>
                  <a:lnTo>
                    <a:pt x="31" y="178"/>
                  </a:lnTo>
                  <a:lnTo>
                    <a:pt x="48" y="190"/>
                  </a:lnTo>
                  <a:lnTo>
                    <a:pt x="69" y="200"/>
                  </a:lnTo>
                  <a:lnTo>
                    <a:pt x="92" y="207"/>
                  </a:lnTo>
                  <a:lnTo>
                    <a:pt x="115" y="211"/>
                  </a:lnTo>
                  <a:lnTo>
                    <a:pt x="122" y="212"/>
                  </a:lnTo>
                  <a:lnTo>
                    <a:pt x="130" y="210"/>
                  </a:lnTo>
                  <a:lnTo>
                    <a:pt x="135" y="207"/>
                  </a:lnTo>
                  <a:lnTo>
                    <a:pt x="138" y="203"/>
                  </a:lnTo>
                  <a:lnTo>
                    <a:pt x="138" y="198"/>
                  </a:lnTo>
                  <a:lnTo>
                    <a:pt x="137" y="193"/>
                  </a:lnTo>
                  <a:lnTo>
                    <a:pt x="133" y="189"/>
                  </a:lnTo>
                  <a:lnTo>
                    <a:pt x="125" y="186"/>
                  </a:lnTo>
                  <a:lnTo>
                    <a:pt x="102" y="180"/>
                  </a:lnTo>
                  <a:lnTo>
                    <a:pt x="80" y="172"/>
                  </a:lnTo>
                  <a:lnTo>
                    <a:pt x="63" y="161"/>
                  </a:lnTo>
                  <a:lnTo>
                    <a:pt x="50" y="148"/>
                  </a:lnTo>
                  <a:lnTo>
                    <a:pt x="41" y="133"/>
                  </a:lnTo>
                  <a:lnTo>
                    <a:pt x="37" y="116"/>
                  </a:lnTo>
                  <a:lnTo>
                    <a:pt x="37" y="99"/>
                  </a:lnTo>
                  <a:lnTo>
                    <a:pt x="44" y="80"/>
                  </a:lnTo>
                  <a:lnTo>
                    <a:pt x="54" y="67"/>
                  </a:lnTo>
                  <a:lnTo>
                    <a:pt x="70" y="54"/>
                  </a:lnTo>
                  <a:lnTo>
                    <a:pt x="87" y="41"/>
                  </a:lnTo>
                  <a:lnTo>
                    <a:pt x="106" y="30"/>
                  </a:lnTo>
                  <a:lnTo>
                    <a:pt x="122" y="21"/>
                  </a:lnTo>
                  <a:lnTo>
                    <a:pt x="135" y="11"/>
                  </a:lnTo>
                  <a:lnTo>
                    <a:pt x="143" y="5"/>
                  </a:lnTo>
                  <a:lnTo>
                    <a:pt x="143" y="0"/>
                  </a:lnTo>
                  <a:lnTo>
                    <a:pt x="127" y="4"/>
                  </a:lnTo>
                  <a:lnTo>
                    <a:pt x="106" y="11"/>
                  </a:lnTo>
                  <a:lnTo>
                    <a:pt x="85" y="24"/>
                  </a:lnTo>
                  <a:lnTo>
                    <a:pt x="61" y="38"/>
                  </a:lnTo>
                  <a:lnTo>
                    <a:pt x="40" y="55"/>
                  </a:lnTo>
                  <a:lnTo>
                    <a:pt x="22" y="74"/>
                  </a:lnTo>
                  <a:lnTo>
                    <a:pt x="8" y="95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08" name="Freeform 135"/>
            <p:cNvSpPr>
              <a:spLocks/>
            </p:cNvSpPr>
            <p:nvPr/>
          </p:nvSpPr>
          <p:spPr bwMode="auto">
            <a:xfrm>
              <a:off x="5081" y="272"/>
              <a:ext cx="101" cy="139"/>
            </a:xfrm>
            <a:custGeom>
              <a:avLst/>
              <a:gdLst>
                <a:gd name="T0" fmla="*/ 0 w 304"/>
                <a:gd name="T1" fmla="*/ 2 h 278"/>
                <a:gd name="T2" fmla="*/ 0 w 304"/>
                <a:gd name="T3" fmla="*/ 3 h 278"/>
                <a:gd name="T4" fmla="*/ 0 w 304"/>
                <a:gd name="T5" fmla="*/ 3 h 278"/>
                <a:gd name="T6" fmla="*/ 0 w 304"/>
                <a:gd name="T7" fmla="*/ 3 h 278"/>
                <a:gd name="T8" fmla="*/ 0 w 304"/>
                <a:gd name="T9" fmla="*/ 3 h 278"/>
                <a:gd name="T10" fmla="*/ 0 w 304"/>
                <a:gd name="T11" fmla="*/ 4 h 278"/>
                <a:gd name="T12" fmla="*/ 0 w 304"/>
                <a:gd name="T13" fmla="*/ 4 h 278"/>
                <a:gd name="T14" fmla="*/ 0 w 304"/>
                <a:gd name="T15" fmla="*/ 4 h 278"/>
                <a:gd name="T16" fmla="*/ 0 w 304"/>
                <a:gd name="T17" fmla="*/ 4 h 278"/>
                <a:gd name="T18" fmla="*/ 0 w 304"/>
                <a:gd name="T19" fmla="*/ 5 h 278"/>
                <a:gd name="T20" fmla="*/ 0 w 304"/>
                <a:gd name="T21" fmla="*/ 5 h 278"/>
                <a:gd name="T22" fmla="*/ 0 w 304"/>
                <a:gd name="T23" fmla="*/ 5 h 278"/>
                <a:gd name="T24" fmla="*/ 0 w 304"/>
                <a:gd name="T25" fmla="*/ 5 h 278"/>
                <a:gd name="T26" fmla="*/ 0 w 304"/>
                <a:gd name="T27" fmla="*/ 5 h 278"/>
                <a:gd name="T28" fmla="*/ 0 w 304"/>
                <a:gd name="T29" fmla="*/ 5 h 278"/>
                <a:gd name="T30" fmla="*/ 0 w 304"/>
                <a:gd name="T31" fmla="*/ 4 h 278"/>
                <a:gd name="T32" fmla="*/ 0 w 304"/>
                <a:gd name="T33" fmla="*/ 4 h 278"/>
                <a:gd name="T34" fmla="*/ 0 w 304"/>
                <a:gd name="T35" fmla="*/ 4 h 278"/>
                <a:gd name="T36" fmla="*/ 0 w 304"/>
                <a:gd name="T37" fmla="*/ 3 h 278"/>
                <a:gd name="T38" fmla="*/ 0 w 304"/>
                <a:gd name="T39" fmla="*/ 3 h 278"/>
                <a:gd name="T40" fmla="*/ 0 w 304"/>
                <a:gd name="T41" fmla="*/ 2 h 278"/>
                <a:gd name="T42" fmla="*/ 0 w 304"/>
                <a:gd name="T43" fmla="*/ 2 h 278"/>
                <a:gd name="T44" fmla="*/ 0 w 304"/>
                <a:gd name="T45" fmla="*/ 2 h 278"/>
                <a:gd name="T46" fmla="*/ 0 w 304"/>
                <a:gd name="T47" fmla="*/ 1 h 278"/>
                <a:gd name="T48" fmla="*/ 0 w 304"/>
                <a:gd name="T49" fmla="*/ 1 h 278"/>
                <a:gd name="T50" fmla="*/ 0 w 304"/>
                <a:gd name="T51" fmla="*/ 1 h 278"/>
                <a:gd name="T52" fmla="*/ 0 w 304"/>
                <a:gd name="T53" fmla="*/ 1 h 278"/>
                <a:gd name="T54" fmla="*/ 0 w 304"/>
                <a:gd name="T55" fmla="*/ 1 h 278"/>
                <a:gd name="T56" fmla="*/ 0 w 304"/>
                <a:gd name="T57" fmla="*/ 1 h 278"/>
                <a:gd name="T58" fmla="*/ 0 w 304"/>
                <a:gd name="T59" fmla="*/ 0 h 278"/>
                <a:gd name="T60" fmla="*/ 0 w 304"/>
                <a:gd name="T61" fmla="*/ 1 h 278"/>
                <a:gd name="T62" fmla="*/ 0 w 304"/>
                <a:gd name="T63" fmla="*/ 1 h 278"/>
                <a:gd name="T64" fmla="*/ 0 w 304"/>
                <a:gd name="T65" fmla="*/ 1 h 278"/>
                <a:gd name="T66" fmla="*/ 0 w 304"/>
                <a:gd name="T67" fmla="*/ 1 h 278"/>
                <a:gd name="T68" fmla="*/ 0 w 304"/>
                <a:gd name="T69" fmla="*/ 1 h 278"/>
                <a:gd name="T70" fmla="*/ 0 w 304"/>
                <a:gd name="T71" fmla="*/ 1 h 278"/>
                <a:gd name="T72" fmla="*/ 0 w 304"/>
                <a:gd name="T73" fmla="*/ 2 h 278"/>
                <a:gd name="T74" fmla="*/ 0 w 304"/>
                <a:gd name="T75" fmla="*/ 2 h 27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04" h="278">
                  <a:moveTo>
                    <a:pt x="247" y="104"/>
                  </a:moveTo>
                  <a:lnTo>
                    <a:pt x="258" y="111"/>
                  </a:lnTo>
                  <a:lnTo>
                    <a:pt x="265" y="119"/>
                  </a:lnTo>
                  <a:lnTo>
                    <a:pt x="272" y="129"/>
                  </a:lnTo>
                  <a:lnTo>
                    <a:pt x="276" y="138"/>
                  </a:lnTo>
                  <a:lnTo>
                    <a:pt x="279" y="147"/>
                  </a:lnTo>
                  <a:lnTo>
                    <a:pt x="278" y="158"/>
                  </a:lnTo>
                  <a:lnTo>
                    <a:pt x="275" y="168"/>
                  </a:lnTo>
                  <a:lnTo>
                    <a:pt x="268" y="177"/>
                  </a:lnTo>
                  <a:lnTo>
                    <a:pt x="258" y="187"/>
                  </a:lnTo>
                  <a:lnTo>
                    <a:pt x="246" y="197"/>
                  </a:lnTo>
                  <a:lnTo>
                    <a:pt x="233" y="205"/>
                  </a:lnTo>
                  <a:lnTo>
                    <a:pt x="220" y="213"/>
                  </a:lnTo>
                  <a:lnTo>
                    <a:pt x="205" y="220"/>
                  </a:lnTo>
                  <a:lnTo>
                    <a:pt x="191" y="229"/>
                  </a:lnTo>
                  <a:lnTo>
                    <a:pt x="176" y="237"/>
                  </a:lnTo>
                  <a:lnTo>
                    <a:pt x="163" y="246"/>
                  </a:lnTo>
                  <a:lnTo>
                    <a:pt x="159" y="249"/>
                  </a:lnTo>
                  <a:lnTo>
                    <a:pt x="156" y="253"/>
                  </a:lnTo>
                  <a:lnTo>
                    <a:pt x="153" y="258"/>
                  </a:lnTo>
                  <a:lnTo>
                    <a:pt x="150" y="262"/>
                  </a:lnTo>
                  <a:lnTo>
                    <a:pt x="149" y="266"/>
                  </a:lnTo>
                  <a:lnTo>
                    <a:pt x="149" y="270"/>
                  </a:lnTo>
                  <a:lnTo>
                    <a:pt x="151" y="274"/>
                  </a:lnTo>
                  <a:lnTo>
                    <a:pt x="156" y="277"/>
                  </a:lnTo>
                  <a:lnTo>
                    <a:pt x="162" y="278"/>
                  </a:lnTo>
                  <a:lnTo>
                    <a:pt x="167" y="278"/>
                  </a:lnTo>
                  <a:lnTo>
                    <a:pt x="172" y="277"/>
                  </a:lnTo>
                  <a:lnTo>
                    <a:pt x="176" y="274"/>
                  </a:lnTo>
                  <a:lnTo>
                    <a:pt x="191" y="262"/>
                  </a:lnTo>
                  <a:lnTo>
                    <a:pt x="207" y="251"/>
                  </a:lnTo>
                  <a:lnTo>
                    <a:pt x="223" y="241"/>
                  </a:lnTo>
                  <a:lnTo>
                    <a:pt x="240" y="231"/>
                  </a:lnTo>
                  <a:lnTo>
                    <a:pt x="256" y="220"/>
                  </a:lnTo>
                  <a:lnTo>
                    <a:pt x="272" y="209"/>
                  </a:lnTo>
                  <a:lnTo>
                    <a:pt x="285" y="197"/>
                  </a:lnTo>
                  <a:lnTo>
                    <a:pt x="295" y="183"/>
                  </a:lnTo>
                  <a:lnTo>
                    <a:pt x="303" y="167"/>
                  </a:lnTo>
                  <a:lnTo>
                    <a:pt x="304" y="151"/>
                  </a:lnTo>
                  <a:lnTo>
                    <a:pt x="301" y="136"/>
                  </a:lnTo>
                  <a:lnTo>
                    <a:pt x="294" y="120"/>
                  </a:lnTo>
                  <a:lnTo>
                    <a:pt x="282" y="107"/>
                  </a:lnTo>
                  <a:lnTo>
                    <a:pt x="269" y="94"/>
                  </a:lnTo>
                  <a:lnTo>
                    <a:pt x="252" y="83"/>
                  </a:lnTo>
                  <a:lnTo>
                    <a:pt x="233" y="74"/>
                  </a:lnTo>
                  <a:lnTo>
                    <a:pt x="218" y="68"/>
                  </a:lnTo>
                  <a:lnTo>
                    <a:pt x="202" y="62"/>
                  </a:lnTo>
                  <a:lnTo>
                    <a:pt x="186" y="54"/>
                  </a:lnTo>
                  <a:lnTo>
                    <a:pt x="169" y="48"/>
                  </a:lnTo>
                  <a:lnTo>
                    <a:pt x="151" y="41"/>
                  </a:lnTo>
                  <a:lnTo>
                    <a:pt x="133" y="35"/>
                  </a:lnTo>
                  <a:lnTo>
                    <a:pt x="115" y="28"/>
                  </a:lnTo>
                  <a:lnTo>
                    <a:pt x="98" y="21"/>
                  </a:lnTo>
                  <a:lnTo>
                    <a:pt x="82" y="16"/>
                  </a:lnTo>
                  <a:lnTo>
                    <a:pt x="66" y="11"/>
                  </a:lnTo>
                  <a:lnTo>
                    <a:pt x="50" y="7"/>
                  </a:lnTo>
                  <a:lnTo>
                    <a:pt x="37" y="4"/>
                  </a:lnTo>
                  <a:lnTo>
                    <a:pt x="25" y="1"/>
                  </a:lnTo>
                  <a:lnTo>
                    <a:pt x="15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13" y="7"/>
                  </a:lnTo>
                  <a:lnTo>
                    <a:pt x="28" y="12"/>
                  </a:lnTo>
                  <a:lnTo>
                    <a:pt x="44" y="17"/>
                  </a:lnTo>
                  <a:lnTo>
                    <a:pt x="58" y="23"/>
                  </a:lnTo>
                  <a:lnTo>
                    <a:pt x="74" y="28"/>
                  </a:lnTo>
                  <a:lnTo>
                    <a:pt x="90" y="33"/>
                  </a:lnTo>
                  <a:lnTo>
                    <a:pt x="106" y="39"/>
                  </a:lnTo>
                  <a:lnTo>
                    <a:pt x="122" y="45"/>
                  </a:lnTo>
                  <a:lnTo>
                    <a:pt x="140" y="51"/>
                  </a:lnTo>
                  <a:lnTo>
                    <a:pt x="156" y="58"/>
                  </a:lnTo>
                  <a:lnTo>
                    <a:pt x="172" y="64"/>
                  </a:lnTo>
                  <a:lnTo>
                    <a:pt x="188" y="71"/>
                  </a:lnTo>
                  <a:lnTo>
                    <a:pt x="204" y="79"/>
                  </a:lnTo>
                  <a:lnTo>
                    <a:pt x="218" y="86"/>
                  </a:lnTo>
                  <a:lnTo>
                    <a:pt x="233" y="95"/>
                  </a:lnTo>
                  <a:lnTo>
                    <a:pt x="247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72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1963" y="193675"/>
            <a:ext cx="7772400" cy="9540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Elements of a wireless network</a:t>
            </a:r>
          </a:p>
        </p:txBody>
      </p:sp>
      <p:pic>
        <p:nvPicPr>
          <p:cNvPr id="27690" name="Picture 16" descr="underline_base"/>
          <p:cNvPicPr>
            <a:picLocks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8810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91" name="Group 6"/>
          <p:cNvGrpSpPr>
            <a:grpSpLocks/>
          </p:cNvGrpSpPr>
          <p:nvPr/>
        </p:nvGrpSpPr>
        <p:grpSpPr bwMode="auto">
          <a:xfrm>
            <a:off x="3038475" y="2557463"/>
            <a:ext cx="2362200" cy="1762125"/>
            <a:chOff x="3839" y="1737"/>
            <a:chExt cx="1488" cy="1110"/>
          </a:xfrm>
        </p:grpSpPr>
        <p:sp>
          <p:nvSpPr>
            <p:cNvPr id="27692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314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4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14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08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228600"/>
            <a:ext cx="8664575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Characteristics of selected wireless links</a:t>
            </a:r>
          </a:p>
        </p:txBody>
      </p:sp>
      <p:sp>
        <p:nvSpPr>
          <p:cNvPr id="7176" name="Rectangle 111"/>
          <p:cNvSpPr>
            <a:spLocks noChangeArrowheads="1"/>
          </p:cNvSpPr>
          <p:nvPr/>
        </p:nvSpPr>
        <p:spPr bwMode="auto">
          <a:xfrm>
            <a:off x="1327150" y="1468331"/>
            <a:ext cx="6567488" cy="395456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198" name="Line 112"/>
          <p:cNvSpPr>
            <a:spLocks noChangeShapeType="1"/>
          </p:cNvSpPr>
          <p:nvPr/>
        </p:nvSpPr>
        <p:spPr bwMode="auto">
          <a:xfrm>
            <a:off x="1327150" y="5422900"/>
            <a:ext cx="6626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199" name="Text Box 113"/>
          <p:cNvSpPr txBox="1">
            <a:spLocks noChangeArrowheads="1"/>
          </p:cNvSpPr>
          <p:nvPr/>
        </p:nvSpPr>
        <p:spPr bwMode="auto">
          <a:xfrm>
            <a:off x="1704975" y="5413375"/>
            <a:ext cx="8318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Indoor</a:t>
            </a:r>
          </a:p>
          <a:p>
            <a:pPr algn="ctr"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10-30m</a:t>
            </a:r>
          </a:p>
        </p:txBody>
      </p:sp>
      <p:sp>
        <p:nvSpPr>
          <p:cNvPr id="8200" name="Text Box 114"/>
          <p:cNvSpPr txBox="1">
            <a:spLocks noChangeArrowheads="1"/>
          </p:cNvSpPr>
          <p:nvPr/>
        </p:nvSpPr>
        <p:spPr bwMode="auto">
          <a:xfrm>
            <a:off x="3217863" y="5416550"/>
            <a:ext cx="10096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Outdoor</a:t>
            </a:r>
          </a:p>
          <a:p>
            <a:pPr algn="ctr"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50-200m</a:t>
            </a:r>
          </a:p>
        </p:txBody>
      </p:sp>
      <p:sp>
        <p:nvSpPr>
          <p:cNvPr id="8201" name="Text Box 115"/>
          <p:cNvSpPr txBox="1">
            <a:spLocks noChangeArrowheads="1"/>
          </p:cNvSpPr>
          <p:nvPr/>
        </p:nvSpPr>
        <p:spPr bwMode="auto">
          <a:xfrm>
            <a:off x="4695825" y="5421313"/>
            <a:ext cx="12382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Mid-range</a:t>
            </a:r>
          </a:p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outdoor</a:t>
            </a:r>
          </a:p>
          <a:p>
            <a:pPr algn="ctr"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200m – 4 Km</a:t>
            </a:r>
          </a:p>
        </p:txBody>
      </p:sp>
      <p:sp>
        <p:nvSpPr>
          <p:cNvPr id="8202" name="Text Box 116"/>
          <p:cNvSpPr txBox="1">
            <a:spLocks noChangeArrowheads="1"/>
          </p:cNvSpPr>
          <p:nvPr/>
        </p:nvSpPr>
        <p:spPr bwMode="auto">
          <a:xfrm>
            <a:off x="6200775" y="5421313"/>
            <a:ext cx="13525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Long-range</a:t>
            </a:r>
          </a:p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outdoor</a:t>
            </a:r>
          </a:p>
          <a:p>
            <a:pPr algn="ctr"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5Km – 20 Km</a:t>
            </a:r>
          </a:p>
        </p:txBody>
      </p:sp>
      <p:sp>
        <p:nvSpPr>
          <p:cNvPr id="8203" name="Text Box 117"/>
          <p:cNvSpPr txBox="1">
            <a:spLocks noChangeArrowheads="1"/>
          </p:cNvSpPr>
          <p:nvPr/>
        </p:nvSpPr>
        <p:spPr bwMode="auto">
          <a:xfrm>
            <a:off x="679450" y="4800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.056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04" name="Text Box 118"/>
          <p:cNvSpPr txBox="1">
            <a:spLocks noChangeArrowheads="1"/>
          </p:cNvSpPr>
          <p:nvPr/>
        </p:nvSpPr>
        <p:spPr bwMode="auto">
          <a:xfrm>
            <a:off x="682625" y="43688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.384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05" name="Text Box 119"/>
          <p:cNvSpPr txBox="1">
            <a:spLocks noChangeArrowheads="1"/>
          </p:cNvSpPr>
          <p:nvPr/>
        </p:nvSpPr>
        <p:spPr bwMode="auto">
          <a:xfrm>
            <a:off x="923925" y="36782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1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06" name="Text Box 120"/>
          <p:cNvSpPr txBox="1">
            <a:spLocks noChangeArrowheads="1"/>
          </p:cNvSpPr>
          <p:nvPr/>
        </p:nvSpPr>
        <p:spPr bwMode="auto">
          <a:xfrm>
            <a:off x="922338" y="32464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4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07" name="Text Box 121"/>
          <p:cNvSpPr txBox="1">
            <a:spLocks noChangeArrowheads="1"/>
          </p:cNvSpPr>
          <p:nvPr/>
        </p:nvSpPr>
        <p:spPr bwMode="auto">
          <a:xfrm>
            <a:off x="625475" y="285115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5-11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08" name="Text Box 122"/>
          <p:cNvSpPr txBox="1">
            <a:spLocks noChangeArrowheads="1"/>
          </p:cNvSpPr>
          <p:nvPr/>
        </p:nvSpPr>
        <p:spPr bwMode="auto">
          <a:xfrm>
            <a:off x="814388" y="2435225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54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09" name="Rectangle 123"/>
          <p:cNvSpPr>
            <a:spLocks noChangeArrowheads="1"/>
          </p:cNvSpPr>
          <p:nvPr/>
        </p:nvSpPr>
        <p:spPr bwMode="auto">
          <a:xfrm>
            <a:off x="2662238" y="4852988"/>
            <a:ext cx="4676775" cy="284162"/>
          </a:xfrm>
          <a:prstGeom prst="rect">
            <a:avLst/>
          </a:prstGeom>
          <a:solidFill>
            <a:srgbClr val="33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0" name="Text Box 124"/>
          <p:cNvSpPr txBox="1">
            <a:spLocks noChangeArrowheads="1"/>
          </p:cNvSpPr>
          <p:nvPr/>
        </p:nvSpPr>
        <p:spPr bwMode="auto">
          <a:xfrm>
            <a:off x="3948113" y="4845050"/>
            <a:ext cx="21066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2G: IS-95, CDMA, GSM</a:t>
            </a:r>
          </a:p>
        </p:txBody>
      </p:sp>
      <p:sp>
        <p:nvSpPr>
          <p:cNvPr id="8211" name="Rectangle 126"/>
          <p:cNvSpPr>
            <a:spLocks noChangeArrowheads="1"/>
          </p:cNvSpPr>
          <p:nvPr/>
        </p:nvSpPr>
        <p:spPr bwMode="auto">
          <a:xfrm>
            <a:off x="2651125" y="4435475"/>
            <a:ext cx="4676775" cy="284163"/>
          </a:xfrm>
          <a:prstGeom prst="rect">
            <a:avLst/>
          </a:prstGeom>
          <a:solidFill>
            <a:srgbClr val="33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2" name="Text Box 127"/>
          <p:cNvSpPr txBox="1">
            <a:spLocks noChangeArrowheads="1"/>
          </p:cNvSpPr>
          <p:nvPr/>
        </p:nvSpPr>
        <p:spPr bwMode="auto">
          <a:xfrm>
            <a:off x="3681413" y="4413250"/>
            <a:ext cx="29829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2.5G: UMTS/WCDMA, CDMA2000</a:t>
            </a:r>
          </a:p>
        </p:txBody>
      </p:sp>
      <p:sp>
        <p:nvSpPr>
          <p:cNvPr id="8213" name="Rectangle 129"/>
          <p:cNvSpPr>
            <a:spLocks noChangeArrowheads="1"/>
          </p:cNvSpPr>
          <p:nvPr/>
        </p:nvSpPr>
        <p:spPr bwMode="auto">
          <a:xfrm>
            <a:off x="1339850" y="3703638"/>
            <a:ext cx="928688" cy="284162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4" name="Text Box 130"/>
          <p:cNvSpPr txBox="1">
            <a:spLocks noChangeArrowheads="1"/>
          </p:cNvSpPr>
          <p:nvPr/>
        </p:nvSpPr>
        <p:spPr bwMode="auto">
          <a:xfrm>
            <a:off x="1422400" y="3711575"/>
            <a:ext cx="7254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802.15</a:t>
            </a:r>
          </a:p>
        </p:txBody>
      </p:sp>
      <p:sp>
        <p:nvSpPr>
          <p:cNvPr id="8215" name="Rectangle 131"/>
          <p:cNvSpPr>
            <a:spLocks noChangeArrowheads="1"/>
          </p:cNvSpPr>
          <p:nvPr/>
        </p:nvSpPr>
        <p:spPr bwMode="auto">
          <a:xfrm>
            <a:off x="1354138" y="2865438"/>
            <a:ext cx="1724025" cy="315912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6" name="Text Box 132"/>
          <p:cNvSpPr txBox="1">
            <a:spLocks noChangeArrowheads="1"/>
          </p:cNvSpPr>
          <p:nvPr/>
        </p:nvSpPr>
        <p:spPr bwMode="auto">
          <a:xfrm>
            <a:off x="1724025" y="2890838"/>
            <a:ext cx="833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802.11b</a:t>
            </a:r>
          </a:p>
        </p:txBody>
      </p:sp>
      <p:sp>
        <p:nvSpPr>
          <p:cNvPr id="8217" name="Rectangle 133"/>
          <p:cNvSpPr>
            <a:spLocks noChangeArrowheads="1"/>
          </p:cNvSpPr>
          <p:nvPr/>
        </p:nvSpPr>
        <p:spPr bwMode="auto">
          <a:xfrm>
            <a:off x="1357313" y="2432050"/>
            <a:ext cx="1724025" cy="315913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8" name="Text Box 134"/>
          <p:cNvSpPr txBox="1">
            <a:spLocks noChangeArrowheads="1"/>
          </p:cNvSpPr>
          <p:nvPr/>
        </p:nvSpPr>
        <p:spPr bwMode="auto">
          <a:xfrm>
            <a:off x="1727200" y="2457450"/>
            <a:ext cx="981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802.11a,g</a:t>
            </a:r>
          </a:p>
        </p:txBody>
      </p:sp>
      <p:sp>
        <p:nvSpPr>
          <p:cNvPr id="8219" name="Line 135"/>
          <p:cNvSpPr>
            <a:spLocks noChangeShapeType="1"/>
          </p:cNvSpPr>
          <p:nvPr/>
        </p:nvSpPr>
        <p:spPr bwMode="auto">
          <a:xfrm flipV="1">
            <a:off x="1328738" y="1320257"/>
            <a:ext cx="0" cy="41026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20" name="Rectangle 136"/>
          <p:cNvSpPr>
            <a:spLocks noChangeArrowheads="1"/>
          </p:cNvSpPr>
          <p:nvPr/>
        </p:nvSpPr>
        <p:spPr bwMode="auto">
          <a:xfrm>
            <a:off x="2717800" y="2744788"/>
            <a:ext cx="5078413" cy="596900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21" name="Rectangle 137"/>
          <p:cNvSpPr>
            <a:spLocks noChangeArrowheads="1"/>
          </p:cNvSpPr>
          <p:nvPr/>
        </p:nvSpPr>
        <p:spPr bwMode="auto">
          <a:xfrm>
            <a:off x="2654300" y="3297238"/>
            <a:ext cx="4676775" cy="284162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22" name="Text Box 138"/>
          <p:cNvSpPr txBox="1">
            <a:spLocks noChangeArrowheads="1"/>
          </p:cNvSpPr>
          <p:nvPr/>
        </p:nvSpPr>
        <p:spPr bwMode="auto">
          <a:xfrm>
            <a:off x="2965450" y="3305175"/>
            <a:ext cx="429101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3G: UMTS/WCDMA-HSPDA, CDMA2000-1xEVDO</a:t>
            </a:r>
          </a:p>
        </p:txBody>
      </p:sp>
      <p:sp>
        <p:nvSpPr>
          <p:cNvPr id="8223" name="Text Box 140"/>
          <p:cNvSpPr txBox="1">
            <a:spLocks noChangeArrowheads="1"/>
          </p:cNvSpPr>
          <p:nvPr/>
        </p:nvSpPr>
        <p:spPr bwMode="auto">
          <a:xfrm>
            <a:off x="5013325" y="2922588"/>
            <a:ext cx="1695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4G: LTWE WIMAX</a:t>
            </a:r>
          </a:p>
        </p:txBody>
      </p:sp>
      <p:sp>
        <p:nvSpPr>
          <p:cNvPr id="8224" name="Rectangle 141"/>
          <p:cNvSpPr>
            <a:spLocks noChangeArrowheads="1"/>
          </p:cNvSpPr>
          <p:nvPr/>
        </p:nvSpPr>
        <p:spPr bwMode="auto">
          <a:xfrm>
            <a:off x="3133725" y="2536825"/>
            <a:ext cx="4062413" cy="284163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25" name="Text Box 142"/>
          <p:cNvSpPr txBox="1">
            <a:spLocks noChangeArrowheads="1"/>
          </p:cNvSpPr>
          <p:nvPr/>
        </p:nvSpPr>
        <p:spPr bwMode="auto">
          <a:xfrm>
            <a:off x="4164013" y="2514600"/>
            <a:ext cx="2178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802.11a,g point-to-point</a:t>
            </a:r>
          </a:p>
        </p:txBody>
      </p:sp>
      <p:sp>
        <p:nvSpPr>
          <p:cNvPr id="8226" name="Line 143"/>
          <p:cNvSpPr>
            <a:spLocks noChangeShapeType="1"/>
          </p:cNvSpPr>
          <p:nvPr/>
        </p:nvSpPr>
        <p:spPr bwMode="auto">
          <a:xfrm flipH="1">
            <a:off x="7900988" y="2700338"/>
            <a:ext cx="25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27" name="Text Box 144"/>
          <p:cNvSpPr txBox="1">
            <a:spLocks noChangeArrowheads="1"/>
          </p:cNvSpPr>
          <p:nvPr/>
        </p:nvSpPr>
        <p:spPr bwMode="auto">
          <a:xfrm>
            <a:off x="712050" y="2022475"/>
            <a:ext cx="569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450</a:t>
            </a:r>
            <a:endParaRPr lang="en-US" sz="1400" dirty="0" smtClean="0">
              <a:latin typeface="Arial" charset="0"/>
              <a:cs typeface="+mn-cs"/>
            </a:endParaRPr>
          </a:p>
        </p:txBody>
      </p:sp>
      <p:sp>
        <p:nvSpPr>
          <p:cNvPr id="8228" name="Rectangle 145"/>
          <p:cNvSpPr>
            <a:spLocks noChangeArrowheads="1"/>
          </p:cNvSpPr>
          <p:nvPr/>
        </p:nvSpPr>
        <p:spPr bwMode="auto">
          <a:xfrm>
            <a:off x="1323656" y="2032572"/>
            <a:ext cx="1522412" cy="315912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29" name="Text Box 146"/>
          <p:cNvSpPr txBox="1">
            <a:spLocks noChangeArrowheads="1"/>
          </p:cNvSpPr>
          <p:nvPr/>
        </p:nvSpPr>
        <p:spPr bwMode="auto">
          <a:xfrm>
            <a:off x="1613916" y="2036763"/>
            <a:ext cx="833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802.11n</a:t>
            </a:r>
          </a:p>
        </p:txBody>
      </p:sp>
      <p:sp>
        <p:nvSpPr>
          <p:cNvPr id="8230" name="Text Box 147"/>
          <p:cNvSpPr txBox="1">
            <a:spLocks noChangeArrowheads="1"/>
          </p:cNvSpPr>
          <p:nvPr/>
        </p:nvSpPr>
        <p:spPr bwMode="auto">
          <a:xfrm rot="-5400000">
            <a:off x="-446881" y="3417094"/>
            <a:ext cx="189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+mn-cs"/>
              </a:rPr>
              <a:t>Data rate (Mbps)</a:t>
            </a:r>
          </a:p>
        </p:txBody>
      </p:sp>
      <p:pic>
        <p:nvPicPr>
          <p:cNvPr id="29734" name="Picture 6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1033463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8634" y="1601592"/>
            <a:ext cx="104184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1300</a:t>
            </a:r>
            <a:endParaRPr lang="en-US" dirty="0"/>
          </a:p>
        </p:txBody>
      </p:sp>
      <p:sp>
        <p:nvSpPr>
          <p:cNvPr id="46" name="Rectangle 145"/>
          <p:cNvSpPr>
            <a:spLocks noChangeArrowheads="1"/>
          </p:cNvSpPr>
          <p:nvPr/>
        </p:nvSpPr>
        <p:spPr bwMode="auto">
          <a:xfrm>
            <a:off x="1325167" y="1652678"/>
            <a:ext cx="1522412" cy="315912"/>
          </a:xfrm>
          <a:prstGeom prst="rect">
            <a:avLst/>
          </a:prstGeom>
          <a:solidFill>
            <a:srgbClr val="3333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97343" y="1648395"/>
            <a:ext cx="973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802.11 ac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85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5"/>
          <p:cNvSpPr>
            <a:spLocks noChangeArrowheads="1"/>
          </p:cNvSpPr>
          <p:nvPr/>
        </p:nvSpPr>
        <p:spPr bwMode="auto">
          <a:xfrm>
            <a:off x="4816475" y="4378325"/>
            <a:ext cx="2152650" cy="2093913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0" name="Oval 11"/>
          <p:cNvSpPr>
            <a:spLocks noChangeArrowheads="1"/>
          </p:cNvSpPr>
          <p:nvPr/>
        </p:nvSpPr>
        <p:spPr bwMode="auto">
          <a:xfrm>
            <a:off x="650875" y="1290638"/>
            <a:ext cx="2252663" cy="22860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1" name="Line 22"/>
          <p:cNvSpPr>
            <a:spLocks noChangeShapeType="1"/>
          </p:cNvSpPr>
          <p:nvPr/>
        </p:nvSpPr>
        <p:spPr bwMode="auto">
          <a:xfrm>
            <a:off x="1798638" y="2447925"/>
            <a:ext cx="1277937" cy="655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2" name="Oval 23"/>
          <p:cNvSpPr>
            <a:spLocks noChangeArrowheads="1"/>
          </p:cNvSpPr>
          <p:nvPr/>
        </p:nvSpPr>
        <p:spPr bwMode="auto">
          <a:xfrm>
            <a:off x="1524000" y="4033838"/>
            <a:ext cx="1038225" cy="100488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3" name="Line 34"/>
          <p:cNvSpPr>
            <a:spLocks noChangeShapeType="1"/>
          </p:cNvSpPr>
          <p:nvPr/>
        </p:nvSpPr>
        <p:spPr bwMode="auto">
          <a:xfrm flipV="1">
            <a:off x="2197100" y="3636963"/>
            <a:ext cx="1257300" cy="809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4" name="Oval 38"/>
          <p:cNvSpPr>
            <a:spLocks noChangeArrowheads="1"/>
          </p:cNvSpPr>
          <p:nvPr/>
        </p:nvSpPr>
        <p:spPr bwMode="auto">
          <a:xfrm>
            <a:off x="3108325" y="4440238"/>
            <a:ext cx="2278063" cy="2052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5" name="Line 59"/>
          <p:cNvSpPr>
            <a:spLocks noChangeShapeType="1"/>
          </p:cNvSpPr>
          <p:nvPr/>
        </p:nvSpPr>
        <p:spPr bwMode="auto">
          <a:xfrm>
            <a:off x="5360988" y="54244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6" name="Line 60"/>
          <p:cNvSpPr>
            <a:spLocks noChangeShapeType="1"/>
          </p:cNvSpPr>
          <p:nvPr/>
        </p:nvSpPr>
        <p:spPr bwMode="auto">
          <a:xfrm flipH="1">
            <a:off x="4873625" y="53276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7" name="Line 61"/>
          <p:cNvSpPr>
            <a:spLocks noChangeShapeType="1"/>
          </p:cNvSpPr>
          <p:nvPr/>
        </p:nvSpPr>
        <p:spPr bwMode="auto">
          <a:xfrm flipH="1">
            <a:off x="4887913" y="5403850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8" name="Line 62"/>
          <p:cNvSpPr>
            <a:spLocks noChangeShapeType="1"/>
          </p:cNvSpPr>
          <p:nvPr/>
        </p:nvSpPr>
        <p:spPr bwMode="auto">
          <a:xfrm flipH="1">
            <a:off x="4830763" y="5470525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9" name="Line 63"/>
          <p:cNvSpPr>
            <a:spLocks noChangeShapeType="1"/>
          </p:cNvSpPr>
          <p:nvPr/>
        </p:nvSpPr>
        <p:spPr bwMode="auto">
          <a:xfrm flipH="1" flipV="1">
            <a:off x="4867275" y="4105275"/>
            <a:ext cx="949325" cy="129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0" name="Line 64"/>
          <p:cNvSpPr>
            <a:spLocks noChangeShapeType="1"/>
          </p:cNvSpPr>
          <p:nvPr/>
        </p:nvSpPr>
        <p:spPr bwMode="auto">
          <a:xfrm flipV="1">
            <a:off x="4308475" y="4144963"/>
            <a:ext cx="50800" cy="111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31757" name="Group 356"/>
          <p:cNvGrpSpPr>
            <a:grpSpLocks/>
          </p:cNvGrpSpPr>
          <p:nvPr/>
        </p:nvGrpSpPr>
        <p:grpSpPr bwMode="auto">
          <a:xfrm>
            <a:off x="6442075" y="4867275"/>
            <a:ext cx="331788" cy="368300"/>
            <a:chOff x="313" y="1497"/>
            <a:chExt cx="1152" cy="1014"/>
          </a:xfrm>
        </p:grpSpPr>
        <p:pic>
          <p:nvPicPr>
            <p:cNvPr id="31874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75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58" name="Group 361"/>
          <p:cNvGrpSpPr>
            <a:grpSpLocks/>
          </p:cNvGrpSpPr>
          <p:nvPr/>
        </p:nvGrpSpPr>
        <p:grpSpPr bwMode="auto">
          <a:xfrm>
            <a:off x="2071688" y="4195763"/>
            <a:ext cx="396875" cy="388937"/>
            <a:chOff x="2967" y="478"/>
            <a:chExt cx="788" cy="625"/>
          </a:xfrm>
        </p:grpSpPr>
        <p:pic>
          <p:nvPicPr>
            <p:cNvPr id="31872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73" name="Picture 360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59" name="Group 92"/>
          <p:cNvGrpSpPr>
            <a:grpSpLocks/>
          </p:cNvGrpSpPr>
          <p:nvPr/>
        </p:nvGrpSpPr>
        <p:grpSpPr bwMode="auto">
          <a:xfrm>
            <a:off x="5668963" y="4957763"/>
            <a:ext cx="458787" cy="620712"/>
            <a:chOff x="5955030" y="3031808"/>
            <a:chExt cx="914400" cy="1398587"/>
          </a:xfrm>
        </p:grpSpPr>
        <p:grpSp>
          <p:nvGrpSpPr>
            <p:cNvPr id="31855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31857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58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59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0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1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2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3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4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5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6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7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8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69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70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71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31856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0" name="Group 403"/>
          <p:cNvGrpSpPr>
            <a:grpSpLocks/>
          </p:cNvGrpSpPr>
          <p:nvPr/>
        </p:nvGrpSpPr>
        <p:grpSpPr bwMode="auto">
          <a:xfrm>
            <a:off x="3403600" y="5354638"/>
            <a:ext cx="527050" cy="392112"/>
            <a:chOff x="2751" y="1851"/>
            <a:chExt cx="462" cy="478"/>
          </a:xfrm>
        </p:grpSpPr>
        <p:pic>
          <p:nvPicPr>
            <p:cNvPr id="31853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5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1" name="Group 113"/>
          <p:cNvGrpSpPr>
            <a:grpSpLocks/>
          </p:cNvGrpSpPr>
          <p:nvPr/>
        </p:nvGrpSpPr>
        <p:grpSpPr bwMode="auto">
          <a:xfrm>
            <a:off x="4094163" y="4987925"/>
            <a:ext cx="458787" cy="620713"/>
            <a:chOff x="5955030" y="3031808"/>
            <a:chExt cx="914400" cy="1398587"/>
          </a:xfrm>
        </p:grpSpPr>
        <p:grpSp>
          <p:nvGrpSpPr>
            <p:cNvPr id="31836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31838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39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0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1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2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3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4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5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6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7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8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49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50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51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52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31837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2" name="Group 356"/>
          <p:cNvGrpSpPr>
            <a:grpSpLocks/>
          </p:cNvGrpSpPr>
          <p:nvPr/>
        </p:nvGrpSpPr>
        <p:grpSpPr bwMode="auto">
          <a:xfrm>
            <a:off x="5781675" y="5791200"/>
            <a:ext cx="361950" cy="338138"/>
            <a:chOff x="313" y="1497"/>
            <a:chExt cx="1152" cy="1014"/>
          </a:xfrm>
        </p:grpSpPr>
        <p:pic>
          <p:nvPicPr>
            <p:cNvPr id="31834" name="Picture 354" descr="laptop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35" name="Picture 355" descr="antenna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3" name="Group 356"/>
          <p:cNvGrpSpPr>
            <a:grpSpLocks/>
          </p:cNvGrpSpPr>
          <p:nvPr/>
        </p:nvGrpSpPr>
        <p:grpSpPr bwMode="auto">
          <a:xfrm>
            <a:off x="4551363" y="5811838"/>
            <a:ext cx="376237" cy="347662"/>
            <a:chOff x="313" y="1497"/>
            <a:chExt cx="1152" cy="1014"/>
          </a:xfrm>
        </p:grpSpPr>
        <p:pic>
          <p:nvPicPr>
            <p:cNvPr id="31832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33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4" name="Group 356"/>
          <p:cNvGrpSpPr>
            <a:grpSpLocks/>
          </p:cNvGrpSpPr>
          <p:nvPr/>
        </p:nvGrpSpPr>
        <p:grpSpPr bwMode="auto">
          <a:xfrm>
            <a:off x="3830638" y="5832475"/>
            <a:ext cx="382587" cy="436563"/>
            <a:chOff x="313" y="1497"/>
            <a:chExt cx="1152" cy="1014"/>
          </a:xfrm>
        </p:grpSpPr>
        <p:pic>
          <p:nvPicPr>
            <p:cNvPr id="31830" name="Picture 354" descr="laptop_stylized_small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31" name="Picture 355" descr="antenna_stylized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5" name="Group 403"/>
          <p:cNvGrpSpPr>
            <a:grpSpLocks/>
          </p:cNvGrpSpPr>
          <p:nvPr/>
        </p:nvGrpSpPr>
        <p:grpSpPr bwMode="auto">
          <a:xfrm>
            <a:off x="3729038" y="4673600"/>
            <a:ext cx="485775" cy="403225"/>
            <a:chOff x="2751" y="1851"/>
            <a:chExt cx="462" cy="478"/>
          </a:xfrm>
        </p:grpSpPr>
        <p:pic>
          <p:nvPicPr>
            <p:cNvPr id="31828" name="Picture 364" descr="iphone_stylized_small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29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6" name="Group 403"/>
          <p:cNvGrpSpPr>
            <a:grpSpLocks/>
          </p:cNvGrpSpPr>
          <p:nvPr/>
        </p:nvGrpSpPr>
        <p:grpSpPr bwMode="auto">
          <a:xfrm>
            <a:off x="6289675" y="5334000"/>
            <a:ext cx="525463" cy="392113"/>
            <a:chOff x="2751" y="1851"/>
            <a:chExt cx="462" cy="478"/>
          </a:xfrm>
        </p:grpSpPr>
        <p:pic>
          <p:nvPicPr>
            <p:cNvPr id="31826" name="Picture 364" descr="iphone_stylized_small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27" name="Picture 402" descr="antenna_radiation_stylized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7" name="Group 356"/>
          <p:cNvGrpSpPr>
            <a:grpSpLocks/>
          </p:cNvGrpSpPr>
          <p:nvPr/>
        </p:nvGrpSpPr>
        <p:grpSpPr bwMode="auto">
          <a:xfrm>
            <a:off x="4987925" y="5191125"/>
            <a:ext cx="376238" cy="349250"/>
            <a:chOff x="313" y="1497"/>
            <a:chExt cx="1152" cy="1014"/>
          </a:xfrm>
        </p:grpSpPr>
        <p:pic>
          <p:nvPicPr>
            <p:cNvPr id="31824" name="Picture 354" descr="laptop_stylized_small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25" name="Picture 355" descr="antenna_stylized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8" name="Group 356"/>
          <p:cNvGrpSpPr>
            <a:grpSpLocks/>
          </p:cNvGrpSpPr>
          <p:nvPr/>
        </p:nvGrpSpPr>
        <p:grpSpPr bwMode="auto">
          <a:xfrm>
            <a:off x="1909763" y="4643438"/>
            <a:ext cx="282575" cy="344487"/>
            <a:chOff x="313" y="1497"/>
            <a:chExt cx="1152" cy="1014"/>
          </a:xfrm>
        </p:grpSpPr>
        <p:pic>
          <p:nvPicPr>
            <p:cNvPr id="31822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23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9" name="Group 403"/>
          <p:cNvGrpSpPr>
            <a:grpSpLocks/>
          </p:cNvGrpSpPr>
          <p:nvPr/>
        </p:nvGrpSpPr>
        <p:grpSpPr bwMode="auto">
          <a:xfrm>
            <a:off x="1616075" y="4308475"/>
            <a:ext cx="444500" cy="381000"/>
            <a:chOff x="2751" y="1851"/>
            <a:chExt cx="462" cy="478"/>
          </a:xfrm>
        </p:grpSpPr>
        <p:pic>
          <p:nvPicPr>
            <p:cNvPr id="31820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21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0" name="Group 155"/>
          <p:cNvGrpSpPr>
            <a:grpSpLocks/>
          </p:cNvGrpSpPr>
          <p:nvPr/>
        </p:nvGrpSpPr>
        <p:grpSpPr bwMode="auto">
          <a:xfrm>
            <a:off x="1574800" y="1971675"/>
            <a:ext cx="458788" cy="619125"/>
            <a:chOff x="5955030" y="3031808"/>
            <a:chExt cx="914400" cy="1398587"/>
          </a:xfrm>
        </p:grpSpPr>
        <p:grpSp>
          <p:nvGrpSpPr>
            <p:cNvPr id="31803" name="Group 398"/>
            <p:cNvGrpSpPr>
              <a:grpSpLocks/>
            </p:cNvGrpSpPr>
            <p:nvPr/>
          </p:nvGrpSpPr>
          <p:grpSpPr bwMode="auto">
            <a:xfrm>
              <a:off x="6097905" y="3403283"/>
              <a:ext cx="596900" cy="1027112"/>
              <a:chOff x="3130" y="3288"/>
              <a:chExt cx="410" cy="742"/>
            </a:xfrm>
          </p:grpSpPr>
          <p:sp>
            <p:nvSpPr>
              <p:cNvPr id="3180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0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0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0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0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3181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pic>
          <p:nvPicPr>
            <p:cNvPr id="31804" name="Picture 399" descr="cell_tower_radiation copy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5030" y="3031808"/>
              <a:ext cx="914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1" name="Group 356"/>
          <p:cNvGrpSpPr>
            <a:grpSpLocks/>
          </p:cNvGrpSpPr>
          <p:nvPr/>
        </p:nvGrpSpPr>
        <p:grpSpPr bwMode="auto">
          <a:xfrm>
            <a:off x="2112963" y="2103438"/>
            <a:ext cx="465137" cy="481012"/>
            <a:chOff x="313" y="1497"/>
            <a:chExt cx="1152" cy="1014"/>
          </a:xfrm>
        </p:grpSpPr>
        <p:pic>
          <p:nvPicPr>
            <p:cNvPr id="31801" name="Picture 354" descr="laptop_stylized_small"/>
            <p:cNvPicPr>
              <a:picLocks noChangeAspect="1" noChangeArrowheads="1"/>
            </p:cNvPicPr>
            <p:nvPr/>
          </p:nvPicPr>
          <p:blipFill>
            <a:blip r:embed="rId2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02" name="Picture 355" descr="antenna_stylized"/>
            <p:cNvPicPr>
              <a:picLocks noChangeAspect="1" noChangeArrowheads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2" name="Group 356"/>
          <p:cNvGrpSpPr>
            <a:grpSpLocks/>
          </p:cNvGrpSpPr>
          <p:nvPr/>
        </p:nvGrpSpPr>
        <p:grpSpPr bwMode="auto">
          <a:xfrm>
            <a:off x="2005013" y="2901950"/>
            <a:ext cx="333375" cy="368300"/>
            <a:chOff x="313" y="1497"/>
            <a:chExt cx="1152" cy="1014"/>
          </a:xfrm>
        </p:grpSpPr>
        <p:pic>
          <p:nvPicPr>
            <p:cNvPr id="31799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800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3" name="Group 356"/>
          <p:cNvGrpSpPr>
            <a:grpSpLocks/>
          </p:cNvGrpSpPr>
          <p:nvPr/>
        </p:nvGrpSpPr>
        <p:grpSpPr bwMode="auto">
          <a:xfrm>
            <a:off x="1482725" y="2987675"/>
            <a:ext cx="282575" cy="344488"/>
            <a:chOff x="313" y="1497"/>
            <a:chExt cx="1152" cy="1014"/>
          </a:xfrm>
        </p:grpSpPr>
        <p:pic>
          <p:nvPicPr>
            <p:cNvPr id="31797" name="Picture 354" descr="laptop_stylized_small"/>
            <p:cNvPicPr>
              <a:picLocks noChangeAspect="1" noChangeArrowheads="1"/>
            </p:cNvPicPr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98" name="Picture 355" descr="antenna_stylized"/>
            <p:cNvPicPr>
              <a:picLocks noChangeAspect="1" noChangeArrowheads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4" name="Group 403"/>
          <p:cNvGrpSpPr>
            <a:grpSpLocks/>
          </p:cNvGrpSpPr>
          <p:nvPr/>
        </p:nvGrpSpPr>
        <p:grpSpPr bwMode="auto">
          <a:xfrm>
            <a:off x="1189038" y="2651125"/>
            <a:ext cx="444500" cy="382588"/>
            <a:chOff x="2751" y="1851"/>
            <a:chExt cx="462" cy="478"/>
          </a:xfrm>
        </p:grpSpPr>
        <p:pic>
          <p:nvPicPr>
            <p:cNvPr id="31795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96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5" name="Group 356"/>
          <p:cNvGrpSpPr>
            <a:grpSpLocks/>
          </p:cNvGrpSpPr>
          <p:nvPr/>
        </p:nvGrpSpPr>
        <p:grpSpPr bwMode="auto">
          <a:xfrm>
            <a:off x="1565275" y="1401763"/>
            <a:ext cx="446088" cy="385762"/>
            <a:chOff x="313" y="1497"/>
            <a:chExt cx="1152" cy="1014"/>
          </a:xfrm>
        </p:grpSpPr>
        <p:pic>
          <p:nvPicPr>
            <p:cNvPr id="31793" name="Picture 354" descr="laptop_stylized_small"/>
            <p:cNvPicPr>
              <a:picLocks noChangeAspect="1" noChangeArrowheads="1"/>
            </p:cNvPicPr>
            <p:nvPr/>
          </p:nvPicPr>
          <p:blipFill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94" name="Picture 355" descr="antenna_stylized"/>
            <p:cNvPicPr>
              <a:picLocks noChangeAspect="1" noChangeArrowheads="1"/>
            </p:cNvPicPr>
            <p:nvPr/>
          </p:nvPicPr>
          <p:blipFill>
            <a:blip r:embed="rId2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6" name="Group 403"/>
          <p:cNvGrpSpPr>
            <a:grpSpLocks/>
          </p:cNvGrpSpPr>
          <p:nvPr/>
        </p:nvGrpSpPr>
        <p:grpSpPr bwMode="auto">
          <a:xfrm>
            <a:off x="762000" y="2530475"/>
            <a:ext cx="446088" cy="381000"/>
            <a:chOff x="2751" y="1851"/>
            <a:chExt cx="462" cy="478"/>
          </a:xfrm>
        </p:grpSpPr>
        <p:pic>
          <p:nvPicPr>
            <p:cNvPr id="31791" name="Picture 364" descr="iphone_stylized_small"/>
            <p:cNvPicPr>
              <a:picLocks noChangeAspect="1" noChangeArrowheads="1"/>
            </p:cNvPicPr>
            <p:nvPr/>
          </p:nvPicPr>
          <p:blipFill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92" name="Picture 402" descr="antenna_radiation_stylized"/>
            <p:cNvPicPr>
              <a:picLocks noChangeAspect="1" noChangeArrowheads="1"/>
            </p:cNvPicPr>
            <p:nvPr/>
          </p:nvPicPr>
          <p:blipFill>
            <a:blip r:embed="rId2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79" name="Group 87"/>
          <p:cNvGrpSpPr>
            <a:grpSpLocks/>
          </p:cNvGrpSpPr>
          <p:nvPr/>
        </p:nvGrpSpPr>
        <p:grpSpPr bwMode="auto">
          <a:xfrm>
            <a:off x="4597400" y="1362075"/>
            <a:ext cx="4233863" cy="4064000"/>
            <a:chOff x="2896" y="858"/>
            <a:chExt cx="2667" cy="2560"/>
          </a:xfrm>
        </p:grpSpPr>
        <p:sp>
          <p:nvSpPr>
            <p:cNvPr id="9256" name="Rectangle 63"/>
            <p:cNvSpPr>
              <a:spLocks noChangeArrowheads="1"/>
            </p:cNvSpPr>
            <p:nvPr/>
          </p:nvSpPr>
          <p:spPr bwMode="auto">
            <a:xfrm>
              <a:off x="3455" y="981"/>
              <a:ext cx="2108" cy="1464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257" name="Rectangle 64"/>
            <p:cNvSpPr>
              <a:spLocks noChangeArrowheads="1"/>
            </p:cNvSpPr>
            <p:nvPr/>
          </p:nvSpPr>
          <p:spPr bwMode="auto">
            <a:xfrm>
              <a:off x="3489" y="884"/>
              <a:ext cx="1719" cy="1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258" name="Rectangle 65"/>
            <p:cNvSpPr>
              <a:spLocks noChangeArrowheads="1"/>
            </p:cNvSpPr>
            <p:nvPr/>
          </p:nvSpPr>
          <p:spPr bwMode="auto">
            <a:xfrm>
              <a:off x="3488" y="858"/>
              <a:ext cx="1984" cy="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>
                <a:lnSpc>
                  <a:spcPct val="90000"/>
                </a:lnSpc>
                <a:spcBef>
                  <a:spcPct val="20000"/>
                </a:spcBef>
                <a:buClr>
                  <a:srgbClr val="000099"/>
                </a:buClr>
                <a:buSzPct val="75000"/>
                <a:buFont typeface="Wingdings" charset="0"/>
                <a:buNone/>
                <a:defRPr/>
              </a:pPr>
              <a:r>
                <a:rPr lang="en-US" sz="2400" dirty="0">
                  <a:cs typeface="+mn-cs"/>
                </a:rPr>
                <a:t> </a:t>
              </a:r>
              <a:r>
                <a:rPr lang="en-US" sz="2400" dirty="0">
                  <a:latin typeface="Gill Sans MT" charset="0"/>
                  <a:cs typeface="+mn-cs"/>
                </a:rPr>
                <a:t>infrastructure mode</a:t>
              </a:r>
            </a:p>
            <a:p>
              <a:pPr marL="238125" indent="-238125">
                <a:lnSpc>
                  <a:spcPct val="90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/>
              </a:pPr>
              <a:r>
                <a:rPr lang="en-US" sz="2000" dirty="0">
                  <a:latin typeface="Gill Sans MT" charset="0"/>
                  <a:cs typeface="+mn-cs"/>
                </a:rPr>
                <a:t>base station connects mobiles into wired network</a:t>
              </a:r>
            </a:p>
            <a:p>
              <a:pPr marL="238125" indent="-238125">
                <a:lnSpc>
                  <a:spcPct val="90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charset="2"/>
                <a:buChar char="§"/>
                <a:defRPr/>
              </a:pPr>
              <a:r>
                <a:rPr lang="en-US" sz="2000" dirty="0">
                  <a:latin typeface="Gill Sans MT" charset="0"/>
                  <a:cs typeface="+mn-cs"/>
                </a:rPr>
                <a:t>handoff: mobile changes base station providing connection into wired network</a:t>
              </a:r>
            </a:p>
          </p:txBody>
        </p:sp>
        <p:sp>
          <p:nvSpPr>
            <p:cNvPr id="9259" name="Line 84"/>
            <p:cNvSpPr>
              <a:spLocks noChangeShapeType="1"/>
            </p:cNvSpPr>
            <p:nvPr/>
          </p:nvSpPr>
          <p:spPr bwMode="auto">
            <a:xfrm flipH="1">
              <a:off x="3314" y="2446"/>
              <a:ext cx="1072" cy="88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260" name="Line 85"/>
            <p:cNvSpPr>
              <a:spLocks noChangeShapeType="1"/>
            </p:cNvSpPr>
            <p:nvPr/>
          </p:nvSpPr>
          <p:spPr bwMode="auto">
            <a:xfrm flipH="1">
              <a:off x="3747" y="2445"/>
              <a:ext cx="637" cy="90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261" name="Line 86"/>
            <p:cNvSpPr>
              <a:spLocks noChangeShapeType="1"/>
            </p:cNvSpPr>
            <p:nvPr/>
          </p:nvSpPr>
          <p:spPr bwMode="auto">
            <a:xfrm flipH="1">
              <a:off x="2896" y="2453"/>
              <a:ext cx="1470" cy="96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254" name="Rectangle 4"/>
          <p:cNvSpPr>
            <a:spLocks noGrp="1" noChangeArrowheads="1"/>
          </p:cNvSpPr>
          <p:nvPr>
            <p:ph type="title"/>
          </p:nvPr>
        </p:nvSpPr>
        <p:spPr>
          <a:xfrm>
            <a:off x="461963" y="193675"/>
            <a:ext cx="7772400" cy="9540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Elements of a wireless network</a:t>
            </a:r>
          </a:p>
        </p:txBody>
      </p:sp>
      <p:pic>
        <p:nvPicPr>
          <p:cNvPr id="31781" name="Picture 16" descr="underline_base"/>
          <p:cNvPicPr>
            <a:picLocks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88106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782" name="Group 6"/>
          <p:cNvGrpSpPr>
            <a:grpSpLocks/>
          </p:cNvGrpSpPr>
          <p:nvPr/>
        </p:nvGrpSpPr>
        <p:grpSpPr bwMode="auto">
          <a:xfrm>
            <a:off x="3038475" y="2557463"/>
            <a:ext cx="2362200" cy="1762125"/>
            <a:chOff x="3839" y="1737"/>
            <a:chExt cx="1488" cy="1110"/>
          </a:xfrm>
        </p:grpSpPr>
        <p:sp>
          <p:nvSpPr>
            <p:cNvPr id="31783" name="Freeform 7"/>
            <p:cNvSpPr>
              <a:spLocks/>
            </p:cNvSpPr>
            <p:nvPr/>
          </p:nvSpPr>
          <p:spPr bwMode="auto">
            <a:xfrm>
              <a:off x="3839" y="1737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348" name="Text Box 8"/>
            <p:cNvSpPr txBox="1">
              <a:spLocks noChangeArrowheads="1"/>
            </p:cNvSpPr>
            <p:nvPr/>
          </p:nvSpPr>
          <p:spPr bwMode="auto">
            <a:xfrm>
              <a:off x="4146" y="2030"/>
              <a:ext cx="96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network </a:t>
              </a:r>
            </a:p>
            <a:p>
              <a:pPr algn="ctr"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infrastructure</a:t>
              </a:r>
            </a:p>
          </p:txBody>
        </p:sp>
      </p:grpSp>
      <p:sp>
        <p:nvSpPr>
          <p:cNvPr id="13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13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3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17820</TotalTime>
  <Words>925</Words>
  <Application>Microsoft Office PowerPoint</Application>
  <PresentationFormat>On-screen Show (4:3)</PresentationFormat>
  <Paragraphs>239</Paragraphs>
  <Slides>15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Clip</vt:lpstr>
      <vt:lpstr>PowerPoint Presentation</vt:lpstr>
      <vt:lpstr>Ch. 6: Wireless and Mobile Networks</vt:lpstr>
      <vt:lpstr>Chapter 7 outline</vt:lpstr>
      <vt:lpstr>Elements of a wireless network</vt:lpstr>
      <vt:lpstr>Elements of a wireless network</vt:lpstr>
      <vt:lpstr>Elements of a wireless network</vt:lpstr>
      <vt:lpstr>Elements of a wireless network</vt:lpstr>
      <vt:lpstr>Characteristics of selected wireless links</vt:lpstr>
      <vt:lpstr>Elements of a wireless network</vt:lpstr>
      <vt:lpstr>Elements of a wireless network</vt:lpstr>
      <vt:lpstr>Wireless network taxonomy</vt:lpstr>
      <vt:lpstr>Chapter 7 outline</vt:lpstr>
      <vt:lpstr>Wireless Link Characteristics (1)</vt:lpstr>
      <vt:lpstr>Wireless Link Characteristics (2)</vt:lpstr>
      <vt:lpstr>Wireless network characteristics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553</cp:revision>
  <dcterms:created xsi:type="dcterms:W3CDTF">1999-10-08T19:08:27Z</dcterms:created>
  <dcterms:modified xsi:type="dcterms:W3CDTF">2020-12-06T06:23:51Z</dcterms:modified>
</cp:coreProperties>
</file>