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778" r:id="rId2"/>
    <p:sldId id="818" r:id="rId3"/>
    <p:sldId id="819" r:id="rId4"/>
    <p:sldId id="820" r:id="rId5"/>
    <p:sldId id="821" r:id="rId6"/>
    <p:sldId id="822" r:id="rId7"/>
    <p:sldId id="823" r:id="rId8"/>
    <p:sldId id="854" r:id="rId9"/>
    <p:sldId id="825" r:id="rId10"/>
    <p:sldId id="826" r:id="rId11"/>
    <p:sldId id="827" r:id="rId12"/>
    <p:sldId id="828" r:id="rId13"/>
    <p:sldId id="829" r:id="rId14"/>
    <p:sldId id="830" r:id="rId15"/>
    <p:sldId id="831" r:id="rId16"/>
    <p:sldId id="832" r:id="rId17"/>
    <p:sldId id="833" r:id="rId18"/>
    <p:sldId id="834" r:id="rId19"/>
    <p:sldId id="835" r:id="rId20"/>
    <p:sldId id="836" r:id="rId21"/>
    <p:sldId id="846" r:id="rId2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DDDDDD"/>
    <a:srgbClr val="FFCCFF"/>
    <a:srgbClr val="000099"/>
    <a:srgbClr val="FF0000"/>
    <a:srgbClr val="008000"/>
    <a:srgbClr val="66C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024" autoAdjust="0"/>
  </p:normalViewPr>
  <p:slideViewPr>
    <p:cSldViewPr snapToGrid="0">
      <p:cViewPr varScale="1">
        <p:scale>
          <a:sx n="103" d="100"/>
          <a:sy n="103" d="100"/>
        </p:scale>
        <p:origin x="-1854" y="-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14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91292653-6D28-1A4E-9097-8CD0CA4FA9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416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ACCD5E27-021E-054B-84DE-C100B224ED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411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E7893ABA-564B-C641-BE55-CD0903AF204C}" type="slidenum">
              <a:rPr lang="en-US" smtClean="0">
                <a:latin typeface="Times New Roman" charset="0"/>
              </a:rPr>
              <a:pPr>
                <a:defRPr/>
              </a:pPr>
              <a:t>2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093E3C7B-2927-374C-8517-4A0B7CE73961}" type="slidenum">
              <a:rPr lang="en-US" smtClean="0">
                <a:latin typeface="Times New Roman" charset="0"/>
              </a:rPr>
              <a:pPr>
                <a:defRPr/>
              </a:pPr>
              <a:t>11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2051B1AB-8823-974A-B45E-8CB1A3769EDC}" type="slidenum">
              <a:rPr lang="en-US" smtClean="0">
                <a:latin typeface="Times New Roman" charset="0"/>
              </a:rPr>
              <a:pPr>
                <a:defRPr/>
              </a:pPr>
              <a:t>12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659AD2B9-3611-9B42-8DC1-EC186A582AA2}" type="slidenum">
              <a:rPr lang="en-US" smtClean="0">
                <a:latin typeface="Times New Roman" charset="0"/>
              </a:rPr>
              <a:pPr>
                <a:defRPr/>
              </a:pPr>
              <a:t>13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2D1ED63-99DF-1446-BB47-4587931CC806}" type="slidenum">
              <a:rPr lang="en-US" smtClean="0">
                <a:latin typeface="Times New Roman" charset="0"/>
              </a:rPr>
              <a:pPr>
                <a:defRPr/>
              </a:pPr>
              <a:t>14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802510A-8295-5A48-B336-0633D29264CC}" type="slidenum">
              <a:rPr lang="en-US" smtClean="0">
                <a:latin typeface="Times New Roman" charset="0"/>
              </a:rPr>
              <a:pPr>
                <a:defRPr/>
              </a:pPr>
              <a:t>15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1D793E18-694A-834A-BF6B-4EEA1AA55A02}" type="slidenum">
              <a:rPr lang="en-US" smtClean="0">
                <a:latin typeface="Times New Roman" charset="0"/>
              </a:rPr>
              <a:pPr>
                <a:defRPr/>
              </a:pPr>
              <a:t>16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1B9E52AD-7616-4443-8F4E-8EBD04325A81}" type="slidenum">
              <a:rPr lang="en-US" smtClean="0">
                <a:latin typeface="Times New Roman" charset="0"/>
              </a:rPr>
              <a:pPr>
                <a:defRPr/>
              </a:pPr>
              <a:t>17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7B654DFF-FBBA-5345-9626-7694D9606538}" type="slidenum">
              <a:rPr lang="en-US" smtClean="0">
                <a:latin typeface="Times New Roman" charset="0"/>
              </a:rPr>
              <a:pPr>
                <a:defRPr/>
              </a:pPr>
              <a:t>18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313308C-18B6-5D4C-8F75-27694098E2A5}" type="slidenum">
              <a:rPr lang="en-US" smtClean="0">
                <a:latin typeface="Times New Roman" charset="0"/>
              </a:rPr>
              <a:pPr>
                <a:defRPr/>
              </a:pPr>
              <a:t>19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03194026-75DA-3C4C-8DC6-5C00E6E5DAE8}" type="slidenum">
              <a:rPr lang="en-US" smtClean="0">
                <a:latin typeface="Times New Roman" charset="0"/>
              </a:rPr>
              <a:pPr>
                <a:defRPr/>
              </a:pPr>
              <a:t>20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AED006D3-7745-F44E-B942-1922EFC6FF09}" type="slidenum">
              <a:rPr lang="en-US" smtClean="0">
                <a:latin typeface="Times New Roman" charset="0"/>
              </a:rPr>
              <a:pPr>
                <a:defRPr/>
              </a:pPr>
              <a:t>3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alt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DA06D041-A41A-7848-8995-37F8B8F7A1D7}" type="slidenum">
              <a:rPr lang="en-US" smtClean="0">
                <a:latin typeface="Times New Roman" charset="0"/>
              </a:rPr>
              <a:pPr>
                <a:defRPr/>
              </a:pPr>
              <a:t>21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61EFB9AD-3DD7-6D49-873A-617A57BA5251}" type="slidenum">
              <a:rPr lang="en-US" smtClean="0">
                <a:latin typeface="Times New Roman" charset="0"/>
              </a:rPr>
              <a:pPr>
                <a:defRPr/>
              </a:pPr>
              <a:t>4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33F26244-8005-D541-A87D-C8B0593B5B18}" type="slidenum">
              <a:rPr lang="en-US" smtClean="0">
                <a:latin typeface="Times New Roman" charset="0"/>
              </a:rPr>
              <a:pPr>
                <a:defRPr/>
              </a:pPr>
              <a:t>5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EDD966A1-1D8B-FD43-8877-D68A7C95CBBB}" type="slidenum">
              <a:rPr lang="en-US" smtClean="0">
                <a:latin typeface="Times New Roman" charset="0"/>
              </a:rPr>
              <a:pPr>
                <a:defRPr/>
              </a:pPr>
              <a:t>6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1FB98862-CCE3-5F4F-B596-A6B08F694823}" type="slidenum">
              <a:rPr lang="en-US" smtClean="0">
                <a:latin typeface="Times New Roman" charset="0"/>
              </a:rPr>
              <a:pPr>
                <a:defRPr/>
              </a:pPr>
              <a:t>7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1FB98862-CCE3-5F4F-B596-A6B08F694823}" type="slidenum">
              <a:rPr lang="en-US" smtClean="0">
                <a:latin typeface="Times New Roman" charset="0"/>
              </a:rPr>
              <a:pPr>
                <a:defRPr/>
              </a:pPr>
              <a:t>8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3D203BAE-2A03-E442-A1FF-94B6EE53EDEF}" type="slidenum">
              <a:rPr lang="en-US" smtClean="0">
                <a:latin typeface="Times New Roman" charset="0"/>
              </a:rPr>
              <a:pPr>
                <a:defRPr/>
              </a:pPr>
              <a:t>9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BAE2FBAA-B307-A649-A8FA-CAD53D6EF685}" type="slidenum">
              <a:rPr lang="en-US" smtClean="0">
                <a:latin typeface="Times New Roman" charset="0"/>
              </a:rPr>
              <a:pPr>
                <a:defRPr/>
              </a:pPr>
              <a:t>10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Layer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4-</a:t>
            </a:r>
            <a:fld id="{7EFC9773-7379-5049-A6C9-0C8EEEC5C5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134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576763" y="6400800"/>
            <a:ext cx="3862387" cy="32226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Wireless, Mobile Networks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62925" y="6400800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6-</a:t>
            </a:r>
            <a:fld id="{294CE9D3-78A7-3649-814C-94A8540821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339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576763" y="6400800"/>
            <a:ext cx="3862387" cy="32226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Wireless, Mobile Networks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62925" y="6400800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6-</a:t>
            </a:r>
            <a:fld id="{69A14EDC-311E-EF4A-B1E3-0A4ECBD937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089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576763" y="6400800"/>
            <a:ext cx="3862387" cy="32226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Wireless, Mobile Networks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62925" y="6400800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6-</a:t>
            </a:r>
            <a:fld id="{2B563CA9-DC36-0F41-8F18-C448448A32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577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6" r:id="rId3"/>
    <p:sldLayoutId id="2147483807" r:id="rId4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Arial"/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omic Sans MS" pitchFamily="66" charset="0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png"/><Relationship Id="rId5" Type="http://schemas.openxmlformats.org/officeDocument/2006/relationships/image" Target="../media/image35.w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4"/>
          <p:cNvSpPr>
            <a:spLocks noChangeArrowheads="1"/>
          </p:cNvSpPr>
          <p:nvPr/>
        </p:nvSpPr>
        <p:spPr bwMode="auto">
          <a:xfrm>
            <a:off x="5608638" y="3489325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ts val="3063"/>
              </a:lnSpc>
            </a:pPr>
            <a:r>
              <a:rPr lang="en-US" sz="2800" i="1" dirty="0">
                <a:solidFill>
                  <a:srgbClr val="008000"/>
                </a:solidFill>
                <a:cs typeface="Arial" charset="0"/>
              </a:rPr>
              <a:t>Computer Networking: A Top Down </a:t>
            </a:r>
            <a:r>
              <a:rPr lang="en-US" sz="2800" i="1" dirty="0" smtClean="0">
                <a:solidFill>
                  <a:srgbClr val="008000"/>
                </a:solidFill>
                <a:cs typeface="Arial" charset="0"/>
              </a:rPr>
              <a:t>Approach </a:t>
            </a:r>
            <a:r>
              <a:rPr lang="en-US" sz="2800" dirty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sz="2800" dirty="0">
                <a:solidFill>
                  <a:srgbClr val="008000"/>
                </a:solidFill>
                <a:cs typeface="Arial" charset="0"/>
              </a:rPr>
            </a:br>
            <a:endParaRPr lang="en-US" sz="2000" dirty="0">
              <a:solidFill>
                <a:srgbClr val="008000"/>
              </a:solidFill>
              <a:cs typeface="Arial" charset="0"/>
            </a:endParaRPr>
          </a:p>
        </p:txBody>
      </p:sp>
      <p:pic>
        <p:nvPicPr>
          <p:cNvPr id="40965" name="Picture 1" descr="kurose7e_cover_small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238" y="325438"/>
            <a:ext cx="3087687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6" name="Rectangle 4"/>
          <p:cNvSpPr>
            <a:spLocks noChangeArrowheads="1"/>
          </p:cNvSpPr>
          <p:nvPr/>
        </p:nvSpPr>
        <p:spPr bwMode="auto">
          <a:xfrm>
            <a:off x="5634038" y="4510088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dirty="0">
                <a:solidFill>
                  <a:srgbClr val="008000"/>
                </a:solidFill>
                <a:cs typeface="Arial" charset="0"/>
              </a:rPr>
              <a:t>7</a:t>
            </a:r>
            <a:r>
              <a:rPr lang="en-US" baseline="30000" dirty="0">
                <a:solidFill>
                  <a:srgbClr val="008000"/>
                </a:solidFill>
                <a:cs typeface="Arial" charset="0"/>
              </a:rPr>
              <a:t>th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edition </a:t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dirty="0">
                <a:solidFill>
                  <a:srgbClr val="008000"/>
                </a:solidFill>
                <a:cs typeface="Arial" charset="0"/>
              </a:rPr>
              <a:t>Jim Kurose, Keith Ross</a:t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sz="1400" dirty="0">
                <a:solidFill>
                  <a:srgbClr val="008000"/>
                </a:solidFill>
                <a:cs typeface="Arial" charset="0"/>
              </a:rPr>
              <a:t>Pearson/Addison Wesley</a:t>
            </a:r>
            <a:br>
              <a:rPr lang="en-US" sz="1400" dirty="0">
                <a:solidFill>
                  <a:srgbClr val="008000"/>
                </a:solidFill>
                <a:cs typeface="Arial" charset="0"/>
              </a:rPr>
            </a:br>
            <a:r>
              <a:rPr lang="en-US" sz="1400" dirty="0">
                <a:solidFill>
                  <a:srgbClr val="008000"/>
                </a:solidFill>
                <a:cs typeface="Arial" charset="0"/>
              </a:rPr>
              <a:t>April 2016</a:t>
            </a:r>
          </a:p>
        </p:txBody>
      </p:sp>
      <p:sp>
        <p:nvSpPr>
          <p:cNvPr id="40967" name="Rectangle 3"/>
          <p:cNvSpPr>
            <a:spLocks noChangeArrowheads="1"/>
          </p:cNvSpPr>
          <p:nvPr/>
        </p:nvSpPr>
        <p:spPr bwMode="auto">
          <a:xfrm>
            <a:off x="371475" y="715963"/>
            <a:ext cx="4808306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ct val="85000"/>
              </a:lnSpc>
            </a:pP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Chapter 7</a:t>
            </a:r>
            <a: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  <a:t/>
            </a:r>
            <a:b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</a:b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Wireless and</a:t>
            </a:r>
          </a:p>
          <a:p>
            <a:pPr eaLnBrk="1" hangingPunct="1">
              <a:lnSpc>
                <a:spcPct val="85000"/>
              </a:lnSpc>
            </a:pP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Mobile Networks</a:t>
            </a:r>
            <a:endParaRPr lang="en-US" sz="4400" dirty="0">
              <a:solidFill>
                <a:srgbClr val="000099"/>
              </a:solidFill>
              <a:latin typeface="Gill Sans MT" charset="0"/>
              <a:cs typeface="Arial" charset="0"/>
            </a:endParaRPr>
          </a:p>
        </p:txBody>
      </p:sp>
      <p:pic>
        <p:nvPicPr>
          <p:cNvPr id="40968" name="Picture 9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2389188"/>
            <a:ext cx="3890962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</a:t>
            </a:fld>
            <a:endParaRPr lang="en-US" sz="1200" dirty="0"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187325" y="2609850"/>
            <a:ext cx="5418138" cy="297180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buSzPct val="65000"/>
              <a:buFont typeface="Wingdings" pitchFamily="2" charset="2"/>
              <a:buNone/>
              <a:defRPr/>
            </a:pPr>
            <a:endParaRPr lang="en-US" altLang="ko-KR" sz="2400" dirty="0" smtClean="0">
              <a:latin typeface="Comic Sans MS" pitchFamily="66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ko-KR" sz="3200" dirty="0" smtClean="0">
                <a:solidFill>
                  <a:srgbClr val="FF0000"/>
                </a:solidFill>
              </a:rPr>
              <a:t>Lu Su</a:t>
            </a:r>
            <a:endParaRPr lang="en-US" alt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Associate Professor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Department of Computer Science and Engineering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State University of New York at Buffalo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371475" y="6219825"/>
            <a:ext cx="4835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Gill Sans MT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Gill Sans MT" pitchFamily="34" charset="0"/>
                <a:ea typeface="Gill Sans MT" pitchFamily="34" charset="0"/>
                <a:cs typeface="Gill Sans MT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Adapted from the slides of the book’s authors</a:t>
            </a:r>
          </a:p>
        </p:txBody>
      </p:sp>
    </p:spTree>
    <p:extLst>
      <p:ext uri="{BB962C8B-B14F-4D97-AF65-F5344CB8AC3E}">
        <p14:creationId xmlns:p14="http://schemas.microsoft.com/office/powerpoint/2010/main" val="125401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21"/>
          <p:cNvSpPr>
            <a:spLocks noGrp="1" noChangeArrowheads="1"/>
          </p:cNvSpPr>
          <p:nvPr>
            <p:ph type="title"/>
          </p:nvPr>
        </p:nvSpPr>
        <p:spPr>
          <a:xfrm>
            <a:off x="307975" y="15716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latin typeface="Gill Sans MT" charset="0"/>
                <a:cs typeface="+mj-cs"/>
              </a:rPr>
              <a:t>Mobility via indirect routing</a:t>
            </a:r>
          </a:p>
        </p:txBody>
      </p:sp>
      <p:sp>
        <p:nvSpPr>
          <p:cNvPr id="110596" name="Freeform 2"/>
          <p:cNvSpPr>
            <a:spLocks/>
          </p:cNvSpPr>
          <p:nvPr/>
        </p:nvSpPr>
        <p:spPr bwMode="auto">
          <a:xfrm>
            <a:off x="1565275" y="2689225"/>
            <a:ext cx="1866900" cy="1589088"/>
          </a:xfrm>
          <a:custGeom>
            <a:avLst/>
            <a:gdLst>
              <a:gd name="T0" fmla="*/ 2147483647 w 1340"/>
              <a:gd name="T1" fmla="*/ 2147483647 h 1191"/>
              <a:gd name="T2" fmla="*/ 2147483647 w 1340"/>
              <a:gd name="T3" fmla="*/ 2147483647 h 1191"/>
              <a:gd name="T4" fmla="*/ 2147483647 w 1340"/>
              <a:gd name="T5" fmla="*/ 2147483647 h 1191"/>
              <a:gd name="T6" fmla="*/ 2147483647 w 1340"/>
              <a:gd name="T7" fmla="*/ 2147483647 h 1191"/>
              <a:gd name="T8" fmla="*/ 2147483647 w 1340"/>
              <a:gd name="T9" fmla="*/ 2147483647 h 1191"/>
              <a:gd name="T10" fmla="*/ 2147483647 w 1340"/>
              <a:gd name="T11" fmla="*/ 2147483647 h 1191"/>
              <a:gd name="T12" fmla="*/ 2147483647 w 1340"/>
              <a:gd name="T13" fmla="*/ 2147483647 h 1191"/>
              <a:gd name="T14" fmla="*/ 2147483647 w 1340"/>
              <a:gd name="T15" fmla="*/ 2147483647 h 1191"/>
              <a:gd name="T16" fmla="*/ 2147483647 w 1340"/>
              <a:gd name="T17" fmla="*/ 2147483647 h 1191"/>
              <a:gd name="T18" fmla="*/ 2147483647 w 1340"/>
              <a:gd name="T19" fmla="*/ 2147483647 h 1191"/>
              <a:gd name="T20" fmla="*/ 2147483647 w 1340"/>
              <a:gd name="T21" fmla="*/ 2147483647 h 1191"/>
              <a:gd name="T22" fmla="*/ 2147483647 w 1340"/>
              <a:gd name="T23" fmla="*/ 2147483647 h 119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0597" name="Freeform 96"/>
          <p:cNvSpPr>
            <a:spLocks/>
          </p:cNvSpPr>
          <p:nvPr/>
        </p:nvSpPr>
        <p:spPr bwMode="auto">
          <a:xfrm>
            <a:off x="6365875" y="2559050"/>
            <a:ext cx="1838325" cy="1711325"/>
          </a:xfrm>
          <a:custGeom>
            <a:avLst/>
            <a:gdLst>
              <a:gd name="T0" fmla="*/ 2147483647 w 2894"/>
              <a:gd name="T1" fmla="*/ 2147483647 h 2693"/>
              <a:gd name="T2" fmla="*/ 2147483647 w 2894"/>
              <a:gd name="T3" fmla="*/ 2147483647 h 2693"/>
              <a:gd name="T4" fmla="*/ 2147483647 w 2894"/>
              <a:gd name="T5" fmla="*/ 2147483647 h 2693"/>
              <a:gd name="T6" fmla="*/ 2147483647 w 2894"/>
              <a:gd name="T7" fmla="*/ 2147483647 h 2693"/>
              <a:gd name="T8" fmla="*/ 2147483647 w 2894"/>
              <a:gd name="T9" fmla="*/ 2147483647 h 2693"/>
              <a:gd name="T10" fmla="*/ 2147483647 w 2894"/>
              <a:gd name="T11" fmla="*/ 2147483647 h 2693"/>
              <a:gd name="T12" fmla="*/ 2147483647 w 2894"/>
              <a:gd name="T13" fmla="*/ 2147483647 h 2693"/>
              <a:gd name="T14" fmla="*/ 2147483647 w 2894"/>
              <a:gd name="T15" fmla="*/ 2147483647 h 2693"/>
              <a:gd name="T16" fmla="*/ 2147483647 w 2894"/>
              <a:gd name="T17" fmla="*/ 2147483647 h 2693"/>
              <a:gd name="T18" fmla="*/ 2147483647 w 2894"/>
              <a:gd name="T19" fmla="*/ 2147483647 h 2693"/>
              <a:gd name="T20" fmla="*/ 2147483647 w 2894"/>
              <a:gd name="T21" fmla="*/ 2147483647 h 26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0598" name="Freeform 119"/>
          <p:cNvSpPr>
            <a:spLocks/>
          </p:cNvSpPr>
          <p:nvPr/>
        </p:nvSpPr>
        <p:spPr bwMode="auto">
          <a:xfrm>
            <a:off x="3906838" y="3505200"/>
            <a:ext cx="2109787" cy="1250950"/>
          </a:xfrm>
          <a:custGeom>
            <a:avLst/>
            <a:gdLst>
              <a:gd name="T0" fmla="*/ 2147483647 w 3324"/>
              <a:gd name="T1" fmla="*/ 2147483647 h 1971"/>
              <a:gd name="T2" fmla="*/ 2147483647 w 3324"/>
              <a:gd name="T3" fmla="*/ 2147483647 h 1971"/>
              <a:gd name="T4" fmla="*/ 2147483647 w 3324"/>
              <a:gd name="T5" fmla="*/ 2147483647 h 1971"/>
              <a:gd name="T6" fmla="*/ 2147483647 w 3324"/>
              <a:gd name="T7" fmla="*/ 2147483647 h 1971"/>
              <a:gd name="T8" fmla="*/ 2147483647 w 3324"/>
              <a:gd name="T9" fmla="*/ 2147483647 h 1971"/>
              <a:gd name="T10" fmla="*/ 2147483647 w 3324"/>
              <a:gd name="T11" fmla="*/ 2147483647 h 1971"/>
              <a:gd name="T12" fmla="*/ 2147483647 w 3324"/>
              <a:gd name="T13" fmla="*/ 2147483647 h 1971"/>
              <a:gd name="T14" fmla="*/ 2147483647 w 3324"/>
              <a:gd name="T15" fmla="*/ 2147483647 h 1971"/>
              <a:gd name="T16" fmla="*/ 2147483647 w 3324"/>
              <a:gd name="T17" fmla="*/ 2147483647 h 1971"/>
              <a:gd name="T18" fmla="*/ 2147483647 w 3324"/>
              <a:gd name="T19" fmla="*/ 2147483647 h 1971"/>
              <a:gd name="T20" fmla="*/ 2147483647 w 3324"/>
              <a:gd name="T21" fmla="*/ 2147483647 h 1971"/>
              <a:gd name="T22" fmla="*/ 2147483647 w 3324"/>
              <a:gd name="T23" fmla="*/ 2147483647 h 1971"/>
              <a:gd name="T24" fmla="*/ 2147483647 w 3324"/>
              <a:gd name="T25" fmla="*/ 2147483647 h 197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0599" name="Text Box 120"/>
          <p:cNvSpPr txBox="1">
            <a:spLocks noChangeArrowheads="1"/>
          </p:cNvSpPr>
          <p:nvPr/>
        </p:nvSpPr>
        <p:spPr bwMode="auto">
          <a:xfrm>
            <a:off x="4081463" y="3802063"/>
            <a:ext cx="1447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  <a:latin typeface="Arial" charset="0"/>
                <a:cs typeface="Arial" charset="0"/>
              </a:rPr>
              <a:t>wide area network</a:t>
            </a:r>
          </a:p>
        </p:txBody>
      </p:sp>
      <p:grpSp>
        <p:nvGrpSpPr>
          <p:cNvPr id="110600" name="Group 140"/>
          <p:cNvGrpSpPr>
            <a:grpSpLocks/>
          </p:cNvGrpSpPr>
          <p:nvPr/>
        </p:nvGrpSpPr>
        <p:grpSpPr bwMode="auto">
          <a:xfrm>
            <a:off x="1549400" y="2808288"/>
            <a:ext cx="1092200" cy="790575"/>
            <a:chOff x="4089854" y="1363889"/>
            <a:chExt cx="1091746" cy="791482"/>
          </a:xfrm>
        </p:grpSpPr>
        <p:sp>
          <p:nvSpPr>
            <p:cNvPr id="110650" name="Oval 26"/>
            <p:cNvSpPr>
              <a:spLocks noChangeArrowheads="1"/>
            </p:cNvSpPr>
            <p:nvPr/>
          </p:nvSpPr>
          <p:spPr bwMode="auto">
            <a:xfrm>
              <a:off x="4089854" y="1363889"/>
              <a:ext cx="1091746" cy="79148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pic>
          <p:nvPicPr>
            <p:cNvPr id="110651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45429" y="1550204"/>
              <a:ext cx="629104" cy="423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0186" name="Picture 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7775" y="3643313"/>
            <a:ext cx="684213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10602" name="Line 111"/>
          <p:cNvSpPr>
            <a:spLocks noChangeShapeType="1"/>
          </p:cNvSpPr>
          <p:nvPr/>
        </p:nvSpPr>
        <p:spPr bwMode="auto">
          <a:xfrm>
            <a:off x="2170113" y="3341688"/>
            <a:ext cx="503237" cy="3127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0603" name="Line 111"/>
          <p:cNvSpPr>
            <a:spLocks noChangeShapeType="1"/>
          </p:cNvSpPr>
          <p:nvPr/>
        </p:nvSpPr>
        <p:spPr bwMode="auto">
          <a:xfrm flipV="1">
            <a:off x="3194050" y="3762375"/>
            <a:ext cx="949325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0604" name="Line 111"/>
          <p:cNvSpPr>
            <a:spLocks noChangeShapeType="1"/>
          </p:cNvSpPr>
          <p:nvPr/>
        </p:nvSpPr>
        <p:spPr bwMode="auto">
          <a:xfrm>
            <a:off x="5546725" y="3933825"/>
            <a:ext cx="1384300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50190" name="Picture 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2288" y="3784600"/>
            <a:ext cx="684212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10606" name="Line 111"/>
          <p:cNvSpPr>
            <a:spLocks noChangeShapeType="1"/>
          </p:cNvSpPr>
          <p:nvPr/>
        </p:nvSpPr>
        <p:spPr bwMode="auto">
          <a:xfrm flipH="1">
            <a:off x="7235825" y="3451225"/>
            <a:ext cx="344488" cy="3222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110607" name="Group 151"/>
          <p:cNvGrpSpPr>
            <a:grpSpLocks/>
          </p:cNvGrpSpPr>
          <p:nvPr/>
        </p:nvGrpSpPr>
        <p:grpSpPr bwMode="auto">
          <a:xfrm>
            <a:off x="7004050" y="2884488"/>
            <a:ext cx="1090613" cy="790575"/>
            <a:chOff x="4089854" y="1363889"/>
            <a:chExt cx="1091746" cy="791482"/>
          </a:xfrm>
        </p:grpSpPr>
        <p:sp>
          <p:nvSpPr>
            <p:cNvPr id="110646" name="Oval 26"/>
            <p:cNvSpPr>
              <a:spLocks noChangeArrowheads="1"/>
            </p:cNvSpPr>
            <p:nvPr/>
          </p:nvSpPr>
          <p:spPr bwMode="auto">
            <a:xfrm>
              <a:off x="4089854" y="1363889"/>
              <a:ext cx="1091746" cy="79148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10647" name="Group 356"/>
            <p:cNvGrpSpPr>
              <a:grpSpLocks/>
            </p:cNvGrpSpPr>
            <p:nvPr/>
          </p:nvGrpSpPr>
          <p:grpSpPr bwMode="auto">
            <a:xfrm>
              <a:off x="4245429" y="1426027"/>
              <a:ext cx="629104" cy="547461"/>
              <a:chOff x="313" y="1497"/>
              <a:chExt cx="1152" cy="1014"/>
            </a:xfrm>
          </p:grpSpPr>
          <p:pic>
            <p:nvPicPr>
              <p:cNvPr id="110648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0649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10608" name="Freeform 96"/>
          <p:cNvSpPr>
            <a:spLocks/>
          </p:cNvSpPr>
          <p:nvPr/>
        </p:nvSpPr>
        <p:spPr bwMode="auto">
          <a:xfrm>
            <a:off x="1674813" y="2854325"/>
            <a:ext cx="1000125" cy="825500"/>
          </a:xfrm>
          <a:custGeom>
            <a:avLst/>
            <a:gdLst>
              <a:gd name="T0" fmla="*/ 100035003 w 10000"/>
              <a:gd name="T1" fmla="*/ 2147483647 h 10305"/>
              <a:gd name="T2" fmla="*/ 2147483647 w 10000"/>
              <a:gd name="T3" fmla="*/ 2147483647 h 10305"/>
              <a:gd name="T4" fmla="*/ 2147483647 w 10000"/>
              <a:gd name="T5" fmla="*/ 205622798 h 10305"/>
              <a:gd name="T6" fmla="*/ 2147483647 w 10000"/>
              <a:gd name="T7" fmla="*/ 2147483647 h 10305"/>
              <a:gd name="T8" fmla="*/ 2147483647 w 10000"/>
              <a:gd name="T9" fmla="*/ 2147483647 h 10305"/>
              <a:gd name="T10" fmla="*/ 2147483647 w 10000"/>
              <a:gd name="T11" fmla="*/ 2147483647 h 10305"/>
              <a:gd name="T12" fmla="*/ 2147483647 w 10000"/>
              <a:gd name="T13" fmla="*/ 2147483647 h 10305"/>
              <a:gd name="T14" fmla="*/ 2147483647 w 10000"/>
              <a:gd name="T15" fmla="*/ 2147483647 h 10305"/>
              <a:gd name="T16" fmla="*/ 2147483647 w 10000"/>
              <a:gd name="T17" fmla="*/ 2147483647 h 10305"/>
              <a:gd name="T18" fmla="*/ 2147483647 w 10000"/>
              <a:gd name="T19" fmla="*/ 2147483647 h 10305"/>
              <a:gd name="T20" fmla="*/ 100035003 w 10000"/>
              <a:gd name="T21" fmla="*/ 2147483647 h 1030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0000" h="10305">
                <a:moveTo>
                  <a:pt x="1" y="4863"/>
                </a:moveTo>
                <a:cubicBezTo>
                  <a:pt x="1" y="3794"/>
                  <a:pt x="5" y="1801"/>
                  <a:pt x="686" y="991"/>
                </a:cubicBezTo>
                <a:cubicBezTo>
                  <a:pt x="1367" y="181"/>
                  <a:pt x="2904" y="-40"/>
                  <a:pt x="4086" y="5"/>
                </a:cubicBezTo>
                <a:cubicBezTo>
                  <a:pt x="5268" y="50"/>
                  <a:pt x="6836" y="553"/>
                  <a:pt x="7779" y="1264"/>
                </a:cubicBezTo>
                <a:cubicBezTo>
                  <a:pt x="8722" y="1975"/>
                  <a:pt x="9397" y="2830"/>
                  <a:pt x="9747" y="4270"/>
                </a:cubicBezTo>
                <a:cubicBezTo>
                  <a:pt x="10096" y="5710"/>
                  <a:pt x="10030" y="8980"/>
                  <a:pt x="9875" y="9905"/>
                </a:cubicBezTo>
                <a:cubicBezTo>
                  <a:pt x="9719" y="10828"/>
                  <a:pt x="9488" y="9873"/>
                  <a:pt x="8815" y="9814"/>
                </a:cubicBezTo>
                <a:cubicBezTo>
                  <a:pt x="8140" y="9757"/>
                  <a:pt x="6708" y="9565"/>
                  <a:pt x="5830" y="9554"/>
                </a:cubicBezTo>
                <a:cubicBezTo>
                  <a:pt x="4953" y="9543"/>
                  <a:pt x="4372" y="9985"/>
                  <a:pt x="3546" y="9748"/>
                </a:cubicBezTo>
                <a:cubicBezTo>
                  <a:pt x="2722" y="9508"/>
                  <a:pt x="1457" y="8935"/>
                  <a:pt x="867" y="8121"/>
                </a:cubicBezTo>
                <a:cubicBezTo>
                  <a:pt x="276" y="7307"/>
                  <a:pt x="-15" y="6195"/>
                  <a:pt x="1" y="4863"/>
                </a:cubicBezTo>
                <a:close/>
              </a:path>
            </a:pathLst>
          </a:custGeom>
          <a:solidFill>
            <a:srgbClr val="33CCCC">
              <a:alpha val="7803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0609" name="Freeform 121"/>
          <p:cNvSpPr>
            <a:spLocks/>
          </p:cNvSpPr>
          <p:nvPr/>
        </p:nvSpPr>
        <p:spPr bwMode="auto">
          <a:xfrm>
            <a:off x="3567113" y="5114925"/>
            <a:ext cx="2944812" cy="911225"/>
          </a:xfrm>
          <a:custGeom>
            <a:avLst/>
            <a:gdLst>
              <a:gd name="T0" fmla="*/ 2147483647 w 4636"/>
              <a:gd name="T1" fmla="*/ 2147483647 h 1435"/>
              <a:gd name="T2" fmla="*/ 2147483647 w 4636"/>
              <a:gd name="T3" fmla="*/ 2147483647 h 1435"/>
              <a:gd name="T4" fmla="*/ 2147483647 w 4636"/>
              <a:gd name="T5" fmla="*/ 2147483647 h 1435"/>
              <a:gd name="T6" fmla="*/ 2147483647 w 4636"/>
              <a:gd name="T7" fmla="*/ 2147483647 h 1435"/>
              <a:gd name="T8" fmla="*/ 2147483647 w 4636"/>
              <a:gd name="T9" fmla="*/ 2147483647 h 1435"/>
              <a:gd name="T10" fmla="*/ 2147483647 w 4636"/>
              <a:gd name="T11" fmla="*/ 2147483647 h 1435"/>
              <a:gd name="T12" fmla="*/ 2147483647 w 4636"/>
              <a:gd name="T13" fmla="*/ 2147483647 h 1435"/>
              <a:gd name="T14" fmla="*/ 2147483647 w 4636"/>
              <a:gd name="T15" fmla="*/ 2147483647 h 1435"/>
              <a:gd name="T16" fmla="*/ 2147483647 w 4636"/>
              <a:gd name="T17" fmla="*/ 2147483647 h 1435"/>
              <a:gd name="T18" fmla="*/ 2147483647 w 4636"/>
              <a:gd name="T19" fmla="*/ 2147483647 h 143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636" h="1435">
                <a:moveTo>
                  <a:pt x="339" y="15"/>
                </a:moveTo>
                <a:cubicBezTo>
                  <a:pt x="0" y="110"/>
                  <a:pt x="112" y="438"/>
                  <a:pt x="189" y="645"/>
                </a:cubicBezTo>
                <a:cubicBezTo>
                  <a:pt x="266" y="852"/>
                  <a:pt x="509" y="1130"/>
                  <a:pt x="804" y="1260"/>
                </a:cubicBezTo>
                <a:cubicBezTo>
                  <a:pt x="1099" y="1390"/>
                  <a:pt x="1507" y="1415"/>
                  <a:pt x="1959" y="1425"/>
                </a:cubicBezTo>
                <a:cubicBezTo>
                  <a:pt x="2411" y="1435"/>
                  <a:pt x="3192" y="1395"/>
                  <a:pt x="3519" y="1320"/>
                </a:cubicBezTo>
                <a:cubicBezTo>
                  <a:pt x="3846" y="1245"/>
                  <a:pt x="3753" y="1067"/>
                  <a:pt x="3924" y="975"/>
                </a:cubicBezTo>
                <a:cubicBezTo>
                  <a:pt x="4095" y="883"/>
                  <a:pt x="4489" y="885"/>
                  <a:pt x="4543" y="769"/>
                </a:cubicBezTo>
                <a:cubicBezTo>
                  <a:pt x="4597" y="653"/>
                  <a:pt x="4636" y="393"/>
                  <a:pt x="4249" y="278"/>
                </a:cubicBezTo>
                <a:cubicBezTo>
                  <a:pt x="3863" y="162"/>
                  <a:pt x="2874" y="120"/>
                  <a:pt x="2222" y="76"/>
                </a:cubicBezTo>
                <a:cubicBezTo>
                  <a:pt x="1570" y="32"/>
                  <a:pt x="868" y="0"/>
                  <a:pt x="339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50195" name="Picture 6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25" y="5126038"/>
            <a:ext cx="781050" cy="67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0196" name="Text Box 120"/>
          <p:cNvSpPr txBox="1">
            <a:spLocks noChangeArrowheads="1"/>
          </p:cNvSpPr>
          <p:nvPr/>
        </p:nvSpPr>
        <p:spPr bwMode="auto">
          <a:xfrm>
            <a:off x="473075" y="2852738"/>
            <a:ext cx="18875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 smtClean="0">
                <a:latin typeface="Arial" charset="0"/>
                <a:cs typeface="Arial" charset="0"/>
              </a:rPr>
              <a:t>home</a:t>
            </a:r>
          </a:p>
          <a:p>
            <a:pPr>
              <a:defRPr/>
            </a:pPr>
            <a:r>
              <a:rPr lang="en-US" sz="2000" dirty="0" smtClean="0">
                <a:latin typeface="Arial" charset="0"/>
                <a:cs typeface="Arial" charset="0"/>
              </a:rPr>
              <a:t>network</a:t>
            </a:r>
          </a:p>
        </p:txBody>
      </p:sp>
      <p:sp>
        <p:nvSpPr>
          <p:cNvPr id="50197" name="Text Box 121"/>
          <p:cNvSpPr txBox="1">
            <a:spLocks noChangeArrowheads="1"/>
          </p:cNvSpPr>
          <p:nvPr/>
        </p:nvSpPr>
        <p:spPr bwMode="auto">
          <a:xfrm>
            <a:off x="7874000" y="2174875"/>
            <a:ext cx="1270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 smtClean="0">
                <a:latin typeface="Arial" charset="0"/>
                <a:cs typeface="Arial" charset="0"/>
              </a:rPr>
              <a:t>visited</a:t>
            </a:r>
          </a:p>
          <a:p>
            <a:pPr>
              <a:defRPr/>
            </a:pPr>
            <a:r>
              <a:rPr lang="en-US" sz="2000" dirty="0" smtClean="0">
                <a:latin typeface="Arial" charset="0"/>
                <a:cs typeface="Arial" charset="0"/>
              </a:rPr>
              <a:t>network</a:t>
            </a:r>
          </a:p>
        </p:txBody>
      </p:sp>
      <p:grpSp>
        <p:nvGrpSpPr>
          <p:cNvPr id="49" name="Group 122"/>
          <p:cNvGrpSpPr>
            <a:grpSpLocks/>
          </p:cNvGrpSpPr>
          <p:nvPr/>
        </p:nvGrpSpPr>
        <p:grpSpPr bwMode="auto">
          <a:xfrm>
            <a:off x="7119938" y="3325813"/>
            <a:ext cx="492125" cy="366712"/>
            <a:chOff x="4485" y="2095"/>
            <a:chExt cx="310" cy="231"/>
          </a:xfrm>
        </p:grpSpPr>
        <p:sp>
          <p:nvSpPr>
            <p:cNvPr id="50227" name="Line 123"/>
            <p:cNvSpPr>
              <a:spLocks noChangeShapeType="1"/>
            </p:cNvSpPr>
            <p:nvPr/>
          </p:nvSpPr>
          <p:spPr bwMode="auto">
            <a:xfrm flipV="1">
              <a:off x="4485" y="2106"/>
              <a:ext cx="310" cy="21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10643" name="Group 124"/>
            <p:cNvGrpSpPr>
              <a:grpSpLocks/>
            </p:cNvGrpSpPr>
            <p:nvPr/>
          </p:nvGrpSpPr>
          <p:grpSpPr bwMode="auto">
            <a:xfrm>
              <a:off x="4530" y="2095"/>
              <a:ext cx="214" cy="231"/>
              <a:chOff x="618" y="3500"/>
              <a:chExt cx="214" cy="231"/>
            </a:xfrm>
          </p:grpSpPr>
          <p:sp>
            <p:nvSpPr>
              <p:cNvPr id="50229" name="Oval 125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50230" name="Text Box 126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3</a:t>
                </a:r>
              </a:p>
            </p:txBody>
          </p:sp>
        </p:grpSp>
      </p:grpSp>
      <p:grpSp>
        <p:nvGrpSpPr>
          <p:cNvPr id="54" name="Group 127"/>
          <p:cNvGrpSpPr>
            <a:grpSpLocks/>
          </p:cNvGrpSpPr>
          <p:nvPr/>
        </p:nvGrpSpPr>
        <p:grpSpPr bwMode="auto">
          <a:xfrm>
            <a:off x="3181350" y="3838575"/>
            <a:ext cx="3486150" cy="638175"/>
            <a:chOff x="2004" y="2418"/>
            <a:chExt cx="2196" cy="402"/>
          </a:xfrm>
        </p:grpSpPr>
        <p:sp>
          <p:nvSpPr>
            <p:cNvPr id="110638" name="Freeform 128"/>
            <p:cNvSpPr>
              <a:spLocks/>
            </p:cNvSpPr>
            <p:nvPr/>
          </p:nvSpPr>
          <p:spPr bwMode="auto">
            <a:xfrm>
              <a:off x="2004" y="2418"/>
              <a:ext cx="2196" cy="318"/>
            </a:xfrm>
            <a:custGeom>
              <a:avLst/>
              <a:gdLst>
                <a:gd name="T0" fmla="*/ 0 w 2196"/>
                <a:gd name="T1" fmla="*/ 0 h 318"/>
                <a:gd name="T2" fmla="*/ 1194 w 2196"/>
                <a:gd name="T3" fmla="*/ 306 h 318"/>
                <a:gd name="T4" fmla="*/ 2196 w 2196"/>
                <a:gd name="T5" fmla="*/ 30 h 31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6" h="318">
                  <a:moveTo>
                    <a:pt x="0" y="0"/>
                  </a:moveTo>
                  <a:cubicBezTo>
                    <a:pt x="199" y="51"/>
                    <a:pt x="828" y="301"/>
                    <a:pt x="1194" y="306"/>
                  </a:cubicBezTo>
                  <a:cubicBezTo>
                    <a:pt x="1536" y="318"/>
                    <a:pt x="1987" y="88"/>
                    <a:pt x="2196" y="30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110639" name="Group 129"/>
            <p:cNvGrpSpPr>
              <a:grpSpLocks/>
            </p:cNvGrpSpPr>
            <p:nvPr/>
          </p:nvGrpSpPr>
          <p:grpSpPr bwMode="auto">
            <a:xfrm>
              <a:off x="3083" y="2589"/>
              <a:ext cx="214" cy="231"/>
              <a:chOff x="618" y="3500"/>
              <a:chExt cx="214" cy="231"/>
            </a:xfrm>
          </p:grpSpPr>
          <p:sp>
            <p:nvSpPr>
              <p:cNvPr id="50225" name="Oval 130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50226" name="Text Box 131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2</a:t>
                </a:r>
              </a:p>
            </p:txBody>
          </p:sp>
        </p:grpSp>
      </p:grpSp>
      <p:grpSp>
        <p:nvGrpSpPr>
          <p:cNvPr id="59" name="Group 132"/>
          <p:cNvGrpSpPr>
            <a:grpSpLocks/>
          </p:cNvGrpSpPr>
          <p:nvPr/>
        </p:nvGrpSpPr>
        <p:grpSpPr bwMode="auto">
          <a:xfrm>
            <a:off x="4826000" y="3424238"/>
            <a:ext cx="3103563" cy="2016125"/>
            <a:chOff x="3040" y="2157"/>
            <a:chExt cx="1955" cy="1270"/>
          </a:xfrm>
        </p:grpSpPr>
        <p:sp>
          <p:nvSpPr>
            <p:cNvPr id="110634" name="Freeform 133"/>
            <p:cNvSpPr>
              <a:spLocks/>
            </p:cNvSpPr>
            <p:nvPr/>
          </p:nvSpPr>
          <p:spPr bwMode="auto">
            <a:xfrm>
              <a:off x="3040" y="2157"/>
              <a:ext cx="1955" cy="1270"/>
            </a:xfrm>
            <a:custGeom>
              <a:avLst/>
              <a:gdLst>
                <a:gd name="T0" fmla="*/ 1955 w 1955"/>
                <a:gd name="T1" fmla="*/ 0 h 1270"/>
                <a:gd name="T2" fmla="*/ 1077 w 1955"/>
                <a:gd name="T3" fmla="*/ 765 h 1270"/>
                <a:gd name="T4" fmla="*/ 0 w 1955"/>
                <a:gd name="T5" fmla="*/ 1270 h 127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55" h="1270">
                  <a:moveTo>
                    <a:pt x="1955" y="0"/>
                  </a:moveTo>
                  <a:cubicBezTo>
                    <a:pt x="1809" y="127"/>
                    <a:pt x="1425" y="536"/>
                    <a:pt x="1077" y="765"/>
                  </a:cubicBezTo>
                  <a:cubicBezTo>
                    <a:pt x="729" y="994"/>
                    <a:pt x="224" y="1165"/>
                    <a:pt x="0" y="1270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110635" name="Group 134"/>
            <p:cNvGrpSpPr>
              <a:grpSpLocks/>
            </p:cNvGrpSpPr>
            <p:nvPr/>
          </p:nvGrpSpPr>
          <p:grpSpPr bwMode="auto">
            <a:xfrm>
              <a:off x="3982" y="2835"/>
              <a:ext cx="214" cy="231"/>
              <a:chOff x="618" y="3500"/>
              <a:chExt cx="214" cy="231"/>
            </a:xfrm>
          </p:grpSpPr>
          <p:sp>
            <p:nvSpPr>
              <p:cNvPr id="50221" name="Oval 135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50222" name="Text Box 136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4</a:t>
                </a:r>
              </a:p>
            </p:txBody>
          </p:sp>
        </p:grpSp>
      </p:grpSp>
      <p:grpSp>
        <p:nvGrpSpPr>
          <p:cNvPr id="64" name="Group 137"/>
          <p:cNvGrpSpPr>
            <a:grpSpLocks/>
          </p:cNvGrpSpPr>
          <p:nvPr/>
        </p:nvGrpSpPr>
        <p:grpSpPr bwMode="auto">
          <a:xfrm>
            <a:off x="2986088" y="3889375"/>
            <a:ext cx="1357312" cy="1298575"/>
            <a:chOff x="1881" y="2450"/>
            <a:chExt cx="855" cy="818"/>
          </a:xfrm>
        </p:grpSpPr>
        <p:sp>
          <p:nvSpPr>
            <p:cNvPr id="50215" name="Line 138"/>
            <p:cNvSpPr>
              <a:spLocks noChangeShapeType="1"/>
            </p:cNvSpPr>
            <p:nvPr/>
          </p:nvSpPr>
          <p:spPr bwMode="auto">
            <a:xfrm flipH="1" flipV="1">
              <a:off x="1881" y="2450"/>
              <a:ext cx="855" cy="81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10631" name="Group 139"/>
            <p:cNvGrpSpPr>
              <a:grpSpLocks/>
            </p:cNvGrpSpPr>
            <p:nvPr/>
          </p:nvGrpSpPr>
          <p:grpSpPr bwMode="auto">
            <a:xfrm>
              <a:off x="2172" y="2702"/>
              <a:ext cx="207" cy="233"/>
              <a:chOff x="618" y="3500"/>
              <a:chExt cx="207" cy="233"/>
            </a:xfrm>
          </p:grpSpPr>
          <p:sp>
            <p:nvSpPr>
              <p:cNvPr id="50217" name="Oval 140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50218" name="Text Box 141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197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1</a:t>
                </a:r>
              </a:p>
            </p:txBody>
          </p:sp>
        </p:grpSp>
      </p:grpSp>
      <p:grpSp>
        <p:nvGrpSpPr>
          <p:cNvPr id="69" name="Group 142"/>
          <p:cNvGrpSpPr>
            <a:grpSpLocks/>
          </p:cNvGrpSpPr>
          <p:nvPr/>
        </p:nvGrpSpPr>
        <p:grpSpPr bwMode="auto">
          <a:xfrm>
            <a:off x="908050" y="4598988"/>
            <a:ext cx="2535238" cy="1198562"/>
            <a:chOff x="572" y="2897"/>
            <a:chExt cx="1597" cy="755"/>
          </a:xfrm>
        </p:grpSpPr>
        <p:sp>
          <p:nvSpPr>
            <p:cNvPr id="50213" name="Text Box 143"/>
            <p:cNvSpPr txBox="1">
              <a:spLocks noChangeArrowheads="1"/>
            </p:cNvSpPr>
            <p:nvPr/>
          </p:nvSpPr>
          <p:spPr bwMode="auto">
            <a:xfrm>
              <a:off x="572" y="2902"/>
              <a:ext cx="1597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correspondent addresses packets using home address of mobile</a:t>
              </a:r>
            </a:p>
          </p:txBody>
        </p:sp>
        <p:sp>
          <p:nvSpPr>
            <p:cNvPr id="50214" name="Line 144"/>
            <p:cNvSpPr>
              <a:spLocks noChangeShapeType="1"/>
            </p:cNvSpPr>
            <p:nvPr/>
          </p:nvSpPr>
          <p:spPr bwMode="auto">
            <a:xfrm flipV="1">
              <a:off x="1703" y="2897"/>
              <a:ext cx="465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72" name="Group 145"/>
          <p:cNvGrpSpPr>
            <a:grpSpLocks/>
          </p:cNvGrpSpPr>
          <p:nvPr/>
        </p:nvGrpSpPr>
        <p:grpSpPr bwMode="auto">
          <a:xfrm>
            <a:off x="2506663" y="1882775"/>
            <a:ext cx="2794000" cy="2168525"/>
            <a:chOff x="1579" y="1186"/>
            <a:chExt cx="1760" cy="1366"/>
          </a:xfrm>
        </p:grpSpPr>
        <p:sp>
          <p:nvSpPr>
            <p:cNvPr id="50211" name="Text Box 146"/>
            <p:cNvSpPr txBox="1">
              <a:spLocks noChangeArrowheads="1"/>
            </p:cNvSpPr>
            <p:nvPr/>
          </p:nvSpPr>
          <p:spPr bwMode="auto">
            <a:xfrm>
              <a:off x="1579" y="1186"/>
              <a:ext cx="1760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home agent intercepts packets, forwards to foreign agent</a:t>
              </a:r>
            </a:p>
          </p:txBody>
        </p:sp>
        <p:sp>
          <p:nvSpPr>
            <p:cNvPr id="50212" name="Line 147"/>
            <p:cNvSpPr>
              <a:spLocks noChangeShapeType="1"/>
            </p:cNvSpPr>
            <p:nvPr/>
          </p:nvSpPr>
          <p:spPr bwMode="auto">
            <a:xfrm>
              <a:off x="2652" y="1698"/>
              <a:ext cx="466" cy="85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75" name="Group 148"/>
          <p:cNvGrpSpPr>
            <a:grpSpLocks/>
          </p:cNvGrpSpPr>
          <p:nvPr/>
        </p:nvGrpSpPr>
        <p:grpSpPr bwMode="auto">
          <a:xfrm>
            <a:off x="5432425" y="1387475"/>
            <a:ext cx="2338388" cy="1924050"/>
            <a:chOff x="3422" y="874"/>
            <a:chExt cx="1473" cy="1212"/>
          </a:xfrm>
        </p:grpSpPr>
        <p:sp>
          <p:nvSpPr>
            <p:cNvPr id="50209" name="Text Box 149"/>
            <p:cNvSpPr txBox="1">
              <a:spLocks noChangeArrowheads="1"/>
            </p:cNvSpPr>
            <p:nvPr/>
          </p:nvSpPr>
          <p:spPr bwMode="auto">
            <a:xfrm>
              <a:off x="3422" y="874"/>
              <a:ext cx="1473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foreign agent receives packets, forwards to mobile</a:t>
              </a:r>
            </a:p>
          </p:txBody>
        </p:sp>
        <p:sp>
          <p:nvSpPr>
            <p:cNvPr id="50210" name="Line 150"/>
            <p:cNvSpPr>
              <a:spLocks noChangeShapeType="1"/>
            </p:cNvSpPr>
            <p:nvPr/>
          </p:nvSpPr>
          <p:spPr bwMode="auto">
            <a:xfrm>
              <a:off x="4211" y="1420"/>
              <a:ext cx="377" cy="6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78" name="Group 151"/>
          <p:cNvGrpSpPr>
            <a:grpSpLocks/>
          </p:cNvGrpSpPr>
          <p:nvPr/>
        </p:nvGrpSpPr>
        <p:grpSpPr bwMode="auto">
          <a:xfrm>
            <a:off x="6653213" y="4776788"/>
            <a:ext cx="2247900" cy="1165225"/>
            <a:chOff x="4191" y="3009"/>
            <a:chExt cx="1416" cy="734"/>
          </a:xfrm>
        </p:grpSpPr>
        <p:sp>
          <p:nvSpPr>
            <p:cNvPr id="50207" name="Text Box 152"/>
            <p:cNvSpPr txBox="1">
              <a:spLocks noChangeArrowheads="1"/>
            </p:cNvSpPr>
            <p:nvPr/>
          </p:nvSpPr>
          <p:spPr bwMode="auto">
            <a:xfrm>
              <a:off x="4332" y="3166"/>
              <a:ext cx="1275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mobile replies directly to correspondent</a:t>
              </a:r>
            </a:p>
          </p:txBody>
        </p:sp>
        <p:sp>
          <p:nvSpPr>
            <p:cNvPr id="50208" name="Line 153"/>
            <p:cNvSpPr>
              <a:spLocks noChangeShapeType="1"/>
            </p:cNvSpPr>
            <p:nvPr/>
          </p:nvSpPr>
          <p:spPr bwMode="auto">
            <a:xfrm flipH="1" flipV="1">
              <a:off x="4191" y="3009"/>
              <a:ext cx="248" cy="1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pic>
        <p:nvPicPr>
          <p:cNvPr id="110621" name="Picture 20" descr="underline_base"/>
          <p:cNvPicPr>
            <a:picLocks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912813"/>
            <a:ext cx="54848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10</a:t>
            </a:fld>
            <a:endParaRPr lang="en-US" sz="1200" dirty="0">
              <a:latin typeface="Tahoma" charset="0"/>
            </a:endParaRPr>
          </a:p>
        </p:txBody>
      </p:sp>
      <p:sp>
        <p:nvSpPr>
          <p:cNvPr id="6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99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>
          <a:xfrm>
            <a:off x="390525" y="109538"/>
            <a:ext cx="8120063" cy="1143000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latin typeface="Gill Sans MT" charset="0"/>
                <a:cs typeface="+mj-cs"/>
              </a:rPr>
              <a:t>Indirect Routing: comments</a:t>
            </a:r>
          </a:p>
        </p:txBody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1025" y="1347788"/>
            <a:ext cx="8089900" cy="46482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mobile uses two addresses:</a:t>
            </a:r>
          </a:p>
          <a:p>
            <a:pPr lvl="1">
              <a:defRPr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permanent address:</a:t>
            </a:r>
            <a:r>
              <a:rPr lang="en-US" dirty="0">
                <a:latin typeface="Gill Sans MT" charset="0"/>
              </a:rPr>
              <a:t> used by correspondent (hence mobile location is </a:t>
            </a: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transparent</a:t>
            </a:r>
            <a:r>
              <a:rPr lang="en-US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to correspondent)</a:t>
            </a:r>
          </a:p>
          <a:p>
            <a:pPr lvl="1">
              <a:defRPr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care-of-address:</a:t>
            </a:r>
            <a:r>
              <a:rPr lang="en-US" dirty="0">
                <a:latin typeface="Gill Sans MT" charset="0"/>
              </a:rPr>
              <a:t> used by home agent to forward datagrams to mobile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foreign agent functions may be done by mobile itself</a:t>
            </a:r>
          </a:p>
          <a:p>
            <a:pPr>
              <a:defRPr/>
            </a:pPr>
            <a:r>
              <a:rPr lang="en-US" dirty="0">
                <a:solidFill>
                  <a:srgbClr val="000099"/>
                </a:solidFill>
                <a:latin typeface="Gill Sans MT" charset="0"/>
                <a:cs typeface="+mn-cs"/>
              </a:rPr>
              <a:t>triangle routing:</a:t>
            </a:r>
            <a:r>
              <a:rPr lang="en-US" dirty="0">
                <a:latin typeface="Gill Sans MT" charset="0"/>
                <a:cs typeface="+mn-cs"/>
              </a:rPr>
              <a:t> correspondent-home-network-mobile</a:t>
            </a:r>
          </a:p>
          <a:p>
            <a:pPr lvl="1">
              <a:lnSpc>
                <a:spcPts val="2200"/>
              </a:lnSpc>
              <a:defRPr/>
            </a:pPr>
            <a:r>
              <a:rPr lang="en-US" dirty="0">
                <a:latin typeface="Gill Sans MT" charset="0"/>
              </a:rPr>
              <a:t>inefficient when </a:t>
            </a:r>
          </a:p>
          <a:p>
            <a:pPr lvl="1">
              <a:lnSpc>
                <a:spcPts val="2200"/>
              </a:lnSpc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correspondent, mobile </a:t>
            </a:r>
          </a:p>
          <a:p>
            <a:pPr lvl="1">
              <a:lnSpc>
                <a:spcPts val="2200"/>
              </a:lnSpc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are in same network</a:t>
            </a:r>
            <a:endParaRPr lang="en-US" sz="2000" dirty="0">
              <a:latin typeface="Gill Sans MT" charset="0"/>
            </a:endParaRPr>
          </a:p>
        </p:txBody>
      </p:sp>
      <p:grpSp>
        <p:nvGrpSpPr>
          <p:cNvPr id="112645" name="Group 142"/>
          <p:cNvGrpSpPr>
            <a:grpSpLocks/>
          </p:cNvGrpSpPr>
          <p:nvPr/>
        </p:nvGrpSpPr>
        <p:grpSpPr bwMode="auto">
          <a:xfrm>
            <a:off x="4845050" y="4513263"/>
            <a:ext cx="2957513" cy="1512887"/>
            <a:chOff x="1549525" y="2558267"/>
            <a:chExt cx="6654798" cy="3467575"/>
          </a:xfrm>
        </p:grpSpPr>
        <p:sp>
          <p:nvSpPr>
            <p:cNvPr id="112647" name="Freeform 2"/>
            <p:cNvSpPr>
              <a:spLocks/>
            </p:cNvSpPr>
            <p:nvPr/>
          </p:nvSpPr>
          <p:spPr bwMode="auto">
            <a:xfrm>
              <a:off x="1565398" y="2688442"/>
              <a:ext cx="1866900" cy="1589088"/>
            </a:xfrm>
            <a:custGeom>
              <a:avLst/>
              <a:gdLst>
                <a:gd name="T0" fmla="*/ 2147483647 w 1340"/>
                <a:gd name="T1" fmla="*/ 2147483647 h 1191"/>
                <a:gd name="T2" fmla="*/ 2147483647 w 1340"/>
                <a:gd name="T3" fmla="*/ 2147483647 h 1191"/>
                <a:gd name="T4" fmla="*/ 2147483647 w 1340"/>
                <a:gd name="T5" fmla="*/ 2147483647 h 1191"/>
                <a:gd name="T6" fmla="*/ 2147483647 w 1340"/>
                <a:gd name="T7" fmla="*/ 2147483647 h 1191"/>
                <a:gd name="T8" fmla="*/ 2147483647 w 1340"/>
                <a:gd name="T9" fmla="*/ 2147483647 h 1191"/>
                <a:gd name="T10" fmla="*/ 2147483647 w 1340"/>
                <a:gd name="T11" fmla="*/ 2147483647 h 1191"/>
                <a:gd name="T12" fmla="*/ 2147483647 w 1340"/>
                <a:gd name="T13" fmla="*/ 2147483647 h 1191"/>
                <a:gd name="T14" fmla="*/ 2147483647 w 1340"/>
                <a:gd name="T15" fmla="*/ 2147483647 h 1191"/>
                <a:gd name="T16" fmla="*/ 2147483647 w 1340"/>
                <a:gd name="T17" fmla="*/ 2147483647 h 1191"/>
                <a:gd name="T18" fmla="*/ 2147483647 w 1340"/>
                <a:gd name="T19" fmla="*/ 2147483647 h 1191"/>
                <a:gd name="T20" fmla="*/ 2147483647 w 1340"/>
                <a:gd name="T21" fmla="*/ 2147483647 h 1191"/>
                <a:gd name="T22" fmla="*/ 2147483647 w 1340"/>
                <a:gd name="T23" fmla="*/ 2147483647 h 11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40" h="1191">
                  <a:moveTo>
                    <a:pt x="550" y="42"/>
                  </a:moveTo>
                  <a:cubicBezTo>
                    <a:pt x="437" y="4"/>
                    <a:pt x="164" y="0"/>
                    <a:pt x="82" y="60"/>
                  </a:cubicBezTo>
                  <a:cubicBezTo>
                    <a:pt x="0" y="120"/>
                    <a:pt x="67" y="292"/>
                    <a:pt x="58" y="402"/>
                  </a:cubicBezTo>
                  <a:cubicBezTo>
                    <a:pt x="49" y="512"/>
                    <a:pt x="19" y="642"/>
                    <a:pt x="28" y="720"/>
                  </a:cubicBezTo>
                  <a:cubicBezTo>
                    <a:pt x="37" y="798"/>
                    <a:pt x="27" y="844"/>
                    <a:pt x="112" y="870"/>
                  </a:cubicBezTo>
                  <a:cubicBezTo>
                    <a:pt x="197" y="896"/>
                    <a:pt x="450" y="833"/>
                    <a:pt x="538" y="876"/>
                  </a:cubicBezTo>
                  <a:cubicBezTo>
                    <a:pt x="626" y="919"/>
                    <a:pt x="524" y="1091"/>
                    <a:pt x="640" y="1128"/>
                  </a:cubicBezTo>
                  <a:cubicBezTo>
                    <a:pt x="756" y="1165"/>
                    <a:pt x="1128" y="1191"/>
                    <a:pt x="1234" y="1098"/>
                  </a:cubicBezTo>
                  <a:cubicBezTo>
                    <a:pt x="1340" y="1005"/>
                    <a:pt x="1281" y="696"/>
                    <a:pt x="1276" y="570"/>
                  </a:cubicBezTo>
                  <a:cubicBezTo>
                    <a:pt x="1271" y="444"/>
                    <a:pt x="1290" y="389"/>
                    <a:pt x="1204" y="342"/>
                  </a:cubicBezTo>
                  <a:cubicBezTo>
                    <a:pt x="1118" y="295"/>
                    <a:pt x="868" y="338"/>
                    <a:pt x="760" y="288"/>
                  </a:cubicBezTo>
                  <a:cubicBezTo>
                    <a:pt x="652" y="238"/>
                    <a:pt x="663" y="80"/>
                    <a:pt x="550" y="42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648" name="Freeform 96"/>
            <p:cNvSpPr>
              <a:spLocks/>
            </p:cNvSpPr>
            <p:nvPr/>
          </p:nvSpPr>
          <p:spPr bwMode="auto">
            <a:xfrm>
              <a:off x="6365998" y="2558267"/>
              <a:ext cx="1838325" cy="1711325"/>
            </a:xfrm>
            <a:custGeom>
              <a:avLst/>
              <a:gdLst>
                <a:gd name="T0" fmla="*/ 2147483647 w 2894"/>
                <a:gd name="T1" fmla="*/ 2147483647 h 2693"/>
                <a:gd name="T2" fmla="*/ 2147483647 w 2894"/>
                <a:gd name="T3" fmla="*/ 2147483647 h 2693"/>
                <a:gd name="T4" fmla="*/ 2147483647 w 2894"/>
                <a:gd name="T5" fmla="*/ 2147483647 h 2693"/>
                <a:gd name="T6" fmla="*/ 2147483647 w 2894"/>
                <a:gd name="T7" fmla="*/ 2147483647 h 2693"/>
                <a:gd name="T8" fmla="*/ 2147483647 w 2894"/>
                <a:gd name="T9" fmla="*/ 2147483647 h 2693"/>
                <a:gd name="T10" fmla="*/ 2147483647 w 2894"/>
                <a:gd name="T11" fmla="*/ 2147483647 h 2693"/>
                <a:gd name="T12" fmla="*/ 2147483647 w 2894"/>
                <a:gd name="T13" fmla="*/ 2147483647 h 2693"/>
                <a:gd name="T14" fmla="*/ 2147483647 w 2894"/>
                <a:gd name="T15" fmla="*/ 2147483647 h 2693"/>
                <a:gd name="T16" fmla="*/ 2147483647 w 2894"/>
                <a:gd name="T17" fmla="*/ 2147483647 h 2693"/>
                <a:gd name="T18" fmla="*/ 2147483647 w 2894"/>
                <a:gd name="T19" fmla="*/ 2147483647 h 2693"/>
                <a:gd name="T20" fmla="*/ 2147483647 w 2894"/>
                <a:gd name="T21" fmla="*/ 2147483647 h 269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894" h="2693">
                  <a:moveTo>
                    <a:pt x="4" y="1331"/>
                  </a:moveTo>
                  <a:cubicBezTo>
                    <a:pt x="4" y="1049"/>
                    <a:pt x="119" y="673"/>
                    <a:pt x="349" y="509"/>
                  </a:cubicBezTo>
                  <a:cubicBezTo>
                    <a:pt x="579" y="345"/>
                    <a:pt x="1010" y="400"/>
                    <a:pt x="1384" y="344"/>
                  </a:cubicBezTo>
                  <a:cubicBezTo>
                    <a:pt x="1758" y="288"/>
                    <a:pt x="2346" y="0"/>
                    <a:pt x="2596" y="170"/>
                  </a:cubicBezTo>
                  <a:cubicBezTo>
                    <a:pt x="2846" y="340"/>
                    <a:pt x="2874" y="1035"/>
                    <a:pt x="2884" y="1364"/>
                  </a:cubicBezTo>
                  <a:cubicBezTo>
                    <a:pt x="2894" y="1693"/>
                    <a:pt x="2789" y="1954"/>
                    <a:pt x="2659" y="2144"/>
                  </a:cubicBezTo>
                  <a:cubicBezTo>
                    <a:pt x="2529" y="2334"/>
                    <a:pt x="2274" y="2432"/>
                    <a:pt x="2104" y="2504"/>
                  </a:cubicBezTo>
                  <a:cubicBezTo>
                    <a:pt x="1934" y="2576"/>
                    <a:pt x="1816" y="2558"/>
                    <a:pt x="1639" y="2579"/>
                  </a:cubicBezTo>
                  <a:cubicBezTo>
                    <a:pt x="1462" y="2600"/>
                    <a:pt x="1259" y="2693"/>
                    <a:pt x="1044" y="2630"/>
                  </a:cubicBezTo>
                  <a:cubicBezTo>
                    <a:pt x="829" y="2567"/>
                    <a:pt x="520" y="2418"/>
                    <a:pt x="346" y="2201"/>
                  </a:cubicBezTo>
                  <a:cubicBezTo>
                    <a:pt x="173" y="1985"/>
                    <a:pt x="0" y="1682"/>
                    <a:pt x="4" y="1331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649" name="Freeform 119"/>
            <p:cNvSpPr>
              <a:spLocks/>
            </p:cNvSpPr>
            <p:nvPr/>
          </p:nvSpPr>
          <p:spPr bwMode="auto">
            <a:xfrm>
              <a:off x="3906961" y="3504417"/>
              <a:ext cx="2109787" cy="1250950"/>
            </a:xfrm>
            <a:custGeom>
              <a:avLst/>
              <a:gdLst>
                <a:gd name="T0" fmla="*/ 2147483647 w 3324"/>
                <a:gd name="T1" fmla="*/ 2147483647 h 1971"/>
                <a:gd name="T2" fmla="*/ 2147483647 w 3324"/>
                <a:gd name="T3" fmla="*/ 2147483647 h 1971"/>
                <a:gd name="T4" fmla="*/ 2147483647 w 3324"/>
                <a:gd name="T5" fmla="*/ 2147483647 h 1971"/>
                <a:gd name="T6" fmla="*/ 2147483647 w 3324"/>
                <a:gd name="T7" fmla="*/ 2147483647 h 1971"/>
                <a:gd name="T8" fmla="*/ 2147483647 w 3324"/>
                <a:gd name="T9" fmla="*/ 2147483647 h 1971"/>
                <a:gd name="T10" fmla="*/ 2147483647 w 3324"/>
                <a:gd name="T11" fmla="*/ 2147483647 h 1971"/>
                <a:gd name="T12" fmla="*/ 2147483647 w 3324"/>
                <a:gd name="T13" fmla="*/ 2147483647 h 1971"/>
                <a:gd name="T14" fmla="*/ 2147483647 w 3324"/>
                <a:gd name="T15" fmla="*/ 2147483647 h 1971"/>
                <a:gd name="T16" fmla="*/ 2147483647 w 3324"/>
                <a:gd name="T17" fmla="*/ 2147483647 h 1971"/>
                <a:gd name="T18" fmla="*/ 2147483647 w 3324"/>
                <a:gd name="T19" fmla="*/ 2147483647 h 1971"/>
                <a:gd name="T20" fmla="*/ 2147483647 w 3324"/>
                <a:gd name="T21" fmla="*/ 2147483647 h 1971"/>
                <a:gd name="T22" fmla="*/ 2147483647 w 3324"/>
                <a:gd name="T23" fmla="*/ 2147483647 h 1971"/>
                <a:gd name="T24" fmla="*/ 2147483647 w 3324"/>
                <a:gd name="T25" fmla="*/ 2147483647 h 19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324" h="1971">
                  <a:moveTo>
                    <a:pt x="596" y="15"/>
                  </a:moveTo>
                  <a:cubicBezTo>
                    <a:pt x="335" y="29"/>
                    <a:pt x="248" y="155"/>
                    <a:pt x="149" y="330"/>
                  </a:cubicBezTo>
                  <a:cubicBezTo>
                    <a:pt x="50" y="505"/>
                    <a:pt x="0" y="853"/>
                    <a:pt x="3" y="1066"/>
                  </a:cubicBezTo>
                  <a:cubicBezTo>
                    <a:pt x="6" y="1279"/>
                    <a:pt x="67" y="1478"/>
                    <a:pt x="168" y="1606"/>
                  </a:cubicBezTo>
                  <a:cubicBezTo>
                    <a:pt x="269" y="1734"/>
                    <a:pt x="457" y="1811"/>
                    <a:pt x="609" y="1831"/>
                  </a:cubicBezTo>
                  <a:cubicBezTo>
                    <a:pt x="761" y="1851"/>
                    <a:pt x="927" y="1719"/>
                    <a:pt x="1083" y="1726"/>
                  </a:cubicBezTo>
                  <a:cubicBezTo>
                    <a:pt x="1239" y="1733"/>
                    <a:pt x="1333" y="1844"/>
                    <a:pt x="1548" y="1876"/>
                  </a:cubicBezTo>
                  <a:cubicBezTo>
                    <a:pt x="1763" y="1908"/>
                    <a:pt x="2091" y="1971"/>
                    <a:pt x="2373" y="1921"/>
                  </a:cubicBezTo>
                  <a:cubicBezTo>
                    <a:pt x="2655" y="1871"/>
                    <a:pt x="3162" y="1740"/>
                    <a:pt x="3243" y="1576"/>
                  </a:cubicBezTo>
                  <a:cubicBezTo>
                    <a:pt x="3324" y="1412"/>
                    <a:pt x="2947" y="1124"/>
                    <a:pt x="2859" y="935"/>
                  </a:cubicBezTo>
                  <a:cubicBezTo>
                    <a:pt x="2771" y="746"/>
                    <a:pt x="2905" y="559"/>
                    <a:pt x="2714" y="444"/>
                  </a:cubicBezTo>
                  <a:cubicBezTo>
                    <a:pt x="2523" y="328"/>
                    <a:pt x="2063" y="315"/>
                    <a:pt x="1714" y="242"/>
                  </a:cubicBezTo>
                  <a:cubicBezTo>
                    <a:pt x="1366" y="168"/>
                    <a:pt x="857" y="0"/>
                    <a:pt x="596" y="15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112650" name="Group 146"/>
            <p:cNvGrpSpPr>
              <a:grpSpLocks/>
            </p:cNvGrpSpPr>
            <p:nvPr/>
          </p:nvGrpSpPr>
          <p:grpSpPr bwMode="auto">
            <a:xfrm>
              <a:off x="1549525" y="2807731"/>
              <a:ext cx="1091746" cy="791482"/>
              <a:chOff x="4089854" y="1363889"/>
              <a:chExt cx="1091746" cy="791482"/>
            </a:xfrm>
          </p:grpSpPr>
          <p:sp>
            <p:nvSpPr>
              <p:cNvPr id="112683" name="Oval 26"/>
              <p:cNvSpPr>
                <a:spLocks noChangeArrowheads="1"/>
              </p:cNvSpPr>
              <p:nvPr/>
            </p:nvSpPr>
            <p:spPr bwMode="auto">
              <a:xfrm>
                <a:off x="4089854" y="1363889"/>
                <a:ext cx="1091746" cy="79148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2684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45429" y="1550204"/>
                <a:ext cx="629104" cy="4232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51212" name="Picture 5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7562" y="3642567"/>
              <a:ext cx="685841" cy="247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12652" name="Line 111"/>
            <p:cNvSpPr>
              <a:spLocks noChangeShapeType="1"/>
            </p:cNvSpPr>
            <p:nvPr/>
          </p:nvSpPr>
          <p:spPr bwMode="auto">
            <a:xfrm>
              <a:off x="2170690" y="3342038"/>
              <a:ext cx="503237" cy="31160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51214" name="Picture 5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1934" y="3784471"/>
              <a:ext cx="685841" cy="247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12654" name="Line 111"/>
            <p:cNvSpPr>
              <a:spLocks noChangeShapeType="1"/>
            </p:cNvSpPr>
            <p:nvPr/>
          </p:nvSpPr>
          <p:spPr bwMode="auto">
            <a:xfrm flipH="1">
              <a:off x="7235041" y="3450896"/>
              <a:ext cx="345849" cy="32248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12655" name="Group 151"/>
            <p:cNvGrpSpPr>
              <a:grpSpLocks/>
            </p:cNvGrpSpPr>
            <p:nvPr/>
          </p:nvGrpSpPr>
          <p:grpSpPr bwMode="auto">
            <a:xfrm>
              <a:off x="7003268" y="2883931"/>
              <a:ext cx="1091746" cy="791482"/>
              <a:chOff x="4089854" y="1363889"/>
              <a:chExt cx="1091746" cy="791482"/>
            </a:xfrm>
          </p:grpSpPr>
          <p:sp>
            <p:nvSpPr>
              <p:cNvPr id="112679" name="Oval 26"/>
              <p:cNvSpPr>
                <a:spLocks noChangeArrowheads="1"/>
              </p:cNvSpPr>
              <p:nvPr/>
            </p:nvSpPr>
            <p:spPr bwMode="auto">
              <a:xfrm>
                <a:off x="4089854" y="1363889"/>
                <a:ext cx="1091746" cy="79148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12680" name="Group 356"/>
              <p:cNvGrpSpPr>
                <a:grpSpLocks/>
              </p:cNvGrpSpPr>
              <p:nvPr/>
            </p:nvGrpSpPr>
            <p:grpSpPr bwMode="auto">
              <a:xfrm>
                <a:off x="4245429" y="1426027"/>
                <a:ext cx="629104" cy="547461"/>
                <a:chOff x="313" y="1497"/>
                <a:chExt cx="1152" cy="1014"/>
              </a:xfrm>
            </p:grpSpPr>
            <p:pic>
              <p:nvPicPr>
                <p:cNvPr id="112681" name="Picture 354" descr="laptop_stylized_small"/>
                <p:cNvPicPr>
                  <a:picLocks noChangeAspect="1" noChangeArrowheads="1"/>
                </p:cNvPicPr>
                <p:nvPr/>
              </p:nvPicPr>
              <p:blipFill>
                <a:blip r:embed="rId3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" y="1727"/>
                  <a:ext cx="1152" cy="7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12682" name="Picture 355" descr="antenna_stylized"/>
                <p:cNvPicPr>
                  <a:picLocks noChangeAspect="1" noChangeArrowheads="1"/>
                </p:cNvPicPr>
                <p:nvPr/>
              </p:nvPicPr>
              <p:blipFill>
                <a:blip r:embed="rId5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4" y="1497"/>
                  <a:ext cx="1113" cy="6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112656" name="Freeform 96"/>
            <p:cNvSpPr>
              <a:spLocks/>
            </p:cNvSpPr>
            <p:nvPr/>
          </p:nvSpPr>
          <p:spPr bwMode="auto">
            <a:xfrm>
              <a:off x="1675060" y="2854753"/>
              <a:ext cx="999199" cy="824438"/>
            </a:xfrm>
            <a:custGeom>
              <a:avLst/>
              <a:gdLst>
                <a:gd name="T0" fmla="*/ 99760028 w 10000"/>
                <a:gd name="T1" fmla="*/ 2147483647 h 10305"/>
                <a:gd name="T2" fmla="*/ 2147483647 w 10000"/>
                <a:gd name="T3" fmla="*/ 2147483647 h 10305"/>
                <a:gd name="T4" fmla="*/ 2147483647 w 10000"/>
                <a:gd name="T5" fmla="*/ 204825281 h 10305"/>
                <a:gd name="T6" fmla="*/ 2147483647 w 10000"/>
                <a:gd name="T7" fmla="*/ 2147483647 h 10305"/>
                <a:gd name="T8" fmla="*/ 2147483647 w 10000"/>
                <a:gd name="T9" fmla="*/ 2147483647 h 10305"/>
                <a:gd name="T10" fmla="*/ 2147483647 w 10000"/>
                <a:gd name="T11" fmla="*/ 2147483647 h 10305"/>
                <a:gd name="T12" fmla="*/ 2147483647 w 10000"/>
                <a:gd name="T13" fmla="*/ 2147483647 h 10305"/>
                <a:gd name="T14" fmla="*/ 2147483647 w 10000"/>
                <a:gd name="T15" fmla="*/ 2147483647 h 10305"/>
                <a:gd name="T16" fmla="*/ 2147483647 w 10000"/>
                <a:gd name="T17" fmla="*/ 2147483647 h 10305"/>
                <a:gd name="T18" fmla="*/ 2147483647 w 10000"/>
                <a:gd name="T19" fmla="*/ 2147483647 h 10305"/>
                <a:gd name="T20" fmla="*/ 99760028 w 10000"/>
                <a:gd name="T21" fmla="*/ 2147483647 h 1030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000" h="10305">
                  <a:moveTo>
                    <a:pt x="1" y="4863"/>
                  </a:moveTo>
                  <a:cubicBezTo>
                    <a:pt x="1" y="3794"/>
                    <a:pt x="5" y="1801"/>
                    <a:pt x="686" y="991"/>
                  </a:cubicBezTo>
                  <a:cubicBezTo>
                    <a:pt x="1367" y="181"/>
                    <a:pt x="2904" y="-40"/>
                    <a:pt x="4086" y="5"/>
                  </a:cubicBezTo>
                  <a:cubicBezTo>
                    <a:pt x="5268" y="50"/>
                    <a:pt x="6836" y="553"/>
                    <a:pt x="7779" y="1264"/>
                  </a:cubicBezTo>
                  <a:cubicBezTo>
                    <a:pt x="8722" y="1975"/>
                    <a:pt x="9397" y="2830"/>
                    <a:pt x="9747" y="4270"/>
                  </a:cubicBezTo>
                  <a:cubicBezTo>
                    <a:pt x="10096" y="5710"/>
                    <a:pt x="10030" y="8980"/>
                    <a:pt x="9875" y="9905"/>
                  </a:cubicBezTo>
                  <a:cubicBezTo>
                    <a:pt x="9719" y="10828"/>
                    <a:pt x="9488" y="9873"/>
                    <a:pt x="8815" y="9814"/>
                  </a:cubicBezTo>
                  <a:cubicBezTo>
                    <a:pt x="8140" y="9757"/>
                    <a:pt x="6708" y="9565"/>
                    <a:pt x="5830" y="9554"/>
                  </a:cubicBezTo>
                  <a:cubicBezTo>
                    <a:pt x="4953" y="9543"/>
                    <a:pt x="4372" y="9985"/>
                    <a:pt x="3546" y="9748"/>
                  </a:cubicBezTo>
                  <a:cubicBezTo>
                    <a:pt x="2722" y="9508"/>
                    <a:pt x="1457" y="8935"/>
                    <a:pt x="867" y="8121"/>
                  </a:cubicBezTo>
                  <a:cubicBezTo>
                    <a:pt x="276" y="7307"/>
                    <a:pt x="-15" y="6195"/>
                    <a:pt x="1" y="4863"/>
                  </a:cubicBezTo>
                  <a:close/>
                </a:path>
              </a:pathLst>
            </a:custGeom>
            <a:solidFill>
              <a:srgbClr val="33CCCC">
                <a:alpha val="78038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657" name="Freeform 121"/>
            <p:cNvSpPr>
              <a:spLocks/>
            </p:cNvSpPr>
            <p:nvPr/>
          </p:nvSpPr>
          <p:spPr bwMode="auto">
            <a:xfrm>
              <a:off x="3567896" y="5114617"/>
              <a:ext cx="2944812" cy="911225"/>
            </a:xfrm>
            <a:custGeom>
              <a:avLst/>
              <a:gdLst>
                <a:gd name="T0" fmla="*/ 2147483647 w 4636"/>
                <a:gd name="T1" fmla="*/ 2147483647 h 1435"/>
                <a:gd name="T2" fmla="*/ 2147483647 w 4636"/>
                <a:gd name="T3" fmla="*/ 2147483647 h 1435"/>
                <a:gd name="T4" fmla="*/ 2147483647 w 4636"/>
                <a:gd name="T5" fmla="*/ 2147483647 h 1435"/>
                <a:gd name="T6" fmla="*/ 2147483647 w 4636"/>
                <a:gd name="T7" fmla="*/ 2147483647 h 1435"/>
                <a:gd name="T8" fmla="*/ 2147483647 w 4636"/>
                <a:gd name="T9" fmla="*/ 2147483647 h 1435"/>
                <a:gd name="T10" fmla="*/ 2147483647 w 4636"/>
                <a:gd name="T11" fmla="*/ 2147483647 h 1435"/>
                <a:gd name="T12" fmla="*/ 2147483647 w 4636"/>
                <a:gd name="T13" fmla="*/ 2147483647 h 1435"/>
                <a:gd name="T14" fmla="*/ 2147483647 w 4636"/>
                <a:gd name="T15" fmla="*/ 2147483647 h 1435"/>
                <a:gd name="T16" fmla="*/ 2147483647 w 4636"/>
                <a:gd name="T17" fmla="*/ 2147483647 h 1435"/>
                <a:gd name="T18" fmla="*/ 2147483647 w 4636"/>
                <a:gd name="T19" fmla="*/ 2147483647 h 14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636" h="1435">
                  <a:moveTo>
                    <a:pt x="339" y="15"/>
                  </a:moveTo>
                  <a:cubicBezTo>
                    <a:pt x="0" y="110"/>
                    <a:pt x="112" y="438"/>
                    <a:pt x="189" y="645"/>
                  </a:cubicBezTo>
                  <a:cubicBezTo>
                    <a:pt x="266" y="852"/>
                    <a:pt x="509" y="1130"/>
                    <a:pt x="804" y="1260"/>
                  </a:cubicBezTo>
                  <a:cubicBezTo>
                    <a:pt x="1099" y="1390"/>
                    <a:pt x="1507" y="1415"/>
                    <a:pt x="1959" y="1425"/>
                  </a:cubicBezTo>
                  <a:cubicBezTo>
                    <a:pt x="2411" y="1435"/>
                    <a:pt x="3192" y="1395"/>
                    <a:pt x="3519" y="1320"/>
                  </a:cubicBezTo>
                  <a:cubicBezTo>
                    <a:pt x="3846" y="1245"/>
                    <a:pt x="3753" y="1067"/>
                    <a:pt x="3924" y="975"/>
                  </a:cubicBezTo>
                  <a:cubicBezTo>
                    <a:pt x="4095" y="883"/>
                    <a:pt x="4489" y="885"/>
                    <a:pt x="4543" y="769"/>
                  </a:cubicBezTo>
                  <a:cubicBezTo>
                    <a:pt x="4597" y="653"/>
                    <a:pt x="4636" y="393"/>
                    <a:pt x="4249" y="278"/>
                  </a:cubicBezTo>
                  <a:cubicBezTo>
                    <a:pt x="3863" y="162"/>
                    <a:pt x="2874" y="120"/>
                    <a:pt x="2222" y="76"/>
                  </a:cubicBezTo>
                  <a:cubicBezTo>
                    <a:pt x="1570" y="32"/>
                    <a:pt x="868" y="0"/>
                    <a:pt x="339" y="15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pic>
          <p:nvPicPr>
            <p:cNvPr id="51219" name="Picture 6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8627" y="5127111"/>
              <a:ext cx="782288" cy="676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112659" name="Group 122"/>
            <p:cNvGrpSpPr>
              <a:grpSpLocks/>
            </p:cNvGrpSpPr>
            <p:nvPr/>
          </p:nvGrpSpPr>
          <p:grpSpPr bwMode="auto">
            <a:xfrm>
              <a:off x="7119938" y="3325813"/>
              <a:ext cx="492125" cy="369887"/>
              <a:chOff x="4485" y="2095"/>
              <a:chExt cx="310" cy="233"/>
            </a:xfrm>
          </p:grpSpPr>
          <p:sp>
            <p:nvSpPr>
              <p:cNvPr id="51236" name="Line 123"/>
              <p:cNvSpPr>
                <a:spLocks noChangeShapeType="1"/>
              </p:cNvSpPr>
              <p:nvPr/>
            </p:nvSpPr>
            <p:spPr bwMode="auto">
              <a:xfrm flipV="1">
                <a:off x="4484" y="2107"/>
                <a:ext cx="311" cy="21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grpSp>
            <p:nvGrpSpPr>
              <p:cNvPr id="112676" name="Group 124"/>
              <p:cNvGrpSpPr>
                <a:grpSpLocks/>
              </p:cNvGrpSpPr>
              <p:nvPr/>
            </p:nvGrpSpPr>
            <p:grpSpPr bwMode="auto">
              <a:xfrm>
                <a:off x="4530" y="2095"/>
                <a:ext cx="202" cy="233"/>
                <a:chOff x="618" y="3500"/>
                <a:chExt cx="202" cy="233"/>
              </a:xfrm>
            </p:grpSpPr>
            <p:sp>
              <p:nvSpPr>
                <p:cNvPr id="51238" name="Oval 125"/>
                <p:cNvSpPr>
                  <a:spLocks noChangeArrowheads="1"/>
                </p:cNvSpPr>
                <p:nvPr/>
              </p:nvSpPr>
              <p:spPr bwMode="auto">
                <a:xfrm>
                  <a:off x="617" y="3521"/>
                  <a:ext cx="203" cy="202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51239" name="Text Box 126"/>
                <p:cNvSpPr txBox="1">
                  <a:spLocks noChangeArrowheads="1"/>
                </p:cNvSpPr>
                <p:nvPr/>
              </p:nvSpPr>
              <p:spPr bwMode="auto">
                <a:xfrm>
                  <a:off x="626" y="3500"/>
                  <a:ext cx="117" cy="2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endParaRPr lang="en-US" dirty="0" smtClean="0">
                    <a:solidFill>
                      <a:srgbClr val="FF0000"/>
                    </a:solidFill>
                    <a:cs typeface="+mn-cs"/>
                  </a:endParaRPr>
                </a:p>
              </p:txBody>
            </p:sp>
          </p:grpSp>
        </p:grpSp>
        <p:grpSp>
          <p:nvGrpSpPr>
            <p:cNvPr id="112660" name="Group 127"/>
            <p:cNvGrpSpPr>
              <a:grpSpLocks/>
            </p:cNvGrpSpPr>
            <p:nvPr/>
          </p:nvGrpSpPr>
          <p:grpSpPr bwMode="auto">
            <a:xfrm>
              <a:off x="3181350" y="3838575"/>
              <a:ext cx="3486150" cy="641350"/>
              <a:chOff x="2004" y="2418"/>
              <a:chExt cx="2196" cy="404"/>
            </a:xfrm>
          </p:grpSpPr>
          <p:sp>
            <p:nvSpPr>
              <p:cNvPr id="112671" name="Freeform 128"/>
              <p:cNvSpPr>
                <a:spLocks/>
              </p:cNvSpPr>
              <p:nvPr/>
            </p:nvSpPr>
            <p:spPr bwMode="auto">
              <a:xfrm>
                <a:off x="2004" y="2418"/>
                <a:ext cx="2196" cy="318"/>
              </a:xfrm>
              <a:custGeom>
                <a:avLst/>
                <a:gdLst>
                  <a:gd name="T0" fmla="*/ 0 w 2196"/>
                  <a:gd name="T1" fmla="*/ 0 h 318"/>
                  <a:gd name="T2" fmla="*/ 1194 w 2196"/>
                  <a:gd name="T3" fmla="*/ 306 h 318"/>
                  <a:gd name="T4" fmla="*/ 2196 w 2196"/>
                  <a:gd name="T5" fmla="*/ 30 h 31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96" h="318">
                    <a:moveTo>
                      <a:pt x="0" y="0"/>
                    </a:moveTo>
                    <a:cubicBezTo>
                      <a:pt x="199" y="51"/>
                      <a:pt x="828" y="301"/>
                      <a:pt x="1194" y="306"/>
                    </a:cubicBezTo>
                    <a:cubicBezTo>
                      <a:pt x="1536" y="318"/>
                      <a:pt x="1987" y="88"/>
                      <a:pt x="2196" y="30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grpSp>
            <p:nvGrpSpPr>
              <p:cNvPr id="112672" name="Group 129"/>
              <p:cNvGrpSpPr>
                <a:grpSpLocks/>
              </p:cNvGrpSpPr>
              <p:nvPr/>
            </p:nvGrpSpPr>
            <p:grpSpPr bwMode="auto">
              <a:xfrm>
                <a:off x="3083" y="2589"/>
                <a:ext cx="202" cy="233"/>
                <a:chOff x="618" y="3500"/>
                <a:chExt cx="202" cy="233"/>
              </a:xfrm>
            </p:grpSpPr>
            <p:sp>
              <p:nvSpPr>
                <p:cNvPr id="51234" name="Oval 130"/>
                <p:cNvSpPr>
                  <a:spLocks noChangeArrowheads="1"/>
                </p:cNvSpPr>
                <p:nvPr/>
              </p:nvSpPr>
              <p:spPr bwMode="auto">
                <a:xfrm>
                  <a:off x="619" y="3520"/>
                  <a:ext cx="200" cy="202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51235" name="Text Box 131"/>
                <p:cNvSpPr txBox="1">
                  <a:spLocks noChangeArrowheads="1"/>
                </p:cNvSpPr>
                <p:nvPr/>
              </p:nvSpPr>
              <p:spPr bwMode="auto">
                <a:xfrm>
                  <a:off x="628" y="3499"/>
                  <a:ext cx="117" cy="2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endParaRPr lang="en-US" dirty="0" smtClean="0">
                    <a:solidFill>
                      <a:srgbClr val="FF0000"/>
                    </a:solidFill>
                    <a:cs typeface="+mn-cs"/>
                  </a:endParaRPr>
                </a:p>
              </p:txBody>
            </p:sp>
          </p:grpSp>
        </p:grpSp>
        <p:grpSp>
          <p:nvGrpSpPr>
            <p:cNvPr id="112661" name="Group 132"/>
            <p:cNvGrpSpPr>
              <a:grpSpLocks/>
            </p:cNvGrpSpPr>
            <p:nvPr/>
          </p:nvGrpSpPr>
          <p:grpSpPr bwMode="auto">
            <a:xfrm>
              <a:off x="4826000" y="3424238"/>
              <a:ext cx="3103563" cy="2016125"/>
              <a:chOff x="3040" y="2157"/>
              <a:chExt cx="1955" cy="1270"/>
            </a:xfrm>
          </p:grpSpPr>
          <p:sp>
            <p:nvSpPr>
              <p:cNvPr id="112667" name="Freeform 133"/>
              <p:cNvSpPr>
                <a:spLocks/>
              </p:cNvSpPr>
              <p:nvPr/>
            </p:nvSpPr>
            <p:spPr bwMode="auto">
              <a:xfrm>
                <a:off x="3040" y="2157"/>
                <a:ext cx="1955" cy="1270"/>
              </a:xfrm>
              <a:custGeom>
                <a:avLst/>
                <a:gdLst>
                  <a:gd name="T0" fmla="*/ 1955 w 1955"/>
                  <a:gd name="T1" fmla="*/ 0 h 1270"/>
                  <a:gd name="T2" fmla="*/ 1077 w 1955"/>
                  <a:gd name="T3" fmla="*/ 765 h 1270"/>
                  <a:gd name="T4" fmla="*/ 0 w 1955"/>
                  <a:gd name="T5" fmla="*/ 1270 h 127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955" h="1270">
                    <a:moveTo>
                      <a:pt x="1955" y="0"/>
                    </a:moveTo>
                    <a:cubicBezTo>
                      <a:pt x="1809" y="127"/>
                      <a:pt x="1425" y="536"/>
                      <a:pt x="1077" y="765"/>
                    </a:cubicBezTo>
                    <a:cubicBezTo>
                      <a:pt x="729" y="994"/>
                      <a:pt x="224" y="1165"/>
                      <a:pt x="0" y="1270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grpSp>
            <p:nvGrpSpPr>
              <p:cNvPr id="112668" name="Group 134"/>
              <p:cNvGrpSpPr>
                <a:grpSpLocks/>
              </p:cNvGrpSpPr>
              <p:nvPr/>
            </p:nvGrpSpPr>
            <p:grpSpPr bwMode="auto">
              <a:xfrm>
                <a:off x="3982" y="2835"/>
                <a:ext cx="202" cy="233"/>
                <a:chOff x="618" y="3500"/>
                <a:chExt cx="202" cy="233"/>
              </a:xfrm>
            </p:grpSpPr>
            <p:sp>
              <p:nvSpPr>
                <p:cNvPr id="51230" name="Oval 135"/>
                <p:cNvSpPr>
                  <a:spLocks noChangeArrowheads="1"/>
                </p:cNvSpPr>
                <p:nvPr/>
              </p:nvSpPr>
              <p:spPr bwMode="auto">
                <a:xfrm>
                  <a:off x="618" y="3521"/>
                  <a:ext cx="203" cy="199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51231" name="Text Box 136"/>
                <p:cNvSpPr txBox="1">
                  <a:spLocks noChangeArrowheads="1"/>
                </p:cNvSpPr>
                <p:nvPr/>
              </p:nvSpPr>
              <p:spPr bwMode="auto">
                <a:xfrm>
                  <a:off x="627" y="3500"/>
                  <a:ext cx="117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endParaRPr lang="en-US" dirty="0" smtClean="0">
                    <a:solidFill>
                      <a:srgbClr val="FF0000"/>
                    </a:solidFill>
                    <a:cs typeface="+mn-cs"/>
                  </a:endParaRPr>
                </a:p>
              </p:txBody>
            </p:sp>
          </p:grpSp>
        </p:grpSp>
        <p:grpSp>
          <p:nvGrpSpPr>
            <p:cNvPr id="112662" name="Group 137"/>
            <p:cNvGrpSpPr>
              <a:grpSpLocks/>
            </p:cNvGrpSpPr>
            <p:nvPr/>
          </p:nvGrpSpPr>
          <p:grpSpPr bwMode="auto">
            <a:xfrm>
              <a:off x="2986088" y="3889375"/>
              <a:ext cx="1357312" cy="1298575"/>
              <a:chOff x="1881" y="2450"/>
              <a:chExt cx="855" cy="818"/>
            </a:xfrm>
          </p:grpSpPr>
          <p:sp>
            <p:nvSpPr>
              <p:cNvPr id="51224" name="Line 138"/>
              <p:cNvSpPr>
                <a:spLocks noChangeShapeType="1"/>
              </p:cNvSpPr>
              <p:nvPr/>
            </p:nvSpPr>
            <p:spPr bwMode="auto">
              <a:xfrm flipH="1" flipV="1">
                <a:off x="1881" y="2450"/>
                <a:ext cx="855" cy="81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grpSp>
            <p:nvGrpSpPr>
              <p:cNvPr id="112664" name="Group 139"/>
              <p:cNvGrpSpPr>
                <a:grpSpLocks/>
              </p:cNvGrpSpPr>
              <p:nvPr/>
            </p:nvGrpSpPr>
            <p:grpSpPr bwMode="auto">
              <a:xfrm>
                <a:off x="2172" y="2702"/>
                <a:ext cx="202" cy="233"/>
                <a:chOff x="618" y="3500"/>
                <a:chExt cx="202" cy="233"/>
              </a:xfrm>
            </p:grpSpPr>
            <p:sp>
              <p:nvSpPr>
                <p:cNvPr id="51226" name="Oval 140"/>
                <p:cNvSpPr>
                  <a:spLocks noChangeArrowheads="1"/>
                </p:cNvSpPr>
                <p:nvPr/>
              </p:nvSpPr>
              <p:spPr bwMode="auto">
                <a:xfrm>
                  <a:off x="617" y="3521"/>
                  <a:ext cx="203" cy="202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51227" name="Text Box 141"/>
                <p:cNvSpPr txBox="1">
                  <a:spLocks noChangeArrowheads="1"/>
                </p:cNvSpPr>
                <p:nvPr/>
              </p:nvSpPr>
              <p:spPr bwMode="auto">
                <a:xfrm>
                  <a:off x="626" y="3501"/>
                  <a:ext cx="117" cy="2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endParaRPr lang="en-US" dirty="0" smtClean="0">
                    <a:solidFill>
                      <a:srgbClr val="FF0000"/>
                    </a:solidFill>
                    <a:cs typeface="+mn-cs"/>
                  </a:endParaRPr>
                </a:p>
              </p:txBody>
            </p:sp>
          </p:grpSp>
        </p:grpSp>
      </p:grpSp>
      <p:pic>
        <p:nvPicPr>
          <p:cNvPr id="112646" name="Picture 20" descr="underline_base"/>
          <p:cNvPicPr>
            <a:picLocks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862013"/>
            <a:ext cx="54848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11</a:t>
            </a:fld>
            <a:endParaRPr lang="en-US" sz="1200" dirty="0">
              <a:latin typeface="Tahoma" charset="0"/>
            </a:endParaRPr>
          </a:p>
        </p:txBody>
      </p:sp>
      <p:sp>
        <p:nvSpPr>
          <p:cNvPr id="4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68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>
          <a:xfrm>
            <a:off x="300038" y="123825"/>
            <a:ext cx="8561387" cy="1143000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latin typeface="Gill Sans MT" charset="0"/>
                <a:cs typeface="+mj-cs"/>
              </a:rPr>
              <a:t>Indirect routing: moving between networks</a:t>
            </a:r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1025" y="1347788"/>
            <a:ext cx="8089900" cy="46482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suppose mobile user moves to another network</a:t>
            </a:r>
          </a:p>
          <a:p>
            <a:pPr lvl="1">
              <a:defRPr/>
            </a:pPr>
            <a:r>
              <a:rPr lang="en-US" sz="2800" dirty="0">
                <a:latin typeface="Gill Sans MT" charset="0"/>
              </a:rPr>
              <a:t>registers with new foreign agent</a:t>
            </a:r>
          </a:p>
          <a:p>
            <a:pPr lvl="1">
              <a:defRPr/>
            </a:pPr>
            <a:r>
              <a:rPr lang="en-US" sz="2800" dirty="0">
                <a:latin typeface="Gill Sans MT" charset="0"/>
              </a:rPr>
              <a:t>new foreign agent registers with home agent</a:t>
            </a:r>
          </a:p>
          <a:p>
            <a:pPr lvl="1">
              <a:defRPr/>
            </a:pPr>
            <a:r>
              <a:rPr lang="en-US" sz="2800" dirty="0">
                <a:latin typeface="Gill Sans MT" charset="0"/>
              </a:rPr>
              <a:t>home agent update care-of-address for mobile</a:t>
            </a:r>
          </a:p>
          <a:p>
            <a:pPr lvl="1">
              <a:defRPr/>
            </a:pPr>
            <a:r>
              <a:rPr lang="en-US" sz="2800" dirty="0">
                <a:latin typeface="Gill Sans MT" charset="0"/>
              </a:rPr>
              <a:t>packets continue to be forwarded to mobile (but with new care-of-address)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mobility, changing foreign networks transparent: </a:t>
            </a:r>
            <a:r>
              <a:rPr lang="en-US" i="1" dirty="0">
                <a:solidFill>
                  <a:srgbClr val="C00000"/>
                </a:solidFill>
                <a:latin typeface="Gill Sans MT" charset="0"/>
                <a:cs typeface="+mn-cs"/>
              </a:rPr>
              <a:t>on going connections can be maintained!</a:t>
            </a:r>
          </a:p>
        </p:txBody>
      </p:sp>
      <p:pic>
        <p:nvPicPr>
          <p:cNvPr id="114693" name="Picture 6" descr="underline_ba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63" y="881063"/>
            <a:ext cx="8228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12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6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737" name="Group 154"/>
          <p:cNvGrpSpPr>
            <a:grpSpLocks/>
          </p:cNvGrpSpPr>
          <p:nvPr/>
        </p:nvGrpSpPr>
        <p:grpSpPr bwMode="auto">
          <a:xfrm>
            <a:off x="1128713" y="2232025"/>
            <a:ext cx="7159625" cy="3402013"/>
            <a:chOff x="641269" y="2624447"/>
            <a:chExt cx="7160820" cy="3401396"/>
          </a:xfrm>
        </p:grpSpPr>
        <p:sp>
          <p:nvSpPr>
            <p:cNvPr id="116755" name="Freeform 2"/>
            <p:cNvSpPr>
              <a:spLocks/>
            </p:cNvSpPr>
            <p:nvPr/>
          </p:nvSpPr>
          <p:spPr bwMode="auto">
            <a:xfrm>
              <a:off x="658349" y="2752138"/>
              <a:ext cx="2008857" cy="1558760"/>
            </a:xfrm>
            <a:custGeom>
              <a:avLst/>
              <a:gdLst>
                <a:gd name="T0" fmla="*/ 2147483647 w 1340"/>
                <a:gd name="T1" fmla="*/ 2147483647 h 1191"/>
                <a:gd name="T2" fmla="*/ 2147483647 w 1340"/>
                <a:gd name="T3" fmla="*/ 2147483647 h 1191"/>
                <a:gd name="T4" fmla="*/ 2147483647 w 1340"/>
                <a:gd name="T5" fmla="*/ 2147483647 h 1191"/>
                <a:gd name="T6" fmla="*/ 2147483647 w 1340"/>
                <a:gd name="T7" fmla="*/ 2147483647 h 1191"/>
                <a:gd name="T8" fmla="*/ 2147483647 w 1340"/>
                <a:gd name="T9" fmla="*/ 2147483647 h 1191"/>
                <a:gd name="T10" fmla="*/ 2147483647 w 1340"/>
                <a:gd name="T11" fmla="*/ 2147483647 h 1191"/>
                <a:gd name="T12" fmla="*/ 2147483647 w 1340"/>
                <a:gd name="T13" fmla="*/ 2147483647 h 1191"/>
                <a:gd name="T14" fmla="*/ 2147483647 w 1340"/>
                <a:gd name="T15" fmla="*/ 2147483647 h 1191"/>
                <a:gd name="T16" fmla="*/ 2147483647 w 1340"/>
                <a:gd name="T17" fmla="*/ 2147483647 h 1191"/>
                <a:gd name="T18" fmla="*/ 2147483647 w 1340"/>
                <a:gd name="T19" fmla="*/ 2147483647 h 1191"/>
                <a:gd name="T20" fmla="*/ 2147483647 w 1340"/>
                <a:gd name="T21" fmla="*/ 2147483647 h 1191"/>
                <a:gd name="T22" fmla="*/ 2147483647 w 1340"/>
                <a:gd name="T23" fmla="*/ 2147483647 h 11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40" h="1191">
                  <a:moveTo>
                    <a:pt x="550" y="42"/>
                  </a:moveTo>
                  <a:cubicBezTo>
                    <a:pt x="437" y="4"/>
                    <a:pt x="164" y="0"/>
                    <a:pt x="82" y="60"/>
                  </a:cubicBezTo>
                  <a:cubicBezTo>
                    <a:pt x="0" y="120"/>
                    <a:pt x="67" y="292"/>
                    <a:pt x="58" y="402"/>
                  </a:cubicBezTo>
                  <a:cubicBezTo>
                    <a:pt x="49" y="512"/>
                    <a:pt x="19" y="642"/>
                    <a:pt x="28" y="720"/>
                  </a:cubicBezTo>
                  <a:cubicBezTo>
                    <a:pt x="37" y="798"/>
                    <a:pt x="27" y="844"/>
                    <a:pt x="112" y="870"/>
                  </a:cubicBezTo>
                  <a:cubicBezTo>
                    <a:pt x="197" y="896"/>
                    <a:pt x="450" y="833"/>
                    <a:pt x="538" y="876"/>
                  </a:cubicBezTo>
                  <a:cubicBezTo>
                    <a:pt x="626" y="919"/>
                    <a:pt x="524" y="1091"/>
                    <a:pt x="640" y="1128"/>
                  </a:cubicBezTo>
                  <a:cubicBezTo>
                    <a:pt x="756" y="1165"/>
                    <a:pt x="1128" y="1191"/>
                    <a:pt x="1234" y="1098"/>
                  </a:cubicBezTo>
                  <a:cubicBezTo>
                    <a:pt x="1340" y="1005"/>
                    <a:pt x="1281" y="696"/>
                    <a:pt x="1276" y="570"/>
                  </a:cubicBezTo>
                  <a:cubicBezTo>
                    <a:pt x="1271" y="444"/>
                    <a:pt x="1290" y="389"/>
                    <a:pt x="1204" y="342"/>
                  </a:cubicBezTo>
                  <a:cubicBezTo>
                    <a:pt x="1118" y="295"/>
                    <a:pt x="868" y="338"/>
                    <a:pt x="760" y="288"/>
                  </a:cubicBezTo>
                  <a:cubicBezTo>
                    <a:pt x="652" y="238"/>
                    <a:pt x="663" y="80"/>
                    <a:pt x="550" y="42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6756" name="Freeform 96"/>
            <p:cNvSpPr>
              <a:spLocks/>
            </p:cNvSpPr>
            <p:nvPr/>
          </p:nvSpPr>
          <p:spPr bwMode="auto">
            <a:xfrm>
              <a:off x="5823980" y="2624447"/>
              <a:ext cx="1978109" cy="1678664"/>
            </a:xfrm>
            <a:custGeom>
              <a:avLst/>
              <a:gdLst>
                <a:gd name="T0" fmla="*/ 2147483647 w 2894"/>
                <a:gd name="T1" fmla="*/ 2147483647 h 2693"/>
                <a:gd name="T2" fmla="*/ 2147483647 w 2894"/>
                <a:gd name="T3" fmla="*/ 2147483647 h 2693"/>
                <a:gd name="T4" fmla="*/ 2147483647 w 2894"/>
                <a:gd name="T5" fmla="*/ 2147483647 h 2693"/>
                <a:gd name="T6" fmla="*/ 2147483647 w 2894"/>
                <a:gd name="T7" fmla="*/ 2147483647 h 2693"/>
                <a:gd name="T8" fmla="*/ 2147483647 w 2894"/>
                <a:gd name="T9" fmla="*/ 2147483647 h 2693"/>
                <a:gd name="T10" fmla="*/ 2147483647 w 2894"/>
                <a:gd name="T11" fmla="*/ 2147483647 h 2693"/>
                <a:gd name="T12" fmla="*/ 2147483647 w 2894"/>
                <a:gd name="T13" fmla="*/ 2147483647 h 2693"/>
                <a:gd name="T14" fmla="*/ 2147483647 w 2894"/>
                <a:gd name="T15" fmla="*/ 2147483647 h 2693"/>
                <a:gd name="T16" fmla="*/ 2147483647 w 2894"/>
                <a:gd name="T17" fmla="*/ 2147483647 h 2693"/>
                <a:gd name="T18" fmla="*/ 2147483647 w 2894"/>
                <a:gd name="T19" fmla="*/ 2147483647 h 2693"/>
                <a:gd name="T20" fmla="*/ 2147483647 w 2894"/>
                <a:gd name="T21" fmla="*/ 2147483647 h 269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894" h="2693">
                  <a:moveTo>
                    <a:pt x="4" y="1331"/>
                  </a:moveTo>
                  <a:cubicBezTo>
                    <a:pt x="4" y="1049"/>
                    <a:pt x="119" y="673"/>
                    <a:pt x="349" y="509"/>
                  </a:cubicBezTo>
                  <a:cubicBezTo>
                    <a:pt x="579" y="345"/>
                    <a:pt x="1010" y="400"/>
                    <a:pt x="1384" y="344"/>
                  </a:cubicBezTo>
                  <a:cubicBezTo>
                    <a:pt x="1758" y="288"/>
                    <a:pt x="2346" y="0"/>
                    <a:pt x="2596" y="170"/>
                  </a:cubicBezTo>
                  <a:cubicBezTo>
                    <a:pt x="2846" y="340"/>
                    <a:pt x="2874" y="1035"/>
                    <a:pt x="2884" y="1364"/>
                  </a:cubicBezTo>
                  <a:cubicBezTo>
                    <a:pt x="2894" y="1693"/>
                    <a:pt x="2789" y="1954"/>
                    <a:pt x="2659" y="2144"/>
                  </a:cubicBezTo>
                  <a:cubicBezTo>
                    <a:pt x="2529" y="2334"/>
                    <a:pt x="2274" y="2432"/>
                    <a:pt x="2104" y="2504"/>
                  </a:cubicBezTo>
                  <a:cubicBezTo>
                    <a:pt x="1934" y="2576"/>
                    <a:pt x="1816" y="2558"/>
                    <a:pt x="1639" y="2579"/>
                  </a:cubicBezTo>
                  <a:cubicBezTo>
                    <a:pt x="1462" y="2600"/>
                    <a:pt x="1259" y="2693"/>
                    <a:pt x="1044" y="2630"/>
                  </a:cubicBezTo>
                  <a:cubicBezTo>
                    <a:pt x="829" y="2567"/>
                    <a:pt x="520" y="2418"/>
                    <a:pt x="346" y="2201"/>
                  </a:cubicBezTo>
                  <a:cubicBezTo>
                    <a:pt x="173" y="1985"/>
                    <a:pt x="0" y="1682"/>
                    <a:pt x="4" y="1331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6757" name="Freeform 119"/>
            <p:cNvSpPr>
              <a:spLocks/>
            </p:cNvSpPr>
            <p:nvPr/>
          </p:nvSpPr>
          <p:spPr bwMode="auto">
            <a:xfrm>
              <a:off x="3177961" y="3552540"/>
              <a:ext cx="2270212" cy="1227075"/>
            </a:xfrm>
            <a:custGeom>
              <a:avLst/>
              <a:gdLst>
                <a:gd name="T0" fmla="*/ 2147483647 w 3324"/>
                <a:gd name="T1" fmla="*/ 2147483647 h 1971"/>
                <a:gd name="T2" fmla="*/ 2147483647 w 3324"/>
                <a:gd name="T3" fmla="*/ 2147483647 h 1971"/>
                <a:gd name="T4" fmla="*/ 2147483647 w 3324"/>
                <a:gd name="T5" fmla="*/ 2147483647 h 1971"/>
                <a:gd name="T6" fmla="*/ 2147483647 w 3324"/>
                <a:gd name="T7" fmla="*/ 2147483647 h 1971"/>
                <a:gd name="T8" fmla="*/ 2147483647 w 3324"/>
                <a:gd name="T9" fmla="*/ 2147483647 h 1971"/>
                <a:gd name="T10" fmla="*/ 2147483647 w 3324"/>
                <a:gd name="T11" fmla="*/ 2147483647 h 1971"/>
                <a:gd name="T12" fmla="*/ 2147483647 w 3324"/>
                <a:gd name="T13" fmla="*/ 2147483647 h 1971"/>
                <a:gd name="T14" fmla="*/ 2147483647 w 3324"/>
                <a:gd name="T15" fmla="*/ 2147483647 h 1971"/>
                <a:gd name="T16" fmla="*/ 2147483647 w 3324"/>
                <a:gd name="T17" fmla="*/ 2147483647 h 1971"/>
                <a:gd name="T18" fmla="*/ 2147483647 w 3324"/>
                <a:gd name="T19" fmla="*/ 2147483647 h 1971"/>
                <a:gd name="T20" fmla="*/ 2147483647 w 3324"/>
                <a:gd name="T21" fmla="*/ 2147483647 h 1971"/>
                <a:gd name="T22" fmla="*/ 2147483647 w 3324"/>
                <a:gd name="T23" fmla="*/ 2147483647 h 1971"/>
                <a:gd name="T24" fmla="*/ 2147483647 w 3324"/>
                <a:gd name="T25" fmla="*/ 2147483647 h 19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324" h="1971">
                  <a:moveTo>
                    <a:pt x="596" y="15"/>
                  </a:moveTo>
                  <a:cubicBezTo>
                    <a:pt x="335" y="29"/>
                    <a:pt x="248" y="155"/>
                    <a:pt x="149" y="330"/>
                  </a:cubicBezTo>
                  <a:cubicBezTo>
                    <a:pt x="50" y="505"/>
                    <a:pt x="0" y="853"/>
                    <a:pt x="3" y="1066"/>
                  </a:cubicBezTo>
                  <a:cubicBezTo>
                    <a:pt x="6" y="1279"/>
                    <a:pt x="67" y="1478"/>
                    <a:pt x="168" y="1606"/>
                  </a:cubicBezTo>
                  <a:cubicBezTo>
                    <a:pt x="269" y="1734"/>
                    <a:pt x="457" y="1811"/>
                    <a:pt x="609" y="1831"/>
                  </a:cubicBezTo>
                  <a:cubicBezTo>
                    <a:pt x="761" y="1851"/>
                    <a:pt x="927" y="1719"/>
                    <a:pt x="1083" y="1726"/>
                  </a:cubicBezTo>
                  <a:cubicBezTo>
                    <a:pt x="1239" y="1733"/>
                    <a:pt x="1333" y="1844"/>
                    <a:pt x="1548" y="1876"/>
                  </a:cubicBezTo>
                  <a:cubicBezTo>
                    <a:pt x="1763" y="1908"/>
                    <a:pt x="2091" y="1971"/>
                    <a:pt x="2373" y="1921"/>
                  </a:cubicBezTo>
                  <a:cubicBezTo>
                    <a:pt x="2655" y="1871"/>
                    <a:pt x="3162" y="1740"/>
                    <a:pt x="3243" y="1576"/>
                  </a:cubicBezTo>
                  <a:cubicBezTo>
                    <a:pt x="3324" y="1412"/>
                    <a:pt x="2947" y="1124"/>
                    <a:pt x="2859" y="935"/>
                  </a:cubicBezTo>
                  <a:cubicBezTo>
                    <a:pt x="2771" y="746"/>
                    <a:pt x="2905" y="559"/>
                    <a:pt x="2714" y="444"/>
                  </a:cubicBezTo>
                  <a:cubicBezTo>
                    <a:pt x="2523" y="328"/>
                    <a:pt x="2063" y="315"/>
                    <a:pt x="1714" y="242"/>
                  </a:cubicBezTo>
                  <a:cubicBezTo>
                    <a:pt x="1366" y="168"/>
                    <a:pt x="857" y="0"/>
                    <a:pt x="596" y="15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116758" name="Group 158"/>
            <p:cNvGrpSpPr>
              <a:grpSpLocks/>
            </p:cNvGrpSpPr>
            <p:nvPr/>
          </p:nvGrpSpPr>
          <p:grpSpPr bwMode="auto">
            <a:xfrm>
              <a:off x="641269" y="2869150"/>
              <a:ext cx="1174761" cy="776376"/>
              <a:chOff x="4089854" y="1363889"/>
              <a:chExt cx="1091746" cy="791482"/>
            </a:xfrm>
          </p:grpSpPr>
          <p:sp>
            <p:nvSpPr>
              <p:cNvPr id="116785" name="Oval 26"/>
              <p:cNvSpPr>
                <a:spLocks noChangeArrowheads="1"/>
              </p:cNvSpPr>
              <p:nvPr/>
            </p:nvSpPr>
            <p:spPr bwMode="auto">
              <a:xfrm>
                <a:off x="4089854" y="1363889"/>
                <a:ext cx="1091746" cy="79148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6786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45429" y="1550204"/>
                <a:ext cx="629104" cy="4232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53272" name="Picture 5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2843" y="3687879"/>
              <a:ext cx="736723" cy="241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16760" name="Line 111"/>
            <p:cNvSpPr>
              <a:spLocks noChangeShapeType="1"/>
            </p:cNvSpPr>
            <p:nvPr/>
          </p:nvSpPr>
          <p:spPr bwMode="auto">
            <a:xfrm>
              <a:off x="1309667" y="3393260"/>
              <a:ext cx="541502" cy="3056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53274" name="Picture 5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8337" y="3827554"/>
              <a:ext cx="736723" cy="241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16762" name="Line 111"/>
            <p:cNvSpPr>
              <a:spLocks noChangeShapeType="1"/>
            </p:cNvSpPr>
            <p:nvPr/>
          </p:nvSpPr>
          <p:spPr bwMode="auto">
            <a:xfrm flipH="1">
              <a:off x="6759104" y="3500040"/>
              <a:ext cx="372147" cy="31633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16763" name="Group 163"/>
            <p:cNvGrpSpPr>
              <a:grpSpLocks/>
            </p:cNvGrpSpPr>
            <p:nvPr/>
          </p:nvGrpSpPr>
          <p:grpSpPr bwMode="auto">
            <a:xfrm>
              <a:off x="6509707" y="2943896"/>
              <a:ext cx="1174761" cy="776376"/>
              <a:chOff x="4089854" y="1363889"/>
              <a:chExt cx="1091746" cy="791482"/>
            </a:xfrm>
          </p:grpSpPr>
          <p:sp>
            <p:nvSpPr>
              <p:cNvPr id="116781" name="Oval 26"/>
              <p:cNvSpPr>
                <a:spLocks noChangeArrowheads="1"/>
              </p:cNvSpPr>
              <p:nvPr/>
            </p:nvSpPr>
            <p:spPr bwMode="auto">
              <a:xfrm>
                <a:off x="4089854" y="1363889"/>
                <a:ext cx="1091746" cy="79148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16782" name="Group 356"/>
              <p:cNvGrpSpPr>
                <a:grpSpLocks/>
              </p:cNvGrpSpPr>
              <p:nvPr/>
            </p:nvGrpSpPr>
            <p:grpSpPr bwMode="auto">
              <a:xfrm>
                <a:off x="4245429" y="1426027"/>
                <a:ext cx="629104" cy="547461"/>
                <a:chOff x="313" y="1497"/>
                <a:chExt cx="1152" cy="1014"/>
              </a:xfrm>
            </p:grpSpPr>
            <p:pic>
              <p:nvPicPr>
                <p:cNvPr id="116783" name="Picture 354" descr="laptop_stylized_small"/>
                <p:cNvPicPr>
                  <a:picLocks noChangeAspect="1" noChangeArrowheads="1"/>
                </p:cNvPicPr>
                <p:nvPr/>
              </p:nvPicPr>
              <p:blipFill>
                <a:blip r:embed="rId3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" y="1727"/>
                  <a:ext cx="1152" cy="7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16784" name="Picture 355" descr="antenna_stylized"/>
                <p:cNvPicPr>
                  <a:picLocks noChangeAspect="1" noChangeArrowheads="1"/>
                </p:cNvPicPr>
                <p:nvPr/>
              </p:nvPicPr>
              <p:blipFill>
                <a:blip r:embed="rId5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4" y="1497"/>
                  <a:ext cx="1113" cy="6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116764" name="Freeform 96"/>
            <p:cNvSpPr>
              <a:spLocks/>
            </p:cNvSpPr>
            <p:nvPr/>
          </p:nvSpPr>
          <p:spPr bwMode="auto">
            <a:xfrm>
              <a:off x="776350" y="2915275"/>
              <a:ext cx="1075177" cy="808704"/>
            </a:xfrm>
            <a:custGeom>
              <a:avLst/>
              <a:gdLst>
                <a:gd name="T0" fmla="*/ 134235418 w 10000"/>
                <a:gd name="T1" fmla="*/ 2147483647 h 10305"/>
                <a:gd name="T2" fmla="*/ 2147483647 w 10000"/>
                <a:gd name="T3" fmla="*/ 2147483647 h 10305"/>
                <a:gd name="T4" fmla="*/ 2147483647 w 10000"/>
                <a:gd name="T5" fmla="*/ 189457570 h 10305"/>
                <a:gd name="T6" fmla="*/ 2147483647 w 10000"/>
                <a:gd name="T7" fmla="*/ 2147483647 h 10305"/>
                <a:gd name="T8" fmla="*/ 2147483647 w 10000"/>
                <a:gd name="T9" fmla="*/ 2147483647 h 10305"/>
                <a:gd name="T10" fmla="*/ 2147483647 w 10000"/>
                <a:gd name="T11" fmla="*/ 2147483647 h 10305"/>
                <a:gd name="T12" fmla="*/ 2147483647 w 10000"/>
                <a:gd name="T13" fmla="*/ 2147483647 h 10305"/>
                <a:gd name="T14" fmla="*/ 2147483647 w 10000"/>
                <a:gd name="T15" fmla="*/ 2147483647 h 10305"/>
                <a:gd name="T16" fmla="*/ 2147483647 w 10000"/>
                <a:gd name="T17" fmla="*/ 2147483647 h 10305"/>
                <a:gd name="T18" fmla="*/ 2147483647 w 10000"/>
                <a:gd name="T19" fmla="*/ 2147483647 h 10305"/>
                <a:gd name="T20" fmla="*/ 134235418 w 10000"/>
                <a:gd name="T21" fmla="*/ 2147483647 h 1030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000" h="10305">
                  <a:moveTo>
                    <a:pt x="1" y="4863"/>
                  </a:moveTo>
                  <a:cubicBezTo>
                    <a:pt x="1" y="3794"/>
                    <a:pt x="5" y="1801"/>
                    <a:pt x="686" y="991"/>
                  </a:cubicBezTo>
                  <a:cubicBezTo>
                    <a:pt x="1367" y="181"/>
                    <a:pt x="2904" y="-40"/>
                    <a:pt x="4086" y="5"/>
                  </a:cubicBezTo>
                  <a:cubicBezTo>
                    <a:pt x="5268" y="50"/>
                    <a:pt x="6836" y="553"/>
                    <a:pt x="7779" y="1264"/>
                  </a:cubicBezTo>
                  <a:cubicBezTo>
                    <a:pt x="8722" y="1975"/>
                    <a:pt x="9397" y="2830"/>
                    <a:pt x="9747" y="4270"/>
                  </a:cubicBezTo>
                  <a:cubicBezTo>
                    <a:pt x="10096" y="5710"/>
                    <a:pt x="10030" y="8980"/>
                    <a:pt x="9875" y="9905"/>
                  </a:cubicBezTo>
                  <a:cubicBezTo>
                    <a:pt x="9719" y="10828"/>
                    <a:pt x="9488" y="9873"/>
                    <a:pt x="8815" y="9814"/>
                  </a:cubicBezTo>
                  <a:cubicBezTo>
                    <a:pt x="8140" y="9757"/>
                    <a:pt x="6708" y="9565"/>
                    <a:pt x="5830" y="9554"/>
                  </a:cubicBezTo>
                  <a:cubicBezTo>
                    <a:pt x="4953" y="9543"/>
                    <a:pt x="4372" y="9985"/>
                    <a:pt x="3546" y="9748"/>
                  </a:cubicBezTo>
                  <a:cubicBezTo>
                    <a:pt x="2722" y="9508"/>
                    <a:pt x="1457" y="8935"/>
                    <a:pt x="867" y="8121"/>
                  </a:cubicBezTo>
                  <a:cubicBezTo>
                    <a:pt x="276" y="7307"/>
                    <a:pt x="-15" y="6195"/>
                    <a:pt x="1" y="4863"/>
                  </a:cubicBezTo>
                  <a:close/>
                </a:path>
              </a:pathLst>
            </a:custGeom>
            <a:solidFill>
              <a:srgbClr val="33CCCC">
                <a:alpha val="78038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6765" name="Freeform 121"/>
            <p:cNvSpPr>
              <a:spLocks/>
            </p:cNvSpPr>
            <p:nvPr/>
          </p:nvSpPr>
          <p:spPr bwMode="auto">
            <a:xfrm>
              <a:off x="2813114" y="5132009"/>
              <a:ext cx="3168732" cy="893834"/>
            </a:xfrm>
            <a:custGeom>
              <a:avLst/>
              <a:gdLst>
                <a:gd name="T0" fmla="*/ 2147483647 w 4636"/>
                <a:gd name="T1" fmla="*/ 2147483647 h 1435"/>
                <a:gd name="T2" fmla="*/ 2147483647 w 4636"/>
                <a:gd name="T3" fmla="*/ 2147483647 h 1435"/>
                <a:gd name="T4" fmla="*/ 2147483647 w 4636"/>
                <a:gd name="T5" fmla="*/ 2147483647 h 1435"/>
                <a:gd name="T6" fmla="*/ 2147483647 w 4636"/>
                <a:gd name="T7" fmla="*/ 2147483647 h 1435"/>
                <a:gd name="T8" fmla="*/ 2147483647 w 4636"/>
                <a:gd name="T9" fmla="*/ 2147483647 h 1435"/>
                <a:gd name="T10" fmla="*/ 2147483647 w 4636"/>
                <a:gd name="T11" fmla="*/ 2147483647 h 1435"/>
                <a:gd name="T12" fmla="*/ 2147483647 w 4636"/>
                <a:gd name="T13" fmla="*/ 2147483647 h 1435"/>
                <a:gd name="T14" fmla="*/ 2147483647 w 4636"/>
                <a:gd name="T15" fmla="*/ 2147483647 h 1435"/>
                <a:gd name="T16" fmla="*/ 2147483647 w 4636"/>
                <a:gd name="T17" fmla="*/ 2147483647 h 1435"/>
                <a:gd name="T18" fmla="*/ 2147483647 w 4636"/>
                <a:gd name="T19" fmla="*/ 2147483647 h 14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636" h="1435">
                  <a:moveTo>
                    <a:pt x="339" y="15"/>
                  </a:moveTo>
                  <a:cubicBezTo>
                    <a:pt x="0" y="110"/>
                    <a:pt x="112" y="438"/>
                    <a:pt x="189" y="645"/>
                  </a:cubicBezTo>
                  <a:cubicBezTo>
                    <a:pt x="266" y="852"/>
                    <a:pt x="509" y="1130"/>
                    <a:pt x="804" y="1260"/>
                  </a:cubicBezTo>
                  <a:cubicBezTo>
                    <a:pt x="1099" y="1390"/>
                    <a:pt x="1507" y="1415"/>
                    <a:pt x="1959" y="1425"/>
                  </a:cubicBezTo>
                  <a:cubicBezTo>
                    <a:pt x="2411" y="1435"/>
                    <a:pt x="3192" y="1395"/>
                    <a:pt x="3519" y="1320"/>
                  </a:cubicBezTo>
                  <a:cubicBezTo>
                    <a:pt x="3846" y="1245"/>
                    <a:pt x="3753" y="1067"/>
                    <a:pt x="3924" y="975"/>
                  </a:cubicBezTo>
                  <a:cubicBezTo>
                    <a:pt x="4095" y="883"/>
                    <a:pt x="4489" y="885"/>
                    <a:pt x="4543" y="769"/>
                  </a:cubicBezTo>
                  <a:cubicBezTo>
                    <a:pt x="4597" y="653"/>
                    <a:pt x="4636" y="393"/>
                    <a:pt x="4249" y="278"/>
                  </a:cubicBezTo>
                  <a:cubicBezTo>
                    <a:pt x="3863" y="162"/>
                    <a:pt x="2874" y="120"/>
                    <a:pt x="2222" y="76"/>
                  </a:cubicBezTo>
                  <a:cubicBezTo>
                    <a:pt x="1570" y="32"/>
                    <a:pt x="868" y="0"/>
                    <a:pt x="339" y="15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pic>
          <p:nvPicPr>
            <p:cNvPr id="53279" name="Picture 6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0586" y="5143353"/>
              <a:ext cx="839927" cy="6650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116767" name="Group 137"/>
            <p:cNvGrpSpPr>
              <a:grpSpLocks/>
            </p:cNvGrpSpPr>
            <p:nvPr/>
          </p:nvGrpSpPr>
          <p:grpSpPr bwMode="auto">
            <a:xfrm>
              <a:off x="1949560" y="3989527"/>
              <a:ext cx="1460520" cy="1273792"/>
              <a:chOff x="1881" y="2450"/>
              <a:chExt cx="855" cy="818"/>
            </a:xfrm>
          </p:grpSpPr>
          <p:sp>
            <p:nvSpPr>
              <p:cNvPr id="53290" name="Line 138"/>
              <p:cNvSpPr>
                <a:spLocks noChangeShapeType="1"/>
              </p:cNvSpPr>
              <p:nvPr/>
            </p:nvSpPr>
            <p:spPr bwMode="auto">
              <a:xfrm flipH="1" flipV="1">
                <a:off x="1881" y="2450"/>
                <a:ext cx="855" cy="81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grpSp>
            <p:nvGrpSpPr>
              <p:cNvPr id="116778" name="Group 139"/>
              <p:cNvGrpSpPr>
                <a:grpSpLocks/>
              </p:cNvGrpSpPr>
              <p:nvPr/>
            </p:nvGrpSpPr>
            <p:grpSpPr bwMode="auto">
              <a:xfrm>
                <a:off x="2172" y="2702"/>
                <a:ext cx="202" cy="237"/>
                <a:chOff x="618" y="3500"/>
                <a:chExt cx="202" cy="237"/>
              </a:xfrm>
            </p:grpSpPr>
            <p:sp>
              <p:nvSpPr>
                <p:cNvPr id="53292" name="Oval 140"/>
                <p:cNvSpPr>
                  <a:spLocks noChangeArrowheads="1"/>
                </p:cNvSpPr>
                <p:nvPr/>
              </p:nvSpPr>
              <p:spPr bwMode="auto">
                <a:xfrm>
                  <a:off x="618" y="3520"/>
                  <a:ext cx="202" cy="201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53293" name="Text Box 141"/>
                <p:cNvSpPr txBox="1">
                  <a:spLocks noChangeArrowheads="1"/>
                </p:cNvSpPr>
                <p:nvPr/>
              </p:nvSpPr>
              <p:spPr bwMode="auto">
                <a:xfrm>
                  <a:off x="628" y="3500"/>
                  <a:ext cx="182" cy="23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dirty="0" smtClean="0">
                      <a:latin typeface="Arial" charset="0"/>
                      <a:cs typeface="Arial" charset="0"/>
                    </a:rPr>
                    <a:t>1</a:t>
                  </a:r>
                </a:p>
              </p:txBody>
            </p:sp>
          </p:grpSp>
        </p:grpSp>
        <p:sp>
          <p:nvSpPr>
            <p:cNvPr id="53281" name="Line 138"/>
            <p:cNvSpPr>
              <a:spLocks noChangeShapeType="1"/>
            </p:cNvSpPr>
            <p:nvPr/>
          </p:nvSpPr>
          <p:spPr bwMode="auto">
            <a:xfrm rot="10800000" flipH="1" flipV="1">
              <a:off x="2363993" y="3951356"/>
              <a:ext cx="1459157" cy="127453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3282" name="Oval 140"/>
            <p:cNvSpPr>
              <a:spLocks noChangeArrowheads="1"/>
            </p:cNvSpPr>
            <p:nvPr/>
          </p:nvSpPr>
          <p:spPr bwMode="auto">
            <a:xfrm rot="261078">
              <a:off x="2884780" y="4360857"/>
              <a:ext cx="344545" cy="31268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3283" name="Text Box 141"/>
            <p:cNvSpPr txBox="1">
              <a:spLocks noChangeArrowheads="1"/>
            </p:cNvSpPr>
            <p:nvPr/>
          </p:nvSpPr>
          <p:spPr bwMode="auto">
            <a:xfrm>
              <a:off x="2892720" y="4310066"/>
              <a:ext cx="312789" cy="3698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53284" name="Line 138"/>
            <p:cNvSpPr>
              <a:spLocks noChangeShapeType="1"/>
            </p:cNvSpPr>
            <p:nvPr/>
          </p:nvSpPr>
          <p:spPr bwMode="auto">
            <a:xfrm rot="10800000" flipH="1">
              <a:off x="4596391" y="3491065"/>
              <a:ext cx="2184765" cy="167450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3285" name="Oval 140"/>
            <p:cNvSpPr>
              <a:spLocks noChangeArrowheads="1"/>
            </p:cNvSpPr>
            <p:nvPr/>
          </p:nvSpPr>
          <p:spPr bwMode="auto">
            <a:xfrm rot="261078">
              <a:off x="5566516" y="4097380"/>
              <a:ext cx="344544" cy="31268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3286" name="Text Box 141"/>
            <p:cNvSpPr txBox="1">
              <a:spLocks noChangeArrowheads="1"/>
            </p:cNvSpPr>
            <p:nvPr/>
          </p:nvSpPr>
          <p:spPr bwMode="auto">
            <a:xfrm>
              <a:off x="5574454" y="4046589"/>
              <a:ext cx="314377" cy="3698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53287" name="Line 138"/>
            <p:cNvSpPr>
              <a:spLocks noChangeShapeType="1"/>
            </p:cNvSpPr>
            <p:nvPr/>
          </p:nvSpPr>
          <p:spPr bwMode="auto">
            <a:xfrm rot="10800000" flipH="1">
              <a:off x="4748816" y="3643437"/>
              <a:ext cx="2184765" cy="167450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3288" name="Oval 140"/>
            <p:cNvSpPr>
              <a:spLocks noChangeArrowheads="1"/>
            </p:cNvSpPr>
            <p:nvPr/>
          </p:nvSpPr>
          <p:spPr bwMode="auto">
            <a:xfrm rot="261078">
              <a:off x="5326763" y="4630683"/>
              <a:ext cx="344545" cy="31268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3289" name="Text Box 141"/>
            <p:cNvSpPr txBox="1">
              <a:spLocks noChangeArrowheads="1"/>
            </p:cNvSpPr>
            <p:nvPr/>
          </p:nvSpPr>
          <p:spPr bwMode="auto">
            <a:xfrm>
              <a:off x="5336290" y="4579892"/>
              <a:ext cx="312790" cy="368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4</a:t>
              </a:r>
            </a:p>
          </p:txBody>
        </p:sp>
      </p:grpSp>
      <p:sp>
        <p:nvSpPr>
          <p:cNvPr id="53253" name="Rectangle 21"/>
          <p:cNvSpPr>
            <a:spLocks noGrp="1" noChangeArrowheads="1"/>
          </p:cNvSpPr>
          <p:nvPr>
            <p:ph type="title"/>
          </p:nvPr>
        </p:nvSpPr>
        <p:spPr>
          <a:xfrm>
            <a:off x="390525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latin typeface="Gill Sans MT" charset="0"/>
                <a:cs typeface="+mj-cs"/>
              </a:rPr>
              <a:t>Mobility via direct routing</a:t>
            </a:r>
          </a:p>
        </p:txBody>
      </p:sp>
      <p:sp>
        <p:nvSpPr>
          <p:cNvPr id="53254" name="Text Box 120"/>
          <p:cNvSpPr txBox="1">
            <a:spLocks noChangeArrowheads="1"/>
          </p:cNvSpPr>
          <p:nvPr/>
        </p:nvSpPr>
        <p:spPr bwMode="auto">
          <a:xfrm>
            <a:off x="473075" y="2852738"/>
            <a:ext cx="18875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 smtClean="0">
                <a:latin typeface="Arial" charset="0"/>
                <a:cs typeface="Arial" charset="0"/>
              </a:rPr>
              <a:t>home</a:t>
            </a:r>
          </a:p>
          <a:p>
            <a:pPr>
              <a:defRPr/>
            </a:pPr>
            <a:r>
              <a:rPr lang="en-US" sz="2000" dirty="0" smtClean="0">
                <a:latin typeface="Arial" charset="0"/>
                <a:cs typeface="Arial" charset="0"/>
              </a:rPr>
              <a:t>network</a:t>
            </a:r>
          </a:p>
        </p:txBody>
      </p:sp>
      <p:sp>
        <p:nvSpPr>
          <p:cNvPr id="53255" name="Text Box 121"/>
          <p:cNvSpPr txBox="1">
            <a:spLocks noChangeArrowheads="1"/>
          </p:cNvSpPr>
          <p:nvPr/>
        </p:nvSpPr>
        <p:spPr bwMode="auto">
          <a:xfrm>
            <a:off x="7874000" y="2174875"/>
            <a:ext cx="1270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 smtClean="0">
                <a:latin typeface="Arial" charset="0"/>
                <a:cs typeface="Arial" charset="0"/>
              </a:rPr>
              <a:t>visited</a:t>
            </a:r>
          </a:p>
          <a:p>
            <a:pPr>
              <a:defRPr/>
            </a:pPr>
            <a:r>
              <a:rPr lang="en-US" sz="2000" dirty="0" smtClean="0">
                <a:latin typeface="Arial" charset="0"/>
                <a:cs typeface="Arial" charset="0"/>
              </a:rPr>
              <a:t>network</a:t>
            </a:r>
          </a:p>
        </p:txBody>
      </p:sp>
      <p:sp>
        <p:nvSpPr>
          <p:cNvPr id="53256" name="Text Box 138"/>
          <p:cNvSpPr txBox="1">
            <a:spLocks noChangeArrowheads="1"/>
          </p:cNvSpPr>
          <p:nvPr/>
        </p:nvSpPr>
        <p:spPr bwMode="auto">
          <a:xfrm>
            <a:off x="908050" y="4606925"/>
            <a:ext cx="253523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Arial" charset="0"/>
                <a:cs typeface="Arial" charset="0"/>
              </a:rPr>
              <a:t>correspondent requests, receives foreign address of mobile</a:t>
            </a:r>
          </a:p>
        </p:txBody>
      </p:sp>
      <p:sp>
        <p:nvSpPr>
          <p:cNvPr id="53257" name="Line 139"/>
          <p:cNvSpPr>
            <a:spLocks noChangeShapeType="1"/>
          </p:cNvSpPr>
          <p:nvPr/>
        </p:nvSpPr>
        <p:spPr bwMode="auto">
          <a:xfrm flipV="1">
            <a:off x="2703513" y="4598988"/>
            <a:ext cx="738187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3258" name="Text Box 140"/>
          <p:cNvSpPr txBox="1">
            <a:spLocks noChangeArrowheads="1"/>
          </p:cNvSpPr>
          <p:nvPr/>
        </p:nvSpPr>
        <p:spPr bwMode="auto">
          <a:xfrm>
            <a:off x="2506663" y="1882775"/>
            <a:ext cx="279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Arial" charset="0"/>
                <a:cs typeface="Arial" charset="0"/>
              </a:rPr>
              <a:t>correspondent forwards to foreign agent</a:t>
            </a:r>
          </a:p>
        </p:txBody>
      </p:sp>
      <p:sp>
        <p:nvSpPr>
          <p:cNvPr id="53259" name="Line 141"/>
          <p:cNvSpPr>
            <a:spLocks noChangeShapeType="1"/>
          </p:cNvSpPr>
          <p:nvPr/>
        </p:nvSpPr>
        <p:spPr bwMode="auto">
          <a:xfrm>
            <a:off x="4541838" y="2232025"/>
            <a:ext cx="1408112" cy="14605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116747" name="Group 142"/>
          <p:cNvGrpSpPr>
            <a:grpSpLocks/>
          </p:cNvGrpSpPr>
          <p:nvPr/>
        </p:nvGrpSpPr>
        <p:grpSpPr bwMode="auto">
          <a:xfrm>
            <a:off x="5432425" y="1387475"/>
            <a:ext cx="2338388" cy="2020888"/>
            <a:chOff x="3422" y="874"/>
            <a:chExt cx="1473" cy="1273"/>
          </a:xfrm>
        </p:grpSpPr>
        <p:sp>
          <p:nvSpPr>
            <p:cNvPr id="53266" name="Text Box 143"/>
            <p:cNvSpPr txBox="1">
              <a:spLocks noChangeArrowheads="1"/>
            </p:cNvSpPr>
            <p:nvPr/>
          </p:nvSpPr>
          <p:spPr bwMode="auto">
            <a:xfrm>
              <a:off x="3422" y="874"/>
              <a:ext cx="1473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foreign agent receives packets, forwards to mobile</a:t>
              </a:r>
            </a:p>
          </p:txBody>
        </p:sp>
        <p:sp>
          <p:nvSpPr>
            <p:cNvPr id="53267" name="Line 144"/>
            <p:cNvSpPr>
              <a:spLocks noChangeShapeType="1"/>
            </p:cNvSpPr>
            <p:nvPr/>
          </p:nvSpPr>
          <p:spPr bwMode="auto">
            <a:xfrm>
              <a:off x="4211" y="1420"/>
              <a:ext cx="240" cy="7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116748" name="Group 145"/>
          <p:cNvGrpSpPr>
            <a:grpSpLocks/>
          </p:cNvGrpSpPr>
          <p:nvPr/>
        </p:nvGrpSpPr>
        <p:grpSpPr bwMode="auto">
          <a:xfrm>
            <a:off x="6308725" y="4230688"/>
            <a:ext cx="2247900" cy="1165225"/>
            <a:chOff x="4191" y="3009"/>
            <a:chExt cx="1416" cy="734"/>
          </a:xfrm>
        </p:grpSpPr>
        <p:sp>
          <p:nvSpPr>
            <p:cNvPr id="53264" name="Text Box 146"/>
            <p:cNvSpPr txBox="1">
              <a:spLocks noChangeArrowheads="1"/>
            </p:cNvSpPr>
            <p:nvPr/>
          </p:nvSpPr>
          <p:spPr bwMode="auto">
            <a:xfrm>
              <a:off x="4332" y="3166"/>
              <a:ext cx="1275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mobile replies directly to correspondent</a:t>
              </a:r>
            </a:p>
          </p:txBody>
        </p:sp>
        <p:sp>
          <p:nvSpPr>
            <p:cNvPr id="53265" name="Line 147"/>
            <p:cNvSpPr>
              <a:spLocks noChangeShapeType="1"/>
            </p:cNvSpPr>
            <p:nvPr/>
          </p:nvSpPr>
          <p:spPr bwMode="auto">
            <a:xfrm flipH="1" flipV="1">
              <a:off x="4191" y="3009"/>
              <a:ext cx="248" cy="17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53262" name="Line 148"/>
          <p:cNvSpPr>
            <a:spLocks noChangeShapeType="1"/>
          </p:cNvSpPr>
          <p:nvPr/>
        </p:nvSpPr>
        <p:spPr bwMode="auto">
          <a:xfrm flipV="1">
            <a:off x="2730500" y="4262438"/>
            <a:ext cx="769938" cy="576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116750" name="Picture 21" descr="underline_base"/>
          <p:cNvPicPr>
            <a:picLocks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88" y="765175"/>
            <a:ext cx="5027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13</a:t>
            </a:fld>
            <a:endParaRPr lang="en-US" sz="1200" dirty="0">
              <a:latin typeface="Tahoma" charset="0"/>
            </a:endParaRPr>
          </a:p>
        </p:txBody>
      </p:sp>
      <p:sp>
        <p:nvSpPr>
          <p:cNvPr id="5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20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2"/>
          <p:cNvSpPr>
            <a:spLocks noGrp="1" noChangeArrowheads="1"/>
          </p:cNvSpPr>
          <p:nvPr>
            <p:ph type="title"/>
          </p:nvPr>
        </p:nvSpPr>
        <p:spPr>
          <a:xfrm>
            <a:off x="225425" y="109538"/>
            <a:ext cx="8383588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Mobility via direct routing: comments</a:t>
            </a:r>
          </a:p>
        </p:txBody>
      </p:sp>
      <p:sp>
        <p:nvSpPr>
          <p:cNvPr id="542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1025" y="1347788"/>
            <a:ext cx="8089900" cy="46482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overcome triangle routing problem</a:t>
            </a:r>
          </a:p>
          <a:p>
            <a:pPr>
              <a:defRPr/>
            </a:pPr>
            <a:r>
              <a:rPr lang="en-US" i="1" dirty="0">
                <a:solidFill>
                  <a:srgbClr val="C00000"/>
                </a:solidFill>
                <a:latin typeface="Gill Sans MT" charset="0"/>
                <a:cs typeface="+mn-cs"/>
              </a:rPr>
              <a:t>non-transparent to correspondent: </a:t>
            </a:r>
            <a:r>
              <a:rPr lang="en-US" dirty="0">
                <a:latin typeface="Gill Sans MT" charset="0"/>
                <a:cs typeface="+mn-cs"/>
              </a:rPr>
              <a:t>correspondent must get care-of-address from home agent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what if mobile changes visited network?</a:t>
            </a:r>
          </a:p>
        </p:txBody>
      </p:sp>
      <p:grpSp>
        <p:nvGrpSpPr>
          <p:cNvPr id="118789" name="Group 128"/>
          <p:cNvGrpSpPr>
            <a:grpSpLocks/>
          </p:cNvGrpSpPr>
          <p:nvPr/>
        </p:nvGrpSpPr>
        <p:grpSpPr bwMode="auto">
          <a:xfrm>
            <a:off x="2046288" y="3649663"/>
            <a:ext cx="4618037" cy="1987550"/>
            <a:chOff x="641269" y="2624447"/>
            <a:chExt cx="7160820" cy="3401396"/>
          </a:xfrm>
        </p:grpSpPr>
        <p:sp>
          <p:nvSpPr>
            <p:cNvPr id="118791" name="Freeform 2"/>
            <p:cNvSpPr>
              <a:spLocks/>
            </p:cNvSpPr>
            <p:nvPr/>
          </p:nvSpPr>
          <p:spPr bwMode="auto">
            <a:xfrm>
              <a:off x="658349" y="2752138"/>
              <a:ext cx="2008857" cy="1558760"/>
            </a:xfrm>
            <a:custGeom>
              <a:avLst/>
              <a:gdLst>
                <a:gd name="T0" fmla="*/ 2147483647 w 1340"/>
                <a:gd name="T1" fmla="*/ 2147483647 h 1191"/>
                <a:gd name="T2" fmla="*/ 2147483647 w 1340"/>
                <a:gd name="T3" fmla="*/ 2147483647 h 1191"/>
                <a:gd name="T4" fmla="*/ 2147483647 w 1340"/>
                <a:gd name="T5" fmla="*/ 2147483647 h 1191"/>
                <a:gd name="T6" fmla="*/ 2147483647 w 1340"/>
                <a:gd name="T7" fmla="*/ 2147483647 h 1191"/>
                <a:gd name="T8" fmla="*/ 2147483647 w 1340"/>
                <a:gd name="T9" fmla="*/ 2147483647 h 1191"/>
                <a:gd name="T10" fmla="*/ 2147483647 w 1340"/>
                <a:gd name="T11" fmla="*/ 2147483647 h 1191"/>
                <a:gd name="T12" fmla="*/ 2147483647 w 1340"/>
                <a:gd name="T13" fmla="*/ 2147483647 h 1191"/>
                <a:gd name="T14" fmla="*/ 2147483647 w 1340"/>
                <a:gd name="T15" fmla="*/ 2147483647 h 1191"/>
                <a:gd name="T16" fmla="*/ 2147483647 w 1340"/>
                <a:gd name="T17" fmla="*/ 2147483647 h 1191"/>
                <a:gd name="T18" fmla="*/ 2147483647 w 1340"/>
                <a:gd name="T19" fmla="*/ 2147483647 h 1191"/>
                <a:gd name="T20" fmla="*/ 2147483647 w 1340"/>
                <a:gd name="T21" fmla="*/ 2147483647 h 1191"/>
                <a:gd name="T22" fmla="*/ 2147483647 w 1340"/>
                <a:gd name="T23" fmla="*/ 2147483647 h 11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40" h="1191">
                  <a:moveTo>
                    <a:pt x="550" y="42"/>
                  </a:moveTo>
                  <a:cubicBezTo>
                    <a:pt x="437" y="4"/>
                    <a:pt x="164" y="0"/>
                    <a:pt x="82" y="60"/>
                  </a:cubicBezTo>
                  <a:cubicBezTo>
                    <a:pt x="0" y="120"/>
                    <a:pt x="67" y="292"/>
                    <a:pt x="58" y="402"/>
                  </a:cubicBezTo>
                  <a:cubicBezTo>
                    <a:pt x="49" y="512"/>
                    <a:pt x="19" y="642"/>
                    <a:pt x="28" y="720"/>
                  </a:cubicBezTo>
                  <a:cubicBezTo>
                    <a:pt x="37" y="798"/>
                    <a:pt x="27" y="844"/>
                    <a:pt x="112" y="870"/>
                  </a:cubicBezTo>
                  <a:cubicBezTo>
                    <a:pt x="197" y="896"/>
                    <a:pt x="450" y="833"/>
                    <a:pt x="538" y="876"/>
                  </a:cubicBezTo>
                  <a:cubicBezTo>
                    <a:pt x="626" y="919"/>
                    <a:pt x="524" y="1091"/>
                    <a:pt x="640" y="1128"/>
                  </a:cubicBezTo>
                  <a:cubicBezTo>
                    <a:pt x="756" y="1165"/>
                    <a:pt x="1128" y="1191"/>
                    <a:pt x="1234" y="1098"/>
                  </a:cubicBezTo>
                  <a:cubicBezTo>
                    <a:pt x="1340" y="1005"/>
                    <a:pt x="1281" y="696"/>
                    <a:pt x="1276" y="570"/>
                  </a:cubicBezTo>
                  <a:cubicBezTo>
                    <a:pt x="1271" y="444"/>
                    <a:pt x="1290" y="389"/>
                    <a:pt x="1204" y="342"/>
                  </a:cubicBezTo>
                  <a:cubicBezTo>
                    <a:pt x="1118" y="295"/>
                    <a:pt x="868" y="338"/>
                    <a:pt x="760" y="288"/>
                  </a:cubicBezTo>
                  <a:cubicBezTo>
                    <a:pt x="652" y="238"/>
                    <a:pt x="663" y="80"/>
                    <a:pt x="550" y="42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8792" name="Freeform 96"/>
            <p:cNvSpPr>
              <a:spLocks/>
            </p:cNvSpPr>
            <p:nvPr/>
          </p:nvSpPr>
          <p:spPr bwMode="auto">
            <a:xfrm>
              <a:off x="5823980" y="2624447"/>
              <a:ext cx="1978109" cy="1678664"/>
            </a:xfrm>
            <a:custGeom>
              <a:avLst/>
              <a:gdLst>
                <a:gd name="T0" fmla="*/ 2147483647 w 2894"/>
                <a:gd name="T1" fmla="*/ 2147483647 h 2693"/>
                <a:gd name="T2" fmla="*/ 2147483647 w 2894"/>
                <a:gd name="T3" fmla="*/ 2147483647 h 2693"/>
                <a:gd name="T4" fmla="*/ 2147483647 w 2894"/>
                <a:gd name="T5" fmla="*/ 2147483647 h 2693"/>
                <a:gd name="T6" fmla="*/ 2147483647 w 2894"/>
                <a:gd name="T7" fmla="*/ 2147483647 h 2693"/>
                <a:gd name="T8" fmla="*/ 2147483647 w 2894"/>
                <a:gd name="T9" fmla="*/ 2147483647 h 2693"/>
                <a:gd name="T10" fmla="*/ 2147483647 w 2894"/>
                <a:gd name="T11" fmla="*/ 2147483647 h 2693"/>
                <a:gd name="T12" fmla="*/ 2147483647 w 2894"/>
                <a:gd name="T13" fmla="*/ 2147483647 h 2693"/>
                <a:gd name="T14" fmla="*/ 2147483647 w 2894"/>
                <a:gd name="T15" fmla="*/ 2147483647 h 2693"/>
                <a:gd name="T16" fmla="*/ 2147483647 w 2894"/>
                <a:gd name="T17" fmla="*/ 2147483647 h 2693"/>
                <a:gd name="T18" fmla="*/ 2147483647 w 2894"/>
                <a:gd name="T19" fmla="*/ 2147483647 h 2693"/>
                <a:gd name="T20" fmla="*/ 2147483647 w 2894"/>
                <a:gd name="T21" fmla="*/ 2147483647 h 269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894" h="2693">
                  <a:moveTo>
                    <a:pt x="4" y="1331"/>
                  </a:moveTo>
                  <a:cubicBezTo>
                    <a:pt x="4" y="1049"/>
                    <a:pt x="119" y="673"/>
                    <a:pt x="349" y="509"/>
                  </a:cubicBezTo>
                  <a:cubicBezTo>
                    <a:pt x="579" y="345"/>
                    <a:pt x="1010" y="400"/>
                    <a:pt x="1384" y="344"/>
                  </a:cubicBezTo>
                  <a:cubicBezTo>
                    <a:pt x="1758" y="288"/>
                    <a:pt x="2346" y="0"/>
                    <a:pt x="2596" y="170"/>
                  </a:cubicBezTo>
                  <a:cubicBezTo>
                    <a:pt x="2846" y="340"/>
                    <a:pt x="2874" y="1035"/>
                    <a:pt x="2884" y="1364"/>
                  </a:cubicBezTo>
                  <a:cubicBezTo>
                    <a:pt x="2894" y="1693"/>
                    <a:pt x="2789" y="1954"/>
                    <a:pt x="2659" y="2144"/>
                  </a:cubicBezTo>
                  <a:cubicBezTo>
                    <a:pt x="2529" y="2334"/>
                    <a:pt x="2274" y="2432"/>
                    <a:pt x="2104" y="2504"/>
                  </a:cubicBezTo>
                  <a:cubicBezTo>
                    <a:pt x="1934" y="2576"/>
                    <a:pt x="1816" y="2558"/>
                    <a:pt x="1639" y="2579"/>
                  </a:cubicBezTo>
                  <a:cubicBezTo>
                    <a:pt x="1462" y="2600"/>
                    <a:pt x="1259" y="2693"/>
                    <a:pt x="1044" y="2630"/>
                  </a:cubicBezTo>
                  <a:cubicBezTo>
                    <a:pt x="829" y="2567"/>
                    <a:pt x="520" y="2418"/>
                    <a:pt x="346" y="2201"/>
                  </a:cubicBezTo>
                  <a:cubicBezTo>
                    <a:pt x="173" y="1985"/>
                    <a:pt x="0" y="1682"/>
                    <a:pt x="4" y="1331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8793" name="Freeform 119"/>
            <p:cNvSpPr>
              <a:spLocks/>
            </p:cNvSpPr>
            <p:nvPr/>
          </p:nvSpPr>
          <p:spPr bwMode="auto">
            <a:xfrm>
              <a:off x="3177961" y="3552540"/>
              <a:ext cx="2270212" cy="1227075"/>
            </a:xfrm>
            <a:custGeom>
              <a:avLst/>
              <a:gdLst>
                <a:gd name="T0" fmla="*/ 2147483647 w 3324"/>
                <a:gd name="T1" fmla="*/ 2147483647 h 1971"/>
                <a:gd name="T2" fmla="*/ 2147483647 w 3324"/>
                <a:gd name="T3" fmla="*/ 2147483647 h 1971"/>
                <a:gd name="T4" fmla="*/ 2147483647 w 3324"/>
                <a:gd name="T5" fmla="*/ 2147483647 h 1971"/>
                <a:gd name="T6" fmla="*/ 2147483647 w 3324"/>
                <a:gd name="T7" fmla="*/ 2147483647 h 1971"/>
                <a:gd name="T8" fmla="*/ 2147483647 w 3324"/>
                <a:gd name="T9" fmla="*/ 2147483647 h 1971"/>
                <a:gd name="T10" fmla="*/ 2147483647 w 3324"/>
                <a:gd name="T11" fmla="*/ 2147483647 h 1971"/>
                <a:gd name="T12" fmla="*/ 2147483647 w 3324"/>
                <a:gd name="T13" fmla="*/ 2147483647 h 1971"/>
                <a:gd name="T14" fmla="*/ 2147483647 w 3324"/>
                <a:gd name="T15" fmla="*/ 2147483647 h 1971"/>
                <a:gd name="T16" fmla="*/ 2147483647 w 3324"/>
                <a:gd name="T17" fmla="*/ 2147483647 h 1971"/>
                <a:gd name="T18" fmla="*/ 2147483647 w 3324"/>
                <a:gd name="T19" fmla="*/ 2147483647 h 1971"/>
                <a:gd name="T20" fmla="*/ 2147483647 w 3324"/>
                <a:gd name="T21" fmla="*/ 2147483647 h 1971"/>
                <a:gd name="T22" fmla="*/ 2147483647 w 3324"/>
                <a:gd name="T23" fmla="*/ 2147483647 h 1971"/>
                <a:gd name="T24" fmla="*/ 2147483647 w 3324"/>
                <a:gd name="T25" fmla="*/ 2147483647 h 19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324" h="1971">
                  <a:moveTo>
                    <a:pt x="596" y="15"/>
                  </a:moveTo>
                  <a:cubicBezTo>
                    <a:pt x="335" y="29"/>
                    <a:pt x="248" y="155"/>
                    <a:pt x="149" y="330"/>
                  </a:cubicBezTo>
                  <a:cubicBezTo>
                    <a:pt x="50" y="505"/>
                    <a:pt x="0" y="853"/>
                    <a:pt x="3" y="1066"/>
                  </a:cubicBezTo>
                  <a:cubicBezTo>
                    <a:pt x="6" y="1279"/>
                    <a:pt x="67" y="1478"/>
                    <a:pt x="168" y="1606"/>
                  </a:cubicBezTo>
                  <a:cubicBezTo>
                    <a:pt x="269" y="1734"/>
                    <a:pt x="457" y="1811"/>
                    <a:pt x="609" y="1831"/>
                  </a:cubicBezTo>
                  <a:cubicBezTo>
                    <a:pt x="761" y="1851"/>
                    <a:pt x="927" y="1719"/>
                    <a:pt x="1083" y="1726"/>
                  </a:cubicBezTo>
                  <a:cubicBezTo>
                    <a:pt x="1239" y="1733"/>
                    <a:pt x="1333" y="1844"/>
                    <a:pt x="1548" y="1876"/>
                  </a:cubicBezTo>
                  <a:cubicBezTo>
                    <a:pt x="1763" y="1908"/>
                    <a:pt x="2091" y="1971"/>
                    <a:pt x="2373" y="1921"/>
                  </a:cubicBezTo>
                  <a:cubicBezTo>
                    <a:pt x="2655" y="1871"/>
                    <a:pt x="3162" y="1740"/>
                    <a:pt x="3243" y="1576"/>
                  </a:cubicBezTo>
                  <a:cubicBezTo>
                    <a:pt x="3324" y="1412"/>
                    <a:pt x="2947" y="1124"/>
                    <a:pt x="2859" y="935"/>
                  </a:cubicBezTo>
                  <a:cubicBezTo>
                    <a:pt x="2771" y="746"/>
                    <a:pt x="2905" y="559"/>
                    <a:pt x="2714" y="444"/>
                  </a:cubicBezTo>
                  <a:cubicBezTo>
                    <a:pt x="2523" y="328"/>
                    <a:pt x="2063" y="315"/>
                    <a:pt x="1714" y="242"/>
                  </a:cubicBezTo>
                  <a:cubicBezTo>
                    <a:pt x="1366" y="168"/>
                    <a:pt x="857" y="0"/>
                    <a:pt x="596" y="15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118794" name="Group 132"/>
            <p:cNvGrpSpPr>
              <a:grpSpLocks/>
            </p:cNvGrpSpPr>
            <p:nvPr/>
          </p:nvGrpSpPr>
          <p:grpSpPr bwMode="auto">
            <a:xfrm>
              <a:off x="641269" y="2869150"/>
              <a:ext cx="1174761" cy="776376"/>
              <a:chOff x="4089854" y="1363889"/>
              <a:chExt cx="1091746" cy="791482"/>
            </a:xfrm>
          </p:grpSpPr>
          <p:sp>
            <p:nvSpPr>
              <p:cNvPr id="118821" name="Oval 26"/>
              <p:cNvSpPr>
                <a:spLocks noChangeArrowheads="1"/>
              </p:cNvSpPr>
              <p:nvPr/>
            </p:nvSpPr>
            <p:spPr bwMode="auto">
              <a:xfrm>
                <a:off x="4089854" y="1363889"/>
                <a:ext cx="1091746" cy="79148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100" dirty="0"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8822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45429" y="1550204"/>
                <a:ext cx="629104" cy="4232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54284" name="Picture 5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2529" y="3689421"/>
              <a:ext cx="736022" cy="2390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18796" name="Line 111"/>
            <p:cNvSpPr>
              <a:spLocks noChangeShapeType="1"/>
            </p:cNvSpPr>
            <p:nvPr/>
          </p:nvSpPr>
          <p:spPr bwMode="auto">
            <a:xfrm>
              <a:off x="1309667" y="3393260"/>
              <a:ext cx="541502" cy="3056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54286" name="Picture 5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9433" y="3827975"/>
              <a:ext cx="736022" cy="2390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18798" name="Line 111"/>
            <p:cNvSpPr>
              <a:spLocks noChangeShapeType="1"/>
            </p:cNvSpPr>
            <p:nvPr/>
          </p:nvSpPr>
          <p:spPr bwMode="auto">
            <a:xfrm flipH="1">
              <a:off x="6759104" y="3500040"/>
              <a:ext cx="372147" cy="31633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18799" name="Group 137"/>
            <p:cNvGrpSpPr>
              <a:grpSpLocks/>
            </p:cNvGrpSpPr>
            <p:nvPr/>
          </p:nvGrpSpPr>
          <p:grpSpPr bwMode="auto">
            <a:xfrm>
              <a:off x="6509707" y="2943896"/>
              <a:ext cx="1174761" cy="776376"/>
              <a:chOff x="4089854" y="1363889"/>
              <a:chExt cx="1091746" cy="791482"/>
            </a:xfrm>
          </p:grpSpPr>
          <p:sp>
            <p:nvSpPr>
              <p:cNvPr id="118817" name="Oval 26"/>
              <p:cNvSpPr>
                <a:spLocks noChangeArrowheads="1"/>
              </p:cNvSpPr>
              <p:nvPr/>
            </p:nvSpPr>
            <p:spPr bwMode="auto">
              <a:xfrm>
                <a:off x="4089854" y="1363889"/>
                <a:ext cx="1091746" cy="79148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100" dirty="0"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18818" name="Group 356"/>
              <p:cNvGrpSpPr>
                <a:grpSpLocks/>
              </p:cNvGrpSpPr>
              <p:nvPr/>
            </p:nvGrpSpPr>
            <p:grpSpPr bwMode="auto">
              <a:xfrm>
                <a:off x="4245429" y="1426027"/>
                <a:ext cx="629104" cy="547461"/>
                <a:chOff x="313" y="1497"/>
                <a:chExt cx="1152" cy="1014"/>
              </a:xfrm>
            </p:grpSpPr>
            <p:pic>
              <p:nvPicPr>
                <p:cNvPr id="118819" name="Picture 354" descr="laptop_stylized_small"/>
                <p:cNvPicPr>
                  <a:picLocks noChangeAspect="1" noChangeArrowheads="1"/>
                </p:cNvPicPr>
                <p:nvPr/>
              </p:nvPicPr>
              <p:blipFill>
                <a:blip r:embed="rId3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" y="1727"/>
                  <a:ext cx="1152" cy="7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18820" name="Picture 355" descr="antenna_stylized"/>
                <p:cNvPicPr>
                  <a:picLocks noChangeAspect="1" noChangeArrowheads="1"/>
                </p:cNvPicPr>
                <p:nvPr/>
              </p:nvPicPr>
              <p:blipFill>
                <a:blip r:embed="rId5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4" y="1497"/>
                  <a:ext cx="1113" cy="6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118800" name="Freeform 96"/>
            <p:cNvSpPr>
              <a:spLocks/>
            </p:cNvSpPr>
            <p:nvPr/>
          </p:nvSpPr>
          <p:spPr bwMode="auto">
            <a:xfrm>
              <a:off x="776350" y="2915275"/>
              <a:ext cx="1075177" cy="808704"/>
            </a:xfrm>
            <a:custGeom>
              <a:avLst/>
              <a:gdLst>
                <a:gd name="T0" fmla="*/ 134235418 w 10000"/>
                <a:gd name="T1" fmla="*/ 2147483647 h 10305"/>
                <a:gd name="T2" fmla="*/ 2147483647 w 10000"/>
                <a:gd name="T3" fmla="*/ 2147483647 h 10305"/>
                <a:gd name="T4" fmla="*/ 2147483647 w 10000"/>
                <a:gd name="T5" fmla="*/ 189457570 h 10305"/>
                <a:gd name="T6" fmla="*/ 2147483647 w 10000"/>
                <a:gd name="T7" fmla="*/ 2147483647 h 10305"/>
                <a:gd name="T8" fmla="*/ 2147483647 w 10000"/>
                <a:gd name="T9" fmla="*/ 2147483647 h 10305"/>
                <a:gd name="T10" fmla="*/ 2147483647 w 10000"/>
                <a:gd name="T11" fmla="*/ 2147483647 h 10305"/>
                <a:gd name="T12" fmla="*/ 2147483647 w 10000"/>
                <a:gd name="T13" fmla="*/ 2147483647 h 10305"/>
                <a:gd name="T14" fmla="*/ 2147483647 w 10000"/>
                <a:gd name="T15" fmla="*/ 2147483647 h 10305"/>
                <a:gd name="T16" fmla="*/ 2147483647 w 10000"/>
                <a:gd name="T17" fmla="*/ 2147483647 h 10305"/>
                <a:gd name="T18" fmla="*/ 2147483647 w 10000"/>
                <a:gd name="T19" fmla="*/ 2147483647 h 10305"/>
                <a:gd name="T20" fmla="*/ 134235418 w 10000"/>
                <a:gd name="T21" fmla="*/ 2147483647 h 1030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000" h="10305">
                  <a:moveTo>
                    <a:pt x="1" y="4863"/>
                  </a:moveTo>
                  <a:cubicBezTo>
                    <a:pt x="1" y="3794"/>
                    <a:pt x="5" y="1801"/>
                    <a:pt x="686" y="991"/>
                  </a:cubicBezTo>
                  <a:cubicBezTo>
                    <a:pt x="1367" y="181"/>
                    <a:pt x="2904" y="-40"/>
                    <a:pt x="4086" y="5"/>
                  </a:cubicBezTo>
                  <a:cubicBezTo>
                    <a:pt x="5268" y="50"/>
                    <a:pt x="6836" y="553"/>
                    <a:pt x="7779" y="1264"/>
                  </a:cubicBezTo>
                  <a:cubicBezTo>
                    <a:pt x="8722" y="1975"/>
                    <a:pt x="9397" y="2830"/>
                    <a:pt x="9747" y="4270"/>
                  </a:cubicBezTo>
                  <a:cubicBezTo>
                    <a:pt x="10096" y="5710"/>
                    <a:pt x="10030" y="8980"/>
                    <a:pt x="9875" y="9905"/>
                  </a:cubicBezTo>
                  <a:cubicBezTo>
                    <a:pt x="9719" y="10828"/>
                    <a:pt x="9488" y="9873"/>
                    <a:pt x="8815" y="9814"/>
                  </a:cubicBezTo>
                  <a:cubicBezTo>
                    <a:pt x="8140" y="9757"/>
                    <a:pt x="6708" y="9565"/>
                    <a:pt x="5830" y="9554"/>
                  </a:cubicBezTo>
                  <a:cubicBezTo>
                    <a:pt x="4953" y="9543"/>
                    <a:pt x="4372" y="9985"/>
                    <a:pt x="3546" y="9748"/>
                  </a:cubicBezTo>
                  <a:cubicBezTo>
                    <a:pt x="2722" y="9508"/>
                    <a:pt x="1457" y="8935"/>
                    <a:pt x="867" y="8121"/>
                  </a:cubicBezTo>
                  <a:cubicBezTo>
                    <a:pt x="276" y="7307"/>
                    <a:pt x="-15" y="6195"/>
                    <a:pt x="1" y="4863"/>
                  </a:cubicBezTo>
                  <a:close/>
                </a:path>
              </a:pathLst>
            </a:custGeom>
            <a:solidFill>
              <a:srgbClr val="33CCCC">
                <a:alpha val="78038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8801" name="Freeform 121"/>
            <p:cNvSpPr>
              <a:spLocks/>
            </p:cNvSpPr>
            <p:nvPr/>
          </p:nvSpPr>
          <p:spPr bwMode="auto">
            <a:xfrm>
              <a:off x="2813114" y="5132009"/>
              <a:ext cx="3168732" cy="893834"/>
            </a:xfrm>
            <a:custGeom>
              <a:avLst/>
              <a:gdLst>
                <a:gd name="T0" fmla="*/ 2147483647 w 4636"/>
                <a:gd name="T1" fmla="*/ 2147483647 h 1435"/>
                <a:gd name="T2" fmla="*/ 2147483647 w 4636"/>
                <a:gd name="T3" fmla="*/ 2147483647 h 1435"/>
                <a:gd name="T4" fmla="*/ 2147483647 w 4636"/>
                <a:gd name="T5" fmla="*/ 2147483647 h 1435"/>
                <a:gd name="T6" fmla="*/ 2147483647 w 4636"/>
                <a:gd name="T7" fmla="*/ 2147483647 h 1435"/>
                <a:gd name="T8" fmla="*/ 2147483647 w 4636"/>
                <a:gd name="T9" fmla="*/ 2147483647 h 1435"/>
                <a:gd name="T10" fmla="*/ 2147483647 w 4636"/>
                <a:gd name="T11" fmla="*/ 2147483647 h 1435"/>
                <a:gd name="T12" fmla="*/ 2147483647 w 4636"/>
                <a:gd name="T13" fmla="*/ 2147483647 h 1435"/>
                <a:gd name="T14" fmla="*/ 2147483647 w 4636"/>
                <a:gd name="T15" fmla="*/ 2147483647 h 1435"/>
                <a:gd name="T16" fmla="*/ 2147483647 w 4636"/>
                <a:gd name="T17" fmla="*/ 2147483647 h 1435"/>
                <a:gd name="T18" fmla="*/ 2147483647 w 4636"/>
                <a:gd name="T19" fmla="*/ 2147483647 h 14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636" h="1435">
                  <a:moveTo>
                    <a:pt x="339" y="15"/>
                  </a:moveTo>
                  <a:cubicBezTo>
                    <a:pt x="0" y="110"/>
                    <a:pt x="112" y="438"/>
                    <a:pt x="189" y="645"/>
                  </a:cubicBezTo>
                  <a:cubicBezTo>
                    <a:pt x="266" y="852"/>
                    <a:pt x="509" y="1130"/>
                    <a:pt x="804" y="1260"/>
                  </a:cubicBezTo>
                  <a:cubicBezTo>
                    <a:pt x="1099" y="1390"/>
                    <a:pt x="1507" y="1415"/>
                    <a:pt x="1959" y="1425"/>
                  </a:cubicBezTo>
                  <a:cubicBezTo>
                    <a:pt x="2411" y="1435"/>
                    <a:pt x="3192" y="1395"/>
                    <a:pt x="3519" y="1320"/>
                  </a:cubicBezTo>
                  <a:cubicBezTo>
                    <a:pt x="3846" y="1245"/>
                    <a:pt x="3753" y="1067"/>
                    <a:pt x="3924" y="975"/>
                  </a:cubicBezTo>
                  <a:cubicBezTo>
                    <a:pt x="4095" y="883"/>
                    <a:pt x="4489" y="885"/>
                    <a:pt x="4543" y="769"/>
                  </a:cubicBezTo>
                  <a:cubicBezTo>
                    <a:pt x="4597" y="653"/>
                    <a:pt x="4636" y="393"/>
                    <a:pt x="4249" y="278"/>
                  </a:cubicBezTo>
                  <a:cubicBezTo>
                    <a:pt x="3863" y="162"/>
                    <a:pt x="2874" y="120"/>
                    <a:pt x="2222" y="76"/>
                  </a:cubicBezTo>
                  <a:cubicBezTo>
                    <a:pt x="1570" y="32"/>
                    <a:pt x="868" y="0"/>
                    <a:pt x="339" y="15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pic>
          <p:nvPicPr>
            <p:cNvPr id="54291" name="Picture 6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0434" y="5142892"/>
              <a:ext cx="839409" cy="6656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118803" name="Group 137"/>
            <p:cNvGrpSpPr>
              <a:grpSpLocks/>
            </p:cNvGrpSpPr>
            <p:nvPr/>
          </p:nvGrpSpPr>
          <p:grpSpPr bwMode="auto">
            <a:xfrm>
              <a:off x="1949560" y="3989527"/>
              <a:ext cx="1460520" cy="1273792"/>
              <a:chOff x="1881" y="2450"/>
              <a:chExt cx="855" cy="818"/>
            </a:xfrm>
          </p:grpSpPr>
          <p:sp>
            <p:nvSpPr>
              <p:cNvPr id="54302" name="Line 138"/>
              <p:cNvSpPr>
                <a:spLocks noChangeShapeType="1"/>
              </p:cNvSpPr>
              <p:nvPr/>
            </p:nvSpPr>
            <p:spPr bwMode="auto">
              <a:xfrm flipH="1" flipV="1">
                <a:off x="1880" y="2449"/>
                <a:ext cx="856" cy="81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grpSp>
            <p:nvGrpSpPr>
              <p:cNvPr id="118814" name="Group 139"/>
              <p:cNvGrpSpPr>
                <a:grpSpLocks/>
              </p:cNvGrpSpPr>
              <p:nvPr/>
            </p:nvGrpSpPr>
            <p:grpSpPr bwMode="auto">
              <a:xfrm>
                <a:off x="2172" y="2702"/>
                <a:ext cx="249" cy="288"/>
                <a:chOff x="618" y="3500"/>
                <a:chExt cx="249" cy="288"/>
              </a:xfrm>
            </p:grpSpPr>
            <p:sp>
              <p:nvSpPr>
                <p:cNvPr id="54304" name="Oval 140"/>
                <p:cNvSpPr>
                  <a:spLocks noChangeArrowheads="1"/>
                </p:cNvSpPr>
                <p:nvPr/>
              </p:nvSpPr>
              <p:spPr bwMode="auto">
                <a:xfrm>
                  <a:off x="617" y="3519"/>
                  <a:ext cx="202" cy="201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1100" dirty="0">
                    <a:cs typeface="+mn-cs"/>
                  </a:endParaRPr>
                </a:p>
              </p:txBody>
            </p:sp>
            <p:sp>
              <p:nvSpPr>
                <p:cNvPr id="54305" name="Text Box 141"/>
                <p:cNvSpPr txBox="1">
                  <a:spLocks noChangeArrowheads="1"/>
                </p:cNvSpPr>
                <p:nvPr/>
              </p:nvSpPr>
              <p:spPr bwMode="auto">
                <a:xfrm>
                  <a:off x="627" y="3498"/>
                  <a:ext cx="239" cy="29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100" dirty="0" smtClean="0">
                      <a:latin typeface="Arial" charset="0"/>
                      <a:cs typeface="Arial" charset="0"/>
                    </a:rPr>
                    <a:t>1</a:t>
                  </a:r>
                </a:p>
              </p:txBody>
            </p:sp>
          </p:grpSp>
        </p:grpSp>
        <p:sp>
          <p:nvSpPr>
            <p:cNvPr id="54293" name="Line 138"/>
            <p:cNvSpPr>
              <a:spLocks noChangeShapeType="1"/>
            </p:cNvSpPr>
            <p:nvPr/>
          </p:nvSpPr>
          <p:spPr bwMode="auto">
            <a:xfrm rot="10800000" flipH="1" flipV="1">
              <a:off x="2364395" y="3952947"/>
              <a:ext cx="1459733" cy="127144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4294" name="Oval 140"/>
            <p:cNvSpPr>
              <a:spLocks noChangeArrowheads="1"/>
            </p:cNvSpPr>
            <p:nvPr/>
          </p:nvSpPr>
          <p:spPr bwMode="auto">
            <a:xfrm rot="261078">
              <a:off x="2883794" y="4360462"/>
              <a:ext cx="347088" cy="31242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100" dirty="0">
                <a:cs typeface="+mn-cs"/>
              </a:endParaRPr>
            </a:p>
          </p:txBody>
        </p:sp>
        <p:sp>
          <p:nvSpPr>
            <p:cNvPr id="54295" name="Text Box 141"/>
            <p:cNvSpPr txBox="1">
              <a:spLocks noChangeArrowheads="1"/>
            </p:cNvSpPr>
            <p:nvPr/>
          </p:nvSpPr>
          <p:spPr bwMode="auto">
            <a:xfrm>
              <a:off x="2893641" y="4311560"/>
              <a:ext cx="408627" cy="445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100" dirty="0" smtClean="0">
                  <a:latin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54296" name="Line 138"/>
            <p:cNvSpPr>
              <a:spLocks noChangeShapeType="1"/>
            </p:cNvSpPr>
            <p:nvPr/>
          </p:nvSpPr>
          <p:spPr bwMode="auto">
            <a:xfrm rot="10800000" flipH="1">
              <a:off x="4594613" y="3491096"/>
              <a:ext cx="2185909" cy="167353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4297" name="Oval 140"/>
            <p:cNvSpPr>
              <a:spLocks noChangeArrowheads="1"/>
            </p:cNvSpPr>
            <p:nvPr/>
          </p:nvSpPr>
          <p:spPr bwMode="auto">
            <a:xfrm rot="261078">
              <a:off x="5566948" y="4096936"/>
              <a:ext cx="344625" cy="31242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100" dirty="0">
                <a:cs typeface="+mn-cs"/>
              </a:endParaRPr>
            </a:p>
          </p:txBody>
        </p:sp>
        <p:sp>
          <p:nvSpPr>
            <p:cNvPr id="54298" name="Text Box 141"/>
            <p:cNvSpPr txBox="1">
              <a:spLocks noChangeArrowheads="1"/>
            </p:cNvSpPr>
            <p:nvPr/>
          </p:nvSpPr>
          <p:spPr bwMode="auto">
            <a:xfrm>
              <a:off x="5574334" y="4048034"/>
              <a:ext cx="408627" cy="4482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100" dirty="0" smtClean="0">
                  <a:latin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54299" name="Line 138"/>
            <p:cNvSpPr>
              <a:spLocks noChangeShapeType="1"/>
            </p:cNvSpPr>
            <p:nvPr/>
          </p:nvSpPr>
          <p:spPr bwMode="auto">
            <a:xfrm rot="10800000" flipH="1">
              <a:off x="4747233" y="3643235"/>
              <a:ext cx="2185909" cy="167624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4300" name="Oval 140"/>
            <p:cNvSpPr>
              <a:spLocks noChangeArrowheads="1"/>
            </p:cNvSpPr>
            <p:nvPr/>
          </p:nvSpPr>
          <p:spPr bwMode="auto">
            <a:xfrm rot="261078">
              <a:off x="5328173" y="4629423"/>
              <a:ext cx="344625" cy="31242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100" dirty="0">
                <a:cs typeface="+mn-cs"/>
              </a:endParaRPr>
            </a:p>
          </p:txBody>
        </p:sp>
        <p:sp>
          <p:nvSpPr>
            <p:cNvPr id="54301" name="Text Box 141"/>
            <p:cNvSpPr txBox="1">
              <a:spLocks noChangeArrowheads="1"/>
            </p:cNvSpPr>
            <p:nvPr/>
          </p:nvSpPr>
          <p:spPr bwMode="auto">
            <a:xfrm>
              <a:off x="5335557" y="4580521"/>
              <a:ext cx="408627" cy="4482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100" dirty="0" smtClean="0">
                  <a:latin typeface="Arial" charset="0"/>
                  <a:cs typeface="Arial" charset="0"/>
                </a:rPr>
                <a:t>4</a:t>
              </a:r>
            </a:p>
          </p:txBody>
        </p:sp>
      </p:grpSp>
      <p:pic>
        <p:nvPicPr>
          <p:cNvPr id="118790" name="Picture 15" descr="underline_base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13" y="896938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14</a:t>
            </a:fld>
            <a:endParaRPr lang="en-US" sz="1200" dirty="0">
              <a:latin typeface="Tahoma" charset="0"/>
            </a:endParaRPr>
          </a:p>
        </p:txBody>
      </p:sp>
      <p:sp>
        <p:nvSpPr>
          <p:cNvPr id="4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897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Freeform 92"/>
          <p:cNvSpPr>
            <a:spLocks/>
          </p:cNvSpPr>
          <p:nvPr/>
        </p:nvSpPr>
        <p:spPr bwMode="auto">
          <a:xfrm>
            <a:off x="4219575" y="3071813"/>
            <a:ext cx="1838325" cy="1406525"/>
          </a:xfrm>
          <a:custGeom>
            <a:avLst/>
            <a:gdLst>
              <a:gd name="T0" fmla="*/ 2147483647 w 2894"/>
              <a:gd name="T1" fmla="*/ 2147483647 h 2693"/>
              <a:gd name="T2" fmla="*/ 2147483647 w 2894"/>
              <a:gd name="T3" fmla="*/ 2147483647 h 2693"/>
              <a:gd name="T4" fmla="*/ 2147483647 w 2894"/>
              <a:gd name="T5" fmla="*/ 2147483647 h 2693"/>
              <a:gd name="T6" fmla="*/ 2147483647 w 2894"/>
              <a:gd name="T7" fmla="*/ 2147483647 h 2693"/>
              <a:gd name="T8" fmla="*/ 2147483647 w 2894"/>
              <a:gd name="T9" fmla="*/ 2147483647 h 2693"/>
              <a:gd name="T10" fmla="*/ 2147483647 w 2894"/>
              <a:gd name="T11" fmla="*/ 2147483647 h 2693"/>
              <a:gd name="T12" fmla="*/ 2147483647 w 2894"/>
              <a:gd name="T13" fmla="*/ 2147483647 h 2693"/>
              <a:gd name="T14" fmla="*/ 2147483647 w 2894"/>
              <a:gd name="T15" fmla="*/ 2147483647 h 2693"/>
              <a:gd name="T16" fmla="*/ 2147483647 w 2894"/>
              <a:gd name="T17" fmla="*/ 2147483647 h 2693"/>
              <a:gd name="T18" fmla="*/ 2147483647 w 2894"/>
              <a:gd name="T19" fmla="*/ 2147483647 h 2693"/>
              <a:gd name="T20" fmla="*/ 2147483647 w 2894"/>
              <a:gd name="T21" fmla="*/ 2147483647 h 26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20836" name="Freeform 110"/>
          <p:cNvSpPr>
            <a:spLocks/>
          </p:cNvSpPr>
          <p:nvPr/>
        </p:nvSpPr>
        <p:spPr bwMode="auto">
          <a:xfrm>
            <a:off x="1760538" y="3802063"/>
            <a:ext cx="2109787" cy="1250950"/>
          </a:xfrm>
          <a:custGeom>
            <a:avLst/>
            <a:gdLst>
              <a:gd name="T0" fmla="*/ 2147483647 w 3324"/>
              <a:gd name="T1" fmla="*/ 2147483647 h 1971"/>
              <a:gd name="T2" fmla="*/ 2147483647 w 3324"/>
              <a:gd name="T3" fmla="*/ 2147483647 h 1971"/>
              <a:gd name="T4" fmla="*/ 2147483647 w 3324"/>
              <a:gd name="T5" fmla="*/ 2147483647 h 1971"/>
              <a:gd name="T6" fmla="*/ 2147483647 w 3324"/>
              <a:gd name="T7" fmla="*/ 2147483647 h 1971"/>
              <a:gd name="T8" fmla="*/ 2147483647 w 3324"/>
              <a:gd name="T9" fmla="*/ 2147483647 h 1971"/>
              <a:gd name="T10" fmla="*/ 2147483647 w 3324"/>
              <a:gd name="T11" fmla="*/ 2147483647 h 1971"/>
              <a:gd name="T12" fmla="*/ 2147483647 w 3324"/>
              <a:gd name="T13" fmla="*/ 2147483647 h 1971"/>
              <a:gd name="T14" fmla="*/ 2147483647 w 3324"/>
              <a:gd name="T15" fmla="*/ 2147483647 h 1971"/>
              <a:gd name="T16" fmla="*/ 2147483647 w 3324"/>
              <a:gd name="T17" fmla="*/ 2147483647 h 1971"/>
              <a:gd name="T18" fmla="*/ 2147483647 w 3324"/>
              <a:gd name="T19" fmla="*/ 2147483647 h 1971"/>
              <a:gd name="T20" fmla="*/ 2147483647 w 3324"/>
              <a:gd name="T21" fmla="*/ 2147483647 h 1971"/>
              <a:gd name="T22" fmla="*/ 2147483647 w 3324"/>
              <a:gd name="T23" fmla="*/ 2147483647 h 1971"/>
              <a:gd name="T24" fmla="*/ 2147483647 w 3324"/>
              <a:gd name="T25" fmla="*/ 2147483647 h 197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20837" name="Text Box 111"/>
          <p:cNvSpPr txBox="1">
            <a:spLocks noChangeArrowheads="1"/>
          </p:cNvSpPr>
          <p:nvPr/>
        </p:nvSpPr>
        <p:spPr bwMode="auto">
          <a:xfrm>
            <a:off x="1935163" y="4098925"/>
            <a:ext cx="1447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  <a:latin typeface="Arial" charset="0"/>
                <a:cs typeface="Arial" charset="0"/>
              </a:rPr>
              <a:t>wide area network</a:t>
            </a:r>
          </a:p>
        </p:txBody>
      </p:sp>
      <p:sp>
        <p:nvSpPr>
          <p:cNvPr id="120838" name="Freeform 112"/>
          <p:cNvSpPr>
            <a:spLocks/>
          </p:cNvSpPr>
          <p:nvPr/>
        </p:nvSpPr>
        <p:spPr bwMode="auto">
          <a:xfrm>
            <a:off x="1065213" y="5365750"/>
            <a:ext cx="2944812" cy="911225"/>
          </a:xfrm>
          <a:custGeom>
            <a:avLst/>
            <a:gdLst>
              <a:gd name="T0" fmla="*/ 2147483647 w 4636"/>
              <a:gd name="T1" fmla="*/ 2147483647 h 1435"/>
              <a:gd name="T2" fmla="*/ 2147483647 w 4636"/>
              <a:gd name="T3" fmla="*/ 2147483647 h 1435"/>
              <a:gd name="T4" fmla="*/ 2147483647 w 4636"/>
              <a:gd name="T5" fmla="*/ 2147483647 h 1435"/>
              <a:gd name="T6" fmla="*/ 2147483647 w 4636"/>
              <a:gd name="T7" fmla="*/ 2147483647 h 1435"/>
              <a:gd name="T8" fmla="*/ 2147483647 w 4636"/>
              <a:gd name="T9" fmla="*/ 2147483647 h 1435"/>
              <a:gd name="T10" fmla="*/ 2147483647 w 4636"/>
              <a:gd name="T11" fmla="*/ 2147483647 h 1435"/>
              <a:gd name="T12" fmla="*/ 2147483647 w 4636"/>
              <a:gd name="T13" fmla="*/ 2147483647 h 1435"/>
              <a:gd name="T14" fmla="*/ 2147483647 w 4636"/>
              <a:gd name="T15" fmla="*/ 2147483647 h 1435"/>
              <a:gd name="T16" fmla="*/ 2147483647 w 4636"/>
              <a:gd name="T17" fmla="*/ 2147483647 h 1435"/>
              <a:gd name="T18" fmla="*/ 2147483647 w 4636"/>
              <a:gd name="T19" fmla="*/ 2147483647 h 143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636" h="1435">
                <a:moveTo>
                  <a:pt x="339" y="15"/>
                </a:moveTo>
                <a:cubicBezTo>
                  <a:pt x="0" y="110"/>
                  <a:pt x="112" y="438"/>
                  <a:pt x="189" y="645"/>
                </a:cubicBezTo>
                <a:cubicBezTo>
                  <a:pt x="266" y="852"/>
                  <a:pt x="509" y="1130"/>
                  <a:pt x="804" y="1260"/>
                </a:cubicBezTo>
                <a:cubicBezTo>
                  <a:pt x="1099" y="1390"/>
                  <a:pt x="1507" y="1415"/>
                  <a:pt x="1959" y="1425"/>
                </a:cubicBezTo>
                <a:cubicBezTo>
                  <a:pt x="2411" y="1435"/>
                  <a:pt x="3192" y="1395"/>
                  <a:pt x="3519" y="1320"/>
                </a:cubicBezTo>
                <a:cubicBezTo>
                  <a:pt x="3846" y="1245"/>
                  <a:pt x="3753" y="1067"/>
                  <a:pt x="3924" y="975"/>
                </a:cubicBezTo>
                <a:cubicBezTo>
                  <a:pt x="4095" y="883"/>
                  <a:pt x="4489" y="885"/>
                  <a:pt x="4543" y="769"/>
                </a:cubicBezTo>
                <a:cubicBezTo>
                  <a:pt x="4597" y="653"/>
                  <a:pt x="4636" y="393"/>
                  <a:pt x="4249" y="278"/>
                </a:cubicBezTo>
                <a:cubicBezTo>
                  <a:pt x="3863" y="162"/>
                  <a:pt x="2874" y="120"/>
                  <a:pt x="2222" y="76"/>
                </a:cubicBezTo>
                <a:cubicBezTo>
                  <a:pt x="1570" y="32"/>
                  <a:pt x="868" y="0"/>
                  <a:pt x="339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20839" name="Freeform 115"/>
          <p:cNvSpPr>
            <a:spLocks/>
          </p:cNvSpPr>
          <p:nvPr/>
        </p:nvSpPr>
        <p:spPr bwMode="auto">
          <a:xfrm>
            <a:off x="5045075" y="3789363"/>
            <a:ext cx="512763" cy="301625"/>
          </a:xfrm>
          <a:custGeom>
            <a:avLst/>
            <a:gdLst>
              <a:gd name="T0" fmla="*/ 0 w 235"/>
              <a:gd name="T1" fmla="*/ 2147483647 h 238"/>
              <a:gd name="T2" fmla="*/ 2147483647 w 235"/>
              <a:gd name="T3" fmla="*/ 0 h 23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35" h="238">
                <a:moveTo>
                  <a:pt x="0" y="238"/>
                </a:moveTo>
                <a:lnTo>
                  <a:pt x="235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120840" name="Freeform 116"/>
          <p:cNvSpPr>
            <a:spLocks/>
          </p:cNvSpPr>
          <p:nvPr/>
        </p:nvSpPr>
        <p:spPr bwMode="auto">
          <a:xfrm>
            <a:off x="2501900" y="4319588"/>
            <a:ext cx="2047875" cy="1296987"/>
          </a:xfrm>
          <a:custGeom>
            <a:avLst/>
            <a:gdLst>
              <a:gd name="T0" fmla="*/ 0 w 1290"/>
              <a:gd name="T1" fmla="*/ 2147483647 h 817"/>
              <a:gd name="T2" fmla="*/ 2147483647 w 1290"/>
              <a:gd name="T3" fmla="*/ 2147483647 h 817"/>
              <a:gd name="T4" fmla="*/ 2147483647 w 1290"/>
              <a:gd name="T5" fmla="*/ 0 h 81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90" h="817">
                <a:moveTo>
                  <a:pt x="0" y="817"/>
                </a:moveTo>
                <a:cubicBezTo>
                  <a:pt x="91" y="728"/>
                  <a:pt x="333" y="419"/>
                  <a:pt x="548" y="283"/>
                </a:cubicBezTo>
                <a:cubicBezTo>
                  <a:pt x="816" y="127"/>
                  <a:pt x="1136" y="59"/>
                  <a:pt x="1290" y="0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grpSp>
        <p:nvGrpSpPr>
          <p:cNvPr id="120841" name="Group 117"/>
          <p:cNvGrpSpPr>
            <a:grpSpLocks/>
          </p:cNvGrpSpPr>
          <p:nvPr/>
        </p:nvGrpSpPr>
        <p:grpSpPr bwMode="auto">
          <a:xfrm>
            <a:off x="3162300" y="4557713"/>
            <a:ext cx="320675" cy="366712"/>
            <a:chOff x="618" y="3500"/>
            <a:chExt cx="202" cy="231"/>
          </a:xfrm>
        </p:grpSpPr>
        <p:sp>
          <p:nvSpPr>
            <p:cNvPr id="55431" name="Oval 118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5432" name="Text Box 119"/>
            <p:cNvSpPr txBox="1">
              <a:spLocks noChangeArrowheads="1"/>
            </p:cNvSpPr>
            <p:nvPr/>
          </p:nvSpPr>
          <p:spPr bwMode="auto">
            <a:xfrm>
              <a:off x="628" y="3500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FF0000"/>
                  </a:solidFill>
                  <a:cs typeface="+mn-cs"/>
                </a:rPr>
                <a:t>1</a:t>
              </a:r>
            </a:p>
          </p:txBody>
        </p:sp>
      </p:grpSp>
      <p:sp>
        <p:nvSpPr>
          <p:cNvPr id="55307" name="Text Box 121"/>
          <p:cNvSpPr txBox="1">
            <a:spLocks noChangeArrowheads="1"/>
          </p:cNvSpPr>
          <p:nvPr/>
        </p:nvSpPr>
        <p:spPr bwMode="auto">
          <a:xfrm>
            <a:off x="6056313" y="3221038"/>
            <a:ext cx="16478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 smtClean="0">
                <a:latin typeface="Arial" charset="0"/>
                <a:cs typeface="+mn-cs"/>
              </a:rPr>
              <a:t>foreign net  visited </a:t>
            </a:r>
          </a:p>
          <a:p>
            <a:pPr>
              <a:defRPr/>
            </a:pPr>
            <a:r>
              <a:rPr lang="en-US" sz="1400" dirty="0" smtClean="0">
                <a:latin typeface="Arial" charset="0"/>
                <a:cs typeface="+mn-cs"/>
              </a:rPr>
              <a:t>at session start</a:t>
            </a:r>
          </a:p>
        </p:txBody>
      </p:sp>
      <p:sp>
        <p:nvSpPr>
          <p:cNvPr id="55308" name="Text Box 122"/>
          <p:cNvSpPr txBox="1">
            <a:spLocks noChangeArrowheads="1"/>
          </p:cNvSpPr>
          <p:nvPr/>
        </p:nvSpPr>
        <p:spPr bwMode="auto">
          <a:xfrm>
            <a:off x="3867150" y="3641725"/>
            <a:ext cx="985838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 smtClean="0">
                <a:latin typeface="Arial" charset="0"/>
                <a:cs typeface="+mn-cs"/>
              </a:rPr>
              <a:t>anchor</a:t>
            </a:r>
          </a:p>
          <a:p>
            <a:pPr>
              <a:defRPr/>
            </a:pPr>
            <a:r>
              <a:rPr lang="en-US" sz="1400" dirty="0" smtClean="0">
                <a:latin typeface="Arial" charset="0"/>
                <a:cs typeface="+mn-cs"/>
              </a:rPr>
              <a:t>foreign</a:t>
            </a:r>
          </a:p>
          <a:p>
            <a:pPr>
              <a:defRPr/>
            </a:pPr>
            <a:r>
              <a:rPr lang="en-US" sz="1400" dirty="0" smtClean="0">
                <a:latin typeface="Arial" charset="0"/>
                <a:cs typeface="+mn-cs"/>
              </a:rPr>
              <a:t>agent</a:t>
            </a:r>
          </a:p>
        </p:txBody>
      </p:sp>
      <p:sp>
        <p:nvSpPr>
          <p:cNvPr id="120844" name="Freeform 123"/>
          <p:cNvSpPr>
            <a:spLocks/>
          </p:cNvSpPr>
          <p:nvPr/>
        </p:nvSpPr>
        <p:spPr bwMode="auto">
          <a:xfrm>
            <a:off x="5146675" y="4430713"/>
            <a:ext cx="1838325" cy="1406525"/>
          </a:xfrm>
          <a:custGeom>
            <a:avLst/>
            <a:gdLst>
              <a:gd name="T0" fmla="*/ 2147483647 w 2894"/>
              <a:gd name="T1" fmla="*/ 2147483647 h 2693"/>
              <a:gd name="T2" fmla="*/ 2147483647 w 2894"/>
              <a:gd name="T3" fmla="*/ 2147483647 h 2693"/>
              <a:gd name="T4" fmla="*/ 2147483647 w 2894"/>
              <a:gd name="T5" fmla="*/ 2147483647 h 2693"/>
              <a:gd name="T6" fmla="*/ 2147483647 w 2894"/>
              <a:gd name="T7" fmla="*/ 2147483647 h 2693"/>
              <a:gd name="T8" fmla="*/ 2147483647 w 2894"/>
              <a:gd name="T9" fmla="*/ 2147483647 h 2693"/>
              <a:gd name="T10" fmla="*/ 2147483647 w 2894"/>
              <a:gd name="T11" fmla="*/ 2147483647 h 2693"/>
              <a:gd name="T12" fmla="*/ 2147483647 w 2894"/>
              <a:gd name="T13" fmla="*/ 2147483647 h 2693"/>
              <a:gd name="T14" fmla="*/ 2147483647 w 2894"/>
              <a:gd name="T15" fmla="*/ 2147483647 h 2693"/>
              <a:gd name="T16" fmla="*/ 2147483647 w 2894"/>
              <a:gd name="T17" fmla="*/ 2147483647 h 2693"/>
              <a:gd name="T18" fmla="*/ 2147483647 w 2894"/>
              <a:gd name="T19" fmla="*/ 2147483647 h 2693"/>
              <a:gd name="T20" fmla="*/ 2147483647 w 2894"/>
              <a:gd name="T21" fmla="*/ 2147483647 h 26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20845" name="Line 138"/>
          <p:cNvSpPr>
            <a:spLocks noChangeShapeType="1"/>
          </p:cNvSpPr>
          <p:nvPr/>
        </p:nvSpPr>
        <p:spPr bwMode="auto">
          <a:xfrm flipV="1">
            <a:off x="5889625" y="5070475"/>
            <a:ext cx="603250" cy="35401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0846" name="Freeform 146"/>
          <p:cNvSpPr>
            <a:spLocks/>
          </p:cNvSpPr>
          <p:nvPr/>
        </p:nvSpPr>
        <p:spPr bwMode="auto">
          <a:xfrm>
            <a:off x="4892675" y="4332288"/>
            <a:ext cx="596900" cy="1054100"/>
          </a:xfrm>
          <a:custGeom>
            <a:avLst/>
            <a:gdLst>
              <a:gd name="T0" fmla="*/ 2147483647 w 376"/>
              <a:gd name="T1" fmla="*/ 2147483647 h 664"/>
              <a:gd name="T2" fmla="*/ 0 w 376"/>
              <a:gd name="T3" fmla="*/ 0 h 66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76" h="664">
                <a:moveTo>
                  <a:pt x="376" y="664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grpSp>
        <p:nvGrpSpPr>
          <p:cNvPr id="120847" name="Group 147"/>
          <p:cNvGrpSpPr>
            <a:grpSpLocks/>
          </p:cNvGrpSpPr>
          <p:nvPr/>
        </p:nvGrpSpPr>
        <p:grpSpPr bwMode="auto">
          <a:xfrm>
            <a:off x="5562600" y="3649663"/>
            <a:ext cx="914400" cy="590550"/>
            <a:chOff x="10665" y="3225"/>
            <a:chExt cx="1440" cy="930"/>
          </a:xfrm>
        </p:grpSpPr>
        <p:sp>
          <p:nvSpPr>
            <p:cNvPr id="120896" name="Oval 148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20897" name="Group 149"/>
            <p:cNvGrpSpPr>
              <a:grpSpLocks/>
            </p:cNvGrpSpPr>
            <p:nvPr/>
          </p:nvGrpSpPr>
          <p:grpSpPr bwMode="auto">
            <a:xfrm>
              <a:off x="11038" y="3281"/>
              <a:ext cx="618" cy="667"/>
              <a:chOff x="8023" y="4451"/>
              <a:chExt cx="618" cy="667"/>
            </a:xfrm>
          </p:grpSpPr>
          <p:sp>
            <p:nvSpPr>
              <p:cNvPr id="120898" name="Freeform 150"/>
              <p:cNvSpPr>
                <a:spLocks/>
              </p:cNvSpPr>
              <p:nvPr/>
            </p:nvSpPr>
            <p:spPr bwMode="auto">
              <a:xfrm>
                <a:off x="8279" y="4653"/>
                <a:ext cx="263" cy="380"/>
              </a:xfrm>
              <a:custGeom>
                <a:avLst/>
                <a:gdLst>
                  <a:gd name="T0" fmla="*/ 0 w 788"/>
                  <a:gd name="T1" fmla="*/ 0 h 1138"/>
                  <a:gd name="T2" fmla="*/ 0 w 788"/>
                  <a:gd name="T3" fmla="*/ 0 h 1138"/>
                  <a:gd name="T4" fmla="*/ 0 w 788"/>
                  <a:gd name="T5" fmla="*/ 0 h 1138"/>
                  <a:gd name="T6" fmla="*/ 0 w 788"/>
                  <a:gd name="T7" fmla="*/ 0 h 1138"/>
                  <a:gd name="T8" fmla="*/ 0 w 788"/>
                  <a:gd name="T9" fmla="*/ 0 h 1138"/>
                  <a:gd name="T10" fmla="*/ 0 w 788"/>
                  <a:gd name="T11" fmla="*/ 0 h 1138"/>
                  <a:gd name="T12" fmla="*/ 0 w 788"/>
                  <a:gd name="T13" fmla="*/ 0 h 1138"/>
                  <a:gd name="T14" fmla="*/ 0 w 788"/>
                  <a:gd name="T15" fmla="*/ 0 h 1138"/>
                  <a:gd name="T16" fmla="*/ 0 w 788"/>
                  <a:gd name="T17" fmla="*/ 0 h 1138"/>
                  <a:gd name="T18" fmla="*/ 0 w 788"/>
                  <a:gd name="T19" fmla="*/ 0 h 1138"/>
                  <a:gd name="T20" fmla="*/ 0 w 788"/>
                  <a:gd name="T21" fmla="*/ 0 h 1138"/>
                  <a:gd name="T22" fmla="*/ 0 w 788"/>
                  <a:gd name="T23" fmla="*/ 0 h 1138"/>
                  <a:gd name="T24" fmla="*/ 0 w 788"/>
                  <a:gd name="T25" fmla="*/ 1 h 1138"/>
                  <a:gd name="T26" fmla="*/ 0 w 788"/>
                  <a:gd name="T27" fmla="*/ 1 h 1138"/>
                  <a:gd name="T28" fmla="*/ 0 w 788"/>
                  <a:gd name="T29" fmla="*/ 1 h 1138"/>
                  <a:gd name="T30" fmla="*/ 0 w 788"/>
                  <a:gd name="T31" fmla="*/ 1 h 1138"/>
                  <a:gd name="T32" fmla="*/ 0 w 788"/>
                  <a:gd name="T33" fmla="*/ 1 h 1138"/>
                  <a:gd name="T34" fmla="*/ 0 w 788"/>
                  <a:gd name="T35" fmla="*/ 1 h 1138"/>
                  <a:gd name="T36" fmla="*/ 1 w 788"/>
                  <a:gd name="T37" fmla="*/ 2 h 1138"/>
                  <a:gd name="T38" fmla="*/ 1 w 788"/>
                  <a:gd name="T39" fmla="*/ 2 h 1138"/>
                  <a:gd name="T40" fmla="*/ 1 w 788"/>
                  <a:gd name="T41" fmla="*/ 2 h 1138"/>
                  <a:gd name="T42" fmla="*/ 1 w 788"/>
                  <a:gd name="T43" fmla="*/ 2 h 1138"/>
                  <a:gd name="T44" fmla="*/ 1 w 788"/>
                  <a:gd name="T45" fmla="*/ 1 h 1138"/>
                  <a:gd name="T46" fmla="*/ 1 w 788"/>
                  <a:gd name="T47" fmla="*/ 1 h 1138"/>
                  <a:gd name="T48" fmla="*/ 1 w 788"/>
                  <a:gd name="T49" fmla="*/ 1 h 1138"/>
                  <a:gd name="T50" fmla="*/ 1 w 788"/>
                  <a:gd name="T51" fmla="*/ 1 h 1138"/>
                  <a:gd name="T52" fmla="*/ 1 w 788"/>
                  <a:gd name="T53" fmla="*/ 1 h 1138"/>
                  <a:gd name="T54" fmla="*/ 1 w 788"/>
                  <a:gd name="T55" fmla="*/ 1 h 1138"/>
                  <a:gd name="T56" fmla="*/ 1 w 788"/>
                  <a:gd name="T57" fmla="*/ 1 h 1138"/>
                  <a:gd name="T58" fmla="*/ 1 w 788"/>
                  <a:gd name="T59" fmla="*/ 1 h 1138"/>
                  <a:gd name="T60" fmla="*/ 1 w 788"/>
                  <a:gd name="T61" fmla="*/ 1 h 1138"/>
                  <a:gd name="T62" fmla="*/ 1 w 788"/>
                  <a:gd name="T63" fmla="*/ 1 h 1138"/>
                  <a:gd name="T64" fmla="*/ 1 w 788"/>
                  <a:gd name="T65" fmla="*/ 1 h 1138"/>
                  <a:gd name="T66" fmla="*/ 1 w 788"/>
                  <a:gd name="T67" fmla="*/ 0 h 1138"/>
                  <a:gd name="T68" fmla="*/ 0 w 788"/>
                  <a:gd name="T69" fmla="*/ 0 h 1138"/>
                  <a:gd name="T70" fmla="*/ 0 w 788"/>
                  <a:gd name="T71" fmla="*/ 0 h 113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788" h="1138">
                    <a:moveTo>
                      <a:pt x="310" y="2"/>
                    </a:moveTo>
                    <a:lnTo>
                      <a:pt x="298" y="0"/>
                    </a:lnTo>
                    <a:lnTo>
                      <a:pt x="282" y="0"/>
                    </a:lnTo>
                    <a:lnTo>
                      <a:pt x="263" y="0"/>
                    </a:lnTo>
                    <a:lnTo>
                      <a:pt x="242" y="2"/>
                    </a:lnTo>
                    <a:lnTo>
                      <a:pt x="219" y="4"/>
                    </a:lnTo>
                    <a:lnTo>
                      <a:pt x="192" y="7"/>
                    </a:lnTo>
                    <a:lnTo>
                      <a:pt x="167" y="12"/>
                    </a:lnTo>
                    <a:lnTo>
                      <a:pt x="141" y="17"/>
                    </a:lnTo>
                    <a:lnTo>
                      <a:pt x="116" y="25"/>
                    </a:lnTo>
                    <a:lnTo>
                      <a:pt x="91" y="35"/>
                    </a:lnTo>
                    <a:lnTo>
                      <a:pt x="67" y="45"/>
                    </a:lnTo>
                    <a:lnTo>
                      <a:pt x="47" y="58"/>
                    </a:lnTo>
                    <a:lnTo>
                      <a:pt x="29" y="73"/>
                    </a:lnTo>
                    <a:lnTo>
                      <a:pt x="16" y="91"/>
                    </a:lnTo>
                    <a:lnTo>
                      <a:pt x="6" y="109"/>
                    </a:lnTo>
                    <a:lnTo>
                      <a:pt x="0" y="131"/>
                    </a:lnTo>
                    <a:lnTo>
                      <a:pt x="0" y="137"/>
                    </a:lnTo>
                    <a:lnTo>
                      <a:pt x="1" y="144"/>
                    </a:lnTo>
                    <a:lnTo>
                      <a:pt x="3" y="152"/>
                    </a:lnTo>
                    <a:lnTo>
                      <a:pt x="4" y="162"/>
                    </a:lnTo>
                    <a:lnTo>
                      <a:pt x="13" y="197"/>
                    </a:lnTo>
                    <a:lnTo>
                      <a:pt x="25" y="240"/>
                    </a:lnTo>
                    <a:lnTo>
                      <a:pt x="39" y="290"/>
                    </a:lnTo>
                    <a:lnTo>
                      <a:pt x="57" y="348"/>
                    </a:lnTo>
                    <a:lnTo>
                      <a:pt x="76" y="410"/>
                    </a:lnTo>
                    <a:lnTo>
                      <a:pt x="100" y="474"/>
                    </a:lnTo>
                    <a:lnTo>
                      <a:pt x="123" y="543"/>
                    </a:lnTo>
                    <a:lnTo>
                      <a:pt x="150" y="612"/>
                    </a:lnTo>
                    <a:lnTo>
                      <a:pt x="176" y="684"/>
                    </a:lnTo>
                    <a:lnTo>
                      <a:pt x="205" y="753"/>
                    </a:lnTo>
                    <a:lnTo>
                      <a:pt x="235" y="822"/>
                    </a:lnTo>
                    <a:lnTo>
                      <a:pt x="264" y="887"/>
                    </a:lnTo>
                    <a:lnTo>
                      <a:pt x="293" y="949"/>
                    </a:lnTo>
                    <a:lnTo>
                      <a:pt x="323" y="1005"/>
                    </a:lnTo>
                    <a:lnTo>
                      <a:pt x="352" y="1055"/>
                    </a:lnTo>
                    <a:lnTo>
                      <a:pt x="381" y="1098"/>
                    </a:lnTo>
                    <a:lnTo>
                      <a:pt x="389" y="1109"/>
                    </a:lnTo>
                    <a:lnTo>
                      <a:pt x="398" y="1120"/>
                    </a:lnTo>
                    <a:lnTo>
                      <a:pt x="406" y="1130"/>
                    </a:lnTo>
                    <a:lnTo>
                      <a:pt x="414" y="1138"/>
                    </a:lnTo>
                    <a:lnTo>
                      <a:pt x="436" y="1130"/>
                    </a:lnTo>
                    <a:lnTo>
                      <a:pt x="461" y="1121"/>
                    </a:lnTo>
                    <a:lnTo>
                      <a:pt x="487" y="1111"/>
                    </a:lnTo>
                    <a:lnTo>
                      <a:pt x="517" y="1099"/>
                    </a:lnTo>
                    <a:lnTo>
                      <a:pt x="547" y="1088"/>
                    </a:lnTo>
                    <a:lnTo>
                      <a:pt x="578" y="1075"/>
                    </a:lnTo>
                    <a:lnTo>
                      <a:pt x="609" y="1062"/>
                    </a:lnTo>
                    <a:lnTo>
                      <a:pt x="640" y="1049"/>
                    </a:lnTo>
                    <a:lnTo>
                      <a:pt x="669" y="1036"/>
                    </a:lnTo>
                    <a:lnTo>
                      <a:pt x="697" y="1023"/>
                    </a:lnTo>
                    <a:lnTo>
                      <a:pt x="722" y="1012"/>
                    </a:lnTo>
                    <a:lnTo>
                      <a:pt x="744" y="999"/>
                    </a:lnTo>
                    <a:lnTo>
                      <a:pt x="762" y="987"/>
                    </a:lnTo>
                    <a:lnTo>
                      <a:pt x="775" y="977"/>
                    </a:lnTo>
                    <a:lnTo>
                      <a:pt x="785" y="967"/>
                    </a:lnTo>
                    <a:lnTo>
                      <a:pt x="788" y="959"/>
                    </a:lnTo>
                    <a:lnTo>
                      <a:pt x="756" y="915"/>
                    </a:lnTo>
                    <a:lnTo>
                      <a:pt x="722" y="868"/>
                    </a:lnTo>
                    <a:lnTo>
                      <a:pt x="687" y="813"/>
                    </a:lnTo>
                    <a:lnTo>
                      <a:pt x="650" y="755"/>
                    </a:lnTo>
                    <a:lnTo>
                      <a:pt x="612" y="693"/>
                    </a:lnTo>
                    <a:lnTo>
                      <a:pt x="575" y="627"/>
                    </a:lnTo>
                    <a:lnTo>
                      <a:pt x="537" y="561"/>
                    </a:lnTo>
                    <a:lnTo>
                      <a:pt x="500" y="492"/>
                    </a:lnTo>
                    <a:lnTo>
                      <a:pt x="467" y="423"/>
                    </a:lnTo>
                    <a:lnTo>
                      <a:pt x="433" y="354"/>
                    </a:lnTo>
                    <a:lnTo>
                      <a:pt x="404" y="287"/>
                    </a:lnTo>
                    <a:lnTo>
                      <a:pt x="376" y="223"/>
                    </a:lnTo>
                    <a:lnTo>
                      <a:pt x="352" y="161"/>
                    </a:lnTo>
                    <a:lnTo>
                      <a:pt x="333" y="102"/>
                    </a:lnTo>
                    <a:lnTo>
                      <a:pt x="318" y="49"/>
                    </a:lnTo>
                    <a:lnTo>
                      <a:pt x="310" y="2"/>
                    </a:lnTo>
                    <a:close/>
                  </a:path>
                </a:pathLst>
              </a:custGeom>
              <a:solidFill>
                <a:srgbClr val="F4FCEA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899" name="Freeform 151"/>
              <p:cNvSpPr>
                <a:spLocks/>
              </p:cNvSpPr>
              <p:nvPr/>
            </p:nvSpPr>
            <p:spPr bwMode="auto">
              <a:xfrm>
                <a:off x="8264" y="4707"/>
                <a:ext cx="142" cy="312"/>
              </a:xfrm>
              <a:custGeom>
                <a:avLst/>
                <a:gdLst>
                  <a:gd name="T0" fmla="*/ 0 w 425"/>
                  <a:gd name="T1" fmla="*/ 0 h 936"/>
                  <a:gd name="T2" fmla="*/ 0 w 425"/>
                  <a:gd name="T3" fmla="*/ 0 h 936"/>
                  <a:gd name="T4" fmla="*/ 0 w 425"/>
                  <a:gd name="T5" fmla="*/ 0 h 936"/>
                  <a:gd name="T6" fmla="*/ 0 w 425"/>
                  <a:gd name="T7" fmla="*/ 0 h 936"/>
                  <a:gd name="T8" fmla="*/ 0 w 425"/>
                  <a:gd name="T9" fmla="*/ 0 h 936"/>
                  <a:gd name="T10" fmla="*/ 0 w 425"/>
                  <a:gd name="T11" fmla="*/ 0 h 936"/>
                  <a:gd name="T12" fmla="*/ 0 w 425"/>
                  <a:gd name="T13" fmla="*/ 0 h 936"/>
                  <a:gd name="T14" fmla="*/ 0 w 425"/>
                  <a:gd name="T15" fmla="*/ 0 h 936"/>
                  <a:gd name="T16" fmla="*/ 0 w 425"/>
                  <a:gd name="T17" fmla="*/ 0 h 936"/>
                  <a:gd name="T18" fmla="*/ 0 w 425"/>
                  <a:gd name="T19" fmla="*/ 0 h 936"/>
                  <a:gd name="T20" fmla="*/ 0 w 425"/>
                  <a:gd name="T21" fmla="*/ 0 h 936"/>
                  <a:gd name="T22" fmla="*/ 0 w 425"/>
                  <a:gd name="T23" fmla="*/ 0 h 936"/>
                  <a:gd name="T24" fmla="*/ 0 w 425"/>
                  <a:gd name="T25" fmla="*/ 0 h 936"/>
                  <a:gd name="T26" fmla="*/ 0 w 425"/>
                  <a:gd name="T27" fmla="*/ 0 h 936"/>
                  <a:gd name="T28" fmla="*/ 0 w 425"/>
                  <a:gd name="T29" fmla="*/ 1 h 936"/>
                  <a:gd name="T30" fmla="*/ 0 w 425"/>
                  <a:gd name="T31" fmla="*/ 1 h 936"/>
                  <a:gd name="T32" fmla="*/ 0 w 425"/>
                  <a:gd name="T33" fmla="*/ 1 h 936"/>
                  <a:gd name="T34" fmla="*/ 0 w 425"/>
                  <a:gd name="T35" fmla="*/ 1 h 936"/>
                  <a:gd name="T36" fmla="*/ 0 w 425"/>
                  <a:gd name="T37" fmla="*/ 1 h 936"/>
                  <a:gd name="T38" fmla="*/ 0 w 425"/>
                  <a:gd name="T39" fmla="*/ 1 h 936"/>
                  <a:gd name="T40" fmla="*/ 0 w 425"/>
                  <a:gd name="T41" fmla="*/ 1 h 936"/>
                  <a:gd name="T42" fmla="*/ 0 w 425"/>
                  <a:gd name="T43" fmla="*/ 1 h 936"/>
                  <a:gd name="T44" fmla="*/ 0 w 425"/>
                  <a:gd name="T45" fmla="*/ 1 h 936"/>
                  <a:gd name="T46" fmla="*/ 0 w 425"/>
                  <a:gd name="T47" fmla="*/ 1 h 936"/>
                  <a:gd name="T48" fmla="*/ 0 w 425"/>
                  <a:gd name="T49" fmla="*/ 1 h 936"/>
                  <a:gd name="T50" fmla="*/ 0 w 425"/>
                  <a:gd name="T51" fmla="*/ 1 h 936"/>
                  <a:gd name="T52" fmla="*/ 0 w 425"/>
                  <a:gd name="T53" fmla="*/ 1 h 936"/>
                  <a:gd name="T54" fmla="*/ 0 w 425"/>
                  <a:gd name="T55" fmla="*/ 1 h 936"/>
                  <a:gd name="T56" fmla="*/ 0 w 425"/>
                  <a:gd name="T57" fmla="*/ 1 h 936"/>
                  <a:gd name="T58" fmla="*/ 0 w 425"/>
                  <a:gd name="T59" fmla="*/ 1 h 936"/>
                  <a:gd name="T60" fmla="*/ 0 w 425"/>
                  <a:gd name="T61" fmla="*/ 1 h 936"/>
                  <a:gd name="T62" fmla="*/ 1 w 425"/>
                  <a:gd name="T63" fmla="*/ 1 h 936"/>
                  <a:gd name="T64" fmla="*/ 1 w 425"/>
                  <a:gd name="T65" fmla="*/ 1 h 936"/>
                  <a:gd name="T66" fmla="*/ 1 w 425"/>
                  <a:gd name="T67" fmla="*/ 1 h 936"/>
                  <a:gd name="T68" fmla="*/ 1 w 425"/>
                  <a:gd name="T69" fmla="*/ 1 h 936"/>
                  <a:gd name="T70" fmla="*/ 0 w 425"/>
                  <a:gd name="T71" fmla="*/ 1 h 936"/>
                  <a:gd name="T72" fmla="*/ 0 w 425"/>
                  <a:gd name="T73" fmla="*/ 1 h 936"/>
                  <a:gd name="T74" fmla="*/ 0 w 425"/>
                  <a:gd name="T75" fmla="*/ 1 h 936"/>
                  <a:gd name="T76" fmla="*/ 0 w 425"/>
                  <a:gd name="T77" fmla="*/ 1 h 936"/>
                  <a:gd name="T78" fmla="*/ 0 w 425"/>
                  <a:gd name="T79" fmla="*/ 1 h 936"/>
                  <a:gd name="T80" fmla="*/ 0 w 425"/>
                  <a:gd name="T81" fmla="*/ 1 h 936"/>
                  <a:gd name="T82" fmla="*/ 0 w 425"/>
                  <a:gd name="T83" fmla="*/ 1 h 936"/>
                  <a:gd name="T84" fmla="*/ 0 w 425"/>
                  <a:gd name="T85" fmla="*/ 0 h 936"/>
                  <a:gd name="T86" fmla="*/ 0 w 425"/>
                  <a:gd name="T87" fmla="*/ 0 h 936"/>
                  <a:gd name="T88" fmla="*/ 0 w 425"/>
                  <a:gd name="T89" fmla="*/ 0 h 936"/>
                  <a:gd name="T90" fmla="*/ 0 w 425"/>
                  <a:gd name="T91" fmla="*/ 0 h 936"/>
                  <a:gd name="T92" fmla="*/ 0 w 425"/>
                  <a:gd name="T93" fmla="*/ 0 h 936"/>
                  <a:gd name="T94" fmla="*/ 0 w 425"/>
                  <a:gd name="T95" fmla="*/ 0 h 936"/>
                  <a:gd name="T96" fmla="*/ 0 w 425"/>
                  <a:gd name="T97" fmla="*/ 0 h 9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425" h="936">
                    <a:moveTo>
                      <a:pt x="48" y="0"/>
                    </a:moveTo>
                    <a:lnTo>
                      <a:pt x="48" y="2"/>
                    </a:lnTo>
                    <a:lnTo>
                      <a:pt x="48" y="5"/>
                    </a:lnTo>
                    <a:lnTo>
                      <a:pt x="47" y="11"/>
                    </a:lnTo>
                    <a:lnTo>
                      <a:pt x="44" y="19"/>
                    </a:lnTo>
                    <a:lnTo>
                      <a:pt x="39" y="35"/>
                    </a:lnTo>
                    <a:lnTo>
                      <a:pt x="32" y="55"/>
                    </a:lnTo>
                    <a:lnTo>
                      <a:pt x="20" y="82"/>
                    </a:lnTo>
                    <a:lnTo>
                      <a:pt x="6" y="117"/>
                    </a:lnTo>
                    <a:lnTo>
                      <a:pt x="0" y="141"/>
                    </a:lnTo>
                    <a:lnTo>
                      <a:pt x="0" y="177"/>
                    </a:lnTo>
                    <a:lnTo>
                      <a:pt x="4" y="220"/>
                    </a:lnTo>
                    <a:lnTo>
                      <a:pt x="13" y="271"/>
                    </a:lnTo>
                    <a:lnTo>
                      <a:pt x="26" y="325"/>
                    </a:lnTo>
                    <a:lnTo>
                      <a:pt x="41" y="386"/>
                    </a:lnTo>
                    <a:lnTo>
                      <a:pt x="58" y="446"/>
                    </a:lnTo>
                    <a:lnTo>
                      <a:pt x="78" y="509"/>
                    </a:lnTo>
                    <a:lnTo>
                      <a:pt x="98" y="570"/>
                    </a:lnTo>
                    <a:lnTo>
                      <a:pt x="119" y="628"/>
                    </a:lnTo>
                    <a:lnTo>
                      <a:pt x="138" y="683"/>
                    </a:lnTo>
                    <a:lnTo>
                      <a:pt x="157" y="733"/>
                    </a:lnTo>
                    <a:lnTo>
                      <a:pt x="174" y="775"/>
                    </a:lnTo>
                    <a:lnTo>
                      <a:pt x="189" y="808"/>
                    </a:lnTo>
                    <a:lnTo>
                      <a:pt x="201" y="831"/>
                    </a:lnTo>
                    <a:lnTo>
                      <a:pt x="210" y="843"/>
                    </a:lnTo>
                    <a:lnTo>
                      <a:pt x="223" y="853"/>
                    </a:lnTo>
                    <a:lnTo>
                      <a:pt x="239" y="861"/>
                    </a:lnTo>
                    <a:lnTo>
                      <a:pt x="258" y="873"/>
                    </a:lnTo>
                    <a:lnTo>
                      <a:pt x="282" y="883"/>
                    </a:lnTo>
                    <a:lnTo>
                      <a:pt x="310" y="896"/>
                    </a:lnTo>
                    <a:lnTo>
                      <a:pt x="342" y="907"/>
                    </a:lnTo>
                    <a:lnTo>
                      <a:pt x="380" y="922"/>
                    </a:lnTo>
                    <a:lnTo>
                      <a:pt x="425" y="936"/>
                    </a:lnTo>
                    <a:lnTo>
                      <a:pt x="396" y="893"/>
                    </a:lnTo>
                    <a:lnTo>
                      <a:pt x="367" y="843"/>
                    </a:lnTo>
                    <a:lnTo>
                      <a:pt x="337" y="787"/>
                    </a:lnTo>
                    <a:lnTo>
                      <a:pt x="308" y="725"/>
                    </a:lnTo>
                    <a:lnTo>
                      <a:pt x="279" y="660"/>
                    </a:lnTo>
                    <a:lnTo>
                      <a:pt x="249" y="591"/>
                    </a:lnTo>
                    <a:lnTo>
                      <a:pt x="220" y="522"/>
                    </a:lnTo>
                    <a:lnTo>
                      <a:pt x="194" y="450"/>
                    </a:lnTo>
                    <a:lnTo>
                      <a:pt x="167" y="381"/>
                    </a:lnTo>
                    <a:lnTo>
                      <a:pt x="144" y="312"/>
                    </a:lnTo>
                    <a:lnTo>
                      <a:pt x="120" y="248"/>
                    </a:lnTo>
                    <a:lnTo>
                      <a:pt x="101" y="186"/>
                    </a:lnTo>
                    <a:lnTo>
                      <a:pt x="83" y="128"/>
                    </a:lnTo>
                    <a:lnTo>
                      <a:pt x="69" y="78"/>
                    </a:lnTo>
                    <a:lnTo>
                      <a:pt x="57" y="35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00" name="Freeform 152"/>
              <p:cNvSpPr>
                <a:spLocks/>
              </p:cNvSpPr>
              <p:nvPr/>
            </p:nvSpPr>
            <p:spPr bwMode="auto">
              <a:xfrm>
                <a:off x="8310" y="4696"/>
                <a:ext cx="64" cy="69"/>
              </a:xfrm>
              <a:custGeom>
                <a:avLst/>
                <a:gdLst>
                  <a:gd name="T0" fmla="*/ 0 w 192"/>
                  <a:gd name="T1" fmla="*/ 0 h 208"/>
                  <a:gd name="T2" fmla="*/ 0 w 192"/>
                  <a:gd name="T3" fmla="*/ 0 h 208"/>
                  <a:gd name="T4" fmla="*/ 0 w 192"/>
                  <a:gd name="T5" fmla="*/ 0 h 208"/>
                  <a:gd name="T6" fmla="*/ 0 w 192"/>
                  <a:gd name="T7" fmla="*/ 0 h 208"/>
                  <a:gd name="T8" fmla="*/ 0 w 192"/>
                  <a:gd name="T9" fmla="*/ 0 h 208"/>
                  <a:gd name="T10" fmla="*/ 0 w 192"/>
                  <a:gd name="T11" fmla="*/ 0 h 208"/>
                  <a:gd name="T12" fmla="*/ 0 w 192"/>
                  <a:gd name="T13" fmla="*/ 0 h 208"/>
                  <a:gd name="T14" fmla="*/ 0 w 192"/>
                  <a:gd name="T15" fmla="*/ 0 h 208"/>
                  <a:gd name="T16" fmla="*/ 0 w 192"/>
                  <a:gd name="T17" fmla="*/ 0 h 208"/>
                  <a:gd name="T18" fmla="*/ 0 w 192"/>
                  <a:gd name="T19" fmla="*/ 0 h 208"/>
                  <a:gd name="T20" fmla="*/ 0 w 192"/>
                  <a:gd name="T21" fmla="*/ 0 h 208"/>
                  <a:gd name="T22" fmla="*/ 0 w 192"/>
                  <a:gd name="T23" fmla="*/ 0 h 208"/>
                  <a:gd name="T24" fmla="*/ 0 w 192"/>
                  <a:gd name="T25" fmla="*/ 0 h 208"/>
                  <a:gd name="T26" fmla="*/ 0 w 192"/>
                  <a:gd name="T27" fmla="*/ 0 h 208"/>
                  <a:gd name="T28" fmla="*/ 0 w 192"/>
                  <a:gd name="T29" fmla="*/ 0 h 208"/>
                  <a:gd name="T30" fmla="*/ 0 w 192"/>
                  <a:gd name="T31" fmla="*/ 0 h 208"/>
                  <a:gd name="T32" fmla="*/ 0 w 192"/>
                  <a:gd name="T33" fmla="*/ 0 h 208"/>
                  <a:gd name="T34" fmla="*/ 0 w 192"/>
                  <a:gd name="T35" fmla="*/ 0 h 208"/>
                  <a:gd name="T36" fmla="*/ 0 w 192"/>
                  <a:gd name="T37" fmla="*/ 0 h 208"/>
                  <a:gd name="T38" fmla="*/ 0 w 192"/>
                  <a:gd name="T39" fmla="*/ 0 h 208"/>
                  <a:gd name="T40" fmla="*/ 0 w 192"/>
                  <a:gd name="T41" fmla="*/ 0 h 208"/>
                  <a:gd name="T42" fmla="*/ 0 w 192"/>
                  <a:gd name="T43" fmla="*/ 0 h 208"/>
                  <a:gd name="T44" fmla="*/ 0 w 192"/>
                  <a:gd name="T45" fmla="*/ 0 h 208"/>
                  <a:gd name="T46" fmla="*/ 0 w 192"/>
                  <a:gd name="T47" fmla="*/ 0 h 208"/>
                  <a:gd name="T48" fmla="*/ 0 w 192"/>
                  <a:gd name="T49" fmla="*/ 0 h 208"/>
                  <a:gd name="T50" fmla="*/ 0 w 192"/>
                  <a:gd name="T51" fmla="*/ 0 h 208"/>
                  <a:gd name="T52" fmla="*/ 0 w 192"/>
                  <a:gd name="T53" fmla="*/ 0 h 208"/>
                  <a:gd name="T54" fmla="*/ 0 w 192"/>
                  <a:gd name="T55" fmla="*/ 0 h 208"/>
                  <a:gd name="T56" fmla="*/ 0 w 192"/>
                  <a:gd name="T57" fmla="*/ 0 h 20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192" h="208">
                    <a:moveTo>
                      <a:pt x="26" y="11"/>
                    </a:moveTo>
                    <a:lnTo>
                      <a:pt x="13" y="24"/>
                    </a:lnTo>
                    <a:lnTo>
                      <a:pt x="4" y="43"/>
                    </a:lnTo>
                    <a:lnTo>
                      <a:pt x="0" y="67"/>
                    </a:lnTo>
                    <a:lnTo>
                      <a:pt x="0" y="93"/>
                    </a:lnTo>
                    <a:lnTo>
                      <a:pt x="3" y="120"/>
                    </a:lnTo>
                    <a:lnTo>
                      <a:pt x="10" y="148"/>
                    </a:lnTo>
                    <a:lnTo>
                      <a:pt x="20" y="171"/>
                    </a:lnTo>
                    <a:lnTo>
                      <a:pt x="35" y="189"/>
                    </a:lnTo>
                    <a:lnTo>
                      <a:pt x="51" y="201"/>
                    </a:lnTo>
                    <a:lnTo>
                      <a:pt x="70" y="206"/>
                    </a:lnTo>
                    <a:lnTo>
                      <a:pt x="91" y="208"/>
                    </a:lnTo>
                    <a:lnTo>
                      <a:pt x="111" y="204"/>
                    </a:lnTo>
                    <a:lnTo>
                      <a:pt x="130" y="196"/>
                    </a:lnTo>
                    <a:lnTo>
                      <a:pt x="148" y="186"/>
                    </a:lnTo>
                    <a:lnTo>
                      <a:pt x="163" y="176"/>
                    </a:lnTo>
                    <a:lnTo>
                      <a:pt x="174" y="163"/>
                    </a:lnTo>
                    <a:lnTo>
                      <a:pt x="189" y="130"/>
                    </a:lnTo>
                    <a:lnTo>
                      <a:pt x="192" y="89"/>
                    </a:lnTo>
                    <a:lnTo>
                      <a:pt x="185" y="50"/>
                    </a:lnTo>
                    <a:lnTo>
                      <a:pt x="166" y="27"/>
                    </a:lnTo>
                    <a:lnTo>
                      <a:pt x="152" y="21"/>
                    </a:lnTo>
                    <a:lnTo>
                      <a:pt x="138" y="14"/>
                    </a:lnTo>
                    <a:lnTo>
                      <a:pt x="122" y="8"/>
                    </a:lnTo>
                    <a:lnTo>
                      <a:pt x="104" y="2"/>
                    </a:lnTo>
                    <a:lnTo>
                      <a:pt x="85" y="0"/>
                    </a:lnTo>
                    <a:lnTo>
                      <a:pt x="66" y="0"/>
                    </a:lnTo>
                    <a:lnTo>
                      <a:pt x="47" y="2"/>
                    </a:lnTo>
                    <a:lnTo>
                      <a:pt x="26" y="11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01" name="Freeform 153"/>
              <p:cNvSpPr>
                <a:spLocks/>
              </p:cNvSpPr>
              <p:nvPr/>
            </p:nvSpPr>
            <p:spPr bwMode="auto">
              <a:xfrm>
                <a:off x="8406" y="4895"/>
                <a:ext cx="82" cy="84"/>
              </a:xfrm>
              <a:custGeom>
                <a:avLst/>
                <a:gdLst>
                  <a:gd name="T0" fmla="*/ 0 w 247"/>
                  <a:gd name="T1" fmla="*/ 0 h 251"/>
                  <a:gd name="T2" fmla="*/ 0 w 247"/>
                  <a:gd name="T3" fmla="*/ 0 h 251"/>
                  <a:gd name="T4" fmla="*/ 0 w 247"/>
                  <a:gd name="T5" fmla="*/ 0 h 251"/>
                  <a:gd name="T6" fmla="*/ 0 w 247"/>
                  <a:gd name="T7" fmla="*/ 0 h 251"/>
                  <a:gd name="T8" fmla="*/ 0 w 247"/>
                  <a:gd name="T9" fmla="*/ 0 h 251"/>
                  <a:gd name="T10" fmla="*/ 0 w 247"/>
                  <a:gd name="T11" fmla="*/ 0 h 251"/>
                  <a:gd name="T12" fmla="*/ 0 w 247"/>
                  <a:gd name="T13" fmla="*/ 0 h 251"/>
                  <a:gd name="T14" fmla="*/ 0 w 247"/>
                  <a:gd name="T15" fmla="*/ 0 h 251"/>
                  <a:gd name="T16" fmla="*/ 0 w 247"/>
                  <a:gd name="T17" fmla="*/ 0 h 251"/>
                  <a:gd name="T18" fmla="*/ 0 w 247"/>
                  <a:gd name="T19" fmla="*/ 0 h 251"/>
                  <a:gd name="T20" fmla="*/ 0 w 247"/>
                  <a:gd name="T21" fmla="*/ 0 h 251"/>
                  <a:gd name="T22" fmla="*/ 0 w 247"/>
                  <a:gd name="T23" fmla="*/ 0 h 251"/>
                  <a:gd name="T24" fmla="*/ 0 w 247"/>
                  <a:gd name="T25" fmla="*/ 0 h 251"/>
                  <a:gd name="T26" fmla="*/ 0 w 247"/>
                  <a:gd name="T27" fmla="*/ 0 h 251"/>
                  <a:gd name="T28" fmla="*/ 0 w 247"/>
                  <a:gd name="T29" fmla="*/ 0 h 251"/>
                  <a:gd name="T30" fmla="*/ 0 w 247"/>
                  <a:gd name="T31" fmla="*/ 0 h 251"/>
                  <a:gd name="T32" fmla="*/ 0 w 247"/>
                  <a:gd name="T33" fmla="*/ 0 h 251"/>
                  <a:gd name="T34" fmla="*/ 0 w 247"/>
                  <a:gd name="T35" fmla="*/ 0 h 251"/>
                  <a:gd name="T36" fmla="*/ 0 w 247"/>
                  <a:gd name="T37" fmla="*/ 0 h 251"/>
                  <a:gd name="T38" fmla="*/ 0 w 247"/>
                  <a:gd name="T39" fmla="*/ 0 h 251"/>
                  <a:gd name="T40" fmla="*/ 0 w 247"/>
                  <a:gd name="T41" fmla="*/ 0 h 251"/>
                  <a:gd name="T42" fmla="*/ 0 w 247"/>
                  <a:gd name="T43" fmla="*/ 0 h 251"/>
                  <a:gd name="T44" fmla="*/ 0 w 247"/>
                  <a:gd name="T45" fmla="*/ 0 h 251"/>
                  <a:gd name="T46" fmla="*/ 0 w 247"/>
                  <a:gd name="T47" fmla="*/ 0 h 251"/>
                  <a:gd name="T48" fmla="*/ 0 w 247"/>
                  <a:gd name="T49" fmla="*/ 0 h 251"/>
                  <a:gd name="T50" fmla="*/ 0 w 247"/>
                  <a:gd name="T51" fmla="*/ 0 h 251"/>
                  <a:gd name="T52" fmla="*/ 0 w 247"/>
                  <a:gd name="T53" fmla="*/ 0 h 251"/>
                  <a:gd name="T54" fmla="*/ 0 w 247"/>
                  <a:gd name="T55" fmla="*/ 0 h 251"/>
                  <a:gd name="T56" fmla="*/ 0 w 247"/>
                  <a:gd name="T57" fmla="*/ 0 h 251"/>
                  <a:gd name="T58" fmla="*/ 0 w 247"/>
                  <a:gd name="T59" fmla="*/ 0 h 251"/>
                  <a:gd name="T60" fmla="*/ 0 w 247"/>
                  <a:gd name="T61" fmla="*/ 0 h 251"/>
                  <a:gd name="T62" fmla="*/ 0 w 247"/>
                  <a:gd name="T63" fmla="*/ 0 h 251"/>
                  <a:gd name="T64" fmla="*/ 0 w 247"/>
                  <a:gd name="T65" fmla="*/ 0 h 251"/>
                  <a:gd name="T66" fmla="*/ 0 w 247"/>
                  <a:gd name="T67" fmla="*/ 0 h 251"/>
                  <a:gd name="T68" fmla="*/ 0 w 247"/>
                  <a:gd name="T69" fmla="*/ 0 h 251"/>
                  <a:gd name="T70" fmla="*/ 0 w 247"/>
                  <a:gd name="T71" fmla="*/ 0 h 251"/>
                  <a:gd name="T72" fmla="*/ 0 w 247"/>
                  <a:gd name="T73" fmla="*/ 0 h 251"/>
                  <a:gd name="T74" fmla="*/ 0 w 247"/>
                  <a:gd name="T75" fmla="*/ 0 h 251"/>
                  <a:gd name="T76" fmla="*/ 0 w 247"/>
                  <a:gd name="T77" fmla="*/ 0 h 251"/>
                  <a:gd name="T78" fmla="*/ 0 w 247"/>
                  <a:gd name="T79" fmla="*/ 0 h 251"/>
                  <a:gd name="T80" fmla="*/ 0 w 247"/>
                  <a:gd name="T81" fmla="*/ 0 h 25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247" h="251">
                    <a:moveTo>
                      <a:pt x="33" y="29"/>
                    </a:moveTo>
                    <a:lnTo>
                      <a:pt x="21" y="44"/>
                    </a:lnTo>
                    <a:lnTo>
                      <a:pt x="12" y="60"/>
                    </a:lnTo>
                    <a:lnTo>
                      <a:pt x="5" y="79"/>
                    </a:lnTo>
                    <a:lnTo>
                      <a:pt x="0" y="97"/>
                    </a:lnTo>
                    <a:lnTo>
                      <a:pt x="0" y="116"/>
                    </a:lnTo>
                    <a:lnTo>
                      <a:pt x="5" y="135"/>
                    </a:lnTo>
                    <a:lnTo>
                      <a:pt x="12" y="152"/>
                    </a:lnTo>
                    <a:lnTo>
                      <a:pt x="25" y="169"/>
                    </a:lnTo>
                    <a:lnTo>
                      <a:pt x="42" y="187"/>
                    </a:lnTo>
                    <a:lnTo>
                      <a:pt x="58" y="202"/>
                    </a:lnTo>
                    <a:lnTo>
                      <a:pt x="77" y="220"/>
                    </a:lnTo>
                    <a:lnTo>
                      <a:pt x="96" y="233"/>
                    </a:lnTo>
                    <a:lnTo>
                      <a:pt x="114" y="244"/>
                    </a:lnTo>
                    <a:lnTo>
                      <a:pt x="133" y="251"/>
                    </a:lnTo>
                    <a:lnTo>
                      <a:pt x="149" y="251"/>
                    </a:lnTo>
                    <a:lnTo>
                      <a:pt x="165" y="246"/>
                    </a:lnTo>
                    <a:lnTo>
                      <a:pt x="180" y="237"/>
                    </a:lnTo>
                    <a:lnTo>
                      <a:pt x="196" y="228"/>
                    </a:lnTo>
                    <a:lnTo>
                      <a:pt x="209" y="220"/>
                    </a:lnTo>
                    <a:lnTo>
                      <a:pt x="222" y="212"/>
                    </a:lnTo>
                    <a:lnTo>
                      <a:pt x="232" y="202"/>
                    </a:lnTo>
                    <a:lnTo>
                      <a:pt x="240" y="191"/>
                    </a:lnTo>
                    <a:lnTo>
                      <a:pt x="246" y="178"/>
                    </a:lnTo>
                    <a:lnTo>
                      <a:pt x="247" y="162"/>
                    </a:lnTo>
                    <a:lnTo>
                      <a:pt x="244" y="142"/>
                    </a:lnTo>
                    <a:lnTo>
                      <a:pt x="238" y="120"/>
                    </a:lnTo>
                    <a:lnTo>
                      <a:pt x="228" y="96"/>
                    </a:lnTo>
                    <a:lnTo>
                      <a:pt x="215" y="72"/>
                    </a:lnTo>
                    <a:lnTo>
                      <a:pt x="200" y="50"/>
                    </a:lnTo>
                    <a:lnTo>
                      <a:pt x="184" y="30"/>
                    </a:lnTo>
                    <a:lnTo>
                      <a:pt x="165" y="16"/>
                    </a:lnTo>
                    <a:lnTo>
                      <a:pt x="147" y="7"/>
                    </a:lnTo>
                    <a:lnTo>
                      <a:pt x="130" y="3"/>
                    </a:lnTo>
                    <a:lnTo>
                      <a:pt x="112" y="0"/>
                    </a:lnTo>
                    <a:lnTo>
                      <a:pt x="94" y="1"/>
                    </a:lnTo>
                    <a:lnTo>
                      <a:pt x="80" y="3"/>
                    </a:lnTo>
                    <a:lnTo>
                      <a:pt x="65" y="7"/>
                    </a:lnTo>
                    <a:lnTo>
                      <a:pt x="52" y="13"/>
                    </a:lnTo>
                    <a:lnTo>
                      <a:pt x="42" y="20"/>
                    </a:lnTo>
                    <a:lnTo>
                      <a:pt x="33" y="29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02" name="Freeform 154"/>
              <p:cNvSpPr>
                <a:spLocks/>
              </p:cNvSpPr>
              <p:nvPr/>
            </p:nvSpPr>
            <p:spPr bwMode="auto">
              <a:xfrm>
                <a:off x="8313" y="4687"/>
                <a:ext cx="75" cy="80"/>
              </a:xfrm>
              <a:custGeom>
                <a:avLst/>
                <a:gdLst>
                  <a:gd name="T0" fmla="*/ 0 w 226"/>
                  <a:gd name="T1" fmla="*/ 0 h 240"/>
                  <a:gd name="T2" fmla="*/ 0 w 226"/>
                  <a:gd name="T3" fmla="*/ 0 h 240"/>
                  <a:gd name="T4" fmla="*/ 0 w 226"/>
                  <a:gd name="T5" fmla="*/ 0 h 240"/>
                  <a:gd name="T6" fmla="*/ 0 w 226"/>
                  <a:gd name="T7" fmla="*/ 0 h 240"/>
                  <a:gd name="T8" fmla="*/ 0 w 226"/>
                  <a:gd name="T9" fmla="*/ 0 h 240"/>
                  <a:gd name="T10" fmla="*/ 0 w 226"/>
                  <a:gd name="T11" fmla="*/ 0 h 240"/>
                  <a:gd name="T12" fmla="*/ 0 w 226"/>
                  <a:gd name="T13" fmla="*/ 0 h 240"/>
                  <a:gd name="T14" fmla="*/ 0 w 226"/>
                  <a:gd name="T15" fmla="*/ 0 h 240"/>
                  <a:gd name="T16" fmla="*/ 0 w 226"/>
                  <a:gd name="T17" fmla="*/ 0 h 240"/>
                  <a:gd name="T18" fmla="*/ 0 w 226"/>
                  <a:gd name="T19" fmla="*/ 0 h 240"/>
                  <a:gd name="T20" fmla="*/ 0 w 226"/>
                  <a:gd name="T21" fmla="*/ 0 h 240"/>
                  <a:gd name="T22" fmla="*/ 0 w 226"/>
                  <a:gd name="T23" fmla="*/ 0 h 240"/>
                  <a:gd name="T24" fmla="*/ 0 w 226"/>
                  <a:gd name="T25" fmla="*/ 0 h 240"/>
                  <a:gd name="T26" fmla="*/ 0 w 226"/>
                  <a:gd name="T27" fmla="*/ 0 h 240"/>
                  <a:gd name="T28" fmla="*/ 0 w 226"/>
                  <a:gd name="T29" fmla="*/ 0 h 240"/>
                  <a:gd name="T30" fmla="*/ 0 w 226"/>
                  <a:gd name="T31" fmla="*/ 0 h 240"/>
                  <a:gd name="T32" fmla="*/ 0 w 226"/>
                  <a:gd name="T33" fmla="*/ 0 h 240"/>
                  <a:gd name="T34" fmla="*/ 0 w 226"/>
                  <a:gd name="T35" fmla="*/ 0 h 240"/>
                  <a:gd name="T36" fmla="*/ 0 w 226"/>
                  <a:gd name="T37" fmla="*/ 0 h 240"/>
                  <a:gd name="T38" fmla="*/ 0 w 226"/>
                  <a:gd name="T39" fmla="*/ 0 h 240"/>
                  <a:gd name="T40" fmla="*/ 0 w 226"/>
                  <a:gd name="T41" fmla="*/ 0 h 240"/>
                  <a:gd name="T42" fmla="*/ 0 w 226"/>
                  <a:gd name="T43" fmla="*/ 0 h 240"/>
                  <a:gd name="T44" fmla="*/ 0 w 226"/>
                  <a:gd name="T45" fmla="*/ 0 h 240"/>
                  <a:gd name="T46" fmla="*/ 0 w 226"/>
                  <a:gd name="T47" fmla="*/ 0 h 240"/>
                  <a:gd name="T48" fmla="*/ 0 w 226"/>
                  <a:gd name="T49" fmla="*/ 0 h 240"/>
                  <a:gd name="T50" fmla="*/ 0 w 226"/>
                  <a:gd name="T51" fmla="*/ 0 h 240"/>
                  <a:gd name="T52" fmla="*/ 0 w 226"/>
                  <a:gd name="T53" fmla="*/ 0 h 240"/>
                  <a:gd name="T54" fmla="*/ 0 w 226"/>
                  <a:gd name="T55" fmla="*/ 0 h 240"/>
                  <a:gd name="T56" fmla="*/ 0 w 226"/>
                  <a:gd name="T57" fmla="*/ 0 h 240"/>
                  <a:gd name="T58" fmla="*/ 0 w 226"/>
                  <a:gd name="T59" fmla="*/ 0 h 240"/>
                  <a:gd name="T60" fmla="*/ 0 w 226"/>
                  <a:gd name="T61" fmla="*/ 0 h 240"/>
                  <a:gd name="T62" fmla="*/ 0 w 226"/>
                  <a:gd name="T63" fmla="*/ 0 h 240"/>
                  <a:gd name="T64" fmla="*/ 0 w 226"/>
                  <a:gd name="T65" fmla="*/ 0 h 240"/>
                  <a:gd name="T66" fmla="*/ 0 w 226"/>
                  <a:gd name="T67" fmla="*/ 0 h 240"/>
                  <a:gd name="T68" fmla="*/ 0 w 226"/>
                  <a:gd name="T69" fmla="*/ 0 h 240"/>
                  <a:gd name="T70" fmla="*/ 0 w 226"/>
                  <a:gd name="T71" fmla="*/ 0 h 24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226" h="240">
                    <a:moveTo>
                      <a:pt x="125" y="6"/>
                    </a:moveTo>
                    <a:lnTo>
                      <a:pt x="115" y="3"/>
                    </a:lnTo>
                    <a:lnTo>
                      <a:pt x="104" y="0"/>
                    </a:lnTo>
                    <a:lnTo>
                      <a:pt x="93" y="0"/>
                    </a:lnTo>
                    <a:lnTo>
                      <a:pt x="79" y="0"/>
                    </a:lnTo>
                    <a:lnTo>
                      <a:pt x="66" y="2"/>
                    </a:lnTo>
                    <a:lnTo>
                      <a:pt x="54" y="6"/>
                    </a:lnTo>
                    <a:lnTo>
                      <a:pt x="43" y="12"/>
                    </a:lnTo>
                    <a:lnTo>
                      <a:pt x="32" y="19"/>
                    </a:lnTo>
                    <a:lnTo>
                      <a:pt x="16" y="37"/>
                    </a:lnTo>
                    <a:lnTo>
                      <a:pt x="6" y="58"/>
                    </a:lnTo>
                    <a:lnTo>
                      <a:pt x="0" y="79"/>
                    </a:lnTo>
                    <a:lnTo>
                      <a:pt x="0" y="101"/>
                    </a:lnTo>
                    <a:lnTo>
                      <a:pt x="2" y="124"/>
                    </a:lnTo>
                    <a:lnTo>
                      <a:pt x="7" y="145"/>
                    </a:lnTo>
                    <a:lnTo>
                      <a:pt x="15" y="168"/>
                    </a:lnTo>
                    <a:lnTo>
                      <a:pt x="24" y="188"/>
                    </a:lnTo>
                    <a:lnTo>
                      <a:pt x="32" y="201"/>
                    </a:lnTo>
                    <a:lnTo>
                      <a:pt x="43" y="213"/>
                    </a:lnTo>
                    <a:lnTo>
                      <a:pt x="56" y="223"/>
                    </a:lnTo>
                    <a:lnTo>
                      <a:pt x="69" y="231"/>
                    </a:lnTo>
                    <a:lnTo>
                      <a:pt x="84" y="237"/>
                    </a:lnTo>
                    <a:lnTo>
                      <a:pt x="98" y="240"/>
                    </a:lnTo>
                    <a:lnTo>
                      <a:pt x="113" y="240"/>
                    </a:lnTo>
                    <a:lnTo>
                      <a:pt x="129" y="237"/>
                    </a:lnTo>
                    <a:lnTo>
                      <a:pt x="151" y="229"/>
                    </a:lnTo>
                    <a:lnTo>
                      <a:pt x="172" y="219"/>
                    </a:lnTo>
                    <a:lnTo>
                      <a:pt x="189" y="204"/>
                    </a:lnTo>
                    <a:lnTo>
                      <a:pt x="206" y="188"/>
                    </a:lnTo>
                    <a:lnTo>
                      <a:pt x="216" y="171"/>
                    </a:lnTo>
                    <a:lnTo>
                      <a:pt x="223" y="152"/>
                    </a:lnTo>
                    <a:lnTo>
                      <a:pt x="226" y="131"/>
                    </a:lnTo>
                    <a:lnTo>
                      <a:pt x="223" y="109"/>
                    </a:lnTo>
                    <a:lnTo>
                      <a:pt x="222" y="104"/>
                    </a:lnTo>
                    <a:lnTo>
                      <a:pt x="219" y="98"/>
                    </a:lnTo>
                    <a:lnTo>
                      <a:pt x="213" y="95"/>
                    </a:lnTo>
                    <a:lnTo>
                      <a:pt x="207" y="95"/>
                    </a:lnTo>
                    <a:lnTo>
                      <a:pt x="201" y="96"/>
                    </a:lnTo>
                    <a:lnTo>
                      <a:pt x="197" y="99"/>
                    </a:lnTo>
                    <a:lnTo>
                      <a:pt x="194" y="105"/>
                    </a:lnTo>
                    <a:lnTo>
                      <a:pt x="192" y="111"/>
                    </a:lnTo>
                    <a:lnTo>
                      <a:pt x="191" y="127"/>
                    </a:lnTo>
                    <a:lnTo>
                      <a:pt x="188" y="142"/>
                    </a:lnTo>
                    <a:lnTo>
                      <a:pt x="182" y="158"/>
                    </a:lnTo>
                    <a:lnTo>
                      <a:pt x="173" y="171"/>
                    </a:lnTo>
                    <a:lnTo>
                      <a:pt x="162" y="183"/>
                    </a:lnTo>
                    <a:lnTo>
                      <a:pt x="147" y="191"/>
                    </a:lnTo>
                    <a:lnTo>
                      <a:pt x="131" y="197"/>
                    </a:lnTo>
                    <a:lnTo>
                      <a:pt x="110" y="200"/>
                    </a:lnTo>
                    <a:lnTo>
                      <a:pt x="90" y="197"/>
                    </a:lnTo>
                    <a:lnTo>
                      <a:pt x="74" y="190"/>
                    </a:lnTo>
                    <a:lnTo>
                      <a:pt x="60" y="177"/>
                    </a:lnTo>
                    <a:lnTo>
                      <a:pt x="51" y="161"/>
                    </a:lnTo>
                    <a:lnTo>
                      <a:pt x="44" y="144"/>
                    </a:lnTo>
                    <a:lnTo>
                      <a:pt x="38" y="124"/>
                    </a:lnTo>
                    <a:lnTo>
                      <a:pt x="34" y="105"/>
                    </a:lnTo>
                    <a:lnTo>
                      <a:pt x="32" y="86"/>
                    </a:lnTo>
                    <a:lnTo>
                      <a:pt x="32" y="76"/>
                    </a:lnTo>
                    <a:lnTo>
                      <a:pt x="35" y="66"/>
                    </a:lnTo>
                    <a:lnTo>
                      <a:pt x="41" y="56"/>
                    </a:lnTo>
                    <a:lnTo>
                      <a:pt x="47" y="46"/>
                    </a:lnTo>
                    <a:lnTo>
                      <a:pt x="54" y="39"/>
                    </a:lnTo>
                    <a:lnTo>
                      <a:pt x="63" y="32"/>
                    </a:lnTo>
                    <a:lnTo>
                      <a:pt x="74" y="26"/>
                    </a:lnTo>
                    <a:lnTo>
                      <a:pt x="84" y="25"/>
                    </a:lnTo>
                    <a:lnTo>
                      <a:pt x="87" y="25"/>
                    </a:lnTo>
                    <a:lnTo>
                      <a:pt x="94" y="23"/>
                    </a:lnTo>
                    <a:lnTo>
                      <a:pt x="106" y="25"/>
                    </a:lnTo>
                    <a:lnTo>
                      <a:pt x="119" y="26"/>
                    </a:lnTo>
                    <a:lnTo>
                      <a:pt x="126" y="25"/>
                    </a:lnTo>
                    <a:lnTo>
                      <a:pt x="131" y="19"/>
                    </a:lnTo>
                    <a:lnTo>
                      <a:pt x="129" y="12"/>
                    </a:lnTo>
                    <a:lnTo>
                      <a:pt x="125" y="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03" name="Freeform 155"/>
              <p:cNvSpPr>
                <a:spLocks/>
              </p:cNvSpPr>
              <p:nvPr/>
            </p:nvSpPr>
            <p:spPr bwMode="auto">
              <a:xfrm>
                <a:off x="8412" y="4892"/>
                <a:ext cx="93" cy="90"/>
              </a:xfrm>
              <a:custGeom>
                <a:avLst/>
                <a:gdLst>
                  <a:gd name="T0" fmla="*/ 0 w 279"/>
                  <a:gd name="T1" fmla="*/ 0 h 270"/>
                  <a:gd name="T2" fmla="*/ 0 w 279"/>
                  <a:gd name="T3" fmla="*/ 0 h 270"/>
                  <a:gd name="T4" fmla="*/ 0 w 279"/>
                  <a:gd name="T5" fmla="*/ 0 h 270"/>
                  <a:gd name="T6" fmla="*/ 0 w 279"/>
                  <a:gd name="T7" fmla="*/ 0 h 270"/>
                  <a:gd name="T8" fmla="*/ 0 w 279"/>
                  <a:gd name="T9" fmla="*/ 0 h 270"/>
                  <a:gd name="T10" fmla="*/ 0 w 279"/>
                  <a:gd name="T11" fmla="*/ 0 h 270"/>
                  <a:gd name="T12" fmla="*/ 0 w 279"/>
                  <a:gd name="T13" fmla="*/ 0 h 270"/>
                  <a:gd name="T14" fmla="*/ 0 w 279"/>
                  <a:gd name="T15" fmla="*/ 0 h 270"/>
                  <a:gd name="T16" fmla="*/ 0 w 279"/>
                  <a:gd name="T17" fmla="*/ 0 h 270"/>
                  <a:gd name="T18" fmla="*/ 0 w 279"/>
                  <a:gd name="T19" fmla="*/ 0 h 270"/>
                  <a:gd name="T20" fmla="*/ 0 w 279"/>
                  <a:gd name="T21" fmla="*/ 0 h 270"/>
                  <a:gd name="T22" fmla="*/ 0 w 279"/>
                  <a:gd name="T23" fmla="*/ 0 h 270"/>
                  <a:gd name="T24" fmla="*/ 0 w 279"/>
                  <a:gd name="T25" fmla="*/ 0 h 270"/>
                  <a:gd name="T26" fmla="*/ 0 w 279"/>
                  <a:gd name="T27" fmla="*/ 0 h 270"/>
                  <a:gd name="T28" fmla="*/ 0 w 279"/>
                  <a:gd name="T29" fmla="*/ 0 h 270"/>
                  <a:gd name="T30" fmla="*/ 0 w 279"/>
                  <a:gd name="T31" fmla="*/ 0 h 270"/>
                  <a:gd name="T32" fmla="*/ 0 w 279"/>
                  <a:gd name="T33" fmla="*/ 0 h 270"/>
                  <a:gd name="T34" fmla="*/ 0 w 279"/>
                  <a:gd name="T35" fmla="*/ 0 h 270"/>
                  <a:gd name="T36" fmla="*/ 0 w 279"/>
                  <a:gd name="T37" fmla="*/ 0 h 270"/>
                  <a:gd name="T38" fmla="*/ 0 w 279"/>
                  <a:gd name="T39" fmla="*/ 0 h 270"/>
                  <a:gd name="T40" fmla="*/ 0 w 279"/>
                  <a:gd name="T41" fmla="*/ 0 h 270"/>
                  <a:gd name="T42" fmla="*/ 0 w 279"/>
                  <a:gd name="T43" fmla="*/ 0 h 270"/>
                  <a:gd name="T44" fmla="*/ 0 w 279"/>
                  <a:gd name="T45" fmla="*/ 0 h 270"/>
                  <a:gd name="T46" fmla="*/ 0 w 279"/>
                  <a:gd name="T47" fmla="*/ 0 h 270"/>
                  <a:gd name="T48" fmla="*/ 0 w 279"/>
                  <a:gd name="T49" fmla="*/ 0 h 270"/>
                  <a:gd name="T50" fmla="*/ 0 w 279"/>
                  <a:gd name="T51" fmla="*/ 0 h 270"/>
                  <a:gd name="T52" fmla="*/ 0 w 279"/>
                  <a:gd name="T53" fmla="*/ 0 h 270"/>
                  <a:gd name="T54" fmla="*/ 0 w 279"/>
                  <a:gd name="T55" fmla="*/ 0 h 270"/>
                  <a:gd name="T56" fmla="*/ 0 w 279"/>
                  <a:gd name="T57" fmla="*/ 0 h 270"/>
                  <a:gd name="T58" fmla="*/ 0 w 279"/>
                  <a:gd name="T59" fmla="*/ 0 h 270"/>
                  <a:gd name="T60" fmla="*/ 0 w 279"/>
                  <a:gd name="T61" fmla="*/ 0 h 270"/>
                  <a:gd name="T62" fmla="*/ 0 w 279"/>
                  <a:gd name="T63" fmla="*/ 0 h 270"/>
                  <a:gd name="T64" fmla="*/ 0 w 279"/>
                  <a:gd name="T65" fmla="*/ 0 h 270"/>
                  <a:gd name="T66" fmla="*/ 0 w 279"/>
                  <a:gd name="T67" fmla="*/ 0 h 2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79" h="270">
                    <a:moveTo>
                      <a:pt x="75" y="3"/>
                    </a:moveTo>
                    <a:lnTo>
                      <a:pt x="60" y="8"/>
                    </a:lnTo>
                    <a:lnTo>
                      <a:pt x="47" y="17"/>
                    </a:lnTo>
                    <a:lnTo>
                      <a:pt x="34" y="27"/>
                    </a:lnTo>
                    <a:lnTo>
                      <a:pt x="24" y="39"/>
                    </a:lnTo>
                    <a:lnTo>
                      <a:pt x="15" y="50"/>
                    </a:lnTo>
                    <a:lnTo>
                      <a:pt x="7" y="64"/>
                    </a:lnTo>
                    <a:lnTo>
                      <a:pt x="3" y="80"/>
                    </a:lnTo>
                    <a:lnTo>
                      <a:pt x="0" y="96"/>
                    </a:lnTo>
                    <a:lnTo>
                      <a:pt x="0" y="112"/>
                    </a:lnTo>
                    <a:lnTo>
                      <a:pt x="2" y="129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5"/>
                    </a:lnTo>
                    <a:lnTo>
                      <a:pt x="27" y="189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1"/>
                    </a:lnTo>
                    <a:lnTo>
                      <a:pt x="82" y="244"/>
                    </a:lnTo>
                    <a:lnTo>
                      <a:pt x="101" y="257"/>
                    </a:lnTo>
                    <a:lnTo>
                      <a:pt x="122" y="266"/>
                    </a:lnTo>
                    <a:lnTo>
                      <a:pt x="142" y="270"/>
                    </a:lnTo>
                    <a:lnTo>
                      <a:pt x="165" y="270"/>
                    </a:lnTo>
                    <a:lnTo>
                      <a:pt x="185" y="263"/>
                    </a:lnTo>
                    <a:lnTo>
                      <a:pt x="206" y="250"/>
                    </a:lnTo>
                    <a:lnTo>
                      <a:pt x="219" y="240"/>
                    </a:lnTo>
                    <a:lnTo>
                      <a:pt x="232" y="228"/>
                    </a:lnTo>
                    <a:lnTo>
                      <a:pt x="244" y="215"/>
                    </a:lnTo>
                    <a:lnTo>
                      <a:pt x="254" y="202"/>
                    </a:lnTo>
                    <a:lnTo>
                      <a:pt x="263" y="188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79" y="133"/>
                    </a:lnTo>
                    <a:lnTo>
                      <a:pt x="278" y="126"/>
                    </a:lnTo>
                    <a:lnTo>
                      <a:pt x="273" y="120"/>
                    </a:lnTo>
                    <a:lnTo>
                      <a:pt x="266" y="116"/>
                    </a:lnTo>
                    <a:lnTo>
                      <a:pt x="258" y="116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1" y="129"/>
                    </a:lnTo>
                    <a:lnTo>
                      <a:pt x="241" y="132"/>
                    </a:lnTo>
                    <a:lnTo>
                      <a:pt x="238" y="139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0" y="176"/>
                    </a:lnTo>
                    <a:lnTo>
                      <a:pt x="210" y="191"/>
                    </a:lnTo>
                    <a:lnTo>
                      <a:pt x="198" y="201"/>
                    </a:lnTo>
                    <a:lnTo>
                      <a:pt x="182" y="210"/>
                    </a:lnTo>
                    <a:lnTo>
                      <a:pt x="154" y="211"/>
                    </a:lnTo>
                    <a:lnTo>
                      <a:pt x="126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2"/>
                    </a:lnTo>
                    <a:lnTo>
                      <a:pt x="46" y="139"/>
                    </a:lnTo>
                    <a:lnTo>
                      <a:pt x="40" y="113"/>
                    </a:lnTo>
                    <a:lnTo>
                      <a:pt x="40" y="86"/>
                    </a:lnTo>
                    <a:lnTo>
                      <a:pt x="44" y="73"/>
                    </a:lnTo>
                    <a:lnTo>
                      <a:pt x="50" y="62"/>
                    </a:lnTo>
                    <a:lnTo>
                      <a:pt x="60" y="50"/>
                    </a:lnTo>
                    <a:lnTo>
                      <a:pt x="71" y="39"/>
                    </a:lnTo>
                    <a:lnTo>
                      <a:pt x="81" y="30"/>
                    </a:lnTo>
                    <a:lnTo>
                      <a:pt x="93" y="21"/>
                    </a:lnTo>
                    <a:lnTo>
                      <a:pt x="103" y="16"/>
                    </a:lnTo>
                    <a:lnTo>
                      <a:pt x="112" y="11"/>
                    </a:lnTo>
                    <a:lnTo>
                      <a:pt x="109" y="4"/>
                    </a:lnTo>
                    <a:lnTo>
                      <a:pt x="100" y="0"/>
                    </a:lnTo>
                    <a:lnTo>
                      <a:pt x="88" y="0"/>
                    </a:lnTo>
                    <a:lnTo>
                      <a:pt x="75" y="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04" name="Freeform 156"/>
              <p:cNvSpPr>
                <a:spLocks/>
              </p:cNvSpPr>
              <p:nvPr/>
            </p:nvSpPr>
            <p:spPr bwMode="auto">
              <a:xfrm>
                <a:off x="8347" y="4786"/>
                <a:ext cx="24" cy="25"/>
              </a:xfrm>
              <a:custGeom>
                <a:avLst/>
                <a:gdLst>
                  <a:gd name="T0" fmla="*/ 0 w 72"/>
                  <a:gd name="T1" fmla="*/ 0 h 75"/>
                  <a:gd name="T2" fmla="*/ 0 w 72"/>
                  <a:gd name="T3" fmla="*/ 0 h 75"/>
                  <a:gd name="T4" fmla="*/ 0 w 72"/>
                  <a:gd name="T5" fmla="*/ 0 h 75"/>
                  <a:gd name="T6" fmla="*/ 0 w 72"/>
                  <a:gd name="T7" fmla="*/ 0 h 75"/>
                  <a:gd name="T8" fmla="*/ 0 w 72"/>
                  <a:gd name="T9" fmla="*/ 0 h 75"/>
                  <a:gd name="T10" fmla="*/ 0 w 72"/>
                  <a:gd name="T11" fmla="*/ 0 h 75"/>
                  <a:gd name="T12" fmla="*/ 0 w 72"/>
                  <a:gd name="T13" fmla="*/ 0 h 75"/>
                  <a:gd name="T14" fmla="*/ 0 w 72"/>
                  <a:gd name="T15" fmla="*/ 0 h 75"/>
                  <a:gd name="T16" fmla="*/ 0 w 72"/>
                  <a:gd name="T17" fmla="*/ 0 h 75"/>
                  <a:gd name="T18" fmla="*/ 0 w 72"/>
                  <a:gd name="T19" fmla="*/ 0 h 75"/>
                  <a:gd name="T20" fmla="*/ 0 w 72"/>
                  <a:gd name="T21" fmla="*/ 0 h 75"/>
                  <a:gd name="T22" fmla="*/ 0 w 72"/>
                  <a:gd name="T23" fmla="*/ 0 h 75"/>
                  <a:gd name="T24" fmla="*/ 0 w 72"/>
                  <a:gd name="T25" fmla="*/ 0 h 75"/>
                  <a:gd name="T26" fmla="*/ 0 w 72"/>
                  <a:gd name="T27" fmla="*/ 0 h 75"/>
                  <a:gd name="T28" fmla="*/ 0 w 72"/>
                  <a:gd name="T29" fmla="*/ 0 h 75"/>
                  <a:gd name="T30" fmla="*/ 0 w 72"/>
                  <a:gd name="T31" fmla="*/ 0 h 75"/>
                  <a:gd name="T32" fmla="*/ 0 w 72"/>
                  <a:gd name="T33" fmla="*/ 0 h 75"/>
                  <a:gd name="T34" fmla="*/ 0 w 72"/>
                  <a:gd name="T35" fmla="*/ 0 h 75"/>
                  <a:gd name="T36" fmla="*/ 0 w 72"/>
                  <a:gd name="T37" fmla="*/ 0 h 75"/>
                  <a:gd name="T38" fmla="*/ 0 w 72"/>
                  <a:gd name="T39" fmla="*/ 0 h 75"/>
                  <a:gd name="T40" fmla="*/ 0 w 72"/>
                  <a:gd name="T41" fmla="*/ 0 h 75"/>
                  <a:gd name="T42" fmla="*/ 0 w 72"/>
                  <a:gd name="T43" fmla="*/ 0 h 75"/>
                  <a:gd name="T44" fmla="*/ 0 w 72"/>
                  <a:gd name="T45" fmla="*/ 0 h 75"/>
                  <a:gd name="T46" fmla="*/ 0 w 72"/>
                  <a:gd name="T47" fmla="*/ 0 h 75"/>
                  <a:gd name="T48" fmla="*/ 0 w 72"/>
                  <a:gd name="T49" fmla="*/ 0 h 75"/>
                  <a:gd name="T50" fmla="*/ 0 w 72"/>
                  <a:gd name="T51" fmla="*/ 0 h 75"/>
                  <a:gd name="T52" fmla="*/ 0 w 72"/>
                  <a:gd name="T53" fmla="*/ 0 h 75"/>
                  <a:gd name="T54" fmla="*/ 0 w 72"/>
                  <a:gd name="T55" fmla="*/ 0 h 75"/>
                  <a:gd name="T56" fmla="*/ 0 w 72"/>
                  <a:gd name="T57" fmla="*/ 0 h 75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2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9" y="72"/>
                    </a:lnTo>
                    <a:lnTo>
                      <a:pt x="47" y="71"/>
                    </a:lnTo>
                    <a:lnTo>
                      <a:pt x="56" y="66"/>
                    </a:lnTo>
                    <a:lnTo>
                      <a:pt x="64" y="60"/>
                    </a:lnTo>
                    <a:lnTo>
                      <a:pt x="69" y="56"/>
                    </a:lnTo>
                    <a:lnTo>
                      <a:pt x="72" y="52"/>
                    </a:lnTo>
                    <a:lnTo>
                      <a:pt x="72" y="49"/>
                    </a:lnTo>
                    <a:lnTo>
                      <a:pt x="70" y="45"/>
                    </a:lnTo>
                    <a:lnTo>
                      <a:pt x="67" y="40"/>
                    </a:lnTo>
                    <a:lnTo>
                      <a:pt x="63" y="39"/>
                    </a:lnTo>
                    <a:lnTo>
                      <a:pt x="59" y="38"/>
                    </a:lnTo>
                    <a:lnTo>
                      <a:pt x="54" y="39"/>
                    </a:lnTo>
                    <a:lnTo>
                      <a:pt x="48" y="42"/>
                    </a:lnTo>
                    <a:lnTo>
                      <a:pt x="39" y="46"/>
                    </a:lnTo>
                    <a:lnTo>
                      <a:pt x="32" y="50"/>
                    </a:lnTo>
                    <a:lnTo>
                      <a:pt x="29" y="52"/>
                    </a:lnTo>
                    <a:lnTo>
                      <a:pt x="26" y="43"/>
                    </a:lnTo>
                    <a:lnTo>
                      <a:pt x="20" y="25"/>
                    </a:lnTo>
                    <a:lnTo>
                      <a:pt x="12" y="7"/>
                    </a:lnTo>
                    <a:lnTo>
                      <a:pt x="1" y="0"/>
                    </a:lnTo>
                    <a:lnTo>
                      <a:pt x="0" y="17"/>
                    </a:lnTo>
                    <a:lnTo>
                      <a:pt x="3" y="39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05" name="Freeform 157"/>
              <p:cNvSpPr>
                <a:spLocks/>
              </p:cNvSpPr>
              <p:nvPr/>
            </p:nvSpPr>
            <p:spPr bwMode="auto">
              <a:xfrm>
                <a:off x="8370" y="4780"/>
                <a:ext cx="23" cy="20"/>
              </a:xfrm>
              <a:custGeom>
                <a:avLst/>
                <a:gdLst>
                  <a:gd name="T0" fmla="*/ 0 w 70"/>
                  <a:gd name="T1" fmla="*/ 0 h 59"/>
                  <a:gd name="T2" fmla="*/ 0 w 70"/>
                  <a:gd name="T3" fmla="*/ 0 h 59"/>
                  <a:gd name="T4" fmla="*/ 0 w 70"/>
                  <a:gd name="T5" fmla="*/ 0 h 59"/>
                  <a:gd name="T6" fmla="*/ 0 w 70"/>
                  <a:gd name="T7" fmla="*/ 0 h 59"/>
                  <a:gd name="T8" fmla="*/ 0 w 70"/>
                  <a:gd name="T9" fmla="*/ 0 h 59"/>
                  <a:gd name="T10" fmla="*/ 0 w 70"/>
                  <a:gd name="T11" fmla="*/ 0 h 59"/>
                  <a:gd name="T12" fmla="*/ 0 w 70"/>
                  <a:gd name="T13" fmla="*/ 0 h 59"/>
                  <a:gd name="T14" fmla="*/ 0 w 70"/>
                  <a:gd name="T15" fmla="*/ 0 h 59"/>
                  <a:gd name="T16" fmla="*/ 0 w 70"/>
                  <a:gd name="T17" fmla="*/ 0 h 59"/>
                  <a:gd name="T18" fmla="*/ 0 w 70"/>
                  <a:gd name="T19" fmla="*/ 0 h 59"/>
                  <a:gd name="T20" fmla="*/ 0 w 70"/>
                  <a:gd name="T21" fmla="*/ 0 h 59"/>
                  <a:gd name="T22" fmla="*/ 0 w 70"/>
                  <a:gd name="T23" fmla="*/ 0 h 59"/>
                  <a:gd name="T24" fmla="*/ 0 w 70"/>
                  <a:gd name="T25" fmla="*/ 0 h 59"/>
                  <a:gd name="T26" fmla="*/ 0 w 70"/>
                  <a:gd name="T27" fmla="*/ 0 h 59"/>
                  <a:gd name="T28" fmla="*/ 0 w 70"/>
                  <a:gd name="T29" fmla="*/ 0 h 59"/>
                  <a:gd name="T30" fmla="*/ 0 w 70"/>
                  <a:gd name="T31" fmla="*/ 0 h 59"/>
                  <a:gd name="T32" fmla="*/ 0 w 70"/>
                  <a:gd name="T33" fmla="*/ 0 h 59"/>
                  <a:gd name="T34" fmla="*/ 0 w 70"/>
                  <a:gd name="T35" fmla="*/ 0 h 59"/>
                  <a:gd name="T36" fmla="*/ 0 w 70"/>
                  <a:gd name="T37" fmla="*/ 0 h 59"/>
                  <a:gd name="T38" fmla="*/ 0 w 70"/>
                  <a:gd name="T39" fmla="*/ 0 h 59"/>
                  <a:gd name="T40" fmla="*/ 0 w 70"/>
                  <a:gd name="T41" fmla="*/ 0 h 59"/>
                  <a:gd name="T42" fmla="*/ 0 w 70"/>
                  <a:gd name="T43" fmla="*/ 0 h 59"/>
                  <a:gd name="T44" fmla="*/ 0 w 70"/>
                  <a:gd name="T45" fmla="*/ 0 h 59"/>
                  <a:gd name="T46" fmla="*/ 0 w 70"/>
                  <a:gd name="T47" fmla="*/ 0 h 59"/>
                  <a:gd name="T48" fmla="*/ 0 w 70"/>
                  <a:gd name="T49" fmla="*/ 0 h 5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70" h="59">
                    <a:moveTo>
                      <a:pt x="15" y="53"/>
                    </a:moveTo>
                    <a:lnTo>
                      <a:pt x="16" y="55"/>
                    </a:lnTo>
                    <a:lnTo>
                      <a:pt x="20" y="57"/>
                    </a:lnTo>
                    <a:lnTo>
                      <a:pt x="25" y="59"/>
                    </a:lnTo>
                    <a:lnTo>
                      <a:pt x="26" y="59"/>
                    </a:lnTo>
                    <a:lnTo>
                      <a:pt x="35" y="59"/>
                    </a:lnTo>
                    <a:lnTo>
                      <a:pt x="45" y="56"/>
                    </a:lnTo>
                    <a:lnTo>
                      <a:pt x="54" y="55"/>
                    </a:lnTo>
                    <a:lnTo>
                      <a:pt x="63" y="50"/>
                    </a:lnTo>
                    <a:lnTo>
                      <a:pt x="66" y="47"/>
                    </a:lnTo>
                    <a:lnTo>
                      <a:pt x="69" y="44"/>
                    </a:lnTo>
                    <a:lnTo>
                      <a:pt x="70" y="40"/>
                    </a:lnTo>
                    <a:lnTo>
                      <a:pt x="69" y="37"/>
                    </a:lnTo>
                    <a:lnTo>
                      <a:pt x="56" y="32"/>
                    </a:lnTo>
                    <a:lnTo>
                      <a:pt x="42" y="33"/>
                    </a:lnTo>
                    <a:lnTo>
                      <a:pt x="32" y="37"/>
                    </a:lnTo>
                    <a:lnTo>
                      <a:pt x="28" y="40"/>
                    </a:lnTo>
                    <a:lnTo>
                      <a:pt x="20" y="30"/>
                    </a:lnTo>
                    <a:lnTo>
                      <a:pt x="16" y="14"/>
                    </a:lnTo>
                    <a:lnTo>
                      <a:pt x="10" y="3"/>
                    </a:lnTo>
                    <a:lnTo>
                      <a:pt x="3" y="0"/>
                    </a:lnTo>
                    <a:lnTo>
                      <a:pt x="0" y="19"/>
                    </a:lnTo>
                    <a:lnTo>
                      <a:pt x="4" y="36"/>
                    </a:lnTo>
                    <a:lnTo>
                      <a:pt x="12" y="49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06" name="Freeform 158"/>
              <p:cNvSpPr>
                <a:spLocks/>
              </p:cNvSpPr>
              <p:nvPr/>
            </p:nvSpPr>
            <p:spPr bwMode="auto">
              <a:xfrm>
                <a:off x="8390" y="4771"/>
                <a:ext cx="22" cy="20"/>
              </a:xfrm>
              <a:custGeom>
                <a:avLst/>
                <a:gdLst>
                  <a:gd name="T0" fmla="*/ 0 w 65"/>
                  <a:gd name="T1" fmla="*/ 0 h 60"/>
                  <a:gd name="T2" fmla="*/ 0 w 65"/>
                  <a:gd name="T3" fmla="*/ 0 h 60"/>
                  <a:gd name="T4" fmla="*/ 0 w 65"/>
                  <a:gd name="T5" fmla="*/ 0 h 60"/>
                  <a:gd name="T6" fmla="*/ 0 w 65"/>
                  <a:gd name="T7" fmla="*/ 0 h 60"/>
                  <a:gd name="T8" fmla="*/ 0 w 65"/>
                  <a:gd name="T9" fmla="*/ 0 h 60"/>
                  <a:gd name="T10" fmla="*/ 0 w 65"/>
                  <a:gd name="T11" fmla="*/ 0 h 60"/>
                  <a:gd name="T12" fmla="*/ 0 w 65"/>
                  <a:gd name="T13" fmla="*/ 0 h 60"/>
                  <a:gd name="T14" fmla="*/ 0 w 65"/>
                  <a:gd name="T15" fmla="*/ 0 h 60"/>
                  <a:gd name="T16" fmla="*/ 0 w 65"/>
                  <a:gd name="T17" fmla="*/ 0 h 60"/>
                  <a:gd name="T18" fmla="*/ 0 w 65"/>
                  <a:gd name="T19" fmla="*/ 0 h 60"/>
                  <a:gd name="T20" fmla="*/ 0 w 65"/>
                  <a:gd name="T21" fmla="*/ 0 h 60"/>
                  <a:gd name="T22" fmla="*/ 0 w 65"/>
                  <a:gd name="T23" fmla="*/ 0 h 60"/>
                  <a:gd name="T24" fmla="*/ 0 w 65"/>
                  <a:gd name="T25" fmla="*/ 0 h 60"/>
                  <a:gd name="T26" fmla="*/ 0 w 65"/>
                  <a:gd name="T27" fmla="*/ 0 h 60"/>
                  <a:gd name="T28" fmla="*/ 0 w 65"/>
                  <a:gd name="T29" fmla="*/ 0 h 60"/>
                  <a:gd name="T30" fmla="*/ 0 w 65"/>
                  <a:gd name="T31" fmla="*/ 0 h 60"/>
                  <a:gd name="T32" fmla="*/ 0 w 65"/>
                  <a:gd name="T33" fmla="*/ 0 h 60"/>
                  <a:gd name="T34" fmla="*/ 0 w 65"/>
                  <a:gd name="T35" fmla="*/ 0 h 60"/>
                  <a:gd name="T36" fmla="*/ 0 w 65"/>
                  <a:gd name="T37" fmla="*/ 0 h 60"/>
                  <a:gd name="T38" fmla="*/ 0 w 65"/>
                  <a:gd name="T39" fmla="*/ 0 h 60"/>
                  <a:gd name="T40" fmla="*/ 0 w 65"/>
                  <a:gd name="T41" fmla="*/ 0 h 60"/>
                  <a:gd name="T42" fmla="*/ 0 w 65"/>
                  <a:gd name="T43" fmla="*/ 0 h 6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5" h="60">
                    <a:moveTo>
                      <a:pt x="4" y="46"/>
                    </a:moveTo>
                    <a:lnTo>
                      <a:pt x="9" y="56"/>
                    </a:lnTo>
                    <a:lnTo>
                      <a:pt x="21" y="60"/>
                    </a:lnTo>
                    <a:lnTo>
                      <a:pt x="31" y="60"/>
                    </a:lnTo>
                    <a:lnTo>
                      <a:pt x="35" y="60"/>
                    </a:lnTo>
                    <a:lnTo>
                      <a:pt x="44" y="57"/>
                    </a:lnTo>
                    <a:lnTo>
                      <a:pt x="54" y="51"/>
                    </a:lnTo>
                    <a:lnTo>
                      <a:pt x="62" y="46"/>
                    </a:lnTo>
                    <a:lnTo>
                      <a:pt x="65" y="40"/>
                    </a:lnTo>
                    <a:lnTo>
                      <a:pt x="63" y="36"/>
                    </a:lnTo>
                    <a:lnTo>
                      <a:pt x="60" y="34"/>
                    </a:lnTo>
                    <a:lnTo>
                      <a:pt x="56" y="33"/>
                    </a:lnTo>
                    <a:lnTo>
                      <a:pt x="51" y="33"/>
                    </a:lnTo>
                    <a:lnTo>
                      <a:pt x="26" y="37"/>
                    </a:lnTo>
                    <a:lnTo>
                      <a:pt x="24" y="30"/>
                    </a:lnTo>
                    <a:lnTo>
                      <a:pt x="18" y="15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0" y="14"/>
                    </a:lnTo>
                    <a:lnTo>
                      <a:pt x="2" y="30"/>
                    </a:lnTo>
                    <a:lnTo>
                      <a:pt x="3" y="41"/>
                    </a:lnTo>
                    <a:lnTo>
                      <a:pt x="4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07" name="Freeform 159"/>
              <p:cNvSpPr>
                <a:spLocks/>
              </p:cNvSpPr>
              <p:nvPr/>
            </p:nvSpPr>
            <p:spPr bwMode="auto">
              <a:xfrm>
                <a:off x="8362" y="4825"/>
                <a:ext cx="23" cy="16"/>
              </a:xfrm>
              <a:custGeom>
                <a:avLst/>
                <a:gdLst>
                  <a:gd name="T0" fmla="*/ 0 w 69"/>
                  <a:gd name="T1" fmla="*/ 0 h 47"/>
                  <a:gd name="T2" fmla="*/ 0 w 69"/>
                  <a:gd name="T3" fmla="*/ 0 h 47"/>
                  <a:gd name="T4" fmla="*/ 0 w 69"/>
                  <a:gd name="T5" fmla="*/ 0 h 47"/>
                  <a:gd name="T6" fmla="*/ 0 w 69"/>
                  <a:gd name="T7" fmla="*/ 0 h 47"/>
                  <a:gd name="T8" fmla="*/ 0 w 69"/>
                  <a:gd name="T9" fmla="*/ 0 h 47"/>
                  <a:gd name="T10" fmla="*/ 0 w 69"/>
                  <a:gd name="T11" fmla="*/ 0 h 47"/>
                  <a:gd name="T12" fmla="*/ 0 w 69"/>
                  <a:gd name="T13" fmla="*/ 0 h 47"/>
                  <a:gd name="T14" fmla="*/ 0 w 69"/>
                  <a:gd name="T15" fmla="*/ 0 h 47"/>
                  <a:gd name="T16" fmla="*/ 0 w 69"/>
                  <a:gd name="T17" fmla="*/ 0 h 47"/>
                  <a:gd name="T18" fmla="*/ 0 w 69"/>
                  <a:gd name="T19" fmla="*/ 0 h 47"/>
                  <a:gd name="T20" fmla="*/ 0 w 69"/>
                  <a:gd name="T21" fmla="*/ 0 h 47"/>
                  <a:gd name="T22" fmla="*/ 0 w 69"/>
                  <a:gd name="T23" fmla="*/ 0 h 47"/>
                  <a:gd name="T24" fmla="*/ 0 w 69"/>
                  <a:gd name="T25" fmla="*/ 0 h 47"/>
                  <a:gd name="T26" fmla="*/ 0 w 69"/>
                  <a:gd name="T27" fmla="*/ 0 h 47"/>
                  <a:gd name="T28" fmla="*/ 0 w 69"/>
                  <a:gd name="T29" fmla="*/ 0 h 47"/>
                  <a:gd name="T30" fmla="*/ 0 w 69"/>
                  <a:gd name="T31" fmla="*/ 0 h 47"/>
                  <a:gd name="T32" fmla="*/ 0 w 69"/>
                  <a:gd name="T33" fmla="*/ 0 h 47"/>
                  <a:gd name="T34" fmla="*/ 0 w 69"/>
                  <a:gd name="T35" fmla="*/ 0 h 47"/>
                  <a:gd name="T36" fmla="*/ 0 w 69"/>
                  <a:gd name="T37" fmla="*/ 0 h 47"/>
                  <a:gd name="T38" fmla="*/ 0 w 69"/>
                  <a:gd name="T39" fmla="*/ 0 h 47"/>
                  <a:gd name="T40" fmla="*/ 0 w 69"/>
                  <a:gd name="T41" fmla="*/ 0 h 47"/>
                  <a:gd name="T42" fmla="*/ 0 w 69"/>
                  <a:gd name="T43" fmla="*/ 0 h 47"/>
                  <a:gd name="T44" fmla="*/ 0 w 69"/>
                  <a:gd name="T45" fmla="*/ 0 h 47"/>
                  <a:gd name="T46" fmla="*/ 0 w 69"/>
                  <a:gd name="T47" fmla="*/ 0 h 47"/>
                  <a:gd name="T48" fmla="*/ 0 w 69"/>
                  <a:gd name="T49" fmla="*/ 0 h 47"/>
                  <a:gd name="T50" fmla="*/ 0 w 69"/>
                  <a:gd name="T51" fmla="*/ 0 h 47"/>
                  <a:gd name="T52" fmla="*/ 0 w 69"/>
                  <a:gd name="T53" fmla="*/ 0 h 47"/>
                  <a:gd name="T54" fmla="*/ 0 w 69"/>
                  <a:gd name="T55" fmla="*/ 0 h 47"/>
                  <a:gd name="T56" fmla="*/ 0 w 69"/>
                  <a:gd name="T57" fmla="*/ 0 h 47"/>
                  <a:gd name="T58" fmla="*/ 0 w 69"/>
                  <a:gd name="T59" fmla="*/ 0 h 47"/>
                  <a:gd name="T60" fmla="*/ 0 w 69"/>
                  <a:gd name="T61" fmla="*/ 0 h 47"/>
                  <a:gd name="T62" fmla="*/ 0 w 69"/>
                  <a:gd name="T63" fmla="*/ 0 h 47"/>
                  <a:gd name="T64" fmla="*/ 0 w 69"/>
                  <a:gd name="T65" fmla="*/ 0 h 4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69" h="47">
                    <a:moveTo>
                      <a:pt x="9" y="46"/>
                    </a:moveTo>
                    <a:lnTo>
                      <a:pt x="12" y="47"/>
                    </a:lnTo>
                    <a:lnTo>
                      <a:pt x="16" y="47"/>
                    </a:lnTo>
                    <a:lnTo>
                      <a:pt x="22" y="47"/>
                    </a:lnTo>
                    <a:lnTo>
                      <a:pt x="23" y="47"/>
                    </a:lnTo>
                    <a:lnTo>
                      <a:pt x="31" y="46"/>
                    </a:lnTo>
                    <a:lnTo>
                      <a:pt x="40" y="45"/>
                    </a:lnTo>
                    <a:lnTo>
                      <a:pt x="48" y="42"/>
                    </a:lnTo>
                    <a:lnTo>
                      <a:pt x="56" y="37"/>
                    </a:lnTo>
                    <a:lnTo>
                      <a:pt x="63" y="34"/>
                    </a:lnTo>
                    <a:lnTo>
                      <a:pt x="67" y="30"/>
                    </a:lnTo>
                    <a:lnTo>
                      <a:pt x="69" y="26"/>
                    </a:lnTo>
                    <a:lnTo>
                      <a:pt x="66" y="20"/>
                    </a:lnTo>
                    <a:lnTo>
                      <a:pt x="62" y="17"/>
                    </a:lnTo>
                    <a:lnTo>
                      <a:pt x="56" y="17"/>
                    </a:lnTo>
                    <a:lnTo>
                      <a:pt x="48" y="17"/>
                    </a:lnTo>
                    <a:lnTo>
                      <a:pt x="40" y="19"/>
                    </a:lnTo>
                    <a:lnTo>
                      <a:pt x="32" y="22"/>
                    </a:lnTo>
                    <a:lnTo>
                      <a:pt x="26" y="23"/>
                    </a:lnTo>
                    <a:lnTo>
                      <a:pt x="22" y="26"/>
                    </a:lnTo>
                    <a:lnTo>
                      <a:pt x="20" y="26"/>
                    </a:lnTo>
                    <a:lnTo>
                      <a:pt x="19" y="22"/>
                    </a:lnTo>
                    <a:lnTo>
                      <a:pt x="16" y="14"/>
                    </a:lnTo>
                    <a:lnTo>
                      <a:pt x="12" y="7"/>
                    </a:lnTo>
                    <a:lnTo>
                      <a:pt x="10" y="4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0" y="3"/>
                    </a:lnTo>
                    <a:lnTo>
                      <a:pt x="0" y="11"/>
                    </a:lnTo>
                    <a:lnTo>
                      <a:pt x="3" y="26"/>
                    </a:lnTo>
                    <a:lnTo>
                      <a:pt x="7" y="40"/>
                    </a:lnTo>
                    <a:lnTo>
                      <a:pt x="9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08" name="Freeform 160"/>
              <p:cNvSpPr>
                <a:spLocks/>
              </p:cNvSpPr>
              <p:nvPr/>
            </p:nvSpPr>
            <p:spPr bwMode="auto">
              <a:xfrm>
                <a:off x="8390" y="4813"/>
                <a:ext cx="20" cy="20"/>
              </a:xfrm>
              <a:custGeom>
                <a:avLst/>
                <a:gdLst>
                  <a:gd name="T0" fmla="*/ 0 w 60"/>
                  <a:gd name="T1" fmla="*/ 0 h 58"/>
                  <a:gd name="T2" fmla="*/ 0 w 60"/>
                  <a:gd name="T3" fmla="*/ 0 h 58"/>
                  <a:gd name="T4" fmla="*/ 0 w 60"/>
                  <a:gd name="T5" fmla="*/ 0 h 58"/>
                  <a:gd name="T6" fmla="*/ 0 w 60"/>
                  <a:gd name="T7" fmla="*/ 0 h 58"/>
                  <a:gd name="T8" fmla="*/ 0 w 60"/>
                  <a:gd name="T9" fmla="*/ 0 h 58"/>
                  <a:gd name="T10" fmla="*/ 0 w 60"/>
                  <a:gd name="T11" fmla="*/ 0 h 58"/>
                  <a:gd name="T12" fmla="*/ 0 w 60"/>
                  <a:gd name="T13" fmla="*/ 0 h 58"/>
                  <a:gd name="T14" fmla="*/ 0 w 60"/>
                  <a:gd name="T15" fmla="*/ 0 h 58"/>
                  <a:gd name="T16" fmla="*/ 0 w 60"/>
                  <a:gd name="T17" fmla="*/ 0 h 58"/>
                  <a:gd name="T18" fmla="*/ 0 w 60"/>
                  <a:gd name="T19" fmla="*/ 0 h 58"/>
                  <a:gd name="T20" fmla="*/ 0 w 60"/>
                  <a:gd name="T21" fmla="*/ 0 h 58"/>
                  <a:gd name="T22" fmla="*/ 0 w 60"/>
                  <a:gd name="T23" fmla="*/ 0 h 58"/>
                  <a:gd name="T24" fmla="*/ 0 w 60"/>
                  <a:gd name="T25" fmla="*/ 0 h 58"/>
                  <a:gd name="T26" fmla="*/ 0 w 60"/>
                  <a:gd name="T27" fmla="*/ 0 h 58"/>
                  <a:gd name="T28" fmla="*/ 0 w 60"/>
                  <a:gd name="T29" fmla="*/ 0 h 58"/>
                  <a:gd name="T30" fmla="*/ 0 w 60"/>
                  <a:gd name="T31" fmla="*/ 0 h 58"/>
                  <a:gd name="T32" fmla="*/ 0 w 60"/>
                  <a:gd name="T33" fmla="*/ 0 h 58"/>
                  <a:gd name="T34" fmla="*/ 0 w 60"/>
                  <a:gd name="T35" fmla="*/ 0 h 58"/>
                  <a:gd name="T36" fmla="*/ 0 w 60"/>
                  <a:gd name="T37" fmla="*/ 0 h 58"/>
                  <a:gd name="T38" fmla="*/ 0 w 60"/>
                  <a:gd name="T39" fmla="*/ 0 h 58"/>
                  <a:gd name="T40" fmla="*/ 0 w 60"/>
                  <a:gd name="T41" fmla="*/ 0 h 58"/>
                  <a:gd name="T42" fmla="*/ 0 w 60"/>
                  <a:gd name="T43" fmla="*/ 0 h 58"/>
                  <a:gd name="T44" fmla="*/ 0 w 60"/>
                  <a:gd name="T45" fmla="*/ 0 h 58"/>
                  <a:gd name="T46" fmla="*/ 0 w 60"/>
                  <a:gd name="T47" fmla="*/ 0 h 58"/>
                  <a:gd name="T48" fmla="*/ 0 w 60"/>
                  <a:gd name="T49" fmla="*/ 0 h 5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60" h="58">
                    <a:moveTo>
                      <a:pt x="13" y="52"/>
                    </a:moveTo>
                    <a:lnTo>
                      <a:pt x="20" y="55"/>
                    </a:lnTo>
                    <a:lnTo>
                      <a:pt x="32" y="58"/>
                    </a:lnTo>
                    <a:lnTo>
                      <a:pt x="45" y="56"/>
                    </a:lnTo>
                    <a:lnTo>
                      <a:pt x="55" y="50"/>
                    </a:lnTo>
                    <a:lnTo>
                      <a:pt x="58" y="49"/>
                    </a:lnTo>
                    <a:lnTo>
                      <a:pt x="60" y="46"/>
                    </a:lnTo>
                    <a:lnTo>
                      <a:pt x="60" y="42"/>
                    </a:lnTo>
                    <a:lnTo>
                      <a:pt x="60" y="39"/>
                    </a:lnTo>
                    <a:lnTo>
                      <a:pt x="58" y="36"/>
                    </a:lnTo>
                    <a:lnTo>
                      <a:pt x="54" y="33"/>
                    </a:lnTo>
                    <a:lnTo>
                      <a:pt x="49" y="32"/>
                    </a:lnTo>
                    <a:lnTo>
                      <a:pt x="45" y="32"/>
                    </a:lnTo>
                    <a:lnTo>
                      <a:pt x="36" y="35"/>
                    </a:lnTo>
                    <a:lnTo>
                      <a:pt x="27" y="36"/>
                    </a:lnTo>
                    <a:lnTo>
                      <a:pt x="20" y="35"/>
                    </a:lnTo>
                    <a:lnTo>
                      <a:pt x="17" y="35"/>
                    </a:lnTo>
                    <a:lnTo>
                      <a:pt x="17" y="29"/>
                    </a:lnTo>
                    <a:lnTo>
                      <a:pt x="17" y="16"/>
                    </a:lnTo>
                    <a:lnTo>
                      <a:pt x="14" y="3"/>
                    </a:lnTo>
                    <a:lnTo>
                      <a:pt x="5" y="0"/>
                    </a:lnTo>
                    <a:lnTo>
                      <a:pt x="1" y="12"/>
                    </a:lnTo>
                    <a:lnTo>
                      <a:pt x="0" y="26"/>
                    </a:lnTo>
                    <a:lnTo>
                      <a:pt x="3" y="40"/>
                    </a:lnTo>
                    <a:lnTo>
                      <a:pt x="13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09" name="Freeform 161"/>
              <p:cNvSpPr>
                <a:spLocks/>
              </p:cNvSpPr>
              <p:nvPr/>
            </p:nvSpPr>
            <p:spPr bwMode="auto">
              <a:xfrm>
                <a:off x="8411" y="4806"/>
                <a:ext cx="20" cy="18"/>
              </a:xfrm>
              <a:custGeom>
                <a:avLst/>
                <a:gdLst>
                  <a:gd name="T0" fmla="*/ 0 w 59"/>
                  <a:gd name="T1" fmla="*/ 0 h 55"/>
                  <a:gd name="T2" fmla="*/ 0 w 59"/>
                  <a:gd name="T3" fmla="*/ 0 h 55"/>
                  <a:gd name="T4" fmla="*/ 0 w 59"/>
                  <a:gd name="T5" fmla="*/ 0 h 55"/>
                  <a:gd name="T6" fmla="*/ 0 w 59"/>
                  <a:gd name="T7" fmla="*/ 0 h 55"/>
                  <a:gd name="T8" fmla="*/ 0 w 59"/>
                  <a:gd name="T9" fmla="*/ 0 h 55"/>
                  <a:gd name="T10" fmla="*/ 0 w 59"/>
                  <a:gd name="T11" fmla="*/ 0 h 55"/>
                  <a:gd name="T12" fmla="*/ 0 w 59"/>
                  <a:gd name="T13" fmla="*/ 0 h 55"/>
                  <a:gd name="T14" fmla="*/ 0 w 59"/>
                  <a:gd name="T15" fmla="*/ 0 h 55"/>
                  <a:gd name="T16" fmla="*/ 0 w 59"/>
                  <a:gd name="T17" fmla="*/ 0 h 55"/>
                  <a:gd name="T18" fmla="*/ 0 w 59"/>
                  <a:gd name="T19" fmla="*/ 0 h 55"/>
                  <a:gd name="T20" fmla="*/ 0 w 59"/>
                  <a:gd name="T21" fmla="*/ 0 h 55"/>
                  <a:gd name="T22" fmla="*/ 0 w 59"/>
                  <a:gd name="T23" fmla="*/ 0 h 55"/>
                  <a:gd name="T24" fmla="*/ 0 w 59"/>
                  <a:gd name="T25" fmla="*/ 0 h 55"/>
                  <a:gd name="T26" fmla="*/ 0 w 59"/>
                  <a:gd name="T27" fmla="*/ 0 h 55"/>
                  <a:gd name="T28" fmla="*/ 0 w 59"/>
                  <a:gd name="T29" fmla="*/ 0 h 55"/>
                  <a:gd name="T30" fmla="*/ 0 w 59"/>
                  <a:gd name="T31" fmla="*/ 0 h 55"/>
                  <a:gd name="T32" fmla="*/ 0 w 59"/>
                  <a:gd name="T33" fmla="*/ 0 h 55"/>
                  <a:gd name="T34" fmla="*/ 0 w 59"/>
                  <a:gd name="T35" fmla="*/ 0 h 55"/>
                  <a:gd name="T36" fmla="*/ 0 w 59"/>
                  <a:gd name="T37" fmla="*/ 0 h 55"/>
                  <a:gd name="T38" fmla="*/ 0 w 59"/>
                  <a:gd name="T39" fmla="*/ 0 h 55"/>
                  <a:gd name="T40" fmla="*/ 0 w 59"/>
                  <a:gd name="T41" fmla="*/ 0 h 55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59" h="55">
                    <a:moveTo>
                      <a:pt x="19" y="52"/>
                    </a:moveTo>
                    <a:lnTo>
                      <a:pt x="31" y="55"/>
                    </a:lnTo>
                    <a:lnTo>
                      <a:pt x="43" y="54"/>
                    </a:lnTo>
                    <a:lnTo>
                      <a:pt x="53" y="46"/>
                    </a:lnTo>
                    <a:lnTo>
                      <a:pt x="59" y="35"/>
                    </a:lnTo>
                    <a:lnTo>
                      <a:pt x="57" y="31"/>
                    </a:lnTo>
                    <a:lnTo>
                      <a:pt x="54" y="29"/>
                    </a:lnTo>
                    <a:lnTo>
                      <a:pt x="49" y="28"/>
                    </a:lnTo>
                    <a:lnTo>
                      <a:pt x="44" y="29"/>
                    </a:lnTo>
                    <a:lnTo>
                      <a:pt x="41" y="32"/>
                    </a:lnTo>
                    <a:lnTo>
                      <a:pt x="38" y="35"/>
                    </a:lnTo>
                    <a:lnTo>
                      <a:pt x="34" y="36"/>
                    </a:lnTo>
                    <a:lnTo>
                      <a:pt x="31" y="39"/>
                    </a:lnTo>
                    <a:lnTo>
                      <a:pt x="28" y="32"/>
                    </a:lnTo>
                    <a:lnTo>
                      <a:pt x="21" y="18"/>
                    </a:lnTo>
                    <a:lnTo>
                      <a:pt x="10" y="5"/>
                    </a:lnTo>
                    <a:lnTo>
                      <a:pt x="0" y="0"/>
                    </a:lnTo>
                    <a:lnTo>
                      <a:pt x="2" y="18"/>
                    </a:lnTo>
                    <a:lnTo>
                      <a:pt x="9" y="35"/>
                    </a:lnTo>
                    <a:lnTo>
                      <a:pt x="16" y="46"/>
                    </a:lnTo>
                    <a:lnTo>
                      <a:pt x="19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10" name="Freeform 162"/>
              <p:cNvSpPr>
                <a:spLocks/>
              </p:cNvSpPr>
              <p:nvPr/>
            </p:nvSpPr>
            <p:spPr bwMode="auto">
              <a:xfrm>
                <a:off x="8374" y="4857"/>
                <a:ext cx="27" cy="25"/>
              </a:xfrm>
              <a:custGeom>
                <a:avLst/>
                <a:gdLst>
                  <a:gd name="T0" fmla="*/ 0 w 82"/>
                  <a:gd name="T1" fmla="*/ 0 h 76"/>
                  <a:gd name="T2" fmla="*/ 0 w 82"/>
                  <a:gd name="T3" fmla="*/ 0 h 76"/>
                  <a:gd name="T4" fmla="*/ 0 w 82"/>
                  <a:gd name="T5" fmla="*/ 0 h 76"/>
                  <a:gd name="T6" fmla="*/ 0 w 82"/>
                  <a:gd name="T7" fmla="*/ 0 h 76"/>
                  <a:gd name="T8" fmla="*/ 0 w 82"/>
                  <a:gd name="T9" fmla="*/ 0 h 76"/>
                  <a:gd name="T10" fmla="*/ 0 w 82"/>
                  <a:gd name="T11" fmla="*/ 0 h 76"/>
                  <a:gd name="T12" fmla="*/ 0 w 82"/>
                  <a:gd name="T13" fmla="*/ 0 h 76"/>
                  <a:gd name="T14" fmla="*/ 0 w 82"/>
                  <a:gd name="T15" fmla="*/ 0 h 76"/>
                  <a:gd name="T16" fmla="*/ 0 w 82"/>
                  <a:gd name="T17" fmla="*/ 0 h 76"/>
                  <a:gd name="T18" fmla="*/ 0 w 82"/>
                  <a:gd name="T19" fmla="*/ 0 h 76"/>
                  <a:gd name="T20" fmla="*/ 0 w 82"/>
                  <a:gd name="T21" fmla="*/ 0 h 76"/>
                  <a:gd name="T22" fmla="*/ 0 w 82"/>
                  <a:gd name="T23" fmla="*/ 0 h 76"/>
                  <a:gd name="T24" fmla="*/ 0 w 82"/>
                  <a:gd name="T25" fmla="*/ 0 h 76"/>
                  <a:gd name="T26" fmla="*/ 0 w 82"/>
                  <a:gd name="T27" fmla="*/ 0 h 76"/>
                  <a:gd name="T28" fmla="*/ 0 w 82"/>
                  <a:gd name="T29" fmla="*/ 0 h 76"/>
                  <a:gd name="T30" fmla="*/ 0 w 82"/>
                  <a:gd name="T31" fmla="*/ 0 h 76"/>
                  <a:gd name="T32" fmla="*/ 0 w 82"/>
                  <a:gd name="T33" fmla="*/ 0 h 76"/>
                  <a:gd name="T34" fmla="*/ 0 w 82"/>
                  <a:gd name="T35" fmla="*/ 0 h 76"/>
                  <a:gd name="T36" fmla="*/ 0 w 82"/>
                  <a:gd name="T37" fmla="*/ 0 h 76"/>
                  <a:gd name="T38" fmla="*/ 0 w 82"/>
                  <a:gd name="T39" fmla="*/ 0 h 76"/>
                  <a:gd name="T40" fmla="*/ 0 w 82"/>
                  <a:gd name="T41" fmla="*/ 0 h 76"/>
                  <a:gd name="T42" fmla="*/ 0 w 82"/>
                  <a:gd name="T43" fmla="*/ 0 h 76"/>
                  <a:gd name="T44" fmla="*/ 0 w 82"/>
                  <a:gd name="T45" fmla="*/ 0 h 76"/>
                  <a:gd name="T46" fmla="*/ 0 w 82"/>
                  <a:gd name="T47" fmla="*/ 0 h 76"/>
                  <a:gd name="T48" fmla="*/ 0 w 82"/>
                  <a:gd name="T49" fmla="*/ 0 h 76"/>
                  <a:gd name="T50" fmla="*/ 0 w 82"/>
                  <a:gd name="T51" fmla="*/ 0 h 76"/>
                  <a:gd name="T52" fmla="*/ 0 w 82"/>
                  <a:gd name="T53" fmla="*/ 0 h 76"/>
                  <a:gd name="T54" fmla="*/ 0 w 82"/>
                  <a:gd name="T55" fmla="*/ 0 h 76"/>
                  <a:gd name="T56" fmla="*/ 0 w 82"/>
                  <a:gd name="T57" fmla="*/ 0 h 76"/>
                  <a:gd name="T58" fmla="*/ 0 w 82"/>
                  <a:gd name="T59" fmla="*/ 0 h 76"/>
                  <a:gd name="T60" fmla="*/ 0 w 82"/>
                  <a:gd name="T61" fmla="*/ 0 h 76"/>
                  <a:gd name="T62" fmla="*/ 0 w 82"/>
                  <a:gd name="T63" fmla="*/ 0 h 76"/>
                  <a:gd name="T64" fmla="*/ 0 w 82"/>
                  <a:gd name="T65" fmla="*/ 0 h 7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82" h="76">
                    <a:moveTo>
                      <a:pt x="32" y="75"/>
                    </a:moveTo>
                    <a:lnTo>
                      <a:pt x="38" y="76"/>
                    </a:lnTo>
                    <a:lnTo>
                      <a:pt x="44" y="76"/>
                    </a:lnTo>
                    <a:lnTo>
                      <a:pt x="50" y="76"/>
                    </a:lnTo>
                    <a:lnTo>
                      <a:pt x="57" y="75"/>
                    </a:lnTo>
                    <a:lnTo>
                      <a:pt x="61" y="72"/>
                    </a:lnTo>
                    <a:lnTo>
                      <a:pt x="67" y="67"/>
                    </a:lnTo>
                    <a:lnTo>
                      <a:pt x="72" y="64"/>
                    </a:lnTo>
                    <a:lnTo>
                      <a:pt x="76" y="59"/>
                    </a:lnTo>
                    <a:lnTo>
                      <a:pt x="80" y="56"/>
                    </a:lnTo>
                    <a:lnTo>
                      <a:pt x="82" y="52"/>
                    </a:lnTo>
                    <a:lnTo>
                      <a:pt x="82" y="47"/>
                    </a:lnTo>
                    <a:lnTo>
                      <a:pt x="79" y="43"/>
                    </a:lnTo>
                    <a:lnTo>
                      <a:pt x="70" y="39"/>
                    </a:lnTo>
                    <a:lnTo>
                      <a:pt x="63" y="37"/>
                    </a:lnTo>
                    <a:lnTo>
                      <a:pt x="54" y="39"/>
                    </a:lnTo>
                    <a:lnTo>
                      <a:pt x="47" y="41"/>
                    </a:lnTo>
                    <a:lnTo>
                      <a:pt x="39" y="44"/>
                    </a:lnTo>
                    <a:lnTo>
                      <a:pt x="35" y="49"/>
                    </a:lnTo>
                    <a:lnTo>
                      <a:pt x="32" y="50"/>
                    </a:lnTo>
                    <a:lnTo>
                      <a:pt x="30" y="52"/>
                    </a:lnTo>
                    <a:lnTo>
                      <a:pt x="29" y="43"/>
                    </a:lnTo>
                    <a:lnTo>
                      <a:pt x="23" y="23"/>
                    </a:lnTo>
                    <a:lnTo>
                      <a:pt x="14" y="6"/>
                    </a:lnTo>
                    <a:lnTo>
                      <a:pt x="4" y="0"/>
                    </a:lnTo>
                    <a:lnTo>
                      <a:pt x="0" y="17"/>
                    </a:lnTo>
                    <a:lnTo>
                      <a:pt x="0" y="31"/>
                    </a:lnTo>
                    <a:lnTo>
                      <a:pt x="4" y="44"/>
                    </a:lnTo>
                    <a:lnTo>
                      <a:pt x="11" y="54"/>
                    </a:lnTo>
                    <a:lnTo>
                      <a:pt x="19" y="63"/>
                    </a:lnTo>
                    <a:lnTo>
                      <a:pt x="25" y="70"/>
                    </a:lnTo>
                    <a:lnTo>
                      <a:pt x="30" y="73"/>
                    </a:lnTo>
                    <a:lnTo>
                      <a:pt x="32" y="7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11" name="Freeform 163"/>
              <p:cNvSpPr>
                <a:spLocks/>
              </p:cNvSpPr>
              <p:nvPr/>
            </p:nvSpPr>
            <p:spPr bwMode="auto">
              <a:xfrm>
                <a:off x="8404" y="4847"/>
                <a:ext cx="25" cy="22"/>
              </a:xfrm>
              <a:custGeom>
                <a:avLst/>
                <a:gdLst>
                  <a:gd name="T0" fmla="*/ 0 w 75"/>
                  <a:gd name="T1" fmla="*/ 0 h 66"/>
                  <a:gd name="T2" fmla="*/ 0 w 75"/>
                  <a:gd name="T3" fmla="*/ 0 h 66"/>
                  <a:gd name="T4" fmla="*/ 0 w 75"/>
                  <a:gd name="T5" fmla="*/ 0 h 66"/>
                  <a:gd name="T6" fmla="*/ 0 w 75"/>
                  <a:gd name="T7" fmla="*/ 0 h 66"/>
                  <a:gd name="T8" fmla="*/ 0 w 75"/>
                  <a:gd name="T9" fmla="*/ 0 h 66"/>
                  <a:gd name="T10" fmla="*/ 0 w 75"/>
                  <a:gd name="T11" fmla="*/ 0 h 66"/>
                  <a:gd name="T12" fmla="*/ 0 w 75"/>
                  <a:gd name="T13" fmla="*/ 0 h 66"/>
                  <a:gd name="T14" fmla="*/ 0 w 75"/>
                  <a:gd name="T15" fmla="*/ 0 h 66"/>
                  <a:gd name="T16" fmla="*/ 0 w 75"/>
                  <a:gd name="T17" fmla="*/ 0 h 66"/>
                  <a:gd name="T18" fmla="*/ 0 w 75"/>
                  <a:gd name="T19" fmla="*/ 0 h 66"/>
                  <a:gd name="T20" fmla="*/ 0 w 75"/>
                  <a:gd name="T21" fmla="*/ 0 h 66"/>
                  <a:gd name="T22" fmla="*/ 0 w 75"/>
                  <a:gd name="T23" fmla="*/ 0 h 66"/>
                  <a:gd name="T24" fmla="*/ 0 w 75"/>
                  <a:gd name="T25" fmla="*/ 0 h 66"/>
                  <a:gd name="T26" fmla="*/ 0 w 75"/>
                  <a:gd name="T27" fmla="*/ 0 h 66"/>
                  <a:gd name="T28" fmla="*/ 0 w 75"/>
                  <a:gd name="T29" fmla="*/ 0 h 66"/>
                  <a:gd name="T30" fmla="*/ 0 w 75"/>
                  <a:gd name="T31" fmla="*/ 0 h 66"/>
                  <a:gd name="T32" fmla="*/ 0 w 75"/>
                  <a:gd name="T33" fmla="*/ 0 h 66"/>
                  <a:gd name="T34" fmla="*/ 0 w 75"/>
                  <a:gd name="T35" fmla="*/ 0 h 66"/>
                  <a:gd name="T36" fmla="*/ 0 w 75"/>
                  <a:gd name="T37" fmla="*/ 0 h 66"/>
                  <a:gd name="T38" fmla="*/ 0 w 75"/>
                  <a:gd name="T39" fmla="*/ 0 h 66"/>
                  <a:gd name="T40" fmla="*/ 0 w 75"/>
                  <a:gd name="T41" fmla="*/ 0 h 66"/>
                  <a:gd name="T42" fmla="*/ 0 w 75"/>
                  <a:gd name="T43" fmla="*/ 0 h 66"/>
                  <a:gd name="T44" fmla="*/ 0 w 75"/>
                  <a:gd name="T45" fmla="*/ 0 h 66"/>
                  <a:gd name="T46" fmla="*/ 0 w 75"/>
                  <a:gd name="T47" fmla="*/ 0 h 66"/>
                  <a:gd name="T48" fmla="*/ 0 w 75"/>
                  <a:gd name="T49" fmla="*/ 0 h 66"/>
                  <a:gd name="T50" fmla="*/ 0 w 75"/>
                  <a:gd name="T51" fmla="*/ 0 h 66"/>
                  <a:gd name="T52" fmla="*/ 0 w 75"/>
                  <a:gd name="T53" fmla="*/ 0 h 66"/>
                  <a:gd name="T54" fmla="*/ 0 w 75"/>
                  <a:gd name="T55" fmla="*/ 0 h 66"/>
                  <a:gd name="T56" fmla="*/ 0 w 75"/>
                  <a:gd name="T57" fmla="*/ 0 h 6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5" h="66">
                    <a:moveTo>
                      <a:pt x="12" y="53"/>
                    </a:moveTo>
                    <a:lnTo>
                      <a:pt x="15" y="56"/>
                    </a:lnTo>
                    <a:lnTo>
                      <a:pt x="19" y="60"/>
                    </a:lnTo>
                    <a:lnTo>
                      <a:pt x="25" y="62"/>
                    </a:lnTo>
                    <a:lnTo>
                      <a:pt x="27" y="63"/>
                    </a:lnTo>
                    <a:lnTo>
                      <a:pt x="32" y="65"/>
                    </a:lnTo>
                    <a:lnTo>
                      <a:pt x="40" y="65"/>
                    </a:lnTo>
                    <a:lnTo>
                      <a:pt x="49" y="66"/>
                    </a:lnTo>
                    <a:lnTo>
                      <a:pt x="57" y="65"/>
                    </a:lnTo>
                    <a:lnTo>
                      <a:pt x="65" y="63"/>
                    </a:lnTo>
                    <a:lnTo>
                      <a:pt x="71" y="60"/>
                    </a:lnTo>
                    <a:lnTo>
                      <a:pt x="75" y="55"/>
                    </a:lnTo>
                    <a:lnTo>
                      <a:pt x="75" y="46"/>
                    </a:lnTo>
                    <a:lnTo>
                      <a:pt x="72" y="39"/>
                    </a:lnTo>
                    <a:lnTo>
                      <a:pt x="66" y="35"/>
                    </a:lnTo>
                    <a:lnTo>
                      <a:pt x="59" y="33"/>
                    </a:lnTo>
                    <a:lnTo>
                      <a:pt x="50" y="33"/>
                    </a:lnTo>
                    <a:lnTo>
                      <a:pt x="41" y="35"/>
                    </a:lnTo>
                    <a:lnTo>
                      <a:pt x="34" y="36"/>
                    </a:lnTo>
                    <a:lnTo>
                      <a:pt x="28" y="39"/>
                    </a:lnTo>
                    <a:lnTo>
                      <a:pt x="27" y="39"/>
                    </a:lnTo>
                    <a:lnTo>
                      <a:pt x="25" y="32"/>
                    </a:lnTo>
                    <a:lnTo>
                      <a:pt x="19" y="16"/>
                    </a:lnTo>
                    <a:lnTo>
                      <a:pt x="10" y="3"/>
                    </a:lnTo>
                    <a:lnTo>
                      <a:pt x="0" y="0"/>
                    </a:lnTo>
                    <a:lnTo>
                      <a:pt x="0" y="22"/>
                    </a:lnTo>
                    <a:lnTo>
                      <a:pt x="5" y="39"/>
                    </a:lnTo>
                    <a:lnTo>
                      <a:pt x="9" y="49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12" name="Freeform 164"/>
              <p:cNvSpPr>
                <a:spLocks/>
              </p:cNvSpPr>
              <p:nvPr/>
            </p:nvSpPr>
            <p:spPr bwMode="auto">
              <a:xfrm>
                <a:off x="8434" y="4844"/>
                <a:ext cx="25" cy="21"/>
              </a:xfrm>
              <a:custGeom>
                <a:avLst/>
                <a:gdLst>
                  <a:gd name="T0" fmla="*/ 0 w 75"/>
                  <a:gd name="T1" fmla="*/ 0 h 63"/>
                  <a:gd name="T2" fmla="*/ 0 w 75"/>
                  <a:gd name="T3" fmla="*/ 0 h 63"/>
                  <a:gd name="T4" fmla="*/ 0 w 75"/>
                  <a:gd name="T5" fmla="*/ 0 h 63"/>
                  <a:gd name="T6" fmla="*/ 0 w 75"/>
                  <a:gd name="T7" fmla="*/ 0 h 63"/>
                  <a:gd name="T8" fmla="*/ 0 w 75"/>
                  <a:gd name="T9" fmla="*/ 0 h 63"/>
                  <a:gd name="T10" fmla="*/ 0 w 75"/>
                  <a:gd name="T11" fmla="*/ 0 h 63"/>
                  <a:gd name="T12" fmla="*/ 0 w 75"/>
                  <a:gd name="T13" fmla="*/ 0 h 63"/>
                  <a:gd name="T14" fmla="*/ 0 w 75"/>
                  <a:gd name="T15" fmla="*/ 0 h 63"/>
                  <a:gd name="T16" fmla="*/ 0 w 75"/>
                  <a:gd name="T17" fmla="*/ 0 h 63"/>
                  <a:gd name="T18" fmla="*/ 0 w 75"/>
                  <a:gd name="T19" fmla="*/ 0 h 63"/>
                  <a:gd name="T20" fmla="*/ 0 w 75"/>
                  <a:gd name="T21" fmla="*/ 0 h 63"/>
                  <a:gd name="T22" fmla="*/ 0 w 75"/>
                  <a:gd name="T23" fmla="*/ 0 h 63"/>
                  <a:gd name="T24" fmla="*/ 0 w 75"/>
                  <a:gd name="T25" fmla="*/ 0 h 63"/>
                  <a:gd name="T26" fmla="*/ 0 w 75"/>
                  <a:gd name="T27" fmla="*/ 0 h 63"/>
                  <a:gd name="T28" fmla="*/ 0 w 75"/>
                  <a:gd name="T29" fmla="*/ 0 h 63"/>
                  <a:gd name="T30" fmla="*/ 0 w 75"/>
                  <a:gd name="T31" fmla="*/ 0 h 63"/>
                  <a:gd name="T32" fmla="*/ 0 w 75"/>
                  <a:gd name="T33" fmla="*/ 0 h 63"/>
                  <a:gd name="T34" fmla="*/ 0 w 75"/>
                  <a:gd name="T35" fmla="*/ 0 h 63"/>
                  <a:gd name="T36" fmla="*/ 0 w 75"/>
                  <a:gd name="T37" fmla="*/ 0 h 63"/>
                  <a:gd name="T38" fmla="*/ 0 w 75"/>
                  <a:gd name="T39" fmla="*/ 0 h 63"/>
                  <a:gd name="T40" fmla="*/ 0 w 75"/>
                  <a:gd name="T41" fmla="*/ 0 h 63"/>
                  <a:gd name="T42" fmla="*/ 0 w 75"/>
                  <a:gd name="T43" fmla="*/ 0 h 63"/>
                  <a:gd name="T44" fmla="*/ 0 w 75"/>
                  <a:gd name="T45" fmla="*/ 0 h 63"/>
                  <a:gd name="T46" fmla="*/ 0 w 75"/>
                  <a:gd name="T47" fmla="*/ 0 h 63"/>
                  <a:gd name="T48" fmla="*/ 0 w 75"/>
                  <a:gd name="T49" fmla="*/ 0 h 63"/>
                  <a:gd name="T50" fmla="*/ 0 w 75"/>
                  <a:gd name="T51" fmla="*/ 0 h 63"/>
                  <a:gd name="T52" fmla="*/ 0 w 75"/>
                  <a:gd name="T53" fmla="*/ 0 h 63"/>
                  <a:gd name="T54" fmla="*/ 0 w 75"/>
                  <a:gd name="T55" fmla="*/ 0 h 63"/>
                  <a:gd name="T56" fmla="*/ 0 w 75"/>
                  <a:gd name="T57" fmla="*/ 0 h 63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5" h="63">
                    <a:moveTo>
                      <a:pt x="3" y="41"/>
                    </a:moveTo>
                    <a:lnTo>
                      <a:pt x="4" y="46"/>
                    </a:lnTo>
                    <a:lnTo>
                      <a:pt x="10" y="50"/>
                    </a:lnTo>
                    <a:lnTo>
                      <a:pt x="14" y="56"/>
                    </a:lnTo>
                    <a:lnTo>
                      <a:pt x="16" y="57"/>
                    </a:lnTo>
                    <a:lnTo>
                      <a:pt x="23" y="60"/>
                    </a:lnTo>
                    <a:lnTo>
                      <a:pt x="32" y="63"/>
                    </a:lnTo>
                    <a:lnTo>
                      <a:pt x="42" y="63"/>
                    </a:lnTo>
                    <a:lnTo>
                      <a:pt x="54" y="61"/>
                    </a:lnTo>
                    <a:lnTo>
                      <a:pt x="64" y="58"/>
                    </a:lnTo>
                    <a:lnTo>
                      <a:pt x="72" y="54"/>
                    </a:lnTo>
                    <a:lnTo>
                      <a:pt x="75" y="47"/>
                    </a:lnTo>
                    <a:lnTo>
                      <a:pt x="73" y="40"/>
                    </a:lnTo>
                    <a:lnTo>
                      <a:pt x="67" y="34"/>
                    </a:lnTo>
                    <a:lnTo>
                      <a:pt x="60" y="30"/>
                    </a:lnTo>
                    <a:lnTo>
                      <a:pt x="53" y="28"/>
                    </a:lnTo>
                    <a:lnTo>
                      <a:pt x="45" y="30"/>
                    </a:lnTo>
                    <a:lnTo>
                      <a:pt x="36" y="31"/>
                    </a:lnTo>
                    <a:lnTo>
                      <a:pt x="31" y="33"/>
                    </a:lnTo>
                    <a:lnTo>
                      <a:pt x="26" y="36"/>
                    </a:lnTo>
                    <a:lnTo>
                      <a:pt x="25" y="36"/>
                    </a:lnTo>
                    <a:lnTo>
                      <a:pt x="23" y="30"/>
                    </a:lnTo>
                    <a:lnTo>
                      <a:pt x="17" y="15"/>
                    </a:lnTo>
                    <a:lnTo>
                      <a:pt x="10" y="2"/>
                    </a:lnTo>
                    <a:lnTo>
                      <a:pt x="0" y="0"/>
                    </a:lnTo>
                    <a:lnTo>
                      <a:pt x="0" y="15"/>
                    </a:lnTo>
                    <a:lnTo>
                      <a:pt x="1" y="28"/>
                    </a:lnTo>
                    <a:lnTo>
                      <a:pt x="3" y="38"/>
                    </a:lnTo>
                    <a:lnTo>
                      <a:pt x="3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13" name="Freeform 165"/>
              <p:cNvSpPr>
                <a:spLocks/>
              </p:cNvSpPr>
              <p:nvPr/>
            </p:nvSpPr>
            <p:spPr bwMode="auto">
              <a:xfrm>
                <a:off x="8126" y="4482"/>
                <a:ext cx="83" cy="97"/>
              </a:xfrm>
              <a:custGeom>
                <a:avLst/>
                <a:gdLst>
                  <a:gd name="T0" fmla="*/ 0 w 250"/>
                  <a:gd name="T1" fmla="*/ 0 h 290"/>
                  <a:gd name="T2" fmla="*/ 0 w 250"/>
                  <a:gd name="T3" fmla="*/ 0 h 290"/>
                  <a:gd name="T4" fmla="*/ 0 w 250"/>
                  <a:gd name="T5" fmla="*/ 0 h 290"/>
                  <a:gd name="T6" fmla="*/ 0 w 250"/>
                  <a:gd name="T7" fmla="*/ 0 h 290"/>
                  <a:gd name="T8" fmla="*/ 0 w 250"/>
                  <a:gd name="T9" fmla="*/ 0 h 290"/>
                  <a:gd name="T10" fmla="*/ 0 w 250"/>
                  <a:gd name="T11" fmla="*/ 0 h 290"/>
                  <a:gd name="T12" fmla="*/ 0 w 250"/>
                  <a:gd name="T13" fmla="*/ 0 h 290"/>
                  <a:gd name="T14" fmla="*/ 0 w 250"/>
                  <a:gd name="T15" fmla="*/ 0 h 290"/>
                  <a:gd name="T16" fmla="*/ 0 w 250"/>
                  <a:gd name="T17" fmla="*/ 0 h 290"/>
                  <a:gd name="T18" fmla="*/ 0 w 250"/>
                  <a:gd name="T19" fmla="*/ 0 h 290"/>
                  <a:gd name="T20" fmla="*/ 0 w 250"/>
                  <a:gd name="T21" fmla="*/ 0 h 290"/>
                  <a:gd name="T22" fmla="*/ 0 w 250"/>
                  <a:gd name="T23" fmla="*/ 0 h 290"/>
                  <a:gd name="T24" fmla="*/ 0 w 250"/>
                  <a:gd name="T25" fmla="*/ 0 h 290"/>
                  <a:gd name="T26" fmla="*/ 0 w 250"/>
                  <a:gd name="T27" fmla="*/ 0 h 290"/>
                  <a:gd name="T28" fmla="*/ 0 w 250"/>
                  <a:gd name="T29" fmla="*/ 0 h 290"/>
                  <a:gd name="T30" fmla="*/ 0 w 250"/>
                  <a:gd name="T31" fmla="*/ 0 h 290"/>
                  <a:gd name="T32" fmla="*/ 0 w 250"/>
                  <a:gd name="T33" fmla="*/ 0 h 290"/>
                  <a:gd name="T34" fmla="*/ 0 w 250"/>
                  <a:gd name="T35" fmla="*/ 0 h 290"/>
                  <a:gd name="T36" fmla="*/ 0 w 250"/>
                  <a:gd name="T37" fmla="*/ 0 h 290"/>
                  <a:gd name="T38" fmla="*/ 0 w 250"/>
                  <a:gd name="T39" fmla="*/ 0 h 290"/>
                  <a:gd name="T40" fmla="*/ 0 w 250"/>
                  <a:gd name="T41" fmla="*/ 0 h 290"/>
                  <a:gd name="T42" fmla="*/ 0 w 250"/>
                  <a:gd name="T43" fmla="*/ 0 h 290"/>
                  <a:gd name="T44" fmla="*/ 0 w 250"/>
                  <a:gd name="T45" fmla="*/ 0 h 290"/>
                  <a:gd name="T46" fmla="*/ 0 w 250"/>
                  <a:gd name="T47" fmla="*/ 0 h 290"/>
                  <a:gd name="T48" fmla="*/ 0 w 250"/>
                  <a:gd name="T49" fmla="*/ 0 h 290"/>
                  <a:gd name="T50" fmla="*/ 0 w 250"/>
                  <a:gd name="T51" fmla="*/ 0 h 290"/>
                  <a:gd name="T52" fmla="*/ 0 w 250"/>
                  <a:gd name="T53" fmla="*/ 0 h 290"/>
                  <a:gd name="T54" fmla="*/ 0 w 250"/>
                  <a:gd name="T55" fmla="*/ 0 h 290"/>
                  <a:gd name="T56" fmla="*/ 0 w 250"/>
                  <a:gd name="T57" fmla="*/ 0 h 290"/>
                  <a:gd name="T58" fmla="*/ 0 w 250"/>
                  <a:gd name="T59" fmla="*/ 0 h 290"/>
                  <a:gd name="T60" fmla="*/ 0 w 250"/>
                  <a:gd name="T61" fmla="*/ 0 h 290"/>
                  <a:gd name="T62" fmla="*/ 0 w 250"/>
                  <a:gd name="T63" fmla="*/ 0 h 290"/>
                  <a:gd name="T64" fmla="*/ 0 w 250"/>
                  <a:gd name="T65" fmla="*/ 0 h 290"/>
                  <a:gd name="T66" fmla="*/ 0 w 250"/>
                  <a:gd name="T67" fmla="*/ 0 h 290"/>
                  <a:gd name="T68" fmla="*/ 0 w 250"/>
                  <a:gd name="T69" fmla="*/ 0 h 290"/>
                  <a:gd name="T70" fmla="*/ 0 w 250"/>
                  <a:gd name="T71" fmla="*/ 0 h 290"/>
                  <a:gd name="T72" fmla="*/ 0 w 250"/>
                  <a:gd name="T73" fmla="*/ 0 h 290"/>
                  <a:gd name="T74" fmla="*/ 0 w 250"/>
                  <a:gd name="T75" fmla="*/ 0 h 290"/>
                  <a:gd name="T76" fmla="*/ 0 w 250"/>
                  <a:gd name="T77" fmla="*/ 0 h 290"/>
                  <a:gd name="T78" fmla="*/ 0 w 250"/>
                  <a:gd name="T79" fmla="*/ 0 h 290"/>
                  <a:gd name="T80" fmla="*/ 0 w 250"/>
                  <a:gd name="T81" fmla="*/ 0 h 290"/>
                  <a:gd name="T82" fmla="*/ 0 w 250"/>
                  <a:gd name="T83" fmla="*/ 0 h 290"/>
                  <a:gd name="T84" fmla="*/ 0 w 250"/>
                  <a:gd name="T85" fmla="*/ 0 h 290"/>
                  <a:gd name="T86" fmla="*/ 0 w 250"/>
                  <a:gd name="T87" fmla="*/ 0 h 290"/>
                  <a:gd name="T88" fmla="*/ 0 w 250"/>
                  <a:gd name="T89" fmla="*/ 0 h 290"/>
                  <a:gd name="T90" fmla="*/ 0 w 250"/>
                  <a:gd name="T91" fmla="*/ 0 h 290"/>
                  <a:gd name="T92" fmla="*/ 0 w 250"/>
                  <a:gd name="T93" fmla="*/ 0 h 290"/>
                  <a:gd name="T94" fmla="*/ 0 w 250"/>
                  <a:gd name="T95" fmla="*/ 0 h 290"/>
                  <a:gd name="T96" fmla="*/ 0 w 250"/>
                  <a:gd name="T97" fmla="*/ 0 h 29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250" h="290">
                    <a:moveTo>
                      <a:pt x="88" y="37"/>
                    </a:moveTo>
                    <a:lnTo>
                      <a:pt x="69" y="49"/>
                    </a:lnTo>
                    <a:lnTo>
                      <a:pt x="53" y="63"/>
                    </a:lnTo>
                    <a:lnTo>
                      <a:pt x="39" y="79"/>
                    </a:lnTo>
                    <a:lnTo>
                      <a:pt x="25" y="96"/>
                    </a:lnTo>
                    <a:lnTo>
                      <a:pt x="15" y="115"/>
                    </a:lnTo>
                    <a:lnTo>
                      <a:pt x="8" y="135"/>
                    </a:lnTo>
                    <a:lnTo>
                      <a:pt x="3" y="157"/>
                    </a:lnTo>
                    <a:lnTo>
                      <a:pt x="0" y="178"/>
                    </a:lnTo>
                    <a:lnTo>
                      <a:pt x="3" y="208"/>
                    </a:lnTo>
                    <a:lnTo>
                      <a:pt x="15" y="233"/>
                    </a:lnTo>
                    <a:lnTo>
                      <a:pt x="33" y="254"/>
                    </a:lnTo>
                    <a:lnTo>
                      <a:pt x="56" y="270"/>
                    </a:lnTo>
                    <a:lnTo>
                      <a:pt x="83" y="283"/>
                    </a:lnTo>
                    <a:lnTo>
                      <a:pt x="110" y="289"/>
                    </a:lnTo>
                    <a:lnTo>
                      <a:pt x="140" y="290"/>
                    </a:lnTo>
                    <a:lnTo>
                      <a:pt x="168" y="286"/>
                    </a:lnTo>
                    <a:lnTo>
                      <a:pt x="174" y="286"/>
                    </a:lnTo>
                    <a:lnTo>
                      <a:pt x="179" y="283"/>
                    </a:lnTo>
                    <a:lnTo>
                      <a:pt x="184" y="279"/>
                    </a:lnTo>
                    <a:lnTo>
                      <a:pt x="185" y="273"/>
                    </a:lnTo>
                    <a:lnTo>
                      <a:pt x="182" y="266"/>
                    </a:lnTo>
                    <a:lnTo>
                      <a:pt x="176" y="260"/>
                    </a:lnTo>
                    <a:lnTo>
                      <a:pt x="169" y="254"/>
                    </a:lnTo>
                    <a:lnTo>
                      <a:pt x="162" y="252"/>
                    </a:lnTo>
                    <a:lnTo>
                      <a:pt x="147" y="247"/>
                    </a:lnTo>
                    <a:lnTo>
                      <a:pt x="132" y="244"/>
                    </a:lnTo>
                    <a:lnTo>
                      <a:pt x="118" y="242"/>
                    </a:lnTo>
                    <a:lnTo>
                      <a:pt x="105" y="239"/>
                    </a:lnTo>
                    <a:lnTo>
                      <a:pt x="91" y="234"/>
                    </a:lnTo>
                    <a:lnTo>
                      <a:pt x="78" y="229"/>
                    </a:lnTo>
                    <a:lnTo>
                      <a:pt x="66" y="221"/>
                    </a:lnTo>
                    <a:lnTo>
                      <a:pt x="55" y="210"/>
                    </a:lnTo>
                    <a:lnTo>
                      <a:pt x="50" y="161"/>
                    </a:lnTo>
                    <a:lnTo>
                      <a:pt x="62" y="121"/>
                    </a:lnTo>
                    <a:lnTo>
                      <a:pt x="85" y="89"/>
                    </a:lnTo>
                    <a:lnTo>
                      <a:pt x="118" y="63"/>
                    </a:lnTo>
                    <a:lnTo>
                      <a:pt x="153" y="43"/>
                    </a:lnTo>
                    <a:lnTo>
                      <a:pt x="190" y="27"/>
                    </a:lnTo>
                    <a:lnTo>
                      <a:pt x="223" y="16"/>
                    </a:lnTo>
                    <a:lnTo>
                      <a:pt x="250" y="6"/>
                    </a:lnTo>
                    <a:lnTo>
                      <a:pt x="234" y="2"/>
                    </a:lnTo>
                    <a:lnTo>
                      <a:pt x="216" y="0"/>
                    </a:lnTo>
                    <a:lnTo>
                      <a:pt x="196" y="3"/>
                    </a:lnTo>
                    <a:lnTo>
                      <a:pt x="174" y="6"/>
                    </a:lnTo>
                    <a:lnTo>
                      <a:pt x="152" y="13"/>
                    </a:lnTo>
                    <a:lnTo>
                      <a:pt x="130" y="20"/>
                    </a:lnTo>
                    <a:lnTo>
                      <a:pt x="107" y="29"/>
                    </a:lnTo>
                    <a:lnTo>
                      <a:pt x="88" y="37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14" name="Freeform 166"/>
              <p:cNvSpPr>
                <a:spLocks/>
              </p:cNvSpPr>
              <p:nvPr/>
            </p:nvSpPr>
            <p:spPr bwMode="auto">
              <a:xfrm>
                <a:off x="8268" y="4481"/>
                <a:ext cx="53" cy="75"/>
              </a:xfrm>
              <a:custGeom>
                <a:avLst/>
                <a:gdLst>
                  <a:gd name="T0" fmla="*/ 0 w 160"/>
                  <a:gd name="T1" fmla="*/ 0 h 225"/>
                  <a:gd name="T2" fmla="*/ 0 w 160"/>
                  <a:gd name="T3" fmla="*/ 0 h 225"/>
                  <a:gd name="T4" fmla="*/ 0 w 160"/>
                  <a:gd name="T5" fmla="*/ 0 h 225"/>
                  <a:gd name="T6" fmla="*/ 0 w 160"/>
                  <a:gd name="T7" fmla="*/ 0 h 225"/>
                  <a:gd name="T8" fmla="*/ 0 w 160"/>
                  <a:gd name="T9" fmla="*/ 0 h 225"/>
                  <a:gd name="T10" fmla="*/ 0 w 160"/>
                  <a:gd name="T11" fmla="*/ 0 h 225"/>
                  <a:gd name="T12" fmla="*/ 0 w 160"/>
                  <a:gd name="T13" fmla="*/ 0 h 225"/>
                  <a:gd name="T14" fmla="*/ 0 w 160"/>
                  <a:gd name="T15" fmla="*/ 0 h 225"/>
                  <a:gd name="T16" fmla="*/ 0 w 160"/>
                  <a:gd name="T17" fmla="*/ 0 h 225"/>
                  <a:gd name="T18" fmla="*/ 0 w 160"/>
                  <a:gd name="T19" fmla="*/ 0 h 225"/>
                  <a:gd name="T20" fmla="*/ 0 w 160"/>
                  <a:gd name="T21" fmla="*/ 0 h 225"/>
                  <a:gd name="T22" fmla="*/ 0 w 160"/>
                  <a:gd name="T23" fmla="*/ 0 h 225"/>
                  <a:gd name="T24" fmla="*/ 0 w 160"/>
                  <a:gd name="T25" fmla="*/ 0 h 225"/>
                  <a:gd name="T26" fmla="*/ 0 w 160"/>
                  <a:gd name="T27" fmla="*/ 0 h 225"/>
                  <a:gd name="T28" fmla="*/ 0 w 160"/>
                  <a:gd name="T29" fmla="*/ 0 h 225"/>
                  <a:gd name="T30" fmla="*/ 0 w 160"/>
                  <a:gd name="T31" fmla="*/ 0 h 225"/>
                  <a:gd name="T32" fmla="*/ 0 w 160"/>
                  <a:gd name="T33" fmla="*/ 0 h 225"/>
                  <a:gd name="T34" fmla="*/ 0 w 160"/>
                  <a:gd name="T35" fmla="*/ 0 h 225"/>
                  <a:gd name="T36" fmla="*/ 0 w 160"/>
                  <a:gd name="T37" fmla="*/ 0 h 225"/>
                  <a:gd name="T38" fmla="*/ 0 w 160"/>
                  <a:gd name="T39" fmla="*/ 0 h 225"/>
                  <a:gd name="T40" fmla="*/ 0 w 160"/>
                  <a:gd name="T41" fmla="*/ 0 h 225"/>
                  <a:gd name="T42" fmla="*/ 0 w 160"/>
                  <a:gd name="T43" fmla="*/ 0 h 225"/>
                  <a:gd name="T44" fmla="*/ 0 w 160"/>
                  <a:gd name="T45" fmla="*/ 0 h 225"/>
                  <a:gd name="T46" fmla="*/ 0 w 160"/>
                  <a:gd name="T47" fmla="*/ 0 h 225"/>
                  <a:gd name="T48" fmla="*/ 0 w 160"/>
                  <a:gd name="T49" fmla="*/ 0 h 225"/>
                  <a:gd name="T50" fmla="*/ 0 w 160"/>
                  <a:gd name="T51" fmla="*/ 0 h 225"/>
                  <a:gd name="T52" fmla="*/ 0 w 160"/>
                  <a:gd name="T53" fmla="*/ 0 h 225"/>
                  <a:gd name="T54" fmla="*/ 0 w 160"/>
                  <a:gd name="T55" fmla="*/ 0 h 225"/>
                  <a:gd name="T56" fmla="*/ 0 w 160"/>
                  <a:gd name="T57" fmla="*/ 0 h 225"/>
                  <a:gd name="T58" fmla="*/ 0 w 160"/>
                  <a:gd name="T59" fmla="*/ 0 h 225"/>
                  <a:gd name="T60" fmla="*/ 0 w 160"/>
                  <a:gd name="T61" fmla="*/ 0 h 225"/>
                  <a:gd name="T62" fmla="*/ 0 w 160"/>
                  <a:gd name="T63" fmla="*/ 0 h 225"/>
                  <a:gd name="T64" fmla="*/ 0 w 160"/>
                  <a:gd name="T65" fmla="*/ 0 h 225"/>
                  <a:gd name="T66" fmla="*/ 0 w 160"/>
                  <a:gd name="T67" fmla="*/ 0 h 225"/>
                  <a:gd name="T68" fmla="*/ 0 w 160"/>
                  <a:gd name="T69" fmla="*/ 0 h 225"/>
                  <a:gd name="T70" fmla="*/ 0 w 160"/>
                  <a:gd name="T71" fmla="*/ 0 h 225"/>
                  <a:gd name="T72" fmla="*/ 0 w 160"/>
                  <a:gd name="T73" fmla="*/ 0 h 225"/>
                  <a:gd name="T74" fmla="*/ 0 w 160"/>
                  <a:gd name="T75" fmla="*/ 0 h 225"/>
                  <a:gd name="T76" fmla="*/ 0 w 160"/>
                  <a:gd name="T77" fmla="*/ 0 h 225"/>
                  <a:gd name="T78" fmla="*/ 0 w 160"/>
                  <a:gd name="T79" fmla="*/ 0 h 225"/>
                  <a:gd name="T80" fmla="*/ 0 w 160"/>
                  <a:gd name="T81" fmla="*/ 0 h 225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60" h="225">
                    <a:moveTo>
                      <a:pt x="135" y="73"/>
                    </a:moveTo>
                    <a:lnTo>
                      <a:pt x="141" y="96"/>
                    </a:lnTo>
                    <a:lnTo>
                      <a:pt x="140" y="118"/>
                    </a:lnTo>
                    <a:lnTo>
                      <a:pt x="129" y="135"/>
                    </a:lnTo>
                    <a:lnTo>
                      <a:pt x="115" y="151"/>
                    </a:lnTo>
                    <a:lnTo>
                      <a:pt x="97" y="165"/>
                    </a:lnTo>
                    <a:lnTo>
                      <a:pt x="76" y="179"/>
                    </a:lnTo>
                    <a:lnTo>
                      <a:pt x="56" y="192"/>
                    </a:lnTo>
                    <a:lnTo>
                      <a:pt x="38" y="205"/>
                    </a:lnTo>
                    <a:lnTo>
                      <a:pt x="35" y="210"/>
                    </a:lnTo>
                    <a:lnTo>
                      <a:pt x="34" y="212"/>
                    </a:lnTo>
                    <a:lnTo>
                      <a:pt x="34" y="217"/>
                    </a:lnTo>
                    <a:lnTo>
                      <a:pt x="35" y="221"/>
                    </a:lnTo>
                    <a:lnTo>
                      <a:pt x="40" y="224"/>
                    </a:lnTo>
                    <a:lnTo>
                      <a:pt x="44" y="225"/>
                    </a:lnTo>
                    <a:lnTo>
                      <a:pt x="47" y="225"/>
                    </a:lnTo>
                    <a:lnTo>
                      <a:pt x="51" y="224"/>
                    </a:lnTo>
                    <a:lnTo>
                      <a:pt x="75" y="211"/>
                    </a:lnTo>
                    <a:lnTo>
                      <a:pt x="97" y="197"/>
                    </a:lnTo>
                    <a:lnTo>
                      <a:pt x="117" y="181"/>
                    </a:lnTo>
                    <a:lnTo>
                      <a:pt x="137" y="162"/>
                    </a:lnTo>
                    <a:lnTo>
                      <a:pt x="150" y="142"/>
                    </a:lnTo>
                    <a:lnTo>
                      <a:pt x="159" y="119"/>
                    </a:lnTo>
                    <a:lnTo>
                      <a:pt x="160" y="95"/>
                    </a:lnTo>
                    <a:lnTo>
                      <a:pt x="154" y="69"/>
                    </a:lnTo>
                    <a:lnTo>
                      <a:pt x="141" y="49"/>
                    </a:lnTo>
                    <a:lnTo>
                      <a:pt x="122" y="31"/>
                    </a:lnTo>
                    <a:lnTo>
                      <a:pt x="98" y="18"/>
                    </a:lnTo>
                    <a:lnTo>
                      <a:pt x="72" y="8"/>
                    </a:lnTo>
                    <a:lnTo>
                      <a:pt x="46" y="3"/>
                    </a:lnTo>
                    <a:lnTo>
                      <a:pt x="24" y="0"/>
                    </a:lnTo>
                    <a:lnTo>
                      <a:pt x="7" y="0"/>
                    </a:lnTo>
                    <a:lnTo>
                      <a:pt x="0" y="4"/>
                    </a:lnTo>
                    <a:lnTo>
                      <a:pt x="18" y="11"/>
                    </a:lnTo>
                    <a:lnTo>
                      <a:pt x="37" y="17"/>
                    </a:lnTo>
                    <a:lnTo>
                      <a:pt x="57" y="23"/>
                    </a:lnTo>
                    <a:lnTo>
                      <a:pt x="76" y="29"/>
                    </a:lnTo>
                    <a:lnTo>
                      <a:pt x="95" y="36"/>
                    </a:lnTo>
                    <a:lnTo>
                      <a:pt x="112" y="46"/>
                    </a:lnTo>
                    <a:lnTo>
                      <a:pt x="125" y="57"/>
                    </a:lnTo>
                    <a:lnTo>
                      <a:pt x="135" y="73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15" name="Freeform 167"/>
              <p:cNvSpPr>
                <a:spLocks/>
              </p:cNvSpPr>
              <p:nvPr/>
            </p:nvSpPr>
            <p:spPr bwMode="auto">
              <a:xfrm>
                <a:off x="8073" y="4463"/>
                <a:ext cx="135" cy="158"/>
              </a:xfrm>
              <a:custGeom>
                <a:avLst/>
                <a:gdLst>
                  <a:gd name="T0" fmla="*/ 0 w 404"/>
                  <a:gd name="T1" fmla="*/ 0 h 472"/>
                  <a:gd name="T2" fmla="*/ 0 w 404"/>
                  <a:gd name="T3" fmla="*/ 0 h 472"/>
                  <a:gd name="T4" fmla="*/ 0 w 404"/>
                  <a:gd name="T5" fmla="*/ 0 h 472"/>
                  <a:gd name="T6" fmla="*/ 0 w 404"/>
                  <a:gd name="T7" fmla="*/ 0 h 472"/>
                  <a:gd name="T8" fmla="*/ 0 w 404"/>
                  <a:gd name="T9" fmla="*/ 0 h 472"/>
                  <a:gd name="T10" fmla="*/ 0 w 404"/>
                  <a:gd name="T11" fmla="*/ 0 h 472"/>
                  <a:gd name="T12" fmla="*/ 0 w 404"/>
                  <a:gd name="T13" fmla="*/ 1 h 472"/>
                  <a:gd name="T14" fmla="*/ 0 w 404"/>
                  <a:gd name="T15" fmla="*/ 1 h 472"/>
                  <a:gd name="T16" fmla="*/ 0 w 404"/>
                  <a:gd name="T17" fmla="*/ 1 h 472"/>
                  <a:gd name="T18" fmla="*/ 0 w 404"/>
                  <a:gd name="T19" fmla="*/ 1 h 472"/>
                  <a:gd name="T20" fmla="*/ 0 w 404"/>
                  <a:gd name="T21" fmla="*/ 1 h 472"/>
                  <a:gd name="T22" fmla="*/ 0 w 404"/>
                  <a:gd name="T23" fmla="*/ 1 h 472"/>
                  <a:gd name="T24" fmla="*/ 0 w 404"/>
                  <a:gd name="T25" fmla="*/ 1 h 472"/>
                  <a:gd name="T26" fmla="*/ 0 w 404"/>
                  <a:gd name="T27" fmla="*/ 1 h 472"/>
                  <a:gd name="T28" fmla="*/ 0 w 404"/>
                  <a:gd name="T29" fmla="*/ 1 h 472"/>
                  <a:gd name="T30" fmla="*/ 0 w 404"/>
                  <a:gd name="T31" fmla="*/ 1 h 472"/>
                  <a:gd name="T32" fmla="*/ 1 w 404"/>
                  <a:gd name="T33" fmla="*/ 1 h 472"/>
                  <a:gd name="T34" fmla="*/ 1 w 404"/>
                  <a:gd name="T35" fmla="*/ 1 h 472"/>
                  <a:gd name="T36" fmla="*/ 1 w 404"/>
                  <a:gd name="T37" fmla="*/ 1 h 472"/>
                  <a:gd name="T38" fmla="*/ 1 w 404"/>
                  <a:gd name="T39" fmla="*/ 1 h 472"/>
                  <a:gd name="T40" fmla="*/ 1 w 404"/>
                  <a:gd name="T41" fmla="*/ 1 h 472"/>
                  <a:gd name="T42" fmla="*/ 0 w 404"/>
                  <a:gd name="T43" fmla="*/ 1 h 472"/>
                  <a:gd name="T44" fmla="*/ 0 w 404"/>
                  <a:gd name="T45" fmla="*/ 1 h 472"/>
                  <a:gd name="T46" fmla="*/ 0 w 404"/>
                  <a:gd name="T47" fmla="*/ 1 h 472"/>
                  <a:gd name="T48" fmla="*/ 0 w 404"/>
                  <a:gd name="T49" fmla="*/ 1 h 472"/>
                  <a:gd name="T50" fmla="*/ 0 w 404"/>
                  <a:gd name="T51" fmla="*/ 1 h 472"/>
                  <a:gd name="T52" fmla="*/ 0 w 404"/>
                  <a:gd name="T53" fmla="*/ 1 h 472"/>
                  <a:gd name="T54" fmla="*/ 0 w 404"/>
                  <a:gd name="T55" fmla="*/ 1 h 472"/>
                  <a:gd name="T56" fmla="*/ 0 w 404"/>
                  <a:gd name="T57" fmla="*/ 0 h 472"/>
                  <a:gd name="T58" fmla="*/ 0 w 404"/>
                  <a:gd name="T59" fmla="*/ 0 h 472"/>
                  <a:gd name="T60" fmla="*/ 0 w 404"/>
                  <a:gd name="T61" fmla="*/ 0 h 472"/>
                  <a:gd name="T62" fmla="*/ 0 w 404"/>
                  <a:gd name="T63" fmla="*/ 0 h 472"/>
                  <a:gd name="T64" fmla="*/ 0 w 404"/>
                  <a:gd name="T65" fmla="*/ 0 h 472"/>
                  <a:gd name="T66" fmla="*/ 0 w 404"/>
                  <a:gd name="T67" fmla="*/ 0 h 472"/>
                  <a:gd name="T68" fmla="*/ 0 w 404"/>
                  <a:gd name="T69" fmla="*/ 0 h 472"/>
                  <a:gd name="T70" fmla="*/ 0 w 404"/>
                  <a:gd name="T71" fmla="*/ 0 h 472"/>
                  <a:gd name="T72" fmla="*/ 0 w 404"/>
                  <a:gd name="T73" fmla="*/ 0 h 472"/>
                  <a:gd name="T74" fmla="*/ 0 w 404"/>
                  <a:gd name="T75" fmla="*/ 0 h 472"/>
                  <a:gd name="T76" fmla="*/ 0 w 404"/>
                  <a:gd name="T77" fmla="*/ 0 h 472"/>
                  <a:gd name="T78" fmla="*/ 0 w 404"/>
                  <a:gd name="T79" fmla="*/ 0 h 472"/>
                  <a:gd name="T80" fmla="*/ 0 w 404"/>
                  <a:gd name="T81" fmla="*/ 0 h 472"/>
                  <a:gd name="T82" fmla="*/ 0 w 404"/>
                  <a:gd name="T83" fmla="*/ 0 h 472"/>
                  <a:gd name="T84" fmla="*/ 0 w 404"/>
                  <a:gd name="T85" fmla="*/ 0 h 472"/>
                  <a:gd name="T86" fmla="*/ 0 w 404"/>
                  <a:gd name="T87" fmla="*/ 0 h 472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404" h="472">
                    <a:moveTo>
                      <a:pt x="157" y="61"/>
                    </a:moveTo>
                    <a:lnTo>
                      <a:pt x="127" y="87"/>
                    </a:lnTo>
                    <a:lnTo>
                      <a:pt x="96" y="113"/>
                    </a:lnTo>
                    <a:lnTo>
                      <a:pt x="68" y="143"/>
                    </a:lnTo>
                    <a:lnTo>
                      <a:pt x="43" y="175"/>
                    </a:lnTo>
                    <a:lnTo>
                      <a:pt x="22" y="208"/>
                    </a:lnTo>
                    <a:lnTo>
                      <a:pt x="8" y="244"/>
                    </a:lnTo>
                    <a:lnTo>
                      <a:pt x="0" y="283"/>
                    </a:lnTo>
                    <a:lnTo>
                      <a:pt x="2" y="323"/>
                    </a:lnTo>
                    <a:lnTo>
                      <a:pt x="5" y="333"/>
                    </a:lnTo>
                    <a:lnTo>
                      <a:pt x="8" y="344"/>
                    </a:lnTo>
                    <a:lnTo>
                      <a:pt x="12" y="353"/>
                    </a:lnTo>
                    <a:lnTo>
                      <a:pt x="18" y="363"/>
                    </a:lnTo>
                    <a:lnTo>
                      <a:pt x="25" y="372"/>
                    </a:lnTo>
                    <a:lnTo>
                      <a:pt x="34" y="380"/>
                    </a:lnTo>
                    <a:lnTo>
                      <a:pt x="41" y="388"/>
                    </a:lnTo>
                    <a:lnTo>
                      <a:pt x="52" y="393"/>
                    </a:lnTo>
                    <a:lnTo>
                      <a:pt x="71" y="405"/>
                    </a:lnTo>
                    <a:lnTo>
                      <a:pt x="90" y="415"/>
                    </a:lnTo>
                    <a:lnTo>
                      <a:pt x="109" y="424"/>
                    </a:lnTo>
                    <a:lnTo>
                      <a:pt x="129" y="431"/>
                    </a:lnTo>
                    <a:lnTo>
                      <a:pt x="150" y="438"/>
                    </a:lnTo>
                    <a:lnTo>
                      <a:pt x="171" y="444"/>
                    </a:lnTo>
                    <a:lnTo>
                      <a:pt x="191" y="449"/>
                    </a:lnTo>
                    <a:lnTo>
                      <a:pt x="212" y="454"/>
                    </a:lnTo>
                    <a:lnTo>
                      <a:pt x="234" y="458"/>
                    </a:lnTo>
                    <a:lnTo>
                      <a:pt x="254" y="461"/>
                    </a:lnTo>
                    <a:lnTo>
                      <a:pt x="276" y="464"/>
                    </a:lnTo>
                    <a:lnTo>
                      <a:pt x="298" y="467"/>
                    </a:lnTo>
                    <a:lnTo>
                      <a:pt x="319" y="468"/>
                    </a:lnTo>
                    <a:lnTo>
                      <a:pt x="341" y="470"/>
                    </a:lnTo>
                    <a:lnTo>
                      <a:pt x="363" y="471"/>
                    </a:lnTo>
                    <a:lnTo>
                      <a:pt x="383" y="472"/>
                    </a:lnTo>
                    <a:lnTo>
                      <a:pt x="391" y="472"/>
                    </a:lnTo>
                    <a:lnTo>
                      <a:pt x="397" y="470"/>
                    </a:lnTo>
                    <a:lnTo>
                      <a:pt x="401" y="464"/>
                    </a:lnTo>
                    <a:lnTo>
                      <a:pt x="404" y="458"/>
                    </a:lnTo>
                    <a:lnTo>
                      <a:pt x="404" y="451"/>
                    </a:lnTo>
                    <a:lnTo>
                      <a:pt x="401" y="445"/>
                    </a:lnTo>
                    <a:lnTo>
                      <a:pt x="395" y="441"/>
                    </a:lnTo>
                    <a:lnTo>
                      <a:pt x="388" y="438"/>
                    </a:lnTo>
                    <a:lnTo>
                      <a:pt x="369" y="434"/>
                    </a:lnTo>
                    <a:lnTo>
                      <a:pt x="350" y="431"/>
                    </a:lnTo>
                    <a:lnTo>
                      <a:pt x="331" y="426"/>
                    </a:lnTo>
                    <a:lnTo>
                      <a:pt x="310" y="424"/>
                    </a:lnTo>
                    <a:lnTo>
                      <a:pt x="291" y="421"/>
                    </a:lnTo>
                    <a:lnTo>
                      <a:pt x="272" y="418"/>
                    </a:lnTo>
                    <a:lnTo>
                      <a:pt x="251" y="415"/>
                    </a:lnTo>
                    <a:lnTo>
                      <a:pt x="232" y="411"/>
                    </a:lnTo>
                    <a:lnTo>
                      <a:pt x="213" y="408"/>
                    </a:lnTo>
                    <a:lnTo>
                      <a:pt x="194" y="403"/>
                    </a:lnTo>
                    <a:lnTo>
                      <a:pt x="175" y="398"/>
                    </a:lnTo>
                    <a:lnTo>
                      <a:pt x="156" y="393"/>
                    </a:lnTo>
                    <a:lnTo>
                      <a:pt x="138" y="386"/>
                    </a:lnTo>
                    <a:lnTo>
                      <a:pt x="119" y="379"/>
                    </a:lnTo>
                    <a:lnTo>
                      <a:pt x="102" y="372"/>
                    </a:lnTo>
                    <a:lnTo>
                      <a:pt x="84" y="362"/>
                    </a:lnTo>
                    <a:lnTo>
                      <a:pt x="69" y="352"/>
                    </a:lnTo>
                    <a:lnTo>
                      <a:pt x="58" y="339"/>
                    </a:lnTo>
                    <a:lnTo>
                      <a:pt x="49" y="324"/>
                    </a:lnTo>
                    <a:lnTo>
                      <a:pt x="44" y="307"/>
                    </a:lnTo>
                    <a:lnTo>
                      <a:pt x="43" y="290"/>
                    </a:lnTo>
                    <a:lnTo>
                      <a:pt x="44" y="270"/>
                    </a:lnTo>
                    <a:lnTo>
                      <a:pt x="49" y="250"/>
                    </a:lnTo>
                    <a:lnTo>
                      <a:pt x="55" y="234"/>
                    </a:lnTo>
                    <a:lnTo>
                      <a:pt x="65" y="212"/>
                    </a:lnTo>
                    <a:lnTo>
                      <a:pt x="77" y="191"/>
                    </a:lnTo>
                    <a:lnTo>
                      <a:pt x="90" y="172"/>
                    </a:lnTo>
                    <a:lnTo>
                      <a:pt x="104" y="155"/>
                    </a:lnTo>
                    <a:lnTo>
                      <a:pt x="119" y="138"/>
                    </a:lnTo>
                    <a:lnTo>
                      <a:pt x="135" y="120"/>
                    </a:lnTo>
                    <a:lnTo>
                      <a:pt x="154" y="103"/>
                    </a:lnTo>
                    <a:lnTo>
                      <a:pt x="173" y="86"/>
                    </a:lnTo>
                    <a:lnTo>
                      <a:pt x="193" y="71"/>
                    </a:lnTo>
                    <a:lnTo>
                      <a:pt x="218" y="59"/>
                    </a:lnTo>
                    <a:lnTo>
                      <a:pt x="245" y="47"/>
                    </a:lnTo>
                    <a:lnTo>
                      <a:pt x="273" y="36"/>
                    </a:lnTo>
                    <a:lnTo>
                      <a:pt x="298" y="25"/>
                    </a:lnTo>
                    <a:lnTo>
                      <a:pt x="319" y="17"/>
                    </a:lnTo>
                    <a:lnTo>
                      <a:pt x="332" y="8"/>
                    </a:lnTo>
                    <a:lnTo>
                      <a:pt x="336" y="2"/>
                    </a:lnTo>
                    <a:lnTo>
                      <a:pt x="322" y="0"/>
                    </a:lnTo>
                    <a:lnTo>
                      <a:pt x="301" y="1"/>
                    </a:lnTo>
                    <a:lnTo>
                      <a:pt x="278" y="5"/>
                    </a:lnTo>
                    <a:lnTo>
                      <a:pt x="253" y="13"/>
                    </a:lnTo>
                    <a:lnTo>
                      <a:pt x="226" y="23"/>
                    </a:lnTo>
                    <a:lnTo>
                      <a:pt x="201" y="34"/>
                    </a:lnTo>
                    <a:lnTo>
                      <a:pt x="178" y="47"/>
                    </a:lnTo>
                    <a:lnTo>
                      <a:pt x="157" y="61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16" name="Freeform 168"/>
              <p:cNvSpPr>
                <a:spLocks/>
              </p:cNvSpPr>
              <p:nvPr/>
            </p:nvSpPr>
            <p:spPr bwMode="auto">
              <a:xfrm>
                <a:off x="8263" y="4458"/>
                <a:ext cx="118" cy="105"/>
              </a:xfrm>
              <a:custGeom>
                <a:avLst/>
                <a:gdLst>
                  <a:gd name="T0" fmla="*/ 0 w 354"/>
                  <a:gd name="T1" fmla="*/ 0 h 315"/>
                  <a:gd name="T2" fmla="*/ 0 w 354"/>
                  <a:gd name="T3" fmla="*/ 0 h 315"/>
                  <a:gd name="T4" fmla="*/ 0 w 354"/>
                  <a:gd name="T5" fmla="*/ 0 h 315"/>
                  <a:gd name="T6" fmla="*/ 0 w 354"/>
                  <a:gd name="T7" fmla="*/ 0 h 315"/>
                  <a:gd name="T8" fmla="*/ 0 w 354"/>
                  <a:gd name="T9" fmla="*/ 0 h 315"/>
                  <a:gd name="T10" fmla="*/ 0 w 354"/>
                  <a:gd name="T11" fmla="*/ 0 h 315"/>
                  <a:gd name="T12" fmla="*/ 0 w 354"/>
                  <a:gd name="T13" fmla="*/ 0 h 315"/>
                  <a:gd name="T14" fmla="*/ 0 w 354"/>
                  <a:gd name="T15" fmla="*/ 0 h 315"/>
                  <a:gd name="T16" fmla="*/ 0 w 354"/>
                  <a:gd name="T17" fmla="*/ 0 h 315"/>
                  <a:gd name="T18" fmla="*/ 0 w 354"/>
                  <a:gd name="T19" fmla="*/ 0 h 315"/>
                  <a:gd name="T20" fmla="*/ 0 w 354"/>
                  <a:gd name="T21" fmla="*/ 0 h 315"/>
                  <a:gd name="T22" fmla="*/ 0 w 354"/>
                  <a:gd name="T23" fmla="*/ 0 h 315"/>
                  <a:gd name="T24" fmla="*/ 0 w 354"/>
                  <a:gd name="T25" fmla="*/ 0 h 315"/>
                  <a:gd name="T26" fmla="*/ 0 w 354"/>
                  <a:gd name="T27" fmla="*/ 0 h 315"/>
                  <a:gd name="T28" fmla="*/ 0 w 354"/>
                  <a:gd name="T29" fmla="*/ 0 h 315"/>
                  <a:gd name="T30" fmla="*/ 0 w 354"/>
                  <a:gd name="T31" fmla="*/ 0 h 315"/>
                  <a:gd name="T32" fmla="*/ 0 w 354"/>
                  <a:gd name="T33" fmla="*/ 0 h 315"/>
                  <a:gd name="T34" fmla="*/ 0 w 354"/>
                  <a:gd name="T35" fmla="*/ 0 h 315"/>
                  <a:gd name="T36" fmla="*/ 0 w 354"/>
                  <a:gd name="T37" fmla="*/ 0 h 315"/>
                  <a:gd name="T38" fmla="*/ 0 w 354"/>
                  <a:gd name="T39" fmla="*/ 0 h 315"/>
                  <a:gd name="T40" fmla="*/ 0 w 354"/>
                  <a:gd name="T41" fmla="*/ 0 h 315"/>
                  <a:gd name="T42" fmla="*/ 0 w 354"/>
                  <a:gd name="T43" fmla="*/ 0 h 315"/>
                  <a:gd name="T44" fmla="*/ 0 w 354"/>
                  <a:gd name="T45" fmla="*/ 0 h 315"/>
                  <a:gd name="T46" fmla="*/ 0 w 354"/>
                  <a:gd name="T47" fmla="*/ 0 h 315"/>
                  <a:gd name="T48" fmla="*/ 0 w 354"/>
                  <a:gd name="T49" fmla="*/ 0 h 315"/>
                  <a:gd name="T50" fmla="*/ 0 w 354"/>
                  <a:gd name="T51" fmla="*/ 0 h 315"/>
                  <a:gd name="T52" fmla="*/ 0 w 354"/>
                  <a:gd name="T53" fmla="*/ 0 h 315"/>
                  <a:gd name="T54" fmla="*/ 0 w 354"/>
                  <a:gd name="T55" fmla="*/ 0 h 315"/>
                  <a:gd name="T56" fmla="*/ 0 w 354"/>
                  <a:gd name="T57" fmla="*/ 0 h 315"/>
                  <a:gd name="T58" fmla="*/ 0 w 354"/>
                  <a:gd name="T59" fmla="*/ 0 h 315"/>
                  <a:gd name="T60" fmla="*/ 0 w 354"/>
                  <a:gd name="T61" fmla="*/ 0 h 315"/>
                  <a:gd name="T62" fmla="*/ 0 w 354"/>
                  <a:gd name="T63" fmla="*/ 0 h 315"/>
                  <a:gd name="T64" fmla="*/ 0 w 354"/>
                  <a:gd name="T65" fmla="*/ 0 h 315"/>
                  <a:gd name="T66" fmla="*/ 0 w 354"/>
                  <a:gd name="T67" fmla="*/ 0 h 315"/>
                  <a:gd name="T68" fmla="*/ 0 w 354"/>
                  <a:gd name="T69" fmla="*/ 0 h 315"/>
                  <a:gd name="T70" fmla="*/ 0 w 354"/>
                  <a:gd name="T71" fmla="*/ 0 h 315"/>
                  <a:gd name="T72" fmla="*/ 0 w 354"/>
                  <a:gd name="T73" fmla="*/ 0 h 315"/>
                  <a:gd name="T74" fmla="*/ 0 w 354"/>
                  <a:gd name="T75" fmla="*/ 0 h 315"/>
                  <a:gd name="T76" fmla="*/ 0 w 354"/>
                  <a:gd name="T77" fmla="*/ 0 h 315"/>
                  <a:gd name="T78" fmla="*/ 0 w 354"/>
                  <a:gd name="T79" fmla="*/ 0 h 315"/>
                  <a:gd name="T80" fmla="*/ 0 w 354"/>
                  <a:gd name="T81" fmla="*/ 0 h 315"/>
                  <a:gd name="T82" fmla="*/ 0 w 354"/>
                  <a:gd name="T83" fmla="*/ 0 h 315"/>
                  <a:gd name="T84" fmla="*/ 0 w 354"/>
                  <a:gd name="T85" fmla="*/ 0 h 315"/>
                  <a:gd name="T86" fmla="*/ 0 w 354"/>
                  <a:gd name="T87" fmla="*/ 0 h 315"/>
                  <a:gd name="T88" fmla="*/ 0 w 354"/>
                  <a:gd name="T89" fmla="*/ 0 h 315"/>
                  <a:gd name="T90" fmla="*/ 0 w 354"/>
                  <a:gd name="T91" fmla="*/ 0 h 315"/>
                  <a:gd name="T92" fmla="*/ 0 w 354"/>
                  <a:gd name="T93" fmla="*/ 0 h 315"/>
                  <a:gd name="T94" fmla="*/ 0 w 354"/>
                  <a:gd name="T95" fmla="*/ 0 h 315"/>
                  <a:gd name="T96" fmla="*/ 0 w 354"/>
                  <a:gd name="T97" fmla="*/ 0 h 315"/>
                  <a:gd name="T98" fmla="*/ 0 w 354"/>
                  <a:gd name="T99" fmla="*/ 0 h 315"/>
                  <a:gd name="T100" fmla="*/ 0 w 354"/>
                  <a:gd name="T101" fmla="*/ 0 h 315"/>
                  <a:gd name="T102" fmla="*/ 0 w 354"/>
                  <a:gd name="T103" fmla="*/ 0 h 315"/>
                  <a:gd name="T104" fmla="*/ 0 w 354"/>
                  <a:gd name="T105" fmla="*/ 0 h 315"/>
                  <a:gd name="T106" fmla="*/ 0 w 354"/>
                  <a:gd name="T107" fmla="*/ 0 h 315"/>
                  <a:gd name="T108" fmla="*/ 0 w 354"/>
                  <a:gd name="T109" fmla="*/ 0 h 315"/>
                  <a:gd name="T110" fmla="*/ 0 w 354"/>
                  <a:gd name="T111" fmla="*/ 0 h 315"/>
                  <a:gd name="T112" fmla="*/ 0 w 354"/>
                  <a:gd name="T113" fmla="*/ 0 h 315"/>
                  <a:gd name="T114" fmla="*/ 0 w 354"/>
                  <a:gd name="T115" fmla="*/ 0 h 315"/>
                  <a:gd name="T116" fmla="*/ 0 w 354"/>
                  <a:gd name="T117" fmla="*/ 0 h 315"/>
                  <a:gd name="T118" fmla="*/ 0 w 354"/>
                  <a:gd name="T119" fmla="*/ 0 h 315"/>
                  <a:gd name="T120" fmla="*/ 0 w 354"/>
                  <a:gd name="T121" fmla="*/ 0 h 315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354" h="315">
                    <a:moveTo>
                      <a:pt x="294" y="96"/>
                    </a:moveTo>
                    <a:lnTo>
                      <a:pt x="310" y="113"/>
                    </a:lnTo>
                    <a:lnTo>
                      <a:pt x="320" y="133"/>
                    </a:lnTo>
                    <a:lnTo>
                      <a:pt x="325" y="155"/>
                    </a:lnTo>
                    <a:lnTo>
                      <a:pt x="325" y="178"/>
                    </a:lnTo>
                    <a:lnTo>
                      <a:pt x="322" y="197"/>
                    </a:lnTo>
                    <a:lnTo>
                      <a:pt x="316" y="212"/>
                    </a:lnTo>
                    <a:lnTo>
                      <a:pt x="306" y="228"/>
                    </a:lnTo>
                    <a:lnTo>
                      <a:pt x="295" y="241"/>
                    </a:lnTo>
                    <a:lnTo>
                      <a:pt x="282" y="256"/>
                    </a:lnTo>
                    <a:lnTo>
                      <a:pt x="269" y="267"/>
                    </a:lnTo>
                    <a:lnTo>
                      <a:pt x="256" y="280"/>
                    </a:lnTo>
                    <a:lnTo>
                      <a:pt x="243" y="293"/>
                    </a:lnTo>
                    <a:lnTo>
                      <a:pt x="240" y="297"/>
                    </a:lnTo>
                    <a:lnTo>
                      <a:pt x="240" y="302"/>
                    </a:lnTo>
                    <a:lnTo>
                      <a:pt x="240" y="306"/>
                    </a:lnTo>
                    <a:lnTo>
                      <a:pt x="243" y="310"/>
                    </a:lnTo>
                    <a:lnTo>
                      <a:pt x="247" y="313"/>
                    </a:lnTo>
                    <a:lnTo>
                      <a:pt x="253" y="315"/>
                    </a:lnTo>
                    <a:lnTo>
                      <a:pt x="257" y="313"/>
                    </a:lnTo>
                    <a:lnTo>
                      <a:pt x="262" y="310"/>
                    </a:lnTo>
                    <a:lnTo>
                      <a:pt x="291" y="292"/>
                    </a:lnTo>
                    <a:lnTo>
                      <a:pt x="316" y="267"/>
                    </a:lnTo>
                    <a:lnTo>
                      <a:pt x="335" y="240"/>
                    </a:lnTo>
                    <a:lnTo>
                      <a:pt x="348" y="208"/>
                    </a:lnTo>
                    <a:lnTo>
                      <a:pt x="354" y="177"/>
                    </a:lnTo>
                    <a:lnTo>
                      <a:pt x="351" y="143"/>
                    </a:lnTo>
                    <a:lnTo>
                      <a:pt x="339" y="113"/>
                    </a:lnTo>
                    <a:lnTo>
                      <a:pt x="316" y="86"/>
                    </a:lnTo>
                    <a:lnTo>
                      <a:pt x="298" y="72"/>
                    </a:lnTo>
                    <a:lnTo>
                      <a:pt x="278" y="60"/>
                    </a:lnTo>
                    <a:lnTo>
                      <a:pt x="256" y="49"/>
                    </a:lnTo>
                    <a:lnTo>
                      <a:pt x="231" y="39"/>
                    </a:lnTo>
                    <a:lnTo>
                      <a:pt x="206" y="29"/>
                    </a:lnTo>
                    <a:lnTo>
                      <a:pt x="181" y="21"/>
                    </a:lnTo>
                    <a:lnTo>
                      <a:pt x="155" y="16"/>
                    </a:lnTo>
                    <a:lnTo>
                      <a:pt x="130" y="10"/>
                    </a:lnTo>
                    <a:lnTo>
                      <a:pt x="105" y="6"/>
                    </a:lnTo>
                    <a:lnTo>
                      <a:pt x="83" y="3"/>
                    </a:lnTo>
                    <a:lnTo>
                      <a:pt x="61" y="0"/>
                    </a:lnTo>
                    <a:lnTo>
                      <a:pt x="43" y="0"/>
                    </a:lnTo>
                    <a:lnTo>
                      <a:pt x="27" y="0"/>
                    </a:lnTo>
                    <a:lnTo>
                      <a:pt x="14" y="0"/>
                    </a:lnTo>
                    <a:lnTo>
                      <a:pt x="5" y="3"/>
                    </a:lnTo>
                    <a:lnTo>
                      <a:pt x="0" y="6"/>
                    </a:lnTo>
                    <a:lnTo>
                      <a:pt x="15" y="8"/>
                    </a:lnTo>
                    <a:lnTo>
                      <a:pt x="30" y="10"/>
                    </a:lnTo>
                    <a:lnTo>
                      <a:pt x="47" y="13"/>
                    </a:lnTo>
                    <a:lnTo>
                      <a:pt x="65" y="16"/>
                    </a:lnTo>
                    <a:lnTo>
                      <a:pt x="83" y="20"/>
                    </a:lnTo>
                    <a:lnTo>
                      <a:pt x="103" y="23"/>
                    </a:lnTo>
                    <a:lnTo>
                      <a:pt x="122" y="27"/>
                    </a:lnTo>
                    <a:lnTo>
                      <a:pt x="143" y="31"/>
                    </a:lnTo>
                    <a:lnTo>
                      <a:pt x="162" y="37"/>
                    </a:lnTo>
                    <a:lnTo>
                      <a:pt x="182" y="43"/>
                    </a:lnTo>
                    <a:lnTo>
                      <a:pt x="203" y="49"/>
                    </a:lnTo>
                    <a:lnTo>
                      <a:pt x="222" y="56"/>
                    </a:lnTo>
                    <a:lnTo>
                      <a:pt x="241" y="64"/>
                    </a:lnTo>
                    <a:lnTo>
                      <a:pt x="260" y="75"/>
                    </a:lnTo>
                    <a:lnTo>
                      <a:pt x="278" y="85"/>
                    </a:lnTo>
                    <a:lnTo>
                      <a:pt x="294" y="96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cmpd="sng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17" name="Freeform 169"/>
              <p:cNvSpPr>
                <a:spLocks/>
              </p:cNvSpPr>
              <p:nvPr/>
            </p:nvSpPr>
            <p:spPr bwMode="auto">
              <a:xfrm>
                <a:off x="8023" y="4506"/>
                <a:ext cx="47" cy="99"/>
              </a:xfrm>
              <a:custGeom>
                <a:avLst/>
                <a:gdLst>
                  <a:gd name="T0" fmla="*/ 0 w 143"/>
                  <a:gd name="T1" fmla="*/ 0 h 297"/>
                  <a:gd name="T2" fmla="*/ 0 w 143"/>
                  <a:gd name="T3" fmla="*/ 0 h 297"/>
                  <a:gd name="T4" fmla="*/ 0 w 143"/>
                  <a:gd name="T5" fmla="*/ 0 h 297"/>
                  <a:gd name="T6" fmla="*/ 0 w 143"/>
                  <a:gd name="T7" fmla="*/ 0 h 297"/>
                  <a:gd name="T8" fmla="*/ 0 w 143"/>
                  <a:gd name="T9" fmla="*/ 0 h 297"/>
                  <a:gd name="T10" fmla="*/ 0 w 143"/>
                  <a:gd name="T11" fmla="*/ 0 h 297"/>
                  <a:gd name="T12" fmla="*/ 0 w 143"/>
                  <a:gd name="T13" fmla="*/ 0 h 297"/>
                  <a:gd name="T14" fmla="*/ 0 w 143"/>
                  <a:gd name="T15" fmla="*/ 0 h 297"/>
                  <a:gd name="T16" fmla="*/ 0 w 143"/>
                  <a:gd name="T17" fmla="*/ 0 h 297"/>
                  <a:gd name="T18" fmla="*/ 0 w 143"/>
                  <a:gd name="T19" fmla="*/ 0 h 297"/>
                  <a:gd name="T20" fmla="*/ 0 w 143"/>
                  <a:gd name="T21" fmla="*/ 0 h 297"/>
                  <a:gd name="T22" fmla="*/ 0 w 143"/>
                  <a:gd name="T23" fmla="*/ 0 h 297"/>
                  <a:gd name="T24" fmla="*/ 0 w 143"/>
                  <a:gd name="T25" fmla="*/ 0 h 297"/>
                  <a:gd name="T26" fmla="*/ 0 w 143"/>
                  <a:gd name="T27" fmla="*/ 0 h 297"/>
                  <a:gd name="T28" fmla="*/ 0 w 143"/>
                  <a:gd name="T29" fmla="*/ 0 h 297"/>
                  <a:gd name="T30" fmla="*/ 0 w 143"/>
                  <a:gd name="T31" fmla="*/ 0 h 297"/>
                  <a:gd name="T32" fmla="*/ 0 w 143"/>
                  <a:gd name="T33" fmla="*/ 0 h 297"/>
                  <a:gd name="T34" fmla="*/ 0 w 143"/>
                  <a:gd name="T35" fmla="*/ 0 h 297"/>
                  <a:gd name="T36" fmla="*/ 0 w 143"/>
                  <a:gd name="T37" fmla="*/ 0 h 297"/>
                  <a:gd name="T38" fmla="*/ 0 w 143"/>
                  <a:gd name="T39" fmla="*/ 0 h 297"/>
                  <a:gd name="T40" fmla="*/ 0 w 143"/>
                  <a:gd name="T41" fmla="*/ 0 h 297"/>
                  <a:gd name="T42" fmla="*/ 0 w 143"/>
                  <a:gd name="T43" fmla="*/ 0 h 297"/>
                  <a:gd name="T44" fmla="*/ 0 w 143"/>
                  <a:gd name="T45" fmla="*/ 0 h 297"/>
                  <a:gd name="T46" fmla="*/ 0 w 143"/>
                  <a:gd name="T47" fmla="*/ 0 h 297"/>
                  <a:gd name="T48" fmla="*/ 0 w 143"/>
                  <a:gd name="T49" fmla="*/ 0 h 297"/>
                  <a:gd name="T50" fmla="*/ 0 w 143"/>
                  <a:gd name="T51" fmla="*/ 0 h 297"/>
                  <a:gd name="T52" fmla="*/ 0 w 143"/>
                  <a:gd name="T53" fmla="*/ 0 h 297"/>
                  <a:gd name="T54" fmla="*/ 0 w 143"/>
                  <a:gd name="T55" fmla="*/ 0 h 297"/>
                  <a:gd name="T56" fmla="*/ 0 w 143"/>
                  <a:gd name="T57" fmla="*/ 0 h 297"/>
                  <a:gd name="T58" fmla="*/ 0 w 143"/>
                  <a:gd name="T59" fmla="*/ 0 h 297"/>
                  <a:gd name="T60" fmla="*/ 0 w 143"/>
                  <a:gd name="T61" fmla="*/ 0 h 297"/>
                  <a:gd name="T62" fmla="*/ 0 w 143"/>
                  <a:gd name="T63" fmla="*/ 0 h 297"/>
                  <a:gd name="T64" fmla="*/ 0 w 143"/>
                  <a:gd name="T65" fmla="*/ 0 h 297"/>
                  <a:gd name="T66" fmla="*/ 0 w 143"/>
                  <a:gd name="T67" fmla="*/ 0 h 297"/>
                  <a:gd name="T68" fmla="*/ 0 w 143"/>
                  <a:gd name="T69" fmla="*/ 0 h 297"/>
                  <a:gd name="T70" fmla="*/ 0 w 143"/>
                  <a:gd name="T71" fmla="*/ 0 h 297"/>
                  <a:gd name="T72" fmla="*/ 0 w 143"/>
                  <a:gd name="T73" fmla="*/ 0 h 297"/>
                  <a:gd name="T74" fmla="*/ 0 w 143"/>
                  <a:gd name="T75" fmla="*/ 0 h 297"/>
                  <a:gd name="T76" fmla="*/ 0 w 143"/>
                  <a:gd name="T77" fmla="*/ 0 h 297"/>
                  <a:gd name="T78" fmla="*/ 0 w 143"/>
                  <a:gd name="T79" fmla="*/ 0 h 297"/>
                  <a:gd name="T80" fmla="*/ 0 w 143"/>
                  <a:gd name="T81" fmla="*/ 0 h 297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43" h="297">
                    <a:moveTo>
                      <a:pt x="0" y="162"/>
                    </a:moveTo>
                    <a:lnTo>
                      <a:pt x="0" y="187"/>
                    </a:lnTo>
                    <a:lnTo>
                      <a:pt x="5" y="210"/>
                    </a:lnTo>
                    <a:lnTo>
                      <a:pt x="16" y="231"/>
                    </a:lnTo>
                    <a:lnTo>
                      <a:pt x="30" y="250"/>
                    </a:lnTo>
                    <a:lnTo>
                      <a:pt x="48" y="266"/>
                    </a:lnTo>
                    <a:lnTo>
                      <a:pt x="69" y="280"/>
                    </a:lnTo>
                    <a:lnTo>
                      <a:pt x="92" y="290"/>
                    </a:lnTo>
                    <a:lnTo>
                      <a:pt x="116" y="296"/>
                    </a:lnTo>
                    <a:lnTo>
                      <a:pt x="123" y="297"/>
                    </a:lnTo>
                    <a:lnTo>
                      <a:pt x="130" y="295"/>
                    </a:lnTo>
                    <a:lnTo>
                      <a:pt x="136" y="290"/>
                    </a:lnTo>
                    <a:lnTo>
                      <a:pt x="139" y="284"/>
                    </a:lnTo>
                    <a:lnTo>
                      <a:pt x="139" y="277"/>
                    </a:lnTo>
                    <a:lnTo>
                      <a:pt x="138" y="270"/>
                    </a:lnTo>
                    <a:lnTo>
                      <a:pt x="133" y="264"/>
                    </a:lnTo>
                    <a:lnTo>
                      <a:pt x="126" y="261"/>
                    </a:lnTo>
                    <a:lnTo>
                      <a:pt x="102" y="253"/>
                    </a:lnTo>
                    <a:lnTo>
                      <a:pt x="80" y="241"/>
                    </a:lnTo>
                    <a:lnTo>
                      <a:pt x="63" y="226"/>
                    </a:lnTo>
                    <a:lnTo>
                      <a:pt x="50" y="208"/>
                    </a:lnTo>
                    <a:lnTo>
                      <a:pt x="41" y="187"/>
                    </a:lnTo>
                    <a:lnTo>
                      <a:pt x="36" y="164"/>
                    </a:lnTo>
                    <a:lnTo>
                      <a:pt x="36" y="139"/>
                    </a:lnTo>
                    <a:lnTo>
                      <a:pt x="44" y="113"/>
                    </a:lnTo>
                    <a:lnTo>
                      <a:pt x="52" y="95"/>
                    </a:lnTo>
                    <a:lnTo>
                      <a:pt x="64" y="78"/>
                    </a:lnTo>
                    <a:lnTo>
                      <a:pt x="77" y="62"/>
                    </a:lnTo>
                    <a:lnTo>
                      <a:pt x="92" y="47"/>
                    </a:lnTo>
                    <a:lnTo>
                      <a:pt x="105" y="34"/>
                    </a:lnTo>
                    <a:lnTo>
                      <a:pt x="120" y="23"/>
                    </a:lnTo>
                    <a:lnTo>
                      <a:pt x="133" y="11"/>
                    </a:lnTo>
                    <a:lnTo>
                      <a:pt x="143" y="1"/>
                    </a:lnTo>
                    <a:lnTo>
                      <a:pt x="133" y="0"/>
                    </a:lnTo>
                    <a:lnTo>
                      <a:pt x="117" y="7"/>
                    </a:lnTo>
                    <a:lnTo>
                      <a:pt x="95" y="23"/>
                    </a:lnTo>
                    <a:lnTo>
                      <a:pt x="70" y="44"/>
                    </a:lnTo>
                    <a:lnTo>
                      <a:pt x="47" y="72"/>
                    </a:lnTo>
                    <a:lnTo>
                      <a:pt x="25" y="101"/>
                    </a:lnTo>
                    <a:lnTo>
                      <a:pt x="8" y="132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18" name="Freeform 170"/>
              <p:cNvSpPr>
                <a:spLocks/>
              </p:cNvSpPr>
              <p:nvPr/>
            </p:nvSpPr>
            <p:spPr bwMode="auto">
              <a:xfrm>
                <a:off x="8360" y="4451"/>
                <a:ext cx="103" cy="129"/>
              </a:xfrm>
              <a:custGeom>
                <a:avLst/>
                <a:gdLst>
                  <a:gd name="T0" fmla="*/ 0 w 309"/>
                  <a:gd name="T1" fmla="*/ 0 h 388"/>
                  <a:gd name="T2" fmla="*/ 0 w 309"/>
                  <a:gd name="T3" fmla="*/ 0 h 388"/>
                  <a:gd name="T4" fmla="*/ 0 w 309"/>
                  <a:gd name="T5" fmla="*/ 0 h 388"/>
                  <a:gd name="T6" fmla="*/ 0 w 309"/>
                  <a:gd name="T7" fmla="*/ 0 h 388"/>
                  <a:gd name="T8" fmla="*/ 0 w 309"/>
                  <a:gd name="T9" fmla="*/ 0 h 388"/>
                  <a:gd name="T10" fmla="*/ 0 w 309"/>
                  <a:gd name="T11" fmla="*/ 0 h 388"/>
                  <a:gd name="T12" fmla="*/ 0 w 309"/>
                  <a:gd name="T13" fmla="*/ 0 h 388"/>
                  <a:gd name="T14" fmla="*/ 0 w 309"/>
                  <a:gd name="T15" fmla="*/ 0 h 388"/>
                  <a:gd name="T16" fmla="*/ 0 w 309"/>
                  <a:gd name="T17" fmla="*/ 0 h 388"/>
                  <a:gd name="T18" fmla="*/ 0 w 309"/>
                  <a:gd name="T19" fmla="*/ 0 h 388"/>
                  <a:gd name="T20" fmla="*/ 0 w 309"/>
                  <a:gd name="T21" fmla="*/ 1 h 388"/>
                  <a:gd name="T22" fmla="*/ 0 w 309"/>
                  <a:gd name="T23" fmla="*/ 1 h 388"/>
                  <a:gd name="T24" fmla="*/ 0 w 309"/>
                  <a:gd name="T25" fmla="*/ 1 h 388"/>
                  <a:gd name="T26" fmla="*/ 0 w 309"/>
                  <a:gd name="T27" fmla="*/ 1 h 388"/>
                  <a:gd name="T28" fmla="*/ 0 w 309"/>
                  <a:gd name="T29" fmla="*/ 1 h 388"/>
                  <a:gd name="T30" fmla="*/ 0 w 309"/>
                  <a:gd name="T31" fmla="*/ 0 h 388"/>
                  <a:gd name="T32" fmla="*/ 0 w 309"/>
                  <a:gd name="T33" fmla="*/ 0 h 388"/>
                  <a:gd name="T34" fmla="*/ 0 w 309"/>
                  <a:gd name="T35" fmla="*/ 0 h 388"/>
                  <a:gd name="T36" fmla="*/ 0 w 309"/>
                  <a:gd name="T37" fmla="*/ 0 h 388"/>
                  <a:gd name="T38" fmla="*/ 0 w 309"/>
                  <a:gd name="T39" fmla="*/ 0 h 388"/>
                  <a:gd name="T40" fmla="*/ 0 w 309"/>
                  <a:gd name="T41" fmla="*/ 0 h 388"/>
                  <a:gd name="T42" fmla="*/ 0 w 309"/>
                  <a:gd name="T43" fmla="*/ 0 h 388"/>
                  <a:gd name="T44" fmla="*/ 0 w 309"/>
                  <a:gd name="T45" fmla="*/ 0 h 388"/>
                  <a:gd name="T46" fmla="*/ 0 w 309"/>
                  <a:gd name="T47" fmla="*/ 0 h 388"/>
                  <a:gd name="T48" fmla="*/ 0 w 309"/>
                  <a:gd name="T49" fmla="*/ 0 h 388"/>
                  <a:gd name="T50" fmla="*/ 0 w 309"/>
                  <a:gd name="T51" fmla="*/ 0 h 388"/>
                  <a:gd name="T52" fmla="*/ 0 w 309"/>
                  <a:gd name="T53" fmla="*/ 0 h 388"/>
                  <a:gd name="T54" fmla="*/ 0 w 309"/>
                  <a:gd name="T55" fmla="*/ 0 h 388"/>
                  <a:gd name="T56" fmla="*/ 0 w 309"/>
                  <a:gd name="T57" fmla="*/ 0 h 388"/>
                  <a:gd name="T58" fmla="*/ 0 w 309"/>
                  <a:gd name="T59" fmla="*/ 0 h 388"/>
                  <a:gd name="T60" fmla="*/ 0 w 309"/>
                  <a:gd name="T61" fmla="*/ 0 h 388"/>
                  <a:gd name="T62" fmla="*/ 0 w 309"/>
                  <a:gd name="T63" fmla="*/ 0 h 388"/>
                  <a:gd name="T64" fmla="*/ 0 w 309"/>
                  <a:gd name="T65" fmla="*/ 0 h 388"/>
                  <a:gd name="T66" fmla="*/ 0 w 309"/>
                  <a:gd name="T67" fmla="*/ 0 h 388"/>
                  <a:gd name="T68" fmla="*/ 0 w 309"/>
                  <a:gd name="T69" fmla="*/ 0 h 388"/>
                  <a:gd name="T70" fmla="*/ 0 w 309"/>
                  <a:gd name="T71" fmla="*/ 0 h 388"/>
                  <a:gd name="T72" fmla="*/ 0 w 309"/>
                  <a:gd name="T73" fmla="*/ 0 h 388"/>
                  <a:gd name="T74" fmla="*/ 0 w 309"/>
                  <a:gd name="T75" fmla="*/ 0 h 388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309" h="388">
                    <a:moveTo>
                      <a:pt x="250" y="145"/>
                    </a:moveTo>
                    <a:lnTo>
                      <a:pt x="260" y="155"/>
                    </a:lnTo>
                    <a:lnTo>
                      <a:pt x="269" y="167"/>
                    </a:lnTo>
                    <a:lnTo>
                      <a:pt x="275" y="180"/>
                    </a:lnTo>
                    <a:lnTo>
                      <a:pt x="281" y="193"/>
                    </a:lnTo>
                    <a:lnTo>
                      <a:pt x="282" y="206"/>
                    </a:lnTo>
                    <a:lnTo>
                      <a:pt x="282" y="220"/>
                    </a:lnTo>
                    <a:lnTo>
                      <a:pt x="278" y="234"/>
                    </a:lnTo>
                    <a:lnTo>
                      <a:pt x="272" y="247"/>
                    </a:lnTo>
                    <a:lnTo>
                      <a:pt x="262" y="262"/>
                    </a:lnTo>
                    <a:lnTo>
                      <a:pt x="250" y="275"/>
                    </a:lnTo>
                    <a:lnTo>
                      <a:pt x="237" y="286"/>
                    </a:lnTo>
                    <a:lnTo>
                      <a:pt x="222" y="298"/>
                    </a:lnTo>
                    <a:lnTo>
                      <a:pt x="209" y="308"/>
                    </a:lnTo>
                    <a:lnTo>
                      <a:pt x="194" y="319"/>
                    </a:lnTo>
                    <a:lnTo>
                      <a:pt x="180" y="331"/>
                    </a:lnTo>
                    <a:lnTo>
                      <a:pt x="166" y="344"/>
                    </a:lnTo>
                    <a:lnTo>
                      <a:pt x="162" y="348"/>
                    </a:lnTo>
                    <a:lnTo>
                      <a:pt x="159" y="354"/>
                    </a:lnTo>
                    <a:lnTo>
                      <a:pt x="156" y="359"/>
                    </a:lnTo>
                    <a:lnTo>
                      <a:pt x="153" y="365"/>
                    </a:lnTo>
                    <a:lnTo>
                      <a:pt x="152" y="371"/>
                    </a:lnTo>
                    <a:lnTo>
                      <a:pt x="152" y="377"/>
                    </a:lnTo>
                    <a:lnTo>
                      <a:pt x="153" y="382"/>
                    </a:lnTo>
                    <a:lnTo>
                      <a:pt x="158" y="387"/>
                    </a:lnTo>
                    <a:lnTo>
                      <a:pt x="163" y="388"/>
                    </a:lnTo>
                    <a:lnTo>
                      <a:pt x="169" y="388"/>
                    </a:lnTo>
                    <a:lnTo>
                      <a:pt x="175" y="387"/>
                    </a:lnTo>
                    <a:lnTo>
                      <a:pt x="180" y="382"/>
                    </a:lnTo>
                    <a:lnTo>
                      <a:pt x="194" y="367"/>
                    </a:lnTo>
                    <a:lnTo>
                      <a:pt x="210" y="351"/>
                    </a:lnTo>
                    <a:lnTo>
                      <a:pt x="227" y="337"/>
                    </a:lnTo>
                    <a:lnTo>
                      <a:pt x="244" y="322"/>
                    </a:lnTo>
                    <a:lnTo>
                      <a:pt x="260" y="308"/>
                    </a:lnTo>
                    <a:lnTo>
                      <a:pt x="275" y="292"/>
                    </a:lnTo>
                    <a:lnTo>
                      <a:pt x="290" y="275"/>
                    </a:lnTo>
                    <a:lnTo>
                      <a:pt x="300" y="256"/>
                    </a:lnTo>
                    <a:lnTo>
                      <a:pt x="307" y="234"/>
                    </a:lnTo>
                    <a:lnTo>
                      <a:pt x="309" y="213"/>
                    </a:lnTo>
                    <a:lnTo>
                      <a:pt x="304" y="191"/>
                    </a:lnTo>
                    <a:lnTo>
                      <a:pt x="297" y="171"/>
                    </a:lnTo>
                    <a:lnTo>
                      <a:pt x="285" y="151"/>
                    </a:lnTo>
                    <a:lnTo>
                      <a:pt x="271" y="134"/>
                    </a:lnTo>
                    <a:lnTo>
                      <a:pt x="253" y="118"/>
                    </a:lnTo>
                    <a:lnTo>
                      <a:pt x="235" y="104"/>
                    </a:lnTo>
                    <a:lnTo>
                      <a:pt x="222" y="94"/>
                    </a:lnTo>
                    <a:lnTo>
                      <a:pt x="207" y="85"/>
                    </a:lnTo>
                    <a:lnTo>
                      <a:pt x="191" y="75"/>
                    </a:lnTo>
                    <a:lnTo>
                      <a:pt x="175" y="65"/>
                    </a:lnTo>
                    <a:lnTo>
                      <a:pt x="159" y="55"/>
                    </a:lnTo>
                    <a:lnTo>
                      <a:pt x="141" y="45"/>
                    </a:lnTo>
                    <a:lnTo>
                      <a:pt x="124" y="36"/>
                    </a:lnTo>
                    <a:lnTo>
                      <a:pt x="108" y="28"/>
                    </a:lnTo>
                    <a:lnTo>
                      <a:pt x="92" y="20"/>
                    </a:lnTo>
                    <a:lnTo>
                      <a:pt x="75" y="13"/>
                    </a:lnTo>
                    <a:lnTo>
                      <a:pt x="59" y="9"/>
                    </a:lnTo>
                    <a:lnTo>
                      <a:pt x="45" y="5"/>
                    </a:lnTo>
                    <a:lnTo>
                      <a:pt x="31" y="2"/>
                    </a:lnTo>
                    <a:lnTo>
                      <a:pt x="20" y="0"/>
                    </a:lnTo>
                    <a:lnTo>
                      <a:pt x="9" y="2"/>
                    </a:lnTo>
                    <a:lnTo>
                      <a:pt x="0" y="5"/>
                    </a:lnTo>
                    <a:lnTo>
                      <a:pt x="11" y="7"/>
                    </a:lnTo>
                    <a:lnTo>
                      <a:pt x="23" y="12"/>
                    </a:lnTo>
                    <a:lnTo>
                      <a:pt x="36" y="17"/>
                    </a:lnTo>
                    <a:lnTo>
                      <a:pt x="49" y="23"/>
                    </a:lnTo>
                    <a:lnTo>
                      <a:pt x="65" y="30"/>
                    </a:lnTo>
                    <a:lnTo>
                      <a:pt x="81" y="38"/>
                    </a:lnTo>
                    <a:lnTo>
                      <a:pt x="99" y="46"/>
                    </a:lnTo>
                    <a:lnTo>
                      <a:pt x="116" y="55"/>
                    </a:lnTo>
                    <a:lnTo>
                      <a:pt x="134" y="65"/>
                    </a:lnTo>
                    <a:lnTo>
                      <a:pt x="152" y="75"/>
                    </a:lnTo>
                    <a:lnTo>
                      <a:pt x="169" y="86"/>
                    </a:lnTo>
                    <a:lnTo>
                      <a:pt x="187" y="98"/>
                    </a:lnTo>
                    <a:lnTo>
                      <a:pt x="205" y="109"/>
                    </a:lnTo>
                    <a:lnTo>
                      <a:pt x="221" y="121"/>
                    </a:lnTo>
                    <a:lnTo>
                      <a:pt x="235" y="132"/>
                    </a:lnTo>
                    <a:lnTo>
                      <a:pt x="250" y="145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19" name="Freeform 171"/>
              <p:cNvSpPr>
                <a:spLocks/>
              </p:cNvSpPr>
              <p:nvPr/>
            </p:nvSpPr>
            <p:spPr bwMode="auto">
              <a:xfrm>
                <a:off x="8279" y="4648"/>
                <a:ext cx="135" cy="97"/>
              </a:xfrm>
              <a:custGeom>
                <a:avLst/>
                <a:gdLst>
                  <a:gd name="T0" fmla="*/ 0 w 406"/>
                  <a:gd name="T1" fmla="*/ 0 h 292"/>
                  <a:gd name="T2" fmla="*/ 0 w 406"/>
                  <a:gd name="T3" fmla="*/ 0 h 292"/>
                  <a:gd name="T4" fmla="*/ 1 w 406"/>
                  <a:gd name="T5" fmla="*/ 0 h 292"/>
                  <a:gd name="T6" fmla="*/ 1 w 406"/>
                  <a:gd name="T7" fmla="*/ 0 h 292"/>
                  <a:gd name="T8" fmla="*/ 1 w 406"/>
                  <a:gd name="T9" fmla="*/ 0 h 292"/>
                  <a:gd name="T10" fmla="*/ 1 w 406"/>
                  <a:gd name="T11" fmla="*/ 0 h 292"/>
                  <a:gd name="T12" fmla="*/ 1 w 406"/>
                  <a:gd name="T13" fmla="*/ 0 h 292"/>
                  <a:gd name="T14" fmla="*/ 1 w 406"/>
                  <a:gd name="T15" fmla="*/ 0 h 292"/>
                  <a:gd name="T16" fmla="*/ 0 w 406"/>
                  <a:gd name="T17" fmla="*/ 0 h 292"/>
                  <a:gd name="T18" fmla="*/ 0 w 406"/>
                  <a:gd name="T19" fmla="*/ 0 h 292"/>
                  <a:gd name="T20" fmla="*/ 0 w 406"/>
                  <a:gd name="T21" fmla="*/ 0 h 292"/>
                  <a:gd name="T22" fmla="*/ 0 w 406"/>
                  <a:gd name="T23" fmla="*/ 0 h 292"/>
                  <a:gd name="T24" fmla="*/ 0 w 406"/>
                  <a:gd name="T25" fmla="*/ 0 h 292"/>
                  <a:gd name="T26" fmla="*/ 0 w 406"/>
                  <a:gd name="T27" fmla="*/ 0 h 292"/>
                  <a:gd name="T28" fmla="*/ 0 w 406"/>
                  <a:gd name="T29" fmla="*/ 0 h 292"/>
                  <a:gd name="T30" fmla="*/ 0 w 406"/>
                  <a:gd name="T31" fmla="*/ 0 h 292"/>
                  <a:gd name="T32" fmla="*/ 0 w 406"/>
                  <a:gd name="T33" fmla="*/ 0 h 292"/>
                  <a:gd name="T34" fmla="*/ 0 w 406"/>
                  <a:gd name="T35" fmla="*/ 0 h 292"/>
                  <a:gd name="T36" fmla="*/ 0 w 406"/>
                  <a:gd name="T37" fmla="*/ 0 h 292"/>
                  <a:gd name="T38" fmla="*/ 0 w 406"/>
                  <a:gd name="T39" fmla="*/ 0 h 292"/>
                  <a:gd name="T40" fmla="*/ 0 w 406"/>
                  <a:gd name="T41" fmla="*/ 0 h 292"/>
                  <a:gd name="T42" fmla="*/ 0 w 406"/>
                  <a:gd name="T43" fmla="*/ 0 h 292"/>
                  <a:gd name="T44" fmla="*/ 0 w 406"/>
                  <a:gd name="T45" fmla="*/ 0 h 292"/>
                  <a:gd name="T46" fmla="*/ 0 w 406"/>
                  <a:gd name="T47" fmla="*/ 0 h 292"/>
                  <a:gd name="T48" fmla="*/ 0 w 406"/>
                  <a:gd name="T49" fmla="*/ 0 h 292"/>
                  <a:gd name="T50" fmla="*/ 0 w 406"/>
                  <a:gd name="T51" fmla="*/ 0 h 292"/>
                  <a:gd name="T52" fmla="*/ 0 w 406"/>
                  <a:gd name="T53" fmla="*/ 0 h 292"/>
                  <a:gd name="T54" fmla="*/ 0 w 406"/>
                  <a:gd name="T55" fmla="*/ 0 h 292"/>
                  <a:gd name="T56" fmla="*/ 0 w 406"/>
                  <a:gd name="T57" fmla="*/ 0 h 292"/>
                  <a:gd name="T58" fmla="*/ 0 w 406"/>
                  <a:gd name="T59" fmla="*/ 0 h 292"/>
                  <a:gd name="T60" fmla="*/ 0 w 406"/>
                  <a:gd name="T61" fmla="*/ 0 h 292"/>
                  <a:gd name="T62" fmla="*/ 0 w 406"/>
                  <a:gd name="T63" fmla="*/ 0 h 29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406" h="292">
                    <a:moveTo>
                      <a:pt x="326" y="36"/>
                    </a:moveTo>
                    <a:lnTo>
                      <a:pt x="332" y="65"/>
                    </a:lnTo>
                    <a:lnTo>
                      <a:pt x="340" y="93"/>
                    </a:lnTo>
                    <a:lnTo>
                      <a:pt x="351" y="123"/>
                    </a:lnTo>
                    <a:lnTo>
                      <a:pt x="361" y="152"/>
                    </a:lnTo>
                    <a:lnTo>
                      <a:pt x="373" y="181"/>
                    </a:lnTo>
                    <a:lnTo>
                      <a:pt x="384" y="210"/>
                    </a:lnTo>
                    <a:lnTo>
                      <a:pt x="395" y="237"/>
                    </a:lnTo>
                    <a:lnTo>
                      <a:pt x="405" y="266"/>
                    </a:lnTo>
                    <a:lnTo>
                      <a:pt x="406" y="273"/>
                    </a:lnTo>
                    <a:lnTo>
                      <a:pt x="406" y="279"/>
                    </a:lnTo>
                    <a:lnTo>
                      <a:pt x="404" y="284"/>
                    </a:lnTo>
                    <a:lnTo>
                      <a:pt x="399" y="289"/>
                    </a:lnTo>
                    <a:lnTo>
                      <a:pt x="393" y="292"/>
                    </a:lnTo>
                    <a:lnTo>
                      <a:pt x="387" y="292"/>
                    </a:lnTo>
                    <a:lnTo>
                      <a:pt x="381" y="289"/>
                    </a:lnTo>
                    <a:lnTo>
                      <a:pt x="377" y="283"/>
                    </a:lnTo>
                    <a:lnTo>
                      <a:pt x="364" y="251"/>
                    </a:lnTo>
                    <a:lnTo>
                      <a:pt x="352" y="213"/>
                    </a:lnTo>
                    <a:lnTo>
                      <a:pt x="339" y="171"/>
                    </a:lnTo>
                    <a:lnTo>
                      <a:pt x="329" y="131"/>
                    </a:lnTo>
                    <a:lnTo>
                      <a:pt x="318" y="93"/>
                    </a:lnTo>
                    <a:lnTo>
                      <a:pt x="311" y="63"/>
                    </a:lnTo>
                    <a:lnTo>
                      <a:pt x="307" y="42"/>
                    </a:lnTo>
                    <a:lnTo>
                      <a:pt x="305" y="34"/>
                    </a:lnTo>
                    <a:lnTo>
                      <a:pt x="283" y="34"/>
                    </a:lnTo>
                    <a:lnTo>
                      <a:pt x="261" y="36"/>
                    </a:lnTo>
                    <a:lnTo>
                      <a:pt x="239" y="39"/>
                    </a:lnTo>
                    <a:lnTo>
                      <a:pt x="216" y="43"/>
                    </a:lnTo>
                    <a:lnTo>
                      <a:pt x="192" y="50"/>
                    </a:lnTo>
                    <a:lnTo>
                      <a:pt x="170" y="57"/>
                    </a:lnTo>
                    <a:lnTo>
                      <a:pt x="148" y="65"/>
                    </a:lnTo>
                    <a:lnTo>
                      <a:pt x="126" y="73"/>
                    </a:lnTo>
                    <a:lnTo>
                      <a:pt x="106" y="83"/>
                    </a:lnTo>
                    <a:lnTo>
                      <a:pt x="85" y="93"/>
                    </a:lnTo>
                    <a:lnTo>
                      <a:pt x="67" y="103"/>
                    </a:lnTo>
                    <a:lnTo>
                      <a:pt x="50" y="113"/>
                    </a:lnTo>
                    <a:lnTo>
                      <a:pt x="34" y="122"/>
                    </a:lnTo>
                    <a:lnTo>
                      <a:pt x="20" y="132"/>
                    </a:lnTo>
                    <a:lnTo>
                      <a:pt x="9" y="141"/>
                    </a:lnTo>
                    <a:lnTo>
                      <a:pt x="0" y="148"/>
                    </a:lnTo>
                    <a:lnTo>
                      <a:pt x="0" y="133"/>
                    </a:lnTo>
                    <a:lnTo>
                      <a:pt x="7" y="118"/>
                    </a:lnTo>
                    <a:lnTo>
                      <a:pt x="19" y="102"/>
                    </a:lnTo>
                    <a:lnTo>
                      <a:pt x="35" y="86"/>
                    </a:lnTo>
                    <a:lnTo>
                      <a:pt x="53" y="70"/>
                    </a:lnTo>
                    <a:lnTo>
                      <a:pt x="73" y="54"/>
                    </a:lnTo>
                    <a:lnTo>
                      <a:pt x="92" y="43"/>
                    </a:lnTo>
                    <a:lnTo>
                      <a:pt x="111" y="33"/>
                    </a:lnTo>
                    <a:lnTo>
                      <a:pt x="139" y="23"/>
                    </a:lnTo>
                    <a:lnTo>
                      <a:pt x="173" y="14"/>
                    </a:lnTo>
                    <a:lnTo>
                      <a:pt x="210" y="8"/>
                    </a:lnTo>
                    <a:lnTo>
                      <a:pt x="245" y="4"/>
                    </a:lnTo>
                    <a:lnTo>
                      <a:pt x="277" y="1"/>
                    </a:lnTo>
                    <a:lnTo>
                      <a:pt x="304" y="0"/>
                    </a:lnTo>
                    <a:lnTo>
                      <a:pt x="321" y="0"/>
                    </a:lnTo>
                    <a:lnTo>
                      <a:pt x="329" y="0"/>
                    </a:lnTo>
                    <a:lnTo>
                      <a:pt x="336" y="1"/>
                    </a:lnTo>
                    <a:lnTo>
                      <a:pt x="342" y="6"/>
                    </a:lnTo>
                    <a:lnTo>
                      <a:pt x="345" y="11"/>
                    </a:lnTo>
                    <a:lnTo>
                      <a:pt x="346" y="19"/>
                    </a:lnTo>
                    <a:lnTo>
                      <a:pt x="345" y="26"/>
                    </a:lnTo>
                    <a:lnTo>
                      <a:pt x="340" y="31"/>
                    </a:lnTo>
                    <a:lnTo>
                      <a:pt x="335" y="34"/>
                    </a:lnTo>
                    <a:lnTo>
                      <a:pt x="326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20" name="Freeform 172"/>
              <p:cNvSpPr>
                <a:spLocks/>
              </p:cNvSpPr>
              <p:nvPr/>
            </p:nvSpPr>
            <p:spPr bwMode="auto">
              <a:xfrm>
                <a:off x="8272" y="4697"/>
                <a:ext cx="146" cy="320"/>
              </a:xfrm>
              <a:custGeom>
                <a:avLst/>
                <a:gdLst>
                  <a:gd name="T0" fmla="*/ 0 w 439"/>
                  <a:gd name="T1" fmla="*/ 0 h 960"/>
                  <a:gd name="T2" fmla="*/ 0 w 439"/>
                  <a:gd name="T3" fmla="*/ 0 h 960"/>
                  <a:gd name="T4" fmla="*/ 0 w 439"/>
                  <a:gd name="T5" fmla="*/ 1 h 960"/>
                  <a:gd name="T6" fmla="*/ 0 w 439"/>
                  <a:gd name="T7" fmla="*/ 1 h 960"/>
                  <a:gd name="T8" fmla="*/ 0 w 439"/>
                  <a:gd name="T9" fmla="*/ 1 h 960"/>
                  <a:gd name="T10" fmla="*/ 0 w 439"/>
                  <a:gd name="T11" fmla="*/ 1 h 960"/>
                  <a:gd name="T12" fmla="*/ 0 w 439"/>
                  <a:gd name="T13" fmla="*/ 1 h 960"/>
                  <a:gd name="T14" fmla="*/ 0 w 439"/>
                  <a:gd name="T15" fmla="*/ 1 h 960"/>
                  <a:gd name="T16" fmla="*/ 0 w 439"/>
                  <a:gd name="T17" fmla="*/ 1 h 960"/>
                  <a:gd name="T18" fmla="*/ 1 w 439"/>
                  <a:gd name="T19" fmla="*/ 1 h 960"/>
                  <a:gd name="T20" fmla="*/ 1 w 439"/>
                  <a:gd name="T21" fmla="*/ 1 h 960"/>
                  <a:gd name="T22" fmla="*/ 1 w 439"/>
                  <a:gd name="T23" fmla="*/ 1 h 960"/>
                  <a:gd name="T24" fmla="*/ 1 w 439"/>
                  <a:gd name="T25" fmla="*/ 1 h 960"/>
                  <a:gd name="T26" fmla="*/ 1 w 439"/>
                  <a:gd name="T27" fmla="*/ 1 h 960"/>
                  <a:gd name="T28" fmla="*/ 1 w 439"/>
                  <a:gd name="T29" fmla="*/ 1 h 960"/>
                  <a:gd name="T30" fmla="*/ 1 w 439"/>
                  <a:gd name="T31" fmla="*/ 1 h 960"/>
                  <a:gd name="T32" fmla="*/ 1 w 439"/>
                  <a:gd name="T33" fmla="*/ 1 h 960"/>
                  <a:gd name="T34" fmla="*/ 1 w 439"/>
                  <a:gd name="T35" fmla="*/ 1 h 960"/>
                  <a:gd name="T36" fmla="*/ 0 w 439"/>
                  <a:gd name="T37" fmla="*/ 1 h 960"/>
                  <a:gd name="T38" fmla="*/ 0 w 439"/>
                  <a:gd name="T39" fmla="*/ 1 h 960"/>
                  <a:gd name="T40" fmla="*/ 0 w 439"/>
                  <a:gd name="T41" fmla="*/ 1 h 960"/>
                  <a:gd name="T42" fmla="*/ 0 w 439"/>
                  <a:gd name="T43" fmla="*/ 1 h 960"/>
                  <a:gd name="T44" fmla="*/ 0 w 439"/>
                  <a:gd name="T45" fmla="*/ 1 h 960"/>
                  <a:gd name="T46" fmla="*/ 0 w 439"/>
                  <a:gd name="T47" fmla="*/ 0 h 960"/>
                  <a:gd name="T48" fmla="*/ 0 w 439"/>
                  <a:gd name="T49" fmla="*/ 0 h 960"/>
                  <a:gd name="T50" fmla="*/ 0 w 439"/>
                  <a:gd name="T51" fmla="*/ 0 h 960"/>
                  <a:gd name="T52" fmla="*/ 0 w 439"/>
                  <a:gd name="T53" fmla="*/ 0 h 960"/>
                  <a:gd name="T54" fmla="*/ 0 w 439"/>
                  <a:gd name="T55" fmla="*/ 0 h 960"/>
                  <a:gd name="T56" fmla="*/ 0 w 439"/>
                  <a:gd name="T57" fmla="*/ 0 h 960"/>
                  <a:gd name="T58" fmla="*/ 0 w 439"/>
                  <a:gd name="T59" fmla="*/ 0 h 960"/>
                  <a:gd name="T60" fmla="*/ 0 w 439"/>
                  <a:gd name="T61" fmla="*/ 0 h 960"/>
                  <a:gd name="T62" fmla="*/ 0 w 439"/>
                  <a:gd name="T63" fmla="*/ 0 h 960"/>
                  <a:gd name="T64" fmla="*/ 0 w 439"/>
                  <a:gd name="T65" fmla="*/ 0 h 960"/>
                  <a:gd name="T66" fmla="*/ 0 w 439"/>
                  <a:gd name="T67" fmla="*/ 0 h 96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439" h="960">
                    <a:moveTo>
                      <a:pt x="72" y="270"/>
                    </a:moveTo>
                    <a:lnTo>
                      <a:pt x="82" y="289"/>
                    </a:lnTo>
                    <a:lnTo>
                      <a:pt x="85" y="302"/>
                    </a:lnTo>
                    <a:lnTo>
                      <a:pt x="87" y="316"/>
                    </a:lnTo>
                    <a:lnTo>
                      <a:pt x="93" y="336"/>
                    </a:lnTo>
                    <a:lnTo>
                      <a:pt x="107" y="376"/>
                    </a:lnTo>
                    <a:lnTo>
                      <a:pt x="124" y="417"/>
                    </a:lnTo>
                    <a:lnTo>
                      <a:pt x="141" y="455"/>
                    </a:lnTo>
                    <a:lnTo>
                      <a:pt x="157" y="494"/>
                    </a:lnTo>
                    <a:lnTo>
                      <a:pt x="175" y="533"/>
                    </a:lnTo>
                    <a:lnTo>
                      <a:pt x="193" y="572"/>
                    </a:lnTo>
                    <a:lnTo>
                      <a:pt x="210" y="611"/>
                    </a:lnTo>
                    <a:lnTo>
                      <a:pt x="229" y="649"/>
                    </a:lnTo>
                    <a:lnTo>
                      <a:pt x="248" y="687"/>
                    </a:lnTo>
                    <a:lnTo>
                      <a:pt x="267" y="726"/>
                    </a:lnTo>
                    <a:lnTo>
                      <a:pt x="287" y="763"/>
                    </a:lnTo>
                    <a:lnTo>
                      <a:pt x="307" y="802"/>
                    </a:lnTo>
                    <a:lnTo>
                      <a:pt x="326" y="839"/>
                    </a:lnTo>
                    <a:lnTo>
                      <a:pt x="347" y="878"/>
                    </a:lnTo>
                    <a:lnTo>
                      <a:pt x="367" y="915"/>
                    </a:lnTo>
                    <a:lnTo>
                      <a:pt x="388" y="954"/>
                    </a:lnTo>
                    <a:lnTo>
                      <a:pt x="391" y="957"/>
                    </a:lnTo>
                    <a:lnTo>
                      <a:pt x="397" y="958"/>
                    </a:lnTo>
                    <a:lnTo>
                      <a:pt x="404" y="960"/>
                    </a:lnTo>
                    <a:lnTo>
                      <a:pt x="413" y="960"/>
                    </a:lnTo>
                    <a:lnTo>
                      <a:pt x="420" y="960"/>
                    </a:lnTo>
                    <a:lnTo>
                      <a:pt x="427" y="958"/>
                    </a:lnTo>
                    <a:lnTo>
                      <a:pt x="433" y="957"/>
                    </a:lnTo>
                    <a:lnTo>
                      <a:pt x="436" y="954"/>
                    </a:lnTo>
                    <a:lnTo>
                      <a:pt x="439" y="948"/>
                    </a:lnTo>
                    <a:lnTo>
                      <a:pt x="439" y="943"/>
                    </a:lnTo>
                    <a:lnTo>
                      <a:pt x="436" y="937"/>
                    </a:lnTo>
                    <a:lnTo>
                      <a:pt x="432" y="932"/>
                    </a:lnTo>
                    <a:lnTo>
                      <a:pt x="414" y="902"/>
                    </a:lnTo>
                    <a:lnTo>
                      <a:pt x="398" y="874"/>
                    </a:lnTo>
                    <a:lnTo>
                      <a:pt x="380" y="843"/>
                    </a:lnTo>
                    <a:lnTo>
                      <a:pt x="364" y="813"/>
                    </a:lnTo>
                    <a:lnTo>
                      <a:pt x="348" y="784"/>
                    </a:lnTo>
                    <a:lnTo>
                      <a:pt x="332" y="754"/>
                    </a:lnTo>
                    <a:lnTo>
                      <a:pt x="314" y="724"/>
                    </a:lnTo>
                    <a:lnTo>
                      <a:pt x="298" y="694"/>
                    </a:lnTo>
                    <a:lnTo>
                      <a:pt x="269" y="638"/>
                    </a:lnTo>
                    <a:lnTo>
                      <a:pt x="242" y="585"/>
                    </a:lnTo>
                    <a:lnTo>
                      <a:pt x="216" y="532"/>
                    </a:lnTo>
                    <a:lnTo>
                      <a:pt x="193" y="477"/>
                    </a:lnTo>
                    <a:lnTo>
                      <a:pt x="169" y="424"/>
                    </a:lnTo>
                    <a:lnTo>
                      <a:pt x="149" y="369"/>
                    </a:lnTo>
                    <a:lnTo>
                      <a:pt x="128" y="312"/>
                    </a:lnTo>
                    <a:lnTo>
                      <a:pt x="107" y="253"/>
                    </a:lnTo>
                    <a:lnTo>
                      <a:pt x="91" y="220"/>
                    </a:lnTo>
                    <a:lnTo>
                      <a:pt x="75" y="181"/>
                    </a:lnTo>
                    <a:lnTo>
                      <a:pt x="60" y="139"/>
                    </a:lnTo>
                    <a:lnTo>
                      <a:pt x="47" y="99"/>
                    </a:lnTo>
                    <a:lnTo>
                      <a:pt x="35" y="62"/>
                    </a:lnTo>
                    <a:lnTo>
                      <a:pt x="25" y="31"/>
                    </a:lnTo>
                    <a:lnTo>
                      <a:pt x="15" y="10"/>
                    </a:lnTo>
                    <a:lnTo>
                      <a:pt x="8" y="0"/>
                    </a:lnTo>
                    <a:lnTo>
                      <a:pt x="5" y="1"/>
                    </a:lnTo>
                    <a:lnTo>
                      <a:pt x="2" y="4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6" y="47"/>
                    </a:lnTo>
                    <a:lnTo>
                      <a:pt x="11" y="82"/>
                    </a:lnTo>
                    <a:lnTo>
                      <a:pt x="16" y="115"/>
                    </a:lnTo>
                    <a:lnTo>
                      <a:pt x="24" y="146"/>
                    </a:lnTo>
                    <a:lnTo>
                      <a:pt x="33" y="179"/>
                    </a:lnTo>
                    <a:lnTo>
                      <a:pt x="43" y="211"/>
                    </a:lnTo>
                    <a:lnTo>
                      <a:pt x="56" y="241"/>
                    </a:lnTo>
                    <a:lnTo>
                      <a:pt x="72" y="2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21" name="Freeform 173"/>
              <p:cNvSpPr>
                <a:spLocks/>
              </p:cNvSpPr>
              <p:nvPr/>
            </p:nvSpPr>
            <p:spPr bwMode="auto">
              <a:xfrm>
                <a:off x="8416" y="4972"/>
                <a:ext cx="128" cy="66"/>
              </a:xfrm>
              <a:custGeom>
                <a:avLst/>
                <a:gdLst>
                  <a:gd name="T0" fmla="*/ 0 w 382"/>
                  <a:gd name="T1" fmla="*/ 0 h 198"/>
                  <a:gd name="T2" fmla="*/ 0 w 382"/>
                  <a:gd name="T3" fmla="*/ 0 h 198"/>
                  <a:gd name="T4" fmla="*/ 0 w 382"/>
                  <a:gd name="T5" fmla="*/ 0 h 198"/>
                  <a:gd name="T6" fmla="*/ 0 w 382"/>
                  <a:gd name="T7" fmla="*/ 0 h 198"/>
                  <a:gd name="T8" fmla="*/ 0 w 382"/>
                  <a:gd name="T9" fmla="*/ 0 h 198"/>
                  <a:gd name="T10" fmla="*/ 0 w 382"/>
                  <a:gd name="T11" fmla="*/ 0 h 198"/>
                  <a:gd name="T12" fmla="*/ 0 w 382"/>
                  <a:gd name="T13" fmla="*/ 0 h 198"/>
                  <a:gd name="T14" fmla="*/ 0 w 382"/>
                  <a:gd name="T15" fmla="*/ 0 h 198"/>
                  <a:gd name="T16" fmla="*/ 0 w 382"/>
                  <a:gd name="T17" fmla="*/ 0 h 198"/>
                  <a:gd name="T18" fmla="*/ 0 w 382"/>
                  <a:gd name="T19" fmla="*/ 0 h 198"/>
                  <a:gd name="T20" fmla="*/ 0 w 382"/>
                  <a:gd name="T21" fmla="*/ 0 h 198"/>
                  <a:gd name="T22" fmla="*/ 0 w 382"/>
                  <a:gd name="T23" fmla="*/ 0 h 198"/>
                  <a:gd name="T24" fmla="*/ 0 w 382"/>
                  <a:gd name="T25" fmla="*/ 0 h 198"/>
                  <a:gd name="T26" fmla="*/ 0 w 382"/>
                  <a:gd name="T27" fmla="*/ 0 h 198"/>
                  <a:gd name="T28" fmla="*/ 0 w 382"/>
                  <a:gd name="T29" fmla="*/ 0 h 198"/>
                  <a:gd name="T30" fmla="*/ 0 w 382"/>
                  <a:gd name="T31" fmla="*/ 0 h 198"/>
                  <a:gd name="T32" fmla="*/ 0 w 382"/>
                  <a:gd name="T33" fmla="*/ 0 h 198"/>
                  <a:gd name="T34" fmla="*/ 0 w 382"/>
                  <a:gd name="T35" fmla="*/ 0 h 198"/>
                  <a:gd name="T36" fmla="*/ 0 w 382"/>
                  <a:gd name="T37" fmla="*/ 0 h 198"/>
                  <a:gd name="T38" fmla="*/ 0 w 382"/>
                  <a:gd name="T39" fmla="*/ 0 h 198"/>
                  <a:gd name="T40" fmla="*/ 1 w 382"/>
                  <a:gd name="T41" fmla="*/ 0 h 198"/>
                  <a:gd name="T42" fmla="*/ 1 w 382"/>
                  <a:gd name="T43" fmla="*/ 0 h 198"/>
                  <a:gd name="T44" fmla="*/ 1 w 382"/>
                  <a:gd name="T45" fmla="*/ 0 h 198"/>
                  <a:gd name="T46" fmla="*/ 1 w 382"/>
                  <a:gd name="T47" fmla="*/ 0 h 198"/>
                  <a:gd name="T48" fmla="*/ 1 w 382"/>
                  <a:gd name="T49" fmla="*/ 0 h 198"/>
                  <a:gd name="T50" fmla="*/ 1 w 382"/>
                  <a:gd name="T51" fmla="*/ 0 h 198"/>
                  <a:gd name="T52" fmla="*/ 1 w 382"/>
                  <a:gd name="T53" fmla="*/ 0 h 198"/>
                  <a:gd name="T54" fmla="*/ 1 w 382"/>
                  <a:gd name="T55" fmla="*/ 0 h 198"/>
                  <a:gd name="T56" fmla="*/ 0 w 382"/>
                  <a:gd name="T57" fmla="*/ 0 h 198"/>
                  <a:gd name="T58" fmla="*/ 0 w 382"/>
                  <a:gd name="T59" fmla="*/ 0 h 198"/>
                  <a:gd name="T60" fmla="*/ 0 w 382"/>
                  <a:gd name="T61" fmla="*/ 0 h 198"/>
                  <a:gd name="T62" fmla="*/ 0 w 382"/>
                  <a:gd name="T63" fmla="*/ 0 h 198"/>
                  <a:gd name="T64" fmla="*/ 0 w 382"/>
                  <a:gd name="T65" fmla="*/ 0 h 198"/>
                  <a:gd name="T66" fmla="*/ 0 w 382"/>
                  <a:gd name="T67" fmla="*/ 0 h 198"/>
                  <a:gd name="T68" fmla="*/ 0 w 382"/>
                  <a:gd name="T69" fmla="*/ 0 h 198"/>
                  <a:gd name="T70" fmla="*/ 0 w 382"/>
                  <a:gd name="T71" fmla="*/ 0 h 198"/>
                  <a:gd name="T72" fmla="*/ 0 w 382"/>
                  <a:gd name="T73" fmla="*/ 0 h 198"/>
                  <a:gd name="T74" fmla="*/ 0 w 382"/>
                  <a:gd name="T75" fmla="*/ 0 h 198"/>
                  <a:gd name="T76" fmla="*/ 0 w 382"/>
                  <a:gd name="T77" fmla="*/ 0 h 198"/>
                  <a:gd name="T78" fmla="*/ 0 w 382"/>
                  <a:gd name="T79" fmla="*/ 0 h 198"/>
                  <a:gd name="T80" fmla="*/ 0 w 382"/>
                  <a:gd name="T81" fmla="*/ 0 h 198"/>
                  <a:gd name="T82" fmla="*/ 0 w 382"/>
                  <a:gd name="T83" fmla="*/ 0 h 198"/>
                  <a:gd name="T84" fmla="*/ 0 w 382"/>
                  <a:gd name="T85" fmla="*/ 0 h 198"/>
                  <a:gd name="T86" fmla="*/ 0 w 382"/>
                  <a:gd name="T87" fmla="*/ 0 h 198"/>
                  <a:gd name="T88" fmla="*/ 0 w 382"/>
                  <a:gd name="T89" fmla="*/ 0 h 198"/>
                  <a:gd name="T90" fmla="*/ 0 w 382"/>
                  <a:gd name="T91" fmla="*/ 0 h 198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0" t="0" r="r" b="b"/>
                <a:pathLst>
                  <a:path w="382" h="198">
                    <a:moveTo>
                      <a:pt x="2" y="182"/>
                    </a:moveTo>
                    <a:lnTo>
                      <a:pt x="0" y="187"/>
                    </a:lnTo>
                    <a:lnTo>
                      <a:pt x="0" y="191"/>
                    </a:lnTo>
                    <a:lnTo>
                      <a:pt x="2" y="195"/>
                    </a:lnTo>
                    <a:lnTo>
                      <a:pt x="6" y="198"/>
                    </a:lnTo>
                    <a:lnTo>
                      <a:pt x="30" y="187"/>
                    </a:lnTo>
                    <a:lnTo>
                      <a:pt x="52" y="176"/>
                    </a:lnTo>
                    <a:lnTo>
                      <a:pt x="75" y="166"/>
                    </a:lnTo>
                    <a:lnTo>
                      <a:pt x="99" y="156"/>
                    </a:lnTo>
                    <a:lnTo>
                      <a:pt x="124" y="146"/>
                    </a:lnTo>
                    <a:lnTo>
                      <a:pt x="147" y="138"/>
                    </a:lnTo>
                    <a:lnTo>
                      <a:pt x="171" y="128"/>
                    </a:lnTo>
                    <a:lnTo>
                      <a:pt x="194" y="119"/>
                    </a:lnTo>
                    <a:lnTo>
                      <a:pt x="218" y="109"/>
                    </a:lnTo>
                    <a:lnTo>
                      <a:pt x="241" y="99"/>
                    </a:lnTo>
                    <a:lnTo>
                      <a:pt x="265" y="89"/>
                    </a:lnTo>
                    <a:lnTo>
                      <a:pt x="287" y="77"/>
                    </a:lnTo>
                    <a:lnTo>
                      <a:pt x="310" y="66"/>
                    </a:lnTo>
                    <a:lnTo>
                      <a:pt x="332" y="54"/>
                    </a:lnTo>
                    <a:lnTo>
                      <a:pt x="354" y="41"/>
                    </a:lnTo>
                    <a:lnTo>
                      <a:pt x="376" y="27"/>
                    </a:lnTo>
                    <a:lnTo>
                      <a:pt x="381" y="23"/>
                    </a:lnTo>
                    <a:lnTo>
                      <a:pt x="382" y="17"/>
                    </a:lnTo>
                    <a:lnTo>
                      <a:pt x="382" y="11"/>
                    </a:lnTo>
                    <a:lnTo>
                      <a:pt x="379" y="7"/>
                    </a:lnTo>
                    <a:lnTo>
                      <a:pt x="375" y="3"/>
                    </a:lnTo>
                    <a:lnTo>
                      <a:pt x="369" y="0"/>
                    </a:lnTo>
                    <a:lnTo>
                      <a:pt x="363" y="0"/>
                    </a:lnTo>
                    <a:lnTo>
                      <a:pt x="359" y="3"/>
                    </a:lnTo>
                    <a:lnTo>
                      <a:pt x="335" y="16"/>
                    </a:lnTo>
                    <a:lnTo>
                      <a:pt x="309" y="28"/>
                    </a:lnTo>
                    <a:lnTo>
                      <a:pt x="281" y="41"/>
                    </a:lnTo>
                    <a:lnTo>
                      <a:pt x="253" y="56"/>
                    </a:lnTo>
                    <a:lnTo>
                      <a:pt x="223" y="70"/>
                    </a:lnTo>
                    <a:lnTo>
                      <a:pt x="193" y="84"/>
                    </a:lnTo>
                    <a:lnTo>
                      <a:pt x="163" y="97"/>
                    </a:lnTo>
                    <a:lnTo>
                      <a:pt x="135" y="112"/>
                    </a:lnTo>
                    <a:lnTo>
                      <a:pt x="107" y="125"/>
                    </a:lnTo>
                    <a:lnTo>
                      <a:pt x="83" y="136"/>
                    </a:lnTo>
                    <a:lnTo>
                      <a:pt x="61" y="148"/>
                    </a:lnTo>
                    <a:lnTo>
                      <a:pt x="40" y="158"/>
                    </a:lnTo>
                    <a:lnTo>
                      <a:pt x="24" y="166"/>
                    </a:lnTo>
                    <a:lnTo>
                      <a:pt x="12" y="174"/>
                    </a:lnTo>
                    <a:lnTo>
                      <a:pt x="5" y="179"/>
                    </a:lnTo>
                    <a:lnTo>
                      <a:pt x="2" y="1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22" name="Freeform 174"/>
              <p:cNvSpPr>
                <a:spLocks/>
              </p:cNvSpPr>
              <p:nvPr/>
            </p:nvSpPr>
            <p:spPr bwMode="auto">
              <a:xfrm>
                <a:off x="8304" y="4693"/>
                <a:ext cx="76" cy="80"/>
              </a:xfrm>
              <a:custGeom>
                <a:avLst/>
                <a:gdLst>
                  <a:gd name="T0" fmla="*/ 0 w 229"/>
                  <a:gd name="T1" fmla="*/ 0 h 240"/>
                  <a:gd name="T2" fmla="*/ 0 w 229"/>
                  <a:gd name="T3" fmla="*/ 0 h 240"/>
                  <a:gd name="T4" fmla="*/ 0 w 229"/>
                  <a:gd name="T5" fmla="*/ 0 h 240"/>
                  <a:gd name="T6" fmla="*/ 0 w 229"/>
                  <a:gd name="T7" fmla="*/ 0 h 240"/>
                  <a:gd name="T8" fmla="*/ 0 w 229"/>
                  <a:gd name="T9" fmla="*/ 0 h 240"/>
                  <a:gd name="T10" fmla="*/ 0 w 229"/>
                  <a:gd name="T11" fmla="*/ 0 h 240"/>
                  <a:gd name="T12" fmla="*/ 0 w 229"/>
                  <a:gd name="T13" fmla="*/ 0 h 240"/>
                  <a:gd name="T14" fmla="*/ 0 w 229"/>
                  <a:gd name="T15" fmla="*/ 0 h 240"/>
                  <a:gd name="T16" fmla="*/ 0 w 229"/>
                  <a:gd name="T17" fmla="*/ 0 h 240"/>
                  <a:gd name="T18" fmla="*/ 0 w 229"/>
                  <a:gd name="T19" fmla="*/ 0 h 240"/>
                  <a:gd name="T20" fmla="*/ 0 w 229"/>
                  <a:gd name="T21" fmla="*/ 0 h 240"/>
                  <a:gd name="T22" fmla="*/ 0 w 229"/>
                  <a:gd name="T23" fmla="*/ 0 h 240"/>
                  <a:gd name="T24" fmla="*/ 0 w 229"/>
                  <a:gd name="T25" fmla="*/ 0 h 240"/>
                  <a:gd name="T26" fmla="*/ 0 w 229"/>
                  <a:gd name="T27" fmla="*/ 0 h 240"/>
                  <a:gd name="T28" fmla="*/ 0 w 229"/>
                  <a:gd name="T29" fmla="*/ 0 h 240"/>
                  <a:gd name="T30" fmla="*/ 0 w 229"/>
                  <a:gd name="T31" fmla="*/ 0 h 240"/>
                  <a:gd name="T32" fmla="*/ 0 w 229"/>
                  <a:gd name="T33" fmla="*/ 0 h 240"/>
                  <a:gd name="T34" fmla="*/ 0 w 229"/>
                  <a:gd name="T35" fmla="*/ 0 h 240"/>
                  <a:gd name="T36" fmla="*/ 0 w 229"/>
                  <a:gd name="T37" fmla="*/ 0 h 240"/>
                  <a:gd name="T38" fmla="*/ 0 w 229"/>
                  <a:gd name="T39" fmla="*/ 0 h 240"/>
                  <a:gd name="T40" fmla="*/ 0 w 229"/>
                  <a:gd name="T41" fmla="*/ 0 h 240"/>
                  <a:gd name="T42" fmla="*/ 0 w 229"/>
                  <a:gd name="T43" fmla="*/ 0 h 240"/>
                  <a:gd name="T44" fmla="*/ 0 w 229"/>
                  <a:gd name="T45" fmla="*/ 0 h 240"/>
                  <a:gd name="T46" fmla="*/ 0 w 229"/>
                  <a:gd name="T47" fmla="*/ 0 h 240"/>
                  <a:gd name="T48" fmla="*/ 0 w 229"/>
                  <a:gd name="T49" fmla="*/ 0 h 240"/>
                  <a:gd name="T50" fmla="*/ 0 w 229"/>
                  <a:gd name="T51" fmla="*/ 0 h 240"/>
                  <a:gd name="T52" fmla="*/ 0 w 229"/>
                  <a:gd name="T53" fmla="*/ 0 h 240"/>
                  <a:gd name="T54" fmla="*/ 0 w 229"/>
                  <a:gd name="T55" fmla="*/ 0 h 240"/>
                  <a:gd name="T56" fmla="*/ 0 w 229"/>
                  <a:gd name="T57" fmla="*/ 0 h 240"/>
                  <a:gd name="T58" fmla="*/ 0 w 229"/>
                  <a:gd name="T59" fmla="*/ 0 h 240"/>
                  <a:gd name="T60" fmla="*/ 0 w 229"/>
                  <a:gd name="T61" fmla="*/ 0 h 240"/>
                  <a:gd name="T62" fmla="*/ 0 w 229"/>
                  <a:gd name="T63" fmla="*/ 0 h 240"/>
                  <a:gd name="T64" fmla="*/ 0 w 229"/>
                  <a:gd name="T65" fmla="*/ 0 h 240"/>
                  <a:gd name="T66" fmla="*/ 0 w 229"/>
                  <a:gd name="T67" fmla="*/ 0 h 240"/>
                  <a:gd name="T68" fmla="*/ 0 w 229"/>
                  <a:gd name="T69" fmla="*/ 0 h 240"/>
                  <a:gd name="T70" fmla="*/ 0 w 229"/>
                  <a:gd name="T71" fmla="*/ 0 h 240"/>
                  <a:gd name="T72" fmla="*/ 0 w 229"/>
                  <a:gd name="T73" fmla="*/ 0 h 240"/>
                  <a:gd name="T74" fmla="*/ 0 w 229"/>
                  <a:gd name="T75" fmla="*/ 0 h 24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229" h="240">
                    <a:moveTo>
                      <a:pt x="126" y="4"/>
                    </a:moveTo>
                    <a:lnTo>
                      <a:pt x="119" y="3"/>
                    </a:lnTo>
                    <a:lnTo>
                      <a:pt x="111" y="3"/>
                    </a:lnTo>
                    <a:lnTo>
                      <a:pt x="105" y="1"/>
                    </a:lnTo>
                    <a:lnTo>
                      <a:pt x="102" y="1"/>
                    </a:lnTo>
                    <a:lnTo>
                      <a:pt x="94" y="0"/>
                    </a:lnTo>
                    <a:lnTo>
                      <a:pt x="83" y="0"/>
                    </a:lnTo>
                    <a:lnTo>
                      <a:pt x="75" y="1"/>
                    </a:lnTo>
                    <a:lnTo>
                      <a:pt x="66" y="3"/>
                    </a:lnTo>
                    <a:lnTo>
                      <a:pt x="57" y="4"/>
                    </a:lnTo>
                    <a:lnTo>
                      <a:pt x="48" y="9"/>
                    </a:lnTo>
                    <a:lnTo>
                      <a:pt x="41" y="13"/>
                    </a:lnTo>
                    <a:lnTo>
                      <a:pt x="33" y="17"/>
                    </a:lnTo>
                    <a:lnTo>
                      <a:pt x="17" y="34"/>
                    </a:lnTo>
                    <a:lnTo>
                      <a:pt x="6" y="55"/>
                    </a:lnTo>
                    <a:lnTo>
                      <a:pt x="1" y="76"/>
                    </a:lnTo>
                    <a:lnTo>
                      <a:pt x="0" y="98"/>
                    </a:lnTo>
                    <a:lnTo>
                      <a:pt x="3" y="121"/>
                    </a:lnTo>
                    <a:lnTo>
                      <a:pt x="8" y="144"/>
                    </a:lnTo>
                    <a:lnTo>
                      <a:pt x="16" y="167"/>
                    </a:lnTo>
                    <a:lnTo>
                      <a:pt x="26" y="187"/>
                    </a:lnTo>
                    <a:lnTo>
                      <a:pt x="35" y="200"/>
                    </a:lnTo>
                    <a:lnTo>
                      <a:pt x="45" y="213"/>
                    </a:lnTo>
                    <a:lnTo>
                      <a:pt x="57" y="223"/>
                    </a:lnTo>
                    <a:lnTo>
                      <a:pt x="70" y="230"/>
                    </a:lnTo>
                    <a:lnTo>
                      <a:pt x="85" y="236"/>
                    </a:lnTo>
                    <a:lnTo>
                      <a:pt x="101" y="240"/>
                    </a:lnTo>
                    <a:lnTo>
                      <a:pt x="116" y="240"/>
                    </a:lnTo>
                    <a:lnTo>
                      <a:pt x="132" y="237"/>
                    </a:lnTo>
                    <a:lnTo>
                      <a:pt x="154" y="228"/>
                    </a:lnTo>
                    <a:lnTo>
                      <a:pt x="174" y="218"/>
                    </a:lnTo>
                    <a:lnTo>
                      <a:pt x="192" y="204"/>
                    </a:lnTo>
                    <a:lnTo>
                      <a:pt x="208" y="188"/>
                    </a:lnTo>
                    <a:lnTo>
                      <a:pt x="218" y="171"/>
                    </a:lnTo>
                    <a:lnTo>
                      <a:pt x="226" y="151"/>
                    </a:lnTo>
                    <a:lnTo>
                      <a:pt x="229" y="131"/>
                    </a:lnTo>
                    <a:lnTo>
                      <a:pt x="226" y="109"/>
                    </a:lnTo>
                    <a:lnTo>
                      <a:pt x="224" y="103"/>
                    </a:lnTo>
                    <a:lnTo>
                      <a:pt x="221" y="98"/>
                    </a:lnTo>
                    <a:lnTo>
                      <a:pt x="215" y="95"/>
                    </a:lnTo>
                    <a:lnTo>
                      <a:pt x="210" y="93"/>
                    </a:lnTo>
                    <a:lnTo>
                      <a:pt x="204" y="95"/>
                    </a:lnTo>
                    <a:lnTo>
                      <a:pt x="198" y="99"/>
                    </a:lnTo>
                    <a:lnTo>
                      <a:pt x="195" y="105"/>
                    </a:lnTo>
                    <a:lnTo>
                      <a:pt x="195" y="111"/>
                    </a:lnTo>
                    <a:lnTo>
                      <a:pt x="193" y="126"/>
                    </a:lnTo>
                    <a:lnTo>
                      <a:pt x="189" y="142"/>
                    </a:lnTo>
                    <a:lnTo>
                      <a:pt x="183" y="158"/>
                    </a:lnTo>
                    <a:lnTo>
                      <a:pt x="174" y="171"/>
                    </a:lnTo>
                    <a:lnTo>
                      <a:pt x="164" y="181"/>
                    </a:lnTo>
                    <a:lnTo>
                      <a:pt x="149" y="190"/>
                    </a:lnTo>
                    <a:lnTo>
                      <a:pt x="133" y="195"/>
                    </a:lnTo>
                    <a:lnTo>
                      <a:pt x="113" y="198"/>
                    </a:lnTo>
                    <a:lnTo>
                      <a:pt x="92" y="197"/>
                    </a:lnTo>
                    <a:lnTo>
                      <a:pt x="76" y="188"/>
                    </a:lnTo>
                    <a:lnTo>
                      <a:pt x="63" y="177"/>
                    </a:lnTo>
                    <a:lnTo>
                      <a:pt x="54" y="161"/>
                    </a:lnTo>
                    <a:lnTo>
                      <a:pt x="47" y="142"/>
                    </a:lnTo>
                    <a:lnTo>
                      <a:pt x="41" y="124"/>
                    </a:lnTo>
                    <a:lnTo>
                      <a:pt x="36" y="103"/>
                    </a:lnTo>
                    <a:lnTo>
                      <a:pt x="35" y="85"/>
                    </a:lnTo>
                    <a:lnTo>
                      <a:pt x="35" y="73"/>
                    </a:lnTo>
                    <a:lnTo>
                      <a:pt x="36" y="62"/>
                    </a:lnTo>
                    <a:lnTo>
                      <a:pt x="41" y="50"/>
                    </a:lnTo>
                    <a:lnTo>
                      <a:pt x="48" y="40"/>
                    </a:lnTo>
                    <a:lnTo>
                      <a:pt x="55" y="33"/>
                    </a:lnTo>
                    <a:lnTo>
                      <a:pt x="66" y="26"/>
                    </a:lnTo>
                    <a:lnTo>
                      <a:pt x="77" y="21"/>
                    </a:lnTo>
                    <a:lnTo>
                      <a:pt x="92" y="19"/>
                    </a:lnTo>
                    <a:lnTo>
                      <a:pt x="97" y="19"/>
                    </a:lnTo>
                    <a:lnTo>
                      <a:pt x="105" y="19"/>
                    </a:lnTo>
                    <a:lnTo>
                      <a:pt x="120" y="19"/>
                    </a:lnTo>
                    <a:lnTo>
                      <a:pt x="135" y="21"/>
                    </a:lnTo>
                    <a:lnTo>
                      <a:pt x="139" y="20"/>
                    </a:lnTo>
                    <a:lnTo>
                      <a:pt x="139" y="14"/>
                    </a:lnTo>
                    <a:lnTo>
                      <a:pt x="133" y="9"/>
                    </a:lnTo>
                    <a:lnTo>
                      <a:pt x="126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23" name="Freeform 175"/>
              <p:cNvSpPr>
                <a:spLocks/>
              </p:cNvSpPr>
              <p:nvPr/>
            </p:nvSpPr>
            <p:spPr bwMode="auto">
              <a:xfrm>
                <a:off x="8401" y="4895"/>
                <a:ext cx="93" cy="90"/>
              </a:xfrm>
              <a:custGeom>
                <a:avLst/>
                <a:gdLst>
                  <a:gd name="T0" fmla="*/ 0 w 281"/>
                  <a:gd name="T1" fmla="*/ 0 h 270"/>
                  <a:gd name="T2" fmla="*/ 0 w 281"/>
                  <a:gd name="T3" fmla="*/ 0 h 270"/>
                  <a:gd name="T4" fmla="*/ 0 w 281"/>
                  <a:gd name="T5" fmla="*/ 0 h 270"/>
                  <a:gd name="T6" fmla="*/ 0 w 281"/>
                  <a:gd name="T7" fmla="*/ 0 h 270"/>
                  <a:gd name="T8" fmla="*/ 0 w 281"/>
                  <a:gd name="T9" fmla="*/ 0 h 270"/>
                  <a:gd name="T10" fmla="*/ 0 w 281"/>
                  <a:gd name="T11" fmla="*/ 0 h 270"/>
                  <a:gd name="T12" fmla="*/ 0 w 281"/>
                  <a:gd name="T13" fmla="*/ 0 h 270"/>
                  <a:gd name="T14" fmla="*/ 0 w 281"/>
                  <a:gd name="T15" fmla="*/ 0 h 270"/>
                  <a:gd name="T16" fmla="*/ 0 w 281"/>
                  <a:gd name="T17" fmla="*/ 0 h 270"/>
                  <a:gd name="T18" fmla="*/ 0 w 281"/>
                  <a:gd name="T19" fmla="*/ 0 h 270"/>
                  <a:gd name="T20" fmla="*/ 0 w 281"/>
                  <a:gd name="T21" fmla="*/ 0 h 270"/>
                  <a:gd name="T22" fmla="*/ 0 w 281"/>
                  <a:gd name="T23" fmla="*/ 0 h 270"/>
                  <a:gd name="T24" fmla="*/ 0 w 281"/>
                  <a:gd name="T25" fmla="*/ 0 h 270"/>
                  <a:gd name="T26" fmla="*/ 0 w 281"/>
                  <a:gd name="T27" fmla="*/ 0 h 270"/>
                  <a:gd name="T28" fmla="*/ 0 w 281"/>
                  <a:gd name="T29" fmla="*/ 0 h 270"/>
                  <a:gd name="T30" fmla="*/ 0 w 281"/>
                  <a:gd name="T31" fmla="*/ 0 h 270"/>
                  <a:gd name="T32" fmla="*/ 0 w 281"/>
                  <a:gd name="T33" fmla="*/ 0 h 270"/>
                  <a:gd name="T34" fmla="*/ 0 w 281"/>
                  <a:gd name="T35" fmla="*/ 0 h 270"/>
                  <a:gd name="T36" fmla="*/ 0 w 281"/>
                  <a:gd name="T37" fmla="*/ 0 h 270"/>
                  <a:gd name="T38" fmla="*/ 0 w 281"/>
                  <a:gd name="T39" fmla="*/ 0 h 270"/>
                  <a:gd name="T40" fmla="*/ 0 w 281"/>
                  <a:gd name="T41" fmla="*/ 0 h 270"/>
                  <a:gd name="T42" fmla="*/ 0 w 281"/>
                  <a:gd name="T43" fmla="*/ 0 h 270"/>
                  <a:gd name="T44" fmla="*/ 0 w 281"/>
                  <a:gd name="T45" fmla="*/ 0 h 270"/>
                  <a:gd name="T46" fmla="*/ 0 w 281"/>
                  <a:gd name="T47" fmla="*/ 0 h 270"/>
                  <a:gd name="T48" fmla="*/ 0 w 281"/>
                  <a:gd name="T49" fmla="*/ 0 h 270"/>
                  <a:gd name="T50" fmla="*/ 0 w 281"/>
                  <a:gd name="T51" fmla="*/ 0 h 270"/>
                  <a:gd name="T52" fmla="*/ 0 w 281"/>
                  <a:gd name="T53" fmla="*/ 0 h 270"/>
                  <a:gd name="T54" fmla="*/ 0 w 281"/>
                  <a:gd name="T55" fmla="*/ 0 h 270"/>
                  <a:gd name="T56" fmla="*/ 0 w 281"/>
                  <a:gd name="T57" fmla="*/ 0 h 270"/>
                  <a:gd name="T58" fmla="*/ 0 w 281"/>
                  <a:gd name="T59" fmla="*/ 0 h 270"/>
                  <a:gd name="T60" fmla="*/ 0 w 281"/>
                  <a:gd name="T61" fmla="*/ 0 h 270"/>
                  <a:gd name="T62" fmla="*/ 0 w 281"/>
                  <a:gd name="T63" fmla="*/ 0 h 270"/>
                  <a:gd name="T64" fmla="*/ 0 w 281"/>
                  <a:gd name="T65" fmla="*/ 0 h 270"/>
                  <a:gd name="T66" fmla="*/ 0 w 281"/>
                  <a:gd name="T67" fmla="*/ 0 h 2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81" h="270">
                    <a:moveTo>
                      <a:pt x="75" y="5"/>
                    </a:moveTo>
                    <a:lnTo>
                      <a:pt x="61" y="10"/>
                    </a:lnTo>
                    <a:lnTo>
                      <a:pt x="47" y="19"/>
                    </a:lnTo>
                    <a:lnTo>
                      <a:pt x="34" y="28"/>
                    </a:lnTo>
                    <a:lnTo>
                      <a:pt x="24" y="39"/>
                    </a:lnTo>
                    <a:lnTo>
                      <a:pt x="15" y="52"/>
                    </a:lnTo>
                    <a:lnTo>
                      <a:pt x="8" y="65"/>
                    </a:lnTo>
                    <a:lnTo>
                      <a:pt x="3" y="81"/>
                    </a:lnTo>
                    <a:lnTo>
                      <a:pt x="0" y="97"/>
                    </a:lnTo>
                    <a:lnTo>
                      <a:pt x="0" y="114"/>
                    </a:lnTo>
                    <a:lnTo>
                      <a:pt x="2" y="130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6"/>
                    </a:lnTo>
                    <a:lnTo>
                      <a:pt x="27" y="191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2"/>
                    </a:lnTo>
                    <a:lnTo>
                      <a:pt x="83" y="245"/>
                    </a:lnTo>
                    <a:lnTo>
                      <a:pt x="102" y="258"/>
                    </a:lnTo>
                    <a:lnTo>
                      <a:pt x="122" y="266"/>
                    </a:lnTo>
                    <a:lnTo>
                      <a:pt x="143" y="270"/>
                    </a:lnTo>
                    <a:lnTo>
                      <a:pt x="165" y="270"/>
                    </a:lnTo>
                    <a:lnTo>
                      <a:pt x="185" y="265"/>
                    </a:lnTo>
                    <a:lnTo>
                      <a:pt x="206" y="252"/>
                    </a:lnTo>
                    <a:lnTo>
                      <a:pt x="219" y="240"/>
                    </a:lnTo>
                    <a:lnTo>
                      <a:pt x="232" y="229"/>
                    </a:lnTo>
                    <a:lnTo>
                      <a:pt x="244" y="216"/>
                    </a:lnTo>
                    <a:lnTo>
                      <a:pt x="254" y="203"/>
                    </a:lnTo>
                    <a:lnTo>
                      <a:pt x="263" y="189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81" y="134"/>
                    </a:lnTo>
                    <a:lnTo>
                      <a:pt x="279" y="127"/>
                    </a:lnTo>
                    <a:lnTo>
                      <a:pt x="275" y="121"/>
                    </a:lnTo>
                    <a:lnTo>
                      <a:pt x="268" y="117"/>
                    </a:lnTo>
                    <a:lnTo>
                      <a:pt x="259" y="117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3" y="130"/>
                    </a:lnTo>
                    <a:lnTo>
                      <a:pt x="243" y="133"/>
                    </a:lnTo>
                    <a:lnTo>
                      <a:pt x="240" y="140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2" y="179"/>
                    </a:lnTo>
                    <a:lnTo>
                      <a:pt x="210" y="191"/>
                    </a:lnTo>
                    <a:lnTo>
                      <a:pt x="199" y="203"/>
                    </a:lnTo>
                    <a:lnTo>
                      <a:pt x="182" y="210"/>
                    </a:lnTo>
                    <a:lnTo>
                      <a:pt x="154" y="212"/>
                    </a:lnTo>
                    <a:lnTo>
                      <a:pt x="127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3"/>
                    </a:lnTo>
                    <a:lnTo>
                      <a:pt x="46" y="140"/>
                    </a:lnTo>
                    <a:lnTo>
                      <a:pt x="40" y="114"/>
                    </a:lnTo>
                    <a:lnTo>
                      <a:pt x="40" y="87"/>
                    </a:lnTo>
                    <a:lnTo>
                      <a:pt x="44" y="74"/>
                    </a:lnTo>
                    <a:lnTo>
                      <a:pt x="50" y="62"/>
                    </a:lnTo>
                    <a:lnTo>
                      <a:pt x="59" y="51"/>
                    </a:lnTo>
                    <a:lnTo>
                      <a:pt x="69" y="41"/>
                    </a:lnTo>
                    <a:lnTo>
                      <a:pt x="80" y="31"/>
                    </a:lnTo>
                    <a:lnTo>
                      <a:pt x="91" y="23"/>
                    </a:lnTo>
                    <a:lnTo>
                      <a:pt x="102" y="19"/>
                    </a:lnTo>
                    <a:lnTo>
                      <a:pt x="112" y="16"/>
                    </a:lnTo>
                    <a:lnTo>
                      <a:pt x="110" y="5"/>
                    </a:lnTo>
                    <a:lnTo>
                      <a:pt x="102" y="0"/>
                    </a:lnTo>
                    <a:lnTo>
                      <a:pt x="88" y="2"/>
                    </a:lnTo>
                    <a:lnTo>
                      <a:pt x="75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24" name="Freeform 176"/>
              <p:cNvSpPr>
                <a:spLocks/>
              </p:cNvSpPr>
              <p:nvPr/>
            </p:nvSpPr>
            <p:spPr bwMode="auto">
              <a:xfrm>
                <a:off x="8431" y="4921"/>
                <a:ext cx="5" cy="4"/>
              </a:xfrm>
              <a:custGeom>
                <a:avLst/>
                <a:gdLst>
                  <a:gd name="T0" fmla="*/ 0 w 15"/>
                  <a:gd name="T1" fmla="*/ 0 h 13"/>
                  <a:gd name="T2" fmla="*/ 0 w 15"/>
                  <a:gd name="T3" fmla="*/ 0 h 13"/>
                  <a:gd name="T4" fmla="*/ 0 w 15"/>
                  <a:gd name="T5" fmla="*/ 0 h 13"/>
                  <a:gd name="T6" fmla="*/ 0 w 15"/>
                  <a:gd name="T7" fmla="*/ 0 h 13"/>
                  <a:gd name="T8" fmla="*/ 0 w 15"/>
                  <a:gd name="T9" fmla="*/ 0 h 13"/>
                  <a:gd name="T10" fmla="*/ 0 w 15"/>
                  <a:gd name="T11" fmla="*/ 0 h 13"/>
                  <a:gd name="T12" fmla="*/ 0 w 15"/>
                  <a:gd name="T13" fmla="*/ 0 h 13"/>
                  <a:gd name="T14" fmla="*/ 0 w 15"/>
                  <a:gd name="T15" fmla="*/ 0 h 13"/>
                  <a:gd name="T16" fmla="*/ 0 w 15"/>
                  <a:gd name="T17" fmla="*/ 0 h 13"/>
                  <a:gd name="T18" fmla="*/ 0 w 15"/>
                  <a:gd name="T19" fmla="*/ 0 h 13"/>
                  <a:gd name="T20" fmla="*/ 0 w 15"/>
                  <a:gd name="T21" fmla="*/ 0 h 13"/>
                  <a:gd name="T22" fmla="*/ 0 w 15"/>
                  <a:gd name="T23" fmla="*/ 0 h 13"/>
                  <a:gd name="T24" fmla="*/ 0 w 15"/>
                  <a:gd name="T25" fmla="*/ 0 h 13"/>
                  <a:gd name="T26" fmla="*/ 0 w 15"/>
                  <a:gd name="T27" fmla="*/ 0 h 13"/>
                  <a:gd name="T28" fmla="*/ 0 w 15"/>
                  <a:gd name="T29" fmla="*/ 0 h 13"/>
                  <a:gd name="T30" fmla="*/ 0 w 15"/>
                  <a:gd name="T31" fmla="*/ 0 h 13"/>
                  <a:gd name="T32" fmla="*/ 0 w 15"/>
                  <a:gd name="T33" fmla="*/ 0 h 13"/>
                  <a:gd name="T34" fmla="*/ 0 w 15"/>
                  <a:gd name="T35" fmla="*/ 0 h 1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5" h="13">
                    <a:moveTo>
                      <a:pt x="0" y="6"/>
                    </a:moveTo>
                    <a:lnTo>
                      <a:pt x="2" y="9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8" y="13"/>
                    </a:lnTo>
                    <a:lnTo>
                      <a:pt x="11" y="13"/>
                    </a:lnTo>
                    <a:lnTo>
                      <a:pt x="14" y="11"/>
                    </a:lnTo>
                    <a:lnTo>
                      <a:pt x="15" y="9"/>
                    </a:lnTo>
                    <a:lnTo>
                      <a:pt x="15" y="6"/>
                    </a:lnTo>
                    <a:lnTo>
                      <a:pt x="15" y="4"/>
                    </a:lnTo>
                    <a:lnTo>
                      <a:pt x="14" y="1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2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25" name="Freeform 177"/>
              <p:cNvSpPr>
                <a:spLocks/>
              </p:cNvSpPr>
              <p:nvPr/>
            </p:nvSpPr>
            <p:spPr bwMode="auto">
              <a:xfrm>
                <a:off x="8447" y="4911"/>
                <a:ext cx="6" cy="6"/>
              </a:xfrm>
              <a:custGeom>
                <a:avLst/>
                <a:gdLst>
                  <a:gd name="T0" fmla="*/ 0 w 17"/>
                  <a:gd name="T1" fmla="*/ 0 h 17"/>
                  <a:gd name="T2" fmla="*/ 0 w 17"/>
                  <a:gd name="T3" fmla="*/ 0 h 17"/>
                  <a:gd name="T4" fmla="*/ 0 w 17"/>
                  <a:gd name="T5" fmla="*/ 0 h 17"/>
                  <a:gd name="T6" fmla="*/ 0 w 17"/>
                  <a:gd name="T7" fmla="*/ 0 h 17"/>
                  <a:gd name="T8" fmla="*/ 0 w 17"/>
                  <a:gd name="T9" fmla="*/ 0 h 17"/>
                  <a:gd name="T10" fmla="*/ 0 w 17"/>
                  <a:gd name="T11" fmla="*/ 0 h 17"/>
                  <a:gd name="T12" fmla="*/ 0 w 17"/>
                  <a:gd name="T13" fmla="*/ 0 h 17"/>
                  <a:gd name="T14" fmla="*/ 0 w 17"/>
                  <a:gd name="T15" fmla="*/ 0 h 17"/>
                  <a:gd name="T16" fmla="*/ 0 w 17"/>
                  <a:gd name="T17" fmla="*/ 0 h 17"/>
                  <a:gd name="T18" fmla="*/ 0 w 17"/>
                  <a:gd name="T19" fmla="*/ 0 h 17"/>
                  <a:gd name="T20" fmla="*/ 0 w 17"/>
                  <a:gd name="T21" fmla="*/ 0 h 17"/>
                  <a:gd name="T22" fmla="*/ 0 w 17"/>
                  <a:gd name="T23" fmla="*/ 0 h 17"/>
                  <a:gd name="T24" fmla="*/ 0 w 17"/>
                  <a:gd name="T25" fmla="*/ 0 h 17"/>
                  <a:gd name="T26" fmla="*/ 0 w 17"/>
                  <a:gd name="T27" fmla="*/ 0 h 17"/>
                  <a:gd name="T28" fmla="*/ 0 w 17"/>
                  <a:gd name="T29" fmla="*/ 0 h 17"/>
                  <a:gd name="T30" fmla="*/ 0 w 17"/>
                  <a:gd name="T31" fmla="*/ 0 h 17"/>
                  <a:gd name="T32" fmla="*/ 0 w 17"/>
                  <a:gd name="T33" fmla="*/ 0 h 17"/>
                  <a:gd name="T34" fmla="*/ 0 w 17"/>
                  <a:gd name="T35" fmla="*/ 0 h 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7" h="17">
                    <a:moveTo>
                      <a:pt x="0" y="9"/>
                    </a:moveTo>
                    <a:lnTo>
                      <a:pt x="1" y="13"/>
                    </a:lnTo>
                    <a:lnTo>
                      <a:pt x="3" y="15"/>
                    </a:lnTo>
                    <a:lnTo>
                      <a:pt x="6" y="17"/>
                    </a:lnTo>
                    <a:lnTo>
                      <a:pt x="9" y="17"/>
                    </a:lnTo>
                    <a:lnTo>
                      <a:pt x="13" y="17"/>
                    </a:lnTo>
                    <a:lnTo>
                      <a:pt x="16" y="15"/>
                    </a:lnTo>
                    <a:lnTo>
                      <a:pt x="17" y="13"/>
                    </a:lnTo>
                    <a:lnTo>
                      <a:pt x="17" y="9"/>
                    </a:lnTo>
                    <a:lnTo>
                      <a:pt x="17" y="6"/>
                    </a:lnTo>
                    <a:lnTo>
                      <a:pt x="16" y="3"/>
                    </a:lnTo>
                    <a:lnTo>
                      <a:pt x="13" y="2"/>
                    </a:lnTo>
                    <a:lnTo>
                      <a:pt x="9" y="0"/>
                    </a:lnTo>
                    <a:lnTo>
                      <a:pt x="6" y="2"/>
                    </a:lnTo>
                    <a:lnTo>
                      <a:pt x="3" y="3"/>
                    </a:lnTo>
                    <a:lnTo>
                      <a:pt x="1" y="6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26" name="Freeform 178"/>
              <p:cNvSpPr>
                <a:spLocks/>
              </p:cNvSpPr>
              <p:nvPr/>
            </p:nvSpPr>
            <p:spPr bwMode="auto">
              <a:xfrm>
                <a:off x="8468" y="4904"/>
                <a:ext cx="3" cy="3"/>
              </a:xfrm>
              <a:custGeom>
                <a:avLst/>
                <a:gdLst>
                  <a:gd name="T0" fmla="*/ 0 w 9"/>
                  <a:gd name="T1" fmla="*/ 0 h 9"/>
                  <a:gd name="T2" fmla="*/ 0 w 9"/>
                  <a:gd name="T3" fmla="*/ 0 h 9"/>
                  <a:gd name="T4" fmla="*/ 0 w 9"/>
                  <a:gd name="T5" fmla="*/ 0 h 9"/>
                  <a:gd name="T6" fmla="*/ 0 w 9"/>
                  <a:gd name="T7" fmla="*/ 0 h 9"/>
                  <a:gd name="T8" fmla="*/ 0 w 9"/>
                  <a:gd name="T9" fmla="*/ 0 h 9"/>
                  <a:gd name="T10" fmla="*/ 0 w 9"/>
                  <a:gd name="T11" fmla="*/ 0 h 9"/>
                  <a:gd name="T12" fmla="*/ 0 w 9"/>
                  <a:gd name="T13" fmla="*/ 0 h 9"/>
                  <a:gd name="T14" fmla="*/ 0 w 9"/>
                  <a:gd name="T15" fmla="*/ 0 h 9"/>
                  <a:gd name="T16" fmla="*/ 0 w 9"/>
                  <a:gd name="T17" fmla="*/ 0 h 9"/>
                  <a:gd name="T18" fmla="*/ 0 w 9"/>
                  <a:gd name="T19" fmla="*/ 0 h 9"/>
                  <a:gd name="T20" fmla="*/ 0 w 9"/>
                  <a:gd name="T21" fmla="*/ 0 h 9"/>
                  <a:gd name="T22" fmla="*/ 0 w 9"/>
                  <a:gd name="T23" fmla="*/ 0 h 9"/>
                  <a:gd name="T24" fmla="*/ 0 w 9"/>
                  <a:gd name="T25" fmla="*/ 0 h 9"/>
                  <a:gd name="T26" fmla="*/ 0 w 9"/>
                  <a:gd name="T27" fmla="*/ 0 h 9"/>
                  <a:gd name="T28" fmla="*/ 0 w 9"/>
                  <a:gd name="T29" fmla="*/ 0 h 9"/>
                  <a:gd name="T30" fmla="*/ 0 w 9"/>
                  <a:gd name="T31" fmla="*/ 0 h 9"/>
                  <a:gd name="T32" fmla="*/ 0 w 9"/>
                  <a:gd name="T33" fmla="*/ 0 h 9"/>
                  <a:gd name="T34" fmla="*/ 0 w 9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9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7"/>
                    </a:lnTo>
                    <a:lnTo>
                      <a:pt x="9" y="6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7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27" name="Freeform 179"/>
              <p:cNvSpPr>
                <a:spLocks/>
              </p:cNvSpPr>
              <p:nvPr/>
            </p:nvSpPr>
            <p:spPr bwMode="auto">
              <a:xfrm>
                <a:off x="8459" y="4927"/>
                <a:ext cx="2" cy="3"/>
              </a:xfrm>
              <a:custGeom>
                <a:avLst/>
                <a:gdLst>
                  <a:gd name="T0" fmla="*/ 0 w 7"/>
                  <a:gd name="T1" fmla="*/ 0 h 8"/>
                  <a:gd name="T2" fmla="*/ 0 w 7"/>
                  <a:gd name="T3" fmla="*/ 0 h 8"/>
                  <a:gd name="T4" fmla="*/ 0 w 7"/>
                  <a:gd name="T5" fmla="*/ 0 h 8"/>
                  <a:gd name="T6" fmla="*/ 0 w 7"/>
                  <a:gd name="T7" fmla="*/ 0 h 8"/>
                  <a:gd name="T8" fmla="*/ 0 w 7"/>
                  <a:gd name="T9" fmla="*/ 0 h 8"/>
                  <a:gd name="T10" fmla="*/ 0 w 7"/>
                  <a:gd name="T11" fmla="*/ 0 h 8"/>
                  <a:gd name="T12" fmla="*/ 0 w 7"/>
                  <a:gd name="T13" fmla="*/ 0 h 8"/>
                  <a:gd name="T14" fmla="*/ 0 w 7"/>
                  <a:gd name="T15" fmla="*/ 0 h 8"/>
                  <a:gd name="T16" fmla="*/ 0 w 7"/>
                  <a:gd name="T17" fmla="*/ 0 h 8"/>
                  <a:gd name="T18" fmla="*/ 0 w 7"/>
                  <a:gd name="T19" fmla="*/ 0 h 8"/>
                  <a:gd name="T20" fmla="*/ 0 w 7"/>
                  <a:gd name="T21" fmla="*/ 0 h 8"/>
                  <a:gd name="T22" fmla="*/ 0 w 7"/>
                  <a:gd name="T23" fmla="*/ 0 h 8"/>
                  <a:gd name="T24" fmla="*/ 0 w 7"/>
                  <a:gd name="T25" fmla="*/ 0 h 8"/>
                  <a:gd name="T26" fmla="*/ 0 w 7"/>
                  <a:gd name="T27" fmla="*/ 0 h 8"/>
                  <a:gd name="T28" fmla="*/ 0 w 7"/>
                  <a:gd name="T29" fmla="*/ 0 h 8"/>
                  <a:gd name="T30" fmla="*/ 0 w 7"/>
                  <a:gd name="T31" fmla="*/ 0 h 8"/>
                  <a:gd name="T32" fmla="*/ 0 w 7"/>
                  <a:gd name="T33" fmla="*/ 0 h 8"/>
                  <a:gd name="T34" fmla="*/ 0 w 7"/>
                  <a:gd name="T35" fmla="*/ 0 h 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4"/>
                    </a:moveTo>
                    <a:lnTo>
                      <a:pt x="0" y="5"/>
                    </a:lnTo>
                    <a:lnTo>
                      <a:pt x="1" y="7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7" y="4"/>
                    </a:lnTo>
                    <a:lnTo>
                      <a:pt x="7" y="2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28" name="Freeform 180"/>
              <p:cNvSpPr>
                <a:spLocks/>
              </p:cNvSpPr>
              <p:nvPr/>
            </p:nvSpPr>
            <p:spPr bwMode="auto">
              <a:xfrm>
                <a:off x="8443" y="4936"/>
                <a:ext cx="2" cy="3"/>
              </a:xfrm>
              <a:custGeom>
                <a:avLst/>
                <a:gdLst>
                  <a:gd name="T0" fmla="*/ 0 w 7"/>
                  <a:gd name="T1" fmla="*/ 0 h 9"/>
                  <a:gd name="T2" fmla="*/ 0 w 7"/>
                  <a:gd name="T3" fmla="*/ 0 h 9"/>
                  <a:gd name="T4" fmla="*/ 0 w 7"/>
                  <a:gd name="T5" fmla="*/ 0 h 9"/>
                  <a:gd name="T6" fmla="*/ 0 w 7"/>
                  <a:gd name="T7" fmla="*/ 0 h 9"/>
                  <a:gd name="T8" fmla="*/ 0 w 7"/>
                  <a:gd name="T9" fmla="*/ 0 h 9"/>
                  <a:gd name="T10" fmla="*/ 0 w 7"/>
                  <a:gd name="T11" fmla="*/ 0 h 9"/>
                  <a:gd name="T12" fmla="*/ 0 w 7"/>
                  <a:gd name="T13" fmla="*/ 0 h 9"/>
                  <a:gd name="T14" fmla="*/ 0 w 7"/>
                  <a:gd name="T15" fmla="*/ 0 h 9"/>
                  <a:gd name="T16" fmla="*/ 0 w 7"/>
                  <a:gd name="T17" fmla="*/ 0 h 9"/>
                  <a:gd name="T18" fmla="*/ 0 w 7"/>
                  <a:gd name="T19" fmla="*/ 0 h 9"/>
                  <a:gd name="T20" fmla="*/ 0 w 7"/>
                  <a:gd name="T21" fmla="*/ 0 h 9"/>
                  <a:gd name="T22" fmla="*/ 0 w 7"/>
                  <a:gd name="T23" fmla="*/ 0 h 9"/>
                  <a:gd name="T24" fmla="*/ 0 w 7"/>
                  <a:gd name="T25" fmla="*/ 0 h 9"/>
                  <a:gd name="T26" fmla="*/ 0 w 7"/>
                  <a:gd name="T27" fmla="*/ 0 h 9"/>
                  <a:gd name="T28" fmla="*/ 0 w 7"/>
                  <a:gd name="T29" fmla="*/ 0 h 9"/>
                  <a:gd name="T30" fmla="*/ 0 w 7"/>
                  <a:gd name="T31" fmla="*/ 0 h 9"/>
                  <a:gd name="T32" fmla="*/ 0 w 7"/>
                  <a:gd name="T33" fmla="*/ 0 h 9"/>
                  <a:gd name="T34" fmla="*/ 0 w 7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7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7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29" name="Freeform 181"/>
              <p:cNvSpPr>
                <a:spLocks/>
              </p:cNvSpPr>
              <p:nvPr/>
            </p:nvSpPr>
            <p:spPr bwMode="auto">
              <a:xfrm>
                <a:off x="8474" y="4919"/>
                <a:ext cx="7" cy="6"/>
              </a:xfrm>
              <a:custGeom>
                <a:avLst/>
                <a:gdLst>
                  <a:gd name="T0" fmla="*/ 0 w 20"/>
                  <a:gd name="T1" fmla="*/ 0 h 20"/>
                  <a:gd name="T2" fmla="*/ 0 w 20"/>
                  <a:gd name="T3" fmla="*/ 0 h 20"/>
                  <a:gd name="T4" fmla="*/ 0 w 20"/>
                  <a:gd name="T5" fmla="*/ 0 h 20"/>
                  <a:gd name="T6" fmla="*/ 0 w 20"/>
                  <a:gd name="T7" fmla="*/ 0 h 20"/>
                  <a:gd name="T8" fmla="*/ 0 w 20"/>
                  <a:gd name="T9" fmla="*/ 0 h 20"/>
                  <a:gd name="T10" fmla="*/ 0 w 20"/>
                  <a:gd name="T11" fmla="*/ 0 h 20"/>
                  <a:gd name="T12" fmla="*/ 0 w 20"/>
                  <a:gd name="T13" fmla="*/ 0 h 20"/>
                  <a:gd name="T14" fmla="*/ 0 w 20"/>
                  <a:gd name="T15" fmla="*/ 0 h 20"/>
                  <a:gd name="T16" fmla="*/ 0 w 20"/>
                  <a:gd name="T17" fmla="*/ 0 h 20"/>
                  <a:gd name="T18" fmla="*/ 0 w 20"/>
                  <a:gd name="T19" fmla="*/ 0 h 20"/>
                  <a:gd name="T20" fmla="*/ 0 w 20"/>
                  <a:gd name="T21" fmla="*/ 0 h 20"/>
                  <a:gd name="T22" fmla="*/ 0 w 20"/>
                  <a:gd name="T23" fmla="*/ 0 h 20"/>
                  <a:gd name="T24" fmla="*/ 0 w 20"/>
                  <a:gd name="T25" fmla="*/ 0 h 20"/>
                  <a:gd name="T26" fmla="*/ 0 w 20"/>
                  <a:gd name="T27" fmla="*/ 0 h 20"/>
                  <a:gd name="T28" fmla="*/ 0 w 20"/>
                  <a:gd name="T29" fmla="*/ 0 h 20"/>
                  <a:gd name="T30" fmla="*/ 0 w 20"/>
                  <a:gd name="T31" fmla="*/ 0 h 20"/>
                  <a:gd name="T32" fmla="*/ 0 w 20"/>
                  <a:gd name="T33" fmla="*/ 0 h 20"/>
                  <a:gd name="T34" fmla="*/ 0 w 20"/>
                  <a:gd name="T35" fmla="*/ 0 h 2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20" h="20">
                    <a:moveTo>
                      <a:pt x="0" y="10"/>
                    </a:moveTo>
                    <a:lnTo>
                      <a:pt x="0" y="15"/>
                    </a:lnTo>
                    <a:lnTo>
                      <a:pt x="2" y="17"/>
                    </a:lnTo>
                    <a:lnTo>
                      <a:pt x="5" y="20"/>
                    </a:lnTo>
                    <a:lnTo>
                      <a:pt x="10" y="20"/>
                    </a:lnTo>
                    <a:lnTo>
                      <a:pt x="14" y="20"/>
                    </a:lnTo>
                    <a:lnTo>
                      <a:pt x="17" y="17"/>
                    </a:lnTo>
                    <a:lnTo>
                      <a:pt x="20" y="15"/>
                    </a:lnTo>
                    <a:lnTo>
                      <a:pt x="20" y="10"/>
                    </a:lnTo>
                    <a:lnTo>
                      <a:pt x="20" y="6"/>
                    </a:lnTo>
                    <a:lnTo>
                      <a:pt x="17" y="3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5" y="0"/>
                    </a:lnTo>
                    <a:lnTo>
                      <a:pt x="2" y="3"/>
                    </a:lnTo>
                    <a:lnTo>
                      <a:pt x="0" y="6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30" name="Freeform 182"/>
              <p:cNvSpPr>
                <a:spLocks/>
              </p:cNvSpPr>
              <p:nvPr/>
            </p:nvSpPr>
            <p:spPr bwMode="auto">
              <a:xfrm>
                <a:off x="8332" y="4713"/>
                <a:ext cx="4" cy="4"/>
              </a:xfrm>
              <a:custGeom>
                <a:avLst/>
                <a:gdLst>
                  <a:gd name="T0" fmla="*/ 0 w 12"/>
                  <a:gd name="T1" fmla="*/ 0 h 13"/>
                  <a:gd name="T2" fmla="*/ 0 w 12"/>
                  <a:gd name="T3" fmla="*/ 0 h 13"/>
                  <a:gd name="T4" fmla="*/ 0 w 12"/>
                  <a:gd name="T5" fmla="*/ 0 h 13"/>
                  <a:gd name="T6" fmla="*/ 0 w 12"/>
                  <a:gd name="T7" fmla="*/ 0 h 13"/>
                  <a:gd name="T8" fmla="*/ 0 w 12"/>
                  <a:gd name="T9" fmla="*/ 0 h 13"/>
                  <a:gd name="T10" fmla="*/ 0 w 12"/>
                  <a:gd name="T11" fmla="*/ 0 h 13"/>
                  <a:gd name="T12" fmla="*/ 0 w 12"/>
                  <a:gd name="T13" fmla="*/ 0 h 13"/>
                  <a:gd name="T14" fmla="*/ 0 w 12"/>
                  <a:gd name="T15" fmla="*/ 0 h 13"/>
                  <a:gd name="T16" fmla="*/ 0 w 12"/>
                  <a:gd name="T17" fmla="*/ 0 h 13"/>
                  <a:gd name="T18" fmla="*/ 0 w 12"/>
                  <a:gd name="T19" fmla="*/ 0 h 13"/>
                  <a:gd name="T20" fmla="*/ 0 w 12"/>
                  <a:gd name="T21" fmla="*/ 0 h 13"/>
                  <a:gd name="T22" fmla="*/ 0 w 12"/>
                  <a:gd name="T23" fmla="*/ 0 h 13"/>
                  <a:gd name="T24" fmla="*/ 0 w 12"/>
                  <a:gd name="T25" fmla="*/ 0 h 13"/>
                  <a:gd name="T26" fmla="*/ 0 w 12"/>
                  <a:gd name="T27" fmla="*/ 0 h 13"/>
                  <a:gd name="T28" fmla="*/ 0 w 12"/>
                  <a:gd name="T29" fmla="*/ 0 h 13"/>
                  <a:gd name="T30" fmla="*/ 0 w 12"/>
                  <a:gd name="T31" fmla="*/ 0 h 13"/>
                  <a:gd name="T32" fmla="*/ 0 w 12"/>
                  <a:gd name="T33" fmla="*/ 0 h 13"/>
                  <a:gd name="T34" fmla="*/ 0 w 12"/>
                  <a:gd name="T35" fmla="*/ 0 h 1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2" h="13">
                    <a:moveTo>
                      <a:pt x="0" y="7"/>
                    </a:moveTo>
                    <a:lnTo>
                      <a:pt x="0" y="9"/>
                    </a:lnTo>
                    <a:lnTo>
                      <a:pt x="2" y="12"/>
                    </a:lnTo>
                    <a:lnTo>
                      <a:pt x="3" y="13"/>
                    </a:lnTo>
                    <a:lnTo>
                      <a:pt x="6" y="13"/>
                    </a:lnTo>
                    <a:lnTo>
                      <a:pt x="9" y="13"/>
                    </a:lnTo>
                    <a:lnTo>
                      <a:pt x="11" y="12"/>
                    </a:lnTo>
                    <a:lnTo>
                      <a:pt x="12" y="9"/>
                    </a:lnTo>
                    <a:lnTo>
                      <a:pt x="12" y="7"/>
                    </a:lnTo>
                    <a:lnTo>
                      <a:pt x="12" y="5"/>
                    </a:lnTo>
                    <a:lnTo>
                      <a:pt x="11" y="2"/>
                    </a:lnTo>
                    <a:lnTo>
                      <a:pt x="9" y="0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5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31" name="Freeform 183"/>
              <p:cNvSpPr>
                <a:spLocks/>
              </p:cNvSpPr>
              <p:nvPr/>
            </p:nvSpPr>
            <p:spPr bwMode="auto">
              <a:xfrm>
                <a:off x="8349" y="4708"/>
                <a:ext cx="5" cy="4"/>
              </a:xfrm>
              <a:custGeom>
                <a:avLst/>
                <a:gdLst>
                  <a:gd name="T0" fmla="*/ 0 w 13"/>
                  <a:gd name="T1" fmla="*/ 0 h 12"/>
                  <a:gd name="T2" fmla="*/ 0 w 13"/>
                  <a:gd name="T3" fmla="*/ 0 h 12"/>
                  <a:gd name="T4" fmla="*/ 0 w 13"/>
                  <a:gd name="T5" fmla="*/ 0 h 12"/>
                  <a:gd name="T6" fmla="*/ 0 w 13"/>
                  <a:gd name="T7" fmla="*/ 0 h 12"/>
                  <a:gd name="T8" fmla="*/ 0 w 13"/>
                  <a:gd name="T9" fmla="*/ 0 h 12"/>
                  <a:gd name="T10" fmla="*/ 0 w 13"/>
                  <a:gd name="T11" fmla="*/ 0 h 12"/>
                  <a:gd name="T12" fmla="*/ 0 w 13"/>
                  <a:gd name="T13" fmla="*/ 0 h 12"/>
                  <a:gd name="T14" fmla="*/ 0 w 13"/>
                  <a:gd name="T15" fmla="*/ 0 h 12"/>
                  <a:gd name="T16" fmla="*/ 0 w 13"/>
                  <a:gd name="T17" fmla="*/ 0 h 12"/>
                  <a:gd name="T18" fmla="*/ 0 w 13"/>
                  <a:gd name="T19" fmla="*/ 0 h 12"/>
                  <a:gd name="T20" fmla="*/ 0 w 13"/>
                  <a:gd name="T21" fmla="*/ 0 h 12"/>
                  <a:gd name="T22" fmla="*/ 0 w 13"/>
                  <a:gd name="T23" fmla="*/ 0 h 12"/>
                  <a:gd name="T24" fmla="*/ 0 w 13"/>
                  <a:gd name="T25" fmla="*/ 0 h 12"/>
                  <a:gd name="T26" fmla="*/ 0 w 13"/>
                  <a:gd name="T27" fmla="*/ 0 h 12"/>
                  <a:gd name="T28" fmla="*/ 0 w 13"/>
                  <a:gd name="T29" fmla="*/ 0 h 12"/>
                  <a:gd name="T30" fmla="*/ 0 w 13"/>
                  <a:gd name="T31" fmla="*/ 0 h 12"/>
                  <a:gd name="T32" fmla="*/ 0 w 13"/>
                  <a:gd name="T33" fmla="*/ 0 h 12"/>
                  <a:gd name="T34" fmla="*/ 0 w 13"/>
                  <a:gd name="T35" fmla="*/ 0 h 1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3" h="12">
                    <a:moveTo>
                      <a:pt x="0" y="6"/>
                    </a:moveTo>
                    <a:lnTo>
                      <a:pt x="0" y="8"/>
                    </a:lnTo>
                    <a:lnTo>
                      <a:pt x="2" y="10"/>
                    </a:lnTo>
                    <a:lnTo>
                      <a:pt x="5" y="12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12" y="10"/>
                    </a:lnTo>
                    <a:lnTo>
                      <a:pt x="13" y="8"/>
                    </a:lnTo>
                    <a:lnTo>
                      <a:pt x="13" y="6"/>
                    </a:lnTo>
                    <a:lnTo>
                      <a:pt x="13" y="3"/>
                    </a:lnTo>
                    <a:lnTo>
                      <a:pt x="12" y="2"/>
                    </a:lnTo>
                    <a:lnTo>
                      <a:pt x="9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32" name="Freeform 184"/>
              <p:cNvSpPr>
                <a:spLocks/>
              </p:cNvSpPr>
              <p:nvPr/>
            </p:nvSpPr>
            <p:spPr bwMode="auto">
              <a:xfrm>
                <a:off x="8366" y="4704"/>
                <a:ext cx="2" cy="2"/>
              </a:xfrm>
              <a:custGeom>
                <a:avLst/>
                <a:gdLst>
                  <a:gd name="T0" fmla="*/ 0 w 8"/>
                  <a:gd name="T1" fmla="*/ 0 h 7"/>
                  <a:gd name="T2" fmla="*/ 0 w 8"/>
                  <a:gd name="T3" fmla="*/ 0 h 7"/>
                  <a:gd name="T4" fmla="*/ 0 w 8"/>
                  <a:gd name="T5" fmla="*/ 0 h 7"/>
                  <a:gd name="T6" fmla="*/ 0 w 8"/>
                  <a:gd name="T7" fmla="*/ 0 h 7"/>
                  <a:gd name="T8" fmla="*/ 0 w 8"/>
                  <a:gd name="T9" fmla="*/ 0 h 7"/>
                  <a:gd name="T10" fmla="*/ 0 w 8"/>
                  <a:gd name="T11" fmla="*/ 0 h 7"/>
                  <a:gd name="T12" fmla="*/ 0 w 8"/>
                  <a:gd name="T13" fmla="*/ 0 h 7"/>
                  <a:gd name="T14" fmla="*/ 0 w 8"/>
                  <a:gd name="T15" fmla="*/ 0 h 7"/>
                  <a:gd name="T16" fmla="*/ 0 w 8"/>
                  <a:gd name="T17" fmla="*/ 0 h 7"/>
                  <a:gd name="T18" fmla="*/ 0 w 8"/>
                  <a:gd name="T19" fmla="*/ 0 h 7"/>
                  <a:gd name="T20" fmla="*/ 0 w 8"/>
                  <a:gd name="T21" fmla="*/ 0 h 7"/>
                  <a:gd name="T22" fmla="*/ 0 w 8"/>
                  <a:gd name="T23" fmla="*/ 0 h 7"/>
                  <a:gd name="T24" fmla="*/ 0 w 8"/>
                  <a:gd name="T25" fmla="*/ 0 h 7"/>
                  <a:gd name="T26" fmla="*/ 0 w 8"/>
                  <a:gd name="T27" fmla="*/ 0 h 7"/>
                  <a:gd name="T28" fmla="*/ 0 w 8"/>
                  <a:gd name="T29" fmla="*/ 0 h 7"/>
                  <a:gd name="T30" fmla="*/ 0 w 8"/>
                  <a:gd name="T31" fmla="*/ 0 h 7"/>
                  <a:gd name="T32" fmla="*/ 0 w 8"/>
                  <a:gd name="T33" fmla="*/ 0 h 7"/>
                  <a:gd name="T34" fmla="*/ 0 w 8"/>
                  <a:gd name="T35" fmla="*/ 0 h 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8" h="7">
                    <a:moveTo>
                      <a:pt x="0" y="3"/>
                    </a:move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7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8" y="1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33" name="Freeform 185"/>
              <p:cNvSpPr>
                <a:spLocks/>
              </p:cNvSpPr>
              <p:nvPr/>
            </p:nvSpPr>
            <p:spPr bwMode="auto">
              <a:xfrm>
                <a:off x="8338" y="4730"/>
                <a:ext cx="2" cy="3"/>
              </a:xfrm>
              <a:custGeom>
                <a:avLst/>
                <a:gdLst>
                  <a:gd name="T0" fmla="*/ 0 w 7"/>
                  <a:gd name="T1" fmla="*/ 0 h 8"/>
                  <a:gd name="T2" fmla="*/ 0 w 7"/>
                  <a:gd name="T3" fmla="*/ 0 h 8"/>
                  <a:gd name="T4" fmla="*/ 0 w 7"/>
                  <a:gd name="T5" fmla="*/ 0 h 8"/>
                  <a:gd name="T6" fmla="*/ 0 w 7"/>
                  <a:gd name="T7" fmla="*/ 0 h 8"/>
                  <a:gd name="T8" fmla="*/ 0 w 7"/>
                  <a:gd name="T9" fmla="*/ 0 h 8"/>
                  <a:gd name="T10" fmla="*/ 0 w 7"/>
                  <a:gd name="T11" fmla="*/ 0 h 8"/>
                  <a:gd name="T12" fmla="*/ 0 w 7"/>
                  <a:gd name="T13" fmla="*/ 0 h 8"/>
                  <a:gd name="T14" fmla="*/ 0 w 7"/>
                  <a:gd name="T15" fmla="*/ 0 h 8"/>
                  <a:gd name="T16" fmla="*/ 0 w 7"/>
                  <a:gd name="T17" fmla="*/ 0 h 8"/>
                  <a:gd name="T18" fmla="*/ 0 w 7"/>
                  <a:gd name="T19" fmla="*/ 0 h 8"/>
                  <a:gd name="T20" fmla="*/ 0 w 7"/>
                  <a:gd name="T21" fmla="*/ 0 h 8"/>
                  <a:gd name="T22" fmla="*/ 0 w 7"/>
                  <a:gd name="T23" fmla="*/ 0 h 8"/>
                  <a:gd name="T24" fmla="*/ 0 w 7"/>
                  <a:gd name="T25" fmla="*/ 0 h 8"/>
                  <a:gd name="T26" fmla="*/ 0 w 7"/>
                  <a:gd name="T27" fmla="*/ 0 h 8"/>
                  <a:gd name="T28" fmla="*/ 0 w 7"/>
                  <a:gd name="T29" fmla="*/ 0 h 8"/>
                  <a:gd name="T30" fmla="*/ 0 w 7"/>
                  <a:gd name="T31" fmla="*/ 0 h 8"/>
                  <a:gd name="T32" fmla="*/ 0 w 7"/>
                  <a:gd name="T33" fmla="*/ 0 h 8"/>
                  <a:gd name="T34" fmla="*/ 0 w 7"/>
                  <a:gd name="T35" fmla="*/ 0 h 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3"/>
                    </a:move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7" y="3"/>
                    </a:lnTo>
                    <a:lnTo>
                      <a:pt x="7" y="2"/>
                    </a:lnTo>
                    <a:lnTo>
                      <a:pt x="6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2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34" name="Freeform 186"/>
              <p:cNvSpPr>
                <a:spLocks/>
              </p:cNvSpPr>
              <p:nvPr/>
            </p:nvSpPr>
            <p:spPr bwMode="auto">
              <a:xfrm>
                <a:off x="8370" y="4713"/>
                <a:ext cx="6" cy="6"/>
              </a:xfrm>
              <a:custGeom>
                <a:avLst/>
                <a:gdLst>
                  <a:gd name="T0" fmla="*/ 0 w 16"/>
                  <a:gd name="T1" fmla="*/ 0 h 17"/>
                  <a:gd name="T2" fmla="*/ 0 w 16"/>
                  <a:gd name="T3" fmla="*/ 0 h 17"/>
                  <a:gd name="T4" fmla="*/ 0 w 16"/>
                  <a:gd name="T5" fmla="*/ 0 h 17"/>
                  <a:gd name="T6" fmla="*/ 0 w 16"/>
                  <a:gd name="T7" fmla="*/ 0 h 17"/>
                  <a:gd name="T8" fmla="*/ 0 w 16"/>
                  <a:gd name="T9" fmla="*/ 0 h 17"/>
                  <a:gd name="T10" fmla="*/ 0 w 16"/>
                  <a:gd name="T11" fmla="*/ 0 h 17"/>
                  <a:gd name="T12" fmla="*/ 0 w 16"/>
                  <a:gd name="T13" fmla="*/ 0 h 17"/>
                  <a:gd name="T14" fmla="*/ 0 w 16"/>
                  <a:gd name="T15" fmla="*/ 0 h 17"/>
                  <a:gd name="T16" fmla="*/ 0 w 16"/>
                  <a:gd name="T17" fmla="*/ 0 h 17"/>
                  <a:gd name="T18" fmla="*/ 0 w 16"/>
                  <a:gd name="T19" fmla="*/ 0 h 17"/>
                  <a:gd name="T20" fmla="*/ 0 w 16"/>
                  <a:gd name="T21" fmla="*/ 0 h 17"/>
                  <a:gd name="T22" fmla="*/ 0 w 16"/>
                  <a:gd name="T23" fmla="*/ 0 h 17"/>
                  <a:gd name="T24" fmla="*/ 0 w 16"/>
                  <a:gd name="T25" fmla="*/ 0 h 17"/>
                  <a:gd name="T26" fmla="*/ 0 w 16"/>
                  <a:gd name="T27" fmla="*/ 0 h 17"/>
                  <a:gd name="T28" fmla="*/ 0 w 16"/>
                  <a:gd name="T29" fmla="*/ 0 h 17"/>
                  <a:gd name="T30" fmla="*/ 0 w 16"/>
                  <a:gd name="T31" fmla="*/ 0 h 17"/>
                  <a:gd name="T32" fmla="*/ 0 w 16"/>
                  <a:gd name="T33" fmla="*/ 0 h 17"/>
                  <a:gd name="T34" fmla="*/ 0 w 16"/>
                  <a:gd name="T35" fmla="*/ 0 h 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6" h="17">
                    <a:moveTo>
                      <a:pt x="0" y="8"/>
                    </a:moveTo>
                    <a:lnTo>
                      <a:pt x="0" y="11"/>
                    </a:lnTo>
                    <a:lnTo>
                      <a:pt x="3" y="14"/>
                    </a:lnTo>
                    <a:lnTo>
                      <a:pt x="5" y="16"/>
                    </a:lnTo>
                    <a:lnTo>
                      <a:pt x="9" y="17"/>
                    </a:lnTo>
                    <a:lnTo>
                      <a:pt x="12" y="16"/>
                    </a:lnTo>
                    <a:lnTo>
                      <a:pt x="15" y="14"/>
                    </a:lnTo>
                    <a:lnTo>
                      <a:pt x="16" y="11"/>
                    </a:lnTo>
                    <a:lnTo>
                      <a:pt x="16" y="8"/>
                    </a:lnTo>
                    <a:lnTo>
                      <a:pt x="16" y="5"/>
                    </a:lnTo>
                    <a:lnTo>
                      <a:pt x="15" y="3"/>
                    </a:lnTo>
                    <a:lnTo>
                      <a:pt x="12" y="1"/>
                    </a:lnTo>
                    <a:lnTo>
                      <a:pt x="9" y="0"/>
                    </a:lnTo>
                    <a:lnTo>
                      <a:pt x="5" y="1"/>
                    </a:lnTo>
                    <a:lnTo>
                      <a:pt x="3" y="3"/>
                    </a:lnTo>
                    <a:lnTo>
                      <a:pt x="0" y="5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35" name="Freeform 187"/>
              <p:cNvSpPr>
                <a:spLocks/>
              </p:cNvSpPr>
              <p:nvPr/>
            </p:nvSpPr>
            <p:spPr bwMode="auto">
              <a:xfrm>
                <a:off x="8353" y="4721"/>
                <a:ext cx="4" cy="4"/>
              </a:xfrm>
              <a:custGeom>
                <a:avLst/>
                <a:gdLst>
                  <a:gd name="T0" fmla="*/ 0 w 12"/>
                  <a:gd name="T1" fmla="*/ 0 h 12"/>
                  <a:gd name="T2" fmla="*/ 0 w 12"/>
                  <a:gd name="T3" fmla="*/ 0 h 12"/>
                  <a:gd name="T4" fmla="*/ 0 w 12"/>
                  <a:gd name="T5" fmla="*/ 0 h 12"/>
                  <a:gd name="T6" fmla="*/ 0 w 12"/>
                  <a:gd name="T7" fmla="*/ 0 h 12"/>
                  <a:gd name="T8" fmla="*/ 0 w 12"/>
                  <a:gd name="T9" fmla="*/ 0 h 12"/>
                  <a:gd name="T10" fmla="*/ 0 w 12"/>
                  <a:gd name="T11" fmla="*/ 0 h 12"/>
                  <a:gd name="T12" fmla="*/ 0 w 12"/>
                  <a:gd name="T13" fmla="*/ 0 h 12"/>
                  <a:gd name="T14" fmla="*/ 0 w 12"/>
                  <a:gd name="T15" fmla="*/ 0 h 12"/>
                  <a:gd name="T16" fmla="*/ 0 w 12"/>
                  <a:gd name="T17" fmla="*/ 0 h 12"/>
                  <a:gd name="T18" fmla="*/ 0 w 12"/>
                  <a:gd name="T19" fmla="*/ 0 h 12"/>
                  <a:gd name="T20" fmla="*/ 0 w 12"/>
                  <a:gd name="T21" fmla="*/ 0 h 12"/>
                  <a:gd name="T22" fmla="*/ 0 w 12"/>
                  <a:gd name="T23" fmla="*/ 0 h 12"/>
                  <a:gd name="T24" fmla="*/ 0 w 12"/>
                  <a:gd name="T25" fmla="*/ 0 h 12"/>
                  <a:gd name="T26" fmla="*/ 0 w 12"/>
                  <a:gd name="T27" fmla="*/ 0 h 12"/>
                  <a:gd name="T28" fmla="*/ 0 w 12"/>
                  <a:gd name="T29" fmla="*/ 0 h 12"/>
                  <a:gd name="T30" fmla="*/ 0 w 12"/>
                  <a:gd name="T31" fmla="*/ 0 h 12"/>
                  <a:gd name="T32" fmla="*/ 0 w 12"/>
                  <a:gd name="T33" fmla="*/ 0 h 12"/>
                  <a:gd name="T34" fmla="*/ 0 w 12"/>
                  <a:gd name="T35" fmla="*/ 0 h 1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2" h="12">
                    <a:moveTo>
                      <a:pt x="0" y="6"/>
                    </a:moveTo>
                    <a:lnTo>
                      <a:pt x="0" y="7"/>
                    </a:lnTo>
                    <a:lnTo>
                      <a:pt x="1" y="10"/>
                    </a:lnTo>
                    <a:lnTo>
                      <a:pt x="4" y="12"/>
                    </a:lnTo>
                    <a:lnTo>
                      <a:pt x="6" y="12"/>
                    </a:lnTo>
                    <a:lnTo>
                      <a:pt x="7" y="12"/>
                    </a:lnTo>
                    <a:lnTo>
                      <a:pt x="10" y="10"/>
                    </a:lnTo>
                    <a:lnTo>
                      <a:pt x="12" y="7"/>
                    </a:lnTo>
                    <a:lnTo>
                      <a:pt x="12" y="6"/>
                    </a:lnTo>
                    <a:lnTo>
                      <a:pt x="12" y="4"/>
                    </a:lnTo>
                    <a:lnTo>
                      <a:pt x="10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36" name="Freeform 188"/>
              <p:cNvSpPr>
                <a:spLocks/>
              </p:cNvSpPr>
              <p:nvPr/>
            </p:nvSpPr>
            <p:spPr bwMode="auto">
              <a:xfrm>
                <a:off x="8343" y="4794"/>
                <a:ext cx="25" cy="25"/>
              </a:xfrm>
              <a:custGeom>
                <a:avLst/>
                <a:gdLst>
                  <a:gd name="T0" fmla="*/ 0 w 74"/>
                  <a:gd name="T1" fmla="*/ 0 h 75"/>
                  <a:gd name="T2" fmla="*/ 0 w 74"/>
                  <a:gd name="T3" fmla="*/ 0 h 75"/>
                  <a:gd name="T4" fmla="*/ 0 w 74"/>
                  <a:gd name="T5" fmla="*/ 0 h 75"/>
                  <a:gd name="T6" fmla="*/ 0 w 74"/>
                  <a:gd name="T7" fmla="*/ 0 h 75"/>
                  <a:gd name="T8" fmla="*/ 0 w 74"/>
                  <a:gd name="T9" fmla="*/ 0 h 75"/>
                  <a:gd name="T10" fmla="*/ 0 w 74"/>
                  <a:gd name="T11" fmla="*/ 0 h 75"/>
                  <a:gd name="T12" fmla="*/ 0 w 74"/>
                  <a:gd name="T13" fmla="*/ 0 h 75"/>
                  <a:gd name="T14" fmla="*/ 0 w 74"/>
                  <a:gd name="T15" fmla="*/ 0 h 75"/>
                  <a:gd name="T16" fmla="*/ 0 w 74"/>
                  <a:gd name="T17" fmla="*/ 0 h 75"/>
                  <a:gd name="T18" fmla="*/ 0 w 74"/>
                  <a:gd name="T19" fmla="*/ 0 h 75"/>
                  <a:gd name="T20" fmla="*/ 0 w 74"/>
                  <a:gd name="T21" fmla="*/ 0 h 75"/>
                  <a:gd name="T22" fmla="*/ 0 w 74"/>
                  <a:gd name="T23" fmla="*/ 0 h 75"/>
                  <a:gd name="T24" fmla="*/ 0 w 74"/>
                  <a:gd name="T25" fmla="*/ 0 h 75"/>
                  <a:gd name="T26" fmla="*/ 0 w 74"/>
                  <a:gd name="T27" fmla="*/ 0 h 75"/>
                  <a:gd name="T28" fmla="*/ 0 w 74"/>
                  <a:gd name="T29" fmla="*/ 0 h 75"/>
                  <a:gd name="T30" fmla="*/ 0 w 74"/>
                  <a:gd name="T31" fmla="*/ 0 h 75"/>
                  <a:gd name="T32" fmla="*/ 0 w 74"/>
                  <a:gd name="T33" fmla="*/ 0 h 75"/>
                  <a:gd name="T34" fmla="*/ 0 w 74"/>
                  <a:gd name="T35" fmla="*/ 0 h 75"/>
                  <a:gd name="T36" fmla="*/ 0 w 74"/>
                  <a:gd name="T37" fmla="*/ 0 h 75"/>
                  <a:gd name="T38" fmla="*/ 0 w 74"/>
                  <a:gd name="T39" fmla="*/ 0 h 75"/>
                  <a:gd name="T40" fmla="*/ 0 w 74"/>
                  <a:gd name="T41" fmla="*/ 0 h 75"/>
                  <a:gd name="T42" fmla="*/ 0 w 74"/>
                  <a:gd name="T43" fmla="*/ 0 h 75"/>
                  <a:gd name="T44" fmla="*/ 0 w 74"/>
                  <a:gd name="T45" fmla="*/ 0 h 75"/>
                  <a:gd name="T46" fmla="*/ 0 w 74"/>
                  <a:gd name="T47" fmla="*/ 0 h 75"/>
                  <a:gd name="T48" fmla="*/ 0 w 74"/>
                  <a:gd name="T49" fmla="*/ 0 h 7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74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8" y="73"/>
                    </a:lnTo>
                    <a:lnTo>
                      <a:pt x="44" y="71"/>
                    </a:lnTo>
                    <a:lnTo>
                      <a:pt x="50" y="69"/>
                    </a:lnTo>
                    <a:lnTo>
                      <a:pt x="59" y="65"/>
                    </a:lnTo>
                    <a:lnTo>
                      <a:pt x="65" y="60"/>
                    </a:lnTo>
                    <a:lnTo>
                      <a:pt x="71" y="56"/>
                    </a:lnTo>
                    <a:lnTo>
                      <a:pt x="74" y="50"/>
                    </a:lnTo>
                    <a:lnTo>
                      <a:pt x="72" y="45"/>
                    </a:lnTo>
                    <a:lnTo>
                      <a:pt x="59" y="35"/>
                    </a:lnTo>
                    <a:lnTo>
                      <a:pt x="46" y="39"/>
                    </a:lnTo>
                    <a:lnTo>
                      <a:pt x="35" y="48"/>
                    </a:lnTo>
                    <a:lnTo>
                      <a:pt x="31" y="52"/>
                    </a:lnTo>
                    <a:lnTo>
                      <a:pt x="29" y="43"/>
                    </a:lnTo>
                    <a:lnTo>
                      <a:pt x="24" y="26"/>
                    </a:lnTo>
                    <a:lnTo>
                      <a:pt x="13" y="7"/>
                    </a:lnTo>
                    <a:lnTo>
                      <a:pt x="2" y="0"/>
                    </a:lnTo>
                    <a:lnTo>
                      <a:pt x="0" y="19"/>
                    </a:lnTo>
                    <a:lnTo>
                      <a:pt x="3" y="40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37" name="Freeform 189"/>
              <p:cNvSpPr>
                <a:spLocks/>
              </p:cNvSpPr>
              <p:nvPr/>
            </p:nvSpPr>
            <p:spPr bwMode="auto">
              <a:xfrm>
                <a:off x="8367" y="4788"/>
                <a:ext cx="23" cy="20"/>
              </a:xfrm>
              <a:custGeom>
                <a:avLst/>
                <a:gdLst>
                  <a:gd name="T0" fmla="*/ 0 w 69"/>
                  <a:gd name="T1" fmla="*/ 0 h 59"/>
                  <a:gd name="T2" fmla="*/ 0 w 69"/>
                  <a:gd name="T3" fmla="*/ 0 h 59"/>
                  <a:gd name="T4" fmla="*/ 0 w 69"/>
                  <a:gd name="T5" fmla="*/ 0 h 59"/>
                  <a:gd name="T6" fmla="*/ 0 w 69"/>
                  <a:gd name="T7" fmla="*/ 0 h 59"/>
                  <a:gd name="T8" fmla="*/ 0 w 69"/>
                  <a:gd name="T9" fmla="*/ 0 h 59"/>
                  <a:gd name="T10" fmla="*/ 0 w 69"/>
                  <a:gd name="T11" fmla="*/ 0 h 59"/>
                  <a:gd name="T12" fmla="*/ 0 w 69"/>
                  <a:gd name="T13" fmla="*/ 0 h 59"/>
                  <a:gd name="T14" fmla="*/ 0 w 69"/>
                  <a:gd name="T15" fmla="*/ 0 h 59"/>
                  <a:gd name="T16" fmla="*/ 0 w 69"/>
                  <a:gd name="T17" fmla="*/ 0 h 59"/>
                  <a:gd name="T18" fmla="*/ 0 w 69"/>
                  <a:gd name="T19" fmla="*/ 0 h 59"/>
                  <a:gd name="T20" fmla="*/ 0 w 69"/>
                  <a:gd name="T21" fmla="*/ 0 h 59"/>
                  <a:gd name="T22" fmla="*/ 0 w 69"/>
                  <a:gd name="T23" fmla="*/ 0 h 59"/>
                  <a:gd name="T24" fmla="*/ 0 w 69"/>
                  <a:gd name="T25" fmla="*/ 0 h 59"/>
                  <a:gd name="T26" fmla="*/ 0 w 69"/>
                  <a:gd name="T27" fmla="*/ 0 h 59"/>
                  <a:gd name="T28" fmla="*/ 0 w 69"/>
                  <a:gd name="T29" fmla="*/ 0 h 59"/>
                  <a:gd name="T30" fmla="*/ 0 w 69"/>
                  <a:gd name="T31" fmla="*/ 0 h 59"/>
                  <a:gd name="T32" fmla="*/ 0 w 69"/>
                  <a:gd name="T33" fmla="*/ 0 h 59"/>
                  <a:gd name="T34" fmla="*/ 0 w 69"/>
                  <a:gd name="T35" fmla="*/ 0 h 59"/>
                  <a:gd name="T36" fmla="*/ 0 w 69"/>
                  <a:gd name="T37" fmla="*/ 0 h 59"/>
                  <a:gd name="T38" fmla="*/ 0 w 69"/>
                  <a:gd name="T39" fmla="*/ 0 h 59"/>
                  <a:gd name="T40" fmla="*/ 0 w 69"/>
                  <a:gd name="T41" fmla="*/ 0 h 5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69" h="59">
                    <a:moveTo>
                      <a:pt x="24" y="59"/>
                    </a:moveTo>
                    <a:lnTo>
                      <a:pt x="29" y="59"/>
                    </a:lnTo>
                    <a:lnTo>
                      <a:pt x="38" y="57"/>
                    </a:lnTo>
                    <a:lnTo>
                      <a:pt x="47" y="56"/>
                    </a:lnTo>
                    <a:lnTo>
                      <a:pt x="56" y="54"/>
                    </a:lnTo>
                    <a:lnTo>
                      <a:pt x="63" y="52"/>
                    </a:lnTo>
                    <a:lnTo>
                      <a:pt x="68" y="47"/>
                    </a:lnTo>
                    <a:lnTo>
                      <a:pt x="69" y="43"/>
                    </a:lnTo>
                    <a:lnTo>
                      <a:pt x="66" y="37"/>
                    </a:lnTo>
                    <a:lnTo>
                      <a:pt x="54" y="32"/>
                    </a:lnTo>
                    <a:lnTo>
                      <a:pt x="41" y="33"/>
                    </a:lnTo>
                    <a:lnTo>
                      <a:pt x="29" y="37"/>
                    </a:lnTo>
                    <a:lnTo>
                      <a:pt x="25" y="40"/>
                    </a:lnTo>
                    <a:lnTo>
                      <a:pt x="21" y="29"/>
                    </a:lnTo>
                    <a:lnTo>
                      <a:pt x="19" y="13"/>
                    </a:lnTo>
                    <a:lnTo>
                      <a:pt x="15" y="1"/>
                    </a:lnTo>
                    <a:lnTo>
                      <a:pt x="0" y="0"/>
                    </a:lnTo>
                    <a:lnTo>
                      <a:pt x="0" y="27"/>
                    </a:lnTo>
                    <a:lnTo>
                      <a:pt x="9" y="44"/>
                    </a:lnTo>
                    <a:lnTo>
                      <a:pt x="19" y="56"/>
                    </a:lnTo>
                    <a:lnTo>
                      <a:pt x="24" y="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38" name="Freeform 190"/>
              <p:cNvSpPr>
                <a:spLocks/>
              </p:cNvSpPr>
              <p:nvPr/>
            </p:nvSpPr>
            <p:spPr bwMode="auto">
              <a:xfrm>
                <a:off x="8386" y="4779"/>
                <a:ext cx="23" cy="20"/>
              </a:xfrm>
              <a:custGeom>
                <a:avLst/>
                <a:gdLst>
                  <a:gd name="T0" fmla="*/ 0 w 69"/>
                  <a:gd name="T1" fmla="*/ 0 h 60"/>
                  <a:gd name="T2" fmla="*/ 0 w 69"/>
                  <a:gd name="T3" fmla="*/ 0 h 60"/>
                  <a:gd name="T4" fmla="*/ 0 w 69"/>
                  <a:gd name="T5" fmla="*/ 0 h 60"/>
                  <a:gd name="T6" fmla="*/ 0 w 69"/>
                  <a:gd name="T7" fmla="*/ 0 h 60"/>
                  <a:gd name="T8" fmla="*/ 0 w 69"/>
                  <a:gd name="T9" fmla="*/ 0 h 60"/>
                  <a:gd name="T10" fmla="*/ 0 w 69"/>
                  <a:gd name="T11" fmla="*/ 0 h 60"/>
                  <a:gd name="T12" fmla="*/ 0 w 69"/>
                  <a:gd name="T13" fmla="*/ 0 h 60"/>
                  <a:gd name="T14" fmla="*/ 0 w 69"/>
                  <a:gd name="T15" fmla="*/ 0 h 60"/>
                  <a:gd name="T16" fmla="*/ 0 w 69"/>
                  <a:gd name="T17" fmla="*/ 0 h 60"/>
                  <a:gd name="T18" fmla="*/ 0 w 69"/>
                  <a:gd name="T19" fmla="*/ 0 h 60"/>
                  <a:gd name="T20" fmla="*/ 0 w 69"/>
                  <a:gd name="T21" fmla="*/ 0 h 60"/>
                  <a:gd name="T22" fmla="*/ 0 w 69"/>
                  <a:gd name="T23" fmla="*/ 0 h 60"/>
                  <a:gd name="T24" fmla="*/ 0 w 69"/>
                  <a:gd name="T25" fmla="*/ 0 h 60"/>
                  <a:gd name="T26" fmla="*/ 0 w 69"/>
                  <a:gd name="T27" fmla="*/ 0 h 60"/>
                  <a:gd name="T28" fmla="*/ 0 w 69"/>
                  <a:gd name="T29" fmla="*/ 0 h 60"/>
                  <a:gd name="T30" fmla="*/ 0 w 69"/>
                  <a:gd name="T31" fmla="*/ 0 h 60"/>
                  <a:gd name="T32" fmla="*/ 0 w 69"/>
                  <a:gd name="T33" fmla="*/ 0 h 60"/>
                  <a:gd name="T34" fmla="*/ 0 w 69"/>
                  <a:gd name="T35" fmla="*/ 0 h 60"/>
                  <a:gd name="T36" fmla="*/ 0 w 69"/>
                  <a:gd name="T37" fmla="*/ 0 h 60"/>
                  <a:gd name="T38" fmla="*/ 0 w 69"/>
                  <a:gd name="T39" fmla="*/ 0 h 60"/>
                  <a:gd name="T40" fmla="*/ 0 w 69"/>
                  <a:gd name="T41" fmla="*/ 0 h 60"/>
                  <a:gd name="T42" fmla="*/ 0 w 69"/>
                  <a:gd name="T43" fmla="*/ 0 h 60"/>
                  <a:gd name="T44" fmla="*/ 0 w 69"/>
                  <a:gd name="T45" fmla="*/ 0 h 60"/>
                  <a:gd name="T46" fmla="*/ 0 w 69"/>
                  <a:gd name="T47" fmla="*/ 0 h 60"/>
                  <a:gd name="T48" fmla="*/ 0 w 69"/>
                  <a:gd name="T49" fmla="*/ 0 h 6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69" h="60">
                    <a:moveTo>
                      <a:pt x="6" y="46"/>
                    </a:moveTo>
                    <a:lnTo>
                      <a:pt x="15" y="54"/>
                    </a:lnTo>
                    <a:lnTo>
                      <a:pt x="22" y="59"/>
                    </a:lnTo>
                    <a:lnTo>
                      <a:pt x="31" y="60"/>
                    </a:lnTo>
                    <a:lnTo>
                      <a:pt x="38" y="60"/>
                    </a:lnTo>
                    <a:lnTo>
                      <a:pt x="45" y="59"/>
                    </a:lnTo>
                    <a:lnTo>
                      <a:pt x="51" y="56"/>
                    </a:lnTo>
                    <a:lnTo>
                      <a:pt x="57" y="53"/>
                    </a:lnTo>
                    <a:lnTo>
                      <a:pt x="60" y="51"/>
                    </a:lnTo>
                    <a:lnTo>
                      <a:pt x="64" y="50"/>
                    </a:lnTo>
                    <a:lnTo>
                      <a:pt x="67" y="47"/>
                    </a:lnTo>
                    <a:lnTo>
                      <a:pt x="69" y="43"/>
                    </a:lnTo>
                    <a:lnTo>
                      <a:pt x="67" y="40"/>
                    </a:lnTo>
                    <a:lnTo>
                      <a:pt x="54" y="31"/>
                    </a:lnTo>
                    <a:lnTo>
                      <a:pt x="41" y="31"/>
                    </a:lnTo>
                    <a:lnTo>
                      <a:pt x="32" y="34"/>
                    </a:lnTo>
                    <a:lnTo>
                      <a:pt x="28" y="37"/>
                    </a:lnTo>
                    <a:lnTo>
                      <a:pt x="26" y="30"/>
                    </a:lnTo>
                    <a:lnTo>
                      <a:pt x="20" y="15"/>
                    </a:lnTo>
                    <a:lnTo>
                      <a:pt x="12" y="2"/>
                    </a:lnTo>
                    <a:lnTo>
                      <a:pt x="1" y="0"/>
                    </a:lnTo>
                    <a:lnTo>
                      <a:pt x="0" y="14"/>
                    </a:lnTo>
                    <a:lnTo>
                      <a:pt x="1" y="30"/>
                    </a:lnTo>
                    <a:lnTo>
                      <a:pt x="4" y="41"/>
                    </a:lnTo>
                    <a:lnTo>
                      <a:pt x="6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39" name="Freeform 191"/>
              <p:cNvSpPr>
                <a:spLocks/>
              </p:cNvSpPr>
              <p:nvPr/>
            </p:nvSpPr>
            <p:spPr bwMode="auto">
              <a:xfrm>
                <a:off x="8357" y="4833"/>
                <a:ext cx="25" cy="16"/>
              </a:xfrm>
              <a:custGeom>
                <a:avLst/>
                <a:gdLst>
                  <a:gd name="T0" fmla="*/ 0 w 75"/>
                  <a:gd name="T1" fmla="*/ 0 h 48"/>
                  <a:gd name="T2" fmla="*/ 0 w 75"/>
                  <a:gd name="T3" fmla="*/ 0 h 48"/>
                  <a:gd name="T4" fmla="*/ 0 w 75"/>
                  <a:gd name="T5" fmla="*/ 0 h 48"/>
                  <a:gd name="T6" fmla="*/ 0 w 75"/>
                  <a:gd name="T7" fmla="*/ 0 h 48"/>
                  <a:gd name="T8" fmla="*/ 0 w 75"/>
                  <a:gd name="T9" fmla="*/ 0 h 48"/>
                  <a:gd name="T10" fmla="*/ 0 w 75"/>
                  <a:gd name="T11" fmla="*/ 0 h 48"/>
                  <a:gd name="T12" fmla="*/ 0 w 75"/>
                  <a:gd name="T13" fmla="*/ 0 h 48"/>
                  <a:gd name="T14" fmla="*/ 0 w 75"/>
                  <a:gd name="T15" fmla="*/ 0 h 48"/>
                  <a:gd name="T16" fmla="*/ 0 w 75"/>
                  <a:gd name="T17" fmla="*/ 0 h 48"/>
                  <a:gd name="T18" fmla="*/ 0 w 75"/>
                  <a:gd name="T19" fmla="*/ 0 h 48"/>
                  <a:gd name="T20" fmla="*/ 0 w 75"/>
                  <a:gd name="T21" fmla="*/ 0 h 48"/>
                  <a:gd name="T22" fmla="*/ 0 w 75"/>
                  <a:gd name="T23" fmla="*/ 0 h 48"/>
                  <a:gd name="T24" fmla="*/ 0 w 75"/>
                  <a:gd name="T25" fmla="*/ 0 h 48"/>
                  <a:gd name="T26" fmla="*/ 0 w 75"/>
                  <a:gd name="T27" fmla="*/ 0 h 48"/>
                  <a:gd name="T28" fmla="*/ 0 w 75"/>
                  <a:gd name="T29" fmla="*/ 0 h 48"/>
                  <a:gd name="T30" fmla="*/ 0 w 75"/>
                  <a:gd name="T31" fmla="*/ 0 h 48"/>
                  <a:gd name="T32" fmla="*/ 0 w 75"/>
                  <a:gd name="T33" fmla="*/ 0 h 48"/>
                  <a:gd name="T34" fmla="*/ 0 w 75"/>
                  <a:gd name="T35" fmla="*/ 0 h 48"/>
                  <a:gd name="T36" fmla="*/ 0 w 75"/>
                  <a:gd name="T37" fmla="*/ 0 h 48"/>
                  <a:gd name="T38" fmla="*/ 0 w 75"/>
                  <a:gd name="T39" fmla="*/ 0 h 48"/>
                  <a:gd name="T40" fmla="*/ 0 w 75"/>
                  <a:gd name="T41" fmla="*/ 0 h 48"/>
                  <a:gd name="T42" fmla="*/ 0 w 75"/>
                  <a:gd name="T43" fmla="*/ 0 h 48"/>
                  <a:gd name="T44" fmla="*/ 0 w 75"/>
                  <a:gd name="T45" fmla="*/ 0 h 48"/>
                  <a:gd name="T46" fmla="*/ 0 w 75"/>
                  <a:gd name="T47" fmla="*/ 0 h 48"/>
                  <a:gd name="T48" fmla="*/ 0 w 75"/>
                  <a:gd name="T49" fmla="*/ 0 h 48"/>
                  <a:gd name="T50" fmla="*/ 0 w 75"/>
                  <a:gd name="T51" fmla="*/ 0 h 48"/>
                  <a:gd name="T52" fmla="*/ 0 w 75"/>
                  <a:gd name="T53" fmla="*/ 0 h 48"/>
                  <a:gd name="T54" fmla="*/ 0 w 75"/>
                  <a:gd name="T55" fmla="*/ 0 h 48"/>
                  <a:gd name="T56" fmla="*/ 0 w 75"/>
                  <a:gd name="T57" fmla="*/ 0 h 4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5" h="48">
                    <a:moveTo>
                      <a:pt x="12" y="44"/>
                    </a:moveTo>
                    <a:lnTo>
                      <a:pt x="19" y="46"/>
                    </a:lnTo>
                    <a:lnTo>
                      <a:pt x="31" y="48"/>
                    </a:lnTo>
                    <a:lnTo>
                      <a:pt x="43" y="48"/>
                    </a:lnTo>
                    <a:lnTo>
                      <a:pt x="56" y="46"/>
                    </a:lnTo>
                    <a:lnTo>
                      <a:pt x="66" y="42"/>
                    </a:lnTo>
                    <a:lnTo>
                      <a:pt x="74" y="36"/>
                    </a:lnTo>
                    <a:lnTo>
                      <a:pt x="75" y="29"/>
                    </a:lnTo>
                    <a:lnTo>
                      <a:pt x="71" y="19"/>
                    </a:lnTo>
                    <a:lnTo>
                      <a:pt x="66" y="16"/>
                    </a:lnTo>
                    <a:lnTo>
                      <a:pt x="59" y="15"/>
                    </a:lnTo>
                    <a:lnTo>
                      <a:pt x="52" y="15"/>
                    </a:lnTo>
                    <a:lnTo>
                      <a:pt x="43" y="18"/>
                    </a:lnTo>
                    <a:lnTo>
                      <a:pt x="35" y="19"/>
                    </a:lnTo>
                    <a:lnTo>
                      <a:pt x="30" y="22"/>
                    </a:lnTo>
                    <a:lnTo>
                      <a:pt x="25" y="23"/>
                    </a:lnTo>
                    <a:lnTo>
                      <a:pt x="24" y="25"/>
                    </a:lnTo>
                    <a:lnTo>
                      <a:pt x="22" y="21"/>
                    </a:lnTo>
                    <a:lnTo>
                      <a:pt x="19" y="13"/>
                    </a:lnTo>
                    <a:lnTo>
                      <a:pt x="16" y="5"/>
                    </a:lnTo>
                    <a:lnTo>
                      <a:pt x="15" y="2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3" y="2"/>
                    </a:lnTo>
                    <a:lnTo>
                      <a:pt x="0" y="5"/>
                    </a:lnTo>
                    <a:lnTo>
                      <a:pt x="0" y="13"/>
                    </a:lnTo>
                    <a:lnTo>
                      <a:pt x="5" y="26"/>
                    </a:lnTo>
                    <a:lnTo>
                      <a:pt x="9" y="38"/>
                    </a:lnTo>
                    <a:lnTo>
                      <a:pt x="12" y="4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40" name="Freeform 192"/>
              <p:cNvSpPr>
                <a:spLocks/>
              </p:cNvSpPr>
              <p:nvPr/>
            </p:nvSpPr>
            <p:spPr bwMode="auto">
              <a:xfrm>
                <a:off x="8385" y="4821"/>
                <a:ext cx="21" cy="19"/>
              </a:xfrm>
              <a:custGeom>
                <a:avLst/>
                <a:gdLst>
                  <a:gd name="T0" fmla="*/ 0 w 63"/>
                  <a:gd name="T1" fmla="*/ 0 h 57"/>
                  <a:gd name="T2" fmla="*/ 0 w 63"/>
                  <a:gd name="T3" fmla="*/ 0 h 57"/>
                  <a:gd name="T4" fmla="*/ 0 w 63"/>
                  <a:gd name="T5" fmla="*/ 0 h 57"/>
                  <a:gd name="T6" fmla="*/ 0 w 63"/>
                  <a:gd name="T7" fmla="*/ 0 h 57"/>
                  <a:gd name="T8" fmla="*/ 0 w 63"/>
                  <a:gd name="T9" fmla="*/ 0 h 57"/>
                  <a:gd name="T10" fmla="*/ 0 w 63"/>
                  <a:gd name="T11" fmla="*/ 0 h 57"/>
                  <a:gd name="T12" fmla="*/ 0 w 63"/>
                  <a:gd name="T13" fmla="*/ 0 h 57"/>
                  <a:gd name="T14" fmla="*/ 0 w 63"/>
                  <a:gd name="T15" fmla="*/ 0 h 57"/>
                  <a:gd name="T16" fmla="*/ 0 w 63"/>
                  <a:gd name="T17" fmla="*/ 0 h 57"/>
                  <a:gd name="T18" fmla="*/ 0 w 63"/>
                  <a:gd name="T19" fmla="*/ 0 h 57"/>
                  <a:gd name="T20" fmla="*/ 0 w 63"/>
                  <a:gd name="T21" fmla="*/ 0 h 57"/>
                  <a:gd name="T22" fmla="*/ 0 w 63"/>
                  <a:gd name="T23" fmla="*/ 0 h 57"/>
                  <a:gd name="T24" fmla="*/ 0 w 63"/>
                  <a:gd name="T25" fmla="*/ 0 h 57"/>
                  <a:gd name="T26" fmla="*/ 0 w 63"/>
                  <a:gd name="T27" fmla="*/ 0 h 57"/>
                  <a:gd name="T28" fmla="*/ 0 w 63"/>
                  <a:gd name="T29" fmla="*/ 0 h 57"/>
                  <a:gd name="T30" fmla="*/ 0 w 63"/>
                  <a:gd name="T31" fmla="*/ 0 h 57"/>
                  <a:gd name="T32" fmla="*/ 0 w 63"/>
                  <a:gd name="T33" fmla="*/ 0 h 57"/>
                  <a:gd name="T34" fmla="*/ 0 w 63"/>
                  <a:gd name="T35" fmla="*/ 0 h 57"/>
                  <a:gd name="T36" fmla="*/ 0 w 63"/>
                  <a:gd name="T37" fmla="*/ 0 h 57"/>
                  <a:gd name="T38" fmla="*/ 0 w 63"/>
                  <a:gd name="T39" fmla="*/ 0 h 57"/>
                  <a:gd name="T40" fmla="*/ 0 w 63"/>
                  <a:gd name="T41" fmla="*/ 0 h 57"/>
                  <a:gd name="T42" fmla="*/ 0 w 63"/>
                  <a:gd name="T43" fmla="*/ 0 h 57"/>
                  <a:gd name="T44" fmla="*/ 0 w 63"/>
                  <a:gd name="T45" fmla="*/ 0 h 57"/>
                  <a:gd name="T46" fmla="*/ 0 w 63"/>
                  <a:gd name="T47" fmla="*/ 0 h 57"/>
                  <a:gd name="T48" fmla="*/ 0 w 63"/>
                  <a:gd name="T49" fmla="*/ 0 h 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63" h="57">
                    <a:moveTo>
                      <a:pt x="15" y="53"/>
                    </a:moveTo>
                    <a:lnTo>
                      <a:pt x="22" y="54"/>
                    </a:lnTo>
                    <a:lnTo>
                      <a:pt x="34" y="57"/>
                    </a:lnTo>
                    <a:lnTo>
                      <a:pt x="47" y="56"/>
                    </a:lnTo>
                    <a:lnTo>
                      <a:pt x="58" y="50"/>
                    </a:lnTo>
                    <a:lnTo>
                      <a:pt x="61" y="48"/>
                    </a:lnTo>
                    <a:lnTo>
                      <a:pt x="62" y="46"/>
                    </a:lnTo>
                    <a:lnTo>
                      <a:pt x="63" y="43"/>
                    </a:lnTo>
                    <a:lnTo>
                      <a:pt x="62" y="40"/>
                    </a:lnTo>
                    <a:lnTo>
                      <a:pt x="61" y="36"/>
                    </a:lnTo>
                    <a:lnTo>
                      <a:pt x="58" y="33"/>
                    </a:lnTo>
                    <a:lnTo>
                      <a:pt x="53" y="31"/>
                    </a:lnTo>
                    <a:lnTo>
                      <a:pt x="47" y="33"/>
                    </a:lnTo>
                    <a:lnTo>
                      <a:pt x="39" y="36"/>
                    </a:lnTo>
                    <a:lnTo>
                      <a:pt x="30" y="36"/>
                    </a:lnTo>
                    <a:lnTo>
                      <a:pt x="24" y="36"/>
                    </a:lnTo>
                    <a:lnTo>
                      <a:pt x="21" y="36"/>
                    </a:lnTo>
                    <a:lnTo>
                      <a:pt x="21" y="30"/>
                    </a:lnTo>
                    <a:lnTo>
                      <a:pt x="21" y="17"/>
                    </a:lnTo>
                    <a:lnTo>
                      <a:pt x="17" y="4"/>
                    </a:lnTo>
                    <a:lnTo>
                      <a:pt x="8" y="0"/>
                    </a:lnTo>
                    <a:lnTo>
                      <a:pt x="0" y="18"/>
                    </a:lnTo>
                    <a:lnTo>
                      <a:pt x="0" y="34"/>
                    </a:lnTo>
                    <a:lnTo>
                      <a:pt x="6" y="46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41" name="Freeform 193"/>
              <p:cNvSpPr>
                <a:spLocks/>
              </p:cNvSpPr>
              <p:nvPr/>
            </p:nvSpPr>
            <p:spPr bwMode="auto">
              <a:xfrm>
                <a:off x="8406" y="4814"/>
                <a:ext cx="21" cy="19"/>
              </a:xfrm>
              <a:custGeom>
                <a:avLst/>
                <a:gdLst>
                  <a:gd name="T0" fmla="*/ 0 w 65"/>
                  <a:gd name="T1" fmla="*/ 0 h 57"/>
                  <a:gd name="T2" fmla="*/ 0 w 65"/>
                  <a:gd name="T3" fmla="*/ 0 h 57"/>
                  <a:gd name="T4" fmla="*/ 0 w 65"/>
                  <a:gd name="T5" fmla="*/ 0 h 57"/>
                  <a:gd name="T6" fmla="*/ 0 w 65"/>
                  <a:gd name="T7" fmla="*/ 0 h 57"/>
                  <a:gd name="T8" fmla="*/ 0 w 65"/>
                  <a:gd name="T9" fmla="*/ 0 h 57"/>
                  <a:gd name="T10" fmla="*/ 0 w 65"/>
                  <a:gd name="T11" fmla="*/ 0 h 57"/>
                  <a:gd name="T12" fmla="*/ 0 w 65"/>
                  <a:gd name="T13" fmla="*/ 0 h 57"/>
                  <a:gd name="T14" fmla="*/ 0 w 65"/>
                  <a:gd name="T15" fmla="*/ 0 h 57"/>
                  <a:gd name="T16" fmla="*/ 0 w 65"/>
                  <a:gd name="T17" fmla="*/ 0 h 57"/>
                  <a:gd name="T18" fmla="*/ 0 w 65"/>
                  <a:gd name="T19" fmla="*/ 0 h 57"/>
                  <a:gd name="T20" fmla="*/ 0 w 65"/>
                  <a:gd name="T21" fmla="*/ 0 h 57"/>
                  <a:gd name="T22" fmla="*/ 0 w 65"/>
                  <a:gd name="T23" fmla="*/ 0 h 57"/>
                  <a:gd name="T24" fmla="*/ 0 w 65"/>
                  <a:gd name="T25" fmla="*/ 0 h 57"/>
                  <a:gd name="T26" fmla="*/ 0 w 65"/>
                  <a:gd name="T27" fmla="*/ 0 h 57"/>
                  <a:gd name="T28" fmla="*/ 0 w 65"/>
                  <a:gd name="T29" fmla="*/ 0 h 57"/>
                  <a:gd name="T30" fmla="*/ 0 w 65"/>
                  <a:gd name="T31" fmla="*/ 0 h 57"/>
                  <a:gd name="T32" fmla="*/ 0 w 65"/>
                  <a:gd name="T33" fmla="*/ 0 h 57"/>
                  <a:gd name="T34" fmla="*/ 0 w 65"/>
                  <a:gd name="T35" fmla="*/ 0 h 57"/>
                  <a:gd name="T36" fmla="*/ 0 w 65"/>
                  <a:gd name="T37" fmla="*/ 0 h 57"/>
                  <a:gd name="T38" fmla="*/ 0 w 65"/>
                  <a:gd name="T39" fmla="*/ 0 h 57"/>
                  <a:gd name="T40" fmla="*/ 0 w 65"/>
                  <a:gd name="T41" fmla="*/ 0 h 5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65" h="57">
                    <a:moveTo>
                      <a:pt x="24" y="52"/>
                    </a:moveTo>
                    <a:lnTo>
                      <a:pt x="32" y="57"/>
                    </a:lnTo>
                    <a:lnTo>
                      <a:pt x="41" y="55"/>
                    </a:lnTo>
                    <a:lnTo>
                      <a:pt x="50" y="52"/>
                    </a:lnTo>
                    <a:lnTo>
                      <a:pt x="59" y="48"/>
                    </a:lnTo>
                    <a:lnTo>
                      <a:pt x="63" y="45"/>
                    </a:lnTo>
                    <a:lnTo>
                      <a:pt x="65" y="42"/>
                    </a:lnTo>
                    <a:lnTo>
                      <a:pt x="65" y="38"/>
                    </a:lnTo>
                    <a:lnTo>
                      <a:pt x="63" y="34"/>
                    </a:lnTo>
                    <a:lnTo>
                      <a:pt x="53" y="28"/>
                    </a:lnTo>
                    <a:lnTo>
                      <a:pt x="46" y="29"/>
                    </a:lnTo>
                    <a:lnTo>
                      <a:pt x="40" y="35"/>
                    </a:lnTo>
                    <a:lnTo>
                      <a:pt x="35" y="39"/>
                    </a:lnTo>
                    <a:lnTo>
                      <a:pt x="32" y="32"/>
                    </a:lnTo>
                    <a:lnTo>
                      <a:pt x="25" y="18"/>
                    </a:lnTo>
                    <a:lnTo>
                      <a:pt x="16" y="5"/>
                    </a:lnTo>
                    <a:lnTo>
                      <a:pt x="6" y="0"/>
                    </a:lnTo>
                    <a:lnTo>
                      <a:pt x="0" y="21"/>
                    </a:lnTo>
                    <a:lnTo>
                      <a:pt x="7" y="36"/>
                    </a:lnTo>
                    <a:lnTo>
                      <a:pt x="18" y="48"/>
                    </a:lnTo>
                    <a:lnTo>
                      <a:pt x="24" y="5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42" name="Freeform 194"/>
              <p:cNvSpPr>
                <a:spLocks/>
              </p:cNvSpPr>
              <p:nvPr/>
            </p:nvSpPr>
            <p:spPr bwMode="auto">
              <a:xfrm>
                <a:off x="8371" y="4865"/>
                <a:ext cx="26" cy="26"/>
              </a:xfrm>
              <a:custGeom>
                <a:avLst/>
                <a:gdLst>
                  <a:gd name="T0" fmla="*/ 0 w 79"/>
                  <a:gd name="T1" fmla="*/ 0 h 80"/>
                  <a:gd name="T2" fmla="*/ 0 w 79"/>
                  <a:gd name="T3" fmla="*/ 0 h 80"/>
                  <a:gd name="T4" fmla="*/ 0 w 79"/>
                  <a:gd name="T5" fmla="*/ 0 h 80"/>
                  <a:gd name="T6" fmla="*/ 0 w 79"/>
                  <a:gd name="T7" fmla="*/ 0 h 80"/>
                  <a:gd name="T8" fmla="*/ 0 w 79"/>
                  <a:gd name="T9" fmla="*/ 0 h 80"/>
                  <a:gd name="T10" fmla="*/ 0 w 79"/>
                  <a:gd name="T11" fmla="*/ 0 h 80"/>
                  <a:gd name="T12" fmla="*/ 0 w 79"/>
                  <a:gd name="T13" fmla="*/ 0 h 80"/>
                  <a:gd name="T14" fmla="*/ 0 w 79"/>
                  <a:gd name="T15" fmla="*/ 0 h 80"/>
                  <a:gd name="T16" fmla="*/ 0 w 79"/>
                  <a:gd name="T17" fmla="*/ 0 h 80"/>
                  <a:gd name="T18" fmla="*/ 0 w 79"/>
                  <a:gd name="T19" fmla="*/ 0 h 80"/>
                  <a:gd name="T20" fmla="*/ 0 w 79"/>
                  <a:gd name="T21" fmla="*/ 0 h 80"/>
                  <a:gd name="T22" fmla="*/ 0 w 79"/>
                  <a:gd name="T23" fmla="*/ 0 h 80"/>
                  <a:gd name="T24" fmla="*/ 0 w 79"/>
                  <a:gd name="T25" fmla="*/ 0 h 80"/>
                  <a:gd name="T26" fmla="*/ 0 w 79"/>
                  <a:gd name="T27" fmla="*/ 0 h 80"/>
                  <a:gd name="T28" fmla="*/ 0 w 79"/>
                  <a:gd name="T29" fmla="*/ 0 h 80"/>
                  <a:gd name="T30" fmla="*/ 0 w 79"/>
                  <a:gd name="T31" fmla="*/ 0 h 80"/>
                  <a:gd name="T32" fmla="*/ 0 w 79"/>
                  <a:gd name="T33" fmla="*/ 0 h 80"/>
                  <a:gd name="T34" fmla="*/ 0 w 79"/>
                  <a:gd name="T35" fmla="*/ 0 h 80"/>
                  <a:gd name="T36" fmla="*/ 0 w 79"/>
                  <a:gd name="T37" fmla="*/ 0 h 80"/>
                  <a:gd name="T38" fmla="*/ 0 w 79"/>
                  <a:gd name="T39" fmla="*/ 0 h 80"/>
                  <a:gd name="T40" fmla="*/ 0 w 79"/>
                  <a:gd name="T41" fmla="*/ 0 h 80"/>
                  <a:gd name="T42" fmla="*/ 0 w 79"/>
                  <a:gd name="T43" fmla="*/ 0 h 80"/>
                  <a:gd name="T44" fmla="*/ 0 w 79"/>
                  <a:gd name="T45" fmla="*/ 0 h 80"/>
                  <a:gd name="T46" fmla="*/ 0 w 79"/>
                  <a:gd name="T47" fmla="*/ 0 h 80"/>
                  <a:gd name="T48" fmla="*/ 0 w 79"/>
                  <a:gd name="T49" fmla="*/ 0 h 80"/>
                  <a:gd name="T50" fmla="*/ 0 w 79"/>
                  <a:gd name="T51" fmla="*/ 0 h 80"/>
                  <a:gd name="T52" fmla="*/ 0 w 79"/>
                  <a:gd name="T53" fmla="*/ 0 h 80"/>
                  <a:gd name="T54" fmla="*/ 0 w 79"/>
                  <a:gd name="T55" fmla="*/ 0 h 80"/>
                  <a:gd name="T56" fmla="*/ 0 w 79"/>
                  <a:gd name="T57" fmla="*/ 0 h 8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9" h="80">
                    <a:moveTo>
                      <a:pt x="16" y="67"/>
                    </a:moveTo>
                    <a:lnTo>
                      <a:pt x="19" y="70"/>
                    </a:lnTo>
                    <a:lnTo>
                      <a:pt x="23" y="73"/>
                    </a:lnTo>
                    <a:lnTo>
                      <a:pt x="31" y="77"/>
                    </a:lnTo>
                    <a:lnTo>
                      <a:pt x="38" y="79"/>
                    </a:lnTo>
                    <a:lnTo>
                      <a:pt x="47" y="80"/>
                    </a:lnTo>
                    <a:lnTo>
                      <a:pt x="57" y="77"/>
                    </a:lnTo>
                    <a:lnTo>
                      <a:pt x="66" y="70"/>
                    </a:lnTo>
                    <a:lnTo>
                      <a:pt x="73" y="59"/>
                    </a:lnTo>
                    <a:lnTo>
                      <a:pt x="76" y="54"/>
                    </a:lnTo>
                    <a:lnTo>
                      <a:pt x="78" y="50"/>
                    </a:lnTo>
                    <a:lnTo>
                      <a:pt x="79" y="46"/>
                    </a:lnTo>
                    <a:lnTo>
                      <a:pt x="78" y="43"/>
                    </a:lnTo>
                    <a:lnTo>
                      <a:pt x="70" y="39"/>
                    </a:lnTo>
                    <a:lnTo>
                      <a:pt x="61" y="37"/>
                    </a:lnTo>
                    <a:lnTo>
                      <a:pt x="53" y="39"/>
                    </a:lnTo>
                    <a:lnTo>
                      <a:pt x="45" y="40"/>
                    </a:lnTo>
                    <a:lnTo>
                      <a:pt x="39" y="44"/>
                    </a:lnTo>
                    <a:lnTo>
                      <a:pt x="34" y="47"/>
                    </a:lnTo>
                    <a:lnTo>
                      <a:pt x="31" y="50"/>
                    </a:lnTo>
                    <a:lnTo>
                      <a:pt x="29" y="52"/>
                    </a:lnTo>
                    <a:lnTo>
                      <a:pt x="28" y="43"/>
                    </a:lnTo>
                    <a:lnTo>
                      <a:pt x="22" y="24"/>
                    </a:lnTo>
                    <a:lnTo>
                      <a:pt x="13" y="6"/>
                    </a:lnTo>
                    <a:lnTo>
                      <a:pt x="1" y="0"/>
                    </a:lnTo>
                    <a:lnTo>
                      <a:pt x="0" y="24"/>
                    </a:lnTo>
                    <a:lnTo>
                      <a:pt x="6" y="46"/>
                    </a:lnTo>
                    <a:lnTo>
                      <a:pt x="13" y="62"/>
                    </a:lnTo>
                    <a:lnTo>
                      <a:pt x="16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43" name="Freeform 195"/>
              <p:cNvSpPr>
                <a:spLocks/>
              </p:cNvSpPr>
              <p:nvPr/>
            </p:nvSpPr>
            <p:spPr bwMode="auto">
              <a:xfrm>
                <a:off x="8399" y="4855"/>
                <a:ext cx="27" cy="22"/>
              </a:xfrm>
              <a:custGeom>
                <a:avLst/>
                <a:gdLst>
                  <a:gd name="T0" fmla="*/ 0 w 79"/>
                  <a:gd name="T1" fmla="*/ 0 h 67"/>
                  <a:gd name="T2" fmla="*/ 0 w 79"/>
                  <a:gd name="T3" fmla="*/ 0 h 67"/>
                  <a:gd name="T4" fmla="*/ 0 w 79"/>
                  <a:gd name="T5" fmla="*/ 0 h 67"/>
                  <a:gd name="T6" fmla="*/ 0 w 79"/>
                  <a:gd name="T7" fmla="*/ 0 h 67"/>
                  <a:gd name="T8" fmla="*/ 0 w 79"/>
                  <a:gd name="T9" fmla="*/ 0 h 67"/>
                  <a:gd name="T10" fmla="*/ 0 w 79"/>
                  <a:gd name="T11" fmla="*/ 0 h 67"/>
                  <a:gd name="T12" fmla="*/ 0 w 79"/>
                  <a:gd name="T13" fmla="*/ 0 h 67"/>
                  <a:gd name="T14" fmla="*/ 0 w 79"/>
                  <a:gd name="T15" fmla="*/ 0 h 67"/>
                  <a:gd name="T16" fmla="*/ 0 w 79"/>
                  <a:gd name="T17" fmla="*/ 0 h 67"/>
                  <a:gd name="T18" fmla="*/ 0 w 79"/>
                  <a:gd name="T19" fmla="*/ 0 h 67"/>
                  <a:gd name="T20" fmla="*/ 0 w 79"/>
                  <a:gd name="T21" fmla="*/ 0 h 67"/>
                  <a:gd name="T22" fmla="*/ 0 w 79"/>
                  <a:gd name="T23" fmla="*/ 0 h 67"/>
                  <a:gd name="T24" fmla="*/ 0 w 79"/>
                  <a:gd name="T25" fmla="*/ 0 h 67"/>
                  <a:gd name="T26" fmla="*/ 0 w 79"/>
                  <a:gd name="T27" fmla="*/ 0 h 67"/>
                  <a:gd name="T28" fmla="*/ 0 w 79"/>
                  <a:gd name="T29" fmla="*/ 0 h 67"/>
                  <a:gd name="T30" fmla="*/ 0 w 79"/>
                  <a:gd name="T31" fmla="*/ 0 h 67"/>
                  <a:gd name="T32" fmla="*/ 0 w 79"/>
                  <a:gd name="T33" fmla="*/ 0 h 67"/>
                  <a:gd name="T34" fmla="*/ 0 w 79"/>
                  <a:gd name="T35" fmla="*/ 0 h 67"/>
                  <a:gd name="T36" fmla="*/ 0 w 79"/>
                  <a:gd name="T37" fmla="*/ 0 h 67"/>
                  <a:gd name="T38" fmla="*/ 0 w 79"/>
                  <a:gd name="T39" fmla="*/ 0 h 67"/>
                  <a:gd name="T40" fmla="*/ 0 w 79"/>
                  <a:gd name="T41" fmla="*/ 0 h 67"/>
                  <a:gd name="T42" fmla="*/ 0 w 79"/>
                  <a:gd name="T43" fmla="*/ 0 h 67"/>
                  <a:gd name="T44" fmla="*/ 0 w 79"/>
                  <a:gd name="T45" fmla="*/ 0 h 67"/>
                  <a:gd name="T46" fmla="*/ 0 w 79"/>
                  <a:gd name="T47" fmla="*/ 0 h 67"/>
                  <a:gd name="T48" fmla="*/ 0 w 79"/>
                  <a:gd name="T49" fmla="*/ 0 h 67"/>
                  <a:gd name="T50" fmla="*/ 0 w 79"/>
                  <a:gd name="T51" fmla="*/ 0 h 67"/>
                  <a:gd name="T52" fmla="*/ 0 w 79"/>
                  <a:gd name="T53" fmla="*/ 0 h 67"/>
                  <a:gd name="T54" fmla="*/ 0 w 79"/>
                  <a:gd name="T55" fmla="*/ 0 h 67"/>
                  <a:gd name="T56" fmla="*/ 0 w 79"/>
                  <a:gd name="T57" fmla="*/ 0 h 6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9" h="67">
                    <a:moveTo>
                      <a:pt x="13" y="54"/>
                    </a:moveTo>
                    <a:lnTo>
                      <a:pt x="16" y="56"/>
                    </a:lnTo>
                    <a:lnTo>
                      <a:pt x="20" y="59"/>
                    </a:lnTo>
                    <a:lnTo>
                      <a:pt x="26" y="61"/>
                    </a:lnTo>
                    <a:lnTo>
                      <a:pt x="34" y="64"/>
                    </a:lnTo>
                    <a:lnTo>
                      <a:pt x="41" y="67"/>
                    </a:lnTo>
                    <a:lnTo>
                      <a:pt x="50" y="67"/>
                    </a:lnTo>
                    <a:lnTo>
                      <a:pt x="59" y="67"/>
                    </a:lnTo>
                    <a:lnTo>
                      <a:pt x="66" y="64"/>
                    </a:lnTo>
                    <a:lnTo>
                      <a:pt x="72" y="61"/>
                    </a:lnTo>
                    <a:lnTo>
                      <a:pt x="76" y="57"/>
                    </a:lnTo>
                    <a:lnTo>
                      <a:pt x="79" y="53"/>
                    </a:lnTo>
                    <a:lnTo>
                      <a:pt x="78" y="47"/>
                    </a:lnTo>
                    <a:lnTo>
                      <a:pt x="72" y="41"/>
                    </a:lnTo>
                    <a:lnTo>
                      <a:pt x="65" y="37"/>
                    </a:lnTo>
                    <a:lnTo>
                      <a:pt x="56" y="36"/>
                    </a:lnTo>
                    <a:lnTo>
                      <a:pt x="48" y="36"/>
                    </a:lnTo>
                    <a:lnTo>
                      <a:pt x="40" y="37"/>
                    </a:lnTo>
                    <a:lnTo>
                      <a:pt x="34" y="38"/>
                    </a:lnTo>
                    <a:lnTo>
                      <a:pt x="29" y="40"/>
                    </a:lnTo>
                    <a:lnTo>
                      <a:pt x="28" y="40"/>
                    </a:lnTo>
                    <a:lnTo>
                      <a:pt x="26" y="33"/>
                    </a:lnTo>
                    <a:lnTo>
                      <a:pt x="22" y="17"/>
                    </a:lnTo>
                    <a:lnTo>
                      <a:pt x="15" y="4"/>
                    </a:lnTo>
                    <a:lnTo>
                      <a:pt x="3" y="0"/>
                    </a:lnTo>
                    <a:lnTo>
                      <a:pt x="0" y="21"/>
                    </a:lnTo>
                    <a:lnTo>
                      <a:pt x="4" y="38"/>
                    </a:lnTo>
                    <a:lnTo>
                      <a:pt x="10" y="50"/>
                    </a:lnTo>
                    <a:lnTo>
                      <a:pt x="13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44" name="Freeform 196"/>
              <p:cNvSpPr>
                <a:spLocks/>
              </p:cNvSpPr>
              <p:nvPr/>
            </p:nvSpPr>
            <p:spPr bwMode="auto">
              <a:xfrm>
                <a:off x="8429" y="4851"/>
                <a:ext cx="26" cy="20"/>
              </a:xfrm>
              <a:custGeom>
                <a:avLst/>
                <a:gdLst>
                  <a:gd name="T0" fmla="*/ 0 w 77"/>
                  <a:gd name="T1" fmla="*/ 0 h 62"/>
                  <a:gd name="T2" fmla="*/ 0 w 77"/>
                  <a:gd name="T3" fmla="*/ 0 h 62"/>
                  <a:gd name="T4" fmla="*/ 0 w 77"/>
                  <a:gd name="T5" fmla="*/ 0 h 62"/>
                  <a:gd name="T6" fmla="*/ 0 w 77"/>
                  <a:gd name="T7" fmla="*/ 0 h 62"/>
                  <a:gd name="T8" fmla="*/ 0 w 77"/>
                  <a:gd name="T9" fmla="*/ 0 h 62"/>
                  <a:gd name="T10" fmla="*/ 0 w 77"/>
                  <a:gd name="T11" fmla="*/ 0 h 62"/>
                  <a:gd name="T12" fmla="*/ 0 w 77"/>
                  <a:gd name="T13" fmla="*/ 0 h 62"/>
                  <a:gd name="T14" fmla="*/ 0 w 77"/>
                  <a:gd name="T15" fmla="*/ 0 h 62"/>
                  <a:gd name="T16" fmla="*/ 0 w 77"/>
                  <a:gd name="T17" fmla="*/ 0 h 62"/>
                  <a:gd name="T18" fmla="*/ 0 w 77"/>
                  <a:gd name="T19" fmla="*/ 0 h 62"/>
                  <a:gd name="T20" fmla="*/ 0 w 77"/>
                  <a:gd name="T21" fmla="*/ 0 h 62"/>
                  <a:gd name="T22" fmla="*/ 0 w 77"/>
                  <a:gd name="T23" fmla="*/ 0 h 62"/>
                  <a:gd name="T24" fmla="*/ 0 w 77"/>
                  <a:gd name="T25" fmla="*/ 0 h 62"/>
                  <a:gd name="T26" fmla="*/ 0 w 77"/>
                  <a:gd name="T27" fmla="*/ 0 h 62"/>
                  <a:gd name="T28" fmla="*/ 0 w 77"/>
                  <a:gd name="T29" fmla="*/ 0 h 62"/>
                  <a:gd name="T30" fmla="*/ 0 w 77"/>
                  <a:gd name="T31" fmla="*/ 0 h 62"/>
                  <a:gd name="T32" fmla="*/ 0 w 77"/>
                  <a:gd name="T33" fmla="*/ 0 h 62"/>
                  <a:gd name="T34" fmla="*/ 0 w 77"/>
                  <a:gd name="T35" fmla="*/ 0 h 62"/>
                  <a:gd name="T36" fmla="*/ 0 w 77"/>
                  <a:gd name="T37" fmla="*/ 0 h 62"/>
                  <a:gd name="T38" fmla="*/ 0 w 77"/>
                  <a:gd name="T39" fmla="*/ 0 h 62"/>
                  <a:gd name="T40" fmla="*/ 0 w 77"/>
                  <a:gd name="T41" fmla="*/ 0 h 62"/>
                  <a:gd name="T42" fmla="*/ 0 w 77"/>
                  <a:gd name="T43" fmla="*/ 0 h 62"/>
                  <a:gd name="T44" fmla="*/ 0 w 77"/>
                  <a:gd name="T45" fmla="*/ 0 h 62"/>
                  <a:gd name="T46" fmla="*/ 0 w 77"/>
                  <a:gd name="T47" fmla="*/ 0 h 62"/>
                  <a:gd name="T48" fmla="*/ 0 w 77"/>
                  <a:gd name="T49" fmla="*/ 0 h 6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77" h="62">
                    <a:moveTo>
                      <a:pt x="9" y="58"/>
                    </a:moveTo>
                    <a:lnTo>
                      <a:pt x="17" y="60"/>
                    </a:lnTo>
                    <a:lnTo>
                      <a:pt x="27" y="62"/>
                    </a:lnTo>
                    <a:lnTo>
                      <a:pt x="40" y="62"/>
                    </a:lnTo>
                    <a:lnTo>
                      <a:pt x="53" y="60"/>
                    </a:lnTo>
                    <a:lnTo>
                      <a:pt x="65" y="58"/>
                    </a:lnTo>
                    <a:lnTo>
                      <a:pt x="72" y="55"/>
                    </a:lnTo>
                    <a:lnTo>
                      <a:pt x="77" y="49"/>
                    </a:lnTo>
                    <a:lnTo>
                      <a:pt x="75" y="42"/>
                    </a:lnTo>
                    <a:lnTo>
                      <a:pt x="69" y="36"/>
                    </a:lnTo>
                    <a:lnTo>
                      <a:pt x="62" y="33"/>
                    </a:lnTo>
                    <a:lnTo>
                      <a:pt x="53" y="32"/>
                    </a:lnTo>
                    <a:lnTo>
                      <a:pt x="46" y="32"/>
                    </a:lnTo>
                    <a:lnTo>
                      <a:pt x="39" y="33"/>
                    </a:lnTo>
                    <a:lnTo>
                      <a:pt x="33" y="35"/>
                    </a:lnTo>
                    <a:lnTo>
                      <a:pt x="28" y="37"/>
                    </a:lnTo>
                    <a:lnTo>
                      <a:pt x="27" y="37"/>
                    </a:lnTo>
                    <a:lnTo>
                      <a:pt x="25" y="30"/>
                    </a:lnTo>
                    <a:lnTo>
                      <a:pt x="21" y="16"/>
                    </a:lnTo>
                    <a:lnTo>
                      <a:pt x="14" y="3"/>
                    </a:lnTo>
                    <a:lnTo>
                      <a:pt x="2" y="0"/>
                    </a:lnTo>
                    <a:lnTo>
                      <a:pt x="0" y="17"/>
                    </a:lnTo>
                    <a:lnTo>
                      <a:pt x="3" y="36"/>
                    </a:lnTo>
                    <a:lnTo>
                      <a:pt x="8" y="52"/>
                    </a:lnTo>
                    <a:lnTo>
                      <a:pt x="9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45" name="Freeform 197"/>
              <p:cNvSpPr>
                <a:spLocks/>
              </p:cNvSpPr>
              <p:nvPr/>
            </p:nvSpPr>
            <p:spPr bwMode="auto">
              <a:xfrm>
                <a:off x="8258" y="4730"/>
                <a:ext cx="122" cy="281"/>
              </a:xfrm>
              <a:custGeom>
                <a:avLst/>
                <a:gdLst>
                  <a:gd name="T0" fmla="*/ 0 w 366"/>
                  <a:gd name="T1" fmla="*/ 0 h 845"/>
                  <a:gd name="T2" fmla="*/ 0 w 366"/>
                  <a:gd name="T3" fmla="*/ 0 h 845"/>
                  <a:gd name="T4" fmla="*/ 0 w 366"/>
                  <a:gd name="T5" fmla="*/ 0 h 845"/>
                  <a:gd name="T6" fmla="*/ 0 w 366"/>
                  <a:gd name="T7" fmla="*/ 1 h 845"/>
                  <a:gd name="T8" fmla="*/ 0 w 366"/>
                  <a:gd name="T9" fmla="*/ 1 h 845"/>
                  <a:gd name="T10" fmla="*/ 0 w 366"/>
                  <a:gd name="T11" fmla="*/ 1 h 845"/>
                  <a:gd name="T12" fmla="*/ 0 w 366"/>
                  <a:gd name="T13" fmla="*/ 1 h 845"/>
                  <a:gd name="T14" fmla="*/ 0 w 366"/>
                  <a:gd name="T15" fmla="*/ 1 h 845"/>
                  <a:gd name="T16" fmla="*/ 0 w 366"/>
                  <a:gd name="T17" fmla="*/ 1 h 845"/>
                  <a:gd name="T18" fmla="*/ 0 w 366"/>
                  <a:gd name="T19" fmla="*/ 1 h 845"/>
                  <a:gd name="T20" fmla="*/ 0 w 366"/>
                  <a:gd name="T21" fmla="*/ 1 h 845"/>
                  <a:gd name="T22" fmla="*/ 0 w 366"/>
                  <a:gd name="T23" fmla="*/ 1 h 845"/>
                  <a:gd name="T24" fmla="*/ 1 w 366"/>
                  <a:gd name="T25" fmla="*/ 1 h 845"/>
                  <a:gd name="T26" fmla="*/ 0 w 366"/>
                  <a:gd name="T27" fmla="*/ 1 h 845"/>
                  <a:gd name="T28" fmla="*/ 0 w 366"/>
                  <a:gd name="T29" fmla="*/ 1 h 845"/>
                  <a:gd name="T30" fmla="*/ 0 w 366"/>
                  <a:gd name="T31" fmla="*/ 1 h 845"/>
                  <a:gd name="T32" fmla="*/ 0 w 366"/>
                  <a:gd name="T33" fmla="*/ 1 h 845"/>
                  <a:gd name="T34" fmla="*/ 0 w 366"/>
                  <a:gd name="T35" fmla="*/ 1 h 845"/>
                  <a:gd name="T36" fmla="*/ 0 w 366"/>
                  <a:gd name="T37" fmla="*/ 1 h 845"/>
                  <a:gd name="T38" fmla="*/ 0 w 366"/>
                  <a:gd name="T39" fmla="*/ 1 h 845"/>
                  <a:gd name="T40" fmla="*/ 0 w 366"/>
                  <a:gd name="T41" fmla="*/ 1 h 845"/>
                  <a:gd name="T42" fmla="*/ 0 w 366"/>
                  <a:gd name="T43" fmla="*/ 1 h 845"/>
                  <a:gd name="T44" fmla="*/ 0 w 366"/>
                  <a:gd name="T45" fmla="*/ 1 h 845"/>
                  <a:gd name="T46" fmla="*/ 0 w 366"/>
                  <a:gd name="T47" fmla="*/ 0 h 845"/>
                  <a:gd name="T48" fmla="*/ 0 w 366"/>
                  <a:gd name="T49" fmla="*/ 0 h 845"/>
                  <a:gd name="T50" fmla="*/ 0 w 366"/>
                  <a:gd name="T51" fmla="*/ 0 h 845"/>
                  <a:gd name="T52" fmla="*/ 0 w 366"/>
                  <a:gd name="T53" fmla="*/ 0 h 845"/>
                  <a:gd name="T54" fmla="*/ 0 w 366"/>
                  <a:gd name="T55" fmla="*/ 0 h 845"/>
                  <a:gd name="T56" fmla="*/ 0 w 366"/>
                  <a:gd name="T57" fmla="*/ 0 h 845"/>
                  <a:gd name="T58" fmla="*/ 0 w 366"/>
                  <a:gd name="T59" fmla="*/ 0 h 845"/>
                  <a:gd name="T60" fmla="*/ 0 w 366"/>
                  <a:gd name="T61" fmla="*/ 0 h 845"/>
                  <a:gd name="T62" fmla="*/ 0 w 366"/>
                  <a:gd name="T63" fmla="*/ 0 h 84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366" h="845">
                    <a:moveTo>
                      <a:pt x="15" y="104"/>
                    </a:moveTo>
                    <a:lnTo>
                      <a:pt x="12" y="150"/>
                    </a:lnTo>
                    <a:lnTo>
                      <a:pt x="12" y="196"/>
                    </a:lnTo>
                    <a:lnTo>
                      <a:pt x="16" y="241"/>
                    </a:lnTo>
                    <a:lnTo>
                      <a:pt x="27" y="286"/>
                    </a:lnTo>
                    <a:lnTo>
                      <a:pt x="46" y="346"/>
                    </a:lnTo>
                    <a:lnTo>
                      <a:pt x="65" y="406"/>
                    </a:lnTo>
                    <a:lnTo>
                      <a:pt x="84" y="465"/>
                    </a:lnTo>
                    <a:lnTo>
                      <a:pt x="103" y="524"/>
                    </a:lnTo>
                    <a:lnTo>
                      <a:pt x="122" y="583"/>
                    </a:lnTo>
                    <a:lnTo>
                      <a:pt x="143" y="640"/>
                    </a:lnTo>
                    <a:lnTo>
                      <a:pt x="163" y="699"/>
                    </a:lnTo>
                    <a:lnTo>
                      <a:pt x="185" y="758"/>
                    </a:lnTo>
                    <a:lnTo>
                      <a:pt x="195" y="778"/>
                    </a:lnTo>
                    <a:lnTo>
                      <a:pt x="210" y="796"/>
                    </a:lnTo>
                    <a:lnTo>
                      <a:pt x="228" y="810"/>
                    </a:lnTo>
                    <a:lnTo>
                      <a:pt x="247" y="822"/>
                    </a:lnTo>
                    <a:lnTo>
                      <a:pt x="269" y="830"/>
                    </a:lnTo>
                    <a:lnTo>
                      <a:pt x="292" y="837"/>
                    </a:lnTo>
                    <a:lnTo>
                      <a:pt x="316" y="842"/>
                    </a:lnTo>
                    <a:lnTo>
                      <a:pt x="339" y="845"/>
                    </a:lnTo>
                    <a:lnTo>
                      <a:pt x="348" y="843"/>
                    </a:lnTo>
                    <a:lnTo>
                      <a:pt x="355" y="840"/>
                    </a:lnTo>
                    <a:lnTo>
                      <a:pt x="361" y="833"/>
                    </a:lnTo>
                    <a:lnTo>
                      <a:pt x="366" y="824"/>
                    </a:lnTo>
                    <a:lnTo>
                      <a:pt x="366" y="816"/>
                    </a:lnTo>
                    <a:lnTo>
                      <a:pt x="361" y="809"/>
                    </a:lnTo>
                    <a:lnTo>
                      <a:pt x="354" y="803"/>
                    </a:lnTo>
                    <a:lnTo>
                      <a:pt x="345" y="800"/>
                    </a:lnTo>
                    <a:lnTo>
                      <a:pt x="329" y="796"/>
                    </a:lnTo>
                    <a:lnTo>
                      <a:pt x="313" y="793"/>
                    </a:lnTo>
                    <a:lnTo>
                      <a:pt x="295" y="788"/>
                    </a:lnTo>
                    <a:lnTo>
                      <a:pt x="279" y="784"/>
                    </a:lnTo>
                    <a:lnTo>
                      <a:pt x="264" y="778"/>
                    </a:lnTo>
                    <a:lnTo>
                      <a:pt x="251" y="768"/>
                    </a:lnTo>
                    <a:lnTo>
                      <a:pt x="239" y="757"/>
                    </a:lnTo>
                    <a:lnTo>
                      <a:pt x="231" y="741"/>
                    </a:lnTo>
                    <a:lnTo>
                      <a:pt x="217" y="708"/>
                    </a:lnTo>
                    <a:lnTo>
                      <a:pt x="206" y="676"/>
                    </a:lnTo>
                    <a:lnTo>
                      <a:pt x="194" y="643"/>
                    </a:lnTo>
                    <a:lnTo>
                      <a:pt x="184" y="610"/>
                    </a:lnTo>
                    <a:lnTo>
                      <a:pt x="172" y="577"/>
                    </a:lnTo>
                    <a:lnTo>
                      <a:pt x="162" y="544"/>
                    </a:lnTo>
                    <a:lnTo>
                      <a:pt x="151" y="511"/>
                    </a:lnTo>
                    <a:lnTo>
                      <a:pt x="141" y="478"/>
                    </a:lnTo>
                    <a:lnTo>
                      <a:pt x="126" y="435"/>
                    </a:lnTo>
                    <a:lnTo>
                      <a:pt x="110" y="392"/>
                    </a:lnTo>
                    <a:lnTo>
                      <a:pt x="94" y="349"/>
                    </a:lnTo>
                    <a:lnTo>
                      <a:pt x="79" y="306"/>
                    </a:lnTo>
                    <a:lnTo>
                      <a:pt x="65" y="263"/>
                    </a:lnTo>
                    <a:lnTo>
                      <a:pt x="54" y="219"/>
                    </a:lnTo>
                    <a:lnTo>
                      <a:pt x="49" y="175"/>
                    </a:lnTo>
                    <a:lnTo>
                      <a:pt x="47" y="129"/>
                    </a:lnTo>
                    <a:lnTo>
                      <a:pt x="46" y="110"/>
                    </a:lnTo>
                    <a:lnTo>
                      <a:pt x="41" y="89"/>
                    </a:lnTo>
                    <a:lnTo>
                      <a:pt x="35" y="67"/>
                    </a:lnTo>
                    <a:lnTo>
                      <a:pt x="28" y="46"/>
                    </a:lnTo>
                    <a:lnTo>
                      <a:pt x="21" y="27"/>
                    </a:lnTo>
                    <a:lnTo>
                      <a:pt x="13" y="11"/>
                    </a:lnTo>
                    <a:lnTo>
                      <a:pt x="6" y="1"/>
                    </a:lnTo>
                    <a:lnTo>
                      <a:pt x="0" y="0"/>
                    </a:lnTo>
                    <a:lnTo>
                      <a:pt x="5" y="17"/>
                    </a:lnTo>
                    <a:lnTo>
                      <a:pt x="10" y="44"/>
                    </a:lnTo>
                    <a:lnTo>
                      <a:pt x="13" y="76"/>
                    </a:lnTo>
                    <a:lnTo>
                      <a:pt x="15" y="10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46" name="Freeform 198"/>
              <p:cNvSpPr>
                <a:spLocks/>
              </p:cNvSpPr>
              <p:nvPr/>
            </p:nvSpPr>
            <p:spPr bwMode="auto">
              <a:xfrm>
                <a:off x="8517" y="4850"/>
                <a:ext cx="29" cy="29"/>
              </a:xfrm>
              <a:custGeom>
                <a:avLst/>
                <a:gdLst>
                  <a:gd name="T0" fmla="*/ 0 w 88"/>
                  <a:gd name="T1" fmla="*/ 0 h 87"/>
                  <a:gd name="T2" fmla="*/ 0 w 88"/>
                  <a:gd name="T3" fmla="*/ 0 h 87"/>
                  <a:gd name="T4" fmla="*/ 0 w 88"/>
                  <a:gd name="T5" fmla="*/ 0 h 87"/>
                  <a:gd name="T6" fmla="*/ 0 w 88"/>
                  <a:gd name="T7" fmla="*/ 0 h 87"/>
                  <a:gd name="T8" fmla="*/ 0 w 88"/>
                  <a:gd name="T9" fmla="*/ 0 h 87"/>
                  <a:gd name="T10" fmla="*/ 0 w 88"/>
                  <a:gd name="T11" fmla="*/ 0 h 87"/>
                  <a:gd name="T12" fmla="*/ 0 w 88"/>
                  <a:gd name="T13" fmla="*/ 0 h 87"/>
                  <a:gd name="T14" fmla="*/ 0 w 88"/>
                  <a:gd name="T15" fmla="*/ 0 h 87"/>
                  <a:gd name="T16" fmla="*/ 0 w 88"/>
                  <a:gd name="T17" fmla="*/ 0 h 87"/>
                  <a:gd name="T18" fmla="*/ 0 w 88"/>
                  <a:gd name="T19" fmla="*/ 0 h 87"/>
                  <a:gd name="T20" fmla="*/ 0 w 88"/>
                  <a:gd name="T21" fmla="*/ 0 h 87"/>
                  <a:gd name="T22" fmla="*/ 0 w 88"/>
                  <a:gd name="T23" fmla="*/ 0 h 87"/>
                  <a:gd name="T24" fmla="*/ 0 w 88"/>
                  <a:gd name="T25" fmla="*/ 0 h 87"/>
                  <a:gd name="T26" fmla="*/ 0 w 88"/>
                  <a:gd name="T27" fmla="*/ 0 h 87"/>
                  <a:gd name="T28" fmla="*/ 0 w 88"/>
                  <a:gd name="T29" fmla="*/ 0 h 87"/>
                  <a:gd name="T30" fmla="*/ 0 w 88"/>
                  <a:gd name="T31" fmla="*/ 0 h 87"/>
                  <a:gd name="T32" fmla="*/ 0 w 88"/>
                  <a:gd name="T33" fmla="*/ 0 h 87"/>
                  <a:gd name="T34" fmla="*/ 0 w 88"/>
                  <a:gd name="T35" fmla="*/ 0 h 87"/>
                  <a:gd name="T36" fmla="*/ 0 w 88"/>
                  <a:gd name="T37" fmla="*/ 0 h 87"/>
                  <a:gd name="T38" fmla="*/ 0 w 88"/>
                  <a:gd name="T39" fmla="*/ 0 h 87"/>
                  <a:gd name="T40" fmla="*/ 0 w 88"/>
                  <a:gd name="T41" fmla="*/ 0 h 87"/>
                  <a:gd name="T42" fmla="*/ 0 w 88"/>
                  <a:gd name="T43" fmla="*/ 0 h 87"/>
                  <a:gd name="T44" fmla="*/ 0 w 88"/>
                  <a:gd name="T45" fmla="*/ 0 h 87"/>
                  <a:gd name="T46" fmla="*/ 0 w 88"/>
                  <a:gd name="T47" fmla="*/ 0 h 87"/>
                  <a:gd name="T48" fmla="*/ 0 w 88"/>
                  <a:gd name="T49" fmla="*/ 0 h 8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8" h="87">
                    <a:moveTo>
                      <a:pt x="84" y="23"/>
                    </a:moveTo>
                    <a:lnTo>
                      <a:pt x="88" y="18"/>
                    </a:lnTo>
                    <a:lnTo>
                      <a:pt x="87" y="13"/>
                    </a:lnTo>
                    <a:lnTo>
                      <a:pt x="84" y="7"/>
                    </a:lnTo>
                    <a:lnTo>
                      <a:pt x="77" y="3"/>
                    </a:lnTo>
                    <a:lnTo>
                      <a:pt x="71" y="0"/>
                    </a:lnTo>
                    <a:lnTo>
                      <a:pt x="62" y="0"/>
                    </a:lnTo>
                    <a:lnTo>
                      <a:pt x="55" y="1"/>
                    </a:lnTo>
                    <a:lnTo>
                      <a:pt x="47" y="5"/>
                    </a:lnTo>
                    <a:lnTo>
                      <a:pt x="41" y="11"/>
                    </a:lnTo>
                    <a:lnTo>
                      <a:pt x="34" y="20"/>
                    </a:lnTo>
                    <a:lnTo>
                      <a:pt x="25" y="31"/>
                    </a:lnTo>
                    <a:lnTo>
                      <a:pt x="16" y="43"/>
                    </a:lnTo>
                    <a:lnTo>
                      <a:pt x="9" y="56"/>
                    </a:lnTo>
                    <a:lnTo>
                      <a:pt x="3" y="69"/>
                    </a:lnTo>
                    <a:lnTo>
                      <a:pt x="0" y="79"/>
                    </a:lnTo>
                    <a:lnTo>
                      <a:pt x="3" y="87"/>
                    </a:lnTo>
                    <a:lnTo>
                      <a:pt x="15" y="80"/>
                    </a:lnTo>
                    <a:lnTo>
                      <a:pt x="27" y="70"/>
                    </a:lnTo>
                    <a:lnTo>
                      <a:pt x="40" y="60"/>
                    </a:lnTo>
                    <a:lnTo>
                      <a:pt x="52" y="50"/>
                    </a:lnTo>
                    <a:lnTo>
                      <a:pt x="63" y="41"/>
                    </a:lnTo>
                    <a:lnTo>
                      <a:pt x="72" y="33"/>
                    </a:lnTo>
                    <a:lnTo>
                      <a:pt x="80" y="27"/>
                    </a:lnTo>
                    <a:lnTo>
                      <a:pt x="84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47" name="Freeform 199"/>
              <p:cNvSpPr>
                <a:spLocks/>
              </p:cNvSpPr>
              <p:nvPr/>
            </p:nvSpPr>
            <p:spPr bwMode="auto">
              <a:xfrm>
                <a:off x="8536" y="4890"/>
                <a:ext cx="34" cy="9"/>
              </a:xfrm>
              <a:custGeom>
                <a:avLst/>
                <a:gdLst>
                  <a:gd name="T0" fmla="*/ 0 w 102"/>
                  <a:gd name="T1" fmla="*/ 0 h 28"/>
                  <a:gd name="T2" fmla="*/ 0 w 102"/>
                  <a:gd name="T3" fmla="*/ 0 h 28"/>
                  <a:gd name="T4" fmla="*/ 0 w 102"/>
                  <a:gd name="T5" fmla="*/ 0 h 28"/>
                  <a:gd name="T6" fmla="*/ 0 w 102"/>
                  <a:gd name="T7" fmla="*/ 0 h 28"/>
                  <a:gd name="T8" fmla="*/ 0 w 102"/>
                  <a:gd name="T9" fmla="*/ 0 h 28"/>
                  <a:gd name="T10" fmla="*/ 0 w 102"/>
                  <a:gd name="T11" fmla="*/ 0 h 28"/>
                  <a:gd name="T12" fmla="*/ 0 w 102"/>
                  <a:gd name="T13" fmla="*/ 0 h 28"/>
                  <a:gd name="T14" fmla="*/ 0 w 102"/>
                  <a:gd name="T15" fmla="*/ 0 h 28"/>
                  <a:gd name="T16" fmla="*/ 0 w 102"/>
                  <a:gd name="T17" fmla="*/ 0 h 28"/>
                  <a:gd name="T18" fmla="*/ 0 w 102"/>
                  <a:gd name="T19" fmla="*/ 0 h 28"/>
                  <a:gd name="T20" fmla="*/ 0 w 102"/>
                  <a:gd name="T21" fmla="*/ 0 h 28"/>
                  <a:gd name="T22" fmla="*/ 0 w 102"/>
                  <a:gd name="T23" fmla="*/ 0 h 28"/>
                  <a:gd name="T24" fmla="*/ 0 w 102"/>
                  <a:gd name="T25" fmla="*/ 0 h 28"/>
                  <a:gd name="T26" fmla="*/ 0 w 102"/>
                  <a:gd name="T27" fmla="*/ 0 h 28"/>
                  <a:gd name="T28" fmla="*/ 0 w 102"/>
                  <a:gd name="T29" fmla="*/ 0 h 28"/>
                  <a:gd name="T30" fmla="*/ 0 w 102"/>
                  <a:gd name="T31" fmla="*/ 0 h 28"/>
                  <a:gd name="T32" fmla="*/ 0 w 102"/>
                  <a:gd name="T33" fmla="*/ 0 h 28"/>
                  <a:gd name="T34" fmla="*/ 0 w 102"/>
                  <a:gd name="T35" fmla="*/ 0 h 28"/>
                  <a:gd name="T36" fmla="*/ 0 w 102"/>
                  <a:gd name="T37" fmla="*/ 0 h 28"/>
                  <a:gd name="T38" fmla="*/ 0 w 102"/>
                  <a:gd name="T39" fmla="*/ 0 h 28"/>
                  <a:gd name="T40" fmla="*/ 0 w 102"/>
                  <a:gd name="T41" fmla="*/ 0 h 28"/>
                  <a:gd name="T42" fmla="*/ 0 w 102"/>
                  <a:gd name="T43" fmla="*/ 0 h 28"/>
                  <a:gd name="T44" fmla="*/ 0 w 102"/>
                  <a:gd name="T45" fmla="*/ 0 h 28"/>
                  <a:gd name="T46" fmla="*/ 0 w 102"/>
                  <a:gd name="T47" fmla="*/ 0 h 28"/>
                  <a:gd name="T48" fmla="*/ 0 w 102"/>
                  <a:gd name="T49" fmla="*/ 0 h 2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2" h="28">
                    <a:moveTo>
                      <a:pt x="92" y="23"/>
                    </a:moveTo>
                    <a:lnTo>
                      <a:pt x="96" y="21"/>
                    </a:lnTo>
                    <a:lnTo>
                      <a:pt x="99" y="18"/>
                    </a:lnTo>
                    <a:lnTo>
                      <a:pt x="101" y="14"/>
                    </a:lnTo>
                    <a:lnTo>
                      <a:pt x="102" y="10"/>
                    </a:lnTo>
                    <a:lnTo>
                      <a:pt x="101" y="5"/>
                    </a:lnTo>
                    <a:lnTo>
                      <a:pt x="98" y="1"/>
                    </a:lnTo>
                    <a:lnTo>
                      <a:pt x="93" y="0"/>
                    </a:lnTo>
                    <a:lnTo>
                      <a:pt x="88" y="0"/>
                    </a:lnTo>
                    <a:lnTo>
                      <a:pt x="76" y="2"/>
                    </a:lnTo>
                    <a:lnTo>
                      <a:pt x="61" y="7"/>
                    </a:lnTo>
                    <a:lnTo>
                      <a:pt x="46" y="10"/>
                    </a:lnTo>
                    <a:lnTo>
                      <a:pt x="33" y="11"/>
                    </a:lnTo>
                    <a:lnTo>
                      <a:pt x="20" y="15"/>
                    </a:lnTo>
                    <a:lnTo>
                      <a:pt x="10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10" y="28"/>
                    </a:lnTo>
                    <a:lnTo>
                      <a:pt x="20" y="28"/>
                    </a:lnTo>
                    <a:lnTo>
                      <a:pt x="32" y="27"/>
                    </a:lnTo>
                    <a:lnTo>
                      <a:pt x="44" y="27"/>
                    </a:lnTo>
                    <a:lnTo>
                      <a:pt x="55" y="25"/>
                    </a:lnTo>
                    <a:lnTo>
                      <a:pt x="67" y="24"/>
                    </a:lnTo>
                    <a:lnTo>
                      <a:pt x="80" y="24"/>
                    </a:lnTo>
                    <a:lnTo>
                      <a:pt x="92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48" name="Freeform 200"/>
              <p:cNvSpPr>
                <a:spLocks/>
              </p:cNvSpPr>
              <p:nvPr/>
            </p:nvSpPr>
            <p:spPr bwMode="auto">
              <a:xfrm>
                <a:off x="8550" y="4921"/>
                <a:ext cx="47" cy="12"/>
              </a:xfrm>
              <a:custGeom>
                <a:avLst/>
                <a:gdLst>
                  <a:gd name="T0" fmla="*/ 0 w 142"/>
                  <a:gd name="T1" fmla="*/ 0 h 36"/>
                  <a:gd name="T2" fmla="*/ 0 w 142"/>
                  <a:gd name="T3" fmla="*/ 0 h 36"/>
                  <a:gd name="T4" fmla="*/ 0 w 142"/>
                  <a:gd name="T5" fmla="*/ 0 h 36"/>
                  <a:gd name="T6" fmla="*/ 0 w 142"/>
                  <a:gd name="T7" fmla="*/ 0 h 36"/>
                  <a:gd name="T8" fmla="*/ 0 w 142"/>
                  <a:gd name="T9" fmla="*/ 0 h 36"/>
                  <a:gd name="T10" fmla="*/ 0 w 142"/>
                  <a:gd name="T11" fmla="*/ 0 h 36"/>
                  <a:gd name="T12" fmla="*/ 0 w 142"/>
                  <a:gd name="T13" fmla="*/ 0 h 36"/>
                  <a:gd name="T14" fmla="*/ 0 w 142"/>
                  <a:gd name="T15" fmla="*/ 0 h 36"/>
                  <a:gd name="T16" fmla="*/ 0 w 142"/>
                  <a:gd name="T17" fmla="*/ 0 h 36"/>
                  <a:gd name="T18" fmla="*/ 0 w 142"/>
                  <a:gd name="T19" fmla="*/ 0 h 36"/>
                  <a:gd name="T20" fmla="*/ 0 w 142"/>
                  <a:gd name="T21" fmla="*/ 0 h 36"/>
                  <a:gd name="T22" fmla="*/ 0 w 142"/>
                  <a:gd name="T23" fmla="*/ 0 h 36"/>
                  <a:gd name="T24" fmla="*/ 0 w 142"/>
                  <a:gd name="T25" fmla="*/ 0 h 36"/>
                  <a:gd name="T26" fmla="*/ 0 w 142"/>
                  <a:gd name="T27" fmla="*/ 0 h 36"/>
                  <a:gd name="T28" fmla="*/ 0 w 142"/>
                  <a:gd name="T29" fmla="*/ 0 h 36"/>
                  <a:gd name="T30" fmla="*/ 0 w 142"/>
                  <a:gd name="T31" fmla="*/ 0 h 36"/>
                  <a:gd name="T32" fmla="*/ 0 w 142"/>
                  <a:gd name="T33" fmla="*/ 0 h 36"/>
                  <a:gd name="T34" fmla="*/ 0 w 142"/>
                  <a:gd name="T35" fmla="*/ 0 h 36"/>
                  <a:gd name="T36" fmla="*/ 0 w 142"/>
                  <a:gd name="T37" fmla="*/ 0 h 36"/>
                  <a:gd name="T38" fmla="*/ 0 w 142"/>
                  <a:gd name="T39" fmla="*/ 0 h 36"/>
                  <a:gd name="T40" fmla="*/ 0 w 142"/>
                  <a:gd name="T41" fmla="*/ 0 h 36"/>
                  <a:gd name="T42" fmla="*/ 0 w 142"/>
                  <a:gd name="T43" fmla="*/ 0 h 36"/>
                  <a:gd name="T44" fmla="*/ 0 w 142"/>
                  <a:gd name="T45" fmla="*/ 0 h 36"/>
                  <a:gd name="T46" fmla="*/ 0 w 142"/>
                  <a:gd name="T47" fmla="*/ 0 h 36"/>
                  <a:gd name="T48" fmla="*/ 0 w 142"/>
                  <a:gd name="T49" fmla="*/ 0 h 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42" h="36">
                    <a:moveTo>
                      <a:pt x="123" y="36"/>
                    </a:moveTo>
                    <a:lnTo>
                      <a:pt x="129" y="36"/>
                    </a:lnTo>
                    <a:lnTo>
                      <a:pt x="135" y="32"/>
                    </a:lnTo>
                    <a:lnTo>
                      <a:pt x="139" y="28"/>
                    </a:lnTo>
                    <a:lnTo>
                      <a:pt x="142" y="20"/>
                    </a:lnTo>
                    <a:lnTo>
                      <a:pt x="141" y="15"/>
                    </a:lnTo>
                    <a:lnTo>
                      <a:pt x="138" y="9"/>
                    </a:lnTo>
                    <a:lnTo>
                      <a:pt x="133" y="5"/>
                    </a:lnTo>
                    <a:lnTo>
                      <a:pt x="126" y="3"/>
                    </a:lnTo>
                    <a:lnTo>
                      <a:pt x="108" y="3"/>
                    </a:lnTo>
                    <a:lnTo>
                      <a:pt x="88" y="3"/>
                    </a:lnTo>
                    <a:lnTo>
                      <a:pt x="67" y="2"/>
                    </a:lnTo>
                    <a:lnTo>
                      <a:pt x="47" y="2"/>
                    </a:lnTo>
                    <a:lnTo>
                      <a:pt x="29" y="0"/>
                    </a:lnTo>
                    <a:lnTo>
                      <a:pt x="13" y="2"/>
                    </a:lnTo>
                    <a:lnTo>
                      <a:pt x="4" y="5"/>
                    </a:lnTo>
                    <a:lnTo>
                      <a:pt x="0" y="9"/>
                    </a:lnTo>
                    <a:lnTo>
                      <a:pt x="10" y="12"/>
                    </a:lnTo>
                    <a:lnTo>
                      <a:pt x="22" y="16"/>
                    </a:lnTo>
                    <a:lnTo>
                      <a:pt x="38" y="19"/>
                    </a:lnTo>
                    <a:lnTo>
                      <a:pt x="54" y="22"/>
                    </a:lnTo>
                    <a:lnTo>
                      <a:pt x="72" y="25"/>
                    </a:lnTo>
                    <a:lnTo>
                      <a:pt x="89" y="29"/>
                    </a:lnTo>
                    <a:lnTo>
                      <a:pt x="107" y="32"/>
                    </a:lnTo>
                    <a:lnTo>
                      <a:pt x="123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49" name="Freeform 201"/>
              <p:cNvSpPr>
                <a:spLocks/>
              </p:cNvSpPr>
              <p:nvPr/>
            </p:nvSpPr>
            <p:spPr bwMode="auto">
              <a:xfrm>
                <a:off x="8416" y="4751"/>
                <a:ext cx="117" cy="200"/>
              </a:xfrm>
              <a:custGeom>
                <a:avLst/>
                <a:gdLst>
                  <a:gd name="T0" fmla="*/ 0 w 351"/>
                  <a:gd name="T1" fmla="*/ 0 h 601"/>
                  <a:gd name="T2" fmla="*/ 0 w 351"/>
                  <a:gd name="T3" fmla="*/ 0 h 601"/>
                  <a:gd name="T4" fmla="*/ 0 w 351"/>
                  <a:gd name="T5" fmla="*/ 1 h 601"/>
                  <a:gd name="T6" fmla="*/ 0 w 351"/>
                  <a:gd name="T7" fmla="*/ 1 h 601"/>
                  <a:gd name="T8" fmla="*/ 0 w 351"/>
                  <a:gd name="T9" fmla="*/ 1 h 601"/>
                  <a:gd name="T10" fmla="*/ 0 w 351"/>
                  <a:gd name="T11" fmla="*/ 1 h 601"/>
                  <a:gd name="T12" fmla="*/ 0 w 351"/>
                  <a:gd name="T13" fmla="*/ 1 h 601"/>
                  <a:gd name="T14" fmla="*/ 0 w 351"/>
                  <a:gd name="T15" fmla="*/ 1 h 601"/>
                  <a:gd name="T16" fmla="*/ 0 w 351"/>
                  <a:gd name="T17" fmla="*/ 1 h 601"/>
                  <a:gd name="T18" fmla="*/ 0 w 351"/>
                  <a:gd name="T19" fmla="*/ 1 h 601"/>
                  <a:gd name="T20" fmla="*/ 0 w 351"/>
                  <a:gd name="T21" fmla="*/ 1 h 601"/>
                  <a:gd name="T22" fmla="*/ 0 w 351"/>
                  <a:gd name="T23" fmla="*/ 1 h 601"/>
                  <a:gd name="T24" fmla="*/ 0 w 351"/>
                  <a:gd name="T25" fmla="*/ 1 h 601"/>
                  <a:gd name="T26" fmla="*/ 0 w 351"/>
                  <a:gd name="T27" fmla="*/ 1 h 601"/>
                  <a:gd name="T28" fmla="*/ 0 w 351"/>
                  <a:gd name="T29" fmla="*/ 1 h 601"/>
                  <a:gd name="T30" fmla="*/ 0 w 351"/>
                  <a:gd name="T31" fmla="*/ 1 h 601"/>
                  <a:gd name="T32" fmla="*/ 0 w 351"/>
                  <a:gd name="T33" fmla="*/ 1 h 601"/>
                  <a:gd name="T34" fmla="*/ 0 w 351"/>
                  <a:gd name="T35" fmla="*/ 1 h 601"/>
                  <a:gd name="T36" fmla="*/ 0 w 351"/>
                  <a:gd name="T37" fmla="*/ 1 h 601"/>
                  <a:gd name="T38" fmla="*/ 0 w 351"/>
                  <a:gd name="T39" fmla="*/ 1 h 601"/>
                  <a:gd name="T40" fmla="*/ 0 w 351"/>
                  <a:gd name="T41" fmla="*/ 1 h 601"/>
                  <a:gd name="T42" fmla="*/ 0 w 351"/>
                  <a:gd name="T43" fmla="*/ 1 h 601"/>
                  <a:gd name="T44" fmla="*/ 0 w 351"/>
                  <a:gd name="T45" fmla="*/ 0 h 601"/>
                  <a:gd name="T46" fmla="*/ 0 w 351"/>
                  <a:gd name="T47" fmla="*/ 0 h 601"/>
                  <a:gd name="T48" fmla="*/ 0 w 351"/>
                  <a:gd name="T49" fmla="*/ 0 h 601"/>
                  <a:gd name="T50" fmla="*/ 0 w 351"/>
                  <a:gd name="T51" fmla="*/ 0 h 601"/>
                  <a:gd name="T52" fmla="*/ 0 w 351"/>
                  <a:gd name="T53" fmla="*/ 0 h 601"/>
                  <a:gd name="T54" fmla="*/ 0 w 351"/>
                  <a:gd name="T55" fmla="*/ 0 h 601"/>
                  <a:gd name="T56" fmla="*/ 0 w 351"/>
                  <a:gd name="T57" fmla="*/ 0 h 601"/>
                  <a:gd name="T58" fmla="*/ 0 w 351"/>
                  <a:gd name="T59" fmla="*/ 0 h 601"/>
                  <a:gd name="T60" fmla="*/ 0 w 351"/>
                  <a:gd name="T61" fmla="*/ 0 h 601"/>
                  <a:gd name="T62" fmla="*/ 0 w 351"/>
                  <a:gd name="T63" fmla="*/ 0 h 601"/>
                  <a:gd name="T64" fmla="*/ 0 w 351"/>
                  <a:gd name="T65" fmla="*/ 0 h 601"/>
                  <a:gd name="T66" fmla="*/ 0 w 351"/>
                  <a:gd name="T67" fmla="*/ 0 h 601"/>
                  <a:gd name="T68" fmla="*/ 0 w 351"/>
                  <a:gd name="T69" fmla="*/ 0 h 601"/>
                  <a:gd name="T70" fmla="*/ 0 w 351"/>
                  <a:gd name="T71" fmla="*/ 0 h 601"/>
                  <a:gd name="T72" fmla="*/ 0 w 351"/>
                  <a:gd name="T73" fmla="*/ 0 h 601"/>
                  <a:gd name="T74" fmla="*/ 0 w 351"/>
                  <a:gd name="T75" fmla="*/ 0 h 601"/>
                  <a:gd name="T76" fmla="*/ 0 w 351"/>
                  <a:gd name="T77" fmla="*/ 0 h 601"/>
                  <a:gd name="T78" fmla="*/ 0 w 351"/>
                  <a:gd name="T79" fmla="*/ 0 h 601"/>
                  <a:gd name="T80" fmla="*/ 0 w 351"/>
                  <a:gd name="T81" fmla="*/ 0 h 60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351" h="601">
                    <a:moveTo>
                      <a:pt x="108" y="298"/>
                    </a:moveTo>
                    <a:lnTo>
                      <a:pt x="132" y="338"/>
                    </a:lnTo>
                    <a:lnTo>
                      <a:pt x="157" y="377"/>
                    </a:lnTo>
                    <a:lnTo>
                      <a:pt x="182" y="414"/>
                    </a:lnTo>
                    <a:lnTo>
                      <a:pt x="208" y="451"/>
                    </a:lnTo>
                    <a:lnTo>
                      <a:pt x="235" y="487"/>
                    </a:lnTo>
                    <a:lnTo>
                      <a:pt x="263" y="523"/>
                    </a:lnTo>
                    <a:lnTo>
                      <a:pt x="292" y="559"/>
                    </a:lnTo>
                    <a:lnTo>
                      <a:pt x="321" y="594"/>
                    </a:lnTo>
                    <a:lnTo>
                      <a:pt x="326" y="598"/>
                    </a:lnTo>
                    <a:lnTo>
                      <a:pt x="332" y="601"/>
                    </a:lnTo>
                    <a:lnTo>
                      <a:pt x="337" y="601"/>
                    </a:lnTo>
                    <a:lnTo>
                      <a:pt x="343" y="598"/>
                    </a:lnTo>
                    <a:lnTo>
                      <a:pt x="349" y="594"/>
                    </a:lnTo>
                    <a:lnTo>
                      <a:pt x="351" y="588"/>
                    </a:lnTo>
                    <a:lnTo>
                      <a:pt x="351" y="582"/>
                    </a:lnTo>
                    <a:lnTo>
                      <a:pt x="349" y="576"/>
                    </a:lnTo>
                    <a:lnTo>
                      <a:pt x="327" y="538"/>
                    </a:lnTo>
                    <a:lnTo>
                      <a:pt x="304" y="499"/>
                    </a:lnTo>
                    <a:lnTo>
                      <a:pt x="279" y="463"/>
                    </a:lnTo>
                    <a:lnTo>
                      <a:pt x="252" y="427"/>
                    </a:lnTo>
                    <a:lnTo>
                      <a:pt x="224" y="391"/>
                    </a:lnTo>
                    <a:lnTo>
                      <a:pt x="198" y="355"/>
                    </a:lnTo>
                    <a:lnTo>
                      <a:pt x="172" y="319"/>
                    </a:lnTo>
                    <a:lnTo>
                      <a:pt x="147" y="280"/>
                    </a:lnTo>
                    <a:lnTo>
                      <a:pt x="125" y="242"/>
                    </a:lnTo>
                    <a:lnTo>
                      <a:pt x="101" y="197"/>
                    </a:lnTo>
                    <a:lnTo>
                      <a:pt x="79" y="150"/>
                    </a:lnTo>
                    <a:lnTo>
                      <a:pt x="59" y="104"/>
                    </a:lnTo>
                    <a:lnTo>
                      <a:pt x="38" y="62"/>
                    </a:lnTo>
                    <a:lnTo>
                      <a:pt x="22" y="29"/>
                    </a:lnTo>
                    <a:lnTo>
                      <a:pt x="9" y="7"/>
                    </a:lnTo>
                    <a:lnTo>
                      <a:pt x="0" y="0"/>
                    </a:lnTo>
                    <a:lnTo>
                      <a:pt x="4" y="17"/>
                    </a:lnTo>
                    <a:lnTo>
                      <a:pt x="13" y="45"/>
                    </a:lnTo>
                    <a:lnTo>
                      <a:pt x="23" y="82"/>
                    </a:lnTo>
                    <a:lnTo>
                      <a:pt x="38" y="124"/>
                    </a:lnTo>
                    <a:lnTo>
                      <a:pt x="54" y="170"/>
                    </a:lnTo>
                    <a:lnTo>
                      <a:pt x="70" y="216"/>
                    </a:lnTo>
                    <a:lnTo>
                      <a:pt x="89" y="259"/>
                    </a:lnTo>
                    <a:lnTo>
                      <a:pt x="108" y="29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50" name="Freeform 202"/>
              <p:cNvSpPr>
                <a:spLocks/>
              </p:cNvSpPr>
              <p:nvPr/>
            </p:nvSpPr>
            <p:spPr bwMode="auto">
              <a:xfrm>
                <a:off x="8100" y="4623"/>
                <a:ext cx="541" cy="495"/>
              </a:xfrm>
              <a:custGeom>
                <a:avLst/>
                <a:gdLst>
                  <a:gd name="T0" fmla="*/ 0 w 2164"/>
                  <a:gd name="T1" fmla="*/ 0 h 1979"/>
                  <a:gd name="T2" fmla="*/ 0 w 2164"/>
                  <a:gd name="T3" fmla="*/ 0 h 1979"/>
                  <a:gd name="T4" fmla="*/ 0 w 2164"/>
                  <a:gd name="T5" fmla="*/ 0 h 1979"/>
                  <a:gd name="T6" fmla="*/ 0 w 2164"/>
                  <a:gd name="T7" fmla="*/ 0 h 1979"/>
                  <a:gd name="T8" fmla="*/ 0 w 2164"/>
                  <a:gd name="T9" fmla="*/ 0 h 1979"/>
                  <a:gd name="T10" fmla="*/ 0 w 2164"/>
                  <a:gd name="T11" fmla="*/ 0 h 1979"/>
                  <a:gd name="T12" fmla="*/ 0 w 2164"/>
                  <a:gd name="T13" fmla="*/ 0 h 1979"/>
                  <a:gd name="T14" fmla="*/ 0 w 2164"/>
                  <a:gd name="T15" fmla="*/ 0 h 1979"/>
                  <a:gd name="T16" fmla="*/ 0 w 2164"/>
                  <a:gd name="T17" fmla="*/ 0 h 1979"/>
                  <a:gd name="T18" fmla="*/ 1 w 2164"/>
                  <a:gd name="T19" fmla="*/ 0 h 1979"/>
                  <a:gd name="T20" fmla="*/ 1 w 2164"/>
                  <a:gd name="T21" fmla="*/ 0 h 1979"/>
                  <a:gd name="T22" fmla="*/ 1 w 2164"/>
                  <a:gd name="T23" fmla="*/ 0 h 1979"/>
                  <a:gd name="T24" fmla="*/ 1 w 2164"/>
                  <a:gd name="T25" fmla="*/ 0 h 1979"/>
                  <a:gd name="T26" fmla="*/ 1 w 2164"/>
                  <a:gd name="T27" fmla="*/ 0 h 1979"/>
                  <a:gd name="T28" fmla="*/ 1 w 2164"/>
                  <a:gd name="T29" fmla="*/ 0 h 1979"/>
                  <a:gd name="T30" fmla="*/ 1 w 2164"/>
                  <a:gd name="T31" fmla="*/ 0 h 1979"/>
                  <a:gd name="T32" fmla="*/ 1 w 2164"/>
                  <a:gd name="T33" fmla="*/ 0 h 1979"/>
                  <a:gd name="T34" fmla="*/ 1 w 2164"/>
                  <a:gd name="T35" fmla="*/ 0 h 1979"/>
                  <a:gd name="T36" fmla="*/ 1 w 2164"/>
                  <a:gd name="T37" fmla="*/ 0 h 1979"/>
                  <a:gd name="T38" fmla="*/ 1 w 2164"/>
                  <a:gd name="T39" fmla="*/ 0 h 1979"/>
                  <a:gd name="T40" fmla="*/ 1 w 2164"/>
                  <a:gd name="T41" fmla="*/ 1 h 1979"/>
                  <a:gd name="T42" fmla="*/ 1 w 2164"/>
                  <a:gd name="T43" fmla="*/ 1 h 1979"/>
                  <a:gd name="T44" fmla="*/ 1 w 2164"/>
                  <a:gd name="T45" fmla="*/ 1 h 1979"/>
                  <a:gd name="T46" fmla="*/ 1 w 2164"/>
                  <a:gd name="T47" fmla="*/ 1 h 1979"/>
                  <a:gd name="T48" fmla="*/ 1 w 2164"/>
                  <a:gd name="T49" fmla="*/ 1 h 1979"/>
                  <a:gd name="T50" fmla="*/ 1 w 2164"/>
                  <a:gd name="T51" fmla="*/ 1 h 1979"/>
                  <a:gd name="T52" fmla="*/ 0 w 2164"/>
                  <a:gd name="T53" fmla="*/ 1 h 1979"/>
                  <a:gd name="T54" fmla="*/ 0 w 2164"/>
                  <a:gd name="T55" fmla="*/ 1 h 1979"/>
                  <a:gd name="T56" fmla="*/ 0 w 2164"/>
                  <a:gd name="T57" fmla="*/ 1 h 1979"/>
                  <a:gd name="T58" fmla="*/ 0 w 2164"/>
                  <a:gd name="T59" fmla="*/ 1 h 1979"/>
                  <a:gd name="T60" fmla="*/ 0 w 2164"/>
                  <a:gd name="T61" fmla="*/ 1 h 1979"/>
                  <a:gd name="T62" fmla="*/ 0 w 2164"/>
                  <a:gd name="T63" fmla="*/ 1 h 1979"/>
                  <a:gd name="T64" fmla="*/ 0 w 2164"/>
                  <a:gd name="T65" fmla="*/ 1 h 1979"/>
                  <a:gd name="T66" fmla="*/ 0 w 2164"/>
                  <a:gd name="T67" fmla="*/ 1 h 1979"/>
                  <a:gd name="T68" fmla="*/ 0 w 2164"/>
                  <a:gd name="T69" fmla="*/ 1 h 1979"/>
                  <a:gd name="T70" fmla="*/ 0 w 2164"/>
                  <a:gd name="T71" fmla="*/ 1 h 1979"/>
                  <a:gd name="T72" fmla="*/ 0 w 2164"/>
                  <a:gd name="T73" fmla="*/ 1 h 1979"/>
                  <a:gd name="T74" fmla="*/ 0 w 2164"/>
                  <a:gd name="T75" fmla="*/ 1 h 1979"/>
                  <a:gd name="T76" fmla="*/ 0 w 2164"/>
                  <a:gd name="T77" fmla="*/ 1 h 1979"/>
                  <a:gd name="T78" fmla="*/ 0 w 2164"/>
                  <a:gd name="T79" fmla="*/ 1 h 1979"/>
                  <a:gd name="T80" fmla="*/ 0 w 2164"/>
                  <a:gd name="T81" fmla="*/ 1 h 1979"/>
                  <a:gd name="T82" fmla="*/ 0 w 2164"/>
                  <a:gd name="T83" fmla="*/ 1 h 1979"/>
                  <a:gd name="T84" fmla="*/ 0 w 2164"/>
                  <a:gd name="T85" fmla="*/ 0 h 1979"/>
                  <a:gd name="T86" fmla="*/ 0 w 2164"/>
                  <a:gd name="T87" fmla="*/ 0 h 1979"/>
                  <a:gd name="T88" fmla="*/ 0 w 2164"/>
                  <a:gd name="T89" fmla="*/ 0 h 1979"/>
                  <a:gd name="T90" fmla="*/ 0 w 2164"/>
                  <a:gd name="T91" fmla="*/ 0 h 1979"/>
                  <a:gd name="T92" fmla="*/ 0 w 2164"/>
                  <a:gd name="T93" fmla="*/ 0 h 1979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0" t="0" r="r" b="b"/>
                <a:pathLst>
                  <a:path w="2164" h="1979">
                    <a:moveTo>
                      <a:pt x="743" y="0"/>
                    </a:moveTo>
                    <a:lnTo>
                      <a:pt x="746" y="0"/>
                    </a:lnTo>
                    <a:lnTo>
                      <a:pt x="753" y="0"/>
                    </a:lnTo>
                    <a:lnTo>
                      <a:pt x="763" y="0"/>
                    </a:lnTo>
                    <a:lnTo>
                      <a:pt x="778" y="0"/>
                    </a:lnTo>
                    <a:lnTo>
                      <a:pt x="798" y="1"/>
                    </a:lnTo>
                    <a:lnTo>
                      <a:pt x="822" y="1"/>
                    </a:lnTo>
                    <a:lnTo>
                      <a:pt x="848" y="2"/>
                    </a:lnTo>
                    <a:lnTo>
                      <a:pt x="878" y="3"/>
                    </a:lnTo>
                    <a:lnTo>
                      <a:pt x="912" y="5"/>
                    </a:lnTo>
                    <a:lnTo>
                      <a:pt x="949" y="7"/>
                    </a:lnTo>
                    <a:lnTo>
                      <a:pt x="987" y="10"/>
                    </a:lnTo>
                    <a:lnTo>
                      <a:pt x="1030" y="13"/>
                    </a:lnTo>
                    <a:lnTo>
                      <a:pt x="1074" y="16"/>
                    </a:lnTo>
                    <a:lnTo>
                      <a:pt x="1121" y="21"/>
                    </a:lnTo>
                    <a:lnTo>
                      <a:pt x="1171" y="27"/>
                    </a:lnTo>
                    <a:lnTo>
                      <a:pt x="1222" y="32"/>
                    </a:lnTo>
                    <a:lnTo>
                      <a:pt x="1275" y="39"/>
                    </a:lnTo>
                    <a:lnTo>
                      <a:pt x="1329" y="47"/>
                    </a:lnTo>
                    <a:lnTo>
                      <a:pt x="1386" y="56"/>
                    </a:lnTo>
                    <a:lnTo>
                      <a:pt x="1443" y="65"/>
                    </a:lnTo>
                    <a:lnTo>
                      <a:pt x="1502" y="75"/>
                    </a:lnTo>
                    <a:lnTo>
                      <a:pt x="1560" y="87"/>
                    </a:lnTo>
                    <a:lnTo>
                      <a:pt x="1620" y="100"/>
                    </a:lnTo>
                    <a:lnTo>
                      <a:pt x="1681" y="115"/>
                    </a:lnTo>
                    <a:lnTo>
                      <a:pt x="1742" y="129"/>
                    </a:lnTo>
                    <a:lnTo>
                      <a:pt x="1804" y="146"/>
                    </a:lnTo>
                    <a:lnTo>
                      <a:pt x="1865" y="164"/>
                    </a:lnTo>
                    <a:lnTo>
                      <a:pt x="1926" y="183"/>
                    </a:lnTo>
                    <a:lnTo>
                      <a:pt x="1987" y="204"/>
                    </a:lnTo>
                    <a:lnTo>
                      <a:pt x="2047" y="226"/>
                    </a:lnTo>
                    <a:lnTo>
                      <a:pt x="2105" y="250"/>
                    </a:lnTo>
                    <a:lnTo>
                      <a:pt x="2164" y="276"/>
                    </a:lnTo>
                    <a:lnTo>
                      <a:pt x="1975" y="1184"/>
                    </a:lnTo>
                    <a:lnTo>
                      <a:pt x="1980" y="1185"/>
                    </a:lnTo>
                    <a:lnTo>
                      <a:pt x="1990" y="1191"/>
                    </a:lnTo>
                    <a:lnTo>
                      <a:pt x="2005" y="1201"/>
                    </a:lnTo>
                    <a:lnTo>
                      <a:pt x="2020" y="1219"/>
                    </a:lnTo>
                    <a:lnTo>
                      <a:pt x="2031" y="1246"/>
                    </a:lnTo>
                    <a:lnTo>
                      <a:pt x="2035" y="1282"/>
                    </a:lnTo>
                    <a:lnTo>
                      <a:pt x="2030" y="1332"/>
                    </a:lnTo>
                    <a:lnTo>
                      <a:pt x="2011" y="1394"/>
                    </a:lnTo>
                    <a:lnTo>
                      <a:pt x="1681" y="1835"/>
                    </a:lnTo>
                    <a:lnTo>
                      <a:pt x="1636" y="1835"/>
                    </a:lnTo>
                    <a:lnTo>
                      <a:pt x="1512" y="1979"/>
                    </a:lnTo>
                    <a:lnTo>
                      <a:pt x="1510" y="1979"/>
                    </a:lnTo>
                    <a:lnTo>
                      <a:pt x="1502" y="1978"/>
                    </a:lnTo>
                    <a:lnTo>
                      <a:pt x="1490" y="1977"/>
                    </a:lnTo>
                    <a:lnTo>
                      <a:pt x="1474" y="1974"/>
                    </a:lnTo>
                    <a:lnTo>
                      <a:pt x="1451" y="1972"/>
                    </a:lnTo>
                    <a:lnTo>
                      <a:pt x="1427" y="1969"/>
                    </a:lnTo>
                    <a:lnTo>
                      <a:pt x="1397" y="1965"/>
                    </a:lnTo>
                    <a:lnTo>
                      <a:pt x="1364" y="1961"/>
                    </a:lnTo>
                    <a:lnTo>
                      <a:pt x="1328" y="1955"/>
                    </a:lnTo>
                    <a:lnTo>
                      <a:pt x="1288" y="1950"/>
                    </a:lnTo>
                    <a:lnTo>
                      <a:pt x="1246" y="1943"/>
                    </a:lnTo>
                    <a:lnTo>
                      <a:pt x="1200" y="1935"/>
                    </a:lnTo>
                    <a:lnTo>
                      <a:pt x="1152" y="1927"/>
                    </a:lnTo>
                    <a:lnTo>
                      <a:pt x="1101" y="1918"/>
                    </a:lnTo>
                    <a:lnTo>
                      <a:pt x="1049" y="1907"/>
                    </a:lnTo>
                    <a:lnTo>
                      <a:pt x="993" y="1896"/>
                    </a:lnTo>
                    <a:lnTo>
                      <a:pt x="937" y="1884"/>
                    </a:lnTo>
                    <a:lnTo>
                      <a:pt x="878" y="1871"/>
                    </a:lnTo>
                    <a:lnTo>
                      <a:pt x="818" y="1856"/>
                    </a:lnTo>
                    <a:lnTo>
                      <a:pt x="758" y="1841"/>
                    </a:lnTo>
                    <a:lnTo>
                      <a:pt x="696" y="1824"/>
                    </a:lnTo>
                    <a:lnTo>
                      <a:pt x="634" y="1806"/>
                    </a:lnTo>
                    <a:lnTo>
                      <a:pt x="572" y="1787"/>
                    </a:lnTo>
                    <a:lnTo>
                      <a:pt x="508" y="1768"/>
                    </a:lnTo>
                    <a:lnTo>
                      <a:pt x="445" y="1747"/>
                    </a:lnTo>
                    <a:lnTo>
                      <a:pt x="382" y="1724"/>
                    </a:lnTo>
                    <a:lnTo>
                      <a:pt x="319" y="1700"/>
                    </a:lnTo>
                    <a:lnTo>
                      <a:pt x="257" y="1674"/>
                    </a:lnTo>
                    <a:lnTo>
                      <a:pt x="196" y="1647"/>
                    </a:lnTo>
                    <a:lnTo>
                      <a:pt x="135" y="1620"/>
                    </a:lnTo>
                    <a:lnTo>
                      <a:pt x="76" y="1590"/>
                    </a:lnTo>
                    <a:lnTo>
                      <a:pt x="19" y="1559"/>
                    </a:lnTo>
                    <a:lnTo>
                      <a:pt x="18" y="1554"/>
                    </a:lnTo>
                    <a:lnTo>
                      <a:pt x="13" y="1538"/>
                    </a:lnTo>
                    <a:lnTo>
                      <a:pt x="8" y="1514"/>
                    </a:lnTo>
                    <a:lnTo>
                      <a:pt x="3" y="1486"/>
                    </a:lnTo>
                    <a:lnTo>
                      <a:pt x="0" y="1456"/>
                    </a:lnTo>
                    <a:lnTo>
                      <a:pt x="0" y="1424"/>
                    </a:lnTo>
                    <a:lnTo>
                      <a:pt x="3" y="1396"/>
                    </a:lnTo>
                    <a:lnTo>
                      <a:pt x="13" y="1371"/>
                    </a:lnTo>
                    <a:lnTo>
                      <a:pt x="443" y="1002"/>
                    </a:lnTo>
                    <a:lnTo>
                      <a:pt x="441" y="999"/>
                    </a:lnTo>
                    <a:lnTo>
                      <a:pt x="440" y="989"/>
                    </a:lnTo>
                    <a:lnTo>
                      <a:pt x="440" y="973"/>
                    </a:lnTo>
                    <a:lnTo>
                      <a:pt x="445" y="953"/>
                    </a:lnTo>
                    <a:lnTo>
                      <a:pt x="453" y="928"/>
                    </a:lnTo>
                    <a:lnTo>
                      <a:pt x="471" y="902"/>
                    </a:lnTo>
                    <a:lnTo>
                      <a:pt x="497" y="874"/>
                    </a:lnTo>
                    <a:lnTo>
                      <a:pt x="534" y="845"/>
                    </a:lnTo>
                    <a:lnTo>
                      <a:pt x="743" y="0"/>
                    </a:ln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51" name="Freeform 203"/>
              <p:cNvSpPr>
                <a:spLocks/>
              </p:cNvSpPr>
              <p:nvPr/>
            </p:nvSpPr>
            <p:spPr bwMode="auto">
              <a:xfrm>
                <a:off x="8279" y="4656"/>
                <a:ext cx="311" cy="233"/>
              </a:xfrm>
              <a:custGeom>
                <a:avLst/>
                <a:gdLst>
                  <a:gd name="T0" fmla="*/ 0 w 1244"/>
                  <a:gd name="T1" fmla="*/ 0 h 930"/>
                  <a:gd name="T2" fmla="*/ 0 w 1244"/>
                  <a:gd name="T3" fmla="*/ 0 h 930"/>
                  <a:gd name="T4" fmla="*/ 0 w 1244"/>
                  <a:gd name="T5" fmla="*/ 0 h 930"/>
                  <a:gd name="T6" fmla="*/ 0 w 1244"/>
                  <a:gd name="T7" fmla="*/ 0 h 930"/>
                  <a:gd name="T8" fmla="*/ 0 w 1244"/>
                  <a:gd name="T9" fmla="*/ 0 h 9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44" h="930">
                    <a:moveTo>
                      <a:pt x="164" y="0"/>
                    </a:moveTo>
                    <a:lnTo>
                      <a:pt x="1244" y="214"/>
                    </a:lnTo>
                    <a:lnTo>
                      <a:pt x="1067" y="930"/>
                    </a:lnTo>
                    <a:lnTo>
                      <a:pt x="0" y="688"/>
                    </a:lnTo>
                    <a:lnTo>
                      <a:pt x="164" y="0"/>
                    </a:lnTo>
                    <a:close/>
                  </a:path>
                </a:pathLst>
              </a:cu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52" name="Freeform 204"/>
              <p:cNvSpPr>
                <a:spLocks/>
              </p:cNvSpPr>
              <p:nvPr/>
            </p:nvSpPr>
            <p:spPr bwMode="auto">
              <a:xfrm>
                <a:off x="8300" y="4672"/>
                <a:ext cx="237" cy="91"/>
              </a:xfrm>
              <a:custGeom>
                <a:avLst/>
                <a:gdLst>
                  <a:gd name="T0" fmla="*/ 0 w 952"/>
                  <a:gd name="T1" fmla="*/ 0 h 366"/>
                  <a:gd name="T2" fmla="*/ 0 w 952"/>
                  <a:gd name="T3" fmla="*/ 0 h 366"/>
                  <a:gd name="T4" fmla="*/ 0 w 952"/>
                  <a:gd name="T5" fmla="*/ 0 h 366"/>
                  <a:gd name="T6" fmla="*/ 0 w 952"/>
                  <a:gd name="T7" fmla="*/ 0 h 366"/>
                  <a:gd name="T8" fmla="*/ 0 w 952"/>
                  <a:gd name="T9" fmla="*/ 0 h 36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52" h="366">
                    <a:moveTo>
                      <a:pt x="112" y="0"/>
                    </a:moveTo>
                    <a:lnTo>
                      <a:pt x="952" y="153"/>
                    </a:lnTo>
                    <a:lnTo>
                      <a:pt x="200" y="108"/>
                    </a:lnTo>
                    <a:lnTo>
                      <a:pt x="0" y="366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53" name="Freeform 205"/>
              <p:cNvSpPr>
                <a:spLocks/>
              </p:cNvSpPr>
              <p:nvPr/>
            </p:nvSpPr>
            <p:spPr bwMode="auto">
              <a:xfrm>
                <a:off x="8222" y="4885"/>
                <a:ext cx="315" cy="84"/>
              </a:xfrm>
              <a:custGeom>
                <a:avLst/>
                <a:gdLst>
                  <a:gd name="T0" fmla="*/ 0 w 1259"/>
                  <a:gd name="T1" fmla="*/ 0 h 337"/>
                  <a:gd name="T2" fmla="*/ 0 w 1259"/>
                  <a:gd name="T3" fmla="*/ 0 h 337"/>
                  <a:gd name="T4" fmla="*/ 0 w 1259"/>
                  <a:gd name="T5" fmla="*/ 0 h 337"/>
                  <a:gd name="T6" fmla="*/ 0 w 1259"/>
                  <a:gd name="T7" fmla="*/ 0 h 337"/>
                  <a:gd name="T8" fmla="*/ 0 w 1259"/>
                  <a:gd name="T9" fmla="*/ 0 h 3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59" h="337">
                    <a:moveTo>
                      <a:pt x="40" y="0"/>
                    </a:moveTo>
                    <a:lnTo>
                      <a:pt x="1259" y="288"/>
                    </a:lnTo>
                    <a:lnTo>
                      <a:pt x="1226" y="337"/>
                    </a:lnTo>
                    <a:lnTo>
                      <a:pt x="0" y="3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54" name="Freeform 206"/>
              <p:cNvSpPr>
                <a:spLocks/>
              </p:cNvSpPr>
              <p:nvPr/>
            </p:nvSpPr>
            <p:spPr bwMode="auto">
              <a:xfrm>
                <a:off x="8193" y="4910"/>
                <a:ext cx="316" cy="86"/>
              </a:xfrm>
              <a:custGeom>
                <a:avLst/>
                <a:gdLst>
                  <a:gd name="T0" fmla="*/ 0 w 1265"/>
                  <a:gd name="T1" fmla="*/ 0 h 342"/>
                  <a:gd name="T2" fmla="*/ 0 w 1265"/>
                  <a:gd name="T3" fmla="*/ 0 h 342"/>
                  <a:gd name="T4" fmla="*/ 0 w 1265"/>
                  <a:gd name="T5" fmla="*/ 0 h 342"/>
                  <a:gd name="T6" fmla="*/ 0 w 1265"/>
                  <a:gd name="T7" fmla="*/ 0 h 342"/>
                  <a:gd name="T8" fmla="*/ 0 w 1265"/>
                  <a:gd name="T9" fmla="*/ 0 h 3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65" h="342">
                    <a:moveTo>
                      <a:pt x="46" y="0"/>
                    </a:moveTo>
                    <a:lnTo>
                      <a:pt x="1265" y="286"/>
                    </a:lnTo>
                    <a:lnTo>
                      <a:pt x="1226" y="342"/>
                    </a:lnTo>
                    <a:lnTo>
                      <a:pt x="0" y="37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55" name="Freeform 207"/>
              <p:cNvSpPr>
                <a:spLocks/>
              </p:cNvSpPr>
              <p:nvPr/>
            </p:nvSpPr>
            <p:spPr bwMode="auto">
              <a:xfrm>
                <a:off x="8165" y="4936"/>
                <a:ext cx="316" cy="86"/>
              </a:xfrm>
              <a:custGeom>
                <a:avLst/>
                <a:gdLst>
                  <a:gd name="T0" fmla="*/ 0 w 1264"/>
                  <a:gd name="T1" fmla="*/ 0 h 344"/>
                  <a:gd name="T2" fmla="*/ 0 w 1264"/>
                  <a:gd name="T3" fmla="*/ 0 h 344"/>
                  <a:gd name="T4" fmla="*/ 0 w 1264"/>
                  <a:gd name="T5" fmla="*/ 0 h 344"/>
                  <a:gd name="T6" fmla="*/ 0 w 1264"/>
                  <a:gd name="T7" fmla="*/ 0 h 344"/>
                  <a:gd name="T8" fmla="*/ 0 w 1264"/>
                  <a:gd name="T9" fmla="*/ 0 h 3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64" h="344">
                    <a:moveTo>
                      <a:pt x="45" y="0"/>
                    </a:moveTo>
                    <a:lnTo>
                      <a:pt x="1264" y="287"/>
                    </a:lnTo>
                    <a:lnTo>
                      <a:pt x="1224" y="344"/>
                    </a:lnTo>
                    <a:lnTo>
                      <a:pt x="0" y="37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56" name="Freeform 208"/>
              <p:cNvSpPr>
                <a:spLocks/>
              </p:cNvSpPr>
              <p:nvPr/>
            </p:nvSpPr>
            <p:spPr bwMode="auto">
              <a:xfrm>
                <a:off x="8243" y="4989"/>
                <a:ext cx="48" cy="19"/>
              </a:xfrm>
              <a:custGeom>
                <a:avLst/>
                <a:gdLst>
                  <a:gd name="T0" fmla="*/ 0 w 190"/>
                  <a:gd name="T1" fmla="*/ 0 h 79"/>
                  <a:gd name="T2" fmla="*/ 0 w 190"/>
                  <a:gd name="T3" fmla="*/ 0 h 79"/>
                  <a:gd name="T4" fmla="*/ 0 w 190"/>
                  <a:gd name="T5" fmla="*/ 0 h 79"/>
                  <a:gd name="T6" fmla="*/ 0 w 190"/>
                  <a:gd name="T7" fmla="*/ 0 h 79"/>
                  <a:gd name="T8" fmla="*/ 0 w 190"/>
                  <a:gd name="T9" fmla="*/ 0 h 79"/>
                  <a:gd name="T10" fmla="*/ 0 w 190"/>
                  <a:gd name="T11" fmla="*/ 0 h 79"/>
                  <a:gd name="T12" fmla="*/ 0 w 190"/>
                  <a:gd name="T13" fmla="*/ 0 h 79"/>
                  <a:gd name="T14" fmla="*/ 0 w 190"/>
                  <a:gd name="T15" fmla="*/ 0 h 79"/>
                  <a:gd name="T16" fmla="*/ 0 w 190"/>
                  <a:gd name="T17" fmla="*/ 0 h 79"/>
                  <a:gd name="T18" fmla="*/ 0 w 190"/>
                  <a:gd name="T19" fmla="*/ 0 h 79"/>
                  <a:gd name="T20" fmla="*/ 0 w 190"/>
                  <a:gd name="T21" fmla="*/ 0 h 79"/>
                  <a:gd name="T22" fmla="*/ 0 w 190"/>
                  <a:gd name="T23" fmla="*/ 0 h 79"/>
                  <a:gd name="T24" fmla="*/ 0 w 190"/>
                  <a:gd name="T25" fmla="*/ 0 h 79"/>
                  <a:gd name="T26" fmla="*/ 0 w 190"/>
                  <a:gd name="T27" fmla="*/ 0 h 79"/>
                  <a:gd name="T28" fmla="*/ 0 w 190"/>
                  <a:gd name="T29" fmla="*/ 0 h 79"/>
                  <a:gd name="T30" fmla="*/ 0 w 190"/>
                  <a:gd name="T31" fmla="*/ 0 h 79"/>
                  <a:gd name="T32" fmla="*/ 0 w 190"/>
                  <a:gd name="T33" fmla="*/ 0 h 79"/>
                  <a:gd name="T34" fmla="*/ 0 w 190"/>
                  <a:gd name="T35" fmla="*/ 0 h 79"/>
                  <a:gd name="T36" fmla="*/ 0 w 190"/>
                  <a:gd name="T37" fmla="*/ 0 h 79"/>
                  <a:gd name="T38" fmla="*/ 0 w 190"/>
                  <a:gd name="T39" fmla="*/ 0 h 79"/>
                  <a:gd name="T40" fmla="*/ 0 w 190"/>
                  <a:gd name="T41" fmla="*/ 0 h 79"/>
                  <a:gd name="T42" fmla="*/ 0 w 190"/>
                  <a:gd name="T43" fmla="*/ 0 h 79"/>
                  <a:gd name="T44" fmla="*/ 0 w 190"/>
                  <a:gd name="T45" fmla="*/ 0 h 79"/>
                  <a:gd name="T46" fmla="*/ 0 w 190"/>
                  <a:gd name="T47" fmla="*/ 0 h 79"/>
                  <a:gd name="T48" fmla="*/ 0 w 190"/>
                  <a:gd name="T49" fmla="*/ 0 h 79"/>
                  <a:gd name="T50" fmla="*/ 0 w 190"/>
                  <a:gd name="T51" fmla="*/ 0 h 79"/>
                  <a:gd name="T52" fmla="*/ 0 w 190"/>
                  <a:gd name="T53" fmla="*/ 0 h 79"/>
                  <a:gd name="T54" fmla="*/ 0 w 190"/>
                  <a:gd name="T55" fmla="*/ 0 h 79"/>
                  <a:gd name="T56" fmla="*/ 0 w 190"/>
                  <a:gd name="T57" fmla="*/ 0 h 79"/>
                  <a:gd name="T58" fmla="*/ 0 w 190"/>
                  <a:gd name="T59" fmla="*/ 0 h 79"/>
                  <a:gd name="T60" fmla="*/ 0 w 190"/>
                  <a:gd name="T61" fmla="*/ 0 h 79"/>
                  <a:gd name="T62" fmla="*/ 0 w 190"/>
                  <a:gd name="T63" fmla="*/ 0 h 79"/>
                  <a:gd name="T64" fmla="*/ 0 w 190"/>
                  <a:gd name="T65" fmla="*/ 0 h 7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90" h="79">
                    <a:moveTo>
                      <a:pt x="18" y="1"/>
                    </a:moveTo>
                    <a:lnTo>
                      <a:pt x="23" y="1"/>
                    </a:lnTo>
                    <a:lnTo>
                      <a:pt x="40" y="0"/>
                    </a:lnTo>
                    <a:lnTo>
                      <a:pt x="62" y="0"/>
                    </a:lnTo>
                    <a:lnTo>
                      <a:pt x="90" y="3"/>
                    </a:lnTo>
                    <a:lnTo>
                      <a:pt x="120" y="8"/>
                    </a:lnTo>
                    <a:lnTo>
                      <a:pt x="148" y="18"/>
                    </a:lnTo>
                    <a:lnTo>
                      <a:pt x="173" y="34"/>
                    </a:lnTo>
                    <a:lnTo>
                      <a:pt x="190" y="57"/>
                    </a:lnTo>
                    <a:lnTo>
                      <a:pt x="190" y="58"/>
                    </a:lnTo>
                    <a:lnTo>
                      <a:pt x="190" y="62"/>
                    </a:lnTo>
                    <a:lnTo>
                      <a:pt x="189" y="68"/>
                    </a:lnTo>
                    <a:lnTo>
                      <a:pt x="187" y="74"/>
                    </a:lnTo>
                    <a:lnTo>
                      <a:pt x="181" y="78"/>
                    </a:lnTo>
                    <a:lnTo>
                      <a:pt x="173" y="79"/>
                    </a:lnTo>
                    <a:lnTo>
                      <a:pt x="160" y="78"/>
                    </a:lnTo>
                    <a:lnTo>
                      <a:pt x="143" y="71"/>
                    </a:lnTo>
                    <a:lnTo>
                      <a:pt x="143" y="69"/>
                    </a:lnTo>
                    <a:lnTo>
                      <a:pt x="142" y="65"/>
                    </a:lnTo>
                    <a:lnTo>
                      <a:pt x="139" y="58"/>
                    </a:lnTo>
                    <a:lnTo>
                      <a:pt x="130" y="50"/>
                    </a:lnTo>
                    <a:lnTo>
                      <a:pt x="116" y="42"/>
                    </a:lnTo>
                    <a:lnTo>
                      <a:pt x="94" y="35"/>
                    </a:lnTo>
                    <a:lnTo>
                      <a:pt x="63" y="32"/>
                    </a:lnTo>
                    <a:lnTo>
                      <a:pt x="22" y="32"/>
                    </a:lnTo>
                    <a:lnTo>
                      <a:pt x="20" y="32"/>
                    </a:lnTo>
                    <a:lnTo>
                      <a:pt x="15" y="30"/>
                    </a:lnTo>
                    <a:lnTo>
                      <a:pt x="9" y="27"/>
                    </a:lnTo>
                    <a:lnTo>
                      <a:pt x="5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6" y="8"/>
                    </a:lnTo>
                    <a:lnTo>
                      <a:pt x="18" y="1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57" name="Freeform 209"/>
              <p:cNvSpPr>
                <a:spLocks/>
              </p:cNvSpPr>
              <p:nvPr/>
            </p:nvSpPr>
            <p:spPr bwMode="auto">
              <a:xfrm>
                <a:off x="8246" y="5003"/>
                <a:ext cx="27" cy="15"/>
              </a:xfrm>
              <a:custGeom>
                <a:avLst/>
                <a:gdLst>
                  <a:gd name="T0" fmla="*/ 0 w 107"/>
                  <a:gd name="T1" fmla="*/ 0 h 63"/>
                  <a:gd name="T2" fmla="*/ 0 w 107"/>
                  <a:gd name="T3" fmla="*/ 0 h 63"/>
                  <a:gd name="T4" fmla="*/ 0 w 107"/>
                  <a:gd name="T5" fmla="*/ 0 h 63"/>
                  <a:gd name="T6" fmla="*/ 0 w 107"/>
                  <a:gd name="T7" fmla="*/ 0 h 63"/>
                  <a:gd name="T8" fmla="*/ 0 w 107"/>
                  <a:gd name="T9" fmla="*/ 0 h 63"/>
                  <a:gd name="T10" fmla="*/ 0 w 107"/>
                  <a:gd name="T11" fmla="*/ 0 h 63"/>
                  <a:gd name="T12" fmla="*/ 0 w 107"/>
                  <a:gd name="T13" fmla="*/ 0 h 63"/>
                  <a:gd name="T14" fmla="*/ 0 w 107"/>
                  <a:gd name="T15" fmla="*/ 0 h 63"/>
                  <a:gd name="T16" fmla="*/ 0 w 107"/>
                  <a:gd name="T17" fmla="*/ 0 h 63"/>
                  <a:gd name="T18" fmla="*/ 0 w 107"/>
                  <a:gd name="T19" fmla="*/ 0 h 63"/>
                  <a:gd name="T20" fmla="*/ 0 w 107"/>
                  <a:gd name="T21" fmla="*/ 0 h 63"/>
                  <a:gd name="T22" fmla="*/ 0 w 107"/>
                  <a:gd name="T23" fmla="*/ 0 h 63"/>
                  <a:gd name="T24" fmla="*/ 0 w 107"/>
                  <a:gd name="T25" fmla="*/ 0 h 63"/>
                  <a:gd name="T26" fmla="*/ 0 w 107"/>
                  <a:gd name="T27" fmla="*/ 0 h 63"/>
                  <a:gd name="T28" fmla="*/ 0 w 107"/>
                  <a:gd name="T29" fmla="*/ 0 h 63"/>
                  <a:gd name="T30" fmla="*/ 0 w 107"/>
                  <a:gd name="T31" fmla="*/ 0 h 63"/>
                  <a:gd name="T32" fmla="*/ 0 w 107"/>
                  <a:gd name="T33" fmla="*/ 0 h 63"/>
                  <a:gd name="T34" fmla="*/ 0 w 107"/>
                  <a:gd name="T35" fmla="*/ 0 h 63"/>
                  <a:gd name="T36" fmla="*/ 0 w 107"/>
                  <a:gd name="T37" fmla="*/ 0 h 63"/>
                  <a:gd name="T38" fmla="*/ 0 w 107"/>
                  <a:gd name="T39" fmla="*/ 0 h 63"/>
                  <a:gd name="T40" fmla="*/ 0 w 107"/>
                  <a:gd name="T41" fmla="*/ 0 h 63"/>
                  <a:gd name="T42" fmla="*/ 0 w 107"/>
                  <a:gd name="T43" fmla="*/ 0 h 63"/>
                  <a:gd name="T44" fmla="*/ 0 w 107"/>
                  <a:gd name="T45" fmla="*/ 0 h 63"/>
                  <a:gd name="T46" fmla="*/ 0 w 107"/>
                  <a:gd name="T47" fmla="*/ 0 h 63"/>
                  <a:gd name="T48" fmla="*/ 0 w 107"/>
                  <a:gd name="T49" fmla="*/ 0 h 63"/>
                  <a:gd name="T50" fmla="*/ 0 w 107"/>
                  <a:gd name="T51" fmla="*/ 0 h 63"/>
                  <a:gd name="T52" fmla="*/ 0 w 107"/>
                  <a:gd name="T53" fmla="*/ 0 h 63"/>
                  <a:gd name="T54" fmla="*/ 0 w 107"/>
                  <a:gd name="T55" fmla="*/ 0 h 63"/>
                  <a:gd name="T56" fmla="*/ 0 w 107"/>
                  <a:gd name="T57" fmla="*/ 0 h 63"/>
                  <a:gd name="T58" fmla="*/ 0 w 107"/>
                  <a:gd name="T59" fmla="*/ 0 h 63"/>
                  <a:gd name="T60" fmla="*/ 0 w 107"/>
                  <a:gd name="T61" fmla="*/ 0 h 63"/>
                  <a:gd name="T62" fmla="*/ 0 w 107"/>
                  <a:gd name="T63" fmla="*/ 0 h 63"/>
                  <a:gd name="T64" fmla="*/ 0 w 107"/>
                  <a:gd name="T65" fmla="*/ 0 h 6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07" h="63">
                    <a:moveTo>
                      <a:pt x="43" y="58"/>
                    </a:moveTo>
                    <a:lnTo>
                      <a:pt x="54" y="61"/>
                    </a:lnTo>
                    <a:lnTo>
                      <a:pt x="64" y="63"/>
                    </a:lnTo>
                    <a:lnTo>
                      <a:pt x="74" y="63"/>
                    </a:lnTo>
                    <a:lnTo>
                      <a:pt x="83" y="63"/>
                    </a:lnTo>
                    <a:lnTo>
                      <a:pt x="91" y="61"/>
                    </a:lnTo>
                    <a:lnTo>
                      <a:pt x="97" y="57"/>
                    </a:lnTo>
                    <a:lnTo>
                      <a:pt x="102" y="54"/>
                    </a:lnTo>
                    <a:lnTo>
                      <a:pt x="106" y="48"/>
                    </a:lnTo>
                    <a:lnTo>
                      <a:pt x="107" y="43"/>
                    </a:lnTo>
                    <a:lnTo>
                      <a:pt x="106" y="37"/>
                    </a:lnTo>
                    <a:lnTo>
                      <a:pt x="102" y="30"/>
                    </a:lnTo>
                    <a:lnTo>
                      <a:pt x="97" y="24"/>
                    </a:lnTo>
                    <a:lnTo>
                      <a:pt x="90" y="19"/>
                    </a:lnTo>
                    <a:lnTo>
                      <a:pt x="82" y="13"/>
                    </a:lnTo>
                    <a:lnTo>
                      <a:pt x="74" y="9"/>
                    </a:lnTo>
                    <a:lnTo>
                      <a:pt x="63" y="4"/>
                    </a:lnTo>
                    <a:lnTo>
                      <a:pt x="53" y="2"/>
                    </a:lnTo>
                    <a:lnTo>
                      <a:pt x="42" y="0"/>
                    </a:lnTo>
                    <a:lnTo>
                      <a:pt x="32" y="0"/>
                    </a:lnTo>
                    <a:lnTo>
                      <a:pt x="23" y="1"/>
                    </a:lnTo>
                    <a:lnTo>
                      <a:pt x="15" y="2"/>
                    </a:lnTo>
                    <a:lnTo>
                      <a:pt x="8" y="5"/>
                    </a:lnTo>
                    <a:lnTo>
                      <a:pt x="3" y="10"/>
                    </a:lnTo>
                    <a:lnTo>
                      <a:pt x="1" y="14"/>
                    </a:lnTo>
                    <a:lnTo>
                      <a:pt x="0" y="20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9" y="38"/>
                    </a:lnTo>
                    <a:lnTo>
                      <a:pt x="16" y="44"/>
                    </a:lnTo>
                    <a:lnTo>
                      <a:pt x="25" y="49"/>
                    </a:lnTo>
                    <a:lnTo>
                      <a:pt x="33" y="54"/>
                    </a:lnTo>
                    <a:lnTo>
                      <a:pt x="43" y="58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58" name="Freeform 210"/>
              <p:cNvSpPr>
                <a:spLocks/>
              </p:cNvSpPr>
              <p:nvPr/>
            </p:nvSpPr>
            <p:spPr bwMode="auto">
              <a:xfrm>
                <a:off x="8113" y="4974"/>
                <a:ext cx="367" cy="131"/>
              </a:xfrm>
              <a:custGeom>
                <a:avLst/>
                <a:gdLst>
                  <a:gd name="T0" fmla="*/ 0 w 1469"/>
                  <a:gd name="T1" fmla="*/ 0 h 525"/>
                  <a:gd name="T2" fmla="*/ 0 w 1469"/>
                  <a:gd name="T3" fmla="*/ 0 h 525"/>
                  <a:gd name="T4" fmla="*/ 0 w 1469"/>
                  <a:gd name="T5" fmla="*/ 0 h 525"/>
                  <a:gd name="T6" fmla="*/ 0 w 1469"/>
                  <a:gd name="T7" fmla="*/ 0 h 525"/>
                  <a:gd name="T8" fmla="*/ 0 w 1469"/>
                  <a:gd name="T9" fmla="*/ 0 h 525"/>
                  <a:gd name="T10" fmla="*/ 0 w 1469"/>
                  <a:gd name="T11" fmla="*/ 0 h 525"/>
                  <a:gd name="T12" fmla="*/ 0 w 1469"/>
                  <a:gd name="T13" fmla="*/ 0 h 525"/>
                  <a:gd name="T14" fmla="*/ 0 w 1469"/>
                  <a:gd name="T15" fmla="*/ 0 h 525"/>
                  <a:gd name="T16" fmla="*/ 0 w 1469"/>
                  <a:gd name="T17" fmla="*/ 0 h 525"/>
                  <a:gd name="T18" fmla="*/ 0 w 1469"/>
                  <a:gd name="T19" fmla="*/ 0 h 525"/>
                  <a:gd name="T20" fmla="*/ 0 w 1469"/>
                  <a:gd name="T21" fmla="*/ 0 h 525"/>
                  <a:gd name="T22" fmla="*/ 0 w 1469"/>
                  <a:gd name="T23" fmla="*/ 0 h 525"/>
                  <a:gd name="T24" fmla="*/ 0 w 1469"/>
                  <a:gd name="T25" fmla="*/ 0 h 525"/>
                  <a:gd name="T26" fmla="*/ 0 w 1469"/>
                  <a:gd name="T27" fmla="*/ 0 h 525"/>
                  <a:gd name="T28" fmla="*/ 0 w 1469"/>
                  <a:gd name="T29" fmla="*/ 0 h 525"/>
                  <a:gd name="T30" fmla="*/ 0 w 1469"/>
                  <a:gd name="T31" fmla="*/ 0 h 525"/>
                  <a:gd name="T32" fmla="*/ 0 w 1469"/>
                  <a:gd name="T33" fmla="*/ 0 h 525"/>
                  <a:gd name="T34" fmla="*/ 0 w 1469"/>
                  <a:gd name="T35" fmla="*/ 0 h 525"/>
                  <a:gd name="T36" fmla="*/ 0 w 1469"/>
                  <a:gd name="T37" fmla="*/ 0 h 525"/>
                  <a:gd name="T38" fmla="*/ 0 w 1469"/>
                  <a:gd name="T39" fmla="*/ 0 h 525"/>
                  <a:gd name="T40" fmla="*/ 0 w 1469"/>
                  <a:gd name="T41" fmla="*/ 0 h 525"/>
                  <a:gd name="T42" fmla="*/ 0 w 1469"/>
                  <a:gd name="T43" fmla="*/ 0 h 525"/>
                  <a:gd name="T44" fmla="*/ 0 w 1469"/>
                  <a:gd name="T45" fmla="*/ 0 h 525"/>
                  <a:gd name="T46" fmla="*/ 0 w 1469"/>
                  <a:gd name="T47" fmla="*/ 0 h 525"/>
                  <a:gd name="T48" fmla="*/ 0 w 1469"/>
                  <a:gd name="T49" fmla="*/ 0 h 525"/>
                  <a:gd name="T50" fmla="*/ 0 w 1469"/>
                  <a:gd name="T51" fmla="*/ 0 h 525"/>
                  <a:gd name="T52" fmla="*/ 0 w 1469"/>
                  <a:gd name="T53" fmla="*/ 0 h 525"/>
                  <a:gd name="T54" fmla="*/ 0 w 1469"/>
                  <a:gd name="T55" fmla="*/ 0 h 525"/>
                  <a:gd name="T56" fmla="*/ 0 w 1469"/>
                  <a:gd name="T57" fmla="*/ 0 h 525"/>
                  <a:gd name="T58" fmla="*/ 0 w 1469"/>
                  <a:gd name="T59" fmla="*/ 0 h 525"/>
                  <a:gd name="T60" fmla="*/ 0 w 1469"/>
                  <a:gd name="T61" fmla="*/ 0 h 525"/>
                  <a:gd name="T62" fmla="*/ 0 w 1469"/>
                  <a:gd name="T63" fmla="*/ 0 h 525"/>
                  <a:gd name="T64" fmla="*/ 0 w 1469"/>
                  <a:gd name="T65" fmla="*/ 0 h 525"/>
                  <a:gd name="T66" fmla="*/ 0 w 1469"/>
                  <a:gd name="T67" fmla="*/ 0 h 525"/>
                  <a:gd name="T68" fmla="*/ 0 w 1469"/>
                  <a:gd name="T69" fmla="*/ 0 h 525"/>
                  <a:gd name="T70" fmla="*/ 0 w 1469"/>
                  <a:gd name="T71" fmla="*/ 0 h 525"/>
                  <a:gd name="T72" fmla="*/ 0 w 1469"/>
                  <a:gd name="T73" fmla="*/ 0 h 525"/>
                  <a:gd name="T74" fmla="*/ 0 w 1469"/>
                  <a:gd name="T75" fmla="*/ 0 h 525"/>
                  <a:gd name="T76" fmla="*/ 0 w 1469"/>
                  <a:gd name="T77" fmla="*/ 0 h 525"/>
                  <a:gd name="T78" fmla="*/ 0 w 1469"/>
                  <a:gd name="T79" fmla="*/ 0 h 525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469" h="525">
                    <a:moveTo>
                      <a:pt x="1468" y="407"/>
                    </a:moveTo>
                    <a:lnTo>
                      <a:pt x="1466" y="407"/>
                    </a:lnTo>
                    <a:lnTo>
                      <a:pt x="1458" y="406"/>
                    </a:lnTo>
                    <a:lnTo>
                      <a:pt x="1446" y="405"/>
                    </a:lnTo>
                    <a:lnTo>
                      <a:pt x="1429" y="402"/>
                    </a:lnTo>
                    <a:lnTo>
                      <a:pt x="1408" y="400"/>
                    </a:lnTo>
                    <a:lnTo>
                      <a:pt x="1382" y="397"/>
                    </a:lnTo>
                    <a:lnTo>
                      <a:pt x="1353" y="393"/>
                    </a:lnTo>
                    <a:lnTo>
                      <a:pt x="1321" y="389"/>
                    </a:lnTo>
                    <a:lnTo>
                      <a:pt x="1285" y="383"/>
                    </a:lnTo>
                    <a:lnTo>
                      <a:pt x="1245" y="376"/>
                    </a:lnTo>
                    <a:lnTo>
                      <a:pt x="1203" y="370"/>
                    </a:lnTo>
                    <a:lnTo>
                      <a:pt x="1158" y="363"/>
                    </a:lnTo>
                    <a:lnTo>
                      <a:pt x="1110" y="354"/>
                    </a:lnTo>
                    <a:lnTo>
                      <a:pt x="1060" y="345"/>
                    </a:lnTo>
                    <a:lnTo>
                      <a:pt x="1008" y="335"/>
                    </a:lnTo>
                    <a:lnTo>
                      <a:pt x="954" y="323"/>
                    </a:lnTo>
                    <a:lnTo>
                      <a:pt x="898" y="311"/>
                    </a:lnTo>
                    <a:lnTo>
                      <a:pt x="841" y="299"/>
                    </a:lnTo>
                    <a:lnTo>
                      <a:pt x="782" y="284"/>
                    </a:lnTo>
                    <a:lnTo>
                      <a:pt x="723" y="269"/>
                    </a:lnTo>
                    <a:lnTo>
                      <a:pt x="663" y="253"/>
                    </a:lnTo>
                    <a:lnTo>
                      <a:pt x="602" y="236"/>
                    </a:lnTo>
                    <a:lnTo>
                      <a:pt x="541" y="217"/>
                    </a:lnTo>
                    <a:lnTo>
                      <a:pt x="480" y="198"/>
                    </a:lnTo>
                    <a:lnTo>
                      <a:pt x="417" y="178"/>
                    </a:lnTo>
                    <a:lnTo>
                      <a:pt x="356" y="156"/>
                    </a:lnTo>
                    <a:lnTo>
                      <a:pt x="296" y="133"/>
                    </a:lnTo>
                    <a:lnTo>
                      <a:pt x="236" y="109"/>
                    </a:lnTo>
                    <a:lnTo>
                      <a:pt x="178" y="84"/>
                    </a:lnTo>
                    <a:lnTo>
                      <a:pt x="120" y="57"/>
                    </a:lnTo>
                    <a:lnTo>
                      <a:pt x="64" y="29"/>
                    </a:lnTo>
                    <a:lnTo>
                      <a:pt x="9" y="0"/>
                    </a:lnTo>
                    <a:lnTo>
                      <a:pt x="7" y="4"/>
                    </a:lnTo>
                    <a:lnTo>
                      <a:pt x="5" y="15"/>
                    </a:lnTo>
                    <a:lnTo>
                      <a:pt x="3" y="33"/>
                    </a:lnTo>
                    <a:lnTo>
                      <a:pt x="0" y="55"/>
                    </a:lnTo>
                    <a:lnTo>
                      <a:pt x="0" y="79"/>
                    </a:lnTo>
                    <a:lnTo>
                      <a:pt x="3" y="102"/>
                    </a:lnTo>
                    <a:lnTo>
                      <a:pt x="10" y="125"/>
                    </a:lnTo>
                    <a:lnTo>
                      <a:pt x="22" y="143"/>
                    </a:lnTo>
                    <a:lnTo>
                      <a:pt x="23" y="144"/>
                    </a:lnTo>
                    <a:lnTo>
                      <a:pt x="26" y="146"/>
                    </a:lnTo>
                    <a:lnTo>
                      <a:pt x="33" y="150"/>
                    </a:lnTo>
                    <a:lnTo>
                      <a:pt x="43" y="154"/>
                    </a:lnTo>
                    <a:lnTo>
                      <a:pt x="54" y="161"/>
                    </a:lnTo>
                    <a:lnTo>
                      <a:pt x="69" y="169"/>
                    </a:lnTo>
                    <a:lnTo>
                      <a:pt x="86" y="177"/>
                    </a:lnTo>
                    <a:lnTo>
                      <a:pt x="106" y="187"/>
                    </a:lnTo>
                    <a:lnTo>
                      <a:pt x="128" y="197"/>
                    </a:lnTo>
                    <a:lnTo>
                      <a:pt x="154" y="208"/>
                    </a:lnTo>
                    <a:lnTo>
                      <a:pt x="182" y="221"/>
                    </a:lnTo>
                    <a:lnTo>
                      <a:pt x="213" y="234"/>
                    </a:lnTo>
                    <a:lnTo>
                      <a:pt x="247" y="248"/>
                    </a:lnTo>
                    <a:lnTo>
                      <a:pt x="283" y="262"/>
                    </a:lnTo>
                    <a:lnTo>
                      <a:pt x="322" y="277"/>
                    </a:lnTo>
                    <a:lnTo>
                      <a:pt x="364" y="292"/>
                    </a:lnTo>
                    <a:lnTo>
                      <a:pt x="410" y="308"/>
                    </a:lnTo>
                    <a:lnTo>
                      <a:pt x="457" y="323"/>
                    </a:lnTo>
                    <a:lnTo>
                      <a:pt x="508" y="339"/>
                    </a:lnTo>
                    <a:lnTo>
                      <a:pt x="562" y="355"/>
                    </a:lnTo>
                    <a:lnTo>
                      <a:pt x="618" y="371"/>
                    </a:lnTo>
                    <a:lnTo>
                      <a:pt x="678" y="387"/>
                    </a:lnTo>
                    <a:lnTo>
                      <a:pt x="740" y="402"/>
                    </a:lnTo>
                    <a:lnTo>
                      <a:pt x="805" y="418"/>
                    </a:lnTo>
                    <a:lnTo>
                      <a:pt x="874" y="433"/>
                    </a:lnTo>
                    <a:lnTo>
                      <a:pt x="945" y="449"/>
                    </a:lnTo>
                    <a:lnTo>
                      <a:pt x="1018" y="462"/>
                    </a:lnTo>
                    <a:lnTo>
                      <a:pt x="1096" y="477"/>
                    </a:lnTo>
                    <a:lnTo>
                      <a:pt x="1176" y="490"/>
                    </a:lnTo>
                    <a:lnTo>
                      <a:pt x="1259" y="503"/>
                    </a:lnTo>
                    <a:lnTo>
                      <a:pt x="1346" y="514"/>
                    </a:lnTo>
                    <a:lnTo>
                      <a:pt x="1435" y="525"/>
                    </a:lnTo>
                    <a:lnTo>
                      <a:pt x="1436" y="523"/>
                    </a:lnTo>
                    <a:lnTo>
                      <a:pt x="1441" y="516"/>
                    </a:lnTo>
                    <a:lnTo>
                      <a:pt x="1447" y="506"/>
                    </a:lnTo>
                    <a:lnTo>
                      <a:pt x="1454" y="491"/>
                    </a:lnTo>
                    <a:lnTo>
                      <a:pt x="1461" y="474"/>
                    </a:lnTo>
                    <a:lnTo>
                      <a:pt x="1466" y="454"/>
                    </a:lnTo>
                    <a:lnTo>
                      <a:pt x="1469" y="432"/>
                    </a:lnTo>
                    <a:lnTo>
                      <a:pt x="1468" y="407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59" name="Freeform 211"/>
              <p:cNvSpPr>
                <a:spLocks/>
              </p:cNvSpPr>
              <p:nvPr/>
            </p:nvSpPr>
            <p:spPr bwMode="auto">
              <a:xfrm>
                <a:off x="8253" y="4846"/>
                <a:ext cx="42" cy="29"/>
              </a:xfrm>
              <a:custGeom>
                <a:avLst/>
                <a:gdLst>
                  <a:gd name="T0" fmla="*/ 0 w 170"/>
                  <a:gd name="T1" fmla="*/ 0 h 120"/>
                  <a:gd name="T2" fmla="*/ 0 w 170"/>
                  <a:gd name="T3" fmla="*/ 0 h 120"/>
                  <a:gd name="T4" fmla="*/ 0 w 170"/>
                  <a:gd name="T5" fmla="*/ 0 h 120"/>
                  <a:gd name="T6" fmla="*/ 0 w 170"/>
                  <a:gd name="T7" fmla="*/ 0 h 120"/>
                  <a:gd name="T8" fmla="*/ 0 w 170"/>
                  <a:gd name="T9" fmla="*/ 0 h 120"/>
                  <a:gd name="T10" fmla="*/ 0 w 170"/>
                  <a:gd name="T11" fmla="*/ 0 h 120"/>
                  <a:gd name="T12" fmla="*/ 0 w 170"/>
                  <a:gd name="T13" fmla="*/ 0 h 120"/>
                  <a:gd name="T14" fmla="*/ 0 w 170"/>
                  <a:gd name="T15" fmla="*/ 0 h 120"/>
                  <a:gd name="T16" fmla="*/ 0 w 170"/>
                  <a:gd name="T17" fmla="*/ 0 h 120"/>
                  <a:gd name="T18" fmla="*/ 0 w 170"/>
                  <a:gd name="T19" fmla="*/ 0 h 120"/>
                  <a:gd name="T20" fmla="*/ 0 w 170"/>
                  <a:gd name="T21" fmla="*/ 0 h 120"/>
                  <a:gd name="T22" fmla="*/ 0 w 170"/>
                  <a:gd name="T23" fmla="*/ 0 h 120"/>
                  <a:gd name="T24" fmla="*/ 0 w 170"/>
                  <a:gd name="T25" fmla="*/ 0 h 120"/>
                  <a:gd name="T26" fmla="*/ 0 w 170"/>
                  <a:gd name="T27" fmla="*/ 0 h 120"/>
                  <a:gd name="T28" fmla="*/ 0 w 170"/>
                  <a:gd name="T29" fmla="*/ 0 h 120"/>
                  <a:gd name="T30" fmla="*/ 0 w 170"/>
                  <a:gd name="T31" fmla="*/ 0 h 120"/>
                  <a:gd name="T32" fmla="*/ 0 w 170"/>
                  <a:gd name="T33" fmla="*/ 0 h 120"/>
                  <a:gd name="T34" fmla="*/ 0 w 170"/>
                  <a:gd name="T35" fmla="*/ 0 h 120"/>
                  <a:gd name="T36" fmla="*/ 0 w 170"/>
                  <a:gd name="T37" fmla="*/ 0 h 12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70" h="120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30" y="7"/>
                    </a:lnTo>
                    <a:lnTo>
                      <a:pt x="17" y="15"/>
                    </a:lnTo>
                    <a:lnTo>
                      <a:pt x="7" y="26"/>
                    </a:lnTo>
                    <a:lnTo>
                      <a:pt x="1" y="43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8" y="120"/>
                    </a:lnTo>
                    <a:lnTo>
                      <a:pt x="97" y="114"/>
                    </a:lnTo>
                    <a:lnTo>
                      <a:pt x="97" y="102"/>
                    </a:lnTo>
                    <a:lnTo>
                      <a:pt x="97" y="84"/>
                    </a:lnTo>
                    <a:lnTo>
                      <a:pt x="101" y="64"/>
                    </a:lnTo>
                    <a:lnTo>
                      <a:pt x="108" y="44"/>
                    </a:lnTo>
                    <a:lnTo>
                      <a:pt x="121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60" name="Freeform 212"/>
              <p:cNvSpPr>
                <a:spLocks/>
              </p:cNvSpPr>
              <p:nvPr/>
            </p:nvSpPr>
            <p:spPr bwMode="auto">
              <a:xfrm>
                <a:off x="8494" y="4901"/>
                <a:ext cx="43" cy="29"/>
              </a:xfrm>
              <a:custGeom>
                <a:avLst/>
                <a:gdLst>
                  <a:gd name="T0" fmla="*/ 0 w 170"/>
                  <a:gd name="T1" fmla="*/ 0 h 119"/>
                  <a:gd name="T2" fmla="*/ 0 w 170"/>
                  <a:gd name="T3" fmla="*/ 0 h 119"/>
                  <a:gd name="T4" fmla="*/ 0 w 170"/>
                  <a:gd name="T5" fmla="*/ 0 h 119"/>
                  <a:gd name="T6" fmla="*/ 0 w 170"/>
                  <a:gd name="T7" fmla="*/ 0 h 119"/>
                  <a:gd name="T8" fmla="*/ 0 w 170"/>
                  <a:gd name="T9" fmla="*/ 0 h 119"/>
                  <a:gd name="T10" fmla="*/ 0 w 170"/>
                  <a:gd name="T11" fmla="*/ 0 h 119"/>
                  <a:gd name="T12" fmla="*/ 0 w 170"/>
                  <a:gd name="T13" fmla="*/ 0 h 119"/>
                  <a:gd name="T14" fmla="*/ 0 w 170"/>
                  <a:gd name="T15" fmla="*/ 0 h 119"/>
                  <a:gd name="T16" fmla="*/ 0 w 170"/>
                  <a:gd name="T17" fmla="*/ 0 h 119"/>
                  <a:gd name="T18" fmla="*/ 0 w 170"/>
                  <a:gd name="T19" fmla="*/ 0 h 119"/>
                  <a:gd name="T20" fmla="*/ 0 w 170"/>
                  <a:gd name="T21" fmla="*/ 0 h 119"/>
                  <a:gd name="T22" fmla="*/ 0 w 170"/>
                  <a:gd name="T23" fmla="*/ 0 h 119"/>
                  <a:gd name="T24" fmla="*/ 0 w 170"/>
                  <a:gd name="T25" fmla="*/ 0 h 119"/>
                  <a:gd name="T26" fmla="*/ 0 w 170"/>
                  <a:gd name="T27" fmla="*/ 0 h 119"/>
                  <a:gd name="T28" fmla="*/ 0 w 170"/>
                  <a:gd name="T29" fmla="*/ 0 h 119"/>
                  <a:gd name="T30" fmla="*/ 0 w 170"/>
                  <a:gd name="T31" fmla="*/ 0 h 119"/>
                  <a:gd name="T32" fmla="*/ 0 w 170"/>
                  <a:gd name="T33" fmla="*/ 0 h 119"/>
                  <a:gd name="T34" fmla="*/ 0 w 170"/>
                  <a:gd name="T35" fmla="*/ 0 h 119"/>
                  <a:gd name="T36" fmla="*/ 0 w 170"/>
                  <a:gd name="T37" fmla="*/ 0 h 11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70" h="119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29" y="7"/>
                    </a:lnTo>
                    <a:lnTo>
                      <a:pt x="18" y="14"/>
                    </a:lnTo>
                    <a:lnTo>
                      <a:pt x="7" y="25"/>
                    </a:lnTo>
                    <a:lnTo>
                      <a:pt x="0" y="42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7" y="119"/>
                    </a:lnTo>
                    <a:lnTo>
                      <a:pt x="96" y="114"/>
                    </a:lnTo>
                    <a:lnTo>
                      <a:pt x="96" y="101"/>
                    </a:lnTo>
                    <a:lnTo>
                      <a:pt x="96" y="83"/>
                    </a:lnTo>
                    <a:lnTo>
                      <a:pt x="100" y="62"/>
                    </a:lnTo>
                    <a:lnTo>
                      <a:pt x="107" y="44"/>
                    </a:lnTo>
                    <a:lnTo>
                      <a:pt x="120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61" name="Freeform 213"/>
              <p:cNvSpPr>
                <a:spLocks/>
              </p:cNvSpPr>
              <p:nvPr/>
            </p:nvSpPr>
            <p:spPr bwMode="auto">
              <a:xfrm>
                <a:off x="8299" y="4855"/>
                <a:ext cx="182" cy="50"/>
              </a:xfrm>
              <a:custGeom>
                <a:avLst/>
                <a:gdLst>
                  <a:gd name="T0" fmla="*/ 0 w 730"/>
                  <a:gd name="T1" fmla="*/ 0 h 200"/>
                  <a:gd name="T2" fmla="*/ 0 w 730"/>
                  <a:gd name="T3" fmla="*/ 0 h 200"/>
                  <a:gd name="T4" fmla="*/ 0 w 730"/>
                  <a:gd name="T5" fmla="*/ 0 h 200"/>
                  <a:gd name="T6" fmla="*/ 0 w 730"/>
                  <a:gd name="T7" fmla="*/ 0 h 200"/>
                  <a:gd name="T8" fmla="*/ 0 w 730"/>
                  <a:gd name="T9" fmla="*/ 0 h 2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30" h="200">
                    <a:moveTo>
                      <a:pt x="0" y="44"/>
                    </a:moveTo>
                    <a:lnTo>
                      <a:pt x="697" y="200"/>
                    </a:lnTo>
                    <a:lnTo>
                      <a:pt x="730" y="156"/>
                    </a:lnTo>
                    <a:lnTo>
                      <a:pt x="33" y="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62" name="Freeform 214"/>
              <p:cNvSpPr>
                <a:spLocks/>
              </p:cNvSpPr>
              <p:nvPr/>
            </p:nvSpPr>
            <p:spPr bwMode="auto">
              <a:xfrm>
                <a:off x="8297" y="4875"/>
                <a:ext cx="176" cy="47"/>
              </a:xfrm>
              <a:custGeom>
                <a:avLst/>
                <a:gdLst>
                  <a:gd name="T0" fmla="*/ 0 w 703"/>
                  <a:gd name="T1" fmla="*/ 0 h 187"/>
                  <a:gd name="T2" fmla="*/ 0 w 703"/>
                  <a:gd name="T3" fmla="*/ 0 h 187"/>
                  <a:gd name="T4" fmla="*/ 0 w 703"/>
                  <a:gd name="T5" fmla="*/ 0 h 187"/>
                  <a:gd name="T6" fmla="*/ 0 w 703"/>
                  <a:gd name="T7" fmla="*/ 0 h 187"/>
                  <a:gd name="T8" fmla="*/ 0 w 703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3" h="187">
                    <a:moveTo>
                      <a:pt x="0" y="30"/>
                    </a:moveTo>
                    <a:lnTo>
                      <a:pt x="696" y="187"/>
                    </a:lnTo>
                    <a:lnTo>
                      <a:pt x="703" y="157"/>
                    </a:lnTo>
                    <a:lnTo>
                      <a:pt x="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63" name="Freeform 215"/>
              <p:cNvSpPr>
                <a:spLocks/>
              </p:cNvSpPr>
              <p:nvPr/>
            </p:nvSpPr>
            <p:spPr bwMode="auto">
              <a:xfrm>
                <a:off x="8486" y="4969"/>
                <a:ext cx="106" cy="127"/>
              </a:xfrm>
              <a:custGeom>
                <a:avLst/>
                <a:gdLst>
                  <a:gd name="T0" fmla="*/ 0 w 424"/>
                  <a:gd name="T1" fmla="*/ 0 h 508"/>
                  <a:gd name="T2" fmla="*/ 0 w 424"/>
                  <a:gd name="T3" fmla="*/ 0 h 508"/>
                  <a:gd name="T4" fmla="*/ 0 w 424"/>
                  <a:gd name="T5" fmla="*/ 0 h 508"/>
                  <a:gd name="T6" fmla="*/ 0 w 424"/>
                  <a:gd name="T7" fmla="*/ 0 h 508"/>
                  <a:gd name="T8" fmla="*/ 0 w 424"/>
                  <a:gd name="T9" fmla="*/ 0 h 508"/>
                  <a:gd name="T10" fmla="*/ 0 w 424"/>
                  <a:gd name="T11" fmla="*/ 0 h 508"/>
                  <a:gd name="T12" fmla="*/ 0 w 424"/>
                  <a:gd name="T13" fmla="*/ 0 h 508"/>
                  <a:gd name="T14" fmla="*/ 0 w 424"/>
                  <a:gd name="T15" fmla="*/ 0 h 5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424" h="508">
                    <a:moveTo>
                      <a:pt x="0" y="508"/>
                    </a:moveTo>
                    <a:lnTo>
                      <a:pt x="86" y="388"/>
                    </a:lnTo>
                    <a:lnTo>
                      <a:pt x="124" y="388"/>
                    </a:lnTo>
                    <a:lnTo>
                      <a:pt x="424" y="0"/>
                    </a:lnTo>
                    <a:lnTo>
                      <a:pt x="130" y="282"/>
                    </a:lnTo>
                    <a:lnTo>
                      <a:pt x="66" y="289"/>
                    </a:lnTo>
                    <a:lnTo>
                      <a:pt x="0" y="358"/>
                    </a:lnTo>
                    <a:lnTo>
                      <a:pt x="0" y="508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64" name="Freeform 216"/>
              <p:cNvSpPr>
                <a:spLocks/>
              </p:cNvSpPr>
              <p:nvPr/>
            </p:nvSpPr>
            <p:spPr bwMode="auto">
              <a:xfrm>
                <a:off x="8312" y="4637"/>
                <a:ext cx="296" cy="61"/>
              </a:xfrm>
              <a:custGeom>
                <a:avLst/>
                <a:gdLst>
                  <a:gd name="T0" fmla="*/ 0 w 1186"/>
                  <a:gd name="T1" fmla="*/ 0 h 245"/>
                  <a:gd name="T2" fmla="*/ 0 w 1186"/>
                  <a:gd name="T3" fmla="*/ 0 h 245"/>
                  <a:gd name="T4" fmla="*/ 0 w 1186"/>
                  <a:gd name="T5" fmla="*/ 0 h 245"/>
                  <a:gd name="T6" fmla="*/ 0 w 1186"/>
                  <a:gd name="T7" fmla="*/ 0 h 245"/>
                  <a:gd name="T8" fmla="*/ 0 w 1186"/>
                  <a:gd name="T9" fmla="*/ 0 h 245"/>
                  <a:gd name="T10" fmla="*/ 0 w 1186"/>
                  <a:gd name="T11" fmla="*/ 0 h 245"/>
                  <a:gd name="T12" fmla="*/ 0 w 1186"/>
                  <a:gd name="T13" fmla="*/ 0 h 245"/>
                  <a:gd name="T14" fmla="*/ 0 w 1186"/>
                  <a:gd name="T15" fmla="*/ 0 h 245"/>
                  <a:gd name="T16" fmla="*/ 0 w 1186"/>
                  <a:gd name="T17" fmla="*/ 0 h 245"/>
                  <a:gd name="T18" fmla="*/ 0 w 1186"/>
                  <a:gd name="T19" fmla="*/ 0 h 245"/>
                  <a:gd name="T20" fmla="*/ 0 w 1186"/>
                  <a:gd name="T21" fmla="*/ 0 h 245"/>
                  <a:gd name="T22" fmla="*/ 0 w 1186"/>
                  <a:gd name="T23" fmla="*/ 0 h 245"/>
                  <a:gd name="T24" fmla="*/ 0 w 1186"/>
                  <a:gd name="T25" fmla="*/ 0 h 245"/>
                  <a:gd name="T26" fmla="*/ 0 w 1186"/>
                  <a:gd name="T27" fmla="*/ 0 h 245"/>
                  <a:gd name="T28" fmla="*/ 0 w 1186"/>
                  <a:gd name="T29" fmla="*/ 0 h 245"/>
                  <a:gd name="T30" fmla="*/ 0 w 1186"/>
                  <a:gd name="T31" fmla="*/ 0 h 245"/>
                  <a:gd name="T32" fmla="*/ 0 w 1186"/>
                  <a:gd name="T33" fmla="*/ 0 h 245"/>
                  <a:gd name="T34" fmla="*/ 0 w 1186"/>
                  <a:gd name="T35" fmla="*/ 0 h 245"/>
                  <a:gd name="T36" fmla="*/ 0 w 1186"/>
                  <a:gd name="T37" fmla="*/ 0 h 245"/>
                  <a:gd name="T38" fmla="*/ 0 w 1186"/>
                  <a:gd name="T39" fmla="*/ 0 h 245"/>
                  <a:gd name="T40" fmla="*/ 0 w 1186"/>
                  <a:gd name="T41" fmla="*/ 0 h 245"/>
                  <a:gd name="T42" fmla="*/ 0 w 1186"/>
                  <a:gd name="T43" fmla="*/ 0 h 245"/>
                  <a:gd name="T44" fmla="*/ 0 w 1186"/>
                  <a:gd name="T45" fmla="*/ 0 h 245"/>
                  <a:gd name="T46" fmla="*/ 0 w 1186"/>
                  <a:gd name="T47" fmla="*/ 0 h 245"/>
                  <a:gd name="T48" fmla="*/ 0 w 1186"/>
                  <a:gd name="T49" fmla="*/ 0 h 245"/>
                  <a:gd name="T50" fmla="*/ 0 w 1186"/>
                  <a:gd name="T51" fmla="*/ 0 h 245"/>
                  <a:gd name="T52" fmla="*/ 0 w 1186"/>
                  <a:gd name="T53" fmla="*/ 0 h 245"/>
                  <a:gd name="T54" fmla="*/ 0 w 1186"/>
                  <a:gd name="T55" fmla="*/ 0 h 245"/>
                  <a:gd name="T56" fmla="*/ 0 w 1186"/>
                  <a:gd name="T57" fmla="*/ 0 h 245"/>
                  <a:gd name="T58" fmla="*/ 0 w 1186"/>
                  <a:gd name="T59" fmla="*/ 0 h 245"/>
                  <a:gd name="T60" fmla="*/ 0 w 1186"/>
                  <a:gd name="T61" fmla="*/ 0 h 245"/>
                  <a:gd name="T62" fmla="*/ 0 w 1186"/>
                  <a:gd name="T63" fmla="*/ 0 h 245"/>
                  <a:gd name="T64" fmla="*/ 0 w 1186"/>
                  <a:gd name="T65" fmla="*/ 0 h 245"/>
                  <a:gd name="T66" fmla="*/ 0 w 1186"/>
                  <a:gd name="T67" fmla="*/ 0 h 245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1186" h="245">
                    <a:moveTo>
                      <a:pt x="0" y="0"/>
                    </a:moveTo>
                    <a:lnTo>
                      <a:pt x="1186" y="245"/>
                    </a:lnTo>
                    <a:lnTo>
                      <a:pt x="1184" y="244"/>
                    </a:lnTo>
                    <a:lnTo>
                      <a:pt x="1180" y="242"/>
                    </a:lnTo>
                    <a:lnTo>
                      <a:pt x="1172" y="239"/>
                    </a:lnTo>
                    <a:lnTo>
                      <a:pt x="1161" y="233"/>
                    </a:lnTo>
                    <a:lnTo>
                      <a:pt x="1147" y="228"/>
                    </a:lnTo>
                    <a:lnTo>
                      <a:pt x="1130" y="222"/>
                    </a:lnTo>
                    <a:lnTo>
                      <a:pt x="1112" y="214"/>
                    </a:lnTo>
                    <a:lnTo>
                      <a:pt x="1091" y="205"/>
                    </a:lnTo>
                    <a:lnTo>
                      <a:pt x="1066" y="196"/>
                    </a:lnTo>
                    <a:lnTo>
                      <a:pt x="1039" y="187"/>
                    </a:lnTo>
                    <a:lnTo>
                      <a:pt x="1010" y="177"/>
                    </a:lnTo>
                    <a:lnTo>
                      <a:pt x="979" y="166"/>
                    </a:lnTo>
                    <a:lnTo>
                      <a:pt x="945" y="154"/>
                    </a:lnTo>
                    <a:lnTo>
                      <a:pt x="910" y="143"/>
                    </a:lnTo>
                    <a:lnTo>
                      <a:pt x="871" y="132"/>
                    </a:lnTo>
                    <a:lnTo>
                      <a:pt x="832" y="121"/>
                    </a:lnTo>
                    <a:lnTo>
                      <a:pt x="790" y="108"/>
                    </a:lnTo>
                    <a:lnTo>
                      <a:pt x="747" y="97"/>
                    </a:lnTo>
                    <a:lnTo>
                      <a:pt x="702" y="86"/>
                    </a:lnTo>
                    <a:lnTo>
                      <a:pt x="655" y="74"/>
                    </a:lnTo>
                    <a:lnTo>
                      <a:pt x="607" y="64"/>
                    </a:lnTo>
                    <a:lnTo>
                      <a:pt x="557" y="54"/>
                    </a:lnTo>
                    <a:lnTo>
                      <a:pt x="506" y="45"/>
                    </a:lnTo>
                    <a:lnTo>
                      <a:pt x="454" y="36"/>
                    </a:lnTo>
                    <a:lnTo>
                      <a:pt x="400" y="28"/>
                    </a:lnTo>
                    <a:lnTo>
                      <a:pt x="346" y="20"/>
                    </a:lnTo>
                    <a:lnTo>
                      <a:pt x="290" y="15"/>
                    </a:lnTo>
                    <a:lnTo>
                      <a:pt x="233" y="9"/>
                    </a:lnTo>
                    <a:lnTo>
                      <a:pt x="176" y="4"/>
                    </a:lnTo>
                    <a:lnTo>
                      <a:pt x="118" y="2"/>
                    </a:lnTo>
                    <a:lnTo>
                      <a:pt x="6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0965" name="Freeform 217"/>
              <p:cNvSpPr>
                <a:spLocks/>
              </p:cNvSpPr>
              <p:nvPr/>
            </p:nvSpPr>
            <p:spPr bwMode="auto">
              <a:xfrm>
                <a:off x="8250" y="4639"/>
                <a:ext cx="60" cy="185"/>
              </a:xfrm>
              <a:custGeom>
                <a:avLst/>
                <a:gdLst>
                  <a:gd name="T0" fmla="*/ 0 w 241"/>
                  <a:gd name="T1" fmla="*/ 0 h 738"/>
                  <a:gd name="T2" fmla="*/ 0 w 241"/>
                  <a:gd name="T3" fmla="*/ 0 h 738"/>
                  <a:gd name="T4" fmla="*/ 0 w 241"/>
                  <a:gd name="T5" fmla="*/ 0 h 738"/>
                  <a:gd name="T6" fmla="*/ 0 w 241"/>
                  <a:gd name="T7" fmla="*/ 0 h 738"/>
                  <a:gd name="T8" fmla="*/ 0 w 241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41" h="738">
                    <a:moveTo>
                      <a:pt x="241" y="0"/>
                    </a:moveTo>
                    <a:lnTo>
                      <a:pt x="52" y="738"/>
                    </a:lnTo>
                    <a:lnTo>
                      <a:pt x="0" y="726"/>
                    </a:lnTo>
                    <a:lnTo>
                      <a:pt x="169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</p:grpSp>
      <p:grpSp>
        <p:nvGrpSpPr>
          <p:cNvPr id="120848" name="Group 218"/>
          <p:cNvGrpSpPr>
            <a:grpSpLocks/>
          </p:cNvGrpSpPr>
          <p:nvPr/>
        </p:nvGrpSpPr>
        <p:grpSpPr bwMode="auto">
          <a:xfrm>
            <a:off x="5743575" y="3506788"/>
            <a:ext cx="203200" cy="330200"/>
            <a:chOff x="4544" y="808"/>
            <a:chExt cx="128" cy="208"/>
          </a:xfrm>
        </p:grpSpPr>
        <p:sp>
          <p:nvSpPr>
            <p:cNvPr id="55358" name="Line 219"/>
            <p:cNvSpPr>
              <a:spLocks noChangeShapeType="1"/>
            </p:cNvSpPr>
            <p:nvPr/>
          </p:nvSpPr>
          <p:spPr bwMode="auto">
            <a:xfrm flipH="1" flipV="1">
              <a:off x="4624" y="808"/>
              <a:ext cx="48" cy="128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5359" name="Line 220"/>
            <p:cNvSpPr>
              <a:spLocks noChangeShapeType="1"/>
            </p:cNvSpPr>
            <p:nvPr/>
          </p:nvSpPr>
          <p:spPr bwMode="auto">
            <a:xfrm flipH="1" flipV="1">
              <a:off x="4584" y="848"/>
              <a:ext cx="48" cy="128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5360" name="Line 221"/>
            <p:cNvSpPr>
              <a:spLocks noChangeShapeType="1"/>
            </p:cNvSpPr>
            <p:nvPr/>
          </p:nvSpPr>
          <p:spPr bwMode="auto">
            <a:xfrm flipH="1" flipV="1">
              <a:off x="4544" y="888"/>
              <a:ext cx="48" cy="128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55314" name="Line 222"/>
          <p:cNvSpPr>
            <a:spLocks noChangeShapeType="1"/>
          </p:cNvSpPr>
          <p:nvPr/>
        </p:nvSpPr>
        <p:spPr bwMode="auto">
          <a:xfrm>
            <a:off x="6022975" y="4027488"/>
            <a:ext cx="317500" cy="673100"/>
          </a:xfrm>
          <a:prstGeom prst="line">
            <a:avLst/>
          </a:prstGeom>
          <a:noFill/>
          <a:ln w="28575">
            <a:solidFill>
              <a:schemeClr val="bg2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120850" name="Group 223"/>
          <p:cNvGrpSpPr>
            <a:grpSpLocks/>
          </p:cNvGrpSpPr>
          <p:nvPr/>
        </p:nvGrpSpPr>
        <p:grpSpPr bwMode="auto">
          <a:xfrm>
            <a:off x="6194425" y="4152900"/>
            <a:ext cx="357188" cy="366713"/>
            <a:chOff x="618" y="3500"/>
            <a:chExt cx="202" cy="231"/>
          </a:xfrm>
        </p:grpSpPr>
        <p:sp>
          <p:nvSpPr>
            <p:cNvPr id="55356" name="Oval 224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5357" name="Text Box 225"/>
            <p:cNvSpPr txBox="1">
              <a:spLocks noChangeArrowheads="1"/>
            </p:cNvSpPr>
            <p:nvPr/>
          </p:nvSpPr>
          <p:spPr bwMode="auto">
            <a:xfrm>
              <a:off x="628" y="3500"/>
              <a:ext cx="18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FF0000"/>
                  </a:solidFill>
                  <a:cs typeface="+mn-cs"/>
                </a:rPr>
                <a:t>2</a:t>
              </a:r>
            </a:p>
          </p:txBody>
        </p:sp>
      </p:grpSp>
      <p:grpSp>
        <p:nvGrpSpPr>
          <p:cNvPr id="120851" name="Group 227"/>
          <p:cNvGrpSpPr>
            <a:grpSpLocks/>
          </p:cNvGrpSpPr>
          <p:nvPr/>
        </p:nvGrpSpPr>
        <p:grpSpPr bwMode="auto">
          <a:xfrm>
            <a:off x="4978400" y="4565650"/>
            <a:ext cx="339725" cy="366713"/>
            <a:chOff x="618" y="3500"/>
            <a:chExt cx="214" cy="231"/>
          </a:xfrm>
        </p:grpSpPr>
        <p:sp>
          <p:nvSpPr>
            <p:cNvPr id="55354" name="Oval 228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5355" name="Text Box 229"/>
            <p:cNvSpPr txBox="1">
              <a:spLocks noChangeArrowheads="1"/>
            </p:cNvSpPr>
            <p:nvPr/>
          </p:nvSpPr>
          <p:spPr bwMode="auto">
            <a:xfrm>
              <a:off x="628" y="3500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FF0000"/>
                  </a:solidFill>
                  <a:cs typeface="+mn-cs"/>
                </a:rPr>
                <a:t>4</a:t>
              </a:r>
            </a:p>
          </p:txBody>
        </p:sp>
      </p:grpSp>
      <p:sp>
        <p:nvSpPr>
          <p:cNvPr id="55317" name="Text Box 230"/>
          <p:cNvSpPr txBox="1">
            <a:spLocks noChangeArrowheads="1"/>
          </p:cNvSpPr>
          <p:nvPr/>
        </p:nvSpPr>
        <p:spPr bwMode="auto">
          <a:xfrm>
            <a:off x="5035550" y="5686425"/>
            <a:ext cx="157003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 smtClean="0">
                <a:latin typeface="Arial" charset="0"/>
                <a:cs typeface="+mn-cs"/>
              </a:rPr>
              <a:t>new foreign</a:t>
            </a:r>
          </a:p>
          <a:p>
            <a:pPr>
              <a:defRPr/>
            </a:pPr>
            <a:r>
              <a:rPr lang="en-US" sz="1400" dirty="0" smtClean="0">
                <a:latin typeface="Arial" charset="0"/>
                <a:cs typeface="+mn-cs"/>
              </a:rPr>
              <a:t>agent</a:t>
            </a:r>
          </a:p>
        </p:txBody>
      </p:sp>
      <p:sp>
        <p:nvSpPr>
          <p:cNvPr id="120853" name="Freeform 231"/>
          <p:cNvSpPr>
            <a:spLocks/>
          </p:cNvSpPr>
          <p:nvPr/>
        </p:nvSpPr>
        <p:spPr bwMode="auto">
          <a:xfrm flipH="1">
            <a:off x="5768975" y="4929188"/>
            <a:ext cx="546100" cy="419100"/>
          </a:xfrm>
          <a:custGeom>
            <a:avLst/>
            <a:gdLst>
              <a:gd name="T0" fmla="*/ 2147483647 w 376"/>
              <a:gd name="T1" fmla="*/ 2147483647 h 664"/>
              <a:gd name="T2" fmla="*/ 0 w 376"/>
              <a:gd name="T3" fmla="*/ 0 h 66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76" h="664">
                <a:moveTo>
                  <a:pt x="376" y="664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grpSp>
        <p:nvGrpSpPr>
          <p:cNvPr id="120854" name="Group 232"/>
          <p:cNvGrpSpPr>
            <a:grpSpLocks/>
          </p:cNvGrpSpPr>
          <p:nvPr/>
        </p:nvGrpSpPr>
        <p:grpSpPr bwMode="auto">
          <a:xfrm>
            <a:off x="5867400" y="4938713"/>
            <a:ext cx="339725" cy="366712"/>
            <a:chOff x="618" y="3500"/>
            <a:chExt cx="214" cy="231"/>
          </a:xfrm>
        </p:grpSpPr>
        <p:sp>
          <p:nvSpPr>
            <p:cNvPr id="55352" name="Oval 233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5353" name="Text Box 234"/>
            <p:cNvSpPr txBox="1">
              <a:spLocks noChangeArrowheads="1"/>
            </p:cNvSpPr>
            <p:nvPr/>
          </p:nvSpPr>
          <p:spPr bwMode="auto">
            <a:xfrm>
              <a:off x="628" y="3500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FF0000"/>
                  </a:solidFill>
                  <a:cs typeface="+mn-cs"/>
                </a:rPr>
                <a:t>3</a:t>
              </a:r>
            </a:p>
          </p:txBody>
        </p:sp>
      </p:grpSp>
      <p:grpSp>
        <p:nvGrpSpPr>
          <p:cNvPr id="120855" name="Group 238"/>
          <p:cNvGrpSpPr>
            <a:grpSpLocks/>
          </p:cNvGrpSpPr>
          <p:nvPr/>
        </p:nvGrpSpPr>
        <p:grpSpPr bwMode="auto">
          <a:xfrm>
            <a:off x="2227263" y="5605463"/>
            <a:ext cx="501650" cy="233362"/>
            <a:chOff x="3600" y="219"/>
            <a:chExt cx="360" cy="175"/>
          </a:xfrm>
        </p:grpSpPr>
        <p:sp>
          <p:nvSpPr>
            <p:cNvPr id="120874" name="Oval 239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75" name="Line 240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76" name="Line 241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77" name="Rectangle 242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20878" name="Oval 243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120879" name="Group 244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20884" name="Line 24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20885" name="Line 24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20886" name="Line 24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20880" name="Group 248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20881" name="Line 24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20882" name="Line 25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20883" name="Line 25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sp>
        <p:nvSpPr>
          <p:cNvPr id="55321" name="Text Box 252"/>
          <p:cNvSpPr txBox="1">
            <a:spLocks noChangeArrowheads="1"/>
          </p:cNvSpPr>
          <p:nvPr/>
        </p:nvSpPr>
        <p:spPr bwMode="auto">
          <a:xfrm>
            <a:off x="2686050" y="5572125"/>
            <a:ext cx="143033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 smtClean="0">
                <a:latin typeface="Arial" charset="0"/>
                <a:cs typeface="+mn-cs"/>
              </a:rPr>
              <a:t>correspondent</a:t>
            </a:r>
          </a:p>
          <a:p>
            <a:pPr>
              <a:defRPr/>
            </a:pPr>
            <a:r>
              <a:rPr lang="en-US" sz="1400" dirty="0" smtClean="0">
                <a:latin typeface="Arial" charset="0"/>
                <a:cs typeface="+mn-cs"/>
              </a:rPr>
              <a:t>agent</a:t>
            </a:r>
          </a:p>
        </p:txBody>
      </p:sp>
      <p:sp>
        <p:nvSpPr>
          <p:cNvPr id="55322" name="Text Box 253"/>
          <p:cNvSpPr txBox="1">
            <a:spLocks noChangeArrowheads="1"/>
          </p:cNvSpPr>
          <p:nvPr/>
        </p:nvSpPr>
        <p:spPr bwMode="auto">
          <a:xfrm>
            <a:off x="1162050" y="5978525"/>
            <a:ext cx="1430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 smtClean="0">
                <a:latin typeface="Arial" charset="0"/>
                <a:cs typeface="+mn-cs"/>
              </a:rPr>
              <a:t>correspondent</a:t>
            </a:r>
          </a:p>
        </p:txBody>
      </p:sp>
      <p:sp>
        <p:nvSpPr>
          <p:cNvPr id="55323" name="Text Box 254"/>
          <p:cNvSpPr txBox="1">
            <a:spLocks noChangeArrowheads="1"/>
          </p:cNvSpPr>
          <p:nvPr/>
        </p:nvSpPr>
        <p:spPr bwMode="auto">
          <a:xfrm>
            <a:off x="6381750" y="5356225"/>
            <a:ext cx="909638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 smtClean="0">
                <a:latin typeface="Arial" charset="0"/>
                <a:cs typeface="+mn-cs"/>
              </a:rPr>
              <a:t>new </a:t>
            </a:r>
          </a:p>
          <a:p>
            <a:pPr>
              <a:defRPr/>
            </a:pPr>
            <a:r>
              <a:rPr lang="en-US" sz="1400" dirty="0" smtClean="0">
                <a:latin typeface="Arial" charset="0"/>
                <a:cs typeface="+mn-cs"/>
              </a:rPr>
              <a:t>foreign</a:t>
            </a:r>
          </a:p>
          <a:p>
            <a:pPr>
              <a:defRPr/>
            </a:pPr>
            <a:r>
              <a:rPr lang="en-US" sz="1400" dirty="0" smtClean="0">
                <a:latin typeface="Arial" charset="0"/>
                <a:cs typeface="+mn-cs"/>
              </a:rPr>
              <a:t>network</a:t>
            </a:r>
          </a:p>
        </p:txBody>
      </p:sp>
      <p:sp>
        <p:nvSpPr>
          <p:cNvPr id="55324" name="Rectangle 256"/>
          <p:cNvSpPr>
            <a:spLocks noGrp="1" noChangeArrowheads="1"/>
          </p:cNvSpPr>
          <p:nvPr>
            <p:ph type="title"/>
          </p:nvPr>
        </p:nvSpPr>
        <p:spPr>
          <a:xfrm>
            <a:off x="238125" y="98425"/>
            <a:ext cx="8596313" cy="1143000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latin typeface="Gill Sans MT" charset="0"/>
                <a:cs typeface="+mj-cs"/>
              </a:rPr>
              <a:t>Accommodating mobility with direct routing</a:t>
            </a:r>
          </a:p>
        </p:txBody>
      </p:sp>
      <p:sp>
        <p:nvSpPr>
          <p:cNvPr id="55325" name="Rectangle 257"/>
          <p:cNvSpPr>
            <a:spLocks noGrp="1" noChangeArrowheads="1"/>
          </p:cNvSpPr>
          <p:nvPr>
            <p:ph type="body" idx="1"/>
          </p:nvPr>
        </p:nvSpPr>
        <p:spPr>
          <a:xfrm>
            <a:off x="476250" y="1144588"/>
            <a:ext cx="7772400" cy="1646237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>
                <a:latin typeface="Gill Sans MT" charset="0"/>
                <a:cs typeface="+mn-cs"/>
              </a:rPr>
              <a:t>anchor foreign agent: FA in first visited network</a:t>
            </a:r>
          </a:p>
          <a:p>
            <a:pPr>
              <a:lnSpc>
                <a:spcPct val="90000"/>
              </a:lnSpc>
              <a:defRPr/>
            </a:pPr>
            <a:r>
              <a:rPr lang="en-US" dirty="0">
                <a:latin typeface="Gill Sans MT" charset="0"/>
                <a:cs typeface="+mn-cs"/>
              </a:rPr>
              <a:t>data always routed first to anchor FA</a:t>
            </a:r>
          </a:p>
          <a:p>
            <a:pPr>
              <a:lnSpc>
                <a:spcPct val="90000"/>
              </a:lnSpc>
              <a:defRPr/>
            </a:pPr>
            <a:r>
              <a:rPr lang="en-US" dirty="0">
                <a:latin typeface="Gill Sans MT" charset="0"/>
                <a:cs typeface="+mn-cs"/>
              </a:rPr>
              <a:t>when mobile moves: new FA arranges to have data forwarded from old FA (chaining)</a:t>
            </a:r>
          </a:p>
        </p:txBody>
      </p:sp>
      <p:pic>
        <p:nvPicPr>
          <p:cNvPr id="55326" name="Picture 17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475" y="5454650"/>
            <a:ext cx="781050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5327" name="Picture 171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6113" y="4081463"/>
            <a:ext cx="6826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5328" name="Picture 171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350" y="5413375"/>
            <a:ext cx="571500" cy="20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20864" name="Freeform 226"/>
          <p:cNvSpPr>
            <a:spLocks/>
          </p:cNvSpPr>
          <p:nvPr/>
        </p:nvSpPr>
        <p:spPr bwMode="auto">
          <a:xfrm>
            <a:off x="4587875" y="4408488"/>
            <a:ext cx="1828800" cy="1392237"/>
          </a:xfrm>
          <a:custGeom>
            <a:avLst/>
            <a:gdLst>
              <a:gd name="T0" fmla="*/ 0 w 1152"/>
              <a:gd name="T1" fmla="*/ 0 h 877"/>
              <a:gd name="T2" fmla="*/ 2147483647 w 1152"/>
              <a:gd name="T3" fmla="*/ 2147483647 h 877"/>
              <a:gd name="T4" fmla="*/ 2147483647 w 1152"/>
              <a:gd name="T5" fmla="*/ 2147483647 h 877"/>
              <a:gd name="T6" fmla="*/ 2147483647 w 1152"/>
              <a:gd name="T7" fmla="*/ 2147483647 h 87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52" h="877">
                <a:moveTo>
                  <a:pt x="0" y="0"/>
                </a:moveTo>
                <a:cubicBezTo>
                  <a:pt x="75" y="129"/>
                  <a:pt x="291" y="675"/>
                  <a:pt x="448" y="776"/>
                </a:cubicBezTo>
                <a:cubicBezTo>
                  <a:pt x="605" y="877"/>
                  <a:pt x="840" y="665"/>
                  <a:pt x="944" y="608"/>
                </a:cubicBezTo>
                <a:lnTo>
                  <a:pt x="1152" y="456"/>
                </a:ln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120865" name="Group 169"/>
          <p:cNvGrpSpPr>
            <a:grpSpLocks/>
          </p:cNvGrpSpPr>
          <p:nvPr/>
        </p:nvGrpSpPr>
        <p:grpSpPr bwMode="auto">
          <a:xfrm>
            <a:off x="5984875" y="4473575"/>
            <a:ext cx="1174750" cy="776288"/>
            <a:chOff x="4089854" y="1363889"/>
            <a:chExt cx="1091746" cy="791482"/>
          </a:xfrm>
        </p:grpSpPr>
        <p:sp>
          <p:nvSpPr>
            <p:cNvPr id="120870" name="Oval 26"/>
            <p:cNvSpPr>
              <a:spLocks noChangeArrowheads="1"/>
            </p:cNvSpPr>
            <p:nvPr/>
          </p:nvSpPr>
          <p:spPr bwMode="auto">
            <a:xfrm>
              <a:off x="4089854" y="1363889"/>
              <a:ext cx="1091746" cy="79148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20871" name="Group 356"/>
            <p:cNvGrpSpPr>
              <a:grpSpLocks/>
            </p:cNvGrpSpPr>
            <p:nvPr/>
          </p:nvGrpSpPr>
          <p:grpSpPr bwMode="auto">
            <a:xfrm>
              <a:off x="4245429" y="1426027"/>
              <a:ext cx="629104" cy="547461"/>
              <a:chOff x="313" y="1497"/>
              <a:chExt cx="1152" cy="1014"/>
            </a:xfrm>
          </p:grpSpPr>
          <p:pic>
            <p:nvPicPr>
              <p:cNvPr id="120872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6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0873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7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120866" name="Group 235"/>
          <p:cNvGrpSpPr>
            <a:grpSpLocks/>
          </p:cNvGrpSpPr>
          <p:nvPr/>
        </p:nvGrpSpPr>
        <p:grpSpPr bwMode="auto">
          <a:xfrm>
            <a:off x="4851400" y="5073650"/>
            <a:ext cx="339725" cy="366713"/>
            <a:chOff x="618" y="3500"/>
            <a:chExt cx="214" cy="231"/>
          </a:xfrm>
        </p:grpSpPr>
        <p:sp>
          <p:nvSpPr>
            <p:cNvPr id="55333" name="Oval 236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5334" name="Text Box 237"/>
            <p:cNvSpPr txBox="1">
              <a:spLocks noChangeArrowheads="1"/>
            </p:cNvSpPr>
            <p:nvPr/>
          </p:nvSpPr>
          <p:spPr bwMode="auto">
            <a:xfrm>
              <a:off x="628" y="3500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solidFill>
                    <a:srgbClr val="FF0000"/>
                  </a:solidFill>
                  <a:cs typeface="+mn-cs"/>
                </a:rPr>
                <a:t>5</a:t>
              </a:r>
            </a:p>
          </p:txBody>
        </p:sp>
      </p:grpSp>
      <p:pic>
        <p:nvPicPr>
          <p:cNvPr id="120867" name="Picture 6" descr="underline_bas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63" y="860425"/>
            <a:ext cx="8228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15</a:t>
            </a:fld>
            <a:endParaRPr lang="en-US" sz="1200" dirty="0">
              <a:latin typeface="Tahoma" charset="0"/>
            </a:endParaRPr>
          </a:p>
        </p:txBody>
      </p:sp>
      <p:sp>
        <p:nvSpPr>
          <p:cNvPr id="13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08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Chapter </a:t>
            </a:r>
            <a:r>
              <a:rPr lang="en-US" dirty="0" smtClean="0">
                <a:latin typeface="Gill Sans MT" charset="0"/>
                <a:cs typeface="+mj-cs"/>
              </a:rPr>
              <a:t>7 </a:t>
            </a:r>
            <a:r>
              <a:rPr lang="en-US" dirty="0">
                <a:latin typeface="Gill Sans MT" charset="0"/>
                <a:cs typeface="+mj-cs"/>
              </a:rPr>
              <a:t>outline</a:t>
            </a:r>
          </a:p>
        </p:txBody>
      </p:sp>
      <p:sp>
        <p:nvSpPr>
          <p:cNvPr id="5632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7.1 </a:t>
            </a:r>
            <a:r>
              <a:rPr lang="en-US" sz="2400" dirty="0">
                <a:latin typeface="Gill Sans MT" charset="0"/>
                <a:cs typeface="+mn-cs"/>
              </a:rPr>
              <a:t>Introduction </a:t>
            </a:r>
          </a:p>
          <a:p>
            <a:pPr>
              <a:spcBef>
                <a:spcPct val="50000"/>
              </a:spcBef>
              <a:buFont typeface="Wingdings" charset="0"/>
              <a:buNone/>
              <a:defRPr/>
            </a:pPr>
            <a:r>
              <a:rPr lang="en-US" sz="2400" dirty="0">
                <a:solidFill>
                  <a:srgbClr val="000099"/>
                </a:solidFill>
                <a:latin typeface="Gill Sans MT" charset="0"/>
                <a:cs typeface="+mn-cs"/>
              </a:rPr>
              <a:t>Wireless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7.2</a:t>
            </a:r>
            <a:r>
              <a:rPr lang="en-US" sz="2400" dirty="0" smtClean="0">
                <a:solidFill>
                  <a:srgbClr val="0000FF"/>
                </a:solidFill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Wireless links, characteristics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CDMA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7.3</a:t>
            </a:r>
            <a:r>
              <a:rPr lang="en-US" sz="2400" dirty="0" smtClean="0"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IEEE 802.11 wireless LANs (</a:t>
            </a:r>
            <a:r>
              <a:rPr lang="ja-JP" altLang="en-US" sz="2400" dirty="0">
                <a:latin typeface="Gill Sans MT" charset="0"/>
                <a:cs typeface="+mn-cs"/>
              </a:rPr>
              <a:t>“</a:t>
            </a:r>
            <a:r>
              <a:rPr lang="en-US" sz="2400" dirty="0">
                <a:latin typeface="Gill Sans MT" charset="0"/>
                <a:cs typeface="+mn-cs"/>
              </a:rPr>
              <a:t>Wi-Fi</a:t>
            </a:r>
            <a:r>
              <a:rPr lang="ja-JP" altLang="en-US" sz="2400" dirty="0">
                <a:latin typeface="Gill Sans MT" charset="0"/>
                <a:cs typeface="+mn-cs"/>
              </a:rPr>
              <a:t>”</a:t>
            </a:r>
            <a:r>
              <a:rPr lang="en-US" sz="2400" dirty="0">
                <a:latin typeface="Gill Sans MT" charset="0"/>
                <a:cs typeface="+mn-cs"/>
              </a:rPr>
              <a:t>)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7.4 </a:t>
            </a:r>
            <a:r>
              <a:rPr lang="en-US" sz="2400" dirty="0">
                <a:latin typeface="Gill Sans MT" charset="0"/>
                <a:cs typeface="+mn-cs"/>
              </a:rPr>
              <a:t>Cellular Internet Access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architecture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standards (e.g., 3G, LTE)</a:t>
            </a:r>
          </a:p>
        </p:txBody>
      </p:sp>
      <p:sp>
        <p:nvSpPr>
          <p:cNvPr id="5632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54475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 dirty="0">
                <a:solidFill>
                  <a:srgbClr val="000099"/>
                </a:solidFill>
                <a:latin typeface="Gill Sans MT" charset="0"/>
                <a:cs typeface="+mn-cs"/>
              </a:rPr>
              <a:t>Mobility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7.5</a:t>
            </a:r>
            <a:r>
              <a:rPr lang="en-US" sz="2400" dirty="0" smtClean="0"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Principles: addressing and routing to mobile users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C00000"/>
                </a:solidFill>
                <a:latin typeface="Gill Sans MT" charset="0"/>
                <a:cs typeface="+mn-cs"/>
              </a:rPr>
              <a:t>7.6 </a:t>
            </a:r>
            <a:r>
              <a:rPr lang="en-US" sz="2400" dirty="0">
                <a:solidFill>
                  <a:srgbClr val="C00000"/>
                </a:solidFill>
                <a:latin typeface="Gill Sans MT" charset="0"/>
                <a:cs typeface="+mn-cs"/>
              </a:rPr>
              <a:t>Mobile IP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C00000"/>
                </a:solidFill>
                <a:latin typeface="Gill Sans MT" charset="0"/>
                <a:cs typeface="+mn-cs"/>
              </a:rPr>
              <a:t>7.7 </a:t>
            </a:r>
            <a:r>
              <a:rPr lang="en-US" sz="2400" dirty="0">
                <a:solidFill>
                  <a:srgbClr val="C00000"/>
                </a:solidFill>
                <a:latin typeface="Gill Sans MT" charset="0"/>
                <a:cs typeface="+mn-cs"/>
              </a:rPr>
              <a:t>Handling mobility in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cellular networks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CC0000"/>
                </a:solidFill>
                <a:latin typeface="Gill Sans MT" charset="0"/>
                <a:cs typeface="+mn-cs"/>
              </a:rPr>
              <a:t>7.8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Mobility and higher-layer </a:t>
            </a:r>
            <a:r>
              <a:rPr lang="en-US" sz="2400" dirty="0" smtClean="0">
                <a:solidFill>
                  <a:srgbClr val="CC0000"/>
                </a:solidFill>
                <a:latin typeface="Gill Sans MT" charset="0"/>
                <a:cs typeface="+mn-cs"/>
              </a:rPr>
              <a:t>protocols</a:t>
            </a:r>
            <a:endParaRPr lang="en-US" sz="2400" dirty="0">
              <a:solidFill>
                <a:srgbClr val="CC0000"/>
              </a:solidFill>
              <a:latin typeface="Gill Sans MT" charset="0"/>
              <a:cs typeface="+mn-cs"/>
            </a:endParaRPr>
          </a:p>
        </p:txBody>
      </p:sp>
      <p:pic>
        <p:nvPicPr>
          <p:cNvPr id="122886" name="Picture 23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8" y="1017588"/>
            <a:ext cx="4113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16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48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Mobile IP</a:t>
            </a:r>
          </a:p>
        </p:txBody>
      </p:sp>
      <p:sp>
        <p:nvSpPr>
          <p:cNvPr id="573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RFC 3344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has many features </a:t>
            </a:r>
            <a:r>
              <a:rPr lang="en-US" dirty="0" smtClean="0">
                <a:latin typeface="Gill Sans MT" charset="0"/>
                <a:cs typeface="+mn-cs"/>
              </a:rPr>
              <a:t>we’ve </a:t>
            </a:r>
            <a:r>
              <a:rPr lang="en-US" dirty="0">
                <a:latin typeface="Gill Sans MT" charset="0"/>
                <a:cs typeface="+mn-cs"/>
              </a:rPr>
              <a:t>seen: 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home agents, foreign agents, foreign-agent registration, care-of-addresses, encapsulation (packet-within-a-packet)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three components to standard: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indirect routing of datagrams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agent discovery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registration with home agent</a:t>
            </a:r>
          </a:p>
          <a:p>
            <a:pPr lvl="1">
              <a:defRPr/>
            </a:pPr>
            <a:endParaRPr lang="en-US" dirty="0">
              <a:latin typeface="Gill Sans MT" charset="0"/>
            </a:endParaRPr>
          </a:p>
        </p:txBody>
      </p:sp>
      <p:pic>
        <p:nvPicPr>
          <p:cNvPr id="124933" name="Picture 24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1016000"/>
            <a:ext cx="2090737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17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54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Freeform 2"/>
          <p:cNvSpPr>
            <a:spLocks/>
          </p:cNvSpPr>
          <p:nvPr/>
        </p:nvSpPr>
        <p:spPr bwMode="auto">
          <a:xfrm>
            <a:off x="4302125" y="4129088"/>
            <a:ext cx="1838325" cy="1089025"/>
          </a:xfrm>
          <a:custGeom>
            <a:avLst/>
            <a:gdLst>
              <a:gd name="T0" fmla="*/ 2147483647 w 3324"/>
              <a:gd name="T1" fmla="*/ 2147483647 h 1971"/>
              <a:gd name="T2" fmla="*/ 2147483647 w 3324"/>
              <a:gd name="T3" fmla="*/ 2147483647 h 1971"/>
              <a:gd name="T4" fmla="*/ 2147483647 w 3324"/>
              <a:gd name="T5" fmla="*/ 2147483647 h 1971"/>
              <a:gd name="T6" fmla="*/ 2147483647 w 3324"/>
              <a:gd name="T7" fmla="*/ 2147483647 h 1971"/>
              <a:gd name="T8" fmla="*/ 2147483647 w 3324"/>
              <a:gd name="T9" fmla="*/ 2147483647 h 1971"/>
              <a:gd name="T10" fmla="*/ 2147483647 w 3324"/>
              <a:gd name="T11" fmla="*/ 2147483647 h 1971"/>
              <a:gd name="T12" fmla="*/ 2147483647 w 3324"/>
              <a:gd name="T13" fmla="*/ 2147483647 h 1971"/>
              <a:gd name="T14" fmla="*/ 2147483647 w 3324"/>
              <a:gd name="T15" fmla="*/ 2147483647 h 1971"/>
              <a:gd name="T16" fmla="*/ 2147483647 w 3324"/>
              <a:gd name="T17" fmla="*/ 2147483647 h 1971"/>
              <a:gd name="T18" fmla="*/ 2147483647 w 3324"/>
              <a:gd name="T19" fmla="*/ 2147483647 h 1971"/>
              <a:gd name="T20" fmla="*/ 2147483647 w 3324"/>
              <a:gd name="T21" fmla="*/ 2147483647 h 1971"/>
              <a:gd name="T22" fmla="*/ 2147483647 w 3324"/>
              <a:gd name="T23" fmla="*/ 2147483647 h 1971"/>
              <a:gd name="T24" fmla="*/ 2147483647 w 3324"/>
              <a:gd name="T25" fmla="*/ 2147483647 h 197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8373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20063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Mobile IP: indirect routing</a:t>
            </a:r>
          </a:p>
        </p:txBody>
      </p:sp>
      <p:sp>
        <p:nvSpPr>
          <p:cNvPr id="126981" name="Freeform 4"/>
          <p:cNvSpPr>
            <a:spLocks/>
          </p:cNvSpPr>
          <p:nvPr/>
        </p:nvSpPr>
        <p:spPr bwMode="auto">
          <a:xfrm>
            <a:off x="2317750" y="3646488"/>
            <a:ext cx="1625600" cy="1384300"/>
          </a:xfrm>
          <a:custGeom>
            <a:avLst/>
            <a:gdLst>
              <a:gd name="T0" fmla="*/ 2147483647 w 1340"/>
              <a:gd name="T1" fmla="*/ 2147483647 h 1191"/>
              <a:gd name="T2" fmla="*/ 2147483647 w 1340"/>
              <a:gd name="T3" fmla="*/ 2147483647 h 1191"/>
              <a:gd name="T4" fmla="*/ 2147483647 w 1340"/>
              <a:gd name="T5" fmla="*/ 2147483647 h 1191"/>
              <a:gd name="T6" fmla="*/ 2147483647 w 1340"/>
              <a:gd name="T7" fmla="*/ 2147483647 h 1191"/>
              <a:gd name="T8" fmla="*/ 2147483647 w 1340"/>
              <a:gd name="T9" fmla="*/ 2147483647 h 1191"/>
              <a:gd name="T10" fmla="*/ 2147483647 w 1340"/>
              <a:gd name="T11" fmla="*/ 2147483647 h 1191"/>
              <a:gd name="T12" fmla="*/ 2147483647 w 1340"/>
              <a:gd name="T13" fmla="*/ 2147483647 h 1191"/>
              <a:gd name="T14" fmla="*/ 2147483647 w 1340"/>
              <a:gd name="T15" fmla="*/ 2147483647 h 1191"/>
              <a:gd name="T16" fmla="*/ 2147483647 w 1340"/>
              <a:gd name="T17" fmla="*/ 2147483647 h 1191"/>
              <a:gd name="T18" fmla="*/ 2147483647 w 1340"/>
              <a:gd name="T19" fmla="*/ 2147483647 h 1191"/>
              <a:gd name="T20" fmla="*/ 2147483647 w 1340"/>
              <a:gd name="T21" fmla="*/ 2147483647 h 1191"/>
              <a:gd name="T22" fmla="*/ 2147483647 w 1340"/>
              <a:gd name="T23" fmla="*/ 2147483647 h 119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126982" name="Group 5"/>
          <p:cNvGrpSpPr>
            <a:grpSpLocks/>
          </p:cNvGrpSpPr>
          <p:nvPr/>
        </p:nvGrpSpPr>
        <p:grpSpPr bwMode="auto">
          <a:xfrm>
            <a:off x="3236913" y="4511675"/>
            <a:ext cx="436562" cy="203200"/>
            <a:chOff x="3600" y="219"/>
            <a:chExt cx="360" cy="175"/>
          </a:xfrm>
        </p:grpSpPr>
        <p:sp>
          <p:nvSpPr>
            <p:cNvPr id="127148" name="Oval 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127149" name="Line 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7150" name="Line 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7151" name="Rectangle 9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127152" name="Oval 1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27153" name="Group 1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27158" name="Line 1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27159" name="Line 1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27160" name="Line 1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27154" name="Group 1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27155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27156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27157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126983" name="Group 19"/>
          <p:cNvGrpSpPr>
            <a:grpSpLocks/>
          </p:cNvGrpSpPr>
          <p:nvPr/>
        </p:nvGrpSpPr>
        <p:grpSpPr bwMode="auto">
          <a:xfrm>
            <a:off x="2455863" y="4211638"/>
            <a:ext cx="1160462" cy="298450"/>
            <a:chOff x="8025" y="5070"/>
            <a:chExt cx="2100" cy="540"/>
          </a:xfrm>
        </p:grpSpPr>
        <p:sp>
          <p:nvSpPr>
            <p:cNvPr id="127145" name="Line 20"/>
            <p:cNvSpPr>
              <a:spLocks noChangeShapeType="1"/>
            </p:cNvSpPr>
            <p:nvPr/>
          </p:nvSpPr>
          <p:spPr bwMode="auto">
            <a:xfrm>
              <a:off x="8025" y="5325"/>
              <a:ext cx="21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7146" name="Line 21"/>
            <p:cNvSpPr>
              <a:spLocks noChangeShapeType="1"/>
            </p:cNvSpPr>
            <p:nvPr/>
          </p:nvSpPr>
          <p:spPr bwMode="auto">
            <a:xfrm>
              <a:off x="8355" y="5070"/>
              <a:ext cx="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7147" name="Line 22"/>
            <p:cNvSpPr>
              <a:spLocks noChangeShapeType="1"/>
            </p:cNvSpPr>
            <p:nvPr/>
          </p:nvSpPr>
          <p:spPr bwMode="auto">
            <a:xfrm>
              <a:off x="9765" y="5340"/>
              <a:ext cx="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126984" name="Group 23"/>
          <p:cNvGrpSpPr>
            <a:grpSpLocks/>
          </p:cNvGrpSpPr>
          <p:nvPr/>
        </p:nvGrpSpPr>
        <p:grpSpPr bwMode="auto">
          <a:xfrm>
            <a:off x="2236788" y="3827463"/>
            <a:ext cx="796925" cy="512762"/>
            <a:chOff x="10665" y="3225"/>
            <a:chExt cx="1440" cy="930"/>
          </a:xfrm>
        </p:grpSpPr>
        <p:sp>
          <p:nvSpPr>
            <p:cNvPr id="127075" name="Oval 24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27076" name="Group 25"/>
            <p:cNvGrpSpPr>
              <a:grpSpLocks/>
            </p:cNvGrpSpPr>
            <p:nvPr/>
          </p:nvGrpSpPr>
          <p:grpSpPr bwMode="auto">
            <a:xfrm>
              <a:off x="11038" y="3281"/>
              <a:ext cx="618" cy="667"/>
              <a:chOff x="8023" y="4451"/>
              <a:chExt cx="618" cy="667"/>
            </a:xfrm>
          </p:grpSpPr>
          <p:sp>
            <p:nvSpPr>
              <p:cNvPr id="127077" name="Freeform 26"/>
              <p:cNvSpPr>
                <a:spLocks/>
              </p:cNvSpPr>
              <p:nvPr/>
            </p:nvSpPr>
            <p:spPr bwMode="auto">
              <a:xfrm>
                <a:off x="8279" y="4653"/>
                <a:ext cx="263" cy="380"/>
              </a:xfrm>
              <a:custGeom>
                <a:avLst/>
                <a:gdLst>
                  <a:gd name="T0" fmla="*/ 1 w 788"/>
                  <a:gd name="T1" fmla="*/ 0 h 1138"/>
                  <a:gd name="T2" fmla="*/ 1 w 788"/>
                  <a:gd name="T3" fmla="*/ 0 h 1138"/>
                  <a:gd name="T4" fmla="*/ 1 w 788"/>
                  <a:gd name="T5" fmla="*/ 0 h 1138"/>
                  <a:gd name="T6" fmla="*/ 1 w 788"/>
                  <a:gd name="T7" fmla="*/ 0 h 1138"/>
                  <a:gd name="T8" fmla="*/ 0 w 788"/>
                  <a:gd name="T9" fmla="*/ 0 h 1138"/>
                  <a:gd name="T10" fmla="*/ 0 w 788"/>
                  <a:gd name="T11" fmla="*/ 0 h 1138"/>
                  <a:gd name="T12" fmla="*/ 0 w 788"/>
                  <a:gd name="T13" fmla="*/ 0 h 1138"/>
                  <a:gd name="T14" fmla="*/ 0 w 788"/>
                  <a:gd name="T15" fmla="*/ 0 h 1138"/>
                  <a:gd name="T16" fmla="*/ 0 w 788"/>
                  <a:gd name="T17" fmla="*/ 1 h 1138"/>
                  <a:gd name="T18" fmla="*/ 0 w 788"/>
                  <a:gd name="T19" fmla="*/ 1 h 1138"/>
                  <a:gd name="T20" fmla="*/ 0 w 788"/>
                  <a:gd name="T21" fmla="*/ 1 h 1138"/>
                  <a:gd name="T22" fmla="*/ 0 w 788"/>
                  <a:gd name="T23" fmla="*/ 1 h 1138"/>
                  <a:gd name="T24" fmla="*/ 0 w 788"/>
                  <a:gd name="T25" fmla="*/ 2 h 1138"/>
                  <a:gd name="T26" fmla="*/ 1 w 788"/>
                  <a:gd name="T27" fmla="*/ 2 h 1138"/>
                  <a:gd name="T28" fmla="*/ 1 w 788"/>
                  <a:gd name="T29" fmla="*/ 3 h 1138"/>
                  <a:gd name="T30" fmla="*/ 1 w 788"/>
                  <a:gd name="T31" fmla="*/ 3 h 1138"/>
                  <a:gd name="T32" fmla="*/ 1 w 788"/>
                  <a:gd name="T33" fmla="*/ 4 h 1138"/>
                  <a:gd name="T34" fmla="*/ 1 w 788"/>
                  <a:gd name="T35" fmla="*/ 4 h 1138"/>
                  <a:gd name="T36" fmla="*/ 2 w 788"/>
                  <a:gd name="T37" fmla="*/ 5 h 1138"/>
                  <a:gd name="T38" fmla="*/ 2 w 788"/>
                  <a:gd name="T39" fmla="*/ 5 h 1138"/>
                  <a:gd name="T40" fmla="*/ 2 w 788"/>
                  <a:gd name="T41" fmla="*/ 5 h 1138"/>
                  <a:gd name="T42" fmla="*/ 2 w 788"/>
                  <a:gd name="T43" fmla="*/ 5 h 1138"/>
                  <a:gd name="T44" fmla="*/ 2 w 788"/>
                  <a:gd name="T45" fmla="*/ 4 h 1138"/>
                  <a:gd name="T46" fmla="*/ 3 w 788"/>
                  <a:gd name="T47" fmla="*/ 4 h 1138"/>
                  <a:gd name="T48" fmla="*/ 3 w 788"/>
                  <a:gd name="T49" fmla="*/ 4 h 1138"/>
                  <a:gd name="T50" fmla="*/ 3 w 788"/>
                  <a:gd name="T51" fmla="*/ 4 h 1138"/>
                  <a:gd name="T52" fmla="*/ 3 w 788"/>
                  <a:gd name="T53" fmla="*/ 4 h 1138"/>
                  <a:gd name="T54" fmla="*/ 3 w 788"/>
                  <a:gd name="T55" fmla="*/ 4 h 1138"/>
                  <a:gd name="T56" fmla="*/ 3 w 788"/>
                  <a:gd name="T57" fmla="*/ 4 h 1138"/>
                  <a:gd name="T58" fmla="*/ 3 w 788"/>
                  <a:gd name="T59" fmla="*/ 3 h 1138"/>
                  <a:gd name="T60" fmla="*/ 3 w 788"/>
                  <a:gd name="T61" fmla="*/ 3 h 1138"/>
                  <a:gd name="T62" fmla="*/ 2 w 788"/>
                  <a:gd name="T63" fmla="*/ 2 h 1138"/>
                  <a:gd name="T64" fmla="*/ 2 w 788"/>
                  <a:gd name="T65" fmla="*/ 2 h 1138"/>
                  <a:gd name="T66" fmla="*/ 2 w 788"/>
                  <a:gd name="T67" fmla="*/ 1 h 1138"/>
                  <a:gd name="T68" fmla="*/ 1 w 788"/>
                  <a:gd name="T69" fmla="*/ 1 h 1138"/>
                  <a:gd name="T70" fmla="*/ 1 w 788"/>
                  <a:gd name="T71" fmla="*/ 0 h 113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788" h="1138">
                    <a:moveTo>
                      <a:pt x="310" y="2"/>
                    </a:moveTo>
                    <a:lnTo>
                      <a:pt x="298" y="0"/>
                    </a:lnTo>
                    <a:lnTo>
                      <a:pt x="282" y="0"/>
                    </a:lnTo>
                    <a:lnTo>
                      <a:pt x="263" y="0"/>
                    </a:lnTo>
                    <a:lnTo>
                      <a:pt x="242" y="2"/>
                    </a:lnTo>
                    <a:lnTo>
                      <a:pt x="219" y="4"/>
                    </a:lnTo>
                    <a:lnTo>
                      <a:pt x="192" y="7"/>
                    </a:lnTo>
                    <a:lnTo>
                      <a:pt x="167" y="12"/>
                    </a:lnTo>
                    <a:lnTo>
                      <a:pt x="141" y="17"/>
                    </a:lnTo>
                    <a:lnTo>
                      <a:pt x="116" y="25"/>
                    </a:lnTo>
                    <a:lnTo>
                      <a:pt x="91" y="35"/>
                    </a:lnTo>
                    <a:lnTo>
                      <a:pt x="67" y="45"/>
                    </a:lnTo>
                    <a:lnTo>
                      <a:pt x="47" y="58"/>
                    </a:lnTo>
                    <a:lnTo>
                      <a:pt x="29" y="73"/>
                    </a:lnTo>
                    <a:lnTo>
                      <a:pt x="16" y="91"/>
                    </a:lnTo>
                    <a:lnTo>
                      <a:pt x="6" y="109"/>
                    </a:lnTo>
                    <a:lnTo>
                      <a:pt x="0" y="131"/>
                    </a:lnTo>
                    <a:lnTo>
                      <a:pt x="0" y="137"/>
                    </a:lnTo>
                    <a:lnTo>
                      <a:pt x="1" y="144"/>
                    </a:lnTo>
                    <a:lnTo>
                      <a:pt x="3" y="152"/>
                    </a:lnTo>
                    <a:lnTo>
                      <a:pt x="4" y="162"/>
                    </a:lnTo>
                    <a:lnTo>
                      <a:pt x="13" y="197"/>
                    </a:lnTo>
                    <a:lnTo>
                      <a:pt x="25" y="240"/>
                    </a:lnTo>
                    <a:lnTo>
                      <a:pt x="39" y="290"/>
                    </a:lnTo>
                    <a:lnTo>
                      <a:pt x="57" y="348"/>
                    </a:lnTo>
                    <a:lnTo>
                      <a:pt x="76" y="410"/>
                    </a:lnTo>
                    <a:lnTo>
                      <a:pt x="100" y="474"/>
                    </a:lnTo>
                    <a:lnTo>
                      <a:pt x="123" y="543"/>
                    </a:lnTo>
                    <a:lnTo>
                      <a:pt x="150" y="612"/>
                    </a:lnTo>
                    <a:lnTo>
                      <a:pt x="176" y="684"/>
                    </a:lnTo>
                    <a:lnTo>
                      <a:pt x="205" y="753"/>
                    </a:lnTo>
                    <a:lnTo>
                      <a:pt x="235" y="822"/>
                    </a:lnTo>
                    <a:lnTo>
                      <a:pt x="264" y="887"/>
                    </a:lnTo>
                    <a:lnTo>
                      <a:pt x="293" y="949"/>
                    </a:lnTo>
                    <a:lnTo>
                      <a:pt x="323" y="1005"/>
                    </a:lnTo>
                    <a:lnTo>
                      <a:pt x="352" y="1055"/>
                    </a:lnTo>
                    <a:lnTo>
                      <a:pt x="381" y="1098"/>
                    </a:lnTo>
                    <a:lnTo>
                      <a:pt x="389" y="1109"/>
                    </a:lnTo>
                    <a:lnTo>
                      <a:pt x="398" y="1120"/>
                    </a:lnTo>
                    <a:lnTo>
                      <a:pt x="406" y="1130"/>
                    </a:lnTo>
                    <a:lnTo>
                      <a:pt x="414" y="1138"/>
                    </a:lnTo>
                    <a:lnTo>
                      <a:pt x="436" y="1130"/>
                    </a:lnTo>
                    <a:lnTo>
                      <a:pt x="461" y="1121"/>
                    </a:lnTo>
                    <a:lnTo>
                      <a:pt x="487" y="1111"/>
                    </a:lnTo>
                    <a:lnTo>
                      <a:pt x="517" y="1099"/>
                    </a:lnTo>
                    <a:lnTo>
                      <a:pt x="547" y="1088"/>
                    </a:lnTo>
                    <a:lnTo>
                      <a:pt x="578" y="1075"/>
                    </a:lnTo>
                    <a:lnTo>
                      <a:pt x="609" y="1062"/>
                    </a:lnTo>
                    <a:lnTo>
                      <a:pt x="640" y="1049"/>
                    </a:lnTo>
                    <a:lnTo>
                      <a:pt x="669" y="1036"/>
                    </a:lnTo>
                    <a:lnTo>
                      <a:pt x="697" y="1023"/>
                    </a:lnTo>
                    <a:lnTo>
                      <a:pt x="722" y="1012"/>
                    </a:lnTo>
                    <a:lnTo>
                      <a:pt x="744" y="999"/>
                    </a:lnTo>
                    <a:lnTo>
                      <a:pt x="762" y="987"/>
                    </a:lnTo>
                    <a:lnTo>
                      <a:pt x="775" y="977"/>
                    </a:lnTo>
                    <a:lnTo>
                      <a:pt x="785" y="967"/>
                    </a:lnTo>
                    <a:lnTo>
                      <a:pt x="788" y="959"/>
                    </a:lnTo>
                    <a:lnTo>
                      <a:pt x="756" y="915"/>
                    </a:lnTo>
                    <a:lnTo>
                      <a:pt x="722" y="868"/>
                    </a:lnTo>
                    <a:lnTo>
                      <a:pt x="687" y="813"/>
                    </a:lnTo>
                    <a:lnTo>
                      <a:pt x="650" y="755"/>
                    </a:lnTo>
                    <a:lnTo>
                      <a:pt x="612" y="693"/>
                    </a:lnTo>
                    <a:lnTo>
                      <a:pt x="575" y="627"/>
                    </a:lnTo>
                    <a:lnTo>
                      <a:pt x="537" y="561"/>
                    </a:lnTo>
                    <a:lnTo>
                      <a:pt x="500" y="492"/>
                    </a:lnTo>
                    <a:lnTo>
                      <a:pt x="467" y="423"/>
                    </a:lnTo>
                    <a:lnTo>
                      <a:pt x="433" y="354"/>
                    </a:lnTo>
                    <a:lnTo>
                      <a:pt x="404" y="287"/>
                    </a:lnTo>
                    <a:lnTo>
                      <a:pt x="376" y="223"/>
                    </a:lnTo>
                    <a:lnTo>
                      <a:pt x="352" y="161"/>
                    </a:lnTo>
                    <a:lnTo>
                      <a:pt x="333" y="102"/>
                    </a:lnTo>
                    <a:lnTo>
                      <a:pt x="318" y="49"/>
                    </a:lnTo>
                    <a:lnTo>
                      <a:pt x="310" y="2"/>
                    </a:lnTo>
                    <a:close/>
                  </a:path>
                </a:pathLst>
              </a:custGeom>
              <a:solidFill>
                <a:srgbClr val="F4FCEA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078" name="Freeform 27"/>
              <p:cNvSpPr>
                <a:spLocks/>
              </p:cNvSpPr>
              <p:nvPr/>
            </p:nvSpPr>
            <p:spPr bwMode="auto">
              <a:xfrm>
                <a:off x="8264" y="4707"/>
                <a:ext cx="142" cy="312"/>
              </a:xfrm>
              <a:custGeom>
                <a:avLst/>
                <a:gdLst>
                  <a:gd name="T0" fmla="*/ 0 w 425"/>
                  <a:gd name="T1" fmla="*/ 0 h 936"/>
                  <a:gd name="T2" fmla="*/ 0 w 425"/>
                  <a:gd name="T3" fmla="*/ 0 h 936"/>
                  <a:gd name="T4" fmla="*/ 0 w 425"/>
                  <a:gd name="T5" fmla="*/ 0 h 936"/>
                  <a:gd name="T6" fmla="*/ 0 w 425"/>
                  <a:gd name="T7" fmla="*/ 0 h 936"/>
                  <a:gd name="T8" fmla="*/ 0 w 425"/>
                  <a:gd name="T9" fmla="*/ 0 h 936"/>
                  <a:gd name="T10" fmla="*/ 0 w 425"/>
                  <a:gd name="T11" fmla="*/ 0 h 936"/>
                  <a:gd name="T12" fmla="*/ 0 w 425"/>
                  <a:gd name="T13" fmla="*/ 0 h 936"/>
                  <a:gd name="T14" fmla="*/ 0 w 425"/>
                  <a:gd name="T15" fmla="*/ 0 h 936"/>
                  <a:gd name="T16" fmla="*/ 0 w 425"/>
                  <a:gd name="T17" fmla="*/ 0 h 936"/>
                  <a:gd name="T18" fmla="*/ 0 w 425"/>
                  <a:gd name="T19" fmla="*/ 1 h 936"/>
                  <a:gd name="T20" fmla="*/ 0 w 425"/>
                  <a:gd name="T21" fmla="*/ 1 h 936"/>
                  <a:gd name="T22" fmla="*/ 0 w 425"/>
                  <a:gd name="T23" fmla="*/ 1 h 936"/>
                  <a:gd name="T24" fmla="*/ 0 w 425"/>
                  <a:gd name="T25" fmla="*/ 1 h 936"/>
                  <a:gd name="T26" fmla="*/ 0 w 425"/>
                  <a:gd name="T27" fmla="*/ 1 h 936"/>
                  <a:gd name="T28" fmla="*/ 0 w 425"/>
                  <a:gd name="T29" fmla="*/ 2 h 936"/>
                  <a:gd name="T30" fmla="*/ 0 w 425"/>
                  <a:gd name="T31" fmla="*/ 2 h 936"/>
                  <a:gd name="T32" fmla="*/ 0 w 425"/>
                  <a:gd name="T33" fmla="*/ 2 h 936"/>
                  <a:gd name="T34" fmla="*/ 0 w 425"/>
                  <a:gd name="T35" fmla="*/ 2 h 936"/>
                  <a:gd name="T36" fmla="*/ 0 w 425"/>
                  <a:gd name="T37" fmla="*/ 3 h 936"/>
                  <a:gd name="T38" fmla="*/ 1 w 425"/>
                  <a:gd name="T39" fmla="*/ 3 h 936"/>
                  <a:gd name="T40" fmla="*/ 1 w 425"/>
                  <a:gd name="T41" fmla="*/ 3 h 936"/>
                  <a:gd name="T42" fmla="*/ 1 w 425"/>
                  <a:gd name="T43" fmla="*/ 3 h 936"/>
                  <a:gd name="T44" fmla="*/ 1 w 425"/>
                  <a:gd name="T45" fmla="*/ 3 h 936"/>
                  <a:gd name="T46" fmla="*/ 1 w 425"/>
                  <a:gd name="T47" fmla="*/ 3 h 936"/>
                  <a:gd name="T48" fmla="*/ 1 w 425"/>
                  <a:gd name="T49" fmla="*/ 3 h 936"/>
                  <a:gd name="T50" fmla="*/ 1 w 425"/>
                  <a:gd name="T51" fmla="*/ 4 h 936"/>
                  <a:gd name="T52" fmla="*/ 1 w 425"/>
                  <a:gd name="T53" fmla="*/ 4 h 936"/>
                  <a:gd name="T54" fmla="*/ 1 w 425"/>
                  <a:gd name="T55" fmla="*/ 4 h 936"/>
                  <a:gd name="T56" fmla="*/ 1 w 425"/>
                  <a:gd name="T57" fmla="*/ 4 h 936"/>
                  <a:gd name="T58" fmla="*/ 1 w 425"/>
                  <a:gd name="T59" fmla="*/ 4 h 936"/>
                  <a:gd name="T60" fmla="*/ 1 w 425"/>
                  <a:gd name="T61" fmla="*/ 4 h 936"/>
                  <a:gd name="T62" fmla="*/ 2 w 425"/>
                  <a:gd name="T63" fmla="*/ 4 h 936"/>
                  <a:gd name="T64" fmla="*/ 2 w 425"/>
                  <a:gd name="T65" fmla="*/ 4 h 936"/>
                  <a:gd name="T66" fmla="*/ 2 w 425"/>
                  <a:gd name="T67" fmla="*/ 4 h 936"/>
                  <a:gd name="T68" fmla="*/ 2 w 425"/>
                  <a:gd name="T69" fmla="*/ 3 h 936"/>
                  <a:gd name="T70" fmla="*/ 1 w 425"/>
                  <a:gd name="T71" fmla="*/ 3 h 936"/>
                  <a:gd name="T72" fmla="*/ 1 w 425"/>
                  <a:gd name="T73" fmla="*/ 3 h 936"/>
                  <a:gd name="T74" fmla="*/ 1 w 425"/>
                  <a:gd name="T75" fmla="*/ 3 h 936"/>
                  <a:gd name="T76" fmla="*/ 1 w 425"/>
                  <a:gd name="T77" fmla="*/ 2 h 936"/>
                  <a:gd name="T78" fmla="*/ 1 w 425"/>
                  <a:gd name="T79" fmla="*/ 2 h 936"/>
                  <a:gd name="T80" fmla="*/ 1 w 425"/>
                  <a:gd name="T81" fmla="*/ 2 h 936"/>
                  <a:gd name="T82" fmla="*/ 1 w 425"/>
                  <a:gd name="T83" fmla="*/ 2 h 936"/>
                  <a:gd name="T84" fmla="*/ 1 w 425"/>
                  <a:gd name="T85" fmla="*/ 1 h 936"/>
                  <a:gd name="T86" fmla="*/ 0 w 425"/>
                  <a:gd name="T87" fmla="*/ 1 h 936"/>
                  <a:gd name="T88" fmla="*/ 0 w 425"/>
                  <a:gd name="T89" fmla="*/ 1 h 936"/>
                  <a:gd name="T90" fmla="*/ 0 w 425"/>
                  <a:gd name="T91" fmla="*/ 1 h 936"/>
                  <a:gd name="T92" fmla="*/ 0 w 425"/>
                  <a:gd name="T93" fmla="*/ 0 h 936"/>
                  <a:gd name="T94" fmla="*/ 0 w 425"/>
                  <a:gd name="T95" fmla="*/ 0 h 936"/>
                  <a:gd name="T96" fmla="*/ 0 w 425"/>
                  <a:gd name="T97" fmla="*/ 0 h 9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425" h="936">
                    <a:moveTo>
                      <a:pt x="48" y="0"/>
                    </a:moveTo>
                    <a:lnTo>
                      <a:pt x="48" y="2"/>
                    </a:lnTo>
                    <a:lnTo>
                      <a:pt x="48" y="5"/>
                    </a:lnTo>
                    <a:lnTo>
                      <a:pt x="47" y="11"/>
                    </a:lnTo>
                    <a:lnTo>
                      <a:pt x="44" y="19"/>
                    </a:lnTo>
                    <a:lnTo>
                      <a:pt x="39" y="35"/>
                    </a:lnTo>
                    <a:lnTo>
                      <a:pt x="32" y="55"/>
                    </a:lnTo>
                    <a:lnTo>
                      <a:pt x="20" y="82"/>
                    </a:lnTo>
                    <a:lnTo>
                      <a:pt x="6" y="117"/>
                    </a:lnTo>
                    <a:lnTo>
                      <a:pt x="0" y="141"/>
                    </a:lnTo>
                    <a:lnTo>
                      <a:pt x="0" y="177"/>
                    </a:lnTo>
                    <a:lnTo>
                      <a:pt x="4" y="220"/>
                    </a:lnTo>
                    <a:lnTo>
                      <a:pt x="13" y="271"/>
                    </a:lnTo>
                    <a:lnTo>
                      <a:pt x="26" y="325"/>
                    </a:lnTo>
                    <a:lnTo>
                      <a:pt x="41" y="386"/>
                    </a:lnTo>
                    <a:lnTo>
                      <a:pt x="58" y="446"/>
                    </a:lnTo>
                    <a:lnTo>
                      <a:pt x="78" y="509"/>
                    </a:lnTo>
                    <a:lnTo>
                      <a:pt x="98" y="570"/>
                    </a:lnTo>
                    <a:lnTo>
                      <a:pt x="119" y="628"/>
                    </a:lnTo>
                    <a:lnTo>
                      <a:pt x="138" y="683"/>
                    </a:lnTo>
                    <a:lnTo>
                      <a:pt x="157" y="733"/>
                    </a:lnTo>
                    <a:lnTo>
                      <a:pt x="174" y="775"/>
                    </a:lnTo>
                    <a:lnTo>
                      <a:pt x="189" y="808"/>
                    </a:lnTo>
                    <a:lnTo>
                      <a:pt x="201" y="831"/>
                    </a:lnTo>
                    <a:lnTo>
                      <a:pt x="210" y="843"/>
                    </a:lnTo>
                    <a:lnTo>
                      <a:pt x="223" y="853"/>
                    </a:lnTo>
                    <a:lnTo>
                      <a:pt x="239" y="861"/>
                    </a:lnTo>
                    <a:lnTo>
                      <a:pt x="258" y="873"/>
                    </a:lnTo>
                    <a:lnTo>
                      <a:pt x="282" y="883"/>
                    </a:lnTo>
                    <a:lnTo>
                      <a:pt x="310" y="896"/>
                    </a:lnTo>
                    <a:lnTo>
                      <a:pt x="342" y="907"/>
                    </a:lnTo>
                    <a:lnTo>
                      <a:pt x="380" y="922"/>
                    </a:lnTo>
                    <a:lnTo>
                      <a:pt x="425" y="936"/>
                    </a:lnTo>
                    <a:lnTo>
                      <a:pt x="396" y="893"/>
                    </a:lnTo>
                    <a:lnTo>
                      <a:pt x="367" y="843"/>
                    </a:lnTo>
                    <a:lnTo>
                      <a:pt x="337" y="787"/>
                    </a:lnTo>
                    <a:lnTo>
                      <a:pt x="308" y="725"/>
                    </a:lnTo>
                    <a:lnTo>
                      <a:pt x="279" y="660"/>
                    </a:lnTo>
                    <a:lnTo>
                      <a:pt x="249" y="591"/>
                    </a:lnTo>
                    <a:lnTo>
                      <a:pt x="220" y="522"/>
                    </a:lnTo>
                    <a:lnTo>
                      <a:pt x="194" y="450"/>
                    </a:lnTo>
                    <a:lnTo>
                      <a:pt x="167" y="381"/>
                    </a:lnTo>
                    <a:lnTo>
                      <a:pt x="144" y="312"/>
                    </a:lnTo>
                    <a:lnTo>
                      <a:pt x="120" y="248"/>
                    </a:lnTo>
                    <a:lnTo>
                      <a:pt x="101" y="186"/>
                    </a:lnTo>
                    <a:lnTo>
                      <a:pt x="83" y="128"/>
                    </a:lnTo>
                    <a:lnTo>
                      <a:pt x="69" y="78"/>
                    </a:lnTo>
                    <a:lnTo>
                      <a:pt x="57" y="35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079" name="Freeform 28"/>
              <p:cNvSpPr>
                <a:spLocks/>
              </p:cNvSpPr>
              <p:nvPr/>
            </p:nvSpPr>
            <p:spPr bwMode="auto">
              <a:xfrm>
                <a:off x="8310" y="4696"/>
                <a:ext cx="64" cy="69"/>
              </a:xfrm>
              <a:custGeom>
                <a:avLst/>
                <a:gdLst>
                  <a:gd name="T0" fmla="*/ 0 w 192"/>
                  <a:gd name="T1" fmla="*/ 0 h 208"/>
                  <a:gd name="T2" fmla="*/ 0 w 192"/>
                  <a:gd name="T3" fmla="*/ 0 h 208"/>
                  <a:gd name="T4" fmla="*/ 0 w 192"/>
                  <a:gd name="T5" fmla="*/ 0 h 208"/>
                  <a:gd name="T6" fmla="*/ 0 w 192"/>
                  <a:gd name="T7" fmla="*/ 0 h 208"/>
                  <a:gd name="T8" fmla="*/ 0 w 192"/>
                  <a:gd name="T9" fmla="*/ 0 h 208"/>
                  <a:gd name="T10" fmla="*/ 0 w 192"/>
                  <a:gd name="T11" fmla="*/ 0 h 208"/>
                  <a:gd name="T12" fmla="*/ 0 w 192"/>
                  <a:gd name="T13" fmla="*/ 1 h 208"/>
                  <a:gd name="T14" fmla="*/ 0 w 192"/>
                  <a:gd name="T15" fmla="*/ 1 h 208"/>
                  <a:gd name="T16" fmla="*/ 0 w 192"/>
                  <a:gd name="T17" fmla="*/ 1 h 208"/>
                  <a:gd name="T18" fmla="*/ 0 w 192"/>
                  <a:gd name="T19" fmla="*/ 1 h 208"/>
                  <a:gd name="T20" fmla="*/ 0 w 192"/>
                  <a:gd name="T21" fmla="*/ 1 h 208"/>
                  <a:gd name="T22" fmla="*/ 0 w 192"/>
                  <a:gd name="T23" fmla="*/ 1 h 208"/>
                  <a:gd name="T24" fmla="*/ 0 w 192"/>
                  <a:gd name="T25" fmla="*/ 1 h 208"/>
                  <a:gd name="T26" fmla="*/ 1 w 192"/>
                  <a:gd name="T27" fmla="*/ 1 h 208"/>
                  <a:gd name="T28" fmla="*/ 1 w 192"/>
                  <a:gd name="T29" fmla="*/ 1 h 208"/>
                  <a:gd name="T30" fmla="*/ 1 w 192"/>
                  <a:gd name="T31" fmla="*/ 1 h 208"/>
                  <a:gd name="T32" fmla="*/ 1 w 192"/>
                  <a:gd name="T33" fmla="*/ 1 h 208"/>
                  <a:gd name="T34" fmla="*/ 1 w 192"/>
                  <a:gd name="T35" fmla="*/ 1 h 208"/>
                  <a:gd name="T36" fmla="*/ 1 w 192"/>
                  <a:gd name="T37" fmla="*/ 0 h 208"/>
                  <a:gd name="T38" fmla="*/ 1 w 192"/>
                  <a:gd name="T39" fmla="*/ 0 h 208"/>
                  <a:gd name="T40" fmla="*/ 1 w 192"/>
                  <a:gd name="T41" fmla="*/ 0 h 208"/>
                  <a:gd name="T42" fmla="*/ 1 w 192"/>
                  <a:gd name="T43" fmla="*/ 0 h 208"/>
                  <a:gd name="T44" fmla="*/ 1 w 192"/>
                  <a:gd name="T45" fmla="*/ 0 h 208"/>
                  <a:gd name="T46" fmla="*/ 1 w 192"/>
                  <a:gd name="T47" fmla="*/ 0 h 208"/>
                  <a:gd name="T48" fmla="*/ 0 w 192"/>
                  <a:gd name="T49" fmla="*/ 0 h 208"/>
                  <a:gd name="T50" fmla="*/ 0 w 192"/>
                  <a:gd name="T51" fmla="*/ 0 h 208"/>
                  <a:gd name="T52" fmla="*/ 0 w 192"/>
                  <a:gd name="T53" fmla="*/ 0 h 208"/>
                  <a:gd name="T54" fmla="*/ 0 w 192"/>
                  <a:gd name="T55" fmla="*/ 0 h 208"/>
                  <a:gd name="T56" fmla="*/ 0 w 192"/>
                  <a:gd name="T57" fmla="*/ 0 h 20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192" h="208">
                    <a:moveTo>
                      <a:pt x="26" y="11"/>
                    </a:moveTo>
                    <a:lnTo>
                      <a:pt x="13" y="24"/>
                    </a:lnTo>
                    <a:lnTo>
                      <a:pt x="4" y="43"/>
                    </a:lnTo>
                    <a:lnTo>
                      <a:pt x="0" y="67"/>
                    </a:lnTo>
                    <a:lnTo>
                      <a:pt x="0" y="93"/>
                    </a:lnTo>
                    <a:lnTo>
                      <a:pt x="3" y="120"/>
                    </a:lnTo>
                    <a:lnTo>
                      <a:pt x="10" y="148"/>
                    </a:lnTo>
                    <a:lnTo>
                      <a:pt x="20" y="171"/>
                    </a:lnTo>
                    <a:lnTo>
                      <a:pt x="35" y="189"/>
                    </a:lnTo>
                    <a:lnTo>
                      <a:pt x="51" y="201"/>
                    </a:lnTo>
                    <a:lnTo>
                      <a:pt x="70" y="206"/>
                    </a:lnTo>
                    <a:lnTo>
                      <a:pt x="91" y="208"/>
                    </a:lnTo>
                    <a:lnTo>
                      <a:pt x="111" y="204"/>
                    </a:lnTo>
                    <a:lnTo>
                      <a:pt x="130" y="196"/>
                    </a:lnTo>
                    <a:lnTo>
                      <a:pt x="148" y="186"/>
                    </a:lnTo>
                    <a:lnTo>
                      <a:pt x="163" y="176"/>
                    </a:lnTo>
                    <a:lnTo>
                      <a:pt x="174" y="163"/>
                    </a:lnTo>
                    <a:lnTo>
                      <a:pt x="189" y="130"/>
                    </a:lnTo>
                    <a:lnTo>
                      <a:pt x="192" y="89"/>
                    </a:lnTo>
                    <a:lnTo>
                      <a:pt x="185" y="50"/>
                    </a:lnTo>
                    <a:lnTo>
                      <a:pt x="166" y="27"/>
                    </a:lnTo>
                    <a:lnTo>
                      <a:pt x="152" y="21"/>
                    </a:lnTo>
                    <a:lnTo>
                      <a:pt x="138" y="14"/>
                    </a:lnTo>
                    <a:lnTo>
                      <a:pt x="122" y="8"/>
                    </a:lnTo>
                    <a:lnTo>
                      <a:pt x="104" y="2"/>
                    </a:lnTo>
                    <a:lnTo>
                      <a:pt x="85" y="0"/>
                    </a:lnTo>
                    <a:lnTo>
                      <a:pt x="66" y="0"/>
                    </a:lnTo>
                    <a:lnTo>
                      <a:pt x="47" y="2"/>
                    </a:lnTo>
                    <a:lnTo>
                      <a:pt x="26" y="11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080" name="Freeform 29"/>
              <p:cNvSpPr>
                <a:spLocks/>
              </p:cNvSpPr>
              <p:nvPr/>
            </p:nvSpPr>
            <p:spPr bwMode="auto">
              <a:xfrm>
                <a:off x="8406" y="4895"/>
                <a:ext cx="82" cy="84"/>
              </a:xfrm>
              <a:custGeom>
                <a:avLst/>
                <a:gdLst>
                  <a:gd name="T0" fmla="*/ 0 w 247"/>
                  <a:gd name="T1" fmla="*/ 0 h 251"/>
                  <a:gd name="T2" fmla="*/ 0 w 247"/>
                  <a:gd name="T3" fmla="*/ 0 h 251"/>
                  <a:gd name="T4" fmla="*/ 0 w 247"/>
                  <a:gd name="T5" fmla="*/ 0 h 251"/>
                  <a:gd name="T6" fmla="*/ 0 w 247"/>
                  <a:gd name="T7" fmla="*/ 0 h 251"/>
                  <a:gd name="T8" fmla="*/ 0 w 247"/>
                  <a:gd name="T9" fmla="*/ 0 h 251"/>
                  <a:gd name="T10" fmla="*/ 0 w 247"/>
                  <a:gd name="T11" fmla="*/ 0 h 251"/>
                  <a:gd name="T12" fmla="*/ 0 w 247"/>
                  <a:gd name="T13" fmla="*/ 1 h 251"/>
                  <a:gd name="T14" fmla="*/ 0 w 247"/>
                  <a:gd name="T15" fmla="*/ 1 h 251"/>
                  <a:gd name="T16" fmla="*/ 0 w 247"/>
                  <a:gd name="T17" fmla="*/ 1 h 251"/>
                  <a:gd name="T18" fmla="*/ 0 w 247"/>
                  <a:gd name="T19" fmla="*/ 1 h 251"/>
                  <a:gd name="T20" fmla="*/ 0 w 247"/>
                  <a:gd name="T21" fmla="*/ 1 h 251"/>
                  <a:gd name="T22" fmla="*/ 0 w 247"/>
                  <a:gd name="T23" fmla="*/ 1 h 251"/>
                  <a:gd name="T24" fmla="*/ 0 w 247"/>
                  <a:gd name="T25" fmla="*/ 1 h 251"/>
                  <a:gd name="T26" fmla="*/ 0 w 247"/>
                  <a:gd name="T27" fmla="*/ 1 h 251"/>
                  <a:gd name="T28" fmla="*/ 1 w 247"/>
                  <a:gd name="T29" fmla="*/ 1 h 251"/>
                  <a:gd name="T30" fmla="*/ 1 w 247"/>
                  <a:gd name="T31" fmla="*/ 1 h 251"/>
                  <a:gd name="T32" fmla="*/ 1 w 247"/>
                  <a:gd name="T33" fmla="*/ 1 h 251"/>
                  <a:gd name="T34" fmla="*/ 1 w 247"/>
                  <a:gd name="T35" fmla="*/ 1 h 251"/>
                  <a:gd name="T36" fmla="*/ 1 w 247"/>
                  <a:gd name="T37" fmla="*/ 1 h 251"/>
                  <a:gd name="T38" fmla="*/ 1 w 247"/>
                  <a:gd name="T39" fmla="*/ 1 h 251"/>
                  <a:gd name="T40" fmla="*/ 1 w 247"/>
                  <a:gd name="T41" fmla="*/ 1 h 251"/>
                  <a:gd name="T42" fmla="*/ 1 w 247"/>
                  <a:gd name="T43" fmla="*/ 1 h 251"/>
                  <a:gd name="T44" fmla="*/ 1 w 247"/>
                  <a:gd name="T45" fmla="*/ 1 h 251"/>
                  <a:gd name="T46" fmla="*/ 1 w 247"/>
                  <a:gd name="T47" fmla="*/ 1 h 251"/>
                  <a:gd name="T48" fmla="*/ 1 w 247"/>
                  <a:gd name="T49" fmla="*/ 1 h 251"/>
                  <a:gd name="T50" fmla="*/ 1 w 247"/>
                  <a:gd name="T51" fmla="*/ 1 h 251"/>
                  <a:gd name="T52" fmla="*/ 1 w 247"/>
                  <a:gd name="T53" fmla="*/ 0 h 251"/>
                  <a:gd name="T54" fmla="*/ 1 w 247"/>
                  <a:gd name="T55" fmla="*/ 0 h 251"/>
                  <a:gd name="T56" fmla="*/ 1 w 247"/>
                  <a:gd name="T57" fmla="*/ 0 h 251"/>
                  <a:gd name="T58" fmla="*/ 1 w 247"/>
                  <a:gd name="T59" fmla="*/ 0 h 251"/>
                  <a:gd name="T60" fmla="*/ 1 w 247"/>
                  <a:gd name="T61" fmla="*/ 0 h 251"/>
                  <a:gd name="T62" fmla="*/ 1 w 247"/>
                  <a:gd name="T63" fmla="*/ 0 h 251"/>
                  <a:gd name="T64" fmla="*/ 1 w 247"/>
                  <a:gd name="T65" fmla="*/ 0 h 251"/>
                  <a:gd name="T66" fmla="*/ 1 w 247"/>
                  <a:gd name="T67" fmla="*/ 0 h 251"/>
                  <a:gd name="T68" fmla="*/ 0 w 247"/>
                  <a:gd name="T69" fmla="*/ 0 h 251"/>
                  <a:gd name="T70" fmla="*/ 0 w 247"/>
                  <a:gd name="T71" fmla="*/ 0 h 251"/>
                  <a:gd name="T72" fmla="*/ 0 w 247"/>
                  <a:gd name="T73" fmla="*/ 0 h 251"/>
                  <a:gd name="T74" fmla="*/ 0 w 247"/>
                  <a:gd name="T75" fmla="*/ 0 h 251"/>
                  <a:gd name="T76" fmla="*/ 0 w 247"/>
                  <a:gd name="T77" fmla="*/ 0 h 251"/>
                  <a:gd name="T78" fmla="*/ 0 w 247"/>
                  <a:gd name="T79" fmla="*/ 0 h 251"/>
                  <a:gd name="T80" fmla="*/ 0 w 247"/>
                  <a:gd name="T81" fmla="*/ 0 h 25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247" h="251">
                    <a:moveTo>
                      <a:pt x="33" y="29"/>
                    </a:moveTo>
                    <a:lnTo>
                      <a:pt x="21" y="44"/>
                    </a:lnTo>
                    <a:lnTo>
                      <a:pt x="12" y="60"/>
                    </a:lnTo>
                    <a:lnTo>
                      <a:pt x="5" y="79"/>
                    </a:lnTo>
                    <a:lnTo>
                      <a:pt x="0" y="97"/>
                    </a:lnTo>
                    <a:lnTo>
                      <a:pt x="0" y="116"/>
                    </a:lnTo>
                    <a:lnTo>
                      <a:pt x="5" y="135"/>
                    </a:lnTo>
                    <a:lnTo>
                      <a:pt x="12" y="152"/>
                    </a:lnTo>
                    <a:lnTo>
                      <a:pt x="25" y="169"/>
                    </a:lnTo>
                    <a:lnTo>
                      <a:pt x="42" y="187"/>
                    </a:lnTo>
                    <a:lnTo>
                      <a:pt x="58" y="202"/>
                    </a:lnTo>
                    <a:lnTo>
                      <a:pt x="77" y="220"/>
                    </a:lnTo>
                    <a:lnTo>
                      <a:pt x="96" y="233"/>
                    </a:lnTo>
                    <a:lnTo>
                      <a:pt x="114" y="244"/>
                    </a:lnTo>
                    <a:lnTo>
                      <a:pt x="133" y="251"/>
                    </a:lnTo>
                    <a:lnTo>
                      <a:pt x="149" y="251"/>
                    </a:lnTo>
                    <a:lnTo>
                      <a:pt x="165" y="246"/>
                    </a:lnTo>
                    <a:lnTo>
                      <a:pt x="180" y="237"/>
                    </a:lnTo>
                    <a:lnTo>
                      <a:pt x="196" y="228"/>
                    </a:lnTo>
                    <a:lnTo>
                      <a:pt x="209" y="220"/>
                    </a:lnTo>
                    <a:lnTo>
                      <a:pt x="222" y="212"/>
                    </a:lnTo>
                    <a:lnTo>
                      <a:pt x="232" y="202"/>
                    </a:lnTo>
                    <a:lnTo>
                      <a:pt x="240" y="191"/>
                    </a:lnTo>
                    <a:lnTo>
                      <a:pt x="246" y="178"/>
                    </a:lnTo>
                    <a:lnTo>
                      <a:pt x="247" y="162"/>
                    </a:lnTo>
                    <a:lnTo>
                      <a:pt x="244" y="142"/>
                    </a:lnTo>
                    <a:lnTo>
                      <a:pt x="238" y="120"/>
                    </a:lnTo>
                    <a:lnTo>
                      <a:pt x="228" y="96"/>
                    </a:lnTo>
                    <a:lnTo>
                      <a:pt x="215" y="72"/>
                    </a:lnTo>
                    <a:lnTo>
                      <a:pt x="200" y="50"/>
                    </a:lnTo>
                    <a:lnTo>
                      <a:pt x="184" y="30"/>
                    </a:lnTo>
                    <a:lnTo>
                      <a:pt x="165" y="16"/>
                    </a:lnTo>
                    <a:lnTo>
                      <a:pt x="147" y="7"/>
                    </a:lnTo>
                    <a:lnTo>
                      <a:pt x="130" y="3"/>
                    </a:lnTo>
                    <a:lnTo>
                      <a:pt x="112" y="0"/>
                    </a:lnTo>
                    <a:lnTo>
                      <a:pt x="94" y="1"/>
                    </a:lnTo>
                    <a:lnTo>
                      <a:pt x="80" y="3"/>
                    </a:lnTo>
                    <a:lnTo>
                      <a:pt x="65" y="7"/>
                    </a:lnTo>
                    <a:lnTo>
                      <a:pt x="52" y="13"/>
                    </a:lnTo>
                    <a:lnTo>
                      <a:pt x="42" y="20"/>
                    </a:lnTo>
                    <a:lnTo>
                      <a:pt x="33" y="29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081" name="Freeform 30"/>
              <p:cNvSpPr>
                <a:spLocks/>
              </p:cNvSpPr>
              <p:nvPr/>
            </p:nvSpPr>
            <p:spPr bwMode="auto">
              <a:xfrm>
                <a:off x="8313" y="4687"/>
                <a:ext cx="75" cy="80"/>
              </a:xfrm>
              <a:custGeom>
                <a:avLst/>
                <a:gdLst>
                  <a:gd name="T0" fmla="*/ 0 w 226"/>
                  <a:gd name="T1" fmla="*/ 0 h 240"/>
                  <a:gd name="T2" fmla="*/ 0 w 226"/>
                  <a:gd name="T3" fmla="*/ 0 h 240"/>
                  <a:gd name="T4" fmla="*/ 0 w 226"/>
                  <a:gd name="T5" fmla="*/ 0 h 240"/>
                  <a:gd name="T6" fmla="*/ 0 w 226"/>
                  <a:gd name="T7" fmla="*/ 0 h 240"/>
                  <a:gd name="T8" fmla="*/ 0 w 226"/>
                  <a:gd name="T9" fmla="*/ 0 h 240"/>
                  <a:gd name="T10" fmla="*/ 0 w 226"/>
                  <a:gd name="T11" fmla="*/ 0 h 240"/>
                  <a:gd name="T12" fmla="*/ 0 w 226"/>
                  <a:gd name="T13" fmla="*/ 1 h 240"/>
                  <a:gd name="T14" fmla="*/ 0 w 226"/>
                  <a:gd name="T15" fmla="*/ 1 h 240"/>
                  <a:gd name="T16" fmla="*/ 0 w 226"/>
                  <a:gd name="T17" fmla="*/ 1 h 240"/>
                  <a:gd name="T18" fmla="*/ 0 w 226"/>
                  <a:gd name="T19" fmla="*/ 1 h 240"/>
                  <a:gd name="T20" fmla="*/ 0 w 226"/>
                  <a:gd name="T21" fmla="*/ 1 h 240"/>
                  <a:gd name="T22" fmla="*/ 0 w 226"/>
                  <a:gd name="T23" fmla="*/ 1 h 240"/>
                  <a:gd name="T24" fmla="*/ 1 w 226"/>
                  <a:gd name="T25" fmla="*/ 1 h 240"/>
                  <a:gd name="T26" fmla="*/ 1 w 226"/>
                  <a:gd name="T27" fmla="*/ 1 h 240"/>
                  <a:gd name="T28" fmla="*/ 1 w 226"/>
                  <a:gd name="T29" fmla="*/ 1 h 240"/>
                  <a:gd name="T30" fmla="*/ 1 w 226"/>
                  <a:gd name="T31" fmla="*/ 1 h 240"/>
                  <a:gd name="T32" fmla="*/ 1 w 226"/>
                  <a:gd name="T33" fmla="*/ 0 h 240"/>
                  <a:gd name="T34" fmla="*/ 1 w 226"/>
                  <a:gd name="T35" fmla="*/ 0 h 240"/>
                  <a:gd name="T36" fmla="*/ 1 w 226"/>
                  <a:gd name="T37" fmla="*/ 0 h 240"/>
                  <a:gd name="T38" fmla="*/ 1 w 226"/>
                  <a:gd name="T39" fmla="*/ 0 h 240"/>
                  <a:gd name="T40" fmla="*/ 1 w 226"/>
                  <a:gd name="T41" fmla="*/ 1 h 240"/>
                  <a:gd name="T42" fmla="*/ 1 w 226"/>
                  <a:gd name="T43" fmla="*/ 1 h 240"/>
                  <a:gd name="T44" fmla="*/ 1 w 226"/>
                  <a:gd name="T45" fmla="*/ 1 h 240"/>
                  <a:gd name="T46" fmla="*/ 1 w 226"/>
                  <a:gd name="T47" fmla="*/ 1 h 240"/>
                  <a:gd name="T48" fmla="*/ 0 w 226"/>
                  <a:gd name="T49" fmla="*/ 1 h 240"/>
                  <a:gd name="T50" fmla="*/ 0 w 226"/>
                  <a:gd name="T51" fmla="*/ 1 h 240"/>
                  <a:gd name="T52" fmla="*/ 0 w 226"/>
                  <a:gd name="T53" fmla="*/ 1 h 240"/>
                  <a:gd name="T54" fmla="*/ 0 w 226"/>
                  <a:gd name="T55" fmla="*/ 0 h 240"/>
                  <a:gd name="T56" fmla="*/ 0 w 226"/>
                  <a:gd name="T57" fmla="*/ 0 h 240"/>
                  <a:gd name="T58" fmla="*/ 0 w 226"/>
                  <a:gd name="T59" fmla="*/ 0 h 240"/>
                  <a:gd name="T60" fmla="*/ 0 w 226"/>
                  <a:gd name="T61" fmla="*/ 0 h 240"/>
                  <a:gd name="T62" fmla="*/ 0 w 226"/>
                  <a:gd name="T63" fmla="*/ 0 h 240"/>
                  <a:gd name="T64" fmla="*/ 0 w 226"/>
                  <a:gd name="T65" fmla="*/ 0 h 240"/>
                  <a:gd name="T66" fmla="*/ 0 w 226"/>
                  <a:gd name="T67" fmla="*/ 0 h 240"/>
                  <a:gd name="T68" fmla="*/ 1 w 226"/>
                  <a:gd name="T69" fmla="*/ 0 h 240"/>
                  <a:gd name="T70" fmla="*/ 1 w 226"/>
                  <a:gd name="T71" fmla="*/ 0 h 24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226" h="240">
                    <a:moveTo>
                      <a:pt x="125" y="6"/>
                    </a:moveTo>
                    <a:lnTo>
                      <a:pt x="115" y="3"/>
                    </a:lnTo>
                    <a:lnTo>
                      <a:pt x="104" y="0"/>
                    </a:lnTo>
                    <a:lnTo>
                      <a:pt x="93" y="0"/>
                    </a:lnTo>
                    <a:lnTo>
                      <a:pt x="79" y="0"/>
                    </a:lnTo>
                    <a:lnTo>
                      <a:pt x="66" y="2"/>
                    </a:lnTo>
                    <a:lnTo>
                      <a:pt x="54" y="6"/>
                    </a:lnTo>
                    <a:lnTo>
                      <a:pt x="43" y="12"/>
                    </a:lnTo>
                    <a:lnTo>
                      <a:pt x="32" y="19"/>
                    </a:lnTo>
                    <a:lnTo>
                      <a:pt x="16" y="37"/>
                    </a:lnTo>
                    <a:lnTo>
                      <a:pt x="6" y="58"/>
                    </a:lnTo>
                    <a:lnTo>
                      <a:pt x="0" y="79"/>
                    </a:lnTo>
                    <a:lnTo>
                      <a:pt x="0" y="101"/>
                    </a:lnTo>
                    <a:lnTo>
                      <a:pt x="2" y="124"/>
                    </a:lnTo>
                    <a:lnTo>
                      <a:pt x="7" y="145"/>
                    </a:lnTo>
                    <a:lnTo>
                      <a:pt x="15" y="168"/>
                    </a:lnTo>
                    <a:lnTo>
                      <a:pt x="24" y="188"/>
                    </a:lnTo>
                    <a:lnTo>
                      <a:pt x="32" y="201"/>
                    </a:lnTo>
                    <a:lnTo>
                      <a:pt x="43" y="213"/>
                    </a:lnTo>
                    <a:lnTo>
                      <a:pt x="56" y="223"/>
                    </a:lnTo>
                    <a:lnTo>
                      <a:pt x="69" y="231"/>
                    </a:lnTo>
                    <a:lnTo>
                      <a:pt x="84" y="237"/>
                    </a:lnTo>
                    <a:lnTo>
                      <a:pt x="98" y="240"/>
                    </a:lnTo>
                    <a:lnTo>
                      <a:pt x="113" y="240"/>
                    </a:lnTo>
                    <a:lnTo>
                      <a:pt x="129" y="237"/>
                    </a:lnTo>
                    <a:lnTo>
                      <a:pt x="151" y="229"/>
                    </a:lnTo>
                    <a:lnTo>
                      <a:pt x="172" y="219"/>
                    </a:lnTo>
                    <a:lnTo>
                      <a:pt x="189" y="204"/>
                    </a:lnTo>
                    <a:lnTo>
                      <a:pt x="206" y="188"/>
                    </a:lnTo>
                    <a:lnTo>
                      <a:pt x="216" y="171"/>
                    </a:lnTo>
                    <a:lnTo>
                      <a:pt x="223" y="152"/>
                    </a:lnTo>
                    <a:lnTo>
                      <a:pt x="226" y="131"/>
                    </a:lnTo>
                    <a:lnTo>
                      <a:pt x="223" y="109"/>
                    </a:lnTo>
                    <a:lnTo>
                      <a:pt x="222" y="104"/>
                    </a:lnTo>
                    <a:lnTo>
                      <a:pt x="219" y="98"/>
                    </a:lnTo>
                    <a:lnTo>
                      <a:pt x="213" y="95"/>
                    </a:lnTo>
                    <a:lnTo>
                      <a:pt x="207" y="95"/>
                    </a:lnTo>
                    <a:lnTo>
                      <a:pt x="201" y="96"/>
                    </a:lnTo>
                    <a:lnTo>
                      <a:pt x="197" y="99"/>
                    </a:lnTo>
                    <a:lnTo>
                      <a:pt x="194" y="105"/>
                    </a:lnTo>
                    <a:lnTo>
                      <a:pt x="192" y="111"/>
                    </a:lnTo>
                    <a:lnTo>
                      <a:pt x="191" y="127"/>
                    </a:lnTo>
                    <a:lnTo>
                      <a:pt x="188" y="142"/>
                    </a:lnTo>
                    <a:lnTo>
                      <a:pt x="182" y="158"/>
                    </a:lnTo>
                    <a:lnTo>
                      <a:pt x="173" y="171"/>
                    </a:lnTo>
                    <a:lnTo>
                      <a:pt x="162" y="183"/>
                    </a:lnTo>
                    <a:lnTo>
                      <a:pt x="147" y="191"/>
                    </a:lnTo>
                    <a:lnTo>
                      <a:pt x="131" y="197"/>
                    </a:lnTo>
                    <a:lnTo>
                      <a:pt x="110" y="200"/>
                    </a:lnTo>
                    <a:lnTo>
                      <a:pt x="90" y="197"/>
                    </a:lnTo>
                    <a:lnTo>
                      <a:pt x="74" y="190"/>
                    </a:lnTo>
                    <a:lnTo>
                      <a:pt x="60" y="177"/>
                    </a:lnTo>
                    <a:lnTo>
                      <a:pt x="51" y="161"/>
                    </a:lnTo>
                    <a:lnTo>
                      <a:pt x="44" y="144"/>
                    </a:lnTo>
                    <a:lnTo>
                      <a:pt x="38" y="124"/>
                    </a:lnTo>
                    <a:lnTo>
                      <a:pt x="34" y="105"/>
                    </a:lnTo>
                    <a:lnTo>
                      <a:pt x="32" y="86"/>
                    </a:lnTo>
                    <a:lnTo>
                      <a:pt x="32" y="76"/>
                    </a:lnTo>
                    <a:lnTo>
                      <a:pt x="35" y="66"/>
                    </a:lnTo>
                    <a:lnTo>
                      <a:pt x="41" y="56"/>
                    </a:lnTo>
                    <a:lnTo>
                      <a:pt x="47" y="46"/>
                    </a:lnTo>
                    <a:lnTo>
                      <a:pt x="54" y="39"/>
                    </a:lnTo>
                    <a:lnTo>
                      <a:pt x="63" y="32"/>
                    </a:lnTo>
                    <a:lnTo>
                      <a:pt x="74" y="26"/>
                    </a:lnTo>
                    <a:lnTo>
                      <a:pt x="84" y="25"/>
                    </a:lnTo>
                    <a:lnTo>
                      <a:pt x="87" y="25"/>
                    </a:lnTo>
                    <a:lnTo>
                      <a:pt x="94" y="23"/>
                    </a:lnTo>
                    <a:lnTo>
                      <a:pt x="106" y="25"/>
                    </a:lnTo>
                    <a:lnTo>
                      <a:pt x="119" y="26"/>
                    </a:lnTo>
                    <a:lnTo>
                      <a:pt x="126" y="25"/>
                    </a:lnTo>
                    <a:lnTo>
                      <a:pt x="131" y="19"/>
                    </a:lnTo>
                    <a:lnTo>
                      <a:pt x="129" y="12"/>
                    </a:lnTo>
                    <a:lnTo>
                      <a:pt x="125" y="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082" name="Freeform 31"/>
              <p:cNvSpPr>
                <a:spLocks/>
              </p:cNvSpPr>
              <p:nvPr/>
            </p:nvSpPr>
            <p:spPr bwMode="auto">
              <a:xfrm>
                <a:off x="8412" y="4892"/>
                <a:ext cx="93" cy="90"/>
              </a:xfrm>
              <a:custGeom>
                <a:avLst/>
                <a:gdLst>
                  <a:gd name="T0" fmla="*/ 0 w 279"/>
                  <a:gd name="T1" fmla="*/ 0 h 270"/>
                  <a:gd name="T2" fmla="*/ 0 w 279"/>
                  <a:gd name="T3" fmla="*/ 0 h 270"/>
                  <a:gd name="T4" fmla="*/ 0 w 279"/>
                  <a:gd name="T5" fmla="*/ 0 h 270"/>
                  <a:gd name="T6" fmla="*/ 0 w 279"/>
                  <a:gd name="T7" fmla="*/ 0 h 270"/>
                  <a:gd name="T8" fmla="*/ 0 w 279"/>
                  <a:gd name="T9" fmla="*/ 0 h 270"/>
                  <a:gd name="T10" fmla="*/ 0 w 279"/>
                  <a:gd name="T11" fmla="*/ 1 h 270"/>
                  <a:gd name="T12" fmla="*/ 0 w 279"/>
                  <a:gd name="T13" fmla="*/ 1 h 270"/>
                  <a:gd name="T14" fmla="*/ 0 w 279"/>
                  <a:gd name="T15" fmla="*/ 1 h 270"/>
                  <a:gd name="T16" fmla="*/ 0 w 279"/>
                  <a:gd name="T17" fmla="*/ 1 h 270"/>
                  <a:gd name="T18" fmla="*/ 0 w 279"/>
                  <a:gd name="T19" fmla="*/ 1 h 270"/>
                  <a:gd name="T20" fmla="*/ 1 w 279"/>
                  <a:gd name="T21" fmla="*/ 1 h 270"/>
                  <a:gd name="T22" fmla="*/ 1 w 279"/>
                  <a:gd name="T23" fmla="*/ 1 h 270"/>
                  <a:gd name="T24" fmla="*/ 1 w 279"/>
                  <a:gd name="T25" fmla="*/ 1 h 270"/>
                  <a:gd name="T26" fmla="*/ 1 w 279"/>
                  <a:gd name="T27" fmla="*/ 1 h 270"/>
                  <a:gd name="T28" fmla="*/ 1 w 279"/>
                  <a:gd name="T29" fmla="*/ 1 h 270"/>
                  <a:gd name="T30" fmla="*/ 1 w 279"/>
                  <a:gd name="T31" fmla="*/ 1 h 270"/>
                  <a:gd name="T32" fmla="*/ 1 w 279"/>
                  <a:gd name="T33" fmla="*/ 1 h 270"/>
                  <a:gd name="T34" fmla="*/ 1 w 279"/>
                  <a:gd name="T35" fmla="*/ 0 h 270"/>
                  <a:gd name="T36" fmla="*/ 1 w 279"/>
                  <a:gd name="T37" fmla="*/ 0 h 270"/>
                  <a:gd name="T38" fmla="*/ 1 w 279"/>
                  <a:gd name="T39" fmla="*/ 1 h 270"/>
                  <a:gd name="T40" fmla="*/ 1 w 279"/>
                  <a:gd name="T41" fmla="*/ 1 h 270"/>
                  <a:gd name="T42" fmla="*/ 1 w 279"/>
                  <a:gd name="T43" fmla="*/ 1 h 270"/>
                  <a:gd name="T44" fmla="*/ 1 w 279"/>
                  <a:gd name="T45" fmla="*/ 1 h 270"/>
                  <a:gd name="T46" fmla="*/ 1 w 279"/>
                  <a:gd name="T47" fmla="*/ 1 h 270"/>
                  <a:gd name="T48" fmla="*/ 1 w 279"/>
                  <a:gd name="T49" fmla="*/ 1 h 270"/>
                  <a:gd name="T50" fmla="*/ 0 w 279"/>
                  <a:gd name="T51" fmla="*/ 1 h 270"/>
                  <a:gd name="T52" fmla="*/ 0 w 279"/>
                  <a:gd name="T53" fmla="*/ 1 h 270"/>
                  <a:gd name="T54" fmla="*/ 0 w 279"/>
                  <a:gd name="T55" fmla="*/ 0 h 270"/>
                  <a:gd name="T56" fmla="*/ 0 w 279"/>
                  <a:gd name="T57" fmla="*/ 0 h 270"/>
                  <a:gd name="T58" fmla="*/ 0 w 279"/>
                  <a:gd name="T59" fmla="*/ 0 h 270"/>
                  <a:gd name="T60" fmla="*/ 0 w 279"/>
                  <a:gd name="T61" fmla="*/ 0 h 270"/>
                  <a:gd name="T62" fmla="*/ 0 w 279"/>
                  <a:gd name="T63" fmla="*/ 0 h 270"/>
                  <a:gd name="T64" fmla="*/ 0 w 279"/>
                  <a:gd name="T65" fmla="*/ 0 h 270"/>
                  <a:gd name="T66" fmla="*/ 0 w 279"/>
                  <a:gd name="T67" fmla="*/ 0 h 2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79" h="270">
                    <a:moveTo>
                      <a:pt x="75" y="3"/>
                    </a:moveTo>
                    <a:lnTo>
                      <a:pt x="60" y="8"/>
                    </a:lnTo>
                    <a:lnTo>
                      <a:pt x="47" y="17"/>
                    </a:lnTo>
                    <a:lnTo>
                      <a:pt x="34" y="27"/>
                    </a:lnTo>
                    <a:lnTo>
                      <a:pt x="24" y="39"/>
                    </a:lnTo>
                    <a:lnTo>
                      <a:pt x="15" y="50"/>
                    </a:lnTo>
                    <a:lnTo>
                      <a:pt x="7" y="64"/>
                    </a:lnTo>
                    <a:lnTo>
                      <a:pt x="3" y="80"/>
                    </a:lnTo>
                    <a:lnTo>
                      <a:pt x="0" y="96"/>
                    </a:lnTo>
                    <a:lnTo>
                      <a:pt x="0" y="112"/>
                    </a:lnTo>
                    <a:lnTo>
                      <a:pt x="2" y="129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5"/>
                    </a:lnTo>
                    <a:lnTo>
                      <a:pt x="27" y="189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1"/>
                    </a:lnTo>
                    <a:lnTo>
                      <a:pt x="82" y="244"/>
                    </a:lnTo>
                    <a:lnTo>
                      <a:pt x="101" y="257"/>
                    </a:lnTo>
                    <a:lnTo>
                      <a:pt x="122" y="266"/>
                    </a:lnTo>
                    <a:lnTo>
                      <a:pt x="142" y="270"/>
                    </a:lnTo>
                    <a:lnTo>
                      <a:pt x="165" y="270"/>
                    </a:lnTo>
                    <a:lnTo>
                      <a:pt x="185" y="263"/>
                    </a:lnTo>
                    <a:lnTo>
                      <a:pt x="206" y="250"/>
                    </a:lnTo>
                    <a:lnTo>
                      <a:pt x="219" y="240"/>
                    </a:lnTo>
                    <a:lnTo>
                      <a:pt x="232" y="228"/>
                    </a:lnTo>
                    <a:lnTo>
                      <a:pt x="244" y="215"/>
                    </a:lnTo>
                    <a:lnTo>
                      <a:pt x="254" y="202"/>
                    </a:lnTo>
                    <a:lnTo>
                      <a:pt x="263" y="188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79" y="133"/>
                    </a:lnTo>
                    <a:lnTo>
                      <a:pt x="278" y="126"/>
                    </a:lnTo>
                    <a:lnTo>
                      <a:pt x="273" y="120"/>
                    </a:lnTo>
                    <a:lnTo>
                      <a:pt x="266" y="116"/>
                    </a:lnTo>
                    <a:lnTo>
                      <a:pt x="258" y="116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1" y="129"/>
                    </a:lnTo>
                    <a:lnTo>
                      <a:pt x="241" y="132"/>
                    </a:lnTo>
                    <a:lnTo>
                      <a:pt x="238" y="139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0" y="176"/>
                    </a:lnTo>
                    <a:lnTo>
                      <a:pt x="210" y="191"/>
                    </a:lnTo>
                    <a:lnTo>
                      <a:pt x="198" y="201"/>
                    </a:lnTo>
                    <a:lnTo>
                      <a:pt x="182" y="210"/>
                    </a:lnTo>
                    <a:lnTo>
                      <a:pt x="154" y="211"/>
                    </a:lnTo>
                    <a:lnTo>
                      <a:pt x="126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2"/>
                    </a:lnTo>
                    <a:lnTo>
                      <a:pt x="46" y="139"/>
                    </a:lnTo>
                    <a:lnTo>
                      <a:pt x="40" y="113"/>
                    </a:lnTo>
                    <a:lnTo>
                      <a:pt x="40" y="86"/>
                    </a:lnTo>
                    <a:lnTo>
                      <a:pt x="44" y="73"/>
                    </a:lnTo>
                    <a:lnTo>
                      <a:pt x="50" y="62"/>
                    </a:lnTo>
                    <a:lnTo>
                      <a:pt x="60" y="50"/>
                    </a:lnTo>
                    <a:lnTo>
                      <a:pt x="71" y="39"/>
                    </a:lnTo>
                    <a:lnTo>
                      <a:pt x="81" y="30"/>
                    </a:lnTo>
                    <a:lnTo>
                      <a:pt x="93" y="21"/>
                    </a:lnTo>
                    <a:lnTo>
                      <a:pt x="103" y="16"/>
                    </a:lnTo>
                    <a:lnTo>
                      <a:pt x="112" y="11"/>
                    </a:lnTo>
                    <a:lnTo>
                      <a:pt x="109" y="4"/>
                    </a:lnTo>
                    <a:lnTo>
                      <a:pt x="100" y="0"/>
                    </a:lnTo>
                    <a:lnTo>
                      <a:pt x="88" y="0"/>
                    </a:lnTo>
                    <a:lnTo>
                      <a:pt x="75" y="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083" name="Freeform 32"/>
              <p:cNvSpPr>
                <a:spLocks/>
              </p:cNvSpPr>
              <p:nvPr/>
            </p:nvSpPr>
            <p:spPr bwMode="auto">
              <a:xfrm>
                <a:off x="8347" y="4786"/>
                <a:ext cx="24" cy="25"/>
              </a:xfrm>
              <a:custGeom>
                <a:avLst/>
                <a:gdLst>
                  <a:gd name="T0" fmla="*/ 0 w 72"/>
                  <a:gd name="T1" fmla="*/ 0 h 75"/>
                  <a:gd name="T2" fmla="*/ 0 w 72"/>
                  <a:gd name="T3" fmla="*/ 0 h 75"/>
                  <a:gd name="T4" fmla="*/ 0 w 72"/>
                  <a:gd name="T5" fmla="*/ 0 h 75"/>
                  <a:gd name="T6" fmla="*/ 0 w 72"/>
                  <a:gd name="T7" fmla="*/ 0 h 75"/>
                  <a:gd name="T8" fmla="*/ 0 w 72"/>
                  <a:gd name="T9" fmla="*/ 0 h 75"/>
                  <a:gd name="T10" fmla="*/ 0 w 72"/>
                  <a:gd name="T11" fmla="*/ 0 h 75"/>
                  <a:gd name="T12" fmla="*/ 0 w 72"/>
                  <a:gd name="T13" fmla="*/ 0 h 75"/>
                  <a:gd name="T14" fmla="*/ 0 w 72"/>
                  <a:gd name="T15" fmla="*/ 0 h 75"/>
                  <a:gd name="T16" fmla="*/ 0 w 72"/>
                  <a:gd name="T17" fmla="*/ 0 h 75"/>
                  <a:gd name="T18" fmla="*/ 0 w 72"/>
                  <a:gd name="T19" fmla="*/ 0 h 75"/>
                  <a:gd name="T20" fmla="*/ 0 w 72"/>
                  <a:gd name="T21" fmla="*/ 0 h 75"/>
                  <a:gd name="T22" fmla="*/ 0 w 72"/>
                  <a:gd name="T23" fmla="*/ 0 h 75"/>
                  <a:gd name="T24" fmla="*/ 0 w 72"/>
                  <a:gd name="T25" fmla="*/ 0 h 75"/>
                  <a:gd name="T26" fmla="*/ 0 w 72"/>
                  <a:gd name="T27" fmla="*/ 0 h 75"/>
                  <a:gd name="T28" fmla="*/ 0 w 72"/>
                  <a:gd name="T29" fmla="*/ 0 h 75"/>
                  <a:gd name="T30" fmla="*/ 0 w 72"/>
                  <a:gd name="T31" fmla="*/ 0 h 75"/>
                  <a:gd name="T32" fmla="*/ 0 w 72"/>
                  <a:gd name="T33" fmla="*/ 0 h 75"/>
                  <a:gd name="T34" fmla="*/ 0 w 72"/>
                  <a:gd name="T35" fmla="*/ 0 h 75"/>
                  <a:gd name="T36" fmla="*/ 0 w 72"/>
                  <a:gd name="T37" fmla="*/ 0 h 75"/>
                  <a:gd name="T38" fmla="*/ 0 w 72"/>
                  <a:gd name="T39" fmla="*/ 0 h 75"/>
                  <a:gd name="T40" fmla="*/ 0 w 72"/>
                  <a:gd name="T41" fmla="*/ 0 h 75"/>
                  <a:gd name="T42" fmla="*/ 0 w 72"/>
                  <a:gd name="T43" fmla="*/ 0 h 75"/>
                  <a:gd name="T44" fmla="*/ 0 w 72"/>
                  <a:gd name="T45" fmla="*/ 0 h 75"/>
                  <a:gd name="T46" fmla="*/ 0 w 72"/>
                  <a:gd name="T47" fmla="*/ 0 h 75"/>
                  <a:gd name="T48" fmla="*/ 0 w 72"/>
                  <a:gd name="T49" fmla="*/ 0 h 75"/>
                  <a:gd name="T50" fmla="*/ 0 w 72"/>
                  <a:gd name="T51" fmla="*/ 0 h 75"/>
                  <a:gd name="T52" fmla="*/ 0 w 72"/>
                  <a:gd name="T53" fmla="*/ 0 h 75"/>
                  <a:gd name="T54" fmla="*/ 0 w 72"/>
                  <a:gd name="T55" fmla="*/ 0 h 75"/>
                  <a:gd name="T56" fmla="*/ 0 w 72"/>
                  <a:gd name="T57" fmla="*/ 0 h 75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2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9" y="72"/>
                    </a:lnTo>
                    <a:lnTo>
                      <a:pt x="47" y="71"/>
                    </a:lnTo>
                    <a:lnTo>
                      <a:pt x="56" y="66"/>
                    </a:lnTo>
                    <a:lnTo>
                      <a:pt x="64" y="60"/>
                    </a:lnTo>
                    <a:lnTo>
                      <a:pt x="69" y="56"/>
                    </a:lnTo>
                    <a:lnTo>
                      <a:pt x="72" y="52"/>
                    </a:lnTo>
                    <a:lnTo>
                      <a:pt x="72" y="49"/>
                    </a:lnTo>
                    <a:lnTo>
                      <a:pt x="70" y="45"/>
                    </a:lnTo>
                    <a:lnTo>
                      <a:pt x="67" y="40"/>
                    </a:lnTo>
                    <a:lnTo>
                      <a:pt x="63" y="39"/>
                    </a:lnTo>
                    <a:lnTo>
                      <a:pt x="59" y="38"/>
                    </a:lnTo>
                    <a:lnTo>
                      <a:pt x="54" y="39"/>
                    </a:lnTo>
                    <a:lnTo>
                      <a:pt x="48" y="42"/>
                    </a:lnTo>
                    <a:lnTo>
                      <a:pt x="39" y="46"/>
                    </a:lnTo>
                    <a:lnTo>
                      <a:pt x="32" y="50"/>
                    </a:lnTo>
                    <a:lnTo>
                      <a:pt x="29" y="52"/>
                    </a:lnTo>
                    <a:lnTo>
                      <a:pt x="26" y="43"/>
                    </a:lnTo>
                    <a:lnTo>
                      <a:pt x="20" y="25"/>
                    </a:lnTo>
                    <a:lnTo>
                      <a:pt x="12" y="7"/>
                    </a:lnTo>
                    <a:lnTo>
                      <a:pt x="1" y="0"/>
                    </a:lnTo>
                    <a:lnTo>
                      <a:pt x="0" y="17"/>
                    </a:lnTo>
                    <a:lnTo>
                      <a:pt x="3" y="39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084" name="Freeform 33"/>
              <p:cNvSpPr>
                <a:spLocks/>
              </p:cNvSpPr>
              <p:nvPr/>
            </p:nvSpPr>
            <p:spPr bwMode="auto">
              <a:xfrm>
                <a:off x="8370" y="4780"/>
                <a:ext cx="23" cy="20"/>
              </a:xfrm>
              <a:custGeom>
                <a:avLst/>
                <a:gdLst>
                  <a:gd name="T0" fmla="*/ 0 w 70"/>
                  <a:gd name="T1" fmla="*/ 0 h 59"/>
                  <a:gd name="T2" fmla="*/ 0 w 70"/>
                  <a:gd name="T3" fmla="*/ 0 h 59"/>
                  <a:gd name="T4" fmla="*/ 0 w 70"/>
                  <a:gd name="T5" fmla="*/ 0 h 59"/>
                  <a:gd name="T6" fmla="*/ 0 w 70"/>
                  <a:gd name="T7" fmla="*/ 0 h 59"/>
                  <a:gd name="T8" fmla="*/ 0 w 70"/>
                  <a:gd name="T9" fmla="*/ 0 h 59"/>
                  <a:gd name="T10" fmla="*/ 0 w 70"/>
                  <a:gd name="T11" fmla="*/ 0 h 59"/>
                  <a:gd name="T12" fmla="*/ 0 w 70"/>
                  <a:gd name="T13" fmla="*/ 0 h 59"/>
                  <a:gd name="T14" fmla="*/ 0 w 70"/>
                  <a:gd name="T15" fmla="*/ 0 h 59"/>
                  <a:gd name="T16" fmla="*/ 0 w 70"/>
                  <a:gd name="T17" fmla="*/ 0 h 59"/>
                  <a:gd name="T18" fmla="*/ 0 w 70"/>
                  <a:gd name="T19" fmla="*/ 0 h 59"/>
                  <a:gd name="T20" fmla="*/ 0 w 70"/>
                  <a:gd name="T21" fmla="*/ 0 h 59"/>
                  <a:gd name="T22" fmla="*/ 0 w 70"/>
                  <a:gd name="T23" fmla="*/ 0 h 59"/>
                  <a:gd name="T24" fmla="*/ 0 w 70"/>
                  <a:gd name="T25" fmla="*/ 0 h 59"/>
                  <a:gd name="T26" fmla="*/ 0 w 70"/>
                  <a:gd name="T27" fmla="*/ 0 h 59"/>
                  <a:gd name="T28" fmla="*/ 0 w 70"/>
                  <a:gd name="T29" fmla="*/ 0 h 59"/>
                  <a:gd name="T30" fmla="*/ 0 w 70"/>
                  <a:gd name="T31" fmla="*/ 0 h 59"/>
                  <a:gd name="T32" fmla="*/ 0 w 70"/>
                  <a:gd name="T33" fmla="*/ 0 h 59"/>
                  <a:gd name="T34" fmla="*/ 0 w 70"/>
                  <a:gd name="T35" fmla="*/ 0 h 59"/>
                  <a:gd name="T36" fmla="*/ 0 w 70"/>
                  <a:gd name="T37" fmla="*/ 0 h 59"/>
                  <a:gd name="T38" fmla="*/ 0 w 70"/>
                  <a:gd name="T39" fmla="*/ 0 h 59"/>
                  <a:gd name="T40" fmla="*/ 0 w 70"/>
                  <a:gd name="T41" fmla="*/ 0 h 59"/>
                  <a:gd name="T42" fmla="*/ 0 w 70"/>
                  <a:gd name="T43" fmla="*/ 0 h 59"/>
                  <a:gd name="T44" fmla="*/ 0 w 70"/>
                  <a:gd name="T45" fmla="*/ 0 h 59"/>
                  <a:gd name="T46" fmla="*/ 0 w 70"/>
                  <a:gd name="T47" fmla="*/ 0 h 59"/>
                  <a:gd name="T48" fmla="*/ 0 w 70"/>
                  <a:gd name="T49" fmla="*/ 0 h 5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70" h="59">
                    <a:moveTo>
                      <a:pt x="15" y="53"/>
                    </a:moveTo>
                    <a:lnTo>
                      <a:pt x="16" y="55"/>
                    </a:lnTo>
                    <a:lnTo>
                      <a:pt x="20" y="57"/>
                    </a:lnTo>
                    <a:lnTo>
                      <a:pt x="25" y="59"/>
                    </a:lnTo>
                    <a:lnTo>
                      <a:pt x="26" y="59"/>
                    </a:lnTo>
                    <a:lnTo>
                      <a:pt x="35" y="59"/>
                    </a:lnTo>
                    <a:lnTo>
                      <a:pt x="45" y="56"/>
                    </a:lnTo>
                    <a:lnTo>
                      <a:pt x="54" y="55"/>
                    </a:lnTo>
                    <a:lnTo>
                      <a:pt x="63" y="50"/>
                    </a:lnTo>
                    <a:lnTo>
                      <a:pt x="66" y="47"/>
                    </a:lnTo>
                    <a:lnTo>
                      <a:pt x="69" y="44"/>
                    </a:lnTo>
                    <a:lnTo>
                      <a:pt x="70" y="40"/>
                    </a:lnTo>
                    <a:lnTo>
                      <a:pt x="69" y="37"/>
                    </a:lnTo>
                    <a:lnTo>
                      <a:pt x="56" y="32"/>
                    </a:lnTo>
                    <a:lnTo>
                      <a:pt x="42" y="33"/>
                    </a:lnTo>
                    <a:lnTo>
                      <a:pt x="32" y="37"/>
                    </a:lnTo>
                    <a:lnTo>
                      <a:pt x="28" y="40"/>
                    </a:lnTo>
                    <a:lnTo>
                      <a:pt x="20" y="30"/>
                    </a:lnTo>
                    <a:lnTo>
                      <a:pt x="16" y="14"/>
                    </a:lnTo>
                    <a:lnTo>
                      <a:pt x="10" y="3"/>
                    </a:lnTo>
                    <a:lnTo>
                      <a:pt x="3" y="0"/>
                    </a:lnTo>
                    <a:lnTo>
                      <a:pt x="0" y="19"/>
                    </a:lnTo>
                    <a:lnTo>
                      <a:pt x="4" y="36"/>
                    </a:lnTo>
                    <a:lnTo>
                      <a:pt x="12" y="49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085" name="Freeform 34"/>
              <p:cNvSpPr>
                <a:spLocks/>
              </p:cNvSpPr>
              <p:nvPr/>
            </p:nvSpPr>
            <p:spPr bwMode="auto">
              <a:xfrm>
                <a:off x="8390" y="4771"/>
                <a:ext cx="22" cy="20"/>
              </a:xfrm>
              <a:custGeom>
                <a:avLst/>
                <a:gdLst>
                  <a:gd name="T0" fmla="*/ 0 w 65"/>
                  <a:gd name="T1" fmla="*/ 0 h 60"/>
                  <a:gd name="T2" fmla="*/ 0 w 65"/>
                  <a:gd name="T3" fmla="*/ 0 h 60"/>
                  <a:gd name="T4" fmla="*/ 0 w 65"/>
                  <a:gd name="T5" fmla="*/ 0 h 60"/>
                  <a:gd name="T6" fmla="*/ 0 w 65"/>
                  <a:gd name="T7" fmla="*/ 0 h 60"/>
                  <a:gd name="T8" fmla="*/ 0 w 65"/>
                  <a:gd name="T9" fmla="*/ 0 h 60"/>
                  <a:gd name="T10" fmla="*/ 0 w 65"/>
                  <a:gd name="T11" fmla="*/ 0 h 60"/>
                  <a:gd name="T12" fmla="*/ 0 w 65"/>
                  <a:gd name="T13" fmla="*/ 0 h 60"/>
                  <a:gd name="T14" fmla="*/ 0 w 65"/>
                  <a:gd name="T15" fmla="*/ 0 h 60"/>
                  <a:gd name="T16" fmla="*/ 0 w 65"/>
                  <a:gd name="T17" fmla="*/ 0 h 60"/>
                  <a:gd name="T18" fmla="*/ 0 w 65"/>
                  <a:gd name="T19" fmla="*/ 0 h 60"/>
                  <a:gd name="T20" fmla="*/ 0 w 65"/>
                  <a:gd name="T21" fmla="*/ 0 h 60"/>
                  <a:gd name="T22" fmla="*/ 0 w 65"/>
                  <a:gd name="T23" fmla="*/ 0 h 60"/>
                  <a:gd name="T24" fmla="*/ 0 w 65"/>
                  <a:gd name="T25" fmla="*/ 0 h 60"/>
                  <a:gd name="T26" fmla="*/ 0 w 65"/>
                  <a:gd name="T27" fmla="*/ 0 h 60"/>
                  <a:gd name="T28" fmla="*/ 0 w 65"/>
                  <a:gd name="T29" fmla="*/ 0 h 60"/>
                  <a:gd name="T30" fmla="*/ 0 w 65"/>
                  <a:gd name="T31" fmla="*/ 0 h 60"/>
                  <a:gd name="T32" fmla="*/ 0 w 65"/>
                  <a:gd name="T33" fmla="*/ 0 h 60"/>
                  <a:gd name="T34" fmla="*/ 0 w 65"/>
                  <a:gd name="T35" fmla="*/ 0 h 60"/>
                  <a:gd name="T36" fmla="*/ 0 w 65"/>
                  <a:gd name="T37" fmla="*/ 0 h 60"/>
                  <a:gd name="T38" fmla="*/ 0 w 65"/>
                  <a:gd name="T39" fmla="*/ 0 h 60"/>
                  <a:gd name="T40" fmla="*/ 0 w 65"/>
                  <a:gd name="T41" fmla="*/ 0 h 60"/>
                  <a:gd name="T42" fmla="*/ 0 w 65"/>
                  <a:gd name="T43" fmla="*/ 0 h 6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5" h="60">
                    <a:moveTo>
                      <a:pt x="4" y="46"/>
                    </a:moveTo>
                    <a:lnTo>
                      <a:pt x="9" y="56"/>
                    </a:lnTo>
                    <a:lnTo>
                      <a:pt x="21" y="60"/>
                    </a:lnTo>
                    <a:lnTo>
                      <a:pt x="31" y="60"/>
                    </a:lnTo>
                    <a:lnTo>
                      <a:pt x="35" y="60"/>
                    </a:lnTo>
                    <a:lnTo>
                      <a:pt x="44" y="57"/>
                    </a:lnTo>
                    <a:lnTo>
                      <a:pt x="54" y="51"/>
                    </a:lnTo>
                    <a:lnTo>
                      <a:pt x="62" y="46"/>
                    </a:lnTo>
                    <a:lnTo>
                      <a:pt x="65" y="40"/>
                    </a:lnTo>
                    <a:lnTo>
                      <a:pt x="63" y="36"/>
                    </a:lnTo>
                    <a:lnTo>
                      <a:pt x="60" y="34"/>
                    </a:lnTo>
                    <a:lnTo>
                      <a:pt x="56" y="33"/>
                    </a:lnTo>
                    <a:lnTo>
                      <a:pt x="51" y="33"/>
                    </a:lnTo>
                    <a:lnTo>
                      <a:pt x="26" y="37"/>
                    </a:lnTo>
                    <a:lnTo>
                      <a:pt x="24" y="30"/>
                    </a:lnTo>
                    <a:lnTo>
                      <a:pt x="18" y="15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0" y="14"/>
                    </a:lnTo>
                    <a:lnTo>
                      <a:pt x="2" y="30"/>
                    </a:lnTo>
                    <a:lnTo>
                      <a:pt x="3" y="41"/>
                    </a:lnTo>
                    <a:lnTo>
                      <a:pt x="4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086" name="Freeform 35"/>
              <p:cNvSpPr>
                <a:spLocks/>
              </p:cNvSpPr>
              <p:nvPr/>
            </p:nvSpPr>
            <p:spPr bwMode="auto">
              <a:xfrm>
                <a:off x="8362" y="4825"/>
                <a:ext cx="23" cy="16"/>
              </a:xfrm>
              <a:custGeom>
                <a:avLst/>
                <a:gdLst>
                  <a:gd name="T0" fmla="*/ 0 w 69"/>
                  <a:gd name="T1" fmla="*/ 0 h 47"/>
                  <a:gd name="T2" fmla="*/ 0 w 69"/>
                  <a:gd name="T3" fmla="*/ 0 h 47"/>
                  <a:gd name="T4" fmla="*/ 0 w 69"/>
                  <a:gd name="T5" fmla="*/ 0 h 47"/>
                  <a:gd name="T6" fmla="*/ 0 w 69"/>
                  <a:gd name="T7" fmla="*/ 0 h 47"/>
                  <a:gd name="T8" fmla="*/ 0 w 69"/>
                  <a:gd name="T9" fmla="*/ 0 h 47"/>
                  <a:gd name="T10" fmla="*/ 0 w 69"/>
                  <a:gd name="T11" fmla="*/ 0 h 47"/>
                  <a:gd name="T12" fmla="*/ 0 w 69"/>
                  <a:gd name="T13" fmla="*/ 0 h 47"/>
                  <a:gd name="T14" fmla="*/ 0 w 69"/>
                  <a:gd name="T15" fmla="*/ 0 h 47"/>
                  <a:gd name="T16" fmla="*/ 0 w 69"/>
                  <a:gd name="T17" fmla="*/ 0 h 47"/>
                  <a:gd name="T18" fmla="*/ 0 w 69"/>
                  <a:gd name="T19" fmla="*/ 0 h 47"/>
                  <a:gd name="T20" fmla="*/ 0 w 69"/>
                  <a:gd name="T21" fmla="*/ 0 h 47"/>
                  <a:gd name="T22" fmla="*/ 0 w 69"/>
                  <a:gd name="T23" fmla="*/ 0 h 47"/>
                  <a:gd name="T24" fmla="*/ 0 w 69"/>
                  <a:gd name="T25" fmla="*/ 0 h 47"/>
                  <a:gd name="T26" fmla="*/ 0 w 69"/>
                  <a:gd name="T27" fmla="*/ 0 h 47"/>
                  <a:gd name="T28" fmla="*/ 0 w 69"/>
                  <a:gd name="T29" fmla="*/ 0 h 47"/>
                  <a:gd name="T30" fmla="*/ 0 w 69"/>
                  <a:gd name="T31" fmla="*/ 0 h 47"/>
                  <a:gd name="T32" fmla="*/ 0 w 69"/>
                  <a:gd name="T33" fmla="*/ 0 h 47"/>
                  <a:gd name="T34" fmla="*/ 0 w 69"/>
                  <a:gd name="T35" fmla="*/ 0 h 47"/>
                  <a:gd name="T36" fmla="*/ 0 w 69"/>
                  <a:gd name="T37" fmla="*/ 0 h 47"/>
                  <a:gd name="T38" fmla="*/ 0 w 69"/>
                  <a:gd name="T39" fmla="*/ 0 h 47"/>
                  <a:gd name="T40" fmla="*/ 0 w 69"/>
                  <a:gd name="T41" fmla="*/ 0 h 47"/>
                  <a:gd name="T42" fmla="*/ 0 w 69"/>
                  <a:gd name="T43" fmla="*/ 0 h 47"/>
                  <a:gd name="T44" fmla="*/ 0 w 69"/>
                  <a:gd name="T45" fmla="*/ 0 h 47"/>
                  <a:gd name="T46" fmla="*/ 0 w 69"/>
                  <a:gd name="T47" fmla="*/ 0 h 47"/>
                  <a:gd name="T48" fmla="*/ 0 w 69"/>
                  <a:gd name="T49" fmla="*/ 0 h 47"/>
                  <a:gd name="T50" fmla="*/ 0 w 69"/>
                  <a:gd name="T51" fmla="*/ 0 h 47"/>
                  <a:gd name="T52" fmla="*/ 0 w 69"/>
                  <a:gd name="T53" fmla="*/ 0 h 47"/>
                  <a:gd name="T54" fmla="*/ 0 w 69"/>
                  <a:gd name="T55" fmla="*/ 0 h 47"/>
                  <a:gd name="T56" fmla="*/ 0 w 69"/>
                  <a:gd name="T57" fmla="*/ 0 h 47"/>
                  <a:gd name="T58" fmla="*/ 0 w 69"/>
                  <a:gd name="T59" fmla="*/ 0 h 47"/>
                  <a:gd name="T60" fmla="*/ 0 w 69"/>
                  <a:gd name="T61" fmla="*/ 0 h 47"/>
                  <a:gd name="T62" fmla="*/ 0 w 69"/>
                  <a:gd name="T63" fmla="*/ 0 h 47"/>
                  <a:gd name="T64" fmla="*/ 0 w 69"/>
                  <a:gd name="T65" fmla="*/ 0 h 4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69" h="47">
                    <a:moveTo>
                      <a:pt x="9" y="46"/>
                    </a:moveTo>
                    <a:lnTo>
                      <a:pt x="12" y="47"/>
                    </a:lnTo>
                    <a:lnTo>
                      <a:pt x="16" y="47"/>
                    </a:lnTo>
                    <a:lnTo>
                      <a:pt x="22" y="47"/>
                    </a:lnTo>
                    <a:lnTo>
                      <a:pt x="23" y="47"/>
                    </a:lnTo>
                    <a:lnTo>
                      <a:pt x="31" y="46"/>
                    </a:lnTo>
                    <a:lnTo>
                      <a:pt x="40" y="45"/>
                    </a:lnTo>
                    <a:lnTo>
                      <a:pt x="48" y="42"/>
                    </a:lnTo>
                    <a:lnTo>
                      <a:pt x="56" y="37"/>
                    </a:lnTo>
                    <a:lnTo>
                      <a:pt x="63" y="34"/>
                    </a:lnTo>
                    <a:lnTo>
                      <a:pt x="67" y="30"/>
                    </a:lnTo>
                    <a:lnTo>
                      <a:pt x="69" y="26"/>
                    </a:lnTo>
                    <a:lnTo>
                      <a:pt x="66" y="20"/>
                    </a:lnTo>
                    <a:lnTo>
                      <a:pt x="62" y="17"/>
                    </a:lnTo>
                    <a:lnTo>
                      <a:pt x="56" y="17"/>
                    </a:lnTo>
                    <a:lnTo>
                      <a:pt x="48" y="17"/>
                    </a:lnTo>
                    <a:lnTo>
                      <a:pt x="40" y="19"/>
                    </a:lnTo>
                    <a:lnTo>
                      <a:pt x="32" y="22"/>
                    </a:lnTo>
                    <a:lnTo>
                      <a:pt x="26" y="23"/>
                    </a:lnTo>
                    <a:lnTo>
                      <a:pt x="22" y="26"/>
                    </a:lnTo>
                    <a:lnTo>
                      <a:pt x="20" y="26"/>
                    </a:lnTo>
                    <a:lnTo>
                      <a:pt x="19" y="22"/>
                    </a:lnTo>
                    <a:lnTo>
                      <a:pt x="16" y="14"/>
                    </a:lnTo>
                    <a:lnTo>
                      <a:pt x="12" y="7"/>
                    </a:lnTo>
                    <a:lnTo>
                      <a:pt x="10" y="4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0" y="3"/>
                    </a:lnTo>
                    <a:lnTo>
                      <a:pt x="0" y="11"/>
                    </a:lnTo>
                    <a:lnTo>
                      <a:pt x="3" y="26"/>
                    </a:lnTo>
                    <a:lnTo>
                      <a:pt x="7" y="40"/>
                    </a:lnTo>
                    <a:lnTo>
                      <a:pt x="9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087" name="Freeform 36"/>
              <p:cNvSpPr>
                <a:spLocks/>
              </p:cNvSpPr>
              <p:nvPr/>
            </p:nvSpPr>
            <p:spPr bwMode="auto">
              <a:xfrm>
                <a:off x="8390" y="4813"/>
                <a:ext cx="20" cy="20"/>
              </a:xfrm>
              <a:custGeom>
                <a:avLst/>
                <a:gdLst>
                  <a:gd name="T0" fmla="*/ 0 w 60"/>
                  <a:gd name="T1" fmla="*/ 0 h 58"/>
                  <a:gd name="T2" fmla="*/ 0 w 60"/>
                  <a:gd name="T3" fmla="*/ 0 h 58"/>
                  <a:gd name="T4" fmla="*/ 0 w 60"/>
                  <a:gd name="T5" fmla="*/ 0 h 58"/>
                  <a:gd name="T6" fmla="*/ 0 w 60"/>
                  <a:gd name="T7" fmla="*/ 0 h 58"/>
                  <a:gd name="T8" fmla="*/ 0 w 60"/>
                  <a:gd name="T9" fmla="*/ 0 h 58"/>
                  <a:gd name="T10" fmla="*/ 0 w 60"/>
                  <a:gd name="T11" fmla="*/ 0 h 58"/>
                  <a:gd name="T12" fmla="*/ 0 w 60"/>
                  <a:gd name="T13" fmla="*/ 0 h 58"/>
                  <a:gd name="T14" fmla="*/ 0 w 60"/>
                  <a:gd name="T15" fmla="*/ 0 h 58"/>
                  <a:gd name="T16" fmla="*/ 0 w 60"/>
                  <a:gd name="T17" fmla="*/ 0 h 58"/>
                  <a:gd name="T18" fmla="*/ 0 w 60"/>
                  <a:gd name="T19" fmla="*/ 0 h 58"/>
                  <a:gd name="T20" fmla="*/ 0 w 60"/>
                  <a:gd name="T21" fmla="*/ 0 h 58"/>
                  <a:gd name="T22" fmla="*/ 0 w 60"/>
                  <a:gd name="T23" fmla="*/ 0 h 58"/>
                  <a:gd name="T24" fmla="*/ 0 w 60"/>
                  <a:gd name="T25" fmla="*/ 0 h 58"/>
                  <a:gd name="T26" fmla="*/ 0 w 60"/>
                  <a:gd name="T27" fmla="*/ 0 h 58"/>
                  <a:gd name="T28" fmla="*/ 0 w 60"/>
                  <a:gd name="T29" fmla="*/ 0 h 58"/>
                  <a:gd name="T30" fmla="*/ 0 w 60"/>
                  <a:gd name="T31" fmla="*/ 0 h 58"/>
                  <a:gd name="T32" fmla="*/ 0 w 60"/>
                  <a:gd name="T33" fmla="*/ 0 h 58"/>
                  <a:gd name="T34" fmla="*/ 0 w 60"/>
                  <a:gd name="T35" fmla="*/ 0 h 58"/>
                  <a:gd name="T36" fmla="*/ 0 w 60"/>
                  <a:gd name="T37" fmla="*/ 0 h 58"/>
                  <a:gd name="T38" fmla="*/ 0 w 60"/>
                  <a:gd name="T39" fmla="*/ 0 h 58"/>
                  <a:gd name="T40" fmla="*/ 0 w 60"/>
                  <a:gd name="T41" fmla="*/ 0 h 58"/>
                  <a:gd name="T42" fmla="*/ 0 w 60"/>
                  <a:gd name="T43" fmla="*/ 0 h 58"/>
                  <a:gd name="T44" fmla="*/ 0 w 60"/>
                  <a:gd name="T45" fmla="*/ 0 h 58"/>
                  <a:gd name="T46" fmla="*/ 0 w 60"/>
                  <a:gd name="T47" fmla="*/ 0 h 58"/>
                  <a:gd name="T48" fmla="*/ 0 w 60"/>
                  <a:gd name="T49" fmla="*/ 0 h 5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60" h="58">
                    <a:moveTo>
                      <a:pt x="13" y="52"/>
                    </a:moveTo>
                    <a:lnTo>
                      <a:pt x="20" y="55"/>
                    </a:lnTo>
                    <a:lnTo>
                      <a:pt x="32" y="58"/>
                    </a:lnTo>
                    <a:lnTo>
                      <a:pt x="45" y="56"/>
                    </a:lnTo>
                    <a:lnTo>
                      <a:pt x="55" y="50"/>
                    </a:lnTo>
                    <a:lnTo>
                      <a:pt x="58" y="49"/>
                    </a:lnTo>
                    <a:lnTo>
                      <a:pt x="60" y="46"/>
                    </a:lnTo>
                    <a:lnTo>
                      <a:pt x="60" y="42"/>
                    </a:lnTo>
                    <a:lnTo>
                      <a:pt x="60" y="39"/>
                    </a:lnTo>
                    <a:lnTo>
                      <a:pt x="58" y="36"/>
                    </a:lnTo>
                    <a:lnTo>
                      <a:pt x="54" y="33"/>
                    </a:lnTo>
                    <a:lnTo>
                      <a:pt x="49" y="32"/>
                    </a:lnTo>
                    <a:lnTo>
                      <a:pt x="45" y="32"/>
                    </a:lnTo>
                    <a:lnTo>
                      <a:pt x="36" y="35"/>
                    </a:lnTo>
                    <a:lnTo>
                      <a:pt x="27" y="36"/>
                    </a:lnTo>
                    <a:lnTo>
                      <a:pt x="20" y="35"/>
                    </a:lnTo>
                    <a:lnTo>
                      <a:pt x="17" y="35"/>
                    </a:lnTo>
                    <a:lnTo>
                      <a:pt x="17" y="29"/>
                    </a:lnTo>
                    <a:lnTo>
                      <a:pt x="17" y="16"/>
                    </a:lnTo>
                    <a:lnTo>
                      <a:pt x="14" y="3"/>
                    </a:lnTo>
                    <a:lnTo>
                      <a:pt x="5" y="0"/>
                    </a:lnTo>
                    <a:lnTo>
                      <a:pt x="1" y="12"/>
                    </a:lnTo>
                    <a:lnTo>
                      <a:pt x="0" y="26"/>
                    </a:lnTo>
                    <a:lnTo>
                      <a:pt x="3" y="40"/>
                    </a:lnTo>
                    <a:lnTo>
                      <a:pt x="13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088" name="Freeform 37"/>
              <p:cNvSpPr>
                <a:spLocks/>
              </p:cNvSpPr>
              <p:nvPr/>
            </p:nvSpPr>
            <p:spPr bwMode="auto">
              <a:xfrm>
                <a:off x="8411" y="4806"/>
                <a:ext cx="20" cy="18"/>
              </a:xfrm>
              <a:custGeom>
                <a:avLst/>
                <a:gdLst>
                  <a:gd name="T0" fmla="*/ 0 w 59"/>
                  <a:gd name="T1" fmla="*/ 0 h 55"/>
                  <a:gd name="T2" fmla="*/ 0 w 59"/>
                  <a:gd name="T3" fmla="*/ 0 h 55"/>
                  <a:gd name="T4" fmla="*/ 0 w 59"/>
                  <a:gd name="T5" fmla="*/ 0 h 55"/>
                  <a:gd name="T6" fmla="*/ 0 w 59"/>
                  <a:gd name="T7" fmla="*/ 0 h 55"/>
                  <a:gd name="T8" fmla="*/ 0 w 59"/>
                  <a:gd name="T9" fmla="*/ 0 h 55"/>
                  <a:gd name="T10" fmla="*/ 0 w 59"/>
                  <a:gd name="T11" fmla="*/ 0 h 55"/>
                  <a:gd name="T12" fmla="*/ 0 w 59"/>
                  <a:gd name="T13" fmla="*/ 0 h 55"/>
                  <a:gd name="T14" fmla="*/ 0 w 59"/>
                  <a:gd name="T15" fmla="*/ 0 h 55"/>
                  <a:gd name="T16" fmla="*/ 0 w 59"/>
                  <a:gd name="T17" fmla="*/ 0 h 55"/>
                  <a:gd name="T18" fmla="*/ 0 w 59"/>
                  <a:gd name="T19" fmla="*/ 0 h 55"/>
                  <a:gd name="T20" fmla="*/ 0 w 59"/>
                  <a:gd name="T21" fmla="*/ 0 h 55"/>
                  <a:gd name="T22" fmla="*/ 0 w 59"/>
                  <a:gd name="T23" fmla="*/ 0 h 55"/>
                  <a:gd name="T24" fmla="*/ 0 w 59"/>
                  <a:gd name="T25" fmla="*/ 0 h 55"/>
                  <a:gd name="T26" fmla="*/ 0 w 59"/>
                  <a:gd name="T27" fmla="*/ 0 h 55"/>
                  <a:gd name="T28" fmla="*/ 0 w 59"/>
                  <a:gd name="T29" fmla="*/ 0 h 55"/>
                  <a:gd name="T30" fmla="*/ 0 w 59"/>
                  <a:gd name="T31" fmla="*/ 0 h 55"/>
                  <a:gd name="T32" fmla="*/ 0 w 59"/>
                  <a:gd name="T33" fmla="*/ 0 h 55"/>
                  <a:gd name="T34" fmla="*/ 0 w 59"/>
                  <a:gd name="T35" fmla="*/ 0 h 55"/>
                  <a:gd name="T36" fmla="*/ 0 w 59"/>
                  <a:gd name="T37" fmla="*/ 0 h 55"/>
                  <a:gd name="T38" fmla="*/ 0 w 59"/>
                  <a:gd name="T39" fmla="*/ 0 h 55"/>
                  <a:gd name="T40" fmla="*/ 0 w 59"/>
                  <a:gd name="T41" fmla="*/ 0 h 55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59" h="55">
                    <a:moveTo>
                      <a:pt x="19" y="52"/>
                    </a:moveTo>
                    <a:lnTo>
                      <a:pt x="31" y="55"/>
                    </a:lnTo>
                    <a:lnTo>
                      <a:pt x="43" y="54"/>
                    </a:lnTo>
                    <a:lnTo>
                      <a:pt x="53" y="46"/>
                    </a:lnTo>
                    <a:lnTo>
                      <a:pt x="59" y="35"/>
                    </a:lnTo>
                    <a:lnTo>
                      <a:pt x="57" y="31"/>
                    </a:lnTo>
                    <a:lnTo>
                      <a:pt x="54" y="29"/>
                    </a:lnTo>
                    <a:lnTo>
                      <a:pt x="49" y="28"/>
                    </a:lnTo>
                    <a:lnTo>
                      <a:pt x="44" y="29"/>
                    </a:lnTo>
                    <a:lnTo>
                      <a:pt x="41" y="32"/>
                    </a:lnTo>
                    <a:lnTo>
                      <a:pt x="38" y="35"/>
                    </a:lnTo>
                    <a:lnTo>
                      <a:pt x="34" y="36"/>
                    </a:lnTo>
                    <a:lnTo>
                      <a:pt x="31" y="39"/>
                    </a:lnTo>
                    <a:lnTo>
                      <a:pt x="28" y="32"/>
                    </a:lnTo>
                    <a:lnTo>
                      <a:pt x="21" y="18"/>
                    </a:lnTo>
                    <a:lnTo>
                      <a:pt x="10" y="5"/>
                    </a:lnTo>
                    <a:lnTo>
                      <a:pt x="0" y="0"/>
                    </a:lnTo>
                    <a:lnTo>
                      <a:pt x="2" y="18"/>
                    </a:lnTo>
                    <a:lnTo>
                      <a:pt x="9" y="35"/>
                    </a:lnTo>
                    <a:lnTo>
                      <a:pt x="16" y="46"/>
                    </a:lnTo>
                    <a:lnTo>
                      <a:pt x="19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089" name="Freeform 38"/>
              <p:cNvSpPr>
                <a:spLocks/>
              </p:cNvSpPr>
              <p:nvPr/>
            </p:nvSpPr>
            <p:spPr bwMode="auto">
              <a:xfrm>
                <a:off x="8374" y="4857"/>
                <a:ext cx="27" cy="25"/>
              </a:xfrm>
              <a:custGeom>
                <a:avLst/>
                <a:gdLst>
                  <a:gd name="T0" fmla="*/ 0 w 82"/>
                  <a:gd name="T1" fmla="*/ 0 h 76"/>
                  <a:gd name="T2" fmla="*/ 0 w 82"/>
                  <a:gd name="T3" fmla="*/ 0 h 76"/>
                  <a:gd name="T4" fmla="*/ 0 w 82"/>
                  <a:gd name="T5" fmla="*/ 0 h 76"/>
                  <a:gd name="T6" fmla="*/ 0 w 82"/>
                  <a:gd name="T7" fmla="*/ 0 h 76"/>
                  <a:gd name="T8" fmla="*/ 0 w 82"/>
                  <a:gd name="T9" fmla="*/ 0 h 76"/>
                  <a:gd name="T10" fmla="*/ 0 w 82"/>
                  <a:gd name="T11" fmla="*/ 0 h 76"/>
                  <a:gd name="T12" fmla="*/ 0 w 82"/>
                  <a:gd name="T13" fmla="*/ 0 h 76"/>
                  <a:gd name="T14" fmla="*/ 0 w 82"/>
                  <a:gd name="T15" fmla="*/ 0 h 76"/>
                  <a:gd name="T16" fmla="*/ 0 w 82"/>
                  <a:gd name="T17" fmla="*/ 0 h 76"/>
                  <a:gd name="T18" fmla="*/ 0 w 82"/>
                  <a:gd name="T19" fmla="*/ 0 h 76"/>
                  <a:gd name="T20" fmla="*/ 0 w 82"/>
                  <a:gd name="T21" fmla="*/ 0 h 76"/>
                  <a:gd name="T22" fmla="*/ 0 w 82"/>
                  <a:gd name="T23" fmla="*/ 0 h 76"/>
                  <a:gd name="T24" fmla="*/ 0 w 82"/>
                  <a:gd name="T25" fmla="*/ 0 h 76"/>
                  <a:gd name="T26" fmla="*/ 0 w 82"/>
                  <a:gd name="T27" fmla="*/ 0 h 76"/>
                  <a:gd name="T28" fmla="*/ 0 w 82"/>
                  <a:gd name="T29" fmla="*/ 0 h 76"/>
                  <a:gd name="T30" fmla="*/ 0 w 82"/>
                  <a:gd name="T31" fmla="*/ 0 h 76"/>
                  <a:gd name="T32" fmla="*/ 0 w 82"/>
                  <a:gd name="T33" fmla="*/ 0 h 76"/>
                  <a:gd name="T34" fmla="*/ 0 w 82"/>
                  <a:gd name="T35" fmla="*/ 0 h 76"/>
                  <a:gd name="T36" fmla="*/ 0 w 82"/>
                  <a:gd name="T37" fmla="*/ 0 h 76"/>
                  <a:gd name="T38" fmla="*/ 0 w 82"/>
                  <a:gd name="T39" fmla="*/ 0 h 76"/>
                  <a:gd name="T40" fmla="*/ 0 w 82"/>
                  <a:gd name="T41" fmla="*/ 0 h 76"/>
                  <a:gd name="T42" fmla="*/ 0 w 82"/>
                  <a:gd name="T43" fmla="*/ 0 h 76"/>
                  <a:gd name="T44" fmla="*/ 0 w 82"/>
                  <a:gd name="T45" fmla="*/ 0 h 76"/>
                  <a:gd name="T46" fmla="*/ 0 w 82"/>
                  <a:gd name="T47" fmla="*/ 0 h 76"/>
                  <a:gd name="T48" fmla="*/ 0 w 82"/>
                  <a:gd name="T49" fmla="*/ 0 h 76"/>
                  <a:gd name="T50" fmla="*/ 0 w 82"/>
                  <a:gd name="T51" fmla="*/ 0 h 76"/>
                  <a:gd name="T52" fmla="*/ 0 w 82"/>
                  <a:gd name="T53" fmla="*/ 0 h 76"/>
                  <a:gd name="T54" fmla="*/ 0 w 82"/>
                  <a:gd name="T55" fmla="*/ 0 h 76"/>
                  <a:gd name="T56" fmla="*/ 0 w 82"/>
                  <a:gd name="T57" fmla="*/ 0 h 76"/>
                  <a:gd name="T58" fmla="*/ 0 w 82"/>
                  <a:gd name="T59" fmla="*/ 0 h 76"/>
                  <a:gd name="T60" fmla="*/ 0 w 82"/>
                  <a:gd name="T61" fmla="*/ 0 h 76"/>
                  <a:gd name="T62" fmla="*/ 0 w 82"/>
                  <a:gd name="T63" fmla="*/ 0 h 76"/>
                  <a:gd name="T64" fmla="*/ 0 w 82"/>
                  <a:gd name="T65" fmla="*/ 0 h 7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82" h="76">
                    <a:moveTo>
                      <a:pt x="32" y="75"/>
                    </a:moveTo>
                    <a:lnTo>
                      <a:pt x="38" y="76"/>
                    </a:lnTo>
                    <a:lnTo>
                      <a:pt x="44" y="76"/>
                    </a:lnTo>
                    <a:lnTo>
                      <a:pt x="50" y="76"/>
                    </a:lnTo>
                    <a:lnTo>
                      <a:pt x="57" y="75"/>
                    </a:lnTo>
                    <a:lnTo>
                      <a:pt x="61" y="72"/>
                    </a:lnTo>
                    <a:lnTo>
                      <a:pt x="67" y="67"/>
                    </a:lnTo>
                    <a:lnTo>
                      <a:pt x="72" y="64"/>
                    </a:lnTo>
                    <a:lnTo>
                      <a:pt x="76" y="59"/>
                    </a:lnTo>
                    <a:lnTo>
                      <a:pt x="80" y="56"/>
                    </a:lnTo>
                    <a:lnTo>
                      <a:pt x="82" y="52"/>
                    </a:lnTo>
                    <a:lnTo>
                      <a:pt x="82" y="47"/>
                    </a:lnTo>
                    <a:lnTo>
                      <a:pt x="79" y="43"/>
                    </a:lnTo>
                    <a:lnTo>
                      <a:pt x="70" y="39"/>
                    </a:lnTo>
                    <a:lnTo>
                      <a:pt x="63" y="37"/>
                    </a:lnTo>
                    <a:lnTo>
                      <a:pt x="54" y="39"/>
                    </a:lnTo>
                    <a:lnTo>
                      <a:pt x="47" y="41"/>
                    </a:lnTo>
                    <a:lnTo>
                      <a:pt x="39" y="44"/>
                    </a:lnTo>
                    <a:lnTo>
                      <a:pt x="35" y="49"/>
                    </a:lnTo>
                    <a:lnTo>
                      <a:pt x="32" y="50"/>
                    </a:lnTo>
                    <a:lnTo>
                      <a:pt x="30" y="52"/>
                    </a:lnTo>
                    <a:lnTo>
                      <a:pt x="29" y="43"/>
                    </a:lnTo>
                    <a:lnTo>
                      <a:pt x="23" y="23"/>
                    </a:lnTo>
                    <a:lnTo>
                      <a:pt x="14" y="6"/>
                    </a:lnTo>
                    <a:lnTo>
                      <a:pt x="4" y="0"/>
                    </a:lnTo>
                    <a:lnTo>
                      <a:pt x="0" y="17"/>
                    </a:lnTo>
                    <a:lnTo>
                      <a:pt x="0" y="31"/>
                    </a:lnTo>
                    <a:lnTo>
                      <a:pt x="4" y="44"/>
                    </a:lnTo>
                    <a:lnTo>
                      <a:pt x="11" y="54"/>
                    </a:lnTo>
                    <a:lnTo>
                      <a:pt x="19" y="63"/>
                    </a:lnTo>
                    <a:lnTo>
                      <a:pt x="25" y="70"/>
                    </a:lnTo>
                    <a:lnTo>
                      <a:pt x="30" y="73"/>
                    </a:lnTo>
                    <a:lnTo>
                      <a:pt x="32" y="7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090" name="Freeform 39"/>
              <p:cNvSpPr>
                <a:spLocks/>
              </p:cNvSpPr>
              <p:nvPr/>
            </p:nvSpPr>
            <p:spPr bwMode="auto">
              <a:xfrm>
                <a:off x="8404" y="4847"/>
                <a:ext cx="25" cy="22"/>
              </a:xfrm>
              <a:custGeom>
                <a:avLst/>
                <a:gdLst>
                  <a:gd name="T0" fmla="*/ 0 w 75"/>
                  <a:gd name="T1" fmla="*/ 0 h 66"/>
                  <a:gd name="T2" fmla="*/ 0 w 75"/>
                  <a:gd name="T3" fmla="*/ 0 h 66"/>
                  <a:gd name="T4" fmla="*/ 0 w 75"/>
                  <a:gd name="T5" fmla="*/ 0 h 66"/>
                  <a:gd name="T6" fmla="*/ 0 w 75"/>
                  <a:gd name="T7" fmla="*/ 0 h 66"/>
                  <a:gd name="T8" fmla="*/ 0 w 75"/>
                  <a:gd name="T9" fmla="*/ 0 h 66"/>
                  <a:gd name="T10" fmla="*/ 0 w 75"/>
                  <a:gd name="T11" fmla="*/ 0 h 66"/>
                  <a:gd name="T12" fmla="*/ 0 w 75"/>
                  <a:gd name="T13" fmla="*/ 0 h 66"/>
                  <a:gd name="T14" fmla="*/ 0 w 75"/>
                  <a:gd name="T15" fmla="*/ 0 h 66"/>
                  <a:gd name="T16" fmla="*/ 0 w 75"/>
                  <a:gd name="T17" fmla="*/ 0 h 66"/>
                  <a:gd name="T18" fmla="*/ 0 w 75"/>
                  <a:gd name="T19" fmla="*/ 0 h 66"/>
                  <a:gd name="T20" fmla="*/ 0 w 75"/>
                  <a:gd name="T21" fmla="*/ 0 h 66"/>
                  <a:gd name="T22" fmla="*/ 0 w 75"/>
                  <a:gd name="T23" fmla="*/ 0 h 66"/>
                  <a:gd name="T24" fmla="*/ 0 w 75"/>
                  <a:gd name="T25" fmla="*/ 0 h 66"/>
                  <a:gd name="T26" fmla="*/ 0 w 75"/>
                  <a:gd name="T27" fmla="*/ 0 h 66"/>
                  <a:gd name="T28" fmla="*/ 0 w 75"/>
                  <a:gd name="T29" fmla="*/ 0 h 66"/>
                  <a:gd name="T30" fmla="*/ 0 w 75"/>
                  <a:gd name="T31" fmla="*/ 0 h 66"/>
                  <a:gd name="T32" fmla="*/ 0 w 75"/>
                  <a:gd name="T33" fmla="*/ 0 h 66"/>
                  <a:gd name="T34" fmla="*/ 0 w 75"/>
                  <a:gd name="T35" fmla="*/ 0 h 66"/>
                  <a:gd name="T36" fmla="*/ 0 w 75"/>
                  <a:gd name="T37" fmla="*/ 0 h 66"/>
                  <a:gd name="T38" fmla="*/ 0 w 75"/>
                  <a:gd name="T39" fmla="*/ 0 h 66"/>
                  <a:gd name="T40" fmla="*/ 0 w 75"/>
                  <a:gd name="T41" fmla="*/ 0 h 66"/>
                  <a:gd name="T42" fmla="*/ 0 w 75"/>
                  <a:gd name="T43" fmla="*/ 0 h 66"/>
                  <a:gd name="T44" fmla="*/ 0 w 75"/>
                  <a:gd name="T45" fmla="*/ 0 h 66"/>
                  <a:gd name="T46" fmla="*/ 0 w 75"/>
                  <a:gd name="T47" fmla="*/ 0 h 66"/>
                  <a:gd name="T48" fmla="*/ 0 w 75"/>
                  <a:gd name="T49" fmla="*/ 0 h 66"/>
                  <a:gd name="T50" fmla="*/ 0 w 75"/>
                  <a:gd name="T51" fmla="*/ 0 h 66"/>
                  <a:gd name="T52" fmla="*/ 0 w 75"/>
                  <a:gd name="T53" fmla="*/ 0 h 66"/>
                  <a:gd name="T54" fmla="*/ 0 w 75"/>
                  <a:gd name="T55" fmla="*/ 0 h 66"/>
                  <a:gd name="T56" fmla="*/ 0 w 75"/>
                  <a:gd name="T57" fmla="*/ 0 h 6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5" h="66">
                    <a:moveTo>
                      <a:pt x="12" y="53"/>
                    </a:moveTo>
                    <a:lnTo>
                      <a:pt x="15" y="56"/>
                    </a:lnTo>
                    <a:lnTo>
                      <a:pt x="19" y="60"/>
                    </a:lnTo>
                    <a:lnTo>
                      <a:pt x="25" y="62"/>
                    </a:lnTo>
                    <a:lnTo>
                      <a:pt x="27" y="63"/>
                    </a:lnTo>
                    <a:lnTo>
                      <a:pt x="32" y="65"/>
                    </a:lnTo>
                    <a:lnTo>
                      <a:pt x="40" y="65"/>
                    </a:lnTo>
                    <a:lnTo>
                      <a:pt x="49" y="66"/>
                    </a:lnTo>
                    <a:lnTo>
                      <a:pt x="57" y="65"/>
                    </a:lnTo>
                    <a:lnTo>
                      <a:pt x="65" y="63"/>
                    </a:lnTo>
                    <a:lnTo>
                      <a:pt x="71" y="60"/>
                    </a:lnTo>
                    <a:lnTo>
                      <a:pt x="75" y="55"/>
                    </a:lnTo>
                    <a:lnTo>
                      <a:pt x="75" y="46"/>
                    </a:lnTo>
                    <a:lnTo>
                      <a:pt x="72" y="39"/>
                    </a:lnTo>
                    <a:lnTo>
                      <a:pt x="66" y="35"/>
                    </a:lnTo>
                    <a:lnTo>
                      <a:pt x="59" y="33"/>
                    </a:lnTo>
                    <a:lnTo>
                      <a:pt x="50" y="33"/>
                    </a:lnTo>
                    <a:lnTo>
                      <a:pt x="41" y="35"/>
                    </a:lnTo>
                    <a:lnTo>
                      <a:pt x="34" y="36"/>
                    </a:lnTo>
                    <a:lnTo>
                      <a:pt x="28" y="39"/>
                    </a:lnTo>
                    <a:lnTo>
                      <a:pt x="27" y="39"/>
                    </a:lnTo>
                    <a:lnTo>
                      <a:pt x="25" y="32"/>
                    </a:lnTo>
                    <a:lnTo>
                      <a:pt x="19" y="16"/>
                    </a:lnTo>
                    <a:lnTo>
                      <a:pt x="10" y="3"/>
                    </a:lnTo>
                    <a:lnTo>
                      <a:pt x="0" y="0"/>
                    </a:lnTo>
                    <a:lnTo>
                      <a:pt x="0" y="22"/>
                    </a:lnTo>
                    <a:lnTo>
                      <a:pt x="5" y="39"/>
                    </a:lnTo>
                    <a:lnTo>
                      <a:pt x="9" y="49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091" name="Freeform 40"/>
              <p:cNvSpPr>
                <a:spLocks/>
              </p:cNvSpPr>
              <p:nvPr/>
            </p:nvSpPr>
            <p:spPr bwMode="auto">
              <a:xfrm>
                <a:off x="8434" y="4844"/>
                <a:ext cx="25" cy="21"/>
              </a:xfrm>
              <a:custGeom>
                <a:avLst/>
                <a:gdLst>
                  <a:gd name="T0" fmla="*/ 0 w 75"/>
                  <a:gd name="T1" fmla="*/ 0 h 63"/>
                  <a:gd name="T2" fmla="*/ 0 w 75"/>
                  <a:gd name="T3" fmla="*/ 0 h 63"/>
                  <a:gd name="T4" fmla="*/ 0 w 75"/>
                  <a:gd name="T5" fmla="*/ 0 h 63"/>
                  <a:gd name="T6" fmla="*/ 0 w 75"/>
                  <a:gd name="T7" fmla="*/ 0 h 63"/>
                  <a:gd name="T8" fmla="*/ 0 w 75"/>
                  <a:gd name="T9" fmla="*/ 0 h 63"/>
                  <a:gd name="T10" fmla="*/ 0 w 75"/>
                  <a:gd name="T11" fmla="*/ 0 h 63"/>
                  <a:gd name="T12" fmla="*/ 0 w 75"/>
                  <a:gd name="T13" fmla="*/ 0 h 63"/>
                  <a:gd name="T14" fmla="*/ 0 w 75"/>
                  <a:gd name="T15" fmla="*/ 0 h 63"/>
                  <a:gd name="T16" fmla="*/ 0 w 75"/>
                  <a:gd name="T17" fmla="*/ 0 h 63"/>
                  <a:gd name="T18" fmla="*/ 0 w 75"/>
                  <a:gd name="T19" fmla="*/ 0 h 63"/>
                  <a:gd name="T20" fmla="*/ 0 w 75"/>
                  <a:gd name="T21" fmla="*/ 0 h 63"/>
                  <a:gd name="T22" fmla="*/ 0 w 75"/>
                  <a:gd name="T23" fmla="*/ 0 h 63"/>
                  <a:gd name="T24" fmla="*/ 0 w 75"/>
                  <a:gd name="T25" fmla="*/ 0 h 63"/>
                  <a:gd name="T26" fmla="*/ 0 w 75"/>
                  <a:gd name="T27" fmla="*/ 0 h 63"/>
                  <a:gd name="T28" fmla="*/ 0 w 75"/>
                  <a:gd name="T29" fmla="*/ 0 h 63"/>
                  <a:gd name="T30" fmla="*/ 0 w 75"/>
                  <a:gd name="T31" fmla="*/ 0 h 63"/>
                  <a:gd name="T32" fmla="*/ 0 w 75"/>
                  <a:gd name="T33" fmla="*/ 0 h 63"/>
                  <a:gd name="T34" fmla="*/ 0 w 75"/>
                  <a:gd name="T35" fmla="*/ 0 h 63"/>
                  <a:gd name="T36" fmla="*/ 0 w 75"/>
                  <a:gd name="T37" fmla="*/ 0 h 63"/>
                  <a:gd name="T38" fmla="*/ 0 w 75"/>
                  <a:gd name="T39" fmla="*/ 0 h 63"/>
                  <a:gd name="T40" fmla="*/ 0 w 75"/>
                  <a:gd name="T41" fmla="*/ 0 h 63"/>
                  <a:gd name="T42" fmla="*/ 0 w 75"/>
                  <a:gd name="T43" fmla="*/ 0 h 63"/>
                  <a:gd name="T44" fmla="*/ 0 w 75"/>
                  <a:gd name="T45" fmla="*/ 0 h 63"/>
                  <a:gd name="T46" fmla="*/ 0 w 75"/>
                  <a:gd name="T47" fmla="*/ 0 h 63"/>
                  <a:gd name="T48" fmla="*/ 0 w 75"/>
                  <a:gd name="T49" fmla="*/ 0 h 63"/>
                  <a:gd name="T50" fmla="*/ 0 w 75"/>
                  <a:gd name="T51" fmla="*/ 0 h 63"/>
                  <a:gd name="T52" fmla="*/ 0 w 75"/>
                  <a:gd name="T53" fmla="*/ 0 h 63"/>
                  <a:gd name="T54" fmla="*/ 0 w 75"/>
                  <a:gd name="T55" fmla="*/ 0 h 63"/>
                  <a:gd name="T56" fmla="*/ 0 w 75"/>
                  <a:gd name="T57" fmla="*/ 0 h 63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5" h="63">
                    <a:moveTo>
                      <a:pt x="3" y="41"/>
                    </a:moveTo>
                    <a:lnTo>
                      <a:pt x="4" y="46"/>
                    </a:lnTo>
                    <a:lnTo>
                      <a:pt x="10" y="50"/>
                    </a:lnTo>
                    <a:lnTo>
                      <a:pt x="14" y="56"/>
                    </a:lnTo>
                    <a:lnTo>
                      <a:pt x="16" y="57"/>
                    </a:lnTo>
                    <a:lnTo>
                      <a:pt x="23" y="60"/>
                    </a:lnTo>
                    <a:lnTo>
                      <a:pt x="32" y="63"/>
                    </a:lnTo>
                    <a:lnTo>
                      <a:pt x="42" y="63"/>
                    </a:lnTo>
                    <a:lnTo>
                      <a:pt x="54" y="61"/>
                    </a:lnTo>
                    <a:lnTo>
                      <a:pt x="64" y="58"/>
                    </a:lnTo>
                    <a:lnTo>
                      <a:pt x="72" y="54"/>
                    </a:lnTo>
                    <a:lnTo>
                      <a:pt x="75" y="47"/>
                    </a:lnTo>
                    <a:lnTo>
                      <a:pt x="73" y="40"/>
                    </a:lnTo>
                    <a:lnTo>
                      <a:pt x="67" y="34"/>
                    </a:lnTo>
                    <a:lnTo>
                      <a:pt x="60" y="30"/>
                    </a:lnTo>
                    <a:lnTo>
                      <a:pt x="53" y="28"/>
                    </a:lnTo>
                    <a:lnTo>
                      <a:pt x="45" y="30"/>
                    </a:lnTo>
                    <a:lnTo>
                      <a:pt x="36" y="31"/>
                    </a:lnTo>
                    <a:lnTo>
                      <a:pt x="31" y="33"/>
                    </a:lnTo>
                    <a:lnTo>
                      <a:pt x="26" y="36"/>
                    </a:lnTo>
                    <a:lnTo>
                      <a:pt x="25" y="36"/>
                    </a:lnTo>
                    <a:lnTo>
                      <a:pt x="23" y="30"/>
                    </a:lnTo>
                    <a:lnTo>
                      <a:pt x="17" y="15"/>
                    </a:lnTo>
                    <a:lnTo>
                      <a:pt x="10" y="2"/>
                    </a:lnTo>
                    <a:lnTo>
                      <a:pt x="0" y="0"/>
                    </a:lnTo>
                    <a:lnTo>
                      <a:pt x="0" y="15"/>
                    </a:lnTo>
                    <a:lnTo>
                      <a:pt x="1" y="28"/>
                    </a:lnTo>
                    <a:lnTo>
                      <a:pt x="3" y="38"/>
                    </a:lnTo>
                    <a:lnTo>
                      <a:pt x="3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092" name="Freeform 41"/>
              <p:cNvSpPr>
                <a:spLocks/>
              </p:cNvSpPr>
              <p:nvPr/>
            </p:nvSpPr>
            <p:spPr bwMode="auto">
              <a:xfrm>
                <a:off x="8126" y="4482"/>
                <a:ext cx="83" cy="97"/>
              </a:xfrm>
              <a:custGeom>
                <a:avLst/>
                <a:gdLst>
                  <a:gd name="T0" fmla="*/ 0 w 250"/>
                  <a:gd name="T1" fmla="*/ 0 h 290"/>
                  <a:gd name="T2" fmla="*/ 0 w 250"/>
                  <a:gd name="T3" fmla="*/ 0 h 290"/>
                  <a:gd name="T4" fmla="*/ 0 w 250"/>
                  <a:gd name="T5" fmla="*/ 0 h 290"/>
                  <a:gd name="T6" fmla="*/ 0 w 250"/>
                  <a:gd name="T7" fmla="*/ 0 h 290"/>
                  <a:gd name="T8" fmla="*/ 0 w 250"/>
                  <a:gd name="T9" fmla="*/ 0 h 290"/>
                  <a:gd name="T10" fmla="*/ 0 w 250"/>
                  <a:gd name="T11" fmla="*/ 0 h 290"/>
                  <a:gd name="T12" fmla="*/ 0 w 250"/>
                  <a:gd name="T13" fmla="*/ 1 h 290"/>
                  <a:gd name="T14" fmla="*/ 0 w 250"/>
                  <a:gd name="T15" fmla="*/ 1 h 290"/>
                  <a:gd name="T16" fmla="*/ 0 w 250"/>
                  <a:gd name="T17" fmla="*/ 1 h 290"/>
                  <a:gd name="T18" fmla="*/ 0 w 250"/>
                  <a:gd name="T19" fmla="*/ 1 h 290"/>
                  <a:gd name="T20" fmla="*/ 0 w 250"/>
                  <a:gd name="T21" fmla="*/ 1 h 290"/>
                  <a:gd name="T22" fmla="*/ 0 w 250"/>
                  <a:gd name="T23" fmla="*/ 1 h 290"/>
                  <a:gd name="T24" fmla="*/ 0 w 250"/>
                  <a:gd name="T25" fmla="*/ 1 h 290"/>
                  <a:gd name="T26" fmla="*/ 0 w 250"/>
                  <a:gd name="T27" fmla="*/ 1 h 290"/>
                  <a:gd name="T28" fmla="*/ 0 w 250"/>
                  <a:gd name="T29" fmla="*/ 1 h 290"/>
                  <a:gd name="T30" fmla="*/ 1 w 250"/>
                  <a:gd name="T31" fmla="*/ 1 h 290"/>
                  <a:gd name="T32" fmla="*/ 1 w 250"/>
                  <a:gd name="T33" fmla="*/ 1 h 290"/>
                  <a:gd name="T34" fmla="*/ 1 w 250"/>
                  <a:gd name="T35" fmla="*/ 1 h 290"/>
                  <a:gd name="T36" fmla="*/ 1 w 250"/>
                  <a:gd name="T37" fmla="*/ 1 h 290"/>
                  <a:gd name="T38" fmla="*/ 1 w 250"/>
                  <a:gd name="T39" fmla="*/ 1 h 290"/>
                  <a:gd name="T40" fmla="*/ 1 w 250"/>
                  <a:gd name="T41" fmla="*/ 1 h 290"/>
                  <a:gd name="T42" fmla="*/ 1 w 250"/>
                  <a:gd name="T43" fmla="*/ 1 h 290"/>
                  <a:gd name="T44" fmla="*/ 1 w 250"/>
                  <a:gd name="T45" fmla="*/ 1 h 290"/>
                  <a:gd name="T46" fmla="*/ 1 w 250"/>
                  <a:gd name="T47" fmla="*/ 1 h 290"/>
                  <a:gd name="T48" fmla="*/ 1 w 250"/>
                  <a:gd name="T49" fmla="*/ 1 h 290"/>
                  <a:gd name="T50" fmla="*/ 1 w 250"/>
                  <a:gd name="T51" fmla="*/ 1 h 290"/>
                  <a:gd name="T52" fmla="*/ 1 w 250"/>
                  <a:gd name="T53" fmla="*/ 1 h 290"/>
                  <a:gd name="T54" fmla="*/ 0 w 250"/>
                  <a:gd name="T55" fmla="*/ 1 h 290"/>
                  <a:gd name="T56" fmla="*/ 0 w 250"/>
                  <a:gd name="T57" fmla="*/ 1 h 290"/>
                  <a:gd name="T58" fmla="*/ 0 w 250"/>
                  <a:gd name="T59" fmla="*/ 1 h 290"/>
                  <a:gd name="T60" fmla="*/ 0 w 250"/>
                  <a:gd name="T61" fmla="*/ 1 h 290"/>
                  <a:gd name="T62" fmla="*/ 0 w 250"/>
                  <a:gd name="T63" fmla="*/ 1 h 290"/>
                  <a:gd name="T64" fmla="*/ 0 w 250"/>
                  <a:gd name="T65" fmla="*/ 1 h 290"/>
                  <a:gd name="T66" fmla="*/ 0 w 250"/>
                  <a:gd name="T67" fmla="*/ 1 h 290"/>
                  <a:gd name="T68" fmla="*/ 0 w 250"/>
                  <a:gd name="T69" fmla="*/ 0 h 290"/>
                  <a:gd name="T70" fmla="*/ 0 w 250"/>
                  <a:gd name="T71" fmla="*/ 0 h 290"/>
                  <a:gd name="T72" fmla="*/ 0 w 250"/>
                  <a:gd name="T73" fmla="*/ 0 h 290"/>
                  <a:gd name="T74" fmla="*/ 1 w 250"/>
                  <a:gd name="T75" fmla="*/ 0 h 290"/>
                  <a:gd name="T76" fmla="*/ 1 w 250"/>
                  <a:gd name="T77" fmla="*/ 0 h 290"/>
                  <a:gd name="T78" fmla="*/ 1 w 250"/>
                  <a:gd name="T79" fmla="*/ 0 h 290"/>
                  <a:gd name="T80" fmla="*/ 1 w 250"/>
                  <a:gd name="T81" fmla="*/ 0 h 290"/>
                  <a:gd name="T82" fmla="*/ 1 w 250"/>
                  <a:gd name="T83" fmla="*/ 0 h 290"/>
                  <a:gd name="T84" fmla="*/ 1 w 250"/>
                  <a:gd name="T85" fmla="*/ 0 h 290"/>
                  <a:gd name="T86" fmla="*/ 1 w 250"/>
                  <a:gd name="T87" fmla="*/ 0 h 290"/>
                  <a:gd name="T88" fmla="*/ 1 w 250"/>
                  <a:gd name="T89" fmla="*/ 0 h 290"/>
                  <a:gd name="T90" fmla="*/ 1 w 250"/>
                  <a:gd name="T91" fmla="*/ 0 h 290"/>
                  <a:gd name="T92" fmla="*/ 1 w 250"/>
                  <a:gd name="T93" fmla="*/ 0 h 290"/>
                  <a:gd name="T94" fmla="*/ 0 w 250"/>
                  <a:gd name="T95" fmla="*/ 0 h 290"/>
                  <a:gd name="T96" fmla="*/ 0 w 250"/>
                  <a:gd name="T97" fmla="*/ 0 h 29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250" h="290">
                    <a:moveTo>
                      <a:pt x="88" y="37"/>
                    </a:moveTo>
                    <a:lnTo>
                      <a:pt x="69" y="49"/>
                    </a:lnTo>
                    <a:lnTo>
                      <a:pt x="53" y="63"/>
                    </a:lnTo>
                    <a:lnTo>
                      <a:pt x="39" y="79"/>
                    </a:lnTo>
                    <a:lnTo>
                      <a:pt x="25" y="96"/>
                    </a:lnTo>
                    <a:lnTo>
                      <a:pt x="15" y="115"/>
                    </a:lnTo>
                    <a:lnTo>
                      <a:pt x="8" y="135"/>
                    </a:lnTo>
                    <a:lnTo>
                      <a:pt x="3" y="157"/>
                    </a:lnTo>
                    <a:lnTo>
                      <a:pt x="0" y="178"/>
                    </a:lnTo>
                    <a:lnTo>
                      <a:pt x="3" y="208"/>
                    </a:lnTo>
                    <a:lnTo>
                      <a:pt x="15" y="233"/>
                    </a:lnTo>
                    <a:lnTo>
                      <a:pt x="33" y="254"/>
                    </a:lnTo>
                    <a:lnTo>
                      <a:pt x="56" y="270"/>
                    </a:lnTo>
                    <a:lnTo>
                      <a:pt x="83" y="283"/>
                    </a:lnTo>
                    <a:lnTo>
                      <a:pt x="110" y="289"/>
                    </a:lnTo>
                    <a:lnTo>
                      <a:pt x="140" y="290"/>
                    </a:lnTo>
                    <a:lnTo>
                      <a:pt x="168" y="286"/>
                    </a:lnTo>
                    <a:lnTo>
                      <a:pt x="174" y="286"/>
                    </a:lnTo>
                    <a:lnTo>
                      <a:pt x="179" y="283"/>
                    </a:lnTo>
                    <a:lnTo>
                      <a:pt x="184" y="279"/>
                    </a:lnTo>
                    <a:lnTo>
                      <a:pt x="185" y="273"/>
                    </a:lnTo>
                    <a:lnTo>
                      <a:pt x="182" y="266"/>
                    </a:lnTo>
                    <a:lnTo>
                      <a:pt x="176" y="260"/>
                    </a:lnTo>
                    <a:lnTo>
                      <a:pt x="169" y="254"/>
                    </a:lnTo>
                    <a:lnTo>
                      <a:pt x="162" y="252"/>
                    </a:lnTo>
                    <a:lnTo>
                      <a:pt x="147" y="247"/>
                    </a:lnTo>
                    <a:lnTo>
                      <a:pt x="132" y="244"/>
                    </a:lnTo>
                    <a:lnTo>
                      <a:pt x="118" y="242"/>
                    </a:lnTo>
                    <a:lnTo>
                      <a:pt x="105" y="239"/>
                    </a:lnTo>
                    <a:lnTo>
                      <a:pt x="91" y="234"/>
                    </a:lnTo>
                    <a:lnTo>
                      <a:pt x="78" y="229"/>
                    </a:lnTo>
                    <a:lnTo>
                      <a:pt x="66" y="221"/>
                    </a:lnTo>
                    <a:lnTo>
                      <a:pt x="55" y="210"/>
                    </a:lnTo>
                    <a:lnTo>
                      <a:pt x="50" y="161"/>
                    </a:lnTo>
                    <a:lnTo>
                      <a:pt x="62" y="121"/>
                    </a:lnTo>
                    <a:lnTo>
                      <a:pt x="85" y="89"/>
                    </a:lnTo>
                    <a:lnTo>
                      <a:pt x="118" y="63"/>
                    </a:lnTo>
                    <a:lnTo>
                      <a:pt x="153" y="43"/>
                    </a:lnTo>
                    <a:lnTo>
                      <a:pt x="190" y="27"/>
                    </a:lnTo>
                    <a:lnTo>
                      <a:pt x="223" y="16"/>
                    </a:lnTo>
                    <a:lnTo>
                      <a:pt x="250" y="6"/>
                    </a:lnTo>
                    <a:lnTo>
                      <a:pt x="234" y="2"/>
                    </a:lnTo>
                    <a:lnTo>
                      <a:pt x="216" y="0"/>
                    </a:lnTo>
                    <a:lnTo>
                      <a:pt x="196" y="3"/>
                    </a:lnTo>
                    <a:lnTo>
                      <a:pt x="174" y="6"/>
                    </a:lnTo>
                    <a:lnTo>
                      <a:pt x="152" y="13"/>
                    </a:lnTo>
                    <a:lnTo>
                      <a:pt x="130" y="20"/>
                    </a:lnTo>
                    <a:lnTo>
                      <a:pt x="107" y="29"/>
                    </a:lnTo>
                    <a:lnTo>
                      <a:pt x="88" y="37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093" name="Freeform 42"/>
              <p:cNvSpPr>
                <a:spLocks/>
              </p:cNvSpPr>
              <p:nvPr/>
            </p:nvSpPr>
            <p:spPr bwMode="auto">
              <a:xfrm>
                <a:off x="8268" y="4481"/>
                <a:ext cx="53" cy="75"/>
              </a:xfrm>
              <a:custGeom>
                <a:avLst/>
                <a:gdLst>
                  <a:gd name="T0" fmla="*/ 1 w 160"/>
                  <a:gd name="T1" fmla="*/ 0 h 225"/>
                  <a:gd name="T2" fmla="*/ 1 w 160"/>
                  <a:gd name="T3" fmla="*/ 0 h 225"/>
                  <a:gd name="T4" fmla="*/ 1 w 160"/>
                  <a:gd name="T5" fmla="*/ 0 h 225"/>
                  <a:gd name="T6" fmla="*/ 1 w 160"/>
                  <a:gd name="T7" fmla="*/ 1 h 225"/>
                  <a:gd name="T8" fmla="*/ 0 w 160"/>
                  <a:gd name="T9" fmla="*/ 1 h 225"/>
                  <a:gd name="T10" fmla="*/ 0 w 160"/>
                  <a:gd name="T11" fmla="*/ 1 h 225"/>
                  <a:gd name="T12" fmla="*/ 0 w 160"/>
                  <a:gd name="T13" fmla="*/ 1 h 225"/>
                  <a:gd name="T14" fmla="*/ 0 w 160"/>
                  <a:gd name="T15" fmla="*/ 1 h 225"/>
                  <a:gd name="T16" fmla="*/ 0 w 160"/>
                  <a:gd name="T17" fmla="*/ 1 h 225"/>
                  <a:gd name="T18" fmla="*/ 0 w 160"/>
                  <a:gd name="T19" fmla="*/ 1 h 225"/>
                  <a:gd name="T20" fmla="*/ 0 w 160"/>
                  <a:gd name="T21" fmla="*/ 1 h 225"/>
                  <a:gd name="T22" fmla="*/ 0 w 160"/>
                  <a:gd name="T23" fmla="*/ 1 h 225"/>
                  <a:gd name="T24" fmla="*/ 0 w 160"/>
                  <a:gd name="T25" fmla="*/ 1 h 225"/>
                  <a:gd name="T26" fmla="*/ 0 w 160"/>
                  <a:gd name="T27" fmla="*/ 1 h 225"/>
                  <a:gd name="T28" fmla="*/ 0 w 160"/>
                  <a:gd name="T29" fmla="*/ 1 h 225"/>
                  <a:gd name="T30" fmla="*/ 0 w 160"/>
                  <a:gd name="T31" fmla="*/ 1 h 225"/>
                  <a:gd name="T32" fmla="*/ 0 w 160"/>
                  <a:gd name="T33" fmla="*/ 1 h 225"/>
                  <a:gd name="T34" fmla="*/ 0 w 160"/>
                  <a:gd name="T35" fmla="*/ 1 h 225"/>
                  <a:gd name="T36" fmla="*/ 0 w 160"/>
                  <a:gd name="T37" fmla="*/ 1 h 225"/>
                  <a:gd name="T38" fmla="*/ 0 w 160"/>
                  <a:gd name="T39" fmla="*/ 1 h 225"/>
                  <a:gd name="T40" fmla="*/ 1 w 160"/>
                  <a:gd name="T41" fmla="*/ 1 h 225"/>
                  <a:gd name="T42" fmla="*/ 1 w 160"/>
                  <a:gd name="T43" fmla="*/ 1 h 225"/>
                  <a:gd name="T44" fmla="*/ 1 w 160"/>
                  <a:gd name="T45" fmla="*/ 0 h 225"/>
                  <a:gd name="T46" fmla="*/ 1 w 160"/>
                  <a:gd name="T47" fmla="*/ 0 h 225"/>
                  <a:gd name="T48" fmla="*/ 1 w 160"/>
                  <a:gd name="T49" fmla="*/ 0 h 225"/>
                  <a:gd name="T50" fmla="*/ 1 w 160"/>
                  <a:gd name="T51" fmla="*/ 0 h 225"/>
                  <a:gd name="T52" fmla="*/ 0 w 160"/>
                  <a:gd name="T53" fmla="*/ 0 h 225"/>
                  <a:gd name="T54" fmla="*/ 0 w 160"/>
                  <a:gd name="T55" fmla="*/ 0 h 225"/>
                  <a:gd name="T56" fmla="*/ 0 w 160"/>
                  <a:gd name="T57" fmla="*/ 0 h 225"/>
                  <a:gd name="T58" fmla="*/ 0 w 160"/>
                  <a:gd name="T59" fmla="*/ 0 h 225"/>
                  <a:gd name="T60" fmla="*/ 0 w 160"/>
                  <a:gd name="T61" fmla="*/ 0 h 225"/>
                  <a:gd name="T62" fmla="*/ 0 w 160"/>
                  <a:gd name="T63" fmla="*/ 0 h 225"/>
                  <a:gd name="T64" fmla="*/ 0 w 160"/>
                  <a:gd name="T65" fmla="*/ 0 h 225"/>
                  <a:gd name="T66" fmla="*/ 0 w 160"/>
                  <a:gd name="T67" fmla="*/ 0 h 225"/>
                  <a:gd name="T68" fmla="*/ 0 w 160"/>
                  <a:gd name="T69" fmla="*/ 0 h 225"/>
                  <a:gd name="T70" fmla="*/ 0 w 160"/>
                  <a:gd name="T71" fmla="*/ 0 h 225"/>
                  <a:gd name="T72" fmla="*/ 0 w 160"/>
                  <a:gd name="T73" fmla="*/ 0 h 225"/>
                  <a:gd name="T74" fmla="*/ 0 w 160"/>
                  <a:gd name="T75" fmla="*/ 0 h 225"/>
                  <a:gd name="T76" fmla="*/ 0 w 160"/>
                  <a:gd name="T77" fmla="*/ 0 h 225"/>
                  <a:gd name="T78" fmla="*/ 1 w 160"/>
                  <a:gd name="T79" fmla="*/ 0 h 225"/>
                  <a:gd name="T80" fmla="*/ 1 w 160"/>
                  <a:gd name="T81" fmla="*/ 0 h 225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60" h="225">
                    <a:moveTo>
                      <a:pt x="135" y="73"/>
                    </a:moveTo>
                    <a:lnTo>
                      <a:pt x="141" y="96"/>
                    </a:lnTo>
                    <a:lnTo>
                      <a:pt x="140" y="118"/>
                    </a:lnTo>
                    <a:lnTo>
                      <a:pt x="129" y="135"/>
                    </a:lnTo>
                    <a:lnTo>
                      <a:pt x="115" y="151"/>
                    </a:lnTo>
                    <a:lnTo>
                      <a:pt x="97" y="165"/>
                    </a:lnTo>
                    <a:lnTo>
                      <a:pt x="76" y="179"/>
                    </a:lnTo>
                    <a:lnTo>
                      <a:pt x="56" y="192"/>
                    </a:lnTo>
                    <a:lnTo>
                      <a:pt x="38" y="205"/>
                    </a:lnTo>
                    <a:lnTo>
                      <a:pt x="35" y="210"/>
                    </a:lnTo>
                    <a:lnTo>
                      <a:pt x="34" y="212"/>
                    </a:lnTo>
                    <a:lnTo>
                      <a:pt x="34" y="217"/>
                    </a:lnTo>
                    <a:lnTo>
                      <a:pt x="35" y="221"/>
                    </a:lnTo>
                    <a:lnTo>
                      <a:pt x="40" y="224"/>
                    </a:lnTo>
                    <a:lnTo>
                      <a:pt x="44" y="225"/>
                    </a:lnTo>
                    <a:lnTo>
                      <a:pt x="47" y="225"/>
                    </a:lnTo>
                    <a:lnTo>
                      <a:pt x="51" y="224"/>
                    </a:lnTo>
                    <a:lnTo>
                      <a:pt x="75" y="211"/>
                    </a:lnTo>
                    <a:lnTo>
                      <a:pt x="97" y="197"/>
                    </a:lnTo>
                    <a:lnTo>
                      <a:pt x="117" y="181"/>
                    </a:lnTo>
                    <a:lnTo>
                      <a:pt x="137" y="162"/>
                    </a:lnTo>
                    <a:lnTo>
                      <a:pt x="150" y="142"/>
                    </a:lnTo>
                    <a:lnTo>
                      <a:pt x="159" y="119"/>
                    </a:lnTo>
                    <a:lnTo>
                      <a:pt x="160" y="95"/>
                    </a:lnTo>
                    <a:lnTo>
                      <a:pt x="154" y="69"/>
                    </a:lnTo>
                    <a:lnTo>
                      <a:pt x="141" y="49"/>
                    </a:lnTo>
                    <a:lnTo>
                      <a:pt x="122" y="31"/>
                    </a:lnTo>
                    <a:lnTo>
                      <a:pt x="98" y="18"/>
                    </a:lnTo>
                    <a:lnTo>
                      <a:pt x="72" y="8"/>
                    </a:lnTo>
                    <a:lnTo>
                      <a:pt x="46" y="3"/>
                    </a:lnTo>
                    <a:lnTo>
                      <a:pt x="24" y="0"/>
                    </a:lnTo>
                    <a:lnTo>
                      <a:pt x="7" y="0"/>
                    </a:lnTo>
                    <a:lnTo>
                      <a:pt x="0" y="4"/>
                    </a:lnTo>
                    <a:lnTo>
                      <a:pt x="18" y="11"/>
                    </a:lnTo>
                    <a:lnTo>
                      <a:pt x="37" y="17"/>
                    </a:lnTo>
                    <a:lnTo>
                      <a:pt x="57" y="23"/>
                    </a:lnTo>
                    <a:lnTo>
                      <a:pt x="76" y="29"/>
                    </a:lnTo>
                    <a:lnTo>
                      <a:pt x="95" y="36"/>
                    </a:lnTo>
                    <a:lnTo>
                      <a:pt x="112" y="46"/>
                    </a:lnTo>
                    <a:lnTo>
                      <a:pt x="125" y="57"/>
                    </a:lnTo>
                    <a:lnTo>
                      <a:pt x="135" y="73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094" name="Freeform 43"/>
              <p:cNvSpPr>
                <a:spLocks/>
              </p:cNvSpPr>
              <p:nvPr/>
            </p:nvSpPr>
            <p:spPr bwMode="auto">
              <a:xfrm>
                <a:off x="8073" y="4463"/>
                <a:ext cx="135" cy="158"/>
              </a:xfrm>
              <a:custGeom>
                <a:avLst/>
                <a:gdLst>
                  <a:gd name="T0" fmla="*/ 1 w 404"/>
                  <a:gd name="T1" fmla="*/ 0 h 472"/>
                  <a:gd name="T2" fmla="*/ 0 w 404"/>
                  <a:gd name="T3" fmla="*/ 1 h 472"/>
                  <a:gd name="T4" fmla="*/ 0 w 404"/>
                  <a:gd name="T5" fmla="*/ 1 h 472"/>
                  <a:gd name="T6" fmla="*/ 0 w 404"/>
                  <a:gd name="T7" fmla="*/ 1 h 472"/>
                  <a:gd name="T8" fmla="*/ 0 w 404"/>
                  <a:gd name="T9" fmla="*/ 1 h 472"/>
                  <a:gd name="T10" fmla="*/ 0 w 404"/>
                  <a:gd name="T11" fmla="*/ 1 h 472"/>
                  <a:gd name="T12" fmla="*/ 0 w 404"/>
                  <a:gd name="T13" fmla="*/ 2 h 472"/>
                  <a:gd name="T14" fmla="*/ 0 w 404"/>
                  <a:gd name="T15" fmla="*/ 2 h 472"/>
                  <a:gd name="T16" fmla="*/ 0 w 404"/>
                  <a:gd name="T17" fmla="*/ 2 h 472"/>
                  <a:gd name="T18" fmla="*/ 0 w 404"/>
                  <a:gd name="T19" fmla="*/ 2 h 472"/>
                  <a:gd name="T20" fmla="*/ 1 w 404"/>
                  <a:gd name="T21" fmla="*/ 2 h 472"/>
                  <a:gd name="T22" fmla="*/ 1 w 404"/>
                  <a:gd name="T23" fmla="*/ 2 h 472"/>
                  <a:gd name="T24" fmla="*/ 1 w 404"/>
                  <a:gd name="T25" fmla="*/ 2 h 472"/>
                  <a:gd name="T26" fmla="*/ 1 w 404"/>
                  <a:gd name="T27" fmla="*/ 2 h 472"/>
                  <a:gd name="T28" fmla="*/ 1 w 404"/>
                  <a:gd name="T29" fmla="*/ 2 h 472"/>
                  <a:gd name="T30" fmla="*/ 1 w 404"/>
                  <a:gd name="T31" fmla="*/ 2 h 472"/>
                  <a:gd name="T32" fmla="*/ 2 w 404"/>
                  <a:gd name="T33" fmla="*/ 2 h 472"/>
                  <a:gd name="T34" fmla="*/ 2 w 404"/>
                  <a:gd name="T35" fmla="*/ 2 h 472"/>
                  <a:gd name="T36" fmla="*/ 2 w 404"/>
                  <a:gd name="T37" fmla="*/ 2 h 472"/>
                  <a:gd name="T38" fmla="*/ 2 w 404"/>
                  <a:gd name="T39" fmla="*/ 2 h 472"/>
                  <a:gd name="T40" fmla="*/ 2 w 404"/>
                  <a:gd name="T41" fmla="*/ 2 h 472"/>
                  <a:gd name="T42" fmla="*/ 1 w 404"/>
                  <a:gd name="T43" fmla="*/ 2 h 472"/>
                  <a:gd name="T44" fmla="*/ 1 w 404"/>
                  <a:gd name="T45" fmla="*/ 2 h 472"/>
                  <a:gd name="T46" fmla="*/ 1 w 404"/>
                  <a:gd name="T47" fmla="*/ 2 h 472"/>
                  <a:gd name="T48" fmla="*/ 1 w 404"/>
                  <a:gd name="T49" fmla="*/ 2 h 472"/>
                  <a:gd name="T50" fmla="*/ 1 w 404"/>
                  <a:gd name="T51" fmla="*/ 2 h 472"/>
                  <a:gd name="T52" fmla="*/ 1 w 404"/>
                  <a:gd name="T53" fmla="*/ 2 h 472"/>
                  <a:gd name="T54" fmla="*/ 0 w 404"/>
                  <a:gd name="T55" fmla="*/ 2 h 472"/>
                  <a:gd name="T56" fmla="*/ 0 w 404"/>
                  <a:gd name="T57" fmla="*/ 1 h 472"/>
                  <a:gd name="T58" fmla="*/ 0 w 404"/>
                  <a:gd name="T59" fmla="*/ 1 h 472"/>
                  <a:gd name="T60" fmla="*/ 0 w 404"/>
                  <a:gd name="T61" fmla="*/ 1 h 472"/>
                  <a:gd name="T62" fmla="*/ 0 w 404"/>
                  <a:gd name="T63" fmla="*/ 1 h 472"/>
                  <a:gd name="T64" fmla="*/ 0 w 404"/>
                  <a:gd name="T65" fmla="*/ 1 h 472"/>
                  <a:gd name="T66" fmla="*/ 0 w 404"/>
                  <a:gd name="T67" fmla="*/ 1 h 472"/>
                  <a:gd name="T68" fmla="*/ 0 w 404"/>
                  <a:gd name="T69" fmla="*/ 1 h 472"/>
                  <a:gd name="T70" fmla="*/ 1 w 404"/>
                  <a:gd name="T71" fmla="*/ 0 h 472"/>
                  <a:gd name="T72" fmla="*/ 1 w 404"/>
                  <a:gd name="T73" fmla="*/ 0 h 472"/>
                  <a:gd name="T74" fmla="*/ 1 w 404"/>
                  <a:gd name="T75" fmla="*/ 0 h 472"/>
                  <a:gd name="T76" fmla="*/ 1 w 404"/>
                  <a:gd name="T77" fmla="*/ 0 h 472"/>
                  <a:gd name="T78" fmla="*/ 1 w 404"/>
                  <a:gd name="T79" fmla="*/ 0 h 472"/>
                  <a:gd name="T80" fmla="*/ 1 w 404"/>
                  <a:gd name="T81" fmla="*/ 0 h 472"/>
                  <a:gd name="T82" fmla="*/ 1 w 404"/>
                  <a:gd name="T83" fmla="*/ 0 h 472"/>
                  <a:gd name="T84" fmla="*/ 1 w 404"/>
                  <a:gd name="T85" fmla="*/ 0 h 472"/>
                  <a:gd name="T86" fmla="*/ 1 w 404"/>
                  <a:gd name="T87" fmla="*/ 0 h 472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404" h="472">
                    <a:moveTo>
                      <a:pt x="157" y="61"/>
                    </a:moveTo>
                    <a:lnTo>
                      <a:pt x="127" y="87"/>
                    </a:lnTo>
                    <a:lnTo>
                      <a:pt x="96" y="113"/>
                    </a:lnTo>
                    <a:lnTo>
                      <a:pt x="68" y="143"/>
                    </a:lnTo>
                    <a:lnTo>
                      <a:pt x="43" y="175"/>
                    </a:lnTo>
                    <a:lnTo>
                      <a:pt x="22" y="208"/>
                    </a:lnTo>
                    <a:lnTo>
                      <a:pt x="8" y="244"/>
                    </a:lnTo>
                    <a:lnTo>
                      <a:pt x="0" y="283"/>
                    </a:lnTo>
                    <a:lnTo>
                      <a:pt x="2" y="323"/>
                    </a:lnTo>
                    <a:lnTo>
                      <a:pt x="5" y="333"/>
                    </a:lnTo>
                    <a:lnTo>
                      <a:pt x="8" y="344"/>
                    </a:lnTo>
                    <a:lnTo>
                      <a:pt x="12" y="353"/>
                    </a:lnTo>
                    <a:lnTo>
                      <a:pt x="18" y="363"/>
                    </a:lnTo>
                    <a:lnTo>
                      <a:pt x="25" y="372"/>
                    </a:lnTo>
                    <a:lnTo>
                      <a:pt x="34" y="380"/>
                    </a:lnTo>
                    <a:lnTo>
                      <a:pt x="41" y="388"/>
                    </a:lnTo>
                    <a:lnTo>
                      <a:pt x="52" y="393"/>
                    </a:lnTo>
                    <a:lnTo>
                      <a:pt x="71" y="405"/>
                    </a:lnTo>
                    <a:lnTo>
                      <a:pt x="90" y="415"/>
                    </a:lnTo>
                    <a:lnTo>
                      <a:pt x="109" y="424"/>
                    </a:lnTo>
                    <a:lnTo>
                      <a:pt x="129" y="431"/>
                    </a:lnTo>
                    <a:lnTo>
                      <a:pt x="150" y="438"/>
                    </a:lnTo>
                    <a:lnTo>
                      <a:pt x="171" y="444"/>
                    </a:lnTo>
                    <a:lnTo>
                      <a:pt x="191" y="449"/>
                    </a:lnTo>
                    <a:lnTo>
                      <a:pt x="212" y="454"/>
                    </a:lnTo>
                    <a:lnTo>
                      <a:pt x="234" y="458"/>
                    </a:lnTo>
                    <a:lnTo>
                      <a:pt x="254" y="461"/>
                    </a:lnTo>
                    <a:lnTo>
                      <a:pt x="276" y="464"/>
                    </a:lnTo>
                    <a:lnTo>
                      <a:pt x="298" y="467"/>
                    </a:lnTo>
                    <a:lnTo>
                      <a:pt x="319" y="468"/>
                    </a:lnTo>
                    <a:lnTo>
                      <a:pt x="341" y="470"/>
                    </a:lnTo>
                    <a:lnTo>
                      <a:pt x="363" y="471"/>
                    </a:lnTo>
                    <a:lnTo>
                      <a:pt x="383" y="472"/>
                    </a:lnTo>
                    <a:lnTo>
                      <a:pt x="391" y="472"/>
                    </a:lnTo>
                    <a:lnTo>
                      <a:pt x="397" y="470"/>
                    </a:lnTo>
                    <a:lnTo>
                      <a:pt x="401" y="464"/>
                    </a:lnTo>
                    <a:lnTo>
                      <a:pt x="404" y="458"/>
                    </a:lnTo>
                    <a:lnTo>
                      <a:pt x="404" y="451"/>
                    </a:lnTo>
                    <a:lnTo>
                      <a:pt x="401" y="445"/>
                    </a:lnTo>
                    <a:lnTo>
                      <a:pt x="395" y="441"/>
                    </a:lnTo>
                    <a:lnTo>
                      <a:pt x="388" y="438"/>
                    </a:lnTo>
                    <a:lnTo>
                      <a:pt x="369" y="434"/>
                    </a:lnTo>
                    <a:lnTo>
                      <a:pt x="350" y="431"/>
                    </a:lnTo>
                    <a:lnTo>
                      <a:pt x="331" y="426"/>
                    </a:lnTo>
                    <a:lnTo>
                      <a:pt x="310" y="424"/>
                    </a:lnTo>
                    <a:lnTo>
                      <a:pt x="291" y="421"/>
                    </a:lnTo>
                    <a:lnTo>
                      <a:pt x="272" y="418"/>
                    </a:lnTo>
                    <a:lnTo>
                      <a:pt x="251" y="415"/>
                    </a:lnTo>
                    <a:lnTo>
                      <a:pt x="232" y="411"/>
                    </a:lnTo>
                    <a:lnTo>
                      <a:pt x="213" y="408"/>
                    </a:lnTo>
                    <a:lnTo>
                      <a:pt x="194" y="403"/>
                    </a:lnTo>
                    <a:lnTo>
                      <a:pt x="175" y="398"/>
                    </a:lnTo>
                    <a:lnTo>
                      <a:pt x="156" y="393"/>
                    </a:lnTo>
                    <a:lnTo>
                      <a:pt x="138" y="386"/>
                    </a:lnTo>
                    <a:lnTo>
                      <a:pt x="119" y="379"/>
                    </a:lnTo>
                    <a:lnTo>
                      <a:pt x="102" y="372"/>
                    </a:lnTo>
                    <a:lnTo>
                      <a:pt x="84" y="362"/>
                    </a:lnTo>
                    <a:lnTo>
                      <a:pt x="69" y="352"/>
                    </a:lnTo>
                    <a:lnTo>
                      <a:pt x="58" y="339"/>
                    </a:lnTo>
                    <a:lnTo>
                      <a:pt x="49" y="324"/>
                    </a:lnTo>
                    <a:lnTo>
                      <a:pt x="44" y="307"/>
                    </a:lnTo>
                    <a:lnTo>
                      <a:pt x="43" y="290"/>
                    </a:lnTo>
                    <a:lnTo>
                      <a:pt x="44" y="270"/>
                    </a:lnTo>
                    <a:lnTo>
                      <a:pt x="49" y="250"/>
                    </a:lnTo>
                    <a:lnTo>
                      <a:pt x="55" y="234"/>
                    </a:lnTo>
                    <a:lnTo>
                      <a:pt x="65" y="212"/>
                    </a:lnTo>
                    <a:lnTo>
                      <a:pt x="77" y="191"/>
                    </a:lnTo>
                    <a:lnTo>
                      <a:pt x="90" y="172"/>
                    </a:lnTo>
                    <a:lnTo>
                      <a:pt x="104" y="155"/>
                    </a:lnTo>
                    <a:lnTo>
                      <a:pt x="119" y="138"/>
                    </a:lnTo>
                    <a:lnTo>
                      <a:pt x="135" y="120"/>
                    </a:lnTo>
                    <a:lnTo>
                      <a:pt x="154" y="103"/>
                    </a:lnTo>
                    <a:lnTo>
                      <a:pt x="173" y="86"/>
                    </a:lnTo>
                    <a:lnTo>
                      <a:pt x="193" y="71"/>
                    </a:lnTo>
                    <a:lnTo>
                      <a:pt x="218" y="59"/>
                    </a:lnTo>
                    <a:lnTo>
                      <a:pt x="245" y="47"/>
                    </a:lnTo>
                    <a:lnTo>
                      <a:pt x="273" y="36"/>
                    </a:lnTo>
                    <a:lnTo>
                      <a:pt x="298" y="25"/>
                    </a:lnTo>
                    <a:lnTo>
                      <a:pt x="319" y="17"/>
                    </a:lnTo>
                    <a:lnTo>
                      <a:pt x="332" y="8"/>
                    </a:lnTo>
                    <a:lnTo>
                      <a:pt x="336" y="2"/>
                    </a:lnTo>
                    <a:lnTo>
                      <a:pt x="322" y="0"/>
                    </a:lnTo>
                    <a:lnTo>
                      <a:pt x="301" y="1"/>
                    </a:lnTo>
                    <a:lnTo>
                      <a:pt x="278" y="5"/>
                    </a:lnTo>
                    <a:lnTo>
                      <a:pt x="253" y="13"/>
                    </a:lnTo>
                    <a:lnTo>
                      <a:pt x="226" y="23"/>
                    </a:lnTo>
                    <a:lnTo>
                      <a:pt x="201" y="34"/>
                    </a:lnTo>
                    <a:lnTo>
                      <a:pt x="178" y="47"/>
                    </a:lnTo>
                    <a:lnTo>
                      <a:pt x="157" y="61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095" name="Freeform 44"/>
              <p:cNvSpPr>
                <a:spLocks/>
              </p:cNvSpPr>
              <p:nvPr/>
            </p:nvSpPr>
            <p:spPr bwMode="auto">
              <a:xfrm>
                <a:off x="8263" y="4458"/>
                <a:ext cx="118" cy="105"/>
              </a:xfrm>
              <a:custGeom>
                <a:avLst/>
                <a:gdLst>
                  <a:gd name="T0" fmla="*/ 1 w 354"/>
                  <a:gd name="T1" fmla="*/ 0 h 315"/>
                  <a:gd name="T2" fmla="*/ 1 w 354"/>
                  <a:gd name="T3" fmla="*/ 0 h 315"/>
                  <a:gd name="T4" fmla="*/ 1 w 354"/>
                  <a:gd name="T5" fmla="*/ 1 h 315"/>
                  <a:gd name="T6" fmla="*/ 1 w 354"/>
                  <a:gd name="T7" fmla="*/ 1 h 315"/>
                  <a:gd name="T8" fmla="*/ 1 w 354"/>
                  <a:gd name="T9" fmla="*/ 1 h 315"/>
                  <a:gd name="T10" fmla="*/ 1 w 354"/>
                  <a:gd name="T11" fmla="*/ 1 h 315"/>
                  <a:gd name="T12" fmla="*/ 1 w 354"/>
                  <a:gd name="T13" fmla="*/ 1 h 315"/>
                  <a:gd name="T14" fmla="*/ 1 w 354"/>
                  <a:gd name="T15" fmla="*/ 1 h 315"/>
                  <a:gd name="T16" fmla="*/ 1 w 354"/>
                  <a:gd name="T17" fmla="*/ 1 h 315"/>
                  <a:gd name="T18" fmla="*/ 1 w 354"/>
                  <a:gd name="T19" fmla="*/ 1 h 315"/>
                  <a:gd name="T20" fmla="*/ 1 w 354"/>
                  <a:gd name="T21" fmla="*/ 1 h 315"/>
                  <a:gd name="T22" fmla="*/ 1 w 354"/>
                  <a:gd name="T23" fmla="*/ 1 h 315"/>
                  <a:gd name="T24" fmla="*/ 1 w 354"/>
                  <a:gd name="T25" fmla="*/ 1 h 315"/>
                  <a:gd name="T26" fmla="*/ 1 w 354"/>
                  <a:gd name="T27" fmla="*/ 1 h 315"/>
                  <a:gd name="T28" fmla="*/ 1 w 354"/>
                  <a:gd name="T29" fmla="*/ 1 h 315"/>
                  <a:gd name="T30" fmla="*/ 1 w 354"/>
                  <a:gd name="T31" fmla="*/ 1 h 315"/>
                  <a:gd name="T32" fmla="*/ 1 w 354"/>
                  <a:gd name="T33" fmla="*/ 1 h 315"/>
                  <a:gd name="T34" fmla="*/ 1 w 354"/>
                  <a:gd name="T35" fmla="*/ 1 h 315"/>
                  <a:gd name="T36" fmla="*/ 1 w 354"/>
                  <a:gd name="T37" fmla="*/ 1 h 315"/>
                  <a:gd name="T38" fmla="*/ 1 w 354"/>
                  <a:gd name="T39" fmla="*/ 1 h 315"/>
                  <a:gd name="T40" fmla="*/ 1 w 354"/>
                  <a:gd name="T41" fmla="*/ 1 h 315"/>
                  <a:gd name="T42" fmla="*/ 1 w 354"/>
                  <a:gd name="T43" fmla="*/ 1 h 315"/>
                  <a:gd name="T44" fmla="*/ 1 w 354"/>
                  <a:gd name="T45" fmla="*/ 1 h 315"/>
                  <a:gd name="T46" fmla="*/ 1 w 354"/>
                  <a:gd name="T47" fmla="*/ 1 h 315"/>
                  <a:gd name="T48" fmla="*/ 1 w 354"/>
                  <a:gd name="T49" fmla="*/ 1 h 315"/>
                  <a:gd name="T50" fmla="*/ 1 w 354"/>
                  <a:gd name="T51" fmla="*/ 1 h 315"/>
                  <a:gd name="T52" fmla="*/ 1 w 354"/>
                  <a:gd name="T53" fmla="*/ 1 h 315"/>
                  <a:gd name="T54" fmla="*/ 1 w 354"/>
                  <a:gd name="T55" fmla="*/ 0 h 315"/>
                  <a:gd name="T56" fmla="*/ 1 w 354"/>
                  <a:gd name="T57" fmla="*/ 0 h 315"/>
                  <a:gd name="T58" fmla="*/ 1 w 354"/>
                  <a:gd name="T59" fmla="*/ 0 h 315"/>
                  <a:gd name="T60" fmla="*/ 1 w 354"/>
                  <a:gd name="T61" fmla="*/ 0 h 315"/>
                  <a:gd name="T62" fmla="*/ 1 w 354"/>
                  <a:gd name="T63" fmla="*/ 0 h 315"/>
                  <a:gd name="T64" fmla="*/ 1 w 354"/>
                  <a:gd name="T65" fmla="*/ 0 h 315"/>
                  <a:gd name="T66" fmla="*/ 1 w 354"/>
                  <a:gd name="T67" fmla="*/ 0 h 315"/>
                  <a:gd name="T68" fmla="*/ 1 w 354"/>
                  <a:gd name="T69" fmla="*/ 0 h 315"/>
                  <a:gd name="T70" fmla="*/ 1 w 354"/>
                  <a:gd name="T71" fmla="*/ 0 h 315"/>
                  <a:gd name="T72" fmla="*/ 1 w 354"/>
                  <a:gd name="T73" fmla="*/ 0 h 315"/>
                  <a:gd name="T74" fmla="*/ 0 w 354"/>
                  <a:gd name="T75" fmla="*/ 0 h 315"/>
                  <a:gd name="T76" fmla="*/ 0 w 354"/>
                  <a:gd name="T77" fmla="*/ 0 h 315"/>
                  <a:gd name="T78" fmla="*/ 0 w 354"/>
                  <a:gd name="T79" fmla="*/ 0 h 315"/>
                  <a:gd name="T80" fmla="*/ 0 w 354"/>
                  <a:gd name="T81" fmla="*/ 0 h 315"/>
                  <a:gd name="T82" fmla="*/ 0 w 354"/>
                  <a:gd name="T83" fmla="*/ 0 h 315"/>
                  <a:gd name="T84" fmla="*/ 0 w 354"/>
                  <a:gd name="T85" fmla="*/ 0 h 315"/>
                  <a:gd name="T86" fmla="*/ 0 w 354"/>
                  <a:gd name="T87" fmla="*/ 0 h 315"/>
                  <a:gd name="T88" fmla="*/ 0 w 354"/>
                  <a:gd name="T89" fmla="*/ 0 h 315"/>
                  <a:gd name="T90" fmla="*/ 0 w 354"/>
                  <a:gd name="T91" fmla="*/ 0 h 315"/>
                  <a:gd name="T92" fmla="*/ 0 w 354"/>
                  <a:gd name="T93" fmla="*/ 0 h 315"/>
                  <a:gd name="T94" fmla="*/ 0 w 354"/>
                  <a:gd name="T95" fmla="*/ 0 h 315"/>
                  <a:gd name="T96" fmla="*/ 0 w 354"/>
                  <a:gd name="T97" fmla="*/ 0 h 315"/>
                  <a:gd name="T98" fmla="*/ 0 w 354"/>
                  <a:gd name="T99" fmla="*/ 0 h 315"/>
                  <a:gd name="T100" fmla="*/ 0 w 354"/>
                  <a:gd name="T101" fmla="*/ 0 h 315"/>
                  <a:gd name="T102" fmla="*/ 1 w 354"/>
                  <a:gd name="T103" fmla="*/ 0 h 315"/>
                  <a:gd name="T104" fmla="*/ 1 w 354"/>
                  <a:gd name="T105" fmla="*/ 0 h 315"/>
                  <a:gd name="T106" fmla="*/ 1 w 354"/>
                  <a:gd name="T107" fmla="*/ 0 h 315"/>
                  <a:gd name="T108" fmla="*/ 1 w 354"/>
                  <a:gd name="T109" fmla="*/ 0 h 315"/>
                  <a:gd name="T110" fmla="*/ 1 w 354"/>
                  <a:gd name="T111" fmla="*/ 0 h 315"/>
                  <a:gd name="T112" fmla="*/ 1 w 354"/>
                  <a:gd name="T113" fmla="*/ 0 h 315"/>
                  <a:gd name="T114" fmla="*/ 1 w 354"/>
                  <a:gd name="T115" fmla="*/ 0 h 315"/>
                  <a:gd name="T116" fmla="*/ 1 w 354"/>
                  <a:gd name="T117" fmla="*/ 0 h 315"/>
                  <a:gd name="T118" fmla="*/ 1 w 354"/>
                  <a:gd name="T119" fmla="*/ 0 h 315"/>
                  <a:gd name="T120" fmla="*/ 1 w 354"/>
                  <a:gd name="T121" fmla="*/ 0 h 315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354" h="315">
                    <a:moveTo>
                      <a:pt x="294" y="96"/>
                    </a:moveTo>
                    <a:lnTo>
                      <a:pt x="310" y="113"/>
                    </a:lnTo>
                    <a:lnTo>
                      <a:pt x="320" y="133"/>
                    </a:lnTo>
                    <a:lnTo>
                      <a:pt x="325" y="155"/>
                    </a:lnTo>
                    <a:lnTo>
                      <a:pt x="325" y="178"/>
                    </a:lnTo>
                    <a:lnTo>
                      <a:pt x="322" y="197"/>
                    </a:lnTo>
                    <a:lnTo>
                      <a:pt x="316" y="212"/>
                    </a:lnTo>
                    <a:lnTo>
                      <a:pt x="306" y="228"/>
                    </a:lnTo>
                    <a:lnTo>
                      <a:pt x="295" y="241"/>
                    </a:lnTo>
                    <a:lnTo>
                      <a:pt x="282" y="256"/>
                    </a:lnTo>
                    <a:lnTo>
                      <a:pt x="269" y="267"/>
                    </a:lnTo>
                    <a:lnTo>
                      <a:pt x="256" y="280"/>
                    </a:lnTo>
                    <a:lnTo>
                      <a:pt x="243" y="293"/>
                    </a:lnTo>
                    <a:lnTo>
                      <a:pt x="240" y="297"/>
                    </a:lnTo>
                    <a:lnTo>
                      <a:pt x="240" y="302"/>
                    </a:lnTo>
                    <a:lnTo>
                      <a:pt x="240" y="306"/>
                    </a:lnTo>
                    <a:lnTo>
                      <a:pt x="243" y="310"/>
                    </a:lnTo>
                    <a:lnTo>
                      <a:pt x="247" y="313"/>
                    </a:lnTo>
                    <a:lnTo>
                      <a:pt x="253" y="315"/>
                    </a:lnTo>
                    <a:lnTo>
                      <a:pt x="257" y="313"/>
                    </a:lnTo>
                    <a:lnTo>
                      <a:pt x="262" y="310"/>
                    </a:lnTo>
                    <a:lnTo>
                      <a:pt x="291" y="292"/>
                    </a:lnTo>
                    <a:lnTo>
                      <a:pt x="316" y="267"/>
                    </a:lnTo>
                    <a:lnTo>
                      <a:pt x="335" y="240"/>
                    </a:lnTo>
                    <a:lnTo>
                      <a:pt x="348" y="208"/>
                    </a:lnTo>
                    <a:lnTo>
                      <a:pt x="354" y="177"/>
                    </a:lnTo>
                    <a:lnTo>
                      <a:pt x="351" y="143"/>
                    </a:lnTo>
                    <a:lnTo>
                      <a:pt x="339" y="113"/>
                    </a:lnTo>
                    <a:lnTo>
                      <a:pt x="316" y="86"/>
                    </a:lnTo>
                    <a:lnTo>
                      <a:pt x="298" y="72"/>
                    </a:lnTo>
                    <a:lnTo>
                      <a:pt x="278" y="60"/>
                    </a:lnTo>
                    <a:lnTo>
                      <a:pt x="256" y="49"/>
                    </a:lnTo>
                    <a:lnTo>
                      <a:pt x="231" y="39"/>
                    </a:lnTo>
                    <a:lnTo>
                      <a:pt x="206" y="29"/>
                    </a:lnTo>
                    <a:lnTo>
                      <a:pt x="181" y="21"/>
                    </a:lnTo>
                    <a:lnTo>
                      <a:pt x="155" y="16"/>
                    </a:lnTo>
                    <a:lnTo>
                      <a:pt x="130" y="10"/>
                    </a:lnTo>
                    <a:lnTo>
                      <a:pt x="105" y="6"/>
                    </a:lnTo>
                    <a:lnTo>
                      <a:pt x="83" y="3"/>
                    </a:lnTo>
                    <a:lnTo>
                      <a:pt x="61" y="0"/>
                    </a:lnTo>
                    <a:lnTo>
                      <a:pt x="43" y="0"/>
                    </a:lnTo>
                    <a:lnTo>
                      <a:pt x="27" y="0"/>
                    </a:lnTo>
                    <a:lnTo>
                      <a:pt x="14" y="0"/>
                    </a:lnTo>
                    <a:lnTo>
                      <a:pt x="5" y="3"/>
                    </a:lnTo>
                    <a:lnTo>
                      <a:pt x="0" y="6"/>
                    </a:lnTo>
                    <a:lnTo>
                      <a:pt x="15" y="8"/>
                    </a:lnTo>
                    <a:lnTo>
                      <a:pt x="30" y="10"/>
                    </a:lnTo>
                    <a:lnTo>
                      <a:pt x="47" y="13"/>
                    </a:lnTo>
                    <a:lnTo>
                      <a:pt x="65" y="16"/>
                    </a:lnTo>
                    <a:lnTo>
                      <a:pt x="83" y="20"/>
                    </a:lnTo>
                    <a:lnTo>
                      <a:pt x="103" y="23"/>
                    </a:lnTo>
                    <a:lnTo>
                      <a:pt x="122" y="27"/>
                    </a:lnTo>
                    <a:lnTo>
                      <a:pt x="143" y="31"/>
                    </a:lnTo>
                    <a:lnTo>
                      <a:pt x="162" y="37"/>
                    </a:lnTo>
                    <a:lnTo>
                      <a:pt x="182" y="43"/>
                    </a:lnTo>
                    <a:lnTo>
                      <a:pt x="203" y="49"/>
                    </a:lnTo>
                    <a:lnTo>
                      <a:pt x="222" y="56"/>
                    </a:lnTo>
                    <a:lnTo>
                      <a:pt x="241" y="64"/>
                    </a:lnTo>
                    <a:lnTo>
                      <a:pt x="260" y="75"/>
                    </a:lnTo>
                    <a:lnTo>
                      <a:pt x="278" y="85"/>
                    </a:lnTo>
                    <a:lnTo>
                      <a:pt x="294" y="96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cmpd="sng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096" name="Freeform 45"/>
              <p:cNvSpPr>
                <a:spLocks/>
              </p:cNvSpPr>
              <p:nvPr/>
            </p:nvSpPr>
            <p:spPr bwMode="auto">
              <a:xfrm>
                <a:off x="8023" y="4506"/>
                <a:ext cx="47" cy="99"/>
              </a:xfrm>
              <a:custGeom>
                <a:avLst/>
                <a:gdLst>
                  <a:gd name="T0" fmla="*/ 0 w 143"/>
                  <a:gd name="T1" fmla="*/ 1 h 297"/>
                  <a:gd name="T2" fmla="*/ 0 w 143"/>
                  <a:gd name="T3" fmla="*/ 1 h 297"/>
                  <a:gd name="T4" fmla="*/ 0 w 143"/>
                  <a:gd name="T5" fmla="*/ 1 h 297"/>
                  <a:gd name="T6" fmla="*/ 0 w 143"/>
                  <a:gd name="T7" fmla="*/ 1 h 297"/>
                  <a:gd name="T8" fmla="*/ 0 w 143"/>
                  <a:gd name="T9" fmla="*/ 1 h 297"/>
                  <a:gd name="T10" fmla="*/ 0 w 143"/>
                  <a:gd name="T11" fmla="*/ 1 h 297"/>
                  <a:gd name="T12" fmla="*/ 0 w 143"/>
                  <a:gd name="T13" fmla="*/ 1 h 297"/>
                  <a:gd name="T14" fmla="*/ 0 w 143"/>
                  <a:gd name="T15" fmla="*/ 1 h 297"/>
                  <a:gd name="T16" fmla="*/ 0 w 143"/>
                  <a:gd name="T17" fmla="*/ 1 h 297"/>
                  <a:gd name="T18" fmla="*/ 0 w 143"/>
                  <a:gd name="T19" fmla="*/ 1 h 297"/>
                  <a:gd name="T20" fmla="*/ 1 w 143"/>
                  <a:gd name="T21" fmla="*/ 1 h 297"/>
                  <a:gd name="T22" fmla="*/ 1 w 143"/>
                  <a:gd name="T23" fmla="*/ 1 h 297"/>
                  <a:gd name="T24" fmla="*/ 1 w 143"/>
                  <a:gd name="T25" fmla="*/ 1 h 297"/>
                  <a:gd name="T26" fmla="*/ 1 w 143"/>
                  <a:gd name="T27" fmla="*/ 1 h 297"/>
                  <a:gd name="T28" fmla="*/ 1 w 143"/>
                  <a:gd name="T29" fmla="*/ 1 h 297"/>
                  <a:gd name="T30" fmla="*/ 1 w 143"/>
                  <a:gd name="T31" fmla="*/ 1 h 297"/>
                  <a:gd name="T32" fmla="*/ 0 w 143"/>
                  <a:gd name="T33" fmla="*/ 1 h 297"/>
                  <a:gd name="T34" fmla="*/ 0 w 143"/>
                  <a:gd name="T35" fmla="*/ 1 h 297"/>
                  <a:gd name="T36" fmla="*/ 0 w 143"/>
                  <a:gd name="T37" fmla="*/ 1 h 297"/>
                  <a:gd name="T38" fmla="*/ 0 w 143"/>
                  <a:gd name="T39" fmla="*/ 1 h 297"/>
                  <a:gd name="T40" fmla="*/ 0 w 143"/>
                  <a:gd name="T41" fmla="*/ 1 h 297"/>
                  <a:gd name="T42" fmla="*/ 0 w 143"/>
                  <a:gd name="T43" fmla="*/ 1 h 297"/>
                  <a:gd name="T44" fmla="*/ 0 w 143"/>
                  <a:gd name="T45" fmla="*/ 1 h 297"/>
                  <a:gd name="T46" fmla="*/ 0 w 143"/>
                  <a:gd name="T47" fmla="*/ 1 h 297"/>
                  <a:gd name="T48" fmla="*/ 0 w 143"/>
                  <a:gd name="T49" fmla="*/ 0 h 297"/>
                  <a:gd name="T50" fmla="*/ 0 w 143"/>
                  <a:gd name="T51" fmla="*/ 0 h 297"/>
                  <a:gd name="T52" fmla="*/ 0 w 143"/>
                  <a:gd name="T53" fmla="*/ 0 h 297"/>
                  <a:gd name="T54" fmla="*/ 0 w 143"/>
                  <a:gd name="T55" fmla="*/ 0 h 297"/>
                  <a:gd name="T56" fmla="*/ 0 w 143"/>
                  <a:gd name="T57" fmla="*/ 0 h 297"/>
                  <a:gd name="T58" fmla="*/ 0 w 143"/>
                  <a:gd name="T59" fmla="*/ 0 h 297"/>
                  <a:gd name="T60" fmla="*/ 0 w 143"/>
                  <a:gd name="T61" fmla="*/ 0 h 297"/>
                  <a:gd name="T62" fmla="*/ 1 w 143"/>
                  <a:gd name="T63" fmla="*/ 0 h 297"/>
                  <a:gd name="T64" fmla="*/ 1 w 143"/>
                  <a:gd name="T65" fmla="*/ 0 h 297"/>
                  <a:gd name="T66" fmla="*/ 1 w 143"/>
                  <a:gd name="T67" fmla="*/ 0 h 297"/>
                  <a:gd name="T68" fmla="*/ 0 w 143"/>
                  <a:gd name="T69" fmla="*/ 0 h 297"/>
                  <a:gd name="T70" fmla="*/ 0 w 143"/>
                  <a:gd name="T71" fmla="*/ 0 h 297"/>
                  <a:gd name="T72" fmla="*/ 0 w 143"/>
                  <a:gd name="T73" fmla="*/ 0 h 297"/>
                  <a:gd name="T74" fmla="*/ 0 w 143"/>
                  <a:gd name="T75" fmla="*/ 0 h 297"/>
                  <a:gd name="T76" fmla="*/ 0 w 143"/>
                  <a:gd name="T77" fmla="*/ 0 h 297"/>
                  <a:gd name="T78" fmla="*/ 0 w 143"/>
                  <a:gd name="T79" fmla="*/ 1 h 297"/>
                  <a:gd name="T80" fmla="*/ 0 w 143"/>
                  <a:gd name="T81" fmla="*/ 1 h 297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43" h="297">
                    <a:moveTo>
                      <a:pt x="0" y="162"/>
                    </a:moveTo>
                    <a:lnTo>
                      <a:pt x="0" y="187"/>
                    </a:lnTo>
                    <a:lnTo>
                      <a:pt x="5" y="210"/>
                    </a:lnTo>
                    <a:lnTo>
                      <a:pt x="16" y="231"/>
                    </a:lnTo>
                    <a:lnTo>
                      <a:pt x="30" y="250"/>
                    </a:lnTo>
                    <a:lnTo>
                      <a:pt x="48" y="266"/>
                    </a:lnTo>
                    <a:lnTo>
                      <a:pt x="69" y="280"/>
                    </a:lnTo>
                    <a:lnTo>
                      <a:pt x="92" y="290"/>
                    </a:lnTo>
                    <a:lnTo>
                      <a:pt x="116" y="296"/>
                    </a:lnTo>
                    <a:lnTo>
                      <a:pt x="123" y="297"/>
                    </a:lnTo>
                    <a:lnTo>
                      <a:pt x="130" y="295"/>
                    </a:lnTo>
                    <a:lnTo>
                      <a:pt x="136" y="290"/>
                    </a:lnTo>
                    <a:lnTo>
                      <a:pt x="139" y="284"/>
                    </a:lnTo>
                    <a:lnTo>
                      <a:pt x="139" y="277"/>
                    </a:lnTo>
                    <a:lnTo>
                      <a:pt x="138" y="270"/>
                    </a:lnTo>
                    <a:lnTo>
                      <a:pt x="133" y="264"/>
                    </a:lnTo>
                    <a:lnTo>
                      <a:pt x="126" y="261"/>
                    </a:lnTo>
                    <a:lnTo>
                      <a:pt x="102" y="253"/>
                    </a:lnTo>
                    <a:lnTo>
                      <a:pt x="80" y="241"/>
                    </a:lnTo>
                    <a:lnTo>
                      <a:pt x="63" y="226"/>
                    </a:lnTo>
                    <a:lnTo>
                      <a:pt x="50" y="208"/>
                    </a:lnTo>
                    <a:lnTo>
                      <a:pt x="41" y="187"/>
                    </a:lnTo>
                    <a:lnTo>
                      <a:pt x="36" y="164"/>
                    </a:lnTo>
                    <a:lnTo>
                      <a:pt x="36" y="139"/>
                    </a:lnTo>
                    <a:lnTo>
                      <a:pt x="44" y="113"/>
                    </a:lnTo>
                    <a:lnTo>
                      <a:pt x="52" y="95"/>
                    </a:lnTo>
                    <a:lnTo>
                      <a:pt x="64" y="78"/>
                    </a:lnTo>
                    <a:lnTo>
                      <a:pt x="77" y="62"/>
                    </a:lnTo>
                    <a:lnTo>
                      <a:pt x="92" y="47"/>
                    </a:lnTo>
                    <a:lnTo>
                      <a:pt x="105" y="34"/>
                    </a:lnTo>
                    <a:lnTo>
                      <a:pt x="120" y="23"/>
                    </a:lnTo>
                    <a:lnTo>
                      <a:pt x="133" y="11"/>
                    </a:lnTo>
                    <a:lnTo>
                      <a:pt x="143" y="1"/>
                    </a:lnTo>
                    <a:lnTo>
                      <a:pt x="133" y="0"/>
                    </a:lnTo>
                    <a:lnTo>
                      <a:pt x="117" y="7"/>
                    </a:lnTo>
                    <a:lnTo>
                      <a:pt x="95" y="23"/>
                    </a:lnTo>
                    <a:lnTo>
                      <a:pt x="70" y="44"/>
                    </a:lnTo>
                    <a:lnTo>
                      <a:pt x="47" y="72"/>
                    </a:lnTo>
                    <a:lnTo>
                      <a:pt x="25" y="101"/>
                    </a:lnTo>
                    <a:lnTo>
                      <a:pt x="8" y="132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097" name="Freeform 46"/>
              <p:cNvSpPr>
                <a:spLocks/>
              </p:cNvSpPr>
              <p:nvPr/>
            </p:nvSpPr>
            <p:spPr bwMode="auto">
              <a:xfrm>
                <a:off x="8360" y="4451"/>
                <a:ext cx="103" cy="129"/>
              </a:xfrm>
              <a:custGeom>
                <a:avLst/>
                <a:gdLst>
                  <a:gd name="T0" fmla="*/ 1 w 309"/>
                  <a:gd name="T1" fmla="*/ 1 h 388"/>
                  <a:gd name="T2" fmla="*/ 1 w 309"/>
                  <a:gd name="T3" fmla="*/ 1 h 388"/>
                  <a:gd name="T4" fmla="*/ 1 w 309"/>
                  <a:gd name="T5" fmla="*/ 1 h 388"/>
                  <a:gd name="T6" fmla="*/ 1 w 309"/>
                  <a:gd name="T7" fmla="*/ 1 h 388"/>
                  <a:gd name="T8" fmla="*/ 1 w 309"/>
                  <a:gd name="T9" fmla="*/ 1 h 388"/>
                  <a:gd name="T10" fmla="*/ 1 w 309"/>
                  <a:gd name="T11" fmla="*/ 1 h 388"/>
                  <a:gd name="T12" fmla="*/ 1 w 309"/>
                  <a:gd name="T13" fmla="*/ 1 h 388"/>
                  <a:gd name="T14" fmla="*/ 1 w 309"/>
                  <a:gd name="T15" fmla="*/ 1 h 388"/>
                  <a:gd name="T16" fmla="*/ 1 w 309"/>
                  <a:gd name="T17" fmla="*/ 1 h 388"/>
                  <a:gd name="T18" fmla="*/ 1 w 309"/>
                  <a:gd name="T19" fmla="*/ 1 h 388"/>
                  <a:gd name="T20" fmla="*/ 1 w 309"/>
                  <a:gd name="T21" fmla="*/ 2 h 388"/>
                  <a:gd name="T22" fmla="*/ 1 w 309"/>
                  <a:gd name="T23" fmla="*/ 2 h 388"/>
                  <a:gd name="T24" fmla="*/ 1 w 309"/>
                  <a:gd name="T25" fmla="*/ 2 h 388"/>
                  <a:gd name="T26" fmla="*/ 1 w 309"/>
                  <a:gd name="T27" fmla="*/ 2 h 388"/>
                  <a:gd name="T28" fmla="*/ 1 w 309"/>
                  <a:gd name="T29" fmla="*/ 2 h 388"/>
                  <a:gd name="T30" fmla="*/ 1 w 309"/>
                  <a:gd name="T31" fmla="*/ 1 h 388"/>
                  <a:gd name="T32" fmla="*/ 1 w 309"/>
                  <a:gd name="T33" fmla="*/ 1 h 388"/>
                  <a:gd name="T34" fmla="*/ 1 w 309"/>
                  <a:gd name="T35" fmla="*/ 1 h 388"/>
                  <a:gd name="T36" fmla="*/ 1 w 309"/>
                  <a:gd name="T37" fmla="*/ 1 h 388"/>
                  <a:gd name="T38" fmla="*/ 1 w 309"/>
                  <a:gd name="T39" fmla="*/ 1 h 388"/>
                  <a:gd name="T40" fmla="*/ 1 w 309"/>
                  <a:gd name="T41" fmla="*/ 1 h 388"/>
                  <a:gd name="T42" fmla="*/ 1 w 309"/>
                  <a:gd name="T43" fmla="*/ 0 h 388"/>
                  <a:gd name="T44" fmla="*/ 1 w 309"/>
                  <a:gd name="T45" fmla="*/ 0 h 388"/>
                  <a:gd name="T46" fmla="*/ 1 w 309"/>
                  <a:gd name="T47" fmla="*/ 0 h 388"/>
                  <a:gd name="T48" fmla="*/ 1 w 309"/>
                  <a:gd name="T49" fmla="*/ 0 h 388"/>
                  <a:gd name="T50" fmla="*/ 1 w 309"/>
                  <a:gd name="T51" fmla="*/ 0 h 388"/>
                  <a:gd name="T52" fmla="*/ 0 w 309"/>
                  <a:gd name="T53" fmla="*/ 0 h 388"/>
                  <a:gd name="T54" fmla="*/ 0 w 309"/>
                  <a:gd name="T55" fmla="*/ 0 h 388"/>
                  <a:gd name="T56" fmla="*/ 0 w 309"/>
                  <a:gd name="T57" fmla="*/ 0 h 388"/>
                  <a:gd name="T58" fmla="*/ 0 w 309"/>
                  <a:gd name="T59" fmla="*/ 0 h 388"/>
                  <a:gd name="T60" fmla="*/ 0 w 309"/>
                  <a:gd name="T61" fmla="*/ 0 h 388"/>
                  <a:gd name="T62" fmla="*/ 0 w 309"/>
                  <a:gd name="T63" fmla="*/ 0 h 388"/>
                  <a:gd name="T64" fmla="*/ 0 w 309"/>
                  <a:gd name="T65" fmla="*/ 0 h 388"/>
                  <a:gd name="T66" fmla="*/ 0 w 309"/>
                  <a:gd name="T67" fmla="*/ 0 h 388"/>
                  <a:gd name="T68" fmla="*/ 1 w 309"/>
                  <a:gd name="T69" fmla="*/ 0 h 388"/>
                  <a:gd name="T70" fmla="*/ 1 w 309"/>
                  <a:gd name="T71" fmla="*/ 0 h 388"/>
                  <a:gd name="T72" fmla="*/ 1 w 309"/>
                  <a:gd name="T73" fmla="*/ 0 h 388"/>
                  <a:gd name="T74" fmla="*/ 1 w 309"/>
                  <a:gd name="T75" fmla="*/ 1 h 388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309" h="388">
                    <a:moveTo>
                      <a:pt x="250" y="145"/>
                    </a:moveTo>
                    <a:lnTo>
                      <a:pt x="260" y="155"/>
                    </a:lnTo>
                    <a:lnTo>
                      <a:pt x="269" y="167"/>
                    </a:lnTo>
                    <a:lnTo>
                      <a:pt x="275" y="180"/>
                    </a:lnTo>
                    <a:lnTo>
                      <a:pt x="281" y="193"/>
                    </a:lnTo>
                    <a:lnTo>
                      <a:pt x="282" y="206"/>
                    </a:lnTo>
                    <a:lnTo>
                      <a:pt x="282" y="220"/>
                    </a:lnTo>
                    <a:lnTo>
                      <a:pt x="278" y="234"/>
                    </a:lnTo>
                    <a:lnTo>
                      <a:pt x="272" y="247"/>
                    </a:lnTo>
                    <a:lnTo>
                      <a:pt x="262" y="262"/>
                    </a:lnTo>
                    <a:lnTo>
                      <a:pt x="250" y="275"/>
                    </a:lnTo>
                    <a:lnTo>
                      <a:pt x="237" y="286"/>
                    </a:lnTo>
                    <a:lnTo>
                      <a:pt x="222" y="298"/>
                    </a:lnTo>
                    <a:lnTo>
                      <a:pt x="209" y="308"/>
                    </a:lnTo>
                    <a:lnTo>
                      <a:pt x="194" y="319"/>
                    </a:lnTo>
                    <a:lnTo>
                      <a:pt x="180" y="331"/>
                    </a:lnTo>
                    <a:lnTo>
                      <a:pt x="166" y="344"/>
                    </a:lnTo>
                    <a:lnTo>
                      <a:pt x="162" y="348"/>
                    </a:lnTo>
                    <a:lnTo>
                      <a:pt x="159" y="354"/>
                    </a:lnTo>
                    <a:lnTo>
                      <a:pt x="156" y="359"/>
                    </a:lnTo>
                    <a:lnTo>
                      <a:pt x="153" y="365"/>
                    </a:lnTo>
                    <a:lnTo>
                      <a:pt x="152" y="371"/>
                    </a:lnTo>
                    <a:lnTo>
                      <a:pt x="152" y="377"/>
                    </a:lnTo>
                    <a:lnTo>
                      <a:pt x="153" y="382"/>
                    </a:lnTo>
                    <a:lnTo>
                      <a:pt x="158" y="387"/>
                    </a:lnTo>
                    <a:lnTo>
                      <a:pt x="163" y="388"/>
                    </a:lnTo>
                    <a:lnTo>
                      <a:pt x="169" y="388"/>
                    </a:lnTo>
                    <a:lnTo>
                      <a:pt x="175" y="387"/>
                    </a:lnTo>
                    <a:lnTo>
                      <a:pt x="180" y="382"/>
                    </a:lnTo>
                    <a:lnTo>
                      <a:pt x="194" y="367"/>
                    </a:lnTo>
                    <a:lnTo>
                      <a:pt x="210" y="351"/>
                    </a:lnTo>
                    <a:lnTo>
                      <a:pt x="227" y="337"/>
                    </a:lnTo>
                    <a:lnTo>
                      <a:pt x="244" y="322"/>
                    </a:lnTo>
                    <a:lnTo>
                      <a:pt x="260" y="308"/>
                    </a:lnTo>
                    <a:lnTo>
                      <a:pt x="275" y="292"/>
                    </a:lnTo>
                    <a:lnTo>
                      <a:pt x="290" y="275"/>
                    </a:lnTo>
                    <a:lnTo>
                      <a:pt x="300" y="256"/>
                    </a:lnTo>
                    <a:lnTo>
                      <a:pt x="307" y="234"/>
                    </a:lnTo>
                    <a:lnTo>
                      <a:pt x="309" y="213"/>
                    </a:lnTo>
                    <a:lnTo>
                      <a:pt x="304" y="191"/>
                    </a:lnTo>
                    <a:lnTo>
                      <a:pt x="297" y="171"/>
                    </a:lnTo>
                    <a:lnTo>
                      <a:pt x="285" y="151"/>
                    </a:lnTo>
                    <a:lnTo>
                      <a:pt x="271" y="134"/>
                    </a:lnTo>
                    <a:lnTo>
                      <a:pt x="253" y="118"/>
                    </a:lnTo>
                    <a:lnTo>
                      <a:pt x="235" y="104"/>
                    </a:lnTo>
                    <a:lnTo>
                      <a:pt x="222" y="94"/>
                    </a:lnTo>
                    <a:lnTo>
                      <a:pt x="207" y="85"/>
                    </a:lnTo>
                    <a:lnTo>
                      <a:pt x="191" y="75"/>
                    </a:lnTo>
                    <a:lnTo>
                      <a:pt x="175" y="65"/>
                    </a:lnTo>
                    <a:lnTo>
                      <a:pt x="159" y="55"/>
                    </a:lnTo>
                    <a:lnTo>
                      <a:pt x="141" y="45"/>
                    </a:lnTo>
                    <a:lnTo>
                      <a:pt x="124" y="36"/>
                    </a:lnTo>
                    <a:lnTo>
                      <a:pt x="108" y="28"/>
                    </a:lnTo>
                    <a:lnTo>
                      <a:pt x="92" y="20"/>
                    </a:lnTo>
                    <a:lnTo>
                      <a:pt x="75" y="13"/>
                    </a:lnTo>
                    <a:lnTo>
                      <a:pt x="59" y="9"/>
                    </a:lnTo>
                    <a:lnTo>
                      <a:pt x="45" y="5"/>
                    </a:lnTo>
                    <a:lnTo>
                      <a:pt x="31" y="2"/>
                    </a:lnTo>
                    <a:lnTo>
                      <a:pt x="20" y="0"/>
                    </a:lnTo>
                    <a:lnTo>
                      <a:pt x="9" y="2"/>
                    </a:lnTo>
                    <a:lnTo>
                      <a:pt x="0" y="5"/>
                    </a:lnTo>
                    <a:lnTo>
                      <a:pt x="11" y="7"/>
                    </a:lnTo>
                    <a:lnTo>
                      <a:pt x="23" y="12"/>
                    </a:lnTo>
                    <a:lnTo>
                      <a:pt x="36" y="17"/>
                    </a:lnTo>
                    <a:lnTo>
                      <a:pt x="49" y="23"/>
                    </a:lnTo>
                    <a:lnTo>
                      <a:pt x="65" y="30"/>
                    </a:lnTo>
                    <a:lnTo>
                      <a:pt x="81" y="38"/>
                    </a:lnTo>
                    <a:lnTo>
                      <a:pt x="99" y="46"/>
                    </a:lnTo>
                    <a:lnTo>
                      <a:pt x="116" y="55"/>
                    </a:lnTo>
                    <a:lnTo>
                      <a:pt x="134" y="65"/>
                    </a:lnTo>
                    <a:lnTo>
                      <a:pt x="152" y="75"/>
                    </a:lnTo>
                    <a:lnTo>
                      <a:pt x="169" y="86"/>
                    </a:lnTo>
                    <a:lnTo>
                      <a:pt x="187" y="98"/>
                    </a:lnTo>
                    <a:lnTo>
                      <a:pt x="205" y="109"/>
                    </a:lnTo>
                    <a:lnTo>
                      <a:pt x="221" y="121"/>
                    </a:lnTo>
                    <a:lnTo>
                      <a:pt x="235" y="132"/>
                    </a:lnTo>
                    <a:lnTo>
                      <a:pt x="250" y="145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098" name="Freeform 47"/>
              <p:cNvSpPr>
                <a:spLocks/>
              </p:cNvSpPr>
              <p:nvPr/>
            </p:nvSpPr>
            <p:spPr bwMode="auto">
              <a:xfrm>
                <a:off x="8279" y="4648"/>
                <a:ext cx="135" cy="97"/>
              </a:xfrm>
              <a:custGeom>
                <a:avLst/>
                <a:gdLst>
                  <a:gd name="T0" fmla="*/ 1 w 406"/>
                  <a:gd name="T1" fmla="*/ 0 h 292"/>
                  <a:gd name="T2" fmla="*/ 1 w 406"/>
                  <a:gd name="T3" fmla="*/ 1 h 292"/>
                  <a:gd name="T4" fmla="*/ 2 w 406"/>
                  <a:gd name="T5" fmla="*/ 1 h 292"/>
                  <a:gd name="T6" fmla="*/ 2 w 406"/>
                  <a:gd name="T7" fmla="*/ 1 h 292"/>
                  <a:gd name="T8" fmla="*/ 2 w 406"/>
                  <a:gd name="T9" fmla="*/ 1 h 292"/>
                  <a:gd name="T10" fmla="*/ 2 w 406"/>
                  <a:gd name="T11" fmla="*/ 1 h 292"/>
                  <a:gd name="T12" fmla="*/ 2 w 406"/>
                  <a:gd name="T13" fmla="*/ 1 h 292"/>
                  <a:gd name="T14" fmla="*/ 2 w 406"/>
                  <a:gd name="T15" fmla="*/ 1 h 292"/>
                  <a:gd name="T16" fmla="*/ 1 w 406"/>
                  <a:gd name="T17" fmla="*/ 1 h 292"/>
                  <a:gd name="T18" fmla="*/ 1 w 406"/>
                  <a:gd name="T19" fmla="*/ 1 h 292"/>
                  <a:gd name="T20" fmla="*/ 1 w 406"/>
                  <a:gd name="T21" fmla="*/ 0 h 292"/>
                  <a:gd name="T22" fmla="*/ 1 w 406"/>
                  <a:gd name="T23" fmla="*/ 0 h 292"/>
                  <a:gd name="T24" fmla="*/ 1 w 406"/>
                  <a:gd name="T25" fmla="*/ 0 h 292"/>
                  <a:gd name="T26" fmla="*/ 1 w 406"/>
                  <a:gd name="T27" fmla="*/ 0 h 292"/>
                  <a:gd name="T28" fmla="*/ 1 w 406"/>
                  <a:gd name="T29" fmla="*/ 0 h 292"/>
                  <a:gd name="T30" fmla="*/ 1 w 406"/>
                  <a:gd name="T31" fmla="*/ 0 h 292"/>
                  <a:gd name="T32" fmla="*/ 0 w 406"/>
                  <a:gd name="T33" fmla="*/ 0 h 292"/>
                  <a:gd name="T34" fmla="*/ 0 w 406"/>
                  <a:gd name="T35" fmla="*/ 0 h 292"/>
                  <a:gd name="T36" fmla="*/ 0 w 406"/>
                  <a:gd name="T37" fmla="*/ 1 h 292"/>
                  <a:gd name="T38" fmla="*/ 0 w 406"/>
                  <a:gd name="T39" fmla="*/ 1 h 292"/>
                  <a:gd name="T40" fmla="*/ 0 w 406"/>
                  <a:gd name="T41" fmla="*/ 1 h 292"/>
                  <a:gd name="T42" fmla="*/ 0 w 406"/>
                  <a:gd name="T43" fmla="*/ 0 h 292"/>
                  <a:gd name="T44" fmla="*/ 0 w 406"/>
                  <a:gd name="T45" fmla="*/ 0 h 292"/>
                  <a:gd name="T46" fmla="*/ 0 w 406"/>
                  <a:gd name="T47" fmla="*/ 0 h 292"/>
                  <a:gd name="T48" fmla="*/ 1 w 406"/>
                  <a:gd name="T49" fmla="*/ 0 h 292"/>
                  <a:gd name="T50" fmla="*/ 1 w 406"/>
                  <a:gd name="T51" fmla="*/ 0 h 292"/>
                  <a:gd name="T52" fmla="*/ 1 w 406"/>
                  <a:gd name="T53" fmla="*/ 0 h 292"/>
                  <a:gd name="T54" fmla="*/ 1 w 406"/>
                  <a:gd name="T55" fmla="*/ 0 h 292"/>
                  <a:gd name="T56" fmla="*/ 1 w 406"/>
                  <a:gd name="T57" fmla="*/ 0 h 292"/>
                  <a:gd name="T58" fmla="*/ 1 w 406"/>
                  <a:gd name="T59" fmla="*/ 0 h 292"/>
                  <a:gd name="T60" fmla="*/ 1 w 406"/>
                  <a:gd name="T61" fmla="*/ 0 h 292"/>
                  <a:gd name="T62" fmla="*/ 1 w 406"/>
                  <a:gd name="T63" fmla="*/ 0 h 29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406" h="292">
                    <a:moveTo>
                      <a:pt x="326" y="36"/>
                    </a:moveTo>
                    <a:lnTo>
                      <a:pt x="332" y="65"/>
                    </a:lnTo>
                    <a:lnTo>
                      <a:pt x="340" y="93"/>
                    </a:lnTo>
                    <a:lnTo>
                      <a:pt x="351" y="123"/>
                    </a:lnTo>
                    <a:lnTo>
                      <a:pt x="361" y="152"/>
                    </a:lnTo>
                    <a:lnTo>
                      <a:pt x="373" y="181"/>
                    </a:lnTo>
                    <a:lnTo>
                      <a:pt x="384" y="210"/>
                    </a:lnTo>
                    <a:lnTo>
                      <a:pt x="395" y="237"/>
                    </a:lnTo>
                    <a:lnTo>
                      <a:pt x="405" y="266"/>
                    </a:lnTo>
                    <a:lnTo>
                      <a:pt x="406" y="273"/>
                    </a:lnTo>
                    <a:lnTo>
                      <a:pt x="406" y="279"/>
                    </a:lnTo>
                    <a:lnTo>
                      <a:pt x="404" y="284"/>
                    </a:lnTo>
                    <a:lnTo>
                      <a:pt x="399" y="289"/>
                    </a:lnTo>
                    <a:lnTo>
                      <a:pt x="393" y="292"/>
                    </a:lnTo>
                    <a:lnTo>
                      <a:pt x="387" y="292"/>
                    </a:lnTo>
                    <a:lnTo>
                      <a:pt x="381" y="289"/>
                    </a:lnTo>
                    <a:lnTo>
                      <a:pt x="377" y="283"/>
                    </a:lnTo>
                    <a:lnTo>
                      <a:pt x="364" y="251"/>
                    </a:lnTo>
                    <a:lnTo>
                      <a:pt x="352" y="213"/>
                    </a:lnTo>
                    <a:lnTo>
                      <a:pt x="339" y="171"/>
                    </a:lnTo>
                    <a:lnTo>
                      <a:pt x="329" y="131"/>
                    </a:lnTo>
                    <a:lnTo>
                      <a:pt x="318" y="93"/>
                    </a:lnTo>
                    <a:lnTo>
                      <a:pt x="311" y="63"/>
                    </a:lnTo>
                    <a:lnTo>
                      <a:pt x="307" y="42"/>
                    </a:lnTo>
                    <a:lnTo>
                      <a:pt x="305" y="34"/>
                    </a:lnTo>
                    <a:lnTo>
                      <a:pt x="283" y="34"/>
                    </a:lnTo>
                    <a:lnTo>
                      <a:pt x="261" y="36"/>
                    </a:lnTo>
                    <a:lnTo>
                      <a:pt x="239" y="39"/>
                    </a:lnTo>
                    <a:lnTo>
                      <a:pt x="216" y="43"/>
                    </a:lnTo>
                    <a:lnTo>
                      <a:pt x="192" y="50"/>
                    </a:lnTo>
                    <a:lnTo>
                      <a:pt x="170" y="57"/>
                    </a:lnTo>
                    <a:lnTo>
                      <a:pt x="148" y="65"/>
                    </a:lnTo>
                    <a:lnTo>
                      <a:pt x="126" y="73"/>
                    </a:lnTo>
                    <a:lnTo>
                      <a:pt x="106" y="83"/>
                    </a:lnTo>
                    <a:lnTo>
                      <a:pt x="85" y="93"/>
                    </a:lnTo>
                    <a:lnTo>
                      <a:pt x="67" y="103"/>
                    </a:lnTo>
                    <a:lnTo>
                      <a:pt x="50" y="113"/>
                    </a:lnTo>
                    <a:lnTo>
                      <a:pt x="34" y="122"/>
                    </a:lnTo>
                    <a:lnTo>
                      <a:pt x="20" y="132"/>
                    </a:lnTo>
                    <a:lnTo>
                      <a:pt x="9" y="141"/>
                    </a:lnTo>
                    <a:lnTo>
                      <a:pt x="0" y="148"/>
                    </a:lnTo>
                    <a:lnTo>
                      <a:pt x="0" y="133"/>
                    </a:lnTo>
                    <a:lnTo>
                      <a:pt x="7" y="118"/>
                    </a:lnTo>
                    <a:lnTo>
                      <a:pt x="19" y="102"/>
                    </a:lnTo>
                    <a:lnTo>
                      <a:pt x="35" y="86"/>
                    </a:lnTo>
                    <a:lnTo>
                      <a:pt x="53" y="70"/>
                    </a:lnTo>
                    <a:lnTo>
                      <a:pt x="73" y="54"/>
                    </a:lnTo>
                    <a:lnTo>
                      <a:pt x="92" y="43"/>
                    </a:lnTo>
                    <a:lnTo>
                      <a:pt x="111" y="33"/>
                    </a:lnTo>
                    <a:lnTo>
                      <a:pt x="139" y="23"/>
                    </a:lnTo>
                    <a:lnTo>
                      <a:pt x="173" y="14"/>
                    </a:lnTo>
                    <a:lnTo>
                      <a:pt x="210" y="8"/>
                    </a:lnTo>
                    <a:lnTo>
                      <a:pt x="245" y="4"/>
                    </a:lnTo>
                    <a:lnTo>
                      <a:pt x="277" y="1"/>
                    </a:lnTo>
                    <a:lnTo>
                      <a:pt x="304" y="0"/>
                    </a:lnTo>
                    <a:lnTo>
                      <a:pt x="321" y="0"/>
                    </a:lnTo>
                    <a:lnTo>
                      <a:pt x="329" y="0"/>
                    </a:lnTo>
                    <a:lnTo>
                      <a:pt x="336" y="1"/>
                    </a:lnTo>
                    <a:lnTo>
                      <a:pt x="342" y="6"/>
                    </a:lnTo>
                    <a:lnTo>
                      <a:pt x="345" y="11"/>
                    </a:lnTo>
                    <a:lnTo>
                      <a:pt x="346" y="19"/>
                    </a:lnTo>
                    <a:lnTo>
                      <a:pt x="345" y="26"/>
                    </a:lnTo>
                    <a:lnTo>
                      <a:pt x="340" y="31"/>
                    </a:lnTo>
                    <a:lnTo>
                      <a:pt x="335" y="34"/>
                    </a:lnTo>
                    <a:lnTo>
                      <a:pt x="326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099" name="Freeform 48"/>
              <p:cNvSpPr>
                <a:spLocks/>
              </p:cNvSpPr>
              <p:nvPr/>
            </p:nvSpPr>
            <p:spPr bwMode="auto">
              <a:xfrm>
                <a:off x="8272" y="4697"/>
                <a:ext cx="146" cy="320"/>
              </a:xfrm>
              <a:custGeom>
                <a:avLst/>
                <a:gdLst>
                  <a:gd name="T0" fmla="*/ 0 w 439"/>
                  <a:gd name="T1" fmla="*/ 1 h 960"/>
                  <a:gd name="T2" fmla="*/ 0 w 439"/>
                  <a:gd name="T3" fmla="*/ 1 h 960"/>
                  <a:gd name="T4" fmla="*/ 0 w 439"/>
                  <a:gd name="T5" fmla="*/ 2 h 960"/>
                  <a:gd name="T6" fmla="*/ 1 w 439"/>
                  <a:gd name="T7" fmla="*/ 2 h 960"/>
                  <a:gd name="T8" fmla="*/ 1 w 439"/>
                  <a:gd name="T9" fmla="*/ 2 h 960"/>
                  <a:gd name="T10" fmla="*/ 1 w 439"/>
                  <a:gd name="T11" fmla="*/ 3 h 960"/>
                  <a:gd name="T12" fmla="*/ 1 w 439"/>
                  <a:gd name="T13" fmla="*/ 3 h 960"/>
                  <a:gd name="T14" fmla="*/ 1 w 439"/>
                  <a:gd name="T15" fmla="*/ 3 h 960"/>
                  <a:gd name="T16" fmla="*/ 1 w 439"/>
                  <a:gd name="T17" fmla="*/ 3 h 960"/>
                  <a:gd name="T18" fmla="*/ 2 w 439"/>
                  <a:gd name="T19" fmla="*/ 4 h 960"/>
                  <a:gd name="T20" fmla="*/ 2 w 439"/>
                  <a:gd name="T21" fmla="*/ 4 h 960"/>
                  <a:gd name="T22" fmla="*/ 2 w 439"/>
                  <a:gd name="T23" fmla="*/ 4 h 960"/>
                  <a:gd name="T24" fmla="*/ 2 w 439"/>
                  <a:gd name="T25" fmla="*/ 4 h 960"/>
                  <a:gd name="T26" fmla="*/ 2 w 439"/>
                  <a:gd name="T27" fmla="*/ 4 h 960"/>
                  <a:gd name="T28" fmla="*/ 2 w 439"/>
                  <a:gd name="T29" fmla="*/ 4 h 960"/>
                  <a:gd name="T30" fmla="*/ 2 w 439"/>
                  <a:gd name="T31" fmla="*/ 4 h 960"/>
                  <a:gd name="T32" fmla="*/ 2 w 439"/>
                  <a:gd name="T33" fmla="*/ 4 h 960"/>
                  <a:gd name="T34" fmla="*/ 2 w 439"/>
                  <a:gd name="T35" fmla="*/ 3 h 960"/>
                  <a:gd name="T36" fmla="*/ 1 w 439"/>
                  <a:gd name="T37" fmla="*/ 3 h 960"/>
                  <a:gd name="T38" fmla="*/ 1 w 439"/>
                  <a:gd name="T39" fmla="*/ 3 h 960"/>
                  <a:gd name="T40" fmla="*/ 1 w 439"/>
                  <a:gd name="T41" fmla="*/ 3 h 960"/>
                  <a:gd name="T42" fmla="*/ 1 w 439"/>
                  <a:gd name="T43" fmla="*/ 2 h 960"/>
                  <a:gd name="T44" fmla="*/ 1 w 439"/>
                  <a:gd name="T45" fmla="*/ 2 h 960"/>
                  <a:gd name="T46" fmla="*/ 1 w 439"/>
                  <a:gd name="T47" fmla="*/ 1 h 960"/>
                  <a:gd name="T48" fmla="*/ 0 w 439"/>
                  <a:gd name="T49" fmla="*/ 1 h 960"/>
                  <a:gd name="T50" fmla="*/ 0 w 439"/>
                  <a:gd name="T51" fmla="*/ 1 h 960"/>
                  <a:gd name="T52" fmla="*/ 0 w 439"/>
                  <a:gd name="T53" fmla="*/ 0 h 960"/>
                  <a:gd name="T54" fmla="*/ 0 w 439"/>
                  <a:gd name="T55" fmla="*/ 0 h 960"/>
                  <a:gd name="T56" fmla="*/ 0 w 439"/>
                  <a:gd name="T57" fmla="*/ 0 h 960"/>
                  <a:gd name="T58" fmla="*/ 0 w 439"/>
                  <a:gd name="T59" fmla="*/ 0 h 960"/>
                  <a:gd name="T60" fmla="*/ 0 w 439"/>
                  <a:gd name="T61" fmla="*/ 0 h 960"/>
                  <a:gd name="T62" fmla="*/ 0 w 439"/>
                  <a:gd name="T63" fmla="*/ 0 h 960"/>
                  <a:gd name="T64" fmla="*/ 0 w 439"/>
                  <a:gd name="T65" fmla="*/ 1 h 960"/>
                  <a:gd name="T66" fmla="*/ 0 w 439"/>
                  <a:gd name="T67" fmla="*/ 1 h 96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439" h="960">
                    <a:moveTo>
                      <a:pt x="72" y="270"/>
                    </a:moveTo>
                    <a:lnTo>
                      <a:pt x="82" y="289"/>
                    </a:lnTo>
                    <a:lnTo>
                      <a:pt x="85" y="302"/>
                    </a:lnTo>
                    <a:lnTo>
                      <a:pt x="87" y="316"/>
                    </a:lnTo>
                    <a:lnTo>
                      <a:pt x="93" y="336"/>
                    </a:lnTo>
                    <a:lnTo>
                      <a:pt x="107" y="376"/>
                    </a:lnTo>
                    <a:lnTo>
                      <a:pt x="124" y="417"/>
                    </a:lnTo>
                    <a:lnTo>
                      <a:pt x="141" y="455"/>
                    </a:lnTo>
                    <a:lnTo>
                      <a:pt x="157" y="494"/>
                    </a:lnTo>
                    <a:lnTo>
                      <a:pt x="175" y="533"/>
                    </a:lnTo>
                    <a:lnTo>
                      <a:pt x="193" y="572"/>
                    </a:lnTo>
                    <a:lnTo>
                      <a:pt x="210" y="611"/>
                    </a:lnTo>
                    <a:lnTo>
                      <a:pt x="229" y="649"/>
                    </a:lnTo>
                    <a:lnTo>
                      <a:pt x="248" y="687"/>
                    </a:lnTo>
                    <a:lnTo>
                      <a:pt x="267" y="726"/>
                    </a:lnTo>
                    <a:lnTo>
                      <a:pt x="287" y="763"/>
                    </a:lnTo>
                    <a:lnTo>
                      <a:pt x="307" y="802"/>
                    </a:lnTo>
                    <a:lnTo>
                      <a:pt x="326" y="839"/>
                    </a:lnTo>
                    <a:lnTo>
                      <a:pt x="347" y="878"/>
                    </a:lnTo>
                    <a:lnTo>
                      <a:pt x="367" y="915"/>
                    </a:lnTo>
                    <a:lnTo>
                      <a:pt x="388" y="954"/>
                    </a:lnTo>
                    <a:lnTo>
                      <a:pt x="391" y="957"/>
                    </a:lnTo>
                    <a:lnTo>
                      <a:pt x="397" y="958"/>
                    </a:lnTo>
                    <a:lnTo>
                      <a:pt x="404" y="960"/>
                    </a:lnTo>
                    <a:lnTo>
                      <a:pt x="413" y="960"/>
                    </a:lnTo>
                    <a:lnTo>
                      <a:pt x="420" y="960"/>
                    </a:lnTo>
                    <a:lnTo>
                      <a:pt x="427" y="958"/>
                    </a:lnTo>
                    <a:lnTo>
                      <a:pt x="433" y="957"/>
                    </a:lnTo>
                    <a:lnTo>
                      <a:pt x="436" y="954"/>
                    </a:lnTo>
                    <a:lnTo>
                      <a:pt x="439" y="948"/>
                    </a:lnTo>
                    <a:lnTo>
                      <a:pt x="439" y="943"/>
                    </a:lnTo>
                    <a:lnTo>
                      <a:pt x="436" y="937"/>
                    </a:lnTo>
                    <a:lnTo>
                      <a:pt x="432" y="932"/>
                    </a:lnTo>
                    <a:lnTo>
                      <a:pt x="414" y="902"/>
                    </a:lnTo>
                    <a:lnTo>
                      <a:pt x="398" y="874"/>
                    </a:lnTo>
                    <a:lnTo>
                      <a:pt x="380" y="843"/>
                    </a:lnTo>
                    <a:lnTo>
                      <a:pt x="364" y="813"/>
                    </a:lnTo>
                    <a:lnTo>
                      <a:pt x="348" y="784"/>
                    </a:lnTo>
                    <a:lnTo>
                      <a:pt x="332" y="754"/>
                    </a:lnTo>
                    <a:lnTo>
                      <a:pt x="314" y="724"/>
                    </a:lnTo>
                    <a:lnTo>
                      <a:pt x="298" y="694"/>
                    </a:lnTo>
                    <a:lnTo>
                      <a:pt x="269" y="638"/>
                    </a:lnTo>
                    <a:lnTo>
                      <a:pt x="242" y="585"/>
                    </a:lnTo>
                    <a:lnTo>
                      <a:pt x="216" y="532"/>
                    </a:lnTo>
                    <a:lnTo>
                      <a:pt x="193" y="477"/>
                    </a:lnTo>
                    <a:lnTo>
                      <a:pt x="169" y="424"/>
                    </a:lnTo>
                    <a:lnTo>
                      <a:pt x="149" y="369"/>
                    </a:lnTo>
                    <a:lnTo>
                      <a:pt x="128" y="312"/>
                    </a:lnTo>
                    <a:lnTo>
                      <a:pt x="107" y="253"/>
                    </a:lnTo>
                    <a:lnTo>
                      <a:pt x="91" y="220"/>
                    </a:lnTo>
                    <a:lnTo>
                      <a:pt x="75" y="181"/>
                    </a:lnTo>
                    <a:lnTo>
                      <a:pt x="60" y="139"/>
                    </a:lnTo>
                    <a:lnTo>
                      <a:pt x="47" y="99"/>
                    </a:lnTo>
                    <a:lnTo>
                      <a:pt x="35" y="62"/>
                    </a:lnTo>
                    <a:lnTo>
                      <a:pt x="25" y="31"/>
                    </a:lnTo>
                    <a:lnTo>
                      <a:pt x="15" y="10"/>
                    </a:lnTo>
                    <a:lnTo>
                      <a:pt x="8" y="0"/>
                    </a:lnTo>
                    <a:lnTo>
                      <a:pt x="5" y="1"/>
                    </a:lnTo>
                    <a:lnTo>
                      <a:pt x="2" y="4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6" y="47"/>
                    </a:lnTo>
                    <a:lnTo>
                      <a:pt x="11" y="82"/>
                    </a:lnTo>
                    <a:lnTo>
                      <a:pt x="16" y="115"/>
                    </a:lnTo>
                    <a:lnTo>
                      <a:pt x="24" y="146"/>
                    </a:lnTo>
                    <a:lnTo>
                      <a:pt x="33" y="179"/>
                    </a:lnTo>
                    <a:lnTo>
                      <a:pt x="43" y="211"/>
                    </a:lnTo>
                    <a:lnTo>
                      <a:pt x="56" y="241"/>
                    </a:lnTo>
                    <a:lnTo>
                      <a:pt x="72" y="2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00" name="Freeform 49"/>
              <p:cNvSpPr>
                <a:spLocks/>
              </p:cNvSpPr>
              <p:nvPr/>
            </p:nvSpPr>
            <p:spPr bwMode="auto">
              <a:xfrm>
                <a:off x="8416" y="4972"/>
                <a:ext cx="128" cy="66"/>
              </a:xfrm>
              <a:custGeom>
                <a:avLst/>
                <a:gdLst>
                  <a:gd name="T0" fmla="*/ 0 w 382"/>
                  <a:gd name="T1" fmla="*/ 1 h 198"/>
                  <a:gd name="T2" fmla="*/ 0 w 382"/>
                  <a:gd name="T3" fmla="*/ 1 h 198"/>
                  <a:gd name="T4" fmla="*/ 0 w 382"/>
                  <a:gd name="T5" fmla="*/ 1 h 198"/>
                  <a:gd name="T6" fmla="*/ 0 w 382"/>
                  <a:gd name="T7" fmla="*/ 1 h 198"/>
                  <a:gd name="T8" fmla="*/ 0 w 382"/>
                  <a:gd name="T9" fmla="*/ 1 h 198"/>
                  <a:gd name="T10" fmla="*/ 0 w 382"/>
                  <a:gd name="T11" fmla="*/ 1 h 198"/>
                  <a:gd name="T12" fmla="*/ 0 w 382"/>
                  <a:gd name="T13" fmla="*/ 1 h 198"/>
                  <a:gd name="T14" fmla="*/ 0 w 382"/>
                  <a:gd name="T15" fmla="*/ 1 h 198"/>
                  <a:gd name="T16" fmla="*/ 0 w 382"/>
                  <a:gd name="T17" fmla="*/ 1 h 198"/>
                  <a:gd name="T18" fmla="*/ 1 w 382"/>
                  <a:gd name="T19" fmla="*/ 1 h 198"/>
                  <a:gd name="T20" fmla="*/ 1 w 382"/>
                  <a:gd name="T21" fmla="*/ 1 h 198"/>
                  <a:gd name="T22" fmla="*/ 1 w 382"/>
                  <a:gd name="T23" fmla="*/ 1 h 198"/>
                  <a:gd name="T24" fmla="*/ 1 w 382"/>
                  <a:gd name="T25" fmla="*/ 0 h 198"/>
                  <a:gd name="T26" fmla="*/ 1 w 382"/>
                  <a:gd name="T27" fmla="*/ 0 h 198"/>
                  <a:gd name="T28" fmla="*/ 1 w 382"/>
                  <a:gd name="T29" fmla="*/ 0 h 198"/>
                  <a:gd name="T30" fmla="*/ 1 w 382"/>
                  <a:gd name="T31" fmla="*/ 0 h 198"/>
                  <a:gd name="T32" fmla="*/ 1 w 382"/>
                  <a:gd name="T33" fmla="*/ 0 h 198"/>
                  <a:gd name="T34" fmla="*/ 1 w 382"/>
                  <a:gd name="T35" fmla="*/ 0 h 198"/>
                  <a:gd name="T36" fmla="*/ 1 w 382"/>
                  <a:gd name="T37" fmla="*/ 0 h 198"/>
                  <a:gd name="T38" fmla="*/ 1 w 382"/>
                  <a:gd name="T39" fmla="*/ 0 h 198"/>
                  <a:gd name="T40" fmla="*/ 2 w 382"/>
                  <a:gd name="T41" fmla="*/ 0 h 198"/>
                  <a:gd name="T42" fmla="*/ 2 w 382"/>
                  <a:gd name="T43" fmla="*/ 0 h 198"/>
                  <a:gd name="T44" fmla="*/ 2 w 382"/>
                  <a:gd name="T45" fmla="*/ 0 h 198"/>
                  <a:gd name="T46" fmla="*/ 2 w 382"/>
                  <a:gd name="T47" fmla="*/ 0 h 198"/>
                  <a:gd name="T48" fmla="*/ 2 w 382"/>
                  <a:gd name="T49" fmla="*/ 0 h 198"/>
                  <a:gd name="T50" fmla="*/ 2 w 382"/>
                  <a:gd name="T51" fmla="*/ 0 h 198"/>
                  <a:gd name="T52" fmla="*/ 2 w 382"/>
                  <a:gd name="T53" fmla="*/ 0 h 198"/>
                  <a:gd name="T54" fmla="*/ 2 w 382"/>
                  <a:gd name="T55" fmla="*/ 0 h 198"/>
                  <a:gd name="T56" fmla="*/ 1 w 382"/>
                  <a:gd name="T57" fmla="*/ 0 h 198"/>
                  <a:gd name="T58" fmla="*/ 1 w 382"/>
                  <a:gd name="T59" fmla="*/ 0 h 198"/>
                  <a:gd name="T60" fmla="*/ 1 w 382"/>
                  <a:gd name="T61" fmla="*/ 0 h 198"/>
                  <a:gd name="T62" fmla="*/ 1 w 382"/>
                  <a:gd name="T63" fmla="*/ 0 h 198"/>
                  <a:gd name="T64" fmla="*/ 1 w 382"/>
                  <a:gd name="T65" fmla="*/ 0 h 198"/>
                  <a:gd name="T66" fmla="*/ 1 w 382"/>
                  <a:gd name="T67" fmla="*/ 0 h 198"/>
                  <a:gd name="T68" fmla="*/ 1 w 382"/>
                  <a:gd name="T69" fmla="*/ 0 h 198"/>
                  <a:gd name="T70" fmla="*/ 1 w 382"/>
                  <a:gd name="T71" fmla="*/ 0 h 198"/>
                  <a:gd name="T72" fmla="*/ 1 w 382"/>
                  <a:gd name="T73" fmla="*/ 0 h 198"/>
                  <a:gd name="T74" fmla="*/ 0 w 382"/>
                  <a:gd name="T75" fmla="*/ 1 h 198"/>
                  <a:gd name="T76" fmla="*/ 0 w 382"/>
                  <a:gd name="T77" fmla="*/ 1 h 198"/>
                  <a:gd name="T78" fmla="*/ 0 w 382"/>
                  <a:gd name="T79" fmla="*/ 1 h 198"/>
                  <a:gd name="T80" fmla="*/ 0 w 382"/>
                  <a:gd name="T81" fmla="*/ 1 h 198"/>
                  <a:gd name="T82" fmla="*/ 0 w 382"/>
                  <a:gd name="T83" fmla="*/ 1 h 198"/>
                  <a:gd name="T84" fmla="*/ 0 w 382"/>
                  <a:gd name="T85" fmla="*/ 1 h 198"/>
                  <a:gd name="T86" fmla="*/ 0 w 382"/>
                  <a:gd name="T87" fmla="*/ 1 h 198"/>
                  <a:gd name="T88" fmla="*/ 0 w 382"/>
                  <a:gd name="T89" fmla="*/ 1 h 198"/>
                  <a:gd name="T90" fmla="*/ 0 w 382"/>
                  <a:gd name="T91" fmla="*/ 1 h 198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0" t="0" r="r" b="b"/>
                <a:pathLst>
                  <a:path w="382" h="198">
                    <a:moveTo>
                      <a:pt x="2" y="182"/>
                    </a:moveTo>
                    <a:lnTo>
                      <a:pt x="0" y="187"/>
                    </a:lnTo>
                    <a:lnTo>
                      <a:pt x="0" y="191"/>
                    </a:lnTo>
                    <a:lnTo>
                      <a:pt x="2" y="195"/>
                    </a:lnTo>
                    <a:lnTo>
                      <a:pt x="6" y="198"/>
                    </a:lnTo>
                    <a:lnTo>
                      <a:pt x="30" y="187"/>
                    </a:lnTo>
                    <a:lnTo>
                      <a:pt x="52" y="176"/>
                    </a:lnTo>
                    <a:lnTo>
                      <a:pt x="75" y="166"/>
                    </a:lnTo>
                    <a:lnTo>
                      <a:pt x="99" y="156"/>
                    </a:lnTo>
                    <a:lnTo>
                      <a:pt x="124" y="146"/>
                    </a:lnTo>
                    <a:lnTo>
                      <a:pt x="147" y="138"/>
                    </a:lnTo>
                    <a:lnTo>
                      <a:pt x="171" y="128"/>
                    </a:lnTo>
                    <a:lnTo>
                      <a:pt x="194" y="119"/>
                    </a:lnTo>
                    <a:lnTo>
                      <a:pt x="218" y="109"/>
                    </a:lnTo>
                    <a:lnTo>
                      <a:pt x="241" y="99"/>
                    </a:lnTo>
                    <a:lnTo>
                      <a:pt x="265" y="89"/>
                    </a:lnTo>
                    <a:lnTo>
                      <a:pt x="287" y="77"/>
                    </a:lnTo>
                    <a:lnTo>
                      <a:pt x="310" y="66"/>
                    </a:lnTo>
                    <a:lnTo>
                      <a:pt x="332" y="54"/>
                    </a:lnTo>
                    <a:lnTo>
                      <a:pt x="354" y="41"/>
                    </a:lnTo>
                    <a:lnTo>
                      <a:pt x="376" y="27"/>
                    </a:lnTo>
                    <a:lnTo>
                      <a:pt x="381" y="23"/>
                    </a:lnTo>
                    <a:lnTo>
                      <a:pt x="382" y="17"/>
                    </a:lnTo>
                    <a:lnTo>
                      <a:pt x="382" y="11"/>
                    </a:lnTo>
                    <a:lnTo>
                      <a:pt x="379" y="7"/>
                    </a:lnTo>
                    <a:lnTo>
                      <a:pt x="375" y="3"/>
                    </a:lnTo>
                    <a:lnTo>
                      <a:pt x="369" y="0"/>
                    </a:lnTo>
                    <a:lnTo>
                      <a:pt x="363" y="0"/>
                    </a:lnTo>
                    <a:lnTo>
                      <a:pt x="359" y="3"/>
                    </a:lnTo>
                    <a:lnTo>
                      <a:pt x="335" y="16"/>
                    </a:lnTo>
                    <a:lnTo>
                      <a:pt x="309" y="28"/>
                    </a:lnTo>
                    <a:lnTo>
                      <a:pt x="281" y="41"/>
                    </a:lnTo>
                    <a:lnTo>
                      <a:pt x="253" y="56"/>
                    </a:lnTo>
                    <a:lnTo>
                      <a:pt x="223" y="70"/>
                    </a:lnTo>
                    <a:lnTo>
                      <a:pt x="193" y="84"/>
                    </a:lnTo>
                    <a:lnTo>
                      <a:pt x="163" y="97"/>
                    </a:lnTo>
                    <a:lnTo>
                      <a:pt x="135" y="112"/>
                    </a:lnTo>
                    <a:lnTo>
                      <a:pt x="107" y="125"/>
                    </a:lnTo>
                    <a:lnTo>
                      <a:pt x="83" y="136"/>
                    </a:lnTo>
                    <a:lnTo>
                      <a:pt x="61" y="148"/>
                    </a:lnTo>
                    <a:lnTo>
                      <a:pt x="40" y="158"/>
                    </a:lnTo>
                    <a:lnTo>
                      <a:pt x="24" y="166"/>
                    </a:lnTo>
                    <a:lnTo>
                      <a:pt x="12" y="174"/>
                    </a:lnTo>
                    <a:lnTo>
                      <a:pt x="5" y="179"/>
                    </a:lnTo>
                    <a:lnTo>
                      <a:pt x="2" y="1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01" name="Freeform 50"/>
              <p:cNvSpPr>
                <a:spLocks/>
              </p:cNvSpPr>
              <p:nvPr/>
            </p:nvSpPr>
            <p:spPr bwMode="auto">
              <a:xfrm>
                <a:off x="8304" y="4693"/>
                <a:ext cx="76" cy="80"/>
              </a:xfrm>
              <a:custGeom>
                <a:avLst/>
                <a:gdLst>
                  <a:gd name="T0" fmla="*/ 0 w 229"/>
                  <a:gd name="T1" fmla="*/ 0 h 240"/>
                  <a:gd name="T2" fmla="*/ 0 w 229"/>
                  <a:gd name="T3" fmla="*/ 0 h 240"/>
                  <a:gd name="T4" fmla="*/ 0 w 229"/>
                  <a:gd name="T5" fmla="*/ 0 h 240"/>
                  <a:gd name="T6" fmla="*/ 0 w 229"/>
                  <a:gd name="T7" fmla="*/ 0 h 240"/>
                  <a:gd name="T8" fmla="*/ 0 w 229"/>
                  <a:gd name="T9" fmla="*/ 0 h 240"/>
                  <a:gd name="T10" fmla="*/ 0 w 229"/>
                  <a:gd name="T11" fmla="*/ 0 h 240"/>
                  <a:gd name="T12" fmla="*/ 0 w 229"/>
                  <a:gd name="T13" fmla="*/ 0 h 240"/>
                  <a:gd name="T14" fmla="*/ 0 w 229"/>
                  <a:gd name="T15" fmla="*/ 0 h 240"/>
                  <a:gd name="T16" fmla="*/ 0 w 229"/>
                  <a:gd name="T17" fmla="*/ 0 h 240"/>
                  <a:gd name="T18" fmla="*/ 0 w 229"/>
                  <a:gd name="T19" fmla="*/ 1 h 240"/>
                  <a:gd name="T20" fmla="*/ 0 w 229"/>
                  <a:gd name="T21" fmla="*/ 1 h 240"/>
                  <a:gd name="T22" fmla="*/ 0 w 229"/>
                  <a:gd name="T23" fmla="*/ 1 h 240"/>
                  <a:gd name="T24" fmla="*/ 0 w 229"/>
                  <a:gd name="T25" fmla="*/ 1 h 240"/>
                  <a:gd name="T26" fmla="*/ 0 w 229"/>
                  <a:gd name="T27" fmla="*/ 1 h 240"/>
                  <a:gd name="T28" fmla="*/ 1 w 229"/>
                  <a:gd name="T29" fmla="*/ 1 h 240"/>
                  <a:gd name="T30" fmla="*/ 1 w 229"/>
                  <a:gd name="T31" fmla="*/ 1 h 240"/>
                  <a:gd name="T32" fmla="*/ 1 w 229"/>
                  <a:gd name="T33" fmla="*/ 1 h 240"/>
                  <a:gd name="T34" fmla="*/ 1 w 229"/>
                  <a:gd name="T35" fmla="*/ 1 h 240"/>
                  <a:gd name="T36" fmla="*/ 1 w 229"/>
                  <a:gd name="T37" fmla="*/ 0 h 240"/>
                  <a:gd name="T38" fmla="*/ 1 w 229"/>
                  <a:gd name="T39" fmla="*/ 0 h 240"/>
                  <a:gd name="T40" fmla="*/ 1 w 229"/>
                  <a:gd name="T41" fmla="*/ 0 h 240"/>
                  <a:gd name="T42" fmla="*/ 1 w 229"/>
                  <a:gd name="T43" fmla="*/ 0 h 240"/>
                  <a:gd name="T44" fmla="*/ 1 w 229"/>
                  <a:gd name="T45" fmla="*/ 1 h 240"/>
                  <a:gd name="T46" fmla="*/ 1 w 229"/>
                  <a:gd name="T47" fmla="*/ 1 h 240"/>
                  <a:gd name="T48" fmla="*/ 1 w 229"/>
                  <a:gd name="T49" fmla="*/ 1 h 240"/>
                  <a:gd name="T50" fmla="*/ 1 w 229"/>
                  <a:gd name="T51" fmla="*/ 1 h 240"/>
                  <a:gd name="T52" fmla="*/ 0 w 229"/>
                  <a:gd name="T53" fmla="*/ 1 h 240"/>
                  <a:gd name="T54" fmla="*/ 0 w 229"/>
                  <a:gd name="T55" fmla="*/ 1 h 240"/>
                  <a:gd name="T56" fmla="*/ 0 w 229"/>
                  <a:gd name="T57" fmla="*/ 1 h 240"/>
                  <a:gd name="T58" fmla="*/ 0 w 229"/>
                  <a:gd name="T59" fmla="*/ 0 h 240"/>
                  <a:gd name="T60" fmla="*/ 0 w 229"/>
                  <a:gd name="T61" fmla="*/ 0 h 240"/>
                  <a:gd name="T62" fmla="*/ 0 w 229"/>
                  <a:gd name="T63" fmla="*/ 0 h 240"/>
                  <a:gd name="T64" fmla="*/ 0 w 229"/>
                  <a:gd name="T65" fmla="*/ 0 h 240"/>
                  <a:gd name="T66" fmla="*/ 0 w 229"/>
                  <a:gd name="T67" fmla="*/ 0 h 240"/>
                  <a:gd name="T68" fmla="*/ 0 w 229"/>
                  <a:gd name="T69" fmla="*/ 0 h 240"/>
                  <a:gd name="T70" fmla="*/ 0 w 229"/>
                  <a:gd name="T71" fmla="*/ 0 h 240"/>
                  <a:gd name="T72" fmla="*/ 1 w 229"/>
                  <a:gd name="T73" fmla="*/ 0 h 240"/>
                  <a:gd name="T74" fmla="*/ 1 w 229"/>
                  <a:gd name="T75" fmla="*/ 0 h 24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229" h="240">
                    <a:moveTo>
                      <a:pt x="126" y="4"/>
                    </a:moveTo>
                    <a:lnTo>
                      <a:pt x="119" y="3"/>
                    </a:lnTo>
                    <a:lnTo>
                      <a:pt x="111" y="3"/>
                    </a:lnTo>
                    <a:lnTo>
                      <a:pt x="105" y="1"/>
                    </a:lnTo>
                    <a:lnTo>
                      <a:pt x="102" y="1"/>
                    </a:lnTo>
                    <a:lnTo>
                      <a:pt x="94" y="0"/>
                    </a:lnTo>
                    <a:lnTo>
                      <a:pt x="83" y="0"/>
                    </a:lnTo>
                    <a:lnTo>
                      <a:pt x="75" y="1"/>
                    </a:lnTo>
                    <a:lnTo>
                      <a:pt x="66" y="3"/>
                    </a:lnTo>
                    <a:lnTo>
                      <a:pt x="57" y="4"/>
                    </a:lnTo>
                    <a:lnTo>
                      <a:pt x="48" y="9"/>
                    </a:lnTo>
                    <a:lnTo>
                      <a:pt x="41" y="13"/>
                    </a:lnTo>
                    <a:lnTo>
                      <a:pt x="33" y="17"/>
                    </a:lnTo>
                    <a:lnTo>
                      <a:pt x="17" y="34"/>
                    </a:lnTo>
                    <a:lnTo>
                      <a:pt x="6" y="55"/>
                    </a:lnTo>
                    <a:lnTo>
                      <a:pt x="1" y="76"/>
                    </a:lnTo>
                    <a:lnTo>
                      <a:pt x="0" y="98"/>
                    </a:lnTo>
                    <a:lnTo>
                      <a:pt x="3" y="121"/>
                    </a:lnTo>
                    <a:lnTo>
                      <a:pt x="8" y="144"/>
                    </a:lnTo>
                    <a:lnTo>
                      <a:pt x="16" y="167"/>
                    </a:lnTo>
                    <a:lnTo>
                      <a:pt x="26" y="187"/>
                    </a:lnTo>
                    <a:lnTo>
                      <a:pt x="35" y="200"/>
                    </a:lnTo>
                    <a:lnTo>
                      <a:pt x="45" y="213"/>
                    </a:lnTo>
                    <a:lnTo>
                      <a:pt x="57" y="223"/>
                    </a:lnTo>
                    <a:lnTo>
                      <a:pt x="70" y="230"/>
                    </a:lnTo>
                    <a:lnTo>
                      <a:pt x="85" y="236"/>
                    </a:lnTo>
                    <a:lnTo>
                      <a:pt x="101" y="240"/>
                    </a:lnTo>
                    <a:lnTo>
                      <a:pt x="116" y="240"/>
                    </a:lnTo>
                    <a:lnTo>
                      <a:pt x="132" y="237"/>
                    </a:lnTo>
                    <a:lnTo>
                      <a:pt x="154" y="228"/>
                    </a:lnTo>
                    <a:lnTo>
                      <a:pt x="174" y="218"/>
                    </a:lnTo>
                    <a:lnTo>
                      <a:pt x="192" y="204"/>
                    </a:lnTo>
                    <a:lnTo>
                      <a:pt x="208" y="188"/>
                    </a:lnTo>
                    <a:lnTo>
                      <a:pt x="218" y="171"/>
                    </a:lnTo>
                    <a:lnTo>
                      <a:pt x="226" y="151"/>
                    </a:lnTo>
                    <a:lnTo>
                      <a:pt x="229" y="131"/>
                    </a:lnTo>
                    <a:lnTo>
                      <a:pt x="226" y="109"/>
                    </a:lnTo>
                    <a:lnTo>
                      <a:pt x="224" y="103"/>
                    </a:lnTo>
                    <a:lnTo>
                      <a:pt x="221" y="98"/>
                    </a:lnTo>
                    <a:lnTo>
                      <a:pt x="215" y="95"/>
                    </a:lnTo>
                    <a:lnTo>
                      <a:pt x="210" y="93"/>
                    </a:lnTo>
                    <a:lnTo>
                      <a:pt x="204" y="95"/>
                    </a:lnTo>
                    <a:lnTo>
                      <a:pt x="198" y="99"/>
                    </a:lnTo>
                    <a:lnTo>
                      <a:pt x="195" y="105"/>
                    </a:lnTo>
                    <a:lnTo>
                      <a:pt x="195" y="111"/>
                    </a:lnTo>
                    <a:lnTo>
                      <a:pt x="193" y="126"/>
                    </a:lnTo>
                    <a:lnTo>
                      <a:pt x="189" y="142"/>
                    </a:lnTo>
                    <a:lnTo>
                      <a:pt x="183" y="158"/>
                    </a:lnTo>
                    <a:lnTo>
                      <a:pt x="174" y="171"/>
                    </a:lnTo>
                    <a:lnTo>
                      <a:pt x="164" y="181"/>
                    </a:lnTo>
                    <a:lnTo>
                      <a:pt x="149" y="190"/>
                    </a:lnTo>
                    <a:lnTo>
                      <a:pt x="133" y="195"/>
                    </a:lnTo>
                    <a:lnTo>
                      <a:pt x="113" y="198"/>
                    </a:lnTo>
                    <a:lnTo>
                      <a:pt x="92" y="197"/>
                    </a:lnTo>
                    <a:lnTo>
                      <a:pt x="76" y="188"/>
                    </a:lnTo>
                    <a:lnTo>
                      <a:pt x="63" y="177"/>
                    </a:lnTo>
                    <a:lnTo>
                      <a:pt x="54" y="161"/>
                    </a:lnTo>
                    <a:lnTo>
                      <a:pt x="47" y="142"/>
                    </a:lnTo>
                    <a:lnTo>
                      <a:pt x="41" y="124"/>
                    </a:lnTo>
                    <a:lnTo>
                      <a:pt x="36" y="103"/>
                    </a:lnTo>
                    <a:lnTo>
                      <a:pt x="35" y="85"/>
                    </a:lnTo>
                    <a:lnTo>
                      <a:pt x="35" y="73"/>
                    </a:lnTo>
                    <a:lnTo>
                      <a:pt x="36" y="62"/>
                    </a:lnTo>
                    <a:lnTo>
                      <a:pt x="41" y="50"/>
                    </a:lnTo>
                    <a:lnTo>
                      <a:pt x="48" y="40"/>
                    </a:lnTo>
                    <a:lnTo>
                      <a:pt x="55" y="33"/>
                    </a:lnTo>
                    <a:lnTo>
                      <a:pt x="66" y="26"/>
                    </a:lnTo>
                    <a:lnTo>
                      <a:pt x="77" y="21"/>
                    </a:lnTo>
                    <a:lnTo>
                      <a:pt x="92" y="19"/>
                    </a:lnTo>
                    <a:lnTo>
                      <a:pt x="97" y="19"/>
                    </a:lnTo>
                    <a:lnTo>
                      <a:pt x="105" y="19"/>
                    </a:lnTo>
                    <a:lnTo>
                      <a:pt x="120" y="19"/>
                    </a:lnTo>
                    <a:lnTo>
                      <a:pt x="135" y="21"/>
                    </a:lnTo>
                    <a:lnTo>
                      <a:pt x="139" y="20"/>
                    </a:lnTo>
                    <a:lnTo>
                      <a:pt x="139" y="14"/>
                    </a:lnTo>
                    <a:lnTo>
                      <a:pt x="133" y="9"/>
                    </a:lnTo>
                    <a:lnTo>
                      <a:pt x="126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02" name="Freeform 51"/>
              <p:cNvSpPr>
                <a:spLocks/>
              </p:cNvSpPr>
              <p:nvPr/>
            </p:nvSpPr>
            <p:spPr bwMode="auto">
              <a:xfrm>
                <a:off x="8401" y="4895"/>
                <a:ext cx="93" cy="90"/>
              </a:xfrm>
              <a:custGeom>
                <a:avLst/>
                <a:gdLst>
                  <a:gd name="T0" fmla="*/ 0 w 281"/>
                  <a:gd name="T1" fmla="*/ 0 h 270"/>
                  <a:gd name="T2" fmla="*/ 0 w 281"/>
                  <a:gd name="T3" fmla="*/ 0 h 270"/>
                  <a:gd name="T4" fmla="*/ 0 w 281"/>
                  <a:gd name="T5" fmla="*/ 0 h 270"/>
                  <a:gd name="T6" fmla="*/ 0 w 281"/>
                  <a:gd name="T7" fmla="*/ 0 h 270"/>
                  <a:gd name="T8" fmla="*/ 0 w 281"/>
                  <a:gd name="T9" fmla="*/ 0 h 270"/>
                  <a:gd name="T10" fmla="*/ 0 w 281"/>
                  <a:gd name="T11" fmla="*/ 1 h 270"/>
                  <a:gd name="T12" fmla="*/ 0 w 281"/>
                  <a:gd name="T13" fmla="*/ 1 h 270"/>
                  <a:gd name="T14" fmla="*/ 0 w 281"/>
                  <a:gd name="T15" fmla="*/ 1 h 270"/>
                  <a:gd name="T16" fmla="*/ 0 w 281"/>
                  <a:gd name="T17" fmla="*/ 1 h 270"/>
                  <a:gd name="T18" fmla="*/ 0 w 281"/>
                  <a:gd name="T19" fmla="*/ 1 h 270"/>
                  <a:gd name="T20" fmla="*/ 1 w 281"/>
                  <a:gd name="T21" fmla="*/ 1 h 270"/>
                  <a:gd name="T22" fmla="*/ 1 w 281"/>
                  <a:gd name="T23" fmla="*/ 1 h 270"/>
                  <a:gd name="T24" fmla="*/ 1 w 281"/>
                  <a:gd name="T25" fmla="*/ 1 h 270"/>
                  <a:gd name="T26" fmla="*/ 1 w 281"/>
                  <a:gd name="T27" fmla="*/ 1 h 270"/>
                  <a:gd name="T28" fmla="*/ 1 w 281"/>
                  <a:gd name="T29" fmla="*/ 1 h 270"/>
                  <a:gd name="T30" fmla="*/ 1 w 281"/>
                  <a:gd name="T31" fmla="*/ 1 h 270"/>
                  <a:gd name="T32" fmla="*/ 1 w 281"/>
                  <a:gd name="T33" fmla="*/ 1 h 270"/>
                  <a:gd name="T34" fmla="*/ 1 w 281"/>
                  <a:gd name="T35" fmla="*/ 0 h 270"/>
                  <a:gd name="T36" fmla="*/ 1 w 281"/>
                  <a:gd name="T37" fmla="*/ 0 h 270"/>
                  <a:gd name="T38" fmla="*/ 1 w 281"/>
                  <a:gd name="T39" fmla="*/ 1 h 270"/>
                  <a:gd name="T40" fmla="*/ 1 w 281"/>
                  <a:gd name="T41" fmla="*/ 1 h 270"/>
                  <a:gd name="T42" fmla="*/ 1 w 281"/>
                  <a:gd name="T43" fmla="*/ 1 h 270"/>
                  <a:gd name="T44" fmla="*/ 1 w 281"/>
                  <a:gd name="T45" fmla="*/ 1 h 270"/>
                  <a:gd name="T46" fmla="*/ 1 w 281"/>
                  <a:gd name="T47" fmla="*/ 1 h 270"/>
                  <a:gd name="T48" fmla="*/ 1 w 281"/>
                  <a:gd name="T49" fmla="*/ 1 h 270"/>
                  <a:gd name="T50" fmla="*/ 0 w 281"/>
                  <a:gd name="T51" fmla="*/ 1 h 270"/>
                  <a:gd name="T52" fmla="*/ 0 w 281"/>
                  <a:gd name="T53" fmla="*/ 1 h 270"/>
                  <a:gd name="T54" fmla="*/ 0 w 281"/>
                  <a:gd name="T55" fmla="*/ 0 h 270"/>
                  <a:gd name="T56" fmla="*/ 0 w 281"/>
                  <a:gd name="T57" fmla="*/ 0 h 270"/>
                  <a:gd name="T58" fmla="*/ 0 w 281"/>
                  <a:gd name="T59" fmla="*/ 0 h 270"/>
                  <a:gd name="T60" fmla="*/ 0 w 281"/>
                  <a:gd name="T61" fmla="*/ 0 h 270"/>
                  <a:gd name="T62" fmla="*/ 0 w 281"/>
                  <a:gd name="T63" fmla="*/ 0 h 270"/>
                  <a:gd name="T64" fmla="*/ 0 w 281"/>
                  <a:gd name="T65" fmla="*/ 0 h 270"/>
                  <a:gd name="T66" fmla="*/ 0 w 281"/>
                  <a:gd name="T67" fmla="*/ 0 h 2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81" h="270">
                    <a:moveTo>
                      <a:pt x="75" y="5"/>
                    </a:moveTo>
                    <a:lnTo>
                      <a:pt x="61" y="10"/>
                    </a:lnTo>
                    <a:lnTo>
                      <a:pt x="47" y="19"/>
                    </a:lnTo>
                    <a:lnTo>
                      <a:pt x="34" y="28"/>
                    </a:lnTo>
                    <a:lnTo>
                      <a:pt x="24" y="39"/>
                    </a:lnTo>
                    <a:lnTo>
                      <a:pt x="15" y="52"/>
                    </a:lnTo>
                    <a:lnTo>
                      <a:pt x="8" y="65"/>
                    </a:lnTo>
                    <a:lnTo>
                      <a:pt x="3" y="81"/>
                    </a:lnTo>
                    <a:lnTo>
                      <a:pt x="0" y="97"/>
                    </a:lnTo>
                    <a:lnTo>
                      <a:pt x="0" y="114"/>
                    </a:lnTo>
                    <a:lnTo>
                      <a:pt x="2" y="130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6"/>
                    </a:lnTo>
                    <a:lnTo>
                      <a:pt x="27" y="191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2"/>
                    </a:lnTo>
                    <a:lnTo>
                      <a:pt x="83" y="245"/>
                    </a:lnTo>
                    <a:lnTo>
                      <a:pt x="102" y="258"/>
                    </a:lnTo>
                    <a:lnTo>
                      <a:pt x="122" y="266"/>
                    </a:lnTo>
                    <a:lnTo>
                      <a:pt x="143" y="270"/>
                    </a:lnTo>
                    <a:lnTo>
                      <a:pt x="165" y="270"/>
                    </a:lnTo>
                    <a:lnTo>
                      <a:pt x="185" y="265"/>
                    </a:lnTo>
                    <a:lnTo>
                      <a:pt x="206" y="252"/>
                    </a:lnTo>
                    <a:lnTo>
                      <a:pt x="219" y="240"/>
                    </a:lnTo>
                    <a:lnTo>
                      <a:pt x="232" y="229"/>
                    </a:lnTo>
                    <a:lnTo>
                      <a:pt x="244" y="216"/>
                    </a:lnTo>
                    <a:lnTo>
                      <a:pt x="254" y="203"/>
                    </a:lnTo>
                    <a:lnTo>
                      <a:pt x="263" y="189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81" y="134"/>
                    </a:lnTo>
                    <a:lnTo>
                      <a:pt x="279" y="127"/>
                    </a:lnTo>
                    <a:lnTo>
                      <a:pt x="275" y="121"/>
                    </a:lnTo>
                    <a:lnTo>
                      <a:pt x="268" y="117"/>
                    </a:lnTo>
                    <a:lnTo>
                      <a:pt x="259" y="117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3" y="130"/>
                    </a:lnTo>
                    <a:lnTo>
                      <a:pt x="243" y="133"/>
                    </a:lnTo>
                    <a:lnTo>
                      <a:pt x="240" y="140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2" y="179"/>
                    </a:lnTo>
                    <a:lnTo>
                      <a:pt x="210" y="191"/>
                    </a:lnTo>
                    <a:lnTo>
                      <a:pt x="199" y="203"/>
                    </a:lnTo>
                    <a:lnTo>
                      <a:pt x="182" y="210"/>
                    </a:lnTo>
                    <a:lnTo>
                      <a:pt x="154" y="212"/>
                    </a:lnTo>
                    <a:lnTo>
                      <a:pt x="127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3"/>
                    </a:lnTo>
                    <a:lnTo>
                      <a:pt x="46" y="140"/>
                    </a:lnTo>
                    <a:lnTo>
                      <a:pt x="40" y="114"/>
                    </a:lnTo>
                    <a:lnTo>
                      <a:pt x="40" y="87"/>
                    </a:lnTo>
                    <a:lnTo>
                      <a:pt x="44" y="74"/>
                    </a:lnTo>
                    <a:lnTo>
                      <a:pt x="50" y="62"/>
                    </a:lnTo>
                    <a:lnTo>
                      <a:pt x="59" y="51"/>
                    </a:lnTo>
                    <a:lnTo>
                      <a:pt x="69" y="41"/>
                    </a:lnTo>
                    <a:lnTo>
                      <a:pt x="80" y="31"/>
                    </a:lnTo>
                    <a:lnTo>
                      <a:pt x="91" y="23"/>
                    </a:lnTo>
                    <a:lnTo>
                      <a:pt x="102" y="19"/>
                    </a:lnTo>
                    <a:lnTo>
                      <a:pt x="112" y="16"/>
                    </a:lnTo>
                    <a:lnTo>
                      <a:pt x="110" y="5"/>
                    </a:lnTo>
                    <a:lnTo>
                      <a:pt x="102" y="0"/>
                    </a:lnTo>
                    <a:lnTo>
                      <a:pt x="88" y="2"/>
                    </a:lnTo>
                    <a:lnTo>
                      <a:pt x="75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03" name="Freeform 52"/>
              <p:cNvSpPr>
                <a:spLocks/>
              </p:cNvSpPr>
              <p:nvPr/>
            </p:nvSpPr>
            <p:spPr bwMode="auto">
              <a:xfrm>
                <a:off x="8431" y="4921"/>
                <a:ext cx="5" cy="4"/>
              </a:xfrm>
              <a:custGeom>
                <a:avLst/>
                <a:gdLst>
                  <a:gd name="T0" fmla="*/ 0 w 15"/>
                  <a:gd name="T1" fmla="*/ 0 h 13"/>
                  <a:gd name="T2" fmla="*/ 0 w 15"/>
                  <a:gd name="T3" fmla="*/ 0 h 13"/>
                  <a:gd name="T4" fmla="*/ 0 w 15"/>
                  <a:gd name="T5" fmla="*/ 0 h 13"/>
                  <a:gd name="T6" fmla="*/ 0 w 15"/>
                  <a:gd name="T7" fmla="*/ 0 h 13"/>
                  <a:gd name="T8" fmla="*/ 0 w 15"/>
                  <a:gd name="T9" fmla="*/ 0 h 13"/>
                  <a:gd name="T10" fmla="*/ 0 w 15"/>
                  <a:gd name="T11" fmla="*/ 0 h 13"/>
                  <a:gd name="T12" fmla="*/ 0 w 15"/>
                  <a:gd name="T13" fmla="*/ 0 h 13"/>
                  <a:gd name="T14" fmla="*/ 0 w 15"/>
                  <a:gd name="T15" fmla="*/ 0 h 13"/>
                  <a:gd name="T16" fmla="*/ 0 w 15"/>
                  <a:gd name="T17" fmla="*/ 0 h 13"/>
                  <a:gd name="T18" fmla="*/ 0 w 15"/>
                  <a:gd name="T19" fmla="*/ 0 h 13"/>
                  <a:gd name="T20" fmla="*/ 0 w 15"/>
                  <a:gd name="T21" fmla="*/ 0 h 13"/>
                  <a:gd name="T22" fmla="*/ 0 w 15"/>
                  <a:gd name="T23" fmla="*/ 0 h 13"/>
                  <a:gd name="T24" fmla="*/ 0 w 15"/>
                  <a:gd name="T25" fmla="*/ 0 h 13"/>
                  <a:gd name="T26" fmla="*/ 0 w 15"/>
                  <a:gd name="T27" fmla="*/ 0 h 13"/>
                  <a:gd name="T28" fmla="*/ 0 w 15"/>
                  <a:gd name="T29" fmla="*/ 0 h 13"/>
                  <a:gd name="T30" fmla="*/ 0 w 15"/>
                  <a:gd name="T31" fmla="*/ 0 h 13"/>
                  <a:gd name="T32" fmla="*/ 0 w 15"/>
                  <a:gd name="T33" fmla="*/ 0 h 13"/>
                  <a:gd name="T34" fmla="*/ 0 w 15"/>
                  <a:gd name="T35" fmla="*/ 0 h 1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5" h="13">
                    <a:moveTo>
                      <a:pt x="0" y="6"/>
                    </a:moveTo>
                    <a:lnTo>
                      <a:pt x="2" y="9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8" y="13"/>
                    </a:lnTo>
                    <a:lnTo>
                      <a:pt x="11" y="13"/>
                    </a:lnTo>
                    <a:lnTo>
                      <a:pt x="14" y="11"/>
                    </a:lnTo>
                    <a:lnTo>
                      <a:pt x="15" y="9"/>
                    </a:lnTo>
                    <a:lnTo>
                      <a:pt x="15" y="6"/>
                    </a:lnTo>
                    <a:lnTo>
                      <a:pt x="15" y="4"/>
                    </a:lnTo>
                    <a:lnTo>
                      <a:pt x="14" y="1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2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04" name="Freeform 53"/>
              <p:cNvSpPr>
                <a:spLocks/>
              </p:cNvSpPr>
              <p:nvPr/>
            </p:nvSpPr>
            <p:spPr bwMode="auto">
              <a:xfrm>
                <a:off x="8447" y="4911"/>
                <a:ext cx="6" cy="6"/>
              </a:xfrm>
              <a:custGeom>
                <a:avLst/>
                <a:gdLst>
                  <a:gd name="T0" fmla="*/ 0 w 17"/>
                  <a:gd name="T1" fmla="*/ 0 h 17"/>
                  <a:gd name="T2" fmla="*/ 0 w 17"/>
                  <a:gd name="T3" fmla="*/ 0 h 17"/>
                  <a:gd name="T4" fmla="*/ 0 w 17"/>
                  <a:gd name="T5" fmla="*/ 0 h 17"/>
                  <a:gd name="T6" fmla="*/ 0 w 17"/>
                  <a:gd name="T7" fmla="*/ 0 h 17"/>
                  <a:gd name="T8" fmla="*/ 0 w 17"/>
                  <a:gd name="T9" fmla="*/ 0 h 17"/>
                  <a:gd name="T10" fmla="*/ 0 w 17"/>
                  <a:gd name="T11" fmla="*/ 0 h 17"/>
                  <a:gd name="T12" fmla="*/ 0 w 17"/>
                  <a:gd name="T13" fmla="*/ 0 h 17"/>
                  <a:gd name="T14" fmla="*/ 0 w 17"/>
                  <a:gd name="T15" fmla="*/ 0 h 17"/>
                  <a:gd name="T16" fmla="*/ 0 w 17"/>
                  <a:gd name="T17" fmla="*/ 0 h 17"/>
                  <a:gd name="T18" fmla="*/ 0 w 17"/>
                  <a:gd name="T19" fmla="*/ 0 h 17"/>
                  <a:gd name="T20" fmla="*/ 0 w 17"/>
                  <a:gd name="T21" fmla="*/ 0 h 17"/>
                  <a:gd name="T22" fmla="*/ 0 w 17"/>
                  <a:gd name="T23" fmla="*/ 0 h 17"/>
                  <a:gd name="T24" fmla="*/ 0 w 17"/>
                  <a:gd name="T25" fmla="*/ 0 h 17"/>
                  <a:gd name="T26" fmla="*/ 0 w 17"/>
                  <a:gd name="T27" fmla="*/ 0 h 17"/>
                  <a:gd name="T28" fmla="*/ 0 w 17"/>
                  <a:gd name="T29" fmla="*/ 0 h 17"/>
                  <a:gd name="T30" fmla="*/ 0 w 17"/>
                  <a:gd name="T31" fmla="*/ 0 h 17"/>
                  <a:gd name="T32" fmla="*/ 0 w 17"/>
                  <a:gd name="T33" fmla="*/ 0 h 17"/>
                  <a:gd name="T34" fmla="*/ 0 w 17"/>
                  <a:gd name="T35" fmla="*/ 0 h 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7" h="17">
                    <a:moveTo>
                      <a:pt x="0" y="9"/>
                    </a:moveTo>
                    <a:lnTo>
                      <a:pt x="1" y="13"/>
                    </a:lnTo>
                    <a:lnTo>
                      <a:pt x="3" y="15"/>
                    </a:lnTo>
                    <a:lnTo>
                      <a:pt x="6" y="17"/>
                    </a:lnTo>
                    <a:lnTo>
                      <a:pt x="9" y="17"/>
                    </a:lnTo>
                    <a:lnTo>
                      <a:pt x="13" y="17"/>
                    </a:lnTo>
                    <a:lnTo>
                      <a:pt x="16" y="15"/>
                    </a:lnTo>
                    <a:lnTo>
                      <a:pt x="17" y="13"/>
                    </a:lnTo>
                    <a:lnTo>
                      <a:pt x="17" y="9"/>
                    </a:lnTo>
                    <a:lnTo>
                      <a:pt x="17" y="6"/>
                    </a:lnTo>
                    <a:lnTo>
                      <a:pt x="16" y="3"/>
                    </a:lnTo>
                    <a:lnTo>
                      <a:pt x="13" y="2"/>
                    </a:lnTo>
                    <a:lnTo>
                      <a:pt x="9" y="0"/>
                    </a:lnTo>
                    <a:lnTo>
                      <a:pt x="6" y="2"/>
                    </a:lnTo>
                    <a:lnTo>
                      <a:pt x="3" y="3"/>
                    </a:lnTo>
                    <a:lnTo>
                      <a:pt x="1" y="6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05" name="Freeform 54"/>
              <p:cNvSpPr>
                <a:spLocks/>
              </p:cNvSpPr>
              <p:nvPr/>
            </p:nvSpPr>
            <p:spPr bwMode="auto">
              <a:xfrm>
                <a:off x="8468" y="4904"/>
                <a:ext cx="3" cy="3"/>
              </a:xfrm>
              <a:custGeom>
                <a:avLst/>
                <a:gdLst>
                  <a:gd name="T0" fmla="*/ 0 w 9"/>
                  <a:gd name="T1" fmla="*/ 0 h 9"/>
                  <a:gd name="T2" fmla="*/ 0 w 9"/>
                  <a:gd name="T3" fmla="*/ 0 h 9"/>
                  <a:gd name="T4" fmla="*/ 0 w 9"/>
                  <a:gd name="T5" fmla="*/ 0 h 9"/>
                  <a:gd name="T6" fmla="*/ 0 w 9"/>
                  <a:gd name="T7" fmla="*/ 0 h 9"/>
                  <a:gd name="T8" fmla="*/ 0 w 9"/>
                  <a:gd name="T9" fmla="*/ 0 h 9"/>
                  <a:gd name="T10" fmla="*/ 0 w 9"/>
                  <a:gd name="T11" fmla="*/ 0 h 9"/>
                  <a:gd name="T12" fmla="*/ 0 w 9"/>
                  <a:gd name="T13" fmla="*/ 0 h 9"/>
                  <a:gd name="T14" fmla="*/ 0 w 9"/>
                  <a:gd name="T15" fmla="*/ 0 h 9"/>
                  <a:gd name="T16" fmla="*/ 0 w 9"/>
                  <a:gd name="T17" fmla="*/ 0 h 9"/>
                  <a:gd name="T18" fmla="*/ 0 w 9"/>
                  <a:gd name="T19" fmla="*/ 0 h 9"/>
                  <a:gd name="T20" fmla="*/ 0 w 9"/>
                  <a:gd name="T21" fmla="*/ 0 h 9"/>
                  <a:gd name="T22" fmla="*/ 0 w 9"/>
                  <a:gd name="T23" fmla="*/ 0 h 9"/>
                  <a:gd name="T24" fmla="*/ 0 w 9"/>
                  <a:gd name="T25" fmla="*/ 0 h 9"/>
                  <a:gd name="T26" fmla="*/ 0 w 9"/>
                  <a:gd name="T27" fmla="*/ 0 h 9"/>
                  <a:gd name="T28" fmla="*/ 0 w 9"/>
                  <a:gd name="T29" fmla="*/ 0 h 9"/>
                  <a:gd name="T30" fmla="*/ 0 w 9"/>
                  <a:gd name="T31" fmla="*/ 0 h 9"/>
                  <a:gd name="T32" fmla="*/ 0 w 9"/>
                  <a:gd name="T33" fmla="*/ 0 h 9"/>
                  <a:gd name="T34" fmla="*/ 0 w 9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9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7"/>
                    </a:lnTo>
                    <a:lnTo>
                      <a:pt x="9" y="6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7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06" name="Freeform 55"/>
              <p:cNvSpPr>
                <a:spLocks/>
              </p:cNvSpPr>
              <p:nvPr/>
            </p:nvSpPr>
            <p:spPr bwMode="auto">
              <a:xfrm>
                <a:off x="8459" y="4927"/>
                <a:ext cx="2" cy="3"/>
              </a:xfrm>
              <a:custGeom>
                <a:avLst/>
                <a:gdLst>
                  <a:gd name="T0" fmla="*/ 0 w 7"/>
                  <a:gd name="T1" fmla="*/ 0 h 8"/>
                  <a:gd name="T2" fmla="*/ 0 w 7"/>
                  <a:gd name="T3" fmla="*/ 0 h 8"/>
                  <a:gd name="T4" fmla="*/ 0 w 7"/>
                  <a:gd name="T5" fmla="*/ 0 h 8"/>
                  <a:gd name="T6" fmla="*/ 0 w 7"/>
                  <a:gd name="T7" fmla="*/ 0 h 8"/>
                  <a:gd name="T8" fmla="*/ 0 w 7"/>
                  <a:gd name="T9" fmla="*/ 0 h 8"/>
                  <a:gd name="T10" fmla="*/ 0 w 7"/>
                  <a:gd name="T11" fmla="*/ 0 h 8"/>
                  <a:gd name="T12" fmla="*/ 0 w 7"/>
                  <a:gd name="T13" fmla="*/ 0 h 8"/>
                  <a:gd name="T14" fmla="*/ 0 w 7"/>
                  <a:gd name="T15" fmla="*/ 0 h 8"/>
                  <a:gd name="T16" fmla="*/ 0 w 7"/>
                  <a:gd name="T17" fmla="*/ 0 h 8"/>
                  <a:gd name="T18" fmla="*/ 0 w 7"/>
                  <a:gd name="T19" fmla="*/ 0 h 8"/>
                  <a:gd name="T20" fmla="*/ 0 w 7"/>
                  <a:gd name="T21" fmla="*/ 0 h 8"/>
                  <a:gd name="T22" fmla="*/ 0 w 7"/>
                  <a:gd name="T23" fmla="*/ 0 h 8"/>
                  <a:gd name="T24" fmla="*/ 0 w 7"/>
                  <a:gd name="T25" fmla="*/ 0 h 8"/>
                  <a:gd name="T26" fmla="*/ 0 w 7"/>
                  <a:gd name="T27" fmla="*/ 0 h 8"/>
                  <a:gd name="T28" fmla="*/ 0 w 7"/>
                  <a:gd name="T29" fmla="*/ 0 h 8"/>
                  <a:gd name="T30" fmla="*/ 0 w 7"/>
                  <a:gd name="T31" fmla="*/ 0 h 8"/>
                  <a:gd name="T32" fmla="*/ 0 w 7"/>
                  <a:gd name="T33" fmla="*/ 0 h 8"/>
                  <a:gd name="T34" fmla="*/ 0 w 7"/>
                  <a:gd name="T35" fmla="*/ 0 h 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4"/>
                    </a:moveTo>
                    <a:lnTo>
                      <a:pt x="0" y="5"/>
                    </a:lnTo>
                    <a:lnTo>
                      <a:pt x="1" y="7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7" y="4"/>
                    </a:lnTo>
                    <a:lnTo>
                      <a:pt x="7" y="2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07" name="Freeform 56"/>
              <p:cNvSpPr>
                <a:spLocks/>
              </p:cNvSpPr>
              <p:nvPr/>
            </p:nvSpPr>
            <p:spPr bwMode="auto">
              <a:xfrm>
                <a:off x="8443" y="4936"/>
                <a:ext cx="2" cy="3"/>
              </a:xfrm>
              <a:custGeom>
                <a:avLst/>
                <a:gdLst>
                  <a:gd name="T0" fmla="*/ 0 w 7"/>
                  <a:gd name="T1" fmla="*/ 0 h 9"/>
                  <a:gd name="T2" fmla="*/ 0 w 7"/>
                  <a:gd name="T3" fmla="*/ 0 h 9"/>
                  <a:gd name="T4" fmla="*/ 0 w 7"/>
                  <a:gd name="T5" fmla="*/ 0 h 9"/>
                  <a:gd name="T6" fmla="*/ 0 w 7"/>
                  <a:gd name="T7" fmla="*/ 0 h 9"/>
                  <a:gd name="T8" fmla="*/ 0 w 7"/>
                  <a:gd name="T9" fmla="*/ 0 h 9"/>
                  <a:gd name="T10" fmla="*/ 0 w 7"/>
                  <a:gd name="T11" fmla="*/ 0 h 9"/>
                  <a:gd name="T12" fmla="*/ 0 w 7"/>
                  <a:gd name="T13" fmla="*/ 0 h 9"/>
                  <a:gd name="T14" fmla="*/ 0 w 7"/>
                  <a:gd name="T15" fmla="*/ 0 h 9"/>
                  <a:gd name="T16" fmla="*/ 0 w 7"/>
                  <a:gd name="T17" fmla="*/ 0 h 9"/>
                  <a:gd name="T18" fmla="*/ 0 w 7"/>
                  <a:gd name="T19" fmla="*/ 0 h 9"/>
                  <a:gd name="T20" fmla="*/ 0 w 7"/>
                  <a:gd name="T21" fmla="*/ 0 h 9"/>
                  <a:gd name="T22" fmla="*/ 0 w 7"/>
                  <a:gd name="T23" fmla="*/ 0 h 9"/>
                  <a:gd name="T24" fmla="*/ 0 w 7"/>
                  <a:gd name="T25" fmla="*/ 0 h 9"/>
                  <a:gd name="T26" fmla="*/ 0 w 7"/>
                  <a:gd name="T27" fmla="*/ 0 h 9"/>
                  <a:gd name="T28" fmla="*/ 0 w 7"/>
                  <a:gd name="T29" fmla="*/ 0 h 9"/>
                  <a:gd name="T30" fmla="*/ 0 w 7"/>
                  <a:gd name="T31" fmla="*/ 0 h 9"/>
                  <a:gd name="T32" fmla="*/ 0 w 7"/>
                  <a:gd name="T33" fmla="*/ 0 h 9"/>
                  <a:gd name="T34" fmla="*/ 0 w 7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7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7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08" name="Freeform 57"/>
              <p:cNvSpPr>
                <a:spLocks/>
              </p:cNvSpPr>
              <p:nvPr/>
            </p:nvSpPr>
            <p:spPr bwMode="auto">
              <a:xfrm>
                <a:off x="8474" y="4919"/>
                <a:ext cx="7" cy="6"/>
              </a:xfrm>
              <a:custGeom>
                <a:avLst/>
                <a:gdLst>
                  <a:gd name="T0" fmla="*/ 0 w 20"/>
                  <a:gd name="T1" fmla="*/ 0 h 20"/>
                  <a:gd name="T2" fmla="*/ 0 w 20"/>
                  <a:gd name="T3" fmla="*/ 0 h 20"/>
                  <a:gd name="T4" fmla="*/ 0 w 20"/>
                  <a:gd name="T5" fmla="*/ 0 h 20"/>
                  <a:gd name="T6" fmla="*/ 0 w 20"/>
                  <a:gd name="T7" fmla="*/ 0 h 20"/>
                  <a:gd name="T8" fmla="*/ 0 w 20"/>
                  <a:gd name="T9" fmla="*/ 0 h 20"/>
                  <a:gd name="T10" fmla="*/ 0 w 20"/>
                  <a:gd name="T11" fmla="*/ 0 h 20"/>
                  <a:gd name="T12" fmla="*/ 0 w 20"/>
                  <a:gd name="T13" fmla="*/ 0 h 20"/>
                  <a:gd name="T14" fmla="*/ 0 w 20"/>
                  <a:gd name="T15" fmla="*/ 0 h 20"/>
                  <a:gd name="T16" fmla="*/ 0 w 20"/>
                  <a:gd name="T17" fmla="*/ 0 h 20"/>
                  <a:gd name="T18" fmla="*/ 0 w 20"/>
                  <a:gd name="T19" fmla="*/ 0 h 20"/>
                  <a:gd name="T20" fmla="*/ 0 w 20"/>
                  <a:gd name="T21" fmla="*/ 0 h 20"/>
                  <a:gd name="T22" fmla="*/ 0 w 20"/>
                  <a:gd name="T23" fmla="*/ 0 h 20"/>
                  <a:gd name="T24" fmla="*/ 0 w 20"/>
                  <a:gd name="T25" fmla="*/ 0 h 20"/>
                  <a:gd name="T26" fmla="*/ 0 w 20"/>
                  <a:gd name="T27" fmla="*/ 0 h 20"/>
                  <a:gd name="T28" fmla="*/ 0 w 20"/>
                  <a:gd name="T29" fmla="*/ 0 h 20"/>
                  <a:gd name="T30" fmla="*/ 0 w 20"/>
                  <a:gd name="T31" fmla="*/ 0 h 20"/>
                  <a:gd name="T32" fmla="*/ 0 w 20"/>
                  <a:gd name="T33" fmla="*/ 0 h 20"/>
                  <a:gd name="T34" fmla="*/ 0 w 20"/>
                  <a:gd name="T35" fmla="*/ 0 h 2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20" h="20">
                    <a:moveTo>
                      <a:pt x="0" y="10"/>
                    </a:moveTo>
                    <a:lnTo>
                      <a:pt x="0" y="15"/>
                    </a:lnTo>
                    <a:lnTo>
                      <a:pt x="2" y="17"/>
                    </a:lnTo>
                    <a:lnTo>
                      <a:pt x="5" y="20"/>
                    </a:lnTo>
                    <a:lnTo>
                      <a:pt x="10" y="20"/>
                    </a:lnTo>
                    <a:lnTo>
                      <a:pt x="14" y="20"/>
                    </a:lnTo>
                    <a:lnTo>
                      <a:pt x="17" y="17"/>
                    </a:lnTo>
                    <a:lnTo>
                      <a:pt x="20" y="15"/>
                    </a:lnTo>
                    <a:lnTo>
                      <a:pt x="20" y="10"/>
                    </a:lnTo>
                    <a:lnTo>
                      <a:pt x="20" y="6"/>
                    </a:lnTo>
                    <a:lnTo>
                      <a:pt x="17" y="3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5" y="0"/>
                    </a:lnTo>
                    <a:lnTo>
                      <a:pt x="2" y="3"/>
                    </a:lnTo>
                    <a:lnTo>
                      <a:pt x="0" y="6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09" name="Freeform 58"/>
              <p:cNvSpPr>
                <a:spLocks/>
              </p:cNvSpPr>
              <p:nvPr/>
            </p:nvSpPr>
            <p:spPr bwMode="auto">
              <a:xfrm>
                <a:off x="8332" y="4713"/>
                <a:ext cx="4" cy="4"/>
              </a:xfrm>
              <a:custGeom>
                <a:avLst/>
                <a:gdLst>
                  <a:gd name="T0" fmla="*/ 0 w 12"/>
                  <a:gd name="T1" fmla="*/ 0 h 13"/>
                  <a:gd name="T2" fmla="*/ 0 w 12"/>
                  <a:gd name="T3" fmla="*/ 0 h 13"/>
                  <a:gd name="T4" fmla="*/ 0 w 12"/>
                  <a:gd name="T5" fmla="*/ 0 h 13"/>
                  <a:gd name="T6" fmla="*/ 0 w 12"/>
                  <a:gd name="T7" fmla="*/ 0 h 13"/>
                  <a:gd name="T8" fmla="*/ 0 w 12"/>
                  <a:gd name="T9" fmla="*/ 0 h 13"/>
                  <a:gd name="T10" fmla="*/ 0 w 12"/>
                  <a:gd name="T11" fmla="*/ 0 h 13"/>
                  <a:gd name="T12" fmla="*/ 0 w 12"/>
                  <a:gd name="T13" fmla="*/ 0 h 13"/>
                  <a:gd name="T14" fmla="*/ 0 w 12"/>
                  <a:gd name="T15" fmla="*/ 0 h 13"/>
                  <a:gd name="T16" fmla="*/ 0 w 12"/>
                  <a:gd name="T17" fmla="*/ 0 h 13"/>
                  <a:gd name="T18" fmla="*/ 0 w 12"/>
                  <a:gd name="T19" fmla="*/ 0 h 13"/>
                  <a:gd name="T20" fmla="*/ 0 w 12"/>
                  <a:gd name="T21" fmla="*/ 0 h 13"/>
                  <a:gd name="T22" fmla="*/ 0 w 12"/>
                  <a:gd name="T23" fmla="*/ 0 h 13"/>
                  <a:gd name="T24" fmla="*/ 0 w 12"/>
                  <a:gd name="T25" fmla="*/ 0 h 13"/>
                  <a:gd name="T26" fmla="*/ 0 w 12"/>
                  <a:gd name="T27" fmla="*/ 0 h 13"/>
                  <a:gd name="T28" fmla="*/ 0 w 12"/>
                  <a:gd name="T29" fmla="*/ 0 h 13"/>
                  <a:gd name="T30" fmla="*/ 0 w 12"/>
                  <a:gd name="T31" fmla="*/ 0 h 13"/>
                  <a:gd name="T32" fmla="*/ 0 w 12"/>
                  <a:gd name="T33" fmla="*/ 0 h 13"/>
                  <a:gd name="T34" fmla="*/ 0 w 12"/>
                  <a:gd name="T35" fmla="*/ 0 h 1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2" h="13">
                    <a:moveTo>
                      <a:pt x="0" y="7"/>
                    </a:moveTo>
                    <a:lnTo>
                      <a:pt x="0" y="9"/>
                    </a:lnTo>
                    <a:lnTo>
                      <a:pt x="2" y="12"/>
                    </a:lnTo>
                    <a:lnTo>
                      <a:pt x="3" y="13"/>
                    </a:lnTo>
                    <a:lnTo>
                      <a:pt x="6" y="13"/>
                    </a:lnTo>
                    <a:lnTo>
                      <a:pt x="9" y="13"/>
                    </a:lnTo>
                    <a:lnTo>
                      <a:pt x="11" y="12"/>
                    </a:lnTo>
                    <a:lnTo>
                      <a:pt x="12" y="9"/>
                    </a:lnTo>
                    <a:lnTo>
                      <a:pt x="12" y="7"/>
                    </a:lnTo>
                    <a:lnTo>
                      <a:pt x="12" y="5"/>
                    </a:lnTo>
                    <a:lnTo>
                      <a:pt x="11" y="2"/>
                    </a:lnTo>
                    <a:lnTo>
                      <a:pt x="9" y="0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5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10" name="Freeform 59"/>
              <p:cNvSpPr>
                <a:spLocks/>
              </p:cNvSpPr>
              <p:nvPr/>
            </p:nvSpPr>
            <p:spPr bwMode="auto">
              <a:xfrm>
                <a:off x="8349" y="4708"/>
                <a:ext cx="5" cy="4"/>
              </a:xfrm>
              <a:custGeom>
                <a:avLst/>
                <a:gdLst>
                  <a:gd name="T0" fmla="*/ 0 w 13"/>
                  <a:gd name="T1" fmla="*/ 0 h 12"/>
                  <a:gd name="T2" fmla="*/ 0 w 13"/>
                  <a:gd name="T3" fmla="*/ 0 h 12"/>
                  <a:gd name="T4" fmla="*/ 0 w 13"/>
                  <a:gd name="T5" fmla="*/ 0 h 12"/>
                  <a:gd name="T6" fmla="*/ 0 w 13"/>
                  <a:gd name="T7" fmla="*/ 0 h 12"/>
                  <a:gd name="T8" fmla="*/ 0 w 13"/>
                  <a:gd name="T9" fmla="*/ 0 h 12"/>
                  <a:gd name="T10" fmla="*/ 0 w 13"/>
                  <a:gd name="T11" fmla="*/ 0 h 12"/>
                  <a:gd name="T12" fmla="*/ 0 w 13"/>
                  <a:gd name="T13" fmla="*/ 0 h 12"/>
                  <a:gd name="T14" fmla="*/ 0 w 13"/>
                  <a:gd name="T15" fmla="*/ 0 h 12"/>
                  <a:gd name="T16" fmla="*/ 0 w 13"/>
                  <a:gd name="T17" fmla="*/ 0 h 12"/>
                  <a:gd name="T18" fmla="*/ 0 w 13"/>
                  <a:gd name="T19" fmla="*/ 0 h 12"/>
                  <a:gd name="T20" fmla="*/ 0 w 13"/>
                  <a:gd name="T21" fmla="*/ 0 h 12"/>
                  <a:gd name="T22" fmla="*/ 0 w 13"/>
                  <a:gd name="T23" fmla="*/ 0 h 12"/>
                  <a:gd name="T24" fmla="*/ 0 w 13"/>
                  <a:gd name="T25" fmla="*/ 0 h 12"/>
                  <a:gd name="T26" fmla="*/ 0 w 13"/>
                  <a:gd name="T27" fmla="*/ 0 h 12"/>
                  <a:gd name="T28" fmla="*/ 0 w 13"/>
                  <a:gd name="T29" fmla="*/ 0 h 12"/>
                  <a:gd name="T30" fmla="*/ 0 w 13"/>
                  <a:gd name="T31" fmla="*/ 0 h 12"/>
                  <a:gd name="T32" fmla="*/ 0 w 13"/>
                  <a:gd name="T33" fmla="*/ 0 h 12"/>
                  <a:gd name="T34" fmla="*/ 0 w 13"/>
                  <a:gd name="T35" fmla="*/ 0 h 1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3" h="12">
                    <a:moveTo>
                      <a:pt x="0" y="6"/>
                    </a:moveTo>
                    <a:lnTo>
                      <a:pt x="0" y="8"/>
                    </a:lnTo>
                    <a:lnTo>
                      <a:pt x="2" y="10"/>
                    </a:lnTo>
                    <a:lnTo>
                      <a:pt x="5" y="12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12" y="10"/>
                    </a:lnTo>
                    <a:lnTo>
                      <a:pt x="13" y="8"/>
                    </a:lnTo>
                    <a:lnTo>
                      <a:pt x="13" y="6"/>
                    </a:lnTo>
                    <a:lnTo>
                      <a:pt x="13" y="3"/>
                    </a:lnTo>
                    <a:lnTo>
                      <a:pt x="12" y="2"/>
                    </a:lnTo>
                    <a:lnTo>
                      <a:pt x="9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11" name="Freeform 60"/>
              <p:cNvSpPr>
                <a:spLocks/>
              </p:cNvSpPr>
              <p:nvPr/>
            </p:nvSpPr>
            <p:spPr bwMode="auto">
              <a:xfrm>
                <a:off x="8366" y="4704"/>
                <a:ext cx="2" cy="2"/>
              </a:xfrm>
              <a:custGeom>
                <a:avLst/>
                <a:gdLst>
                  <a:gd name="T0" fmla="*/ 0 w 8"/>
                  <a:gd name="T1" fmla="*/ 0 h 7"/>
                  <a:gd name="T2" fmla="*/ 0 w 8"/>
                  <a:gd name="T3" fmla="*/ 0 h 7"/>
                  <a:gd name="T4" fmla="*/ 0 w 8"/>
                  <a:gd name="T5" fmla="*/ 0 h 7"/>
                  <a:gd name="T6" fmla="*/ 0 w 8"/>
                  <a:gd name="T7" fmla="*/ 0 h 7"/>
                  <a:gd name="T8" fmla="*/ 0 w 8"/>
                  <a:gd name="T9" fmla="*/ 0 h 7"/>
                  <a:gd name="T10" fmla="*/ 0 w 8"/>
                  <a:gd name="T11" fmla="*/ 0 h 7"/>
                  <a:gd name="T12" fmla="*/ 0 w 8"/>
                  <a:gd name="T13" fmla="*/ 0 h 7"/>
                  <a:gd name="T14" fmla="*/ 0 w 8"/>
                  <a:gd name="T15" fmla="*/ 0 h 7"/>
                  <a:gd name="T16" fmla="*/ 0 w 8"/>
                  <a:gd name="T17" fmla="*/ 0 h 7"/>
                  <a:gd name="T18" fmla="*/ 0 w 8"/>
                  <a:gd name="T19" fmla="*/ 0 h 7"/>
                  <a:gd name="T20" fmla="*/ 0 w 8"/>
                  <a:gd name="T21" fmla="*/ 0 h 7"/>
                  <a:gd name="T22" fmla="*/ 0 w 8"/>
                  <a:gd name="T23" fmla="*/ 0 h 7"/>
                  <a:gd name="T24" fmla="*/ 0 w 8"/>
                  <a:gd name="T25" fmla="*/ 0 h 7"/>
                  <a:gd name="T26" fmla="*/ 0 w 8"/>
                  <a:gd name="T27" fmla="*/ 0 h 7"/>
                  <a:gd name="T28" fmla="*/ 0 w 8"/>
                  <a:gd name="T29" fmla="*/ 0 h 7"/>
                  <a:gd name="T30" fmla="*/ 0 w 8"/>
                  <a:gd name="T31" fmla="*/ 0 h 7"/>
                  <a:gd name="T32" fmla="*/ 0 w 8"/>
                  <a:gd name="T33" fmla="*/ 0 h 7"/>
                  <a:gd name="T34" fmla="*/ 0 w 8"/>
                  <a:gd name="T35" fmla="*/ 0 h 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8" h="7">
                    <a:moveTo>
                      <a:pt x="0" y="3"/>
                    </a:move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7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8" y="1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12" name="Freeform 61"/>
              <p:cNvSpPr>
                <a:spLocks/>
              </p:cNvSpPr>
              <p:nvPr/>
            </p:nvSpPr>
            <p:spPr bwMode="auto">
              <a:xfrm>
                <a:off x="8338" y="4730"/>
                <a:ext cx="2" cy="3"/>
              </a:xfrm>
              <a:custGeom>
                <a:avLst/>
                <a:gdLst>
                  <a:gd name="T0" fmla="*/ 0 w 7"/>
                  <a:gd name="T1" fmla="*/ 0 h 8"/>
                  <a:gd name="T2" fmla="*/ 0 w 7"/>
                  <a:gd name="T3" fmla="*/ 0 h 8"/>
                  <a:gd name="T4" fmla="*/ 0 w 7"/>
                  <a:gd name="T5" fmla="*/ 0 h 8"/>
                  <a:gd name="T6" fmla="*/ 0 w 7"/>
                  <a:gd name="T7" fmla="*/ 0 h 8"/>
                  <a:gd name="T8" fmla="*/ 0 w 7"/>
                  <a:gd name="T9" fmla="*/ 0 h 8"/>
                  <a:gd name="T10" fmla="*/ 0 w 7"/>
                  <a:gd name="T11" fmla="*/ 0 h 8"/>
                  <a:gd name="T12" fmla="*/ 0 w 7"/>
                  <a:gd name="T13" fmla="*/ 0 h 8"/>
                  <a:gd name="T14" fmla="*/ 0 w 7"/>
                  <a:gd name="T15" fmla="*/ 0 h 8"/>
                  <a:gd name="T16" fmla="*/ 0 w 7"/>
                  <a:gd name="T17" fmla="*/ 0 h 8"/>
                  <a:gd name="T18" fmla="*/ 0 w 7"/>
                  <a:gd name="T19" fmla="*/ 0 h 8"/>
                  <a:gd name="T20" fmla="*/ 0 w 7"/>
                  <a:gd name="T21" fmla="*/ 0 h 8"/>
                  <a:gd name="T22" fmla="*/ 0 w 7"/>
                  <a:gd name="T23" fmla="*/ 0 h 8"/>
                  <a:gd name="T24" fmla="*/ 0 w 7"/>
                  <a:gd name="T25" fmla="*/ 0 h 8"/>
                  <a:gd name="T26" fmla="*/ 0 w 7"/>
                  <a:gd name="T27" fmla="*/ 0 h 8"/>
                  <a:gd name="T28" fmla="*/ 0 w 7"/>
                  <a:gd name="T29" fmla="*/ 0 h 8"/>
                  <a:gd name="T30" fmla="*/ 0 w 7"/>
                  <a:gd name="T31" fmla="*/ 0 h 8"/>
                  <a:gd name="T32" fmla="*/ 0 w 7"/>
                  <a:gd name="T33" fmla="*/ 0 h 8"/>
                  <a:gd name="T34" fmla="*/ 0 w 7"/>
                  <a:gd name="T35" fmla="*/ 0 h 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3"/>
                    </a:move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7" y="3"/>
                    </a:lnTo>
                    <a:lnTo>
                      <a:pt x="7" y="2"/>
                    </a:lnTo>
                    <a:lnTo>
                      <a:pt x="6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2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13" name="Freeform 62"/>
              <p:cNvSpPr>
                <a:spLocks/>
              </p:cNvSpPr>
              <p:nvPr/>
            </p:nvSpPr>
            <p:spPr bwMode="auto">
              <a:xfrm>
                <a:off x="8370" y="4713"/>
                <a:ext cx="6" cy="6"/>
              </a:xfrm>
              <a:custGeom>
                <a:avLst/>
                <a:gdLst>
                  <a:gd name="T0" fmla="*/ 0 w 16"/>
                  <a:gd name="T1" fmla="*/ 0 h 17"/>
                  <a:gd name="T2" fmla="*/ 0 w 16"/>
                  <a:gd name="T3" fmla="*/ 0 h 17"/>
                  <a:gd name="T4" fmla="*/ 0 w 16"/>
                  <a:gd name="T5" fmla="*/ 0 h 17"/>
                  <a:gd name="T6" fmla="*/ 0 w 16"/>
                  <a:gd name="T7" fmla="*/ 0 h 17"/>
                  <a:gd name="T8" fmla="*/ 0 w 16"/>
                  <a:gd name="T9" fmla="*/ 0 h 17"/>
                  <a:gd name="T10" fmla="*/ 0 w 16"/>
                  <a:gd name="T11" fmla="*/ 0 h 17"/>
                  <a:gd name="T12" fmla="*/ 0 w 16"/>
                  <a:gd name="T13" fmla="*/ 0 h 17"/>
                  <a:gd name="T14" fmla="*/ 0 w 16"/>
                  <a:gd name="T15" fmla="*/ 0 h 17"/>
                  <a:gd name="T16" fmla="*/ 0 w 16"/>
                  <a:gd name="T17" fmla="*/ 0 h 17"/>
                  <a:gd name="T18" fmla="*/ 0 w 16"/>
                  <a:gd name="T19" fmla="*/ 0 h 17"/>
                  <a:gd name="T20" fmla="*/ 0 w 16"/>
                  <a:gd name="T21" fmla="*/ 0 h 17"/>
                  <a:gd name="T22" fmla="*/ 0 w 16"/>
                  <a:gd name="T23" fmla="*/ 0 h 17"/>
                  <a:gd name="T24" fmla="*/ 0 w 16"/>
                  <a:gd name="T25" fmla="*/ 0 h 17"/>
                  <a:gd name="T26" fmla="*/ 0 w 16"/>
                  <a:gd name="T27" fmla="*/ 0 h 17"/>
                  <a:gd name="T28" fmla="*/ 0 w 16"/>
                  <a:gd name="T29" fmla="*/ 0 h 17"/>
                  <a:gd name="T30" fmla="*/ 0 w 16"/>
                  <a:gd name="T31" fmla="*/ 0 h 17"/>
                  <a:gd name="T32" fmla="*/ 0 w 16"/>
                  <a:gd name="T33" fmla="*/ 0 h 17"/>
                  <a:gd name="T34" fmla="*/ 0 w 16"/>
                  <a:gd name="T35" fmla="*/ 0 h 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6" h="17">
                    <a:moveTo>
                      <a:pt x="0" y="8"/>
                    </a:moveTo>
                    <a:lnTo>
                      <a:pt x="0" y="11"/>
                    </a:lnTo>
                    <a:lnTo>
                      <a:pt x="3" y="14"/>
                    </a:lnTo>
                    <a:lnTo>
                      <a:pt x="5" y="16"/>
                    </a:lnTo>
                    <a:lnTo>
                      <a:pt x="9" y="17"/>
                    </a:lnTo>
                    <a:lnTo>
                      <a:pt x="12" y="16"/>
                    </a:lnTo>
                    <a:lnTo>
                      <a:pt x="15" y="14"/>
                    </a:lnTo>
                    <a:lnTo>
                      <a:pt x="16" y="11"/>
                    </a:lnTo>
                    <a:lnTo>
                      <a:pt x="16" y="8"/>
                    </a:lnTo>
                    <a:lnTo>
                      <a:pt x="16" y="5"/>
                    </a:lnTo>
                    <a:lnTo>
                      <a:pt x="15" y="3"/>
                    </a:lnTo>
                    <a:lnTo>
                      <a:pt x="12" y="1"/>
                    </a:lnTo>
                    <a:lnTo>
                      <a:pt x="9" y="0"/>
                    </a:lnTo>
                    <a:lnTo>
                      <a:pt x="5" y="1"/>
                    </a:lnTo>
                    <a:lnTo>
                      <a:pt x="3" y="3"/>
                    </a:lnTo>
                    <a:lnTo>
                      <a:pt x="0" y="5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14" name="Freeform 63"/>
              <p:cNvSpPr>
                <a:spLocks/>
              </p:cNvSpPr>
              <p:nvPr/>
            </p:nvSpPr>
            <p:spPr bwMode="auto">
              <a:xfrm>
                <a:off x="8353" y="4721"/>
                <a:ext cx="4" cy="4"/>
              </a:xfrm>
              <a:custGeom>
                <a:avLst/>
                <a:gdLst>
                  <a:gd name="T0" fmla="*/ 0 w 12"/>
                  <a:gd name="T1" fmla="*/ 0 h 12"/>
                  <a:gd name="T2" fmla="*/ 0 w 12"/>
                  <a:gd name="T3" fmla="*/ 0 h 12"/>
                  <a:gd name="T4" fmla="*/ 0 w 12"/>
                  <a:gd name="T5" fmla="*/ 0 h 12"/>
                  <a:gd name="T6" fmla="*/ 0 w 12"/>
                  <a:gd name="T7" fmla="*/ 0 h 12"/>
                  <a:gd name="T8" fmla="*/ 0 w 12"/>
                  <a:gd name="T9" fmla="*/ 0 h 12"/>
                  <a:gd name="T10" fmla="*/ 0 w 12"/>
                  <a:gd name="T11" fmla="*/ 0 h 12"/>
                  <a:gd name="T12" fmla="*/ 0 w 12"/>
                  <a:gd name="T13" fmla="*/ 0 h 12"/>
                  <a:gd name="T14" fmla="*/ 0 w 12"/>
                  <a:gd name="T15" fmla="*/ 0 h 12"/>
                  <a:gd name="T16" fmla="*/ 0 w 12"/>
                  <a:gd name="T17" fmla="*/ 0 h 12"/>
                  <a:gd name="T18" fmla="*/ 0 w 12"/>
                  <a:gd name="T19" fmla="*/ 0 h 12"/>
                  <a:gd name="T20" fmla="*/ 0 w 12"/>
                  <a:gd name="T21" fmla="*/ 0 h 12"/>
                  <a:gd name="T22" fmla="*/ 0 w 12"/>
                  <a:gd name="T23" fmla="*/ 0 h 12"/>
                  <a:gd name="T24" fmla="*/ 0 w 12"/>
                  <a:gd name="T25" fmla="*/ 0 h 12"/>
                  <a:gd name="T26" fmla="*/ 0 w 12"/>
                  <a:gd name="T27" fmla="*/ 0 h 12"/>
                  <a:gd name="T28" fmla="*/ 0 w 12"/>
                  <a:gd name="T29" fmla="*/ 0 h 12"/>
                  <a:gd name="T30" fmla="*/ 0 w 12"/>
                  <a:gd name="T31" fmla="*/ 0 h 12"/>
                  <a:gd name="T32" fmla="*/ 0 w 12"/>
                  <a:gd name="T33" fmla="*/ 0 h 12"/>
                  <a:gd name="T34" fmla="*/ 0 w 12"/>
                  <a:gd name="T35" fmla="*/ 0 h 1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2" h="12">
                    <a:moveTo>
                      <a:pt x="0" y="6"/>
                    </a:moveTo>
                    <a:lnTo>
                      <a:pt x="0" y="7"/>
                    </a:lnTo>
                    <a:lnTo>
                      <a:pt x="1" y="10"/>
                    </a:lnTo>
                    <a:lnTo>
                      <a:pt x="4" y="12"/>
                    </a:lnTo>
                    <a:lnTo>
                      <a:pt x="6" y="12"/>
                    </a:lnTo>
                    <a:lnTo>
                      <a:pt x="7" y="12"/>
                    </a:lnTo>
                    <a:lnTo>
                      <a:pt x="10" y="10"/>
                    </a:lnTo>
                    <a:lnTo>
                      <a:pt x="12" y="7"/>
                    </a:lnTo>
                    <a:lnTo>
                      <a:pt x="12" y="6"/>
                    </a:lnTo>
                    <a:lnTo>
                      <a:pt x="12" y="4"/>
                    </a:lnTo>
                    <a:lnTo>
                      <a:pt x="10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15" name="Freeform 64"/>
              <p:cNvSpPr>
                <a:spLocks/>
              </p:cNvSpPr>
              <p:nvPr/>
            </p:nvSpPr>
            <p:spPr bwMode="auto">
              <a:xfrm>
                <a:off x="8343" y="4794"/>
                <a:ext cx="25" cy="25"/>
              </a:xfrm>
              <a:custGeom>
                <a:avLst/>
                <a:gdLst>
                  <a:gd name="T0" fmla="*/ 0 w 74"/>
                  <a:gd name="T1" fmla="*/ 0 h 75"/>
                  <a:gd name="T2" fmla="*/ 0 w 74"/>
                  <a:gd name="T3" fmla="*/ 0 h 75"/>
                  <a:gd name="T4" fmla="*/ 0 w 74"/>
                  <a:gd name="T5" fmla="*/ 0 h 75"/>
                  <a:gd name="T6" fmla="*/ 0 w 74"/>
                  <a:gd name="T7" fmla="*/ 0 h 75"/>
                  <a:gd name="T8" fmla="*/ 0 w 74"/>
                  <a:gd name="T9" fmla="*/ 0 h 75"/>
                  <a:gd name="T10" fmla="*/ 0 w 74"/>
                  <a:gd name="T11" fmla="*/ 0 h 75"/>
                  <a:gd name="T12" fmla="*/ 0 w 74"/>
                  <a:gd name="T13" fmla="*/ 0 h 75"/>
                  <a:gd name="T14" fmla="*/ 0 w 74"/>
                  <a:gd name="T15" fmla="*/ 0 h 75"/>
                  <a:gd name="T16" fmla="*/ 0 w 74"/>
                  <a:gd name="T17" fmla="*/ 0 h 75"/>
                  <a:gd name="T18" fmla="*/ 0 w 74"/>
                  <a:gd name="T19" fmla="*/ 0 h 75"/>
                  <a:gd name="T20" fmla="*/ 0 w 74"/>
                  <a:gd name="T21" fmla="*/ 0 h 75"/>
                  <a:gd name="T22" fmla="*/ 0 w 74"/>
                  <a:gd name="T23" fmla="*/ 0 h 75"/>
                  <a:gd name="T24" fmla="*/ 0 w 74"/>
                  <a:gd name="T25" fmla="*/ 0 h 75"/>
                  <a:gd name="T26" fmla="*/ 0 w 74"/>
                  <a:gd name="T27" fmla="*/ 0 h 75"/>
                  <a:gd name="T28" fmla="*/ 0 w 74"/>
                  <a:gd name="T29" fmla="*/ 0 h 75"/>
                  <a:gd name="T30" fmla="*/ 0 w 74"/>
                  <a:gd name="T31" fmla="*/ 0 h 75"/>
                  <a:gd name="T32" fmla="*/ 0 w 74"/>
                  <a:gd name="T33" fmla="*/ 0 h 75"/>
                  <a:gd name="T34" fmla="*/ 0 w 74"/>
                  <a:gd name="T35" fmla="*/ 0 h 75"/>
                  <a:gd name="T36" fmla="*/ 0 w 74"/>
                  <a:gd name="T37" fmla="*/ 0 h 75"/>
                  <a:gd name="T38" fmla="*/ 0 w 74"/>
                  <a:gd name="T39" fmla="*/ 0 h 75"/>
                  <a:gd name="T40" fmla="*/ 0 w 74"/>
                  <a:gd name="T41" fmla="*/ 0 h 75"/>
                  <a:gd name="T42" fmla="*/ 0 w 74"/>
                  <a:gd name="T43" fmla="*/ 0 h 75"/>
                  <a:gd name="T44" fmla="*/ 0 w 74"/>
                  <a:gd name="T45" fmla="*/ 0 h 75"/>
                  <a:gd name="T46" fmla="*/ 0 w 74"/>
                  <a:gd name="T47" fmla="*/ 0 h 75"/>
                  <a:gd name="T48" fmla="*/ 0 w 74"/>
                  <a:gd name="T49" fmla="*/ 0 h 7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74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8" y="73"/>
                    </a:lnTo>
                    <a:lnTo>
                      <a:pt x="44" y="71"/>
                    </a:lnTo>
                    <a:lnTo>
                      <a:pt x="50" y="69"/>
                    </a:lnTo>
                    <a:lnTo>
                      <a:pt x="59" y="65"/>
                    </a:lnTo>
                    <a:lnTo>
                      <a:pt x="65" y="60"/>
                    </a:lnTo>
                    <a:lnTo>
                      <a:pt x="71" y="56"/>
                    </a:lnTo>
                    <a:lnTo>
                      <a:pt x="74" y="50"/>
                    </a:lnTo>
                    <a:lnTo>
                      <a:pt x="72" y="45"/>
                    </a:lnTo>
                    <a:lnTo>
                      <a:pt x="59" y="35"/>
                    </a:lnTo>
                    <a:lnTo>
                      <a:pt x="46" y="39"/>
                    </a:lnTo>
                    <a:lnTo>
                      <a:pt x="35" y="48"/>
                    </a:lnTo>
                    <a:lnTo>
                      <a:pt x="31" y="52"/>
                    </a:lnTo>
                    <a:lnTo>
                      <a:pt x="29" y="43"/>
                    </a:lnTo>
                    <a:lnTo>
                      <a:pt x="24" y="26"/>
                    </a:lnTo>
                    <a:lnTo>
                      <a:pt x="13" y="7"/>
                    </a:lnTo>
                    <a:lnTo>
                      <a:pt x="2" y="0"/>
                    </a:lnTo>
                    <a:lnTo>
                      <a:pt x="0" y="19"/>
                    </a:lnTo>
                    <a:lnTo>
                      <a:pt x="3" y="40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16" name="Freeform 65"/>
              <p:cNvSpPr>
                <a:spLocks/>
              </p:cNvSpPr>
              <p:nvPr/>
            </p:nvSpPr>
            <p:spPr bwMode="auto">
              <a:xfrm>
                <a:off x="8367" y="4788"/>
                <a:ext cx="23" cy="20"/>
              </a:xfrm>
              <a:custGeom>
                <a:avLst/>
                <a:gdLst>
                  <a:gd name="T0" fmla="*/ 0 w 69"/>
                  <a:gd name="T1" fmla="*/ 0 h 59"/>
                  <a:gd name="T2" fmla="*/ 0 w 69"/>
                  <a:gd name="T3" fmla="*/ 0 h 59"/>
                  <a:gd name="T4" fmla="*/ 0 w 69"/>
                  <a:gd name="T5" fmla="*/ 0 h 59"/>
                  <a:gd name="T6" fmla="*/ 0 w 69"/>
                  <a:gd name="T7" fmla="*/ 0 h 59"/>
                  <a:gd name="T8" fmla="*/ 0 w 69"/>
                  <a:gd name="T9" fmla="*/ 0 h 59"/>
                  <a:gd name="T10" fmla="*/ 0 w 69"/>
                  <a:gd name="T11" fmla="*/ 0 h 59"/>
                  <a:gd name="T12" fmla="*/ 0 w 69"/>
                  <a:gd name="T13" fmla="*/ 0 h 59"/>
                  <a:gd name="T14" fmla="*/ 0 w 69"/>
                  <a:gd name="T15" fmla="*/ 0 h 59"/>
                  <a:gd name="T16" fmla="*/ 0 w 69"/>
                  <a:gd name="T17" fmla="*/ 0 h 59"/>
                  <a:gd name="T18" fmla="*/ 0 w 69"/>
                  <a:gd name="T19" fmla="*/ 0 h 59"/>
                  <a:gd name="T20" fmla="*/ 0 w 69"/>
                  <a:gd name="T21" fmla="*/ 0 h 59"/>
                  <a:gd name="T22" fmla="*/ 0 w 69"/>
                  <a:gd name="T23" fmla="*/ 0 h 59"/>
                  <a:gd name="T24" fmla="*/ 0 w 69"/>
                  <a:gd name="T25" fmla="*/ 0 h 59"/>
                  <a:gd name="T26" fmla="*/ 0 w 69"/>
                  <a:gd name="T27" fmla="*/ 0 h 59"/>
                  <a:gd name="T28" fmla="*/ 0 w 69"/>
                  <a:gd name="T29" fmla="*/ 0 h 59"/>
                  <a:gd name="T30" fmla="*/ 0 w 69"/>
                  <a:gd name="T31" fmla="*/ 0 h 59"/>
                  <a:gd name="T32" fmla="*/ 0 w 69"/>
                  <a:gd name="T33" fmla="*/ 0 h 59"/>
                  <a:gd name="T34" fmla="*/ 0 w 69"/>
                  <a:gd name="T35" fmla="*/ 0 h 59"/>
                  <a:gd name="T36" fmla="*/ 0 w 69"/>
                  <a:gd name="T37" fmla="*/ 0 h 59"/>
                  <a:gd name="T38" fmla="*/ 0 w 69"/>
                  <a:gd name="T39" fmla="*/ 0 h 59"/>
                  <a:gd name="T40" fmla="*/ 0 w 69"/>
                  <a:gd name="T41" fmla="*/ 0 h 5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69" h="59">
                    <a:moveTo>
                      <a:pt x="24" y="59"/>
                    </a:moveTo>
                    <a:lnTo>
                      <a:pt x="29" y="59"/>
                    </a:lnTo>
                    <a:lnTo>
                      <a:pt x="38" y="57"/>
                    </a:lnTo>
                    <a:lnTo>
                      <a:pt x="47" y="56"/>
                    </a:lnTo>
                    <a:lnTo>
                      <a:pt x="56" y="54"/>
                    </a:lnTo>
                    <a:lnTo>
                      <a:pt x="63" y="52"/>
                    </a:lnTo>
                    <a:lnTo>
                      <a:pt x="68" y="47"/>
                    </a:lnTo>
                    <a:lnTo>
                      <a:pt x="69" y="43"/>
                    </a:lnTo>
                    <a:lnTo>
                      <a:pt x="66" y="37"/>
                    </a:lnTo>
                    <a:lnTo>
                      <a:pt x="54" y="32"/>
                    </a:lnTo>
                    <a:lnTo>
                      <a:pt x="41" y="33"/>
                    </a:lnTo>
                    <a:lnTo>
                      <a:pt x="29" y="37"/>
                    </a:lnTo>
                    <a:lnTo>
                      <a:pt x="25" y="40"/>
                    </a:lnTo>
                    <a:lnTo>
                      <a:pt x="21" y="29"/>
                    </a:lnTo>
                    <a:lnTo>
                      <a:pt x="19" y="13"/>
                    </a:lnTo>
                    <a:lnTo>
                      <a:pt x="15" y="1"/>
                    </a:lnTo>
                    <a:lnTo>
                      <a:pt x="0" y="0"/>
                    </a:lnTo>
                    <a:lnTo>
                      <a:pt x="0" y="27"/>
                    </a:lnTo>
                    <a:lnTo>
                      <a:pt x="9" y="44"/>
                    </a:lnTo>
                    <a:lnTo>
                      <a:pt x="19" y="56"/>
                    </a:lnTo>
                    <a:lnTo>
                      <a:pt x="24" y="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17" name="Freeform 66"/>
              <p:cNvSpPr>
                <a:spLocks/>
              </p:cNvSpPr>
              <p:nvPr/>
            </p:nvSpPr>
            <p:spPr bwMode="auto">
              <a:xfrm>
                <a:off x="8386" y="4779"/>
                <a:ext cx="23" cy="20"/>
              </a:xfrm>
              <a:custGeom>
                <a:avLst/>
                <a:gdLst>
                  <a:gd name="T0" fmla="*/ 0 w 69"/>
                  <a:gd name="T1" fmla="*/ 0 h 60"/>
                  <a:gd name="T2" fmla="*/ 0 w 69"/>
                  <a:gd name="T3" fmla="*/ 0 h 60"/>
                  <a:gd name="T4" fmla="*/ 0 w 69"/>
                  <a:gd name="T5" fmla="*/ 0 h 60"/>
                  <a:gd name="T6" fmla="*/ 0 w 69"/>
                  <a:gd name="T7" fmla="*/ 0 h 60"/>
                  <a:gd name="T8" fmla="*/ 0 w 69"/>
                  <a:gd name="T9" fmla="*/ 0 h 60"/>
                  <a:gd name="T10" fmla="*/ 0 w 69"/>
                  <a:gd name="T11" fmla="*/ 0 h 60"/>
                  <a:gd name="T12" fmla="*/ 0 w 69"/>
                  <a:gd name="T13" fmla="*/ 0 h 60"/>
                  <a:gd name="T14" fmla="*/ 0 w 69"/>
                  <a:gd name="T15" fmla="*/ 0 h 60"/>
                  <a:gd name="T16" fmla="*/ 0 w 69"/>
                  <a:gd name="T17" fmla="*/ 0 h 60"/>
                  <a:gd name="T18" fmla="*/ 0 w 69"/>
                  <a:gd name="T19" fmla="*/ 0 h 60"/>
                  <a:gd name="T20" fmla="*/ 0 w 69"/>
                  <a:gd name="T21" fmla="*/ 0 h 60"/>
                  <a:gd name="T22" fmla="*/ 0 w 69"/>
                  <a:gd name="T23" fmla="*/ 0 h 60"/>
                  <a:gd name="T24" fmla="*/ 0 w 69"/>
                  <a:gd name="T25" fmla="*/ 0 h 60"/>
                  <a:gd name="T26" fmla="*/ 0 w 69"/>
                  <a:gd name="T27" fmla="*/ 0 h 60"/>
                  <a:gd name="T28" fmla="*/ 0 w 69"/>
                  <a:gd name="T29" fmla="*/ 0 h 60"/>
                  <a:gd name="T30" fmla="*/ 0 w 69"/>
                  <a:gd name="T31" fmla="*/ 0 h 60"/>
                  <a:gd name="T32" fmla="*/ 0 w 69"/>
                  <a:gd name="T33" fmla="*/ 0 h 60"/>
                  <a:gd name="T34" fmla="*/ 0 w 69"/>
                  <a:gd name="T35" fmla="*/ 0 h 60"/>
                  <a:gd name="T36" fmla="*/ 0 w 69"/>
                  <a:gd name="T37" fmla="*/ 0 h 60"/>
                  <a:gd name="T38" fmla="*/ 0 w 69"/>
                  <a:gd name="T39" fmla="*/ 0 h 60"/>
                  <a:gd name="T40" fmla="*/ 0 w 69"/>
                  <a:gd name="T41" fmla="*/ 0 h 60"/>
                  <a:gd name="T42" fmla="*/ 0 w 69"/>
                  <a:gd name="T43" fmla="*/ 0 h 60"/>
                  <a:gd name="T44" fmla="*/ 0 w 69"/>
                  <a:gd name="T45" fmla="*/ 0 h 60"/>
                  <a:gd name="T46" fmla="*/ 0 w 69"/>
                  <a:gd name="T47" fmla="*/ 0 h 60"/>
                  <a:gd name="T48" fmla="*/ 0 w 69"/>
                  <a:gd name="T49" fmla="*/ 0 h 6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69" h="60">
                    <a:moveTo>
                      <a:pt x="6" y="46"/>
                    </a:moveTo>
                    <a:lnTo>
                      <a:pt x="15" y="54"/>
                    </a:lnTo>
                    <a:lnTo>
                      <a:pt x="22" y="59"/>
                    </a:lnTo>
                    <a:lnTo>
                      <a:pt x="31" y="60"/>
                    </a:lnTo>
                    <a:lnTo>
                      <a:pt x="38" y="60"/>
                    </a:lnTo>
                    <a:lnTo>
                      <a:pt x="45" y="59"/>
                    </a:lnTo>
                    <a:lnTo>
                      <a:pt x="51" y="56"/>
                    </a:lnTo>
                    <a:lnTo>
                      <a:pt x="57" y="53"/>
                    </a:lnTo>
                    <a:lnTo>
                      <a:pt x="60" y="51"/>
                    </a:lnTo>
                    <a:lnTo>
                      <a:pt x="64" y="50"/>
                    </a:lnTo>
                    <a:lnTo>
                      <a:pt x="67" y="47"/>
                    </a:lnTo>
                    <a:lnTo>
                      <a:pt x="69" y="43"/>
                    </a:lnTo>
                    <a:lnTo>
                      <a:pt x="67" y="40"/>
                    </a:lnTo>
                    <a:lnTo>
                      <a:pt x="54" y="31"/>
                    </a:lnTo>
                    <a:lnTo>
                      <a:pt x="41" y="31"/>
                    </a:lnTo>
                    <a:lnTo>
                      <a:pt x="32" y="34"/>
                    </a:lnTo>
                    <a:lnTo>
                      <a:pt x="28" y="37"/>
                    </a:lnTo>
                    <a:lnTo>
                      <a:pt x="26" y="30"/>
                    </a:lnTo>
                    <a:lnTo>
                      <a:pt x="20" y="15"/>
                    </a:lnTo>
                    <a:lnTo>
                      <a:pt x="12" y="2"/>
                    </a:lnTo>
                    <a:lnTo>
                      <a:pt x="1" y="0"/>
                    </a:lnTo>
                    <a:lnTo>
                      <a:pt x="0" y="14"/>
                    </a:lnTo>
                    <a:lnTo>
                      <a:pt x="1" y="30"/>
                    </a:lnTo>
                    <a:lnTo>
                      <a:pt x="4" y="41"/>
                    </a:lnTo>
                    <a:lnTo>
                      <a:pt x="6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18" name="Freeform 67"/>
              <p:cNvSpPr>
                <a:spLocks/>
              </p:cNvSpPr>
              <p:nvPr/>
            </p:nvSpPr>
            <p:spPr bwMode="auto">
              <a:xfrm>
                <a:off x="8357" y="4833"/>
                <a:ext cx="25" cy="16"/>
              </a:xfrm>
              <a:custGeom>
                <a:avLst/>
                <a:gdLst>
                  <a:gd name="T0" fmla="*/ 0 w 75"/>
                  <a:gd name="T1" fmla="*/ 0 h 48"/>
                  <a:gd name="T2" fmla="*/ 0 w 75"/>
                  <a:gd name="T3" fmla="*/ 0 h 48"/>
                  <a:gd name="T4" fmla="*/ 0 w 75"/>
                  <a:gd name="T5" fmla="*/ 0 h 48"/>
                  <a:gd name="T6" fmla="*/ 0 w 75"/>
                  <a:gd name="T7" fmla="*/ 0 h 48"/>
                  <a:gd name="T8" fmla="*/ 0 w 75"/>
                  <a:gd name="T9" fmla="*/ 0 h 48"/>
                  <a:gd name="T10" fmla="*/ 0 w 75"/>
                  <a:gd name="T11" fmla="*/ 0 h 48"/>
                  <a:gd name="T12" fmla="*/ 0 w 75"/>
                  <a:gd name="T13" fmla="*/ 0 h 48"/>
                  <a:gd name="T14" fmla="*/ 0 w 75"/>
                  <a:gd name="T15" fmla="*/ 0 h 48"/>
                  <a:gd name="T16" fmla="*/ 0 w 75"/>
                  <a:gd name="T17" fmla="*/ 0 h 48"/>
                  <a:gd name="T18" fmla="*/ 0 w 75"/>
                  <a:gd name="T19" fmla="*/ 0 h 48"/>
                  <a:gd name="T20" fmla="*/ 0 w 75"/>
                  <a:gd name="T21" fmla="*/ 0 h 48"/>
                  <a:gd name="T22" fmla="*/ 0 w 75"/>
                  <a:gd name="T23" fmla="*/ 0 h 48"/>
                  <a:gd name="T24" fmla="*/ 0 w 75"/>
                  <a:gd name="T25" fmla="*/ 0 h 48"/>
                  <a:gd name="T26" fmla="*/ 0 w 75"/>
                  <a:gd name="T27" fmla="*/ 0 h 48"/>
                  <a:gd name="T28" fmla="*/ 0 w 75"/>
                  <a:gd name="T29" fmla="*/ 0 h 48"/>
                  <a:gd name="T30" fmla="*/ 0 w 75"/>
                  <a:gd name="T31" fmla="*/ 0 h 48"/>
                  <a:gd name="T32" fmla="*/ 0 w 75"/>
                  <a:gd name="T33" fmla="*/ 0 h 48"/>
                  <a:gd name="T34" fmla="*/ 0 w 75"/>
                  <a:gd name="T35" fmla="*/ 0 h 48"/>
                  <a:gd name="T36" fmla="*/ 0 w 75"/>
                  <a:gd name="T37" fmla="*/ 0 h 48"/>
                  <a:gd name="T38" fmla="*/ 0 w 75"/>
                  <a:gd name="T39" fmla="*/ 0 h 48"/>
                  <a:gd name="T40" fmla="*/ 0 w 75"/>
                  <a:gd name="T41" fmla="*/ 0 h 48"/>
                  <a:gd name="T42" fmla="*/ 0 w 75"/>
                  <a:gd name="T43" fmla="*/ 0 h 48"/>
                  <a:gd name="T44" fmla="*/ 0 w 75"/>
                  <a:gd name="T45" fmla="*/ 0 h 48"/>
                  <a:gd name="T46" fmla="*/ 0 w 75"/>
                  <a:gd name="T47" fmla="*/ 0 h 48"/>
                  <a:gd name="T48" fmla="*/ 0 w 75"/>
                  <a:gd name="T49" fmla="*/ 0 h 48"/>
                  <a:gd name="T50" fmla="*/ 0 w 75"/>
                  <a:gd name="T51" fmla="*/ 0 h 48"/>
                  <a:gd name="T52" fmla="*/ 0 w 75"/>
                  <a:gd name="T53" fmla="*/ 0 h 48"/>
                  <a:gd name="T54" fmla="*/ 0 w 75"/>
                  <a:gd name="T55" fmla="*/ 0 h 48"/>
                  <a:gd name="T56" fmla="*/ 0 w 75"/>
                  <a:gd name="T57" fmla="*/ 0 h 4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5" h="48">
                    <a:moveTo>
                      <a:pt x="12" y="44"/>
                    </a:moveTo>
                    <a:lnTo>
                      <a:pt x="19" y="46"/>
                    </a:lnTo>
                    <a:lnTo>
                      <a:pt x="31" y="48"/>
                    </a:lnTo>
                    <a:lnTo>
                      <a:pt x="43" y="48"/>
                    </a:lnTo>
                    <a:lnTo>
                      <a:pt x="56" y="46"/>
                    </a:lnTo>
                    <a:lnTo>
                      <a:pt x="66" y="42"/>
                    </a:lnTo>
                    <a:lnTo>
                      <a:pt x="74" y="36"/>
                    </a:lnTo>
                    <a:lnTo>
                      <a:pt x="75" y="29"/>
                    </a:lnTo>
                    <a:lnTo>
                      <a:pt x="71" y="19"/>
                    </a:lnTo>
                    <a:lnTo>
                      <a:pt x="66" y="16"/>
                    </a:lnTo>
                    <a:lnTo>
                      <a:pt x="59" y="15"/>
                    </a:lnTo>
                    <a:lnTo>
                      <a:pt x="52" y="15"/>
                    </a:lnTo>
                    <a:lnTo>
                      <a:pt x="43" y="18"/>
                    </a:lnTo>
                    <a:lnTo>
                      <a:pt x="35" y="19"/>
                    </a:lnTo>
                    <a:lnTo>
                      <a:pt x="30" y="22"/>
                    </a:lnTo>
                    <a:lnTo>
                      <a:pt x="25" y="23"/>
                    </a:lnTo>
                    <a:lnTo>
                      <a:pt x="24" y="25"/>
                    </a:lnTo>
                    <a:lnTo>
                      <a:pt x="22" y="21"/>
                    </a:lnTo>
                    <a:lnTo>
                      <a:pt x="19" y="13"/>
                    </a:lnTo>
                    <a:lnTo>
                      <a:pt x="16" y="5"/>
                    </a:lnTo>
                    <a:lnTo>
                      <a:pt x="15" y="2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3" y="2"/>
                    </a:lnTo>
                    <a:lnTo>
                      <a:pt x="0" y="5"/>
                    </a:lnTo>
                    <a:lnTo>
                      <a:pt x="0" y="13"/>
                    </a:lnTo>
                    <a:lnTo>
                      <a:pt x="5" y="26"/>
                    </a:lnTo>
                    <a:lnTo>
                      <a:pt x="9" y="38"/>
                    </a:lnTo>
                    <a:lnTo>
                      <a:pt x="12" y="4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19" name="Freeform 68"/>
              <p:cNvSpPr>
                <a:spLocks/>
              </p:cNvSpPr>
              <p:nvPr/>
            </p:nvSpPr>
            <p:spPr bwMode="auto">
              <a:xfrm>
                <a:off x="8385" y="4821"/>
                <a:ext cx="21" cy="19"/>
              </a:xfrm>
              <a:custGeom>
                <a:avLst/>
                <a:gdLst>
                  <a:gd name="T0" fmla="*/ 0 w 63"/>
                  <a:gd name="T1" fmla="*/ 0 h 57"/>
                  <a:gd name="T2" fmla="*/ 0 w 63"/>
                  <a:gd name="T3" fmla="*/ 0 h 57"/>
                  <a:gd name="T4" fmla="*/ 0 w 63"/>
                  <a:gd name="T5" fmla="*/ 0 h 57"/>
                  <a:gd name="T6" fmla="*/ 0 w 63"/>
                  <a:gd name="T7" fmla="*/ 0 h 57"/>
                  <a:gd name="T8" fmla="*/ 0 w 63"/>
                  <a:gd name="T9" fmla="*/ 0 h 57"/>
                  <a:gd name="T10" fmla="*/ 0 w 63"/>
                  <a:gd name="T11" fmla="*/ 0 h 57"/>
                  <a:gd name="T12" fmla="*/ 0 w 63"/>
                  <a:gd name="T13" fmla="*/ 0 h 57"/>
                  <a:gd name="T14" fmla="*/ 0 w 63"/>
                  <a:gd name="T15" fmla="*/ 0 h 57"/>
                  <a:gd name="T16" fmla="*/ 0 w 63"/>
                  <a:gd name="T17" fmla="*/ 0 h 57"/>
                  <a:gd name="T18" fmla="*/ 0 w 63"/>
                  <a:gd name="T19" fmla="*/ 0 h 57"/>
                  <a:gd name="T20" fmla="*/ 0 w 63"/>
                  <a:gd name="T21" fmla="*/ 0 h 57"/>
                  <a:gd name="T22" fmla="*/ 0 w 63"/>
                  <a:gd name="T23" fmla="*/ 0 h 57"/>
                  <a:gd name="T24" fmla="*/ 0 w 63"/>
                  <a:gd name="T25" fmla="*/ 0 h 57"/>
                  <a:gd name="T26" fmla="*/ 0 w 63"/>
                  <a:gd name="T27" fmla="*/ 0 h 57"/>
                  <a:gd name="T28" fmla="*/ 0 w 63"/>
                  <a:gd name="T29" fmla="*/ 0 h 57"/>
                  <a:gd name="T30" fmla="*/ 0 w 63"/>
                  <a:gd name="T31" fmla="*/ 0 h 57"/>
                  <a:gd name="T32" fmla="*/ 0 w 63"/>
                  <a:gd name="T33" fmla="*/ 0 h 57"/>
                  <a:gd name="T34" fmla="*/ 0 w 63"/>
                  <a:gd name="T35" fmla="*/ 0 h 57"/>
                  <a:gd name="T36" fmla="*/ 0 w 63"/>
                  <a:gd name="T37" fmla="*/ 0 h 57"/>
                  <a:gd name="T38" fmla="*/ 0 w 63"/>
                  <a:gd name="T39" fmla="*/ 0 h 57"/>
                  <a:gd name="T40" fmla="*/ 0 w 63"/>
                  <a:gd name="T41" fmla="*/ 0 h 57"/>
                  <a:gd name="T42" fmla="*/ 0 w 63"/>
                  <a:gd name="T43" fmla="*/ 0 h 57"/>
                  <a:gd name="T44" fmla="*/ 0 w 63"/>
                  <a:gd name="T45" fmla="*/ 0 h 57"/>
                  <a:gd name="T46" fmla="*/ 0 w 63"/>
                  <a:gd name="T47" fmla="*/ 0 h 57"/>
                  <a:gd name="T48" fmla="*/ 0 w 63"/>
                  <a:gd name="T49" fmla="*/ 0 h 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63" h="57">
                    <a:moveTo>
                      <a:pt x="15" y="53"/>
                    </a:moveTo>
                    <a:lnTo>
                      <a:pt x="22" y="54"/>
                    </a:lnTo>
                    <a:lnTo>
                      <a:pt x="34" y="57"/>
                    </a:lnTo>
                    <a:lnTo>
                      <a:pt x="47" y="56"/>
                    </a:lnTo>
                    <a:lnTo>
                      <a:pt x="58" y="50"/>
                    </a:lnTo>
                    <a:lnTo>
                      <a:pt x="61" y="48"/>
                    </a:lnTo>
                    <a:lnTo>
                      <a:pt x="62" y="46"/>
                    </a:lnTo>
                    <a:lnTo>
                      <a:pt x="63" y="43"/>
                    </a:lnTo>
                    <a:lnTo>
                      <a:pt x="62" y="40"/>
                    </a:lnTo>
                    <a:lnTo>
                      <a:pt x="61" y="36"/>
                    </a:lnTo>
                    <a:lnTo>
                      <a:pt x="58" y="33"/>
                    </a:lnTo>
                    <a:lnTo>
                      <a:pt x="53" y="31"/>
                    </a:lnTo>
                    <a:lnTo>
                      <a:pt x="47" y="33"/>
                    </a:lnTo>
                    <a:lnTo>
                      <a:pt x="39" y="36"/>
                    </a:lnTo>
                    <a:lnTo>
                      <a:pt x="30" y="36"/>
                    </a:lnTo>
                    <a:lnTo>
                      <a:pt x="24" y="36"/>
                    </a:lnTo>
                    <a:lnTo>
                      <a:pt x="21" y="36"/>
                    </a:lnTo>
                    <a:lnTo>
                      <a:pt x="21" y="30"/>
                    </a:lnTo>
                    <a:lnTo>
                      <a:pt x="21" y="17"/>
                    </a:lnTo>
                    <a:lnTo>
                      <a:pt x="17" y="4"/>
                    </a:lnTo>
                    <a:lnTo>
                      <a:pt x="8" y="0"/>
                    </a:lnTo>
                    <a:lnTo>
                      <a:pt x="0" y="18"/>
                    </a:lnTo>
                    <a:lnTo>
                      <a:pt x="0" y="34"/>
                    </a:lnTo>
                    <a:lnTo>
                      <a:pt x="6" y="46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20" name="Freeform 69"/>
              <p:cNvSpPr>
                <a:spLocks/>
              </p:cNvSpPr>
              <p:nvPr/>
            </p:nvSpPr>
            <p:spPr bwMode="auto">
              <a:xfrm>
                <a:off x="8406" y="4814"/>
                <a:ext cx="21" cy="19"/>
              </a:xfrm>
              <a:custGeom>
                <a:avLst/>
                <a:gdLst>
                  <a:gd name="T0" fmla="*/ 0 w 65"/>
                  <a:gd name="T1" fmla="*/ 0 h 57"/>
                  <a:gd name="T2" fmla="*/ 0 w 65"/>
                  <a:gd name="T3" fmla="*/ 0 h 57"/>
                  <a:gd name="T4" fmla="*/ 0 w 65"/>
                  <a:gd name="T5" fmla="*/ 0 h 57"/>
                  <a:gd name="T6" fmla="*/ 0 w 65"/>
                  <a:gd name="T7" fmla="*/ 0 h 57"/>
                  <a:gd name="T8" fmla="*/ 0 w 65"/>
                  <a:gd name="T9" fmla="*/ 0 h 57"/>
                  <a:gd name="T10" fmla="*/ 0 w 65"/>
                  <a:gd name="T11" fmla="*/ 0 h 57"/>
                  <a:gd name="T12" fmla="*/ 0 w 65"/>
                  <a:gd name="T13" fmla="*/ 0 h 57"/>
                  <a:gd name="T14" fmla="*/ 0 w 65"/>
                  <a:gd name="T15" fmla="*/ 0 h 57"/>
                  <a:gd name="T16" fmla="*/ 0 w 65"/>
                  <a:gd name="T17" fmla="*/ 0 h 57"/>
                  <a:gd name="T18" fmla="*/ 0 w 65"/>
                  <a:gd name="T19" fmla="*/ 0 h 57"/>
                  <a:gd name="T20" fmla="*/ 0 w 65"/>
                  <a:gd name="T21" fmla="*/ 0 h 57"/>
                  <a:gd name="T22" fmla="*/ 0 w 65"/>
                  <a:gd name="T23" fmla="*/ 0 h 57"/>
                  <a:gd name="T24" fmla="*/ 0 w 65"/>
                  <a:gd name="T25" fmla="*/ 0 h 57"/>
                  <a:gd name="T26" fmla="*/ 0 w 65"/>
                  <a:gd name="T27" fmla="*/ 0 h 57"/>
                  <a:gd name="T28" fmla="*/ 0 w 65"/>
                  <a:gd name="T29" fmla="*/ 0 h 57"/>
                  <a:gd name="T30" fmla="*/ 0 w 65"/>
                  <a:gd name="T31" fmla="*/ 0 h 57"/>
                  <a:gd name="T32" fmla="*/ 0 w 65"/>
                  <a:gd name="T33" fmla="*/ 0 h 57"/>
                  <a:gd name="T34" fmla="*/ 0 w 65"/>
                  <a:gd name="T35" fmla="*/ 0 h 57"/>
                  <a:gd name="T36" fmla="*/ 0 w 65"/>
                  <a:gd name="T37" fmla="*/ 0 h 57"/>
                  <a:gd name="T38" fmla="*/ 0 w 65"/>
                  <a:gd name="T39" fmla="*/ 0 h 57"/>
                  <a:gd name="T40" fmla="*/ 0 w 65"/>
                  <a:gd name="T41" fmla="*/ 0 h 5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65" h="57">
                    <a:moveTo>
                      <a:pt x="24" y="52"/>
                    </a:moveTo>
                    <a:lnTo>
                      <a:pt x="32" y="57"/>
                    </a:lnTo>
                    <a:lnTo>
                      <a:pt x="41" y="55"/>
                    </a:lnTo>
                    <a:lnTo>
                      <a:pt x="50" y="52"/>
                    </a:lnTo>
                    <a:lnTo>
                      <a:pt x="59" y="48"/>
                    </a:lnTo>
                    <a:lnTo>
                      <a:pt x="63" y="45"/>
                    </a:lnTo>
                    <a:lnTo>
                      <a:pt x="65" y="42"/>
                    </a:lnTo>
                    <a:lnTo>
                      <a:pt x="65" y="38"/>
                    </a:lnTo>
                    <a:lnTo>
                      <a:pt x="63" y="34"/>
                    </a:lnTo>
                    <a:lnTo>
                      <a:pt x="53" y="28"/>
                    </a:lnTo>
                    <a:lnTo>
                      <a:pt x="46" y="29"/>
                    </a:lnTo>
                    <a:lnTo>
                      <a:pt x="40" y="35"/>
                    </a:lnTo>
                    <a:lnTo>
                      <a:pt x="35" y="39"/>
                    </a:lnTo>
                    <a:lnTo>
                      <a:pt x="32" y="32"/>
                    </a:lnTo>
                    <a:lnTo>
                      <a:pt x="25" y="18"/>
                    </a:lnTo>
                    <a:lnTo>
                      <a:pt x="16" y="5"/>
                    </a:lnTo>
                    <a:lnTo>
                      <a:pt x="6" y="0"/>
                    </a:lnTo>
                    <a:lnTo>
                      <a:pt x="0" y="21"/>
                    </a:lnTo>
                    <a:lnTo>
                      <a:pt x="7" y="36"/>
                    </a:lnTo>
                    <a:lnTo>
                      <a:pt x="18" y="48"/>
                    </a:lnTo>
                    <a:lnTo>
                      <a:pt x="24" y="5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21" name="Freeform 70"/>
              <p:cNvSpPr>
                <a:spLocks/>
              </p:cNvSpPr>
              <p:nvPr/>
            </p:nvSpPr>
            <p:spPr bwMode="auto">
              <a:xfrm>
                <a:off x="8371" y="4865"/>
                <a:ext cx="26" cy="26"/>
              </a:xfrm>
              <a:custGeom>
                <a:avLst/>
                <a:gdLst>
                  <a:gd name="T0" fmla="*/ 0 w 79"/>
                  <a:gd name="T1" fmla="*/ 0 h 80"/>
                  <a:gd name="T2" fmla="*/ 0 w 79"/>
                  <a:gd name="T3" fmla="*/ 0 h 80"/>
                  <a:gd name="T4" fmla="*/ 0 w 79"/>
                  <a:gd name="T5" fmla="*/ 0 h 80"/>
                  <a:gd name="T6" fmla="*/ 0 w 79"/>
                  <a:gd name="T7" fmla="*/ 0 h 80"/>
                  <a:gd name="T8" fmla="*/ 0 w 79"/>
                  <a:gd name="T9" fmla="*/ 0 h 80"/>
                  <a:gd name="T10" fmla="*/ 0 w 79"/>
                  <a:gd name="T11" fmla="*/ 0 h 80"/>
                  <a:gd name="T12" fmla="*/ 0 w 79"/>
                  <a:gd name="T13" fmla="*/ 0 h 80"/>
                  <a:gd name="T14" fmla="*/ 0 w 79"/>
                  <a:gd name="T15" fmla="*/ 0 h 80"/>
                  <a:gd name="T16" fmla="*/ 0 w 79"/>
                  <a:gd name="T17" fmla="*/ 0 h 80"/>
                  <a:gd name="T18" fmla="*/ 0 w 79"/>
                  <a:gd name="T19" fmla="*/ 0 h 80"/>
                  <a:gd name="T20" fmla="*/ 0 w 79"/>
                  <a:gd name="T21" fmla="*/ 0 h 80"/>
                  <a:gd name="T22" fmla="*/ 0 w 79"/>
                  <a:gd name="T23" fmla="*/ 0 h 80"/>
                  <a:gd name="T24" fmla="*/ 0 w 79"/>
                  <a:gd name="T25" fmla="*/ 0 h 80"/>
                  <a:gd name="T26" fmla="*/ 0 w 79"/>
                  <a:gd name="T27" fmla="*/ 0 h 80"/>
                  <a:gd name="T28" fmla="*/ 0 w 79"/>
                  <a:gd name="T29" fmla="*/ 0 h 80"/>
                  <a:gd name="T30" fmla="*/ 0 w 79"/>
                  <a:gd name="T31" fmla="*/ 0 h 80"/>
                  <a:gd name="T32" fmla="*/ 0 w 79"/>
                  <a:gd name="T33" fmla="*/ 0 h 80"/>
                  <a:gd name="T34" fmla="*/ 0 w 79"/>
                  <a:gd name="T35" fmla="*/ 0 h 80"/>
                  <a:gd name="T36" fmla="*/ 0 w 79"/>
                  <a:gd name="T37" fmla="*/ 0 h 80"/>
                  <a:gd name="T38" fmla="*/ 0 w 79"/>
                  <a:gd name="T39" fmla="*/ 0 h 80"/>
                  <a:gd name="T40" fmla="*/ 0 w 79"/>
                  <a:gd name="T41" fmla="*/ 0 h 80"/>
                  <a:gd name="T42" fmla="*/ 0 w 79"/>
                  <a:gd name="T43" fmla="*/ 0 h 80"/>
                  <a:gd name="T44" fmla="*/ 0 w 79"/>
                  <a:gd name="T45" fmla="*/ 0 h 80"/>
                  <a:gd name="T46" fmla="*/ 0 w 79"/>
                  <a:gd name="T47" fmla="*/ 0 h 80"/>
                  <a:gd name="T48" fmla="*/ 0 w 79"/>
                  <a:gd name="T49" fmla="*/ 0 h 80"/>
                  <a:gd name="T50" fmla="*/ 0 w 79"/>
                  <a:gd name="T51" fmla="*/ 0 h 80"/>
                  <a:gd name="T52" fmla="*/ 0 w 79"/>
                  <a:gd name="T53" fmla="*/ 0 h 80"/>
                  <a:gd name="T54" fmla="*/ 0 w 79"/>
                  <a:gd name="T55" fmla="*/ 0 h 80"/>
                  <a:gd name="T56" fmla="*/ 0 w 79"/>
                  <a:gd name="T57" fmla="*/ 0 h 8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9" h="80">
                    <a:moveTo>
                      <a:pt x="16" y="67"/>
                    </a:moveTo>
                    <a:lnTo>
                      <a:pt x="19" y="70"/>
                    </a:lnTo>
                    <a:lnTo>
                      <a:pt x="23" y="73"/>
                    </a:lnTo>
                    <a:lnTo>
                      <a:pt x="31" y="77"/>
                    </a:lnTo>
                    <a:lnTo>
                      <a:pt x="38" y="79"/>
                    </a:lnTo>
                    <a:lnTo>
                      <a:pt x="47" y="80"/>
                    </a:lnTo>
                    <a:lnTo>
                      <a:pt x="57" y="77"/>
                    </a:lnTo>
                    <a:lnTo>
                      <a:pt x="66" y="70"/>
                    </a:lnTo>
                    <a:lnTo>
                      <a:pt x="73" y="59"/>
                    </a:lnTo>
                    <a:lnTo>
                      <a:pt x="76" y="54"/>
                    </a:lnTo>
                    <a:lnTo>
                      <a:pt x="78" y="50"/>
                    </a:lnTo>
                    <a:lnTo>
                      <a:pt x="79" y="46"/>
                    </a:lnTo>
                    <a:lnTo>
                      <a:pt x="78" y="43"/>
                    </a:lnTo>
                    <a:lnTo>
                      <a:pt x="70" y="39"/>
                    </a:lnTo>
                    <a:lnTo>
                      <a:pt x="61" y="37"/>
                    </a:lnTo>
                    <a:lnTo>
                      <a:pt x="53" y="39"/>
                    </a:lnTo>
                    <a:lnTo>
                      <a:pt x="45" y="40"/>
                    </a:lnTo>
                    <a:lnTo>
                      <a:pt x="39" y="44"/>
                    </a:lnTo>
                    <a:lnTo>
                      <a:pt x="34" y="47"/>
                    </a:lnTo>
                    <a:lnTo>
                      <a:pt x="31" y="50"/>
                    </a:lnTo>
                    <a:lnTo>
                      <a:pt x="29" y="52"/>
                    </a:lnTo>
                    <a:lnTo>
                      <a:pt x="28" y="43"/>
                    </a:lnTo>
                    <a:lnTo>
                      <a:pt x="22" y="24"/>
                    </a:lnTo>
                    <a:lnTo>
                      <a:pt x="13" y="6"/>
                    </a:lnTo>
                    <a:lnTo>
                      <a:pt x="1" y="0"/>
                    </a:lnTo>
                    <a:lnTo>
                      <a:pt x="0" y="24"/>
                    </a:lnTo>
                    <a:lnTo>
                      <a:pt x="6" y="46"/>
                    </a:lnTo>
                    <a:lnTo>
                      <a:pt x="13" y="62"/>
                    </a:lnTo>
                    <a:lnTo>
                      <a:pt x="16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22" name="Freeform 71"/>
              <p:cNvSpPr>
                <a:spLocks/>
              </p:cNvSpPr>
              <p:nvPr/>
            </p:nvSpPr>
            <p:spPr bwMode="auto">
              <a:xfrm>
                <a:off x="8399" y="4855"/>
                <a:ext cx="27" cy="22"/>
              </a:xfrm>
              <a:custGeom>
                <a:avLst/>
                <a:gdLst>
                  <a:gd name="T0" fmla="*/ 0 w 79"/>
                  <a:gd name="T1" fmla="*/ 0 h 67"/>
                  <a:gd name="T2" fmla="*/ 0 w 79"/>
                  <a:gd name="T3" fmla="*/ 0 h 67"/>
                  <a:gd name="T4" fmla="*/ 0 w 79"/>
                  <a:gd name="T5" fmla="*/ 0 h 67"/>
                  <a:gd name="T6" fmla="*/ 0 w 79"/>
                  <a:gd name="T7" fmla="*/ 0 h 67"/>
                  <a:gd name="T8" fmla="*/ 0 w 79"/>
                  <a:gd name="T9" fmla="*/ 0 h 67"/>
                  <a:gd name="T10" fmla="*/ 0 w 79"/>
                  <a:gd name="T11" fmla="*/ 0 h 67"/>
                  <a:gd name="T12" fmla="*/ 0 w 79"/>
                  <a:gd name="T13" fmla="*/ 0 h 67"/>
                  <a:gd name="T14" fmla="*/ 0 w 79"/>
                  <a:gd name="T15" fmla="*/ 0 h 67"/>
                  <a:gd name="T16" fmla="*/ 0 w 79"/>
                  <a:gd name="T17" fmla="*/ 0 h 67"/>
                  <a:gd name="T18" fmla="*/ 0 w 79"/>
                  <a:gd name="T19" fmla="*/ 0 h 67"/>
                  <a:gd name="T20" fmla="*/ 0 w 79"/>
                  <a:gd name="T21" fmla="*/ 0 h 67"/>
                  <a:gd name="T22" fmla="*/ 0 w 79"/>
                  <a:gd name="T23" fmla="*/ 0 h 67"/>
                  <a:gd name="T24" fmla="*/ 0 w 79"/>
                  <a:gd name="T25" fmla="*/ 0 h 67"/>
                  <a:gd name="T26" fmla="*/ 0 w 79"/>
                  <a:gd name="T27" fmla="*/ 0 h 67"/>
                  <a:gd name="T28" fmla="*/ 0 w 79"/>
                  <a:gd name="T29" fmla="*/ 0 h 67"/>
                  <a:gd name="T30" fmla="*/ 0 w 79"/>
                  <a:gd name="T31" fmla="*/ 0 h 67"/>
                  <a:gd name="T32" fmla="*/ 0 w 79"/>
                  <a:gd name="T33" fmla="*/ 0 h 67"/>
                  <a:gd name="T34" fmla="*/ 0 w 79"/>
                  <a:gd name="T35" fmla="*/ 0 h 67"/>
                  <a:gd name="T36" fmla="*/ 0 w 79"/>
                  <a:gd name="T37" fmla="*/ 0 h 67"/>
                  <a:gd name="T38" fmla="*/ 0 w 79"/>
                  <a:gd name="T39" fmla="*/ 0 h 67"/>
                  <a:gd name="T40" fmla="*/ 0 w 79"/>
                  <a:gd name="T41" fmla="*/ 0 h 67"/>
                  <a:gd name="T42" fmla="*/ 0 w 79"/>
                  <a:gd name="T43" fmla="*/ 0 h 67"/>
                  <a:gd name="T44" fmla="*/ 0 w 79"/>
                  <a:gd name="T45" fmla="*/ 0 h 67"/>
                  <a:gd name="T46" fmla="*/ 0 w 79"/>
                  <a:gd name="T47" fmla="*/ 0 h 67"/>
                  <a:gd name="T48" fmla="*/ 0 w 79"/>
                  <a:gd name="T49" fmla="*/ 0 h 67"/>
                  <a:gd name="T50" fmla="*/ 0 w 79"/>
                  <a:gd name="T51" fmla="*/ 0 h 67"/>
                  <a:gd name="T52" fmla="*/ 0 w 79"/>
                  <a:gd name="T53" fmla="*/ 0 h 67"/>
                  <a:gd name="T54" fmla="*/ 0 w 79"/>
                  <a:gd name="T55" fmla="*/ 0 h 67"/>
                  <a:gd name="T56" fmla="*/ 0 w 79"/>
                  <a:gd name="T57" fmla="*/ 0 h 6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9" h="67">
                    <a:moveTo>
                      <a:pt x="13" y="54"/>
                    </a:moveTo>
                    <a:lnTo>
                      <a:pt x="16" y="56"/>
                    </a:lnTo>
                    <a:lnTo>
                      <a:pt x="20" y="59"/>
                    </a:lnTo>
                    <a:lnTo>
                      <a:pt x="26" y="61"/>
                    </a:lnTo>
                    <a:lnTo>
                      <a:pt x="34" y="64"/>
                    </a:lnTo>
                    <a:lnTo>
                      <a:pt x="41" y="67"/>
                    </a:lnTo>
                    <a:lnTo>
                      <a:pt x="50" y="67"/>
                    </a:lnTo>
                    <a:lnTo>
                      <a:pt x="59" y="67"/>
                    </a:lnTo>
                    <a:lnTo>
                      <a:pt x="66" y="64"/>
                    </a:lnTo>
                    <a:lnTo>
                      <a:pt x="72" y="61"/>
                    </a:lnTo>
                    <a:lnTo>
                      <a:pt x="76" y="57"/>
                    </a:lnTo>
                    <a:lnTo>
                      <a:pt x="79" y="53"/>
                    </a:lnTo>
                    <a:lnTo>
                      <a:pt x="78" y="47"/>
                    </a:lnTo>
                    <a:lnTo>
                      <a:pt x="72" y="41"/>
                    </a:lnTo>
                    <a:lnTo>
                      <a:pt x="65" y="37"/>
                    </a:lnTo>
                    <a:lnTo>
                      <a:pt x="56" y="36"/>
                    </a:lnTo>
                    <a:lnTo>
                      <a:pt x="48" y="36"/>
                    </a:lnTo>
                    <a:lnTo>
                      <a:pt x="40" y="37"/>
                    </a:lnTo>
                    <a:lnTo>
                      <a:pt x="34" y="38"/>
                    </a:lnTo>
                    <a:lnTo>
                      <a:pt x="29" y="40"/>
                    </a:lnTo>
                    <a:lnTo>
                      <a:pt x="28" y="40"/>
                    </a:lnTo>
                    <a:lnTo>
                      <a:pt x="26" y="33"/>
                    </a:lnTo>
                    <a:lnTo>
                      <a:pt x="22" y="17"/>
                    </a:lnTo>
                    <a:lnTo>
                      <a:pt x="15" y="4"/>
                    </a:lnTo>
                    <a:lnTo>
                      <a:pt x="3" y="0"/>
                    </a:lnTo>
                    <a:lnTo>
                      <a:pt x="0" y="21"/>
                    </a:lnTo>
                    <a:lnTo>
                      <a:pt x="4" y="38"/>
                    </a:lnTo>
                    <a:lnTo>
                      <a:pt x="10" y="50"/>
                    </a:lnTo>
                    <a:lnTo>
                      <a:pt x="13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23" name="Freeform 72"/>
              <p:cNvSpPr>
                <a:spLocks/>
              </p:cNvSpPr>
              <p:nvPr/>
            </p:nvSpPr>
            <p:spPr bwMode="auto">
              <a:xfrm>
                <a:off x="8429" y="4851"/>
                <a:ext cx="26" cy="20"/>
              </a:xfrm>
              <a:custGeom>
                <a:avLst/>
                <a:gdLst>
                  <a:gd name="T0" fmla="*/ 0 w 77"/>
                  <a:gd name="T1" fmla="*/ 0 h 62"/>
                  <a:gd name="T2" fmla="*/ 0 w 77"/>
                  <a:gd name="T3" fmla="*/ 0 h 62"/>
                  <a:gd name="T4" fmla="*/ 0 w 77"/>
                  <a:gd name="T5" fmla="*/ 0 h 62"/>
                  <a:gd name="T6" fmla="*/ 0 w 77"/>
                  <a:gd name="T7" fmla="*/ 0 h 62"/>
                  <a:gd name="T8" fmla="*/ 0 w 77"/>
                  <a:gd name="T9" fmla="*/ 0 h 62"/>
                  <a:gd name="T10" fmla="*/ 0 w 77"/>
                  <a:gd name="T11" fmla="*/ 0 h 62"/>
                  <a:gd name="T12" fmla="*/ 0 w 77"/>
                  <a:gd name="T13" fmla="*/ 0 h 62"/>
                  <a:gd name="T14" fmla="*/ 0 w 77"/>
                  <a:gd name="T15" fmla="*/ 0 h 62"/>
                  <a:gd name="T16" fmla="*/ 0 w 77"/>
                  <a:gd name="T17" fmla="*/ 0 h 62"/>
                  <a:gd name="T18" fmla="*/ 0 w 77"/>
                  <a:gd name="T19" fmla="*/ 0 h 62"/>
                  <a:gd name="T20" fmla="*/ 0 w 77"/>
                  <a:gd name="T21" fmla="*/ 0 h 62"/>
                  <a:gd name="T22" fmla="*/ 0 w 77"/>
                  <a:gd name="T23" fmla="*/ 0 h 62"/>
                  <a:gd name="T24" fmla="*/ 0 w 77"/>
                  <a:gd name="T25" fmla="*/ 0 h 62"/>
                  <a:gd name="T26" fmla="*/ 0 w 77"/>
                  <a:gd name="T27" fmla="*/ 0 h 62"/>
                  <a:gd name="T28" fmla="*/ 0 w 77"/>
                  <a:gd name="T29" fmla="*/ 0 h 62"/>
                  <a:gd name="T30" fmla="*/ 0 w 77"/>
                  <a:gd name="T31" fmla="*/ 0 h 62"/>
                  <a:gd name="T32" fmla="*/ 0 w 77"/>
                  <a:gd name="T33" fmla="*/ 0 h 62"/>
                  <a:gd name="T34" fmla="*/ 0 w 77"/>
                  <a:gd name="T35" fmla="*/ 0 h 62"/>
                  <a:gd name="T36" fmla="*/ 0 w 77"/>
                  <a:gd name="T37" fmla="*/ 0 h 62"/>
                  <a:gd name="T38" fmla="*/ 0 w 77"/>
                  <a:gd name="T39" fmla="*/ 0 h 62"/>
                  <a:gd name="T40" fmla="*/ 0 w 77"/>
                  <a:gd name="T41" fmla="*/ 0 h 62"/>
                  <a:gd name="T42" fmla="*/ 0 w 77"/>
                  <a:gd name="T43" fmla="*/ 0 h 62"/>
                  <a:gd name="T44" fmla="*/ 0 w 77"/>
                  <a:gd name="T45" fmla="*/ 0 h 62"/>
                  <a:gd name="T46" fmla="*/ 0 w 77"/>
                  <a:gd name="T47" fmla="*/ 0 h 62"/>
                  <a:gd name="T48" fmla="*/ 0 w 77"/>
                  <a:gd name="T49" fmla="*/ 0 h 6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77" h="62">
                    <a:moveTo>
                      <a:pt x="9" y="58"/>
                    </a:moveTo>
                    <a:lnTo>
                      <a:pt x="17" y="60"/>
                    </a:lnTo>
                    <a:lnTo>
                      <a:pt x="27" y="62"/>
                    </a:lnTo>
                    <a:lnTo>
                      <a:pt x="40" y="62"/>
                    </a:lnTo>
                    <a:lnTo>
                      <a:pt x="53" y="60"/>
                    </a:lnTo>
                    <a:lnTo>
                      <a:pt x="65" y="58"/>
                    </a:lnTo>
                    <a:lnTo>
                      <a:pt x="72" y="55"/>
                    </a:lnTo>
                    <a:lnTo>
                      <a:pt x="77" y="49"/>
                    </a:lnTo>
                    <a:lnTo>
                      <a:pt x="75" y="42"/>
                    </a:lnTo>
                    <a:lnTo>
                      <a:pt x="69" y="36"/>
                    </a:lnTo>
                    <a:lnTo>
                      <a:pt x="62" y="33"/>
                    </a:lnTo>
                    <a:lnTo>
                      <a:pt x="53" y="32"/>
                    </a:lnTo>
                    <a:lnTo>
                      <a:pt x="46" y="32"/>
                    </a:lnTo>
                    <a:lnTo>
                      <a:pt x="39" y="33"/>
                    </a:lnTo>
                    <a:lnTo>
                      <a:pt x="33" y="35"/>
                    </a:lnTo>
                    <a:lnTo>
                      <a:pt x="28" y="37"/>
                    </a:lnTo>
                    <a:lnTo>
                      <a:pt x="27" y="37"/>
                    </a:lnTo>
                    <a:lnTo>
                      <a:pt x="25" y="30"/>
                    </a:lnTo>
                    <a:lnTo>
                      <a:pt x="21" y="16"/>
                    </a:lnTo>
                    <a:lnTo>
                      <a:pt x="14" y="3"/>
                    </a:lnTo>
                    <a:lnTo>
                      <a:pt x="2" y="0"/>
                    </a:lnTo>
                    <a:lnTo>
                      <a:pt x="0" y="17"/>
                    </a:lnTo>
                    <a:lnTo>
                      <a:pt x="3" y="36"/>
                    </a:lnTo>
                    <a:lnTo>
                      <a:pt x="8" y="52"/>
                    </a:lnTo>
                    <a:lnTo>
                      <a:pt x="9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24" name="Freeform 73"/>
              <p:cNvSpPr>
                <a:spLocks/>
              </p:cNvSpPr>
              <p:nvPr/>
            </p:nvSpPr>
            <p:spPr bwMode="auto">
              <a:xfrm>
                <a:off x="8258" y="4730"/>
                <a:ext cx="122" cy="281"/>
              </a:xfrm>
              <a:custGeom>
                <a:avLst/>
                <a:gdLst>
                  <a:gd name="T0" fmla="*/ 0 w 366"/>
                  <a:gd name="T1" fmla="*/ 1 h 845"/>
                  <a:gd name="T2" fmla="*/ 0 w 366"/>
                  <a:gd name="T3" fmla="*/ 1 h 845"/>
                  <a:gd name="T4" fmla="*/ 0 w 366"/>
                  <a:gd name="T5" fmla="*/ 1 h 845"/>
                  <a:gd name="T6" fmla="*/ 0 w 366"/>
                  <a:gd name="T7" fmla="*/ 2 h 845"/>
                  <a:gd name="T8" fmla="*/ 1 w 366"/>
                  <a:gd name="T9" fmla="*/ 2 h 845"/>
                  <a:gd name="T10" fmla="*/ 1 w 366"/>
                  <a:gd name="T11" fmla="*/ 3 h 845"/>
                  <a:gd name="T12" fmla="*/ 1 w 366"/>
                  <a:gd name="T13" fmla="*/ 3 h 845"/>
                  <a:gd name="T14" fmla="*/ 1 w 366"/>
                  <a:gd name="T15" fmla="*/ 3 h 845"/>
                  <a:gd name="T16" fmla="*/ 1 w 366"/>
                  <a:gd name="T17" fmla="*/ 3 h 845"/>
                  <a:gd name="T18" fmla="*/ 1 w 366"/>
                  <a:gd name="T19" fmla="*/ 3 h 845"/>
                  <a:gd name="T20" fmla="*/ 1 w 366"/>
                  <a:gd name="T21" fmla="*/ 3 h 845"/>
                  <a:gd name="T22" fmla="*/ 1 w 366"/>
                  <a:gd name="T23" fmla="*/ 3 h 845"/>
                  <a:gd name="T24" fmla="*/ 2 w 366"/>
                  <a:gd name="T25" fmla="*/ 3 h 845"/>
                  <a:gd name="T26" fmla="*/ 1 w 366"/>
                  <a:gd name="T27" fmla="*/ 3 h 845"/>
                  <a:gd name="T28" fmla="*/ 1 w 366"/>
                  <a:gd name="T29" fmla="*/ 3 h 845"/>
                  <a:gd name="T30" fmla="*/ 1 w 366"/>
                  <a:gd name="T31" fmla="*/ 3 h 845"/>
                  <a:gd name="T32" fmla="*/ 1 w 366"/>
                  <a:gd name="T33" fmla="*/ 3 h 845"/>
                  <a:gd name="T34" fmla="*/ 1 w 366"/>
                  <a:gd name="T35" fmla="*/ 3 h 845"/>
                  <a:gd name="T36" fmla="*/ 1 w 366"/>
                  <a:gd name="T37" fmla="*/ 3 h 845"/>
                  <a:gd name="T38" fmla="*/ 1 w 366"/>
                  <a:gd name="T39" fmla="*/ 3 h 845"/>
                  <a:gd name="T40" fmla="*/ 1 w 366"/>
                  <a:gd name="T41" fmla="*/ 2 h 845"/>
                  <a:gd name="T42" fmla="*/ 1 w 366"/>
                  <a:gd name="T43" fmla="*/ 2 h 845"/>
                  <a:gd name="T44" fmla="*/ 1 w 366"/>
                  <a:gd name="T45" fmla="*/ 2 h 845"/>
                  <a:gd name="T46" fmla="*/ 0 w 366"/>
                  <a:gd name="T47" fmla="*/ 1 h 845"/>
                  <a:gd name="T48" fmla="*/ 0 w 366"/>
                  <a:gd name="T49" fmla="*/ 1 h 845"/>
                  <a:gd name="T50" fmla="*/ 0 w 366"/>
                  <a:gd name="T51" fmla="*/ 1 h 845"/>
                  <a:gd name="T52" fmla="*/ 0 w 366"/>
                  <a:gd name="T53" fmla="*/ 0 h 845"/>
                  <a:gd name="T54" fmla="*/ 0 w 366"/>
                  <a:gd name="T55" fmla="*/ 0 h 845"/>
                  <a:gd name="T56" fmla="*/ 0 w 366"/>
                  <a:gd name="T57" fmla="*/ 0 h 845"/>
                  <a:gd name="T58" fmla="*/ 0 w 366"/>
                  <a:gd name="T59" fmla="*/ 0 h 845"/>
                  <a:gd name="T60" fmla="*/ 0 w 366"/>
                  <a:gd name="T61" fmla="*/ 0 h 845"/>
                  <a:gd name="T62" fmla="*/ 0 w 366"/>
                  <a:gd name="T63" fmla="*/ 0 h 84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366" h="845">
                    <a:moveTo>
                      <a:pt x="15" y="104"/>
                    </a:moveTo>
                    <a:lnTo>
                      <a:pt x="12" y="150"/>
                    </a:lnTo>
                    <a:lnTo>
                      <a:pt x="12" y="196"/>
                    </a:lnTo>
                    <a:lnTo>
                      <a:pt x="16" y="241"/>
                    </a:lnTo>
                    <a:lnTo>
                      <a:pt x="27" y="286"/>
                    </a:lnTo>
                    <a:lnTo>
                      <a:pt x="46" y="346"/>
                    </a:lnTo>
                    <a:lnTo>
                      <a:pt x="65" y="406"/>
                    </a:lnTo>
                    <a:lnTo>
                      <a:pt x="84" y="465"/>
                    </a:lnTo>
                    <a:lnTo>
                      <a:pt x="103" y="524"/>
                    </a:lnTo>
                    <a:lnTo>
                      <a:pt x="122" y="583"/>
                    </a:lnTo>
                    <a:lnTo>
                      <a:pt x="143" y="640"/>
                    </a:lnTo>
                    <a:lnTo>
                      <a:pt x="163" y="699"/>
                    </a:lnTo>
                    <a:lnTo>
                      <a:pt x="185" y="758"/>
                    </a:lnTo>
                    <a:lnTo>
                      <a:pt x="195" y="778"/>
                    </a:lnTo>
                    <a:lnTo>
                      <a:pt x="210" y="796"/>
                    </a:lnTo>
                    <a:lnTo>
                      <a:pt x="228" y="810"/>
                    </a:lnTo>
                    <a:lnTo>
                      <a:pt x="247" y="822"/>
                    </a:lnTo>
                    <a:lnTo>
                      <a:pt x="269" y="830"/>
                    </a:lnTo>
                    <a:lnTo>
                      <a:pt x="292" y="837"/>
                    </a:lnTo>
                    <a:lnTo>
                      <a:pt x="316" y="842"/>
                    </a:lnTo>
                    <a:lnTo>
                      <a:pt x="339" y="845"/>
                    </a:lnTo>
                    <a:lnTo>
                      <a:pt x="348" y="843"/>
                    </a:lnTo>
                    <a:lnTo>
                      <a:pt x="355" y="840"/>
                    </a:lnTo>
                    <a:lnTo>
                      <a:pt x="361" y="833"/>
                    </a:lnTo>
                    <a:lnTo>
                      <a:pt x="366" y="824"/>
                    </a:lnTo>
                    <a:lnTo>
                      <a:pt x="366" y="816"/>
                    </a:lnTo>
                    <a:lnTo>
                      <a:pt x="361" y="809"/>
                    </a:lnTo>
                    <a:lnTo>
                      <a:pt x="354" y="803"/>
                    </a:lnTo>
                    <a:lnTo>
                      <a:pt x="345" y="800"/>
                    </a:lnTo>
                    <a:lnTo>
                      <a:pt x="329" y="796"/>
                    </a:lnTo>
                    <a:lnTo>
                      <a:pt x="313" y="793"/>
                    </a:lnTo>
                    <a:lnTo>
                      <a:pt x="295" y="788"/>
                    </a:lnTo>
                    <a:lnTo>
                      <a:pt x="279" y="784"/>
                    </a:lnTo>
                    <a:lnTo>
                      <a:pt x="264" y="778"/>
                    </a:lnTo>
                    <a:lnTo>
                      <a:pt x="251" y="768"/>
                    </a:lnTo>
                    <a:lnTo>
                      <a:pt x="239" y="757"/>
                    </a:lnTo>
                    <a:lnTo>
                      <a:pt x="231" y="741"/>
                    </a:lnTo>
                    <a:lnTo>
                      <a:pt x="217" y="708"/>
                    </a:lnTo>
                    <a:lnTo>
                      <a:pt x="206" y="676"/>
                    </a:lnTo>
                    <a:lnTo>
                      <a:pt x="194" y="643"/>
                    </a:lnTo>
                    <a:lnTo>
                      <a:pt x="184" y="610"/>
                    </a:lnTo>
                    <a:lnTo>
                      <a:pt x="172" y="577"/>
                    </a:lnTo>
                    <a:lnTo>
                      <a:pt x="162" y="544"/>
                    </a:lnTo>
                    <a:lnTo>
                      <a:pt x="151" y="511"/>
                    </a:lnTo>
                    <a:lnTo>
                      <a:pt x="141" y="478"/>
                    </a:lnTo>
                    <a:lnTo>
                      <a:pt x="126" y="435"/>
                    </a:lnTo>
                    <a:lnTo>
                      <a:pt x="110" y="392"/>
                    </a:lnTo>
                    <a:lnTo>
                      <a:pt x="94" y="349"/>
                    </a:lnTo>
                    <a:lnTo>
                      <a:pt x="79" y="306"/>
                    </a:lnTo>
                    <a:lnTo>
                      <a:pt x="65" y="263"/>
                    </a:lnTo>
                    <a:lnTo>
                      <a:pt x="54" y="219"/>
                    </a:lnTo>
                    <a:lnTo>
                      <a:pt x="49" y="175"/>
                    </a:lnTo>
                    <a:lnTo>
                      <a:pt x="47" y="129"/>
                    </a:lnTo>
                    <a:lnTo>
                      <a:pt x="46" y="110"/>
                    </a:lnTo>
                    <a:lnTo>
                      <a:pt x="41" y="89"/>
                    </a:lnTo>
                    <a:lnTo>
                      <a:pt x="35" y="67"/>
                    </a:lnTo>
                    <a:lnTo>
                      <a:pt x="28" y="46"/>
                    </a:lnTo>
                    <a:lnTo>
                      <a:pt x="21" y="27"/>
                    </a:lnTo>
                    <a:lnTo>
                      <a:pt x="13" y="11"/>
                    </a:lnTo>
                    <a:lnTo>
                      <a:pt x="6" y="1"/>
                    </a:lnTo>
                    <a:lnTo>
                      <a:pt x="0" y="0"/>
                    </a:lnTo>
                    <a:lnTo>
                      <a:pt x="5" y="17"/>
                    </a:lnTo>
                    <a:lnTo>
                      <a:pt x="10" y="44"/>
                    </a:lnTo>
                    <a:lnTo>
                      <a:pt x="13" y="76"/>
                    </a:lnTo>
                    <a:lnTo>
                      <a:pt x="15" y="10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25" name="Freeform 74"/>
              <p:cNvSpPr>
                <a:spLocks/>
              </p:cNvSpPr>
              <p:nvPr/>
            </p:nvSpPr>
            <p:spPr bwMode="auto">
              <a:xfrm>
                <a:off x="8517" y="4850"/>
                <a:ext cx="29" cy="29"/>
              </a:xfrm>
              <a:custGeom>
                <a:avLst/>
                <a:gdLst>
                  <a:gd name="T0" fmla="*/ 0 w 88"/>
                  <a:gd name="T1" fmla="*/ 0 h 87"/>
                  <a:gd name="T2" fmla="*/ 0 w 88"/>
                  <a:gd name="T3" fmla="*/ 0 h 87"/>
                  <a:gd name="T4" fmla="*/ 0 w 88"/>
                  <a:gd name="T5" fmla="*/ 0 h 87"/>
                  <a:gd name="T6" fmla="*/ 0 w 88"/>
                  <a:gd name="T7" fmla="*/ 0 h 87"/>
                  <a:gd name="T8" fmla="*/ 0 w 88"/>
                  <a:gd name="T9" fmla="*/ 0 h 87"/>
                  <a:gd name="T10" fmla="*/ 0 w 88"/>
                  <a:gd name="T11" fmla="*/ 0 h 87"/>
                  <a:gd name="T12" fmla="*/ 0 w 88"/>
                  <a:gd name="T13" fmla="*/ 0 h 87"/>
                  <a:gd name="T14" fmla="*/ 0 w 88"/>
                  <a:gd name="T15" fmla="*/ 0 h 87"/>
                  <a:gd name="T16" fmla="*/ 0 w 88"/>
                  <a:gd name="T17" fmla="*/ 0 h 87"/>
                  <a:gd name="T18" fmla="*/ 0 w 88"/>
                  <a:gd name="T19" fmla="*/ 0 h 87"/>
                  <a:gd name="T20" fmla="*/ 0 w 88"/>
                  <a:gd name="T21" fmla="*/ 0 h 87"/>
                  <a:gd name="T22" fmla="*/ 0 w 88"/>
                  <a:gd name="T23" fmla="*/ 0 h 87"/>
                  <a:gd name="T24" fmla="*/ 0 w 88"/>
                  <a:gd name="T25" fmla="*/ 0 h 87"/>
                  <a:gd name="T26" fmla="*/ 0 w 88"/>
                  <a:gd name="T27" fmla="*/ 0 h 87"/>
                  <a:gd name="T28" fmla="*/ 0 w 88"/>
                  <a:gd name="T29" fmla="*/ 0 h 87"/>
                  <a:gd name="T30" fmla="*/ 0 w 88"/>
                  <a:gd name="T31" fmla="*/ 0 h 87"/>
                  <a:gd name="T32" fmla="*/ 0 w 88"/>
                  <a:gd name="T33" fmla="*/ 0 h 87"/>
                  <a:gd name="T34" fmla="*/ 0 w 88"/>
                  <a:gd name="T35" fmla="*/ 0 h 87"/>
                  <a:gd name="T36" fmla="*/ 0 w 88"/>
                  <a:gd name="T37" fmla="*/ 0 h 87"/>
                  <a:gd name="T38" fmla="*/ 0 w 88"/>
                  <a:gd name="T39" fmla="*/ 0 h 87"/>
                  <a:gd name="T40" fmla="*/ 0 w 88"/>
                  <a:gd name="T41" fmla="*/ 0 h 87"/>
                  <a:gd name="T42" fmla="*/ 0 w 88"/>
                  <a:gd name="T43" fmla="*/ 0 h 87"/>
                  <a:gd name="T44" fmla="*/ 0 w 88"/>
                  <a:gd name="T45" fmla="*/ 0 h 87"/>
                  <a:gd name="T46" fmla="*/ 0 w 88"/>
                  <a:gd name="T47" fmla="*/ 0 h 87"/>
                  <a:gd name="T48" fmla="*/ 0 w 88"/>
                  <a:gd name="T49" fmla="*/ 0 h 8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8" h="87">
                    <a:moveTo>
                      <a:pt x="84" y="23"/>
                    </a:moveTo>
                    <a:lnTo>
                      <a:pt x="88" y="18"/>
                    </a:lnTo>
                    <a:lnTo>
                      <a:pt x="87" y="13"/>
                    </a:lnTo>
                    <a:lnTo>
                      <a:pt x="84" y="7"/>
                    </a:lnTo>
                    <a:lnTo>
                      <a:pt x="77" y="3"/>
                    </a:lnTo>
                    <a:lnTo>
                      <a:pt x="71" y="0"/>
                    </a:lnTo>
                    <a:lnTo>
                      <a:pt x="62" y="0"/>
                    </a:lnTo>
                    <a:lnTo>
                      <a:pt x="55" y="1"/>
                    </a:lnTo>
                    <a:lnTo>
                      <a:pt x="47" y="5"/>
                    </a:lnTo>
                    <a:lnTo>
                      <a:pt x="41" y="11"/>
                    </a:lnTo>
                    <a:lnTo>
                      <a:pt x="34" y="20"/>
                    </a:lnTo>
                    <a:lnTo>
                      <a:pt x="25" y="31"/>
                    </a:lnTo>
                    <a:lnTo>
                      <a:pt x="16" y="43"/>
                    </a:lnTo>
                    <a:lnTo>
                      <a:pt x="9" y="56"/>
                    </a:lnTo>
                    <a:lnTo>
                      <a:pt x="3" y="69"/>
                    </a:lnTo>
                    <a:lnTo>
                      <a:pt x="0" y="79"/>
                    </a:lnTo>
                    <a:lnTo>
                      <a:pt x="3" y="87"/>
                    </a:lnTo>
                    <a:lnTo>
                      <a:pt x="15" y="80"/>
                    </a:lnTo>
                    <a:lnTo>
                      <a:pt x="27" y="70"/>
                    </a:lnTo>
                    <a:lnTo>
                      <a:pt x="40" y="60"/>
                    </a:lnTo>
                    <a:lnTo>
                      <a:pt x="52" y="50"/>
                    </a:lnTo>
                    <a:lnTo>
                      <a:pt x="63" y="41"/>
                    </a:lnTo>
                    <a:lnTo>
                      <a:pt x="72" y="33"/>
                    </a:lnTo>
                    <a:lnTo>
                      <a:pt x="80" y="27"/>
                    </a:lnTo>
                    <a:lnTo>
                      <a:pt x="84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26" name="Freeform 75"/>
              <p:cNvSpPr>
                <a:spLocks/>
              </p:cNvSpPr>
              <p:nvPr/>
            </p:nvSpPr>
            <p:spPr bwMode="auto">
              <a:xfrm>
                <a:off x="8536" y="4890"/>
                <a:ext cx="34" cy="9"/>
              </a:xfrm>
              <a:custGeom>
                <a:avLst/>
                <a:gdLst>
                  <a:gd name="T0" fmla="*/ 0 w 102"/>
                  <a:gd name="T1" fmla="*/ 0 h 28"/>
                  <a:gd name="T2" fmla="*/ 0 w 102"/>
                  <a:gd name="T3" fmla="*/ 0 h 28"/>
                  <a:gd name="T4" fmla="*/ 0 w 102"/>
                  <a:gd name="T5" fmla="*/ 0 h 28"/>
                  <a:gd name="T6" fmla="*/ 0 w 102"/>
                  <a:gd name="T7" fmla="*/ 0 h 28"/>
                  <a:gd name="T8" fmla="*/ 0 w 102"/>
                  <a:gd name="T9" fmla="*/ 0 h 28"/>
                  <a:gd name="T10" fmla="*/ 0 w 102"/>
                  <a:gd name="T11" fmla="*/ 0 h 28"/>
                  <a:gd name="T12" fmla="*/ 0 w 102"/>
                  <a:gd name="T13" fmla="*/ 0 h 28"/>
                  <a:gd name="T14" fmla="*/ 0 w 102"/>
                  <a:gd name="T15" fmla="*/ 0 h 28"/>
                  <a:gd name="T16" fmla="*/ 0 w 102"/>
                  <a:gd name="T17" fmla="*/ 0 h 28"/>
                  <a:gd name="T18" fmla="*/ 0 w 102"/>
                  <a:gd name="T19" fmla="*/ 0 h 28"/>
                  <a:gd name="T20" fmla="*/ 0 w 102"/>
                  <a:gd name="T21" fmla="*/ 0 h 28"/>
                  <a:gd name="T22" fmla="*/ 0 w 102"/>
                  <a:gd name="T23" fmla="*/ 0 h 28"/>
                  <a:gd name="T24" fmla="*/ 0 w 102"/>
                  <a:gd name="T25" fmla="*/ 0 h 28"/>
                  <a:gd name="T26" fmla="*/ 0 w 102"/>
                  <a:gd name="T27" fmla="*/ 0 h 28"/>
                  <a:gd name="T28" fmla="*/ 0 w 102"/>
                  <a:gd name="T29" fmla="*/ 0 h 28"/>
                  <a:gd name="T30" fmla="*/ 0 w 102"/>
                  <a:gd name="T31" fmla="*/ 0 h 28"/>
                  <a:gd name="T32" fmla="*/ 0 w 102"/>
                  <a:gd name="T33" fmla="*/ 0 h 28"/>
                  <a:gd name="T34" fmla="*/ 0 w 102"/>
                  <a:gd name="T35" fmla="*/ 0 h 28"/>
                  <a:gd name="T36" fmla="*/ 0 w 102"/>
                  <a:gd name="T37" fmla="*/ 0 h 28"/>
                  <a:gd name="T38" fmla="*/ 0 w 102"/>
                  <a:gd name="T39" fmla="*/ 0 h 28"/>
                  <a:gd name="T40" fmla="*/ 0 w 102"/>
                  <a:gd name="T41" fmla="*/ 0 h 28"/>
                  <a:gd name="T42" fmla="*/ 0 w 102"/>
                  <a:gd name="T43" fmla="*/ 0 h 28"/>
                  <a:gd name="T44" fmla="*/ 0 w 102"/>
                  <a:gd name="T45" fmla="*/ 0 h 28"/>
                  <a:gd name="T46" fmla="*/ 0 w 102"/>
                  <a:gd name="T47" fmla="*/ 0 h 28"/>
                  <a:gd name="T48" fmla="*/ 0 w 102"/>
                  <a:gd name="T49" fmla="*/ 0 h 2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2" h="28">
                    <a:moveTo>
                      <a:pt x="92" y="23"/>
                    </a:moveTo>
                    <a:lnTo>
                      <a:pt x="96" y="21"/>
                    </a:lnTo>
                    <a:lnTo>
                      <a:pt x="99" y="18"/>
                    </a:lnTo>
                    <a:lnTo>
                      <a:pt x="101" y="14"/>
                    </a:lnTo>
                    <a:lnTo>
                      <a:pt x="102" y="10"/>
                    </a:lnTo>
                    <a:lnTo>
                      <a:pt x="101" y="5"/>
                    </a:lnTo>
                    <a:lnTo>
                      <a:pt x="98" y="1"/>
                    </a:lnTo>
                    <a:lnTo>
                      <a:pt x="93" y="0"/>
                    </a:lnTo>
                    <a:lnTo>
                      <a:pt x="88" y="0"/>
                    </a:lnTo>
                    <a:lnTo>
                      <a:pt x="76" y="2"/>
                    </a:lnTo>
                    <a:lnTo>
                      <a:pt x="61" y="7"/>
                    </a:lnTo>
                    <a:lnTo>
                      <a:pt x="46" y="10"/>
                    </a:lnTo>
                    <a:lnTo>
                      <a:pt x="33" y="11"/>
                    </a:lnTo>
                    <a:lnTo>
                      <a:pt x="20" y="15"/>
                    </a:lnTo>
                    <a:lnTo>
                      <a:pt x="10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10" y="28"/>
                    </a:lnTo>
                    <a:lnTo>
                      <a:pt x="20" y="28"/>
                    </a:lnTo>
                    <a:lnTo>
                      <a:pt x="32" y="27"/>
                    </a:lnTo>
                    <a:lnTo>
                      <a:pt x="44" y="27"/>
                    </a:lnTo>
                    <a:lnTo>
                      <a:pt x="55" y="25"/>
                    </a:lnTo>
                    <a:lnTo>
                      <a:pt x="67" y="24"/>
                    </a:lnTo>
                    <a:lnTo>
                      <a:pt x="80" y="24"/>
                    </a:lnTo>
                    <a:lnTo>
                      <a:pt x="92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27" name="Freeform 76"/>
              <p:cNvSpPr>
                <a:spLocks/>
              </p:cNvSpPr>
              <p:nvPr/>
            </p:nvSpPr>
            <p:spPr bwMode="auto">
              <a:xfrm>
                <a:off x="8550" y="4921"/>
                <a:ext cx="47" cy="12"/>
              </a:xfrm>
              <a:custGeom>
                <a:avLst/>
                <a:gdLst>
                  <a:gd name="T0" fmla="*/ 1 w 142"/>
                  <a:gd name="T1" fmla="*/ 0 h 36"/>
                  <a:gd name="T2" fmla="*/ 1 w 142"/>
                  <a:gd name="T3" fmla="*/ 0 h 36"/>
                  <a:gd name="T4" fmla="*/ 1 w 142"/>
                  <a:gd name="T5" fmla="*/ 0 h 36"/>
                  <a:gd name="T6" fmla="*/ 1 w 142"/>
                  <a:gd name="T7" fmla="*/ 0 h 36"/>
                  <a:gd name="T8" fmla="*/ 1 w 142"/>
                  <a:gd name="T9" fmla="*/ 0 h 36"/>
                  <a:gd name="T10" fmla="*/ 1 w 142"/>
                  <a:gd name="T11" fmla="*/ 0 h 36"/>
                  <a:gd name="T12" fmla="*/ 1 w 142"/>
                  <a:gd name="T13" fmla="*/ 0 h 36"/>
                  <a:gd name="T14" fmla="*/ 1 w 142"/>
                  <a:gd name="T15" fmla="*/ 0 h 36"/>
                  <a:gd name="T16" fmla="*/ 1 w 142"/>
                  <a:gd name="T17" fmla="*/ 0 h 36"/>
                  <a:gd name="T18" fmla="*/ 0 w 142"/>
                  <a:gd name="T19" fmla="*/ 0 h 36"/>
                  <a:gd name="T20" fmla="*/ 0 w 142"/>
                  <a:gd name="T21" fmla="*/ 0 h 36"/>
                  <a:gd name="T22" fmla="*/ 0 w 142"/>
                  <a:gd name="T23" fmla="*/ 0 h 36"/>
                  <a:gd name="T24" fmla="*/ 0 w 142"/>
                  <a:gd name="T25" fmla="*/ 0 h 36"/>
                  <a:gd name="T26" fmla="*/ 0 w 142"/>
                  <a:gd name="T27" fmla="*/ 0 h 36"/>
                  <a:gd name="T28" fmla="*/ 0 w 142"/>
                  <a:gd name="T29" fmla="*/ 0 h 36"/>
                  <a:gd name="T30" fmla="*/ 0 w 142"/>
                  <a:gd name="T31" fmla="*/ 0 h 36"/>
                  <a:gd name="T32" fmla="*/ 0 w 142"/>
                  <a:gd name="T33" fmla="*/ 0 h 36"/>
                  <a:gd name="T34" fmla="*/ 0 w 142"/>
                  <a:gd name="T35" fmla="*/ 0 h 36"/>
                  <a:gd name="T36" fmla="*/ 0 w 142"/>
                  <a:gd name="T37" fmla="*/ 0 h 36"/>
                  <a:gd name="T38" fmla="*/ 0 w 142"/>
                  <a:gd name="T39" fmla="*/ 0 h 36"/>
                  <a:gd name="T40" fmla="*/ 0 w 142"/>
                  <a:gd name="T41" fmla="*/ 0 h 36"/>
                  <a:gd name="T42" fmla="*/ 0 w 142"/>
                  <a:gd name="T43" fmla="*/ 0 h 36"/>
                  <a:gd name="T44" fmla="*/ 0 w 142"/>
                  <a:gd name="T45" fmla="*/ 0 h 36"/>
                  <a:gd name="T46" fmla="*/ 0 w 142"/>
                  <a:gd name="T47" fmla="*/ 0 h 36"/>
                  <a:gd name="T48" fmla="*/ 1 w 142"/>
                  <a:gd name="T49" fmla="*/ 0 h 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42" h="36">
                    <a:moveTo>
                      <a:pt x="123" y="36"/>
                    </a:moveTo>
                    <a:lnTo>
                      <a:pt x="129" y="36"/>
                    </a:lnTo>
                    <a:lnTo>
                      <a:pt x="135" y="32"/>
                    </a:lnTo>
                    <a:lnTo>
                      <a:pt x="139" y="28"/>
                    </a:lnTo>
                    <a:lnTo>
                      <a:pt x="142" y="20"/>
                    </a:lnTo>
                    <a:lnTo>
                      <a:pt x="141" y="15"/>
                    </a:lnTo>
                    <a:lnTo>
                      <a:pt x="138" y="9"/>
                    </a:lnTo>
                    <a:lnTo>
                      <a:pt x="133" y="5"/>
                    </a:lnTo>
                    <a:lnTo>
                      <a:pt x="126" y="3"/>
                    </a:lnTo>
                    <a:lnTo>
                      <a:pt x="108" y="3"/>
                    </a:lnTo>
                    <a:lnTo>
                      <a:pt x="88" y="3"/>
                    </a:lnTo>
                    <a:lnTo>
                      <a:pt x="67" y="2"/>
                    </a:lnTo>
                    <a:lnTo>
                      <a:pt x="47" y="2"/>
                    </a:lnTo>
                    <a:lnTo>
                      <a:pt x="29" y="0"/>
                    </a:lnTo>
                    <a:lnTo>
                      <a:pt x="13" y="2"/>
                    </a:lnTo>
                    <a:lnTo>
                      <a:pt x="4" y="5"/>
                    </a:lnTo>
                    <a:lnTo>
                      <a:pt x="0" y="9"/>
                    </a:lnTo>
                    <a:lnTo>
                      <a:pt x="10" y="12"/>
                    </a:lnTo>
                    <a:lnTo>
                      <a:pt x="22" y="16"/>
                    </a:lnTo>
                    <a:lnTo>
                      <a:pt x="38" y="19"/>
                    </a:lnTo>
                    <a:lnTo>
                      <a:pt x="54" y="22"/>
                    </a:lnTo>
                    <a:lnTo>
                      <a:pt x="72" y="25"/>
                    </a:lnTo>
                    <a:lnTo>
                      <a:pt x="89" y="29"/>
                    </a:lnTo>
                    <a:lnTo>
                      <a:pt x="107" y="32"/>
                    </a:lnTo>
                    <a:lnTo>
                      <a:pt x="123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28" name="Freeform 77"/>
              <p:cNvSpPr>
                <a:spLocks/>
              </p:cNvSpPr>
              <p:nvPr/>
            </p:nvSpPr>
            <p:spPr bwMode="auto">
              <a:xfrm>
                <a:off x="8416" y="4751"/>
                <a:ext cx="117" cy="200"/>
              </a:xfrm>
              <a:custGeom>
                <a:avLst/>
                <a:gdLst>
                  <a:gd name="T0" fmla="*/ 0 w 351"/>
                  <a:gd name="T1" fmla="*/ 1 h 601"/>
                  <a:gd name="T2" fmla="*/ 1 w 351"/>
                  <a:gd name="T3" fmla="*/ 1 h 601"/>
                  <a:gd name="T4" fmla="*/ 1 w 351"/>
                  <a:gd name="T5" fmla="*/ 2 h 601"/>
                  <a:gd name="T6" fmla="*/ 1 w 351"/>
                  <a:gd name="T7" fmla="*/ 2 h 601"/>
                  <a:gd name="T8" fmla="*/ 1 w 351"/>
                  <a:gd name="T9" fmla="*/ 2 h 601"/>
                  <a:gd name="T10" fmla="*/ 1 w 351"/>
                  <a:gd name="T11" fmla="*/ 2 h 601"/>
                  <a:gd name="T12" fmla="*/ 1 w 351"/>
                  <a:gd name="T13" fmla="*/ 2 h 601"/>
                  <a:gd name="T14" fmla="*/ 1 w 351"/>
                  <a:gd name="T15" fmla="*/ 2 h 601"/>
                  <a:gd name="T16" fmla="*/ 1 w 351"/>
                  <a:gd name="T17" fmla="*/ 2 h 601"/>
                  <a:gd name="T18" fmla="*/ 1 w 351"/>
                  <a:gd name="T19" fmla="*/ 2 h 601"/>
                  <a:gd name="T20" fmla="*/ 1 w 351"/>
                  <a:gd name="T21" fmla="*/ 2 h 601"/>
                  <a:gd name="T22" fmla="*/ 1 w 351"/>
                  <a:gd name="T23" fmla="*/ 2 h 601"/>
                  <a:gd name="T24" fmla="*/ 1 w 351"/>
                  <a:gd name="T25" fmla="*/ 2 h 601"/>
                  <a:gd name="T26" fmla="*/ 1 w 351"/>
                  <a:gd name="T27" fmla="*/ 2 h 601"/>
                  <a:gd name="T28" fmla="*/ 1 w 351"/>
                  <a:gd name="T29" fmla="*/ 2 h 601"/>
                  <a:gd name="T30" fmla="*/ 1 w 351"/>
                  <a:gd name="T31" fmla="*/ 2 h 601"/>
                  <a:gd name="T32" fmla="*/ 1 w 351"/>
                  <a:gd name="T33" fmla="*/ 2 h 601"/>
                  <a:gd name="T34" fmla="*/ 1 w 351"/>
                  <a:gd name="T35" fmla="*/ 2 h 601"/>
                  <a:gd name="T36" fmla="*/ 1 w 351"/>
                  <a:gd name="T37" fmla="*/ 2 h 601"/>
                  <a:gd name="T38" fmla="*/ 1 w 351"/>
                  <a:gd name="T39" fmla="*/ 2 h 601"/>
                  <a:gd name="T40" fmla="*/ 1 w 351"/>
                  <a:gd name="T41" fmla="*/ 2 h 601"/>
                  <a:gd name="T42" fmla="*/ 1 w 351"/>
                  <a:gd name="T43" fmla="*/ 2 h 601"/>
                  <a:gd name="T44" fmla="*/ 1 w 351"/>
                  <a:gd name="T45" fmla="*/ 1 h 601"/>
                  <a:gd name="T46" fmla="*/ 1 w 351"/>
                  <a:gd name="T47" fmla="*/ 1 h 601"/>
                  <a:gd name="T48" fmla="*/ 1 w 351"/>
                  <a:gd name="T49" fmla="*/ 1 h 601"/>
                  <a:gd name="T50" fmla="*/ 1 w 351"/>
                  <a:gd name="T51" fmla="*/ 1 h 601"/>
                  <a:gd name="T52" fmla="*/ 0 w 351"/>
                  <a:gd name="T53" fmla="*/ 1 h 601"/>
                  <a:gd name="T54" fmla="*/ 0 w 351"/>
                  <a:gd name="T55" fmla="*/ 1 h 601"/>
                  <a:gd name="T56" fmla="*/ 0 w 351"/>
                  <a:gd name="T57" fmla="*/ 0 h 601"/>
                  <a:gd name="T58" fmla="*/ 0 w 351"/>
                  <a:gd name="T59" fmla="*/ 0 h 601"/>
                  <a:gd name="T60" fmla="*/ 0 w 351"/>
                  <a:gd name="T61" fmla="*/ 0 h 601"/>
                  <a:gd name="T62" fmla="*/ 0 w 351"/>
                  <a:gd name="T63" fmla="*/ 0 h 601"/>
                  <a:gd name="T64" fmla="*/ 0 w 351"/>
                  <a:gd name="T65" fmla="*/ 0 h 601"/>
                  <a:gd name="T66" fmla="*/ 0 w 351"/>
                  <a:gd name="T67" fmla="*/ 0 h 601"/>
                  <a:gd name="T68" fmla="*/ 0 w 351"/>
                  <a:gd name="T69" fmla="*/ 0 h 601"/>
                  <a:gd name="T70" fmla="*/ 0 w 351"/>
                  <a:gd name="T71" fmla="*/ 0 h 601"/>
                  <a:gd name="T72" fmla="*/ 0 w 351"/>
                  <a:gd name="T73" fmla="*/ 1 h 601"/>
                  <a:gd name="T74" fmla="*/ 0 w 351"/>
                  <a:gd name="T75" fmla="*/ 1 h 601"/>
                  <a:gd name="T76" fmla="*/ 0 w 351"/>
                  <a:gd name="T77" fmla="*/ 1 h 601"/>
                  <a:gd name="T78" fmla="*/ 0 w 351"/>
                  <a:gd name="T79" fmla="*/ 1 h 601"/>
                  <a:gd name="T80" fmla="*/ 0 w 351"/>
                  <a:gd name="T81" fmla="*/ 1 h 60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351" h="601">
                    <a:moveTo>
                      <a:pt x="108" y="298"/>
                    </a:moveTo>
                    <a:lnTo>
                      <a:pt x="132" y="338"/>
                    </a:lnTo>
                    <a:lnTo>
                      <a:pt x="157" y="377"/>
                    </a:lnTo>
                    <a:lnTo>
                      <a:pt x="182" y="414"/>
                    </a:lnTo>
                    <a:lnTo>
                      <a:pt x="208" y="451"/>
                    </a:lnTo>
                    <a:lnTo>
                      <a:pt x="235" y="487"/>
                    </a:lnTo>
                    <a:lnTo>
                      <a:pt x="263" y="523"/>
                    </a:lnTo>
                    <a:lnTo>
                      <a:pt x="292" y="559"/>
                    </a:lnTo>
                    <a:lnTo>
                      <a:pt x="321" y="594"/>
                    </a:lnTo>
                    <a:lnTo>
                      <a:pt x="326" y="598"/>
                    </a:lnTo>
                    <a:lnTo>
                      <a:pt x="332" y="601"/>
                    </a:lnTo>
                    <a:lnTo>
                      <a:pt x="337" y="601"/>
                    </a:lnTo>
                    <a:lnTo>
                      <a:pt x="343" y="598"/>
                    </a:lnTo>
                    <a:lnTo>
                      <a:pt x="349" y="594"/>
                    </a:lnTo>
                    <a:lnTo>
                      <a:pt x="351" y="588"/>
                    </a:lnTo>
                    <a:lnTo>
                      <a:pt x="351" y="582"/>
                    </a:lnTo>
                    <a:lnTo>
                      <a:pt x="349" y="576"/>
                    </a:lnTo>
                    <a:lnTo>
                      <a:pt x="327" y="538"/>
                    </a:lnTo>
                    <a:lnTo>
                      <a:pt x="304" y="499"/>
                    </a:lnTo>
                    <a:lnTo>
                      <a:pt x="279" y="463"/>
                    </a:lnTo>
                    <a:lnTo>
                      <a:pt x="252" y="427"/>
                    </a:lnTo>
                    <a:lnTo>
                      <a:pt x="224" y="391"/>
                    </a:lnTo>
                    <a:lnTo>
                      <a:pt x="198" y="355"/>
                    </a:lnTo>
                    <a:lnTo>
                      <a:pt x="172" y="319"/>
                    </a:lnTo>
                    <a:lnTo>
                      <a:pt x="147" y="280"/>
                    </a:lnTo>
                    <a:lnTo>
                      <a:pt x="125" y="242"/>
                    </a:lnTo>
                    <a:lnTo>
                      <a:pt x="101" y="197"/>
                    </a:lnTo>
                    <a:lnTo>
                      <a:pt x="79" y="150"/>
                    </a:lnTo>
                    <a:lnTo>
                      <a:pt x="59" y="104"/>
                    </a:lnTo>
                    <a:lnTo>
                      <a:pt x="38" y="62"/>
                    </a:lnTo>
                    <a:lnTo>
                      <a:pt x="22" y="29"/>
                    </a:lnTo>
                    <a:lnTo>
                      <a:pt x="9" y="7"/>
                    </a:lnTo>
                    <a:lnTo>
                      <a:pt x="0" y="0"/>
                    </a:lnTo>
                    <a:lnTo>
                      <a:pt x="4" y="17"/>
                    </a:lnTo>
                    <a:lnTo>
                      <a:pt x="13" y="45"/>
                    </a:lnTo>
                    <a:lnTo>
                      <a:pt x="23" y="82"/>
                    </a:lnTo>
                    <a:lnTo>
                      <a:pt x="38" y="124"/>
                    </a:lnTo>
                    <a:lnTo>
                      <a:pt x="54" y="170"/>
                    </a:lnTo>
                    <a:lnTo>
                      <a:pt x="70" y="216"/>
                    </a:lnTo>
                    <a:lnTo>
                      <a:pt x="89" y="259"/>
                    </a:lnTo>
                    <a:lnTo>
                      <a:pt x="108" y="29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29" name="Freeform 78"/>
              <p:cNvSpPr>
                <a:spLocks/>
              </p:cNvSpPr>
              <p:nvPr/>
            </p:nvSpPr>
            <p:spPr bwMode="auto">
              <a:xfrm>
                <a:off x="8100" y="4623"/>
                <a:ext cx="541" cy="495"/>
              </a:xfrm>
              <a:custGeom>
                <a:avLst/>
                <a:gdLst>
                  <a:gd name="T0" fmla="*/ 1 w 2164"/>
                  <a:gd name="T1" fmla="*/ 0 h 1979"/>
                  <a:gd name="T2" fmla="*/ 1 w 2164"/>
                  <a:gd name="T3" fmla="*/ 0 h 1979"/>
                  <a:gd name="T4" fmla="*/ 1 w 2164"/>
                  <a:gd name="T5" fmla="*/ 0 h 1979"/>
                  <a:gd name="T6" fmla="*/ 1 w 2164"/>
                  <a:gd name="T7" fmla="*/ 0 h 1979"/>
                  <a:gd name="T8" fmla="*/ 1 w 2164"/>
                  <a:gd name="T9" fmla="*/ 0 h 1979"/>
                  <a:gd name="T10" fmla="*/ 1 w 2164"/>
                  <a:gd name="T11" fmla="*/ 0 h 1979"/>
                  <a:gd name="T12" fmla="*/ 1 w 2164"/>
                  <a:gd name="T13" fmla="*/ 0 h 1979"/>
                  <a:gd name="T14" fmla="*/ 1 w 2164"/>
                  <a:gd name="T15" fmla="*/ 0 h 1979"/>
                  <a:gd name="T16" fmla="*/ 1 w 2164"/>
                  <a:gd name="T17" fmla="*/ 0 h 1979"/>
                  <a:gd name="T18" fmla="*/ 2 w 2164"/>
                  <a:gd name="T19" fmla="*/ 0 h 1979"/>
                  <a:gd name="T20" fmla="*/ 2 w 2164"/>
                  <a:gd name="T21" fmla="*/ 0 h 1979"/>
                  <a:gd name="T22" fmla="*/ 2 w 2164"/>
                  <a:gd name="T23" fmla="*/ 0 h 1979"/>
                  <a:gd name="T24" fmla="*/ 2 w 2164"/>
                  <a:gd name="T25" fmla="*/ 0 h 1979"/>
                  <a:gd name="T26" fmla="*/ 2 w 2164"/>
                  <a:gd name="T27" fmla="*/ 0 h 1979"/>
                  <a:gd name="T28" fmla="*/ 2 w 2164"/>
                  <a:gd name="T29" fmla="*/ 0 h 1979"/>
                  <a:gd name="T30" fmla="*/ 2 w 2164"/>
                  <a:gd name="T31" fmla="*/ 0 h 1979"/>
                  <a:gd name="T32" fmla="*/ 2 w 2164"/>
                  <a:gd name="T33" fmla="*/ 1 h 1979"/>
                  <a:gd name="T34" fmla="*/ 2 w 2164"/>
                  <a:gd name="T35" fmla="*/ 1 h 1979"/>
                  <a:gd name="T36" fmla="*/ 2 w 2164"/>
                  <a:gd name="T37" fmla="*/ 1 h 1979"/>
                  <a:gd name="T38" fmla="*/ 2 w 2164"/>
                  <a:gd name="T39" fmla="*/ 1 h 1979"/>
                  <a:gd name="T40" fmla="*/ 2 w 2164"/>
                  <a:gd name="T41" fmla="*/ 2 h 1979"/>
                  <a:gd name="T42" fmla="*/ 2 w 2164"/>
                  <a:gd name="T43" fmla="*/ 2 h 1979"/>
                  <a:gd name="T44" fmla="*/ 2 w 2164"/>
                  <a:gd name="T45" fmla="*/ 2 h 1979"/>
                  <a:gd name="T46" fmla="*/ 2 w 2164"/>
                  <a:gd name="T47" fmla="*/ 2 h 1979"/>
                  <a:gd name="T48" fmla="*/ 2 w 2164"/>
                  <a:gd name="T49" fmla="*/ 2 h 1979"/>
                  <a:gd name="T50" fmla="*/ 2 w 2164"/>
                  <a:gd name="T51" fmla="*/ 2 h 1979"/>
                  <a:gd name="T52" fmla="*/ 1 w 2164"/>
                  <a:gd name="T53" fmla="*/ 2 h 1979"/>
                  <a:gd name="T54" fmla="*/ 1 w 2164"/>
                  <a:gd name="T55" fmla="*/ 2 h 1979"/>
                  <a:gd name="T56" fmla="*/ 1 w 2164"/>
                  <a:gd name="T57" fmla="*/ 2 h 1979"/>
                  <a:gd name="T58" fmla="*/ 1 w 2164"/>
                  <a:gd name="T59" fmla="*/ 2 h 1979"/>
                  <a:gd name="T60" fmla="*/ 1 w 2164"/>
                  <a:gd name="T61" fmla="*/ 2 h 1979"/>
                  <a:gd name="T62" fmla="*/ 1 w 2164"/>
                  <a:gd name="T63" fmla="*/ 2 h 1979"/>
                  <a:gd name="T64" fmla="*/ 1 w 2164"/>
                  <a:gd name="T65" fmla="*/ 2 h 1979"/>
                  <a:gd name="T66" fmla="*/ 1 w 2164"/>
                  <a:gd name="T67" fmla="*/ 2 h 1979"/>
                  <a:gd name="T68" fmla="*/ 1 w 2164"/>
                  <a:gd name="T69" fmla="*/ 2 h 1979"/>
                  <a:gd name="T70" fmla="*/ 0 w 2164"/>
                  <a:gd name="T71" fmla="*/ 2 h 1979"/>
                  <a:gd name="T72" fmla="*/ 0 w 2164"/>
                  <a:gd name="T73" fmla="*/ 2 h 1979"/>
                  <a:gd name="T74" fmla="*/ 0 w 2164"/>
                  <a:gd name="T75" fmla="*/ 2 h 1979"/>
                  <a:gd name="T76" fmla="*/ 0 w 2164"/>
                  <a:gd name="T77" fmla="*/ 2 h 1979"/>
                  <a:gd name="T78" fmla="*/ 0 w 2164"/>
                  <a:gd name="T79" fmla="*/ 2 h 1979"/>
                  <a:gd name="T80" fmla="*/ 0 w 2164"/>
                  <a:gd name="T81" fmla="*/ 2 h 1979"/>
                  <a:gd name="T82" fmla="*/ 0 w 2164"/>
                  <a:gd name="T83" fmla="*/ 2 h 1979"/>
                  <a:gd name="T84" fmla="*/ 1 w 2164"/>
                  <a:gd name="T85" fmla="*/ 1 h 1979"/>
                  <a:gd name="T86" fmla="*/ 1 w 2164"/>
                  <a:gd name="T87" fmla="*/ 1 h 1979"/>
                  <a:gd name="T88" fmla="*/ 1 w 2164"/>
                  <a:gd name="T89" fmla="*/ 1 h 1979"/>
                  <a:gd name="T90" fmla="*/ 1 w 2164"/>
                  <a:gd name="T91" fmla="*/ 1 h 1979"/>
                  <a:gd name="T92" fmla="*/ 1 w 2164"/>
                  <a:gd name="T93" fmla="*/ 1 h 1979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0" t="0" r="r" b="b"/>
                <a:pathLst>
                  <a:path w="2164" h="1979">
                    <a:moveTo>
                      <a:pt x="743" y="0"/>
                    </a:moveTo>
                    <a:lnTo>
                      <a:pt x="746" y="0"/>
                    </a:lnTo>
                    <a:lnTo>
                      <a:pt x="753" y="0"/>
                    </a:lnTo>
                    <a:lnTo>
                      <a:pt x="763" y="0"/>
                    </a:lnTo>
                    <a:lnTo>
                      <a:pt x="778" y="0"/>
                    </a:lnTo>
                    <a:lnTo>
                      <a:pt x="798" y="1"/>
                    </a:lnTo>
                    <a:lnTo>
                      <a:pt x="822" y="1"/>
                    </a:lnTo>
                    <a:lnTo>
                      <a:pt x="848" y="2"/>
                    </a:lnTo>
                    <a:lnTo>
                      <a:pt x="878" y="3"/>
                    </a:lnTo>
                    <a:lnTo>
                      <a:pt x="912" y="5"/>
                    </a:lnTo>
                    <a:lnTo>
                      <a:pt x="949" y="7"/>
                    </a:lnTo>
                    <a:lnTo>
                      <a:pt x="987" y="10"/>
                    </a:lnTo>
                    <a:lnTo>
                      <a:pt x="1030" y="13"/>
                    </a:lnTo>
                    <a:lnTo>
                      <a:pt x="1074" y="16"/>
                    </a:lnTo>
                    <a:lnTo>
                      <a:pt x="1121" y="21"/>
                    </a:lnTo>
                    <a:lnTo>
                      <a:pt x="1171" y="27"/>
                    </a:lnTo>
                    <a:lnTo>
                      <a:pt x="1222" y="32"/>
                    </a:lnTo>
                    <a:lnTo>
                      <a:pt x="1275" y="39"/>
                    </a:lnTo>
                    <a:lnTo>
                      <a:pt x="1329" y="47"/>
                    </a:lnTo>
                    <a:lnTo>
                      <a:pt x="1386" y="56"/>
                    </a:lnTo>
                    <a:lnTo>
                      <a:pt x="1443" y="65"/>
                    </a:lnTo>
                    <a:lnTo>
                      <a:pt x="1502" y="75"/>
                    </a:lnTo>
                    <a:lnTo>
                      <a:pt x="1560" y="87"/>
                    </a:lnTo>
                    <a:lnTo>
                      <a:pt x="1620" y="100"/>
                    </a:lnTo>
                    <a:lnTo>
                      <a:pt x="1681" y="115"/>
                    </a:lnTo>
                    <a:lnTo>
                      <a:pt x="1742" y="129"/>
                    </a:lnTo>
                    <a:lnTo>
                      <a:pt x="1804" y="146"/>
                    </a:lnTo>
                    <a:lnTo>
                      <a:pt x="1865" y="164"/>
                    </a:lnTo>
                    <a:lnTo>
                      <a:pt x="1926" y="183"/>
                    </a:lnTo>
                    <a:lnTo>
                      <a:pt x="1987" y="204"/>
                    </a:lnTo>
                    <a:lnTo>
                      <a:pt x="2047" y="226"/>
                    </a:lnTo>
                    <a:lnTo>
                      <a:pt x="2105" y="250"/>
                    </a:lnTo>
                    <a:lnTo>
                      <a:pt x="2164" y="276"/>
                    </a:lnTo>
                    <a:lnTo>
                      <a:pt x="1975" y="1184"/>
                    </a:lnTo>
                    <a:lnTo>
                      <a:pt x="1980" y="1185"/>
                    </a:lnTo>
                    <a:lnTo>
                      <a:pt x="1990" y="1191"/>
                    </a:lnTo>
                    <a:lnTo>
                      <a:pt x="2005" y="1201"/>
                    </a:lnTo>
                    <a:lnTo>
                      <a:pt x="2020" y="1219"/>
                    </a:lnTo>
                    <a:lnTo>
                      <a:pt x="2031" y="1246"/>
                    </a:lnTo>
                    <a:lnTo>
                      <a:pt x="2035" y="1282"/>
                    </a:lnTo>
                    <a:lnTo>
                      <a:pt x="2030" y="1332"/>
                    </a:lnTo>
                    <a:lnTo>
                      <a:pt x="2011" y="1394"/>
                    </a:lnTo>
                    <a:lnTo>
                      <a:pt x="1681" y="1835"/>
                    </a:lnTo>
                    <a:lnTo>
                      <a:pt x="1636" y="1835"/>
                    </a:lnTo>
                    <a:lnTo>
                      <a:pt x="1512" y="1979"/>
                    </a:lnTo>
                    <a:lnTo>
                      <a:pt x="1510" y="1979"/>
                    </a:lnTo>
                    <a:lnTo>
                      <a:pt x="1502" y="1978"/>
                    </a:lnTo>
                    <a:lnTo>
                      <a:pt x="1490" y="1977"/>
                    </a:lnTo>
                    <a:lnTo>
                      <a:pt x="1474" y="1974"/>
                    </a:lnTo>
                    <a:lnTo>
                      <a:pt x="1451" y="1972"/>
                    </a:lnTo>
                    <a:lnTo>
                      <a:pt x="1427" y="1969"/>
                    </a:lnTo>
                    <a:lnTo>
                      <a:pt x="1397" y="1965"/>
                    </a:lnTo>
                    <a:lnTo>
                      <a:pt x="1364" y="1961"/>
                    </a:lnTo>
                    <a:lnTo>
                      <a:pt x="1328" y="1955"/>
                    </a:lnTo>
                    <a:lnTo>
                      <a:pt x="1288" y="1950"/>
                    </a:lnTo>
                    <a:lnTo>
                      <a:pt x="1246" y="1943"/>
                    </a:lnTo>
                    <a:lnTo>
                      <a:pt x="1200" y="1935"/>
                    </a:lnTo>
                    <a:lnTo>
                      <a:pt x="1152" y="1927"/>
                    </a:lnTo>
                    <a:lnTo>
                      <a:pt x="1101" y="1918"/>
                    </a:lnTo>
                    <a:lnTo>
                      <a:pt x="1049" y="1907"/>
                    </a:lnTo>
                    <a:lnTo>
                      <a:pt x="993" y="1896"/>
                    </a:lnTo>
                    <a:lnTo>
                      <a:pt x="937" y="1884"/>
                    </a:lnTo>
                    <a:lnTo>
                      <a:pt x="878" y="1871"/>
                    </a:lnTo>
                    <a:lnTo>
                      <a:pt x="818" y="1856"/>
                    </a:lnTo>
                    <a:lnTo>
                      <a:pt x="758" y="1841"/>
                    </a:lnTo>
                    <a:lnTo>
                      <a:pt x="696" y="1824"/>
                    </a:lnTo>
                    <a:lnTo>
                      <a:pt x="634" y="1806"/>
                    </a:lnTo>
                    <a:lnTo>
                      <a:pt x="572" y="1787"/>
                    </a:lnTo>
                    <a:lnTo>
                      <a:pt x="508" y="1768"/>
                    </a:lnTo>
                    <a:lnTo>
                      <a:pt x="445" y="1747"/>
                    </a:lnTo>
                    <a:lnTo>
                      <a:pt x="382" y="1724"/>
                    </a:lnTo>
                    <a:lnTo>
                      <a:pt x="319" y="1700"/>
                    </a:lnTo>
                    <a:lnTo>
                      <a:pt x="257" y="1674"/>
                    </a:lnTo>
                    <a:lnTo>
                      <a:pt x="196" y="1647"/>
                    </a:lnTo>
                    <a:lnTo>
                      <a:pt x="135" y="1620"/>
                    </a:lnTo>
                    <a:lnTo>
                      <a:pt x="76" y="1590"/>
                    </a:lnTo>
                    <a:lnTo>
                      <a:pt x="19" y="1559"/>
                    </a:lnTo>
                    <a:lnTo>
                      <a:pt x="18" y="1554"/>
                    </a:lnTo>
                    <a:lnTo>
                      <a:pt x="13" y="1538"/>
                    </a:lnTo>
                    <a:lnTo>
                      <a:pt x="8" y="1514"/>
                    </a:lnTo>
                    <a:lnTo>
                      <a:pt x="3" y="1486"/>
                    </a:lnTo>
                    <a:lnTo>
                      <a:pt x="0" y="1456"/>
                    </a:lnTo>
                    <a:lnTo>
                      <a:pt x="0" y="1424"/>
                    </a:lnTo>
                    <a:lnTo>
                      <a:pt x="3" y="1396"/>
                    </a:lnTo>
                    <a:lnTo>
                      <a:pt x="13" y="1371"/>
                    </a:lnTo>
                    <a:lnTo>
                      <a:pt x="443" y="1002"/>
                    </a:lnTo>
                    <a:lnTo>
                      <a:pt x="441" y="999"/>
                    </a:lnTo>
                    <a:lnTo>
                      <a:pt x="440" y="989"/>
                    </a:lnTo>
                    <a:lnTo>
                      <a:pt x="440" y="973"/>
                    </a:lnTo>
                    <a:lnTo>
                      <a:pt x="445" y="953"/>
                    </a:lnTo>
                    <a:lnTo>
                      <a:pt x="453" y="928"/>
                    </a:lnTo>
                    <a:lnTo>
                      <a:pt x="471" y="902"/>
                    </a:lnTo>
                    <a:lnTo>
                      <a:pt x="497" y="874"/>
                    </a:lnTo>
                    <a:lnTo>
                      <a:pt x="534" y="845"/>
                    </a:lnTo>
                    <a:lnTo>
                      <a:pt x="743" y="0"/>
                    </a:ln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30" name="Freeform 79"/>
              <p:cNvSpPr>
                <a:spLocks/>
              </p:cNvSpPr>
              <p:nvPr/>
            </p:nvSpPr>
            <p:spPr bwMode="auto">
              <a:xfrm>
                <a:off x="8279" y="4656"/>
                <a:ext cx="311" cy="233"/>
              </a:xfrm>
              <a:custGeom>
                <a:avLst/>
                <a:gdLst>
                  <a:gd name="T0" fmla="*/ 0 w 1244"/>
                  <a:gd name="T1" fmla="*/ 0 h 930"/>
                  <a:gd name="T2" fmla="*/ 1 w 1244"/>
                  <a:gd name="T3" fmla="*/ 0 h 930"/>
                  <a:gd name="T4" fmla="*/ 1 w 1244"/>
                  <a:gd name="T5" fmla="*/ 1 h 930"/>
                  <a:gd name="T6" fmla="*/ 0 w 1244"/>
                  <a:gd name="T7" fmla="*/ 1 h 930"/>
                  <a:gd name="T8" fmla="*/ 0 w 1244"/>
                  <a:gd name="T9" fmla="*/ 0 h 9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44" h="930">
                    <a:moveTo>
                      <a:pt x="164" y="0"/>
                    </a:moveTo>
                    <a:lnTo>
                      <a:pt x="1244" y="214"/>
                    </a:lnTo>
                    <a:lnTo>
                      <a:pt x="1067" y="930"/>
                    </a:lnTo>
                    <a:lnTo>
                      <a:pt x="0" y="688"/>
                    </a:lnTo>
                    <a:lnTo>
                      <a:pt x="164" y="0"/>
                    </a:lnTo>
                    <a:close/>
                  </a:path>
                </a:pathLst>
              </a:cu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31" name="Freeform 80"/>
              <p:cNvSpPr>
                <a:spLocks/>
              </p:cNvSpPr>
              <p:nvPr/>
            </p:nvSpPr>
            <p:spPr bwMode="auto">
              <a:xfrm>
                <a:off x="8300" y="4672"/>
                <a:ext cx="237" cy="91"/>
              </a:xfrm>
              <a:custGeom>
                <a:avLst/>
                <a:gdLst>
                  <a:gd name="T0" fmla="*/ 0 w 952"/>
                  <a:gd name="T1" fmla="*/ 0 h 366"/>
                  <a:gd name="T2" fmla="*/ 1 w 952"/>
                  <a:gd name="T3" fmla="*/ 0 h 366"/>
                  <a:gd name="T4" fmla="*/ 0 w 952"/>
                  <a:gd name="T5" fmla="*/ 0 h 366"/>
                  <a:gd name="T6" fmla="*/ 0 w 952"/>
                  <a:gd name="T7" fmla="*/ 0 h 366"/>
                  <a:gd name="T8" fmla="*/ 0 w 952"/>
                  <a:gd name="T9" fmla="*/ 0 h 36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52" h="366">
                    <a:moveTo>
                      <a:pt x="112" y="0"/>
                    </a:moveTo>
                    <a:lnTo>
                      <a:pt x="952" y="153"/>
                    </a:lnTo>
                    <a:lnTo>
                      <a:pt x="200" y="108"/>
                    </a:lnTo>
                    <a:lnTo>
                      <a:pt x="0" y="366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32" name="Freeform 81"/>
              <p:cNvSpPr>
                <a:spLocks/>
              </p:cNvSpPr>
              <p:nvPr/>
            </p:nvSpPr>
            <p:spPr bwMode="auto">
              <a:xfrm>
                <a:off x="8222" y="4885"/>
                <a:ext cx="315" cy="84"/>
              </a:xfrm>
              <a:custGeom>
                <a:avLst/>
                <a:gdLst>
                  <a:gd name="T0" fmla="*/ 0 w 1259"/>
                  <a:gd name="T1" fmla="*/ 0 h 337"/>
                  <a:gd name="T2" fmla="*/ 1 w 1259"/>
                  <a:gd name="T3" fmla="*/ 0 h 337"/>
                  <a:gd name="T4" fmla="*/ 1 w 1259"/>
                  <a:gd name="T5" fmla="*/ 0 h 337"/>
                  <a:gd name="T6" fmla="*/ 0 w 1259"/>
                  <a:gd name="T7" fmla="*/ 0 h 337"/>
                  <a:gd name="T8" fmla="*/ 0 w 1259"/>
                  <a:gd name="T9" fmla="*/ 0 h 3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59" h="337">
                    <a:moveTo>
                      <a:pt x="40" y="0"/>
                    </a:moveTo>
                    <a:lnTo>
                      <a:pt x="1259" y="288"/>
                    </a:lnTo>
                    <a:lnTo>
                      <a:pt x="1226" y="337"/>
                    </a:lnTo>
                    <a:lnTo>
                      <a:pt x="0" y="3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33" name="Freeform 82"/>
              <p:cNvSpPr>
                <a:spLocks/>
              </p:cNvSpPr>
              <p:nvPr/>
            </p:nvSpPr>
            <p:spPr bwMode="auto">
              <a:xfrm>
                <a:off x="8193" y="4910"/>
                <a:ext cx="316" cy="86"/>
              </a:xfrm>
              <a:custGeom>
                <a:avLst/>
                <a:gdLst>
                  <a:gd name="T0" fmla="*/ 0 w 1265"/>
                  <a:gd name="T1" fmla="*/ 0 h 342"/>
                  <a:gd name="T2" fmla="*/ 1 w 1265"/>
                  <a:gd name="T3" fmla="*/ 0 h 342"/>
                  <a:gd name="T4" fmla="*/ 1 w 1265"/>
                  <a:gd name="T5" fmla="*/ 1 h 342"/>
                  <a:gd name="T6" fmla="*/ 0 w 1265"/>
                  <a:gd name="T7" fmla="*/ 0 h 342"/>
                  <a:gd name="T8" fmla="*/ 0 w 1265"/>
                  <a:gd name="T9" fmla="*/ 0 h 3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65" h="342">
                    <a:moveTo>
                      <a:pt x="46" y="0"/>
                    </a:moveTo>
                    <a:lnTo>
                      <a:pt x="1265" y="286"/>
                    </a:lnTo>
                    <a:lnTo>
                      <a:pt x="1226" y="342"/>
                    </a:lnTo>
                    <a:lnTo>
                      <a:pt x="0" y="37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34" name="Freeform 83"/>
              <p:cNvSpPr>
                <a:spLocks/>
              </p:cNvSpPr>
              <p:nvPr/>
            </p:nvSpPr>
            <p:spPr bwMode="auto">
              <a:xfrm>
                <a:off x="8165" y="4936"/>
                <a:ext cx="316" cy="86"/>
              </a:xfrm>
              <a:custGeom>
                <a:avLst/>
                <a:gdLst>
                  <a:gd name="T0" fmla="*/ 0 w 1264"/>
                  <a:gd name="T1" fmla="*/ 0 h 344"/>
                  <a:gd name="T2" fmla="*/ 1 w 1264"/>
                  <a:gd name="T3" fmla="*/ 0 h 344"/>
                  <a:gd name="T4" fmla="*/ 1 w 1264"/>
                  <a:gd name="T5" fmla="*/ 1 h 344"/>
                  <a:gd name="T6" fmla="*/ 0 w 1264"/>
                  <a:gd name="T7" fmla="*/ 0 h 344"/>
                  <a:gd name="T8" fmla="*/ 0 w 1264"/>
                  <a:gd name="T9" fmla="*/ 0 h 3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64" h="344">
                    <a:moveTo>
                      <a:pt x="45" y="0"/>
                    </a:moveTo>
                    <a:lnTo>
                      <a:pt x="1264" y="287"/>
                    </a:lnTo>
                    <a:lnTo>
                      <a:pt x="1224" y="344"/>
                    </a:lnTo>
                    <a:lnTo>
                      <a:pt x="0" y="37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35" name="Freeform 84"/>
              <p:cNvSpPr>
                <a:spLocks/>
              </p:cNvSpPr>
              <p:nvPr/>
            </p:nvSpPr>
            <p:spPr bwMode="auto">
              <a:xfrm>
                <a:off x="8243" y="4989"/>
                <a:ext cx="48" cy="19"/>
              </a:xfrm>
              <a:custGeom>
                <a:avLst/>
                <a:gdLst>
                  <a:gd name="T0" fmla="*/ 0 w 190"/>
                  <a:gd name="T1" fmla="*/ 0 h 79"/>
                  <a:gd name="T2" fmla="*/ 0 w 190"/>
                  <a:gd name="T3" fmla="*/ 0 h 79"/>
                  <a:gd name="T4" fmla="*/ 0 w 190"/>
                  <a:gd name="T5" fmla="*/ 0 h 79"/>
                  <a:gd name="T6" fmla="*/ 0 w 190"/>
                  <a:gd name="T7" fmla="*/ 0 h 79"/>
                  <a:gd name="T8" fmla="*/ 0 w 190"/>
                  <a:gd name="T9" fmla="*/ 0 h 79"/>
                  <a:gd name="T10" fmla="*/ 0 w 190"/>
                  <a:gd name="T11" fmla="*/ 0 h 79"/>
                  <a:gd name="T12" fmla="*/ 0 w 190"/>
                  <a:gd name="T13" fmla="*/ 0 h 79"/>
                  <a:gd name="T14" fmla="*/ 0 w 190"/>
                  <a:gd name="T15" fmla="*/ 0 h 79"/>
                  <a:gd name="T16" fmla="*/ 0 w 190"/>
                  <a:gd name="T17" fmla="*/ 0 h 79"/>
                  <a:gd name="T18" fmla="*/ 0 w 190"/>
                  <a:gd name="T19" fmla="*/ 0 h 79"/>
                  <a:gd name="T20" fmla="*/ 0 w 190"/>
                  <a:gd name="T21" fmla="*/ 0 h 79"/>
                  <a:gd name="T22" fmla="*/ 0 w 190"/>
                  <a:gd name="T23" fmla="*/ 0 h 79"/>
                  <a:gd name="T24" fmla="*/ 0 w 190"/>
                  <a:gd name="T25" fmla="*/ 0 h 79"/>
                  <a:gd name="T26" fmla="*/ 0 w 190"/>
                  <a:gd name="T27" fmla="*/ 0 h 79"/>
                  <a:gd name="T28" fmla="*/ 0 w 190"/>
                  <a:gd name="T29" fmla="*/ 0 h 79"/>
                  <a:gd name="T30" fmla="*/ 0 w 190"/>
                  <a:gd name="T31" fmla="*/ 0 h 79"/>
                  <a:gd name="T32" fmla="*/ 0 w 190"/>
                  <a:gd name="T33" fmla="*/ 0 h 79"/>
                  <a:gd name="T34" fmla="*/ 0 w 190"/>
                  <a:gd name="T35" fmla="*/ 0 h 79"/>
                  <a:gd name="T36" fmla="*/ 0 w 190"/>
                  <a:gd name="T37" fmla="*/ 0 h 79"/>
                  <a:gd name="T38" fmla="*/ 0 w 190"/>
                  <a:gd name="T39" fmla="*/ 0 h 79"/>
                  <a:gd name="T40" fmla="*/ 0 w 190"/>
                  <a:gd name="T41" fmla="*/ 0 h 79"/>
                  <a:gd name="T42" fmla="*/ 0 w 190"/>
                  <a:gd name="T43" fmla="*/ 0 h 79"/>
                  <a:gd name="T44" fmla="*/ 0 w 190"/>
                  <a:gd name="T45" fmla="*/ 0 h 79"/>
                  <a:gd name="T46" fmla="*/ 0 w 190"/>
                  <a:gd name="T47" fmla="*/ 0 h 79"/>
                  <a:gd name="T48" fmla="*/ 0 w 190"/>
                  <a:gd name="T49" fmla="*/ 0 h 79"/>
                  <a:gd name="T50" fmla="*/ 0 w 190"/>
                  <a:gd name="T51" fmla="*/ 0 h 79"/>
                  <a:gd name="T52" fmla="*/ 0 w 190"/>
                  <a:gd name="T53" fmla="*/ 0 h 79"/>
                  <a:gd name="T54" fmla="*/ 0 w 190"/>
                  <a:gd name="T55" fmla="*/ 0 h 79"/>
                  <a:gd name="T56" fmla="*/ 0 w 190"/>
                  <a:gd name="T57" fmla="*/ 0 h 79"/>
                  <a:gd name="T58" fmla="*/ 0 w 190"/>
                  <a:gd name="T59" fmla="*/ 0 h 79"/>
                  <a:gd name="T60" fmla="*/ 0 w 190"/>
                  <a:gd name="T61" fmla="*/ 0 h 79"/>
                  <a:gd name="T62" fmla="*/ 0 w 190"/>
                  <a:gd name="T63" fmla="*/ 0 h 79"/>
                  <a:gd name="T64" fmla="*/ 0 w 190"/>
                  <a:gd name="T65" fmla="*/ 0 h 7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90" h="79">
                    <a:moveTo>
                      <a:pt x="18" y="1"/>
                    </a:moveTo>
                    <a:lnTo>
                      <a:pt x="23" y="1"/>
                    </a:lnTo>
                    <a:lnTo>
                      <a:pt x="40" y="0"/>
                    </a:lnTo>
                    <a:lnTo>
                      <a:pt x="62" y="0"/>
                    </a:lnTo>
                    <a:lnTo>
                      <a:pt x="90" y="3"/>
                    </a:lnTo>
                    <a:lnTo>
                      <a:pt x="120" y="8"/>
                    </a:lnTo>
                    <a:lnTo>
                      <a:pt x="148" y="18"/>
                    </a:lnTo>
                    <a:lnTo>
                      <a:pt x="173" y="34"/>
                    </a:lnTo>
                    <a:lnTo>
                      <a:pt x="190" y="57"/>
                    </a:lnTo>
                    <a:lnTo>
                      <a:pt x="190" y="58"/>
                    </a:lnTo>
                    <a:lnTo>
                      <a:pt x="190" y="62"/>
                    </a:lnTo>
                    <a:lnTo>
                      <a:pt x="189" y="68"/>
                    </a:lnTo>
                    <a:lnTo>
                      <a:pt x="187" y="74"/>
                    </a:lnTo>
                    <a:lnTo>
                      <a:pt x="181" y="78"/>
                    </a:lnTo>
                    <a:lnTo>
                      <a:pt x="173" y="79"/>
                    </a:lnTo>
                    <a:lnTo>
                      <a:pt x="160" y="78"/>
                    </a:lnTo>
                    <a:lnTo>
                      <a:pt x="143" y="71"/>
                    </a:lnTo>
                    <a:lnTo>
                      <a:pt x="143" y="69"/>
                    </a:lnTo>
                    <a:lnTo>
                      <a:pt x="142" y="65"/>
                    </a:lnTo>
                    <a:lnTo>
                      <a:pt x="139" y="58"/>
                    </a:lnTo>
                    <a:lnTo>
                      <a:pt x="130" y="50"/>
                    </a:lnTo>
                    <a:lnTo>
                      <a:pt x="116" y="42"/>
                    </a:lnTo>
                    <a:lnTo>
                      <a:pt x="94" y="35"/>
                    </a:lnTo>
                    <a:lnTo>
                      <a:pt x="63" y="32"/>
                    </a:lnTo>
                    <a:lnTo>
                      <a:pt x="22" y="32"/>
                    </a:lnTo>
                    <a:lnTo>
                      <a:pt x="20" y="32"/>
                    </a:lnTo>
                    <a:lnTo>
                      <a:pt x="15" y="30"/>
                    </a:lnTo>
                    <a:lnTo>
                      <a:pt x="9" y="27"/>
                    </a:lnTo>
                    <a:lnTo>
                      <a:pt x="5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6" y="8"/>
                    </a:lnTo>
                    <a:lnTo>
                      <a:pt x="18" y="1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36" name="Freeform 85"/>
              <p:cNvSpPr>
                <a:spLocks/>
              </p:cNvSpPr>
              <p:nvPr/>
            </p:nvSpPr>
            <p:spPr bwMode="auto">
              <a:xfrm>
                <a:off x="8246" y="5003"/>
                <a:ext cx="27" cy="15"/>
              </a:xfrm>
              <a:custGeom>
                <a:avLst/>
                <a:gdLst>
                  <a:gd name="T0" fmla="*/ 0 w 107"/>
                  <a:gd name="T1" fmla="*/ 0 h 63"/>
                  <a:gd name="T2" fmla="*/ 0 w 107"/>
                  <a:gd name="T3" fmla="*/ 0 h 63"/>
                  <a:gd name="T4" fmla="*/ 0 w 107"/>
                  <a:gd name="T5" fmla="*/ 0 h 63"/>
                  <a:gd name="T6" fmla="*/ 0 w 107"/>
                  <a:gd name="T7" fmla="*/ 0 h 63"/>
                  <a:gd name="T8" fmla="*/ 0 w 107"/>
                  <a:gd name="T9" fmla="*/ 0 h 63"/>
                  <a:gd name="T10" fmla="*/ 0 w 107"/>
                  <a:gd name="T11" fmla="*/ 0 h 63"/>
                  <a:gd name="T12" fmla="*/ 0 w 107"/>
                  <a:gd name="T13" fmla="*/ 0 h 63"/>
                  <a:gd name="T14" fmla="*/ 0 w 107"/>
                  <a:gd name="T15" fmla="*/ 0 h 63"/>
                  <a:gd name="T16" fmla="*/ 0 w 107"/>
                  <a:gd name="T17" fmla="*/ 0 h 63"/>
                  <a:gd name="T18" fmla="*/ 0 w 107"/>
                  <a:gd name="T19" fmla="*/ 0 h 63"/>
                  <a:gd name="T20" fmla="*/ 0 w 107"/>
                  <a:gd name="T21" fmla="*/ 0 h 63"/>
                  <a:gd name="T22" fmla="*/ 0 w 107"/>
                  <a:gd name="T23" fmla="*/ 0 h 63"/>
                  <a:gd name="T24" fmla="*/ 0 w 107"/>
                  <a:gd name="T25" fmla="*/ 0 h 63"/>
                  <a:gd name="T26" fmla="*/ 0 w 107"/>
                  <a:gd name="T27" fmla="*/ 0 h 63"/>
                  <a:gd name="T28" fmla="*/ 0 w 107"/>
                  <a:gd name="T29" fmla="*/ 0 h 63"/>
                  <a:gd name="T30" fmla="*/ 0 w 107"/>
                  <a:gd name="T31" fmla="*/ 0 h 63"/>
                  <a:gd name="T32" fmla="*/ 0 w 107"/>
                  <a:gd name="T33" fmla="*/ 0 h 63"/>
                  <a:gd name="T34" fmla="*/ 0 w 107"/>
                  <a:gd name="T35" fmla="*/ 0 h 63"/>
                  <a:gd name="T36" fmla="*/ 0 w 107"/>
                  <a:gd name="T37" fmla="*/ 0 h 63"/>
                  <a:gd name="T38" fmla="*/ 0 w 107"/>
                  <a:gd name="T39" fmla="*/ 0 h 63"/>
                  <a:gd name="T40" fmla="*/ 0 w 107"/>
                  <a:gd name="T41" fmla="*/ 0 h 63"/>
                  <a:gd name="T42" fmla="*/ 0 w 107"/>
                  <a:gd name="T43" fmla="*/ 0 h 63"/>
                  <a:gd name="T44" fmla="*/ 0 w 107"/>
                  <a:gd name="T45" fmla="*/ 0 h 63"/>
                  <a:gd name="T46" fmla="*/ 0 w 107"/>
                  <a:gd name="T47" fmla="*/ 0 h 63"/>
                  <a:gd name="T48" fmla="*/ 0 w 107"/>
                  <a:gd name="T49" fmla="*/ 0 h 63"/>
                  <a:gd name="T50" fmla="*/ 0 w 107"/>
                  <a:gd name="T51" fmla="*/ 0 h 63"/>
                  <a:gd name="T52" fmla="*/ 0 w 107"/>
                  <a:gd name="T53" fmla="*/ 0 h 63"/>
                  <a:gd name="T54" fmla="*/ 0 w 107"/>
                  <a:gd name="T55" fmla="*/ 0 h 63"/>
                  <a:gd name="T56" fmla="*/ 0 w 107"/>
                  <a:gd name="T57" fmla="*/ 0 h 63"/>
                  <a:gd name="T58" fmla="*/ 0 w 107"/>
                  <a:gd name="T59" fmla="*/ 0 h 63"/>
                  <a:gd name="T60" fmla="*/ 0 w 107"/>
                  <a:gd name="T61" fmla="*/ 0 h 63"/>
                  <a:gd name="T62" fmla="*/ 0 w 107"/>
                  <a:gd name="T63" fmla="*/ 0 h 63"/>
                  <a:gd name="T64" fmla="*/ 0 w 107"/>
                  <a:gd name="T65" fmla="*/ 0 h 6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07" h="63">
                    <a:moveTo>
                      <a:pt x="43" y="58"/>
                    </a:moveTo>
                    <a:lnTo>
                      <a:pt x="54" y="61"/>
                    </a:lnTo>
                    <a:lnTo>
                      <a:pt x="64" y="63"/>
                    </a:lnTo>
                    <a:lnTo>
                      <a:pt x="74" y="63"/>
                    </a:lnTo>
                    <a:lnTo>
                      <a:pt x="83" y="63"/>
                    </a:lnTo>
                    <a:lnTo>
                      <a:pt x="91" y="61"/>
                    </a:lnTo>
                    <a:lnTo>
                      <a:pt x="97" y="57"/>
                    </a:lnTo>
                    <a:lnTo>
                      <a:pt x="102" y="54"/>
                    </a:lnTo>
                    <a:lnTo>
                      <a:pt x="106" y="48"/>
                    </a:lnTo>
                    <a:lnTo>
                      <a:pt x="107" y="43"/>
                    </a:lnTo>
                    <a:lnTo>
                      <a:pt x="106" y="37"/>
                    </a:lnTo>
                    <a:lnTo>
                      <a:pt x="102" y="30"/>
                    </a:lnTo>
                    <a:lnTo>
                      <a:pt x="97" y="24"/>
                    </a:lnTo>
                    <a:lnTo>
                      <a:pt x="90" y="19"/>
                    </a:lnTo>
                    <a:lnTo>
                      <a:pt x="82" y="13"/>
                    </a:lnTo>
                    <a:lnTo>
                      <a:pt x="74" y="9"/>
                    </a:lnTo>
                    <a:lnTo>
                      <a:pt x="63" y="4"/>
                    </a:lnTo>
                    <a:lnTo>
                      <a:pt x="53" y="2"/>
                    </a:lnTo>
                    <a:lnTo>
                      <a:pt x="42" y="0"/>
                    </a:lnTo>
                    <a:lnTo>
                      <a:pt x="32" y="0"/>
                    </a:lnTo>
                    <a:lnTo>
                      <a:pt x="23" y="1"/>
                    </a:lnTo>
                    <a:lnTo>
                      <a:pt x="15" y="2"/>
                    </a:lnTo>
                    <a:lnTo>
                      <a:pt x="8" y="5"/>
                    </a:lnTo>
                    <a:lnTo>
                      <a:pt x="3" y="10"/>
                    </a:lnTo>
                    <a:lnTo>
                      <a:pt x="1" y="14"/>
                    </a:lnTo>
                    <a:lnTo>
                      <a:pt x="0" y="20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9" y="38"/>
                    </a:lnTo>
                    <a:lnTo>
                      <a:pt x="16" y="44"/>
                    </a:lnTo>
                    <a:lnTo>
                      <a:pt x="25" y="49"/>
                    </a:lnTo>
                    <a:lnTo>
                      <a:pt x="33" y="54"/>
                    </a:lnTo>
                    <a:lnTo>
                      <a:pt x="43" y="58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37" name="Freeform 86"/>
              <p:cNvSpPr>
                <a:spLocks/>
              </p:cNvSpPr>
              <p:nvPr/>
            </p:nvSpPr>
            <p:spPr bwMode="auto">
              <a:xfrm>
                <a:off x="8113" y="4974"/>
                <a:ext cx="367" cy="131"/>
              </a:xfrm>
              <a:custGeom>
                <a:avLst/>
                <a:gdLst>
                  <a:gd name="T0" fmla="*/ 1 w 1469"/>
                  <a:gd name="T1" fmla="*/ 0 h 525"/>
                  <a:gd name="T2" fmla="*/ 1 w 1469"/>
                  <a:gd name="T3" fmla="*/ 0 h 525"/>
                  <a:gd name="T4" fmla="*/ 1 w 1469"/>
                  <a:gd name="T5" fmla="*/ 0 h 525"/>
                  <a:gd name="T6" fmla="*/ 1 w 1469"/>
                  <a:gd name="T7" fmla="*/ 0 h 525"/>
                  <a:gd name="T8" fmla="*/ 1 w 1469"/>
                  <a:gd name="T9" fmla="*/ 0 h 525"/>
                  <a:gd name="T10" fmla="*/ 1 w 1469"/>
                  <a:gd name="T11" fmla="*/ 0 h 525"/>
                  <a:gd name="T12" fmla="*/ 1 w 1469"/>
                  <a:gd name="T13" fmla="*/ 0 h 525"/>
                  <a:gd name="T14" fmla="*/ 1 w 1469"/>
                  <a:gd name="T15" fmla="*/ 0 h 525"/>
                  <a:gd name="T16" fmla="*/ 1 w 1469"/>
                  <a:gd name="T17" fmla="*/ 0 h 525"/>
                  <a:gd name="T18" fmla="*/ 1 w 1469"/>
                  <a:gd name="T19" fmla="*/ 0 h 525"/>
                  <a:gd name="T20" fmla="*/ 0 w 1469"/>
                  <a:gd name="T21" fmla="*/ 0 h 525"/>
                  <a:gd name="T22" fmla="*/ 0 w 1469"/>
                  <a:gd name="T23" fmla="*/ 0 h 525"/>
                  <a:gd name="T24" fmla="*/ 0 w 1469"/>
                  <a:gd name="T25" fmla="*/ 0 h 525"/>
                  <a:gd name="T26" fmla="*/ 0 w 1469"/>
                  <a:gd name="T27" fmla="*/ 0 h 525"/>
                  <a:gd name="T28" fmla="*/ 0 w 1469"/>
                  <a:gd name="T29" fmla="*/ 0 h 525"/>
                  <a:gd name="T30" fmla="*/ 0 w 1469"/>
                  <a:gd name="T31" fmla="*/ 0 h 525"/>
                  <a:gd name="T32" fmla="*/ 0 w 1469"/>
                  <a:gd name="T33" fmla="*/ 0 h 525"/>
                  <a:gd name="T34" fmla="*/ 0 w 1469"/>
                  <a:gd name="T35" fmla="*/ 0 h 525"/>
                  <a:gd name="T36" fmla="*/ 0 w 1469"/>
                  <a:gd name="T37" fmla="*/ 0 h 525"/>
                  <a:gd name="T38" fmla="*/ 0 w 1469"/>
                  <a:gd name="T39" fmla="*/ 0 h 525"/>
                  <a:gd name="T40" fmla="*/ 0 w 1469"/>
                  <a:gd name="T41" fmla="*/ 0 h 525"/>
                  <a:gd name="T42" fmla="*/ 0 w 1469"/>
                  <a:gd name="T43" fmla="*/ 0 h 525"/>
                  <a:gd name="T44" fmla="*/ 0 w 1469"/>
                  <a:gd name="T45" fmla="*/ 0 h 525"/>
                  <a:gd name="T46" fmla="*/ 0 w 1469"/>
                  <a:gd name="T47" fmla="*/ 0 h 525"/>
                  <a:gd name="T48" fmla="*/ 0 w 1469"/>
                  <a:gd name="T49" fmla="*/ 0 h 525"/>
                  <a:gd name="T50" fmla="*/ 0 w 1469"/>
                  <a:gd name="T51" fmla="*/ 0 h 525"/>
                  <a:gd name="T52" fmla="*/ 0 w 1469"/>
                  <a:gd name="T53" fmla="*/ 0 h 525"/>
                  <a:gd name="T54" fmla="*/ 0 w 1469"/>
                  <a:gd name="T55" fmla="*/ 0 h 525"/>
                  <a:gd name="T56" fmla="*/ 0 w 1469"/>
                  <a:gd name="T57" fmla="*/ 0 h 525"/>
                  <a:gd name="T58" fmla="*/ 0 w 1469"/>
                  <a:gd name="T59" fmla="*/ 0 h 525"/>
                  <a:gd name="T60" fmla="*/ 0 w 1469"/>
                  <a:gd name="T61" fmla="*/ 0 h 525"/>
                  <a:gd name="T62" fmla="*/ 1 w 1469"/>
                  <a:gd name="T63" fmla="*/ 0 h 525"/>
                  <a:gd name="T64" fmla="*/ 1 w 1469"/>
                  <a:gd name="T65" fmla="*/ 0 h 525"/>
                  <a:gd name="T66" fmla="*/ 1 w 1469"/>
                  <a:gd name="T67" fmla="*/ 0 h 525"/>
                  <a:gd name="T68" fmla="*/ 1 w 1469"/>
                  <a:gd name="T69" fmla="*/ 0 h 525"/>
                  <a:gd name="T70" fmla="*/ 1 w 1469"/>
                  <a:gd name="T71" fmla="*/ 0 h 525"/>
                  <a:gd name="T72" fmla="*/ 1 w 1469"/>
                  <a:gd name="T73" fmla="*/ 0 h 525"/>
                  <a:gd name="T74" fmla="*/ 1 w 1469"/>
                  <a:gd name="T75" fmla="*/ 0 h 525"/>
                  <a:gd name="T76" fmla="*/ 1 w 1469"/>
                  <a:gd name="T77" fmla="*/ 0 h 525"/>
                  <a:gd name="T78" fmla="*/ 1 w 1469"/>
                  <a:gd name="T79" fmla="*/ 0 h 525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469" h="525">
                    <a:moveTo>
                      <a:pt x="1468" y="407"/>
                    </a:moveTo>
                    <a:lnTo>
                      <a:pt x="1466" y="407"/>
                    </a:lnTo>
                    <a:lnTo>
                      <a:pt x="1458" y="406"/>
                    </a:lnTo>
                    <a:lnTo>
                      <a:pt x="1446" y="405"/>
                    </a:lnTo>
                    <a:lnTo>
                      <a:pt x="1429" y="402"/>
                    </a:lnTo>
                    <a:lnTo>
                      <a:pt x="1408" y="400"/>
                    </a:lnTo>
                    <a:lnTo>
                      <a:pt x="1382" y="397"/>
                    </a:lnTo>
                    <a:lnTo>
                      <a:pt x="1353" y="393"/>
                    </a:lnTo>
                    <a:lnTo>
                      <a:pt x="1321" y="389"/>
                    </a:lnTo>
                    <a:lnTo>
                      <a:pt x="1285" y="383"/>
                    </a:lnTo>
                    <a:lnTo>
                      <a:pt x="1245" y="376"/>
                    </a:lnTo>
                    <a:lnTo>
                      <a:pt x="1203" y="370"/>
                    </a:lnTo>
                    <a:lnTo>
                      <a:pt x="1158" y="363"/>
                    </a:lnTo>
                    <a:lnTo>
                      <a:pt x="1110" y="354"/>
                    </a:lnTo>
                    <a:lnTo>
                      <a:pt x="1060" y="345"/>
                    </a:lnTo>
                    <a:lnTo>
                      <a:pt x="1008" y="335"/>
                    </a:lnTo>
                    <a:lnTo>
                      <a:pt x="954" y="323"/>
                    </a:lnTo>
                    <a:lnTo>
                      <a:pt x="898" y="311"/>
                    </a:lnTo>
                    <a:lnTo>
                      <a:pt x="841" y="299"/>
                    </a:lnTo>
                    <a:lnTo>
                      <a:pt x="782" y="284"/>
                    </a:lnTo>
                    <a:lnTo>
                      <a:pt x="723" y="269"/>
                    </a:lnTo>
                    <a:lnTo>
                      <a:pt x="663" y="253"/>
                    </a:lnTo>
                    <a:lnTo>
                      <a:pt x="602" y="236"/>
                    </a:lnTo>
                    <a:lnTo>
                      <a:pt x="541" y="217"/>
                    </a:lnTo>
                    <a:lnTo>
                      <a:pt x="480" y="198"/>
                    </a:lnTo>
                    <a:lnTo>
                      <a:pt x="417" y="178"/>
                    </a:lnTo>
                    <a:lnTo>
                      <a:pt x="356" y="156"/>
                    </a:lnTo>
                    <a:lnTo>
                      <a:pt x="296" y="133"/>
                    </a:lnTo>
                    <a:lnTo>
                      <a:pt x="236" y="109"/>
                    </a:lnTo>
                    <a:lnTo>
                      <a:pt x="178" y="84"/>
                    </a:lnTo>
                    <a:lnTo>
                      <a:pt x="120" y="57"/>
                    </a:lnTo>
                    <a:lnTo>
                      <a:pt x="64" y="29"/>
                    </a:lnTo>
                    <a:lnTo>
                      <a:pt x="9" y="0"/>
                    </a:lnTo>
                    <a:lnTo>
                      <a:pt x="7" y="4"/>
                    </a:lnTo>
                    <a:lnTo>
                      <a:pt x="5" y="15"/>
                    </a:lnTo>
                    <a:lnTo>
                      <a:pt x="3" y="33"/>
                    </a:lnTo>
                    <a:lnTo>
                      <a:pt x="0" y="55"/>
                    </a:lnTo>
                    <a:lnTo>
                      <a:pt x="0" y="79"/>
                    </a:lnTo>
                    <a:lnTo>
                      <a:pt x="3" y="102"/>
                    </a:lnTo>
                    <a:lnTo>
                      <a:pt x="10" y="125"/>
                    </a:lnTo>
                    <a:lnTo>
                      <a:pt x="22" y="143"/>
                    </a:lnTo>
                    <a:lnTo>
                      <a:pt x="23" y="144"/>
                    </a:lnTo>
                    <a:lnTo>
                      <a:pt x="26" y="146"/>
                    </a:lnTo>
                    <a:lnTo>
                      <a:pt x="33" y="150"/>
                    </a:lnTo>
                    <a:lnTo>
                      <a:pt x="43" y="154"/>
                    </a:lnTo>
                    <a:lnTo>
                      <a:pt x="54" y="161"/>
                    </a:lnTo>
                    <a:lnTo>
                      <a:pt x="69" y="169"/>
                    </a:lnTo>
                    <a:lnTo>
                      <a:pt x="86" y="177"/>
                    </a:lnTo>
                    <a:lnTo>
                      <a:pt x="106" y="187"/>
                    </a:lnTo>
                    <a:lnTo>
                      <a:pt x="128" y="197"/>
                    </a:lnTo>
                    <a:lnTo>
                      <a:pt x="154" y="208"/>
                    </a:lnTo>
                    <a:lnTo>
                      <a:pt x="182" y="221"/>
                    </a:lnTo>
                    <a:lnTo>
                      <a:pt x="213" y="234"/>
                    </a:lnTo>
                    <a:lnTo>
                      <a:pt x="247" y="248"/>
                    </a:lnTo>
                    <a:lnTo>
                      <a:pt x="283" y="262"/>
                    </a:lnTo>
                    <a:lnTo>
                      <a:pt x="322" y="277"/>
                    </a:lnTo>
                    <a:lnTo>
                      <a:pt x="364" y="292"/>
                    </a:lnTo>
                    <a:lnTo>
                      <a:pt x="410" y="308"/>
                    </a:lnTo>
                    <a:lnTo>
                      <a:pt x="457" y="323"/>
                    </a:lnTo>
                    <a:lnTo>
                      <a:pt x="508" y="339"/>
                    </a:lnTo>
                    <a:lnTo>
                      <a:pt x="562" y="355"/>
                    </a:lnTo>
                    <a:lnTo>
                      <a:pt x="618" y="371"/>
                    </a:lnTo>
                    <a:lnTo>
                      <a:pt x="678" y="387"/>
                    </a:lnTo>
                    <a:lnTo>
                      <a:pt x="740" y="402"/>
                    </a:lnTo>
                    <a:lnTo>
                      <a:pt x="805" y="418"/>
                    </a:lnTo>
                    <a:lnTo>
                      <a:pt x="874" y="433"/>
                    </a:lnTo>
                    <a:lnTo>
                      <a:pt x="945" y="449"/>
                    </a:lnTo>
                    <a:lnTo>
                      <a:pt x="1018" y="462"/>
                    </a:lnTo>
                    <a:lnTo>
                      <a:pt x="1096" y="477"/>
                    </a:lnTo>
                    <a:lnTo>
                      <a:pt x="1176" y="490"/>
                    </a:lnTo>
                    <a:lnTo>
                      <a:pt x="1259" y="503"/>
                    </a:lnTo>
                    <a:lnTo>
                      <a:pt x="1346" y="514"/>
                    </a:lnTo>
                    <a:lnTo>
                      <a:pt x="1435" y="525"/>
                    </a:lnTo>
                    <a:lnTo>
                      <a:pt x="1436" y="523"/>
                    </a:lnTo>
                    <a:lnTo>
                      <a:pt x="1441" y="516"/>
                    </a:lnTo>
                    <a:lnTo>
                      <a:pt x="1447" y="506"/>
                    </a:lnTo>
                    <a:lnTo>
                      <a:pt x="1454" y="491"/>
                    </a:lnTo>
                    <a:lnTo>
                      <a:pt x="1461" y="474"/>
                    </a:lnTo>
                    <a:lnTo>
                      <a:pt x="1466" y="454"/>
                    </a:lnTo>
                    <a:lnTo>
                      <a:pt x="1469" y="432"/>
                    </a:lnTo>
                    <a:lnTo>
                      <a:pt x="1468" y="407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38" name="Freeform 87"/>
              <p:cNvSpPr>
                <a:spLocks/>
              </p:cNvSpPr>
              <p:nvPr/>
            </p:nvSpPr>
            <p:spPr bwMode="auto">
              <a:xfrm>
                <a:off x="8253" y="4846"/>
                <a:ext cx="42" cy="29"/>
              </a:xfrm>
              <a:custGeom>
                <a:avLst/>
                <a:gdLst>
                  <a:gd name="T0" fmla="*/ 0 w 170"/>
                  <a:gd name="T1" fmla="*/ 0 h 120"/>
                  <a:gd name="T2" fmla="*/ 0 w 170"/>
                  <a:gd name="T3" fmla="*/ 0 h 120"/>
                  <a:gd name="T4" fmla="*/ 0 w 170"/>
                  <a:gd name="T5" fmla="*/ 0 h 120"/>
                  <a:gd name="T6" fmla="*/ 0 w 170"/>
                  <a:gd name="T7" fmla="*/ 0 h 120"/>
                  <a:gd name="T8" fmla="*/ 0 w 170"/>
                  <a:gd name="T9" fmla="*/ 0 h 120"/>
                  <a:gd name="T10" fmla="*/ 0 w 170"/>
                  <a:gd name="T11" fmla="*/ 0 h 120"/>
                  <a:gd name="T12" fmla="*/ 0 w 170"/>
                  <a:gd name="T13" fmla="*/ 0 h 120"/>
                  <a:gd name="T14" fmla="*/ 0 w 170"/>
                  <a:gd name="T15" fmla="*/ 0 h 120"/>
                  <a:gd name="T16" fmla="*/ 0 w 170"/>
                  <a:gd name="T17" fmla="*/ 0 h 120"/>
                  <a:gd name="T18" fmla="*/ 0 w 170"/>
                  <a:gd name="T19" fmla="*/ 0 h 120"/>
                  <a:gd name="T20" fmla="*/ 0 w 170"/>
                  <a:gd name="T21" fmla="*/ 0 h 120"/>
                  <a:gd name="T22" fmla="*/ 0 w 170"/>
                  <a:gd name="T23" fmla="*/ 0 h 120"/>
                  <a:gd name="T24" fmla="*/ 0 w 170"/>
                  <a:gd name="T25" fmla="*/ 0 h 120"/>
                  <a:gd name="T26" fmla="*/ 0 w 170"/>
                  <a:gd name="T27" fmla="*/ 0 h 120"/>
                  <a:gd name="T28" fmla="*/ 0 w 170"/>
                  <a:gd name="T29" fmla="*/ 0 h 120"/>
                  <a:gd name="T30" fmla="*/ 0 w 170"/>
                  <a:gd name="T31" fmla="*/ 0 h 120"/>
                  <a:gd name="T32" fmla="*/ 0 w 170"/>
                  <a:gd name="T33" fmla="*/ 0 h 120"/>
                  <a:gd name="T34" fmla="*/ 0 w 170"/>
                  <a:gd name="T35" fmla="*/ 0 h 120"/>
                  <a:gd name="T36" fmla="*/ 0 w 170"/>
                  <a:gd name="T37" fmla="*/ 0 h 12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70" h="120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30" y="7"/>
                    </a:lnTo>
                    <a:lnTo>
                      <a:pt x="17" y="15"/>
                    </a:lnTo>
                    <a:lnTo>
                      <a:pt x="7" y="26"/>
                    </a:lnTo>
                    <a:lnTo>
                      <a:pt x="1" y="43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8" y="120"/>
                    </a:lnTo>
                    <a:lnTo>
                      <a:pt x="97" y="114"/>
                    </a:lnTo>
                    <a:lnTo>
                      <a:pt x="97" y="102"/>
                    </a:lnTo>
                    <a:lnTo>
                      <a:pt x="97" y="84"/>
                    </a:lnTo>
                    <a:lnTo>
                      <a:pt x="101" y="64"/>
                    </a:lnTo>
                    <a:lnTo>
                      <a:pt x="108" y="44"/>
                    </a:lnTo>
                    <a:lnTo>
                      <a:pt x="121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39" name="Freeform 88"/>
              <p:cNvSpPr>
                <a:spLocks/>
              </p:cNvSpPr>
              <p:nvPr/>
            </p:nvSpPr>
            <p:spPr bwMode="auto">
              <a:xfrm>
                <a:off x="8494" y="4901"/>
                <a:ext cx="43" cy="29"/>
              </a:xfrm>
              <a:custGeom>
                <a:avLst/>
                <a:gdLst>
                  <a:gd name="T0" fmla="*/ 0 w 170"/>
                  <a:gd name="T1" fmla="*/ 0 h 119"/>
                  <a:gd name="T2" fmla="*/ 0 w 170"/>
                  <a:gd name="T3" fmla="*/ 0 h 119"/>
                  <a:gd name="T4" fmla="*/ 0 w 170"/>
                  <a:gd name="T5" fmla="*/ 0 h 119"/>
                  <a:gd name="T6" fmla="*/ 0 w 170"/>
                  <a:gd name="T7" fmla="*/ 0 h 119"/>
                  <a:gd name="T8" fmla="*/ 0 w 170"/>
                  <a:gd name="T9" fmla="*/ 0 h 119"/>
                  <a:gd name="T10" fmla="*/ 0 w 170"/>
                  <a:gd name="T11" fmla="*/ 0 h 119"/>
                  <a:gd name="T12" fmla="*/ 0 w 170"/>
                  <a:gd name="T13" fmla="*/ 0 h 119"/>
                  <a:gd name="T14" fmla="*/ 0 w 170"/>
                  <a:gd name="T15" fmla="*/ 0 h 119"/>
                  <a:gd name="T16" fmla="*/ 0 w 170"/>
                  <a:gd name="T17" fmla="*/ 0 h 119"/>
                  <a:gd name="T18" fmla="*/ 0 w 170"/>
                  <a:gd name="T19" fmla="*/ 0 h 119"/>
                  <a:gd name="T20" fmla="*/ 0 w 170"/>
                  <a:gd name="T21" fmla="*/ 0 h 119"/>
                  <a:gd name="T22" fmla="*/ 0 w 170"/>
                  <a:gd name="T23" fmla="*/ 0 h 119"/>
                  <a:gd name="T24" fmla="*/ 0 w 170"/>
                  <a:gd name="T25" fmla="*/ 0 h 119"/>
                  <a:gd name="T26" fmla="*/ 0 w 170"/>
                  <a:gd name="T27" fmla="*/ 0 h 119"/>
                  <a:gd name="T28" fmla="*/ 0 w 170"/>
                  <a:gd name="T29" fmla="*/ 0 h 119"/>
                  <a:gd name="T30" fmla="*/ 0 w 170"/>
                  <a:gd name="T31" fmla="*/ 0 h 119"/>
                  <a:gd name="T32" fmla="*/ 0 w 170"/>
                  <a:gd name="T33" fmla="*/ 0 h 119"/>
                  <a:gd name="T34" fmla="*/ 0 w 170"/>
                  <a:gd name="T35" fmla="*/ 0 h 119"/>
                  <a:gd name="T36" fmla="*/ 0 w 170"/>
                  <a:gd name="T37" fmla="*/ 0 h 11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70" h="119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29" y="7"/>
                    </a:lnTo>
                    <a:lnTo>
                      <a:pt x="18" y="14"/>
                    </a:lnTo>
                    <a:lnTo>
                      <a:pt x="7" y="25"/>
                    </a:lnTo>
                    <a:lnTo>
                      <a:pt x="0" y="42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7" y="119"/>
                    </a:lnTo>
                    <a:lnTo>
                      <a:pt x="96" y="114"/>
                    </a:lnTo>
                    <a:lnTo>
                      <a:pt x="96" y="101"/>
                    </a:lnTo>
                    <a:lnTo>
                      <a:pt x="96" y="83"/>
                    </a:lnTo>
                    <a:lnTo>
                      <a:pt x="100" y="62"/>
                    </a:lnTo>
                    <a:lnTo>
                      <a:pt x="107" y="44"/>
                    </a:lnTo>
                    <a:lnTo>
                      <a:pt x="120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40" name="Freeform 89"/>
              <p:cNvSpPr>
                <a:spLocks/>
              </p:cNvSpPr>
              <p:nvPr/>
            </p:nvSpPr>
            <p:spPr bwMode="auto">
              <a:xfrm>
                <a:off x="8299" y="4855"/>
                <a:ext cx="182" cy="50"/>
              </a:xfrm>
              <a:custGeom>
                <a:avLst/>
                <a:gdLst>
                  <a:gd name="T0" fmla="*/ 0 w 730"/>
                  <a:gd name="T1" fmla="*/ 0 h 200"/>
                  <a:gd name="T2" fmla="*/ 1 w 730"/>
                  <a:gd name="T3" fmla="*/ 0 h 200"/>
                  <a:gd name="T4" fmla="*/ 1 w 730"/>
                  <a:gd name="T5" fmla="*/ 0 h 200"/>
                  <a:gd name="T6" fmla="*/ 0 w 730"/>
                  <a:gd name="T7" fmla="*/ 0 h 200"/>
                  <a:gd name="T8" fmla="*/ 0 w 730"/>
                  <a:gd name="T9" fmla="*/ 0 h 2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30" h="200">
                    <a:moveTo>
                      <a:pt x="0" y="44"/>
                    </a:moveTo>
                    <a:lnTo>
                      <a:pt x="697" y="200"/>
                    </a:lnTo>
                    <a:lnTo>
                      <a:pt x="730" y="156"/>
                    </a:lnTo>
                    <a:lnTo>
                      <a:pt x="33" y="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41" name="Freeform 90"/>
              <p:cNvSpPr>
                <a:spLocks/>
              </p:cNvSpPr>
              <p:nvPr/>
            </p:nvSpPr>
            <p:spPr bwMode="auto">
              <a:xfrm>
                <a:off x="8297" y="4875"/>
                <a:ext cx="176" cy="47"/>
              </a:xfrm>
              <a:custGeom>
                <a:avLst/>
                <a:gdLst>
                  <a:gd name="T0" fmla="*/ 0 w 703"/>
                  <a:gd name="T1" fmla="*/ 0 h 187"/>
                  <a:gd name="T2" fmla="*/ 1 w 703"/>
                  <a:gd name="T3" fmla="*/ 0 h 187"/>
                  <a:gd name="T4" fmla="*/ 1 w 703"/>
                  <a:gd name="T5" fmla="*/ 0 h 187"/>
                  <a:gd name="T6" fmla="*/ 0 w 703"/>
                  <a:gd name="T7" fmla="*/ 0 h 187"/>
                  <a:gd name="T8" fmla="*/ 0 w 703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3" h="187">
                    <a:moveTo>
                      <a:pt x="0" y="30"/>
                    </a:moveTo>
                    <a:lnTo>
                      <a:pt x="696" y="187"/>
                    </a:lnTo>
                    <a:lnTo>
                      <a:pt x="703" y="157"/>
                    </a:lnTo>
                    <a:lnTo>
                      <a:pt x="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42" name="Freeform 91"/>
              <p:cNvSpPr>
                <a:spLocks/>
              </p:cNvSpPr>
              <p:nvPr/>
            </p:nvSpPr>
            <p:spPr bwMode="auto">
              <a:xfrm>
                <a:off x="8486" y="4969"/>
                <a:ext cx="106" cy="127"/>
              </a:xfrm>
              <a:custGeom>
                <a:avLst/>
                <a:gdLst>
                  <a:gd name="T0" fmla="*/ 0 w 424"/>
                  <a:gd name="T1" fmla="*/ 1 h 508"/>
                  <a:gd name="T2" fmla="*/ 0 w 424"/>
                  <a:gd name="T3" fmla="*/ 1 h 508"/>
                  <a:gd name="T4" fmla="*/ 0 w 424"/>
                  <a:gd name="T5" fmla="*/ 1 h 508"/>
                  <a:gd name="T6" fmla="*/ 1 w 424"/>
                  <a:gd name="T7" fmla="*/ 0 h 508"/>
                  <a:gd name="T8" fmla="*/ 0 w 424"/>
                  <a:gd name="T9" fmla="*/ 0 h 508"/>
                  <a:gd name="T10" fmla="*/ 0 w 424"/>
                  <a:gd name="T11" fmla="*/ 0 h 508"/>
                  <a:gd name="T12" fmla="*/ 0 w 424"/>
                  <a:gd name="T13" fmla="*/ 1 h 508"/>
                  <a:gd name="T14" fmla="*/ 0 w 424"/>
                  <a:gd name="T15" fmla="*/ 1 h 5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424" h="508">
                    <a:moveTo>
                      <a:pt x="0" y="508"/>
                    </a:moveTo>
                    <a:lnTo>
                      <a:pt x="86" y="388"/>
                    </a:lnTo>
                    <a:lnTo>
                      <a:pt x="124" y="388"/>
                    </a:lnTo>
                    <a:lnTo>
                      <a:pt x="424" y="0"/>
                    </a:lnTo>
                    <a:lnTo>
                      <a:pt x="130" y="282"/>
                    </a:lnTo>
                    <a:lnTo>
                      <a:pt x="66" y="289"/>
                    </a:lnTo>
                    <a:lnTo>
                      <a:pt x="0" y="358"/>
                    </a:lnTo>
                    <a:lnTo>
                      <a:pt x="0" y="508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43" name="Freeform 92"/>
              <p:cNvSpPr>
                <a:spLocks/>
              </p:cNvSpPr>
              <p:nvPr/>
            </p:nvSpPr>
            <p:spPr bwMode="auto">
              <a:xfrm>
                <a:off x="8312" y="4637"/>
                <a:ext cx="296" cy="61"/>
              </a:xfrm>
              <a:custGeom>
                <a:avLst/>
                <a:gdLst>
                  <a:gd name="T0" fmla="*/ 0 w 1186"/>
                  <a:gd name="T1" fmla="*/ 0 h 245"/>
                  <a:gd name="T2" fmla="*/ 1 w 1186"/>
                  <a:gd name="T3" fmla="*/ 0 h 245"/>
                  <a:gd name="T4" fmla="*/ 1 w 1186"/>
                  <a:gd name="T5" fmla="*/ 0 h 245"/>
                  <a:gd name="T6" fmla="*/ 1 w 1186"/>
                  <a:gd name="T7" fmla="*/ 0 h 245"/>
                  <a:gd name="T8" fmla="*/ 1 w 1186"/>
                  <a:gd name="T9" fmla="*/ 0 h 245"/>
                  <a:gd name="T10" fmla="*/ 1 w 1186"/>
                  <a:gd name="T11" fmla="*/ 0 h 245"/>
                  <a:gd name="T12" fmla="*/ 1 w 1186"/>
                  <a:gd name="T13" fmla="*/ 0 h 245"/>
                  <a:gd name="T14" fmla="*/ 1 w 1186"/>
                  <a:gd name="T15" fmla="*/ 0 h 245"/>
                  <a:gd name="T16" fmla="*/ 1 w 1186"/>
                  <a:gd name="T17" fmla="*/ 0 h 245"/>
                  <a:gd name="T18" fmla="*/ 1 w 1186"/>
                  <a:gd name="T19" fmla="*/ 0 h 245"/>
                  <a:gd name="T20" fmla="*/ 1 w 1186"/>
                  <a:gd name="T21" fmla="*/ 0 h 245"/>
                  <a:gd name="T22" fmla="*/ 1 w 1186"/>
                  <a:gd name="T23" fmla="*/ 0 h 245"/>
                  <a:gd name="T24" fmla="*/ 1 w 1186"/>
                  <a:gd name="T25" fmla="*/ 0 h 245"/>
                  <a:gd name="T26" fmla="*/ 1 w 1186"/>
                  <a:gd name="T27" fmla="*/ 0 h 245"/>
                  <a:gd name="T28" fmla="*/ 1 w 1186"/>
                  <a:gd name="T29" fmla="*/ 0 h 245"/>
                  <a:gd name="T30" fmla="*/ 1 w 1186"/>
                  <a:gd name="T31" fmla="*/ 0 h 245"/>
                  <a:gd name="T32" fmla="*/ 1 w 1186"/>
                  <a:gd name="T33" fmla="*/ 0 h 245"/>
                  <a:gd name="T34" fmla="*/ 1 w 1186"/>
                  <a:gd name="T35" fmla="*/ 0 h 245"/>
                  <a:gd name="T36" fmla="*/ 1 w 1186"/>
                  <a:gd name="T37" fmla="*/ 0 h 245"/>
                  <a:gd name="T38" fmla="*/ 1 w 1186"/>
                  <a:gd name="T39" fmla="*/ 0 h 245"/>
                  <a:gd name="T40" fmla="*/ 1 w 1186"/>
                  <a:gd name="T41" fmla="*/ 0 h 245"/>
                  <a:gd name="T42" fmla="*/ 0 w 1186"/>
                  <a:gd name="T43" fmla="*/ 0 h 245"/>
                  <a:gd name="T44" fmla="*/ 0 w 1186"/>
                  <a:gd name="T45" fmla="*/ 0 h 245"/>
                  <a:gd name="T46" fmla="*/ 0 w 1186"/>
                  <a:gd name="T47" fmla="*/ 0 h 245"/>
                  <a:gd name="T48" fmla="*/ 0 w 1186"/>
                  <a:gd name="T49" fmla="*/ 0 h 245"/>
                  <a:gd name="T50" fmla="*/ 0 w 1186"/>
                  <a:gd name="T51" fmla="*/ 0 h 245"/>
                  <a:gd name="T52" fmla="*/ 0 w 1186"/>
                  <a:gd name="T53" fmla="*/ 0 h 245"/>
                  <a:gd name="T54" fmla="*/ 0 w 1186"/>
                  <a:gd name="T55" fmla="*/ 0 h 245"/>
                  <a:gd name="T56" fmla="*/ 0 w 1186"/>
                  <a:gd name="T57" fmla="*/ 0 h 245"/>
                  <a:gd name="T58" fmla="*/ 0 w 1186"/>
                  <a:gd name="T59" fmla="*/ 0 h 245"/>
                  <a:gd name="T60" fmla="*/ 0 w 1186"/>
                  <a:gd name="T61" fmla="*/ 0 h 245"/>
                  <a:gd name="T62" fmla="*/ 0 w 1186"/>
                  <a:gd name="T63" fmla="*/ 0 h 245"/>
                  <a:gd name="T64" fmla="*/ 0 w 1186"/>
                  <a:gd name="T65" fmla="*/ 0 h 245"/>
                  <a:gd name="T66" fmla="*/ 0 w 1186"/>
                  <a:gd name="T67" fmla="*/ 0 h 245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1186" h="245">
                    <a:moveTo>
                      <a:pt x="0" y="0"/>
                    </a:moveTo>
                    <a:lnTo>
                      <a:pt x="1186" y="245"/>
                    </a:lnTo>
                    <a:lnTo>
                      <a:pt x="1184" y="244"/>
                    </a:lnTo>
                    <a:lnTo>
                      <a:pt x="1180" y="242"/>
                    </a:lnTo>
                    <a:lnTo>
                      <a:pt x="1172" y="239"/>
                    </a:lnTo>
                    <a:lnTo>
                      <a:pt x="1161" y="233"/>
                    </a:lnTo>
                    <a:lnTo>
                      <a:pt x="1147" y="228"/>
                    </a:lnTo>
                    <a:lnTo>
                      <a:pt x="1130" y="222"/>
                    </a:lnTo>
                    <a:lnTo>
                      <a:pt x="1112" y="214"/>
                    </a:lnTo>
                    <a:lnTo>
                      <a:pt x="1091" y="205"/>
                    </a:lnTo>
                    <a:lnTo>
                      <a:pt x="1066" y="196"/>
                    </a:lnTo>
                    <a:lnTo>
                      <a:pt x="1039" y="187"/>
                    </a:lnTo>
                    <a:lnTo>
                      <a:pt x="1010" y="177"/>
                    </a:lnTo>
                    <a:lnTo>
                      <a:pt x="979" y="166"/>
                    </a:lnTo>
                    <a:lnTo>
                      <a:pt x="945" y="154"/>
                    </a:lnTo>
                    <a:lnTo>
                      <a:pt x="910" y="143"/>
                    </a:lnTo>
                    <a:lnTo>
                      <a:pt x="871" y="132"/>
                    </a:lnTo>
                    <a:lnTo>
                      <a:pt x="832" y="121"/>
                    </a:lnTo>
                    <a:lnTo>
                      <a:pt x="790" y="108"/>
                    </a:lnTo>
                    <a:lnTo>
                      <a:pt x="747" y="97"/>
                    </a:lnTo>
                    <a:lnTo>
                      <a:pt x="702" y="86"/>
                    </a:lnTo>
                    <a:lnTo>
                      <a:pt x="655" y="74"/>
                    </a:lnTo>
                    <a:lnTo>
                      <a:pt x="607" y="64"/>
                    </a:lnTo>
                    <a:lnTo>
                      <a:pt x="557" y="54"/>
                    </a:lnTo>
                    <a:lnTo>
                      <a:pt x="506" y="45"/>
                    </a:lnTo>
                    <a:lnTo>
                      <a:pt x="454" y="36"/>
                    </a:lnTo>
                    <a:lnTo>
                      <a:pt x="400" y="28"/>
                    </a:lnTo>
                    <a:lnTo>
                      <a:pt x="346" y="20"/>
                    </a:lnTo>
                    <a:lnTo>
                      <a:pt x="290" y="15"/>
                    </a:lnTo>
                    <a:lnTo>
                      <a:pt x="233" y="9"/>
                    </a:lnTo>
                    <a:lnTo>
                      <a:pt x="176" y="4"/>
                    </a:lnTo>
                    <a:lnTo>
                      <a:pt x="118" y="2"/>
                    </a:lnTo>
                    <a:lnTo>
                      <a:pt x="6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7144" name="Freeform 93"/>
              <p:cNvSpPr>
                <a:spLocks/>
              </p:cNvSpPr>
              <p:nvPr/>
            </p:nvSpPr>
            <p:spPr bwMode="auto">
              <a:xfrm>
                <a:off x="8250" y="4639"/>
                <a:ext cx="60" cy="185"/>
              </a:xfrm>
              <a:custGeom>
                <a:avLst/>
                <a:gdLst>
                  <a:gd name="T0" fmla="*/ 0 w 241"/>
                  <a:gd name="T1" fmla="*/ 0 h 738"/>
                  <a:gd name="T2" fmla="*/ 0 w 241"/>
                  <a:gd name="T3" fmla="*/ 1 h 738"/>
                  <a:gd name="T4" fmla="*/ 0 w 241"/>
                  <a:gd name="T5" fmla="*/ 1 h 738"/>
                  <a:gd name="T6" fmla="*/ 0 w 241"/>
                  <a:gd name="T7" fmla="*/ 0 h 738"/>
                  <a:gd name="T8" fmla="*/ 0 w 241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41" h="738">
                    <a:moveTo>
                      <a:pt x="241" y="0"/>
                    </a:moveTo>
                    <a:lnTo>
                      <a:pt x="52" y="738"/>
                    </a:lnTo>
                    <a:lnTo>
                      <a:pt x="0" y="726"/>
                    </a:lnTo>
                    <a:lnTo>
                      <a:pt x="169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</p:grpSp>
      <p:sp>
        <p:nvSpPr>
          <p:cNvPr id="126985" name="Freeform 94"/>
          <p:cNvSpPr>
            <a:spLocks/>
          </p:cNvSpPr>
          <p:nvPr/>
        </p:nvSpPr>
        <p:spPr bwMode="auto">
          <a:xfrm>
            <a:off x="6445250" y="3305175"/>
            <a:ext cx="1600200" cy="1489075"/>
          </a:xfrm>
          <a:custGeom>
            <a:avLst/>
            <a:gdLst>
              <a:gd name="T0" fmla="*/ 2147483647 w 2894"/>
              <a:gd name="T1" fmla="*/ 2147483647 h 2693"/>
              <a:gd name="T2" fmla="*/ 2147483647 w 2894"/>
              <a:gd name="T3" fmla="*/ 2147483647 h 2693"/>
              <a:gd name="T4" fmla="*/ 2147483647 w 2894"/>
              <a:gd name="T5" fmla="*/ 2147483647 h 2693"/>
              <a:gd name="T6" fmla="*/ 2147483647 w 2894"/>
              <a:gd name="T7" fmla="*/ 2147483647 h 2693"/>
              <a:gd name="T8" fmla="*/ 2147483647 w 2894"/>
              <a:gd name="T9" fmla="*/ 2147483647 h 2693"/>
              <a:gd name="T10" fmla="*/ 2147483647 w 2894"/>
              <a:gd name="T11" fmla="*/ 2147483647 h 2693"/>
              <a:gd name="T12" fmla="*/ 2147483647 w 2894"/>
              <a:gd name="T13" fmla="*/ 2147483647 h 2693"/>
              <a:gd name="T14" fmla="*/ 2147483647 w 2894"/>
              <a:gd name="T15" fmla="*/ 2147483647 h 2693"/>
              <a:gd name="T16" fmla="*/ 2147483647 w 2894"/>
              <a:gd name="T17" fmla="*/ 2147483647 h 2693"/>
              <a:gd name="T18" fmla="*/ 2147483647 w 2894"/>
              <a:gd name="T19" fmla="*/ 2147483647 h 2693"/>
              <a:gd name="T20" fmla="*/ 2147483647 w 2894"/>
              <a:gd name="T21" fmla="*/ 2147483647 h 26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126986" name="Group 95"/>
          <p:cNvGrpSpPr>
            <a:grpSpLocks/>
          </p:cNvGrpSpPr>
          <p:nvPr/>
        </p:nvGrpSpPr>
        <p:grpSpPr bwMode="auto">
          <a:xfrm>
            <a:off x="6699250" y="4383088"/>
            <a:ext cx="436563" cy="203200"/>
            <a:chOff x="3600" y="219"/>
            <a:chExt cx="360" cy="175"/>
          </a:xfrm>
        </p:grpSpPr>
        <p:sp>
          <p:nvSpPr>
            <p:cNvPr id="127062" name="Oval 9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127063" name="Line 9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7064" name="Line 9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7065" name="Rectangle 99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127066" name="Oval 10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27067" name="Group 10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27072" name="Line 10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27073" name="Line 10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27074" name="Line 10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27068" name="Group 10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27069" name="Line 10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27070" name="Line 10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27071" name="Line 10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sp>
        <p:nvSpPr>
          <p:cNvPr id="126987" name="Line 109"/>
          <p:cNvSpPr>
            <a:spLocks noChangeShapeType="1"/>
          </p:cNvSpPr>
          <p:nvPr/>
        </p:nvSpPr>
        <p:spPr bwMode="auto">
          <a:xfrm>
            <a:off x="6724650" y="4233863"/>
            <a:ext cx="116205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6988" name="Line 110"/>
          <p:cNvSpPr>
            <a:spLocks noChangeShapeType="1"/>
          </p:cNvSpPr>
          <p:nvPr/>
        </p:nvSpPr>
        <p:spPr bwMode="auto">
          <a:xfrm>
            <a:off x="6907213" y="4233863"/>
            <a:ext cx="0" cy="1492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6989" name="Line 111"/>
          <p:cNvSpPr>
            <a:spLocks noChangeShapeType="1"/>
          </p:cNvSpPr>
          <p:nvPr/>
        </p:nvSpPr>
        <p:spPr bwMode="auto">
          <a:xfrm>
            <a:off x="7650163" y="4089400"/>
            <a:ext cx="0" cy="1492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126990" name="Group 112"/>
          <p:cNvGrpSpPr>
            <a:grpSpLocks/>
          </p:cNvGrpSpPr>
          <p:nvPr/>
        </p:nvGrpSpPr>
        <p:grpSpPr bwMode="auto">
          <a:xfrm>
            <a:off x="7251700" y="3678238"/>
            <a:ext cx="796925" cy="514350"/>
            <a:chOff x="10665" y="3225"/>
            <a:chExt cx="1440" cy="930"/>
          </a:xfrm>
        </p:grpSpPr>
        <p:sp>
          <p:nvSpPr>
            <p:cNvPr id="127058" name="Oval 113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27059" name="Group 114"/>
            <p:cNvGrpSpPr>
              <a:grpSpLocks/>
            </p:cNvGrpSpPr>
            <p:nvPr/>
          </p:nvGrpSpPr>
          <p:grpSpPr bwMode="auto">
            <a:xfrm>
              <a:off x="11031" y="3335"/>
              <a:ext cx="565" cy="643"/>
              <a:chOff x="2870" y="1518"/>
              <a:chExt cx="292" cy="320"/>
            </a:xfrm>
          </p:grpSpPr>
          <p:graphicFrame>
            <p:nvGraphicFramePr>
              <p:cNvPr id="127060" name="Object 115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8065" r:id="rId4" imgW="826829" imgH="840406" progId="">
                      <p:embed/>
                    </p:oleObj>
                  </mc:Choice>
                  <mc:Fallback>
                    <p:oleObj r:id="rId4" imgW="826829" imgH="840406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7061" name="Object 116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8066" r:id="rId6" imgW="1268295" imgH="1199426" progId="">
                      <p:embed/>
                    </p:oleObj>
                  </mc:Choice>
                  <mc:Fallback>
                    <p:oleObj r:id="rId6" imgW="1268295" imgH="1199426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126991" name="Freeform 117"/>
          <p:cNvSpPr>
            <a:spLocks/>
          </p:cNvSpPr>
          <p:nvPr/>
        </p:nvSpPr>
        <p:spPr bwMode="auto">
          <a:xfrm>
            <a:off x="3697288" y="5489575"/>
            <a:ext cx="2565400" cy="793750"/>
          </a:xfrm>
          <a:custGeom>
            <a:avLst/>
            <a:gdLst>
              <a:gd name="T0" fmla="*/ 2147483647 w 4636"/>
              <a:gd name="T1" fmla="*/ 2147483647 h 1435"/>
              <a:gd name="T2" fmla="*/ 2147483647 w 4636"/>
              <a:gd name="T3" fmla="*/ 2147483647 h 1435"/>
              <a:gd name="T4" fmla="*/ 2147483647 w 4636"/>
              <a:gd name="T5" fmla="*/ 2147483647 h 1435"/>
              <a:gd name="T6" fmla="*/ 2147483647 w 4636"/>
              <a:gd name="T7" fmla="*/ 2147483647 h 1435"/>
              <a:gd name="T8" fmla="*/ 2147483647 w 4636"/>
              <a:gd name="T9" fmla="*/ 2147483647 h 1435"/>
              <a:gd name="T10" fmla="*/ 2147483647 w 4636"/>
              <a:gd name="T11" fmla="*/ 2147483647 h 1435"/>
              <a:gd name="T12" fmla="*/ 2147483647 w 4636"/>
              <a:gd name="T13" fmla="*/ 2147483647 h 1435"/>
              <a:gd name="T14" fmla="*/ 2147483647 w 4636"/>
              <a:gd name="T15" fmla="*/ 2147483647 h 1435"/>
              <a:gd name="T16" fmla="*/ 2147483647 w 4636"/>
              <a:gd name="T17" fmla="*/ 2147483647 h 1435"/>
              <a:gd name="T18" fmla="*/ 2147483647 w 4636"/>
              <a:gd name="T19" fmla="*/ 2147483647 h 143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636" h="1435">
                <a:moveTo>
                  <a:pt x="339" y="15"/>
                </a:moveTo>
                <a:cubicBezTo>
                  <a:pt x="0" y="110"/>
                  <a:pt x="112" y="438"/>
                  <a:pt x="189" y="645"/>
                </a:cubicBezTo>
                <a:cubicBezTo>
                  <a:pt x="266" y="852"/>
                  <a:pt x="509" y="1130"/>
                  <a:pt x="804" y="1260"/>
                </a:cubicBezTo>
                <a:cubicBezTo>
                  <a:pt x="1099" y="1390"/>
                  <a:pt x="1507" y="1415"/>
                  <a:pt x="1959" y="1425"/>
                </a:cubicBezTo>
                <a:cubicBezTo>
                  <a:pt x="2411" y="1435"/>
                  <a:pt x="3192" y="1395"/>
                  <a:pt x="3519" y="1320"/>
                </a:cubicBezTo>
                <a:cubicBezTo>
                  <a:pt x="3846" y="1245"/>
                  <a:pt x="3753" y="1067"/>
                  <a:pt x="3924" y="975"/>
                </a:cubicBezTo>
                <a:cubicBezTo>
                  <a:pt x="4095" y="883"/>
                  <a:pt x="4489" y="885"/>
                  <a:pt x="4543" y="769"/>
                </a:cubicBezTo>
                <a:cubicBezTo>
                  <a:pt x="4597" y="653"/>
                  <a:pt x="4636" y="393"/>
                  <a:pt x="4249" y="278"/>
                </a:cubicBezTo>
                <a:cubicBezTo>
                  <a:pt x="3863" y="162"/>
                  <a:pt x="2874" y="120"/>
                  <a:pt x="2222" y="76"/>
                </a:cubicBezTo>
                <a:cubicBezTo>
                  <a:pt x="1570" y="32"/>
                  <a:pt x="868" y="0"/>
                  <a:pt x="339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8386" name="Line 119"/>
          <p:cNvSpPr>
            <a:spLocks noChangeShapeType="1"/>
          </p:cNvSpPr>
          <p:nvPr/>
        </p:nvSpPr>
        <p:spPr bwMode="auto">
          <a:xfrm flipV="1">
            <a:off x="7059613" y="4052888"/>
            <a:ext cx="428625" cy="2889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26994" name="Freeform 120"/>
          <p:cNvSpPr>
            <a:spLocks/>
          </p:cNvSpPr>
          <p:nvPr/>
        </p:nvSpPr>
        <p:spPr bwMode="auto">
          <a:xfrm>
            <a:off x="3695700" y="4630738"/>
            <a:ext cx="2970213" cy="292100"/>
          </a:xfrm>
          <a:custGeom>
            <a:avLst/>
            <a:gdLst>
              <a:gd name="T0" fmla="*/ 0 w 2196"/>
              <a:gd name="T1" fmla="*/ 0 h 318"/>
              <a:gd name="T2" fmla="*/ 2147483647 w 2196"/>
              <a:gd name="T3" fmla="*/ 2147483647 h 318"/>
              <a:gd name="T4" fmla="*/ 2147483647 w 2196"/>
              <a:gd name="T5" fmla="*/ 2147483647 h 31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96" h="318">
                <a:moveTo>
                  <a:pt x="0" y="0"/>
                </a:moveTo>
                <a:cubicBezTo>
                  <a:pt x="199" y="51"/>
                  <a:pt x="828" y="301"/>
                  <a:pt x="1194" y="306"/>
                </a:cubicBezTo>
                <a:cubicBezTo>
                  <a:pt x="1536" y="318"/>
                  <a:pt x="1987" y="88"/>
                  <a:pt x="2196" y="30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58388" name="Line 121"/>
          <p:cNvSpPr>
            <a:spLocks noChangeShapeType="1"/>
          </p:cNvSpPr>
          <p:nvPr/>
        </p:nvSpPr>
        <p:spPr bwMode="auto">
          <a:xfrm flipH="1" flipV="1">
            <a:off x="3660775" y="4743450"/>
            <a:ext cx="981075" cy="914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8389" name="Text Box 122"/>
          <p:cNvSpPr txBox="1">
            <a:spLocks noChangeArrowheads="1"/>
          </p:cNvSpPr>
          <p:nvPr/>
        </p:nvSpPr>
        <p:spPr bwMode="auto">
          <a:xfrm>
            <a:off x="254000" y="3963988"/>
            <a:ext cx="21002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Permanent address: 128.119.40.186</a:t>
            </a:r>
          </a:p>
        </p:txBody>
      </p:sp>
      <p:sp>
        <p:nvSpPr>
          <p:cNvPr id="58390" name="Text Box 123"/>
          <p:cNvSpPr txBox="1">
            <a:spLocks noChangeArrowheads="1"/>
          </p:cNvSpPr>
          <p:nvPr/>
        </p:nvSpPr>
        <p:spPr bwMode="auto">
          <a:xfrm>
            <a:off x="6305550" y="4710113"/>
            <a:ext cx="21002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Care-of address: 79.129.13.2</a:t>
            </a:r>
          </a:p>
        </p:txBody>
      </p:sp>
      <p:grpSp>
        <p:nvGrpSpPr>
          <p:cNvPr id="446588" name="Group 124"/>
          <p:cNvGrpSpPr>
            <a:grpSpLocks/>
          </p:cNvGrpSpPr>
          <p:nvPr/>
        </p:nvGrpSpPr>
        <p:grpSpPr bwMode="auto">
          <a:xfrm>
            <a:off x="1385888" y="5038725"/>
            <a:ext cx="3021012" cy="1068388"/>
            <a:chOff x="873" y="3174"/>
            <a:chExt cx="1903" cy="673"/>
          </a:xfrm>
        </p:grpSpPr>
        <p:grpSp>
          <p:nvGrpSpPr>
            <p:cNvPr id="127045" name="Group 125"/>
            <p:cNvGrpSpPr>
              <a:grpSpLocks/>
            </p:cNvGrpSpPr>
            <p:nvPr/>
          </p:nvGrpSpPr>
          <p:grpSpPr bwMode="auto">
            <a:xfrm>
              <a:off x="908" y="3174"/>
              <a:ext cx="1868" cy="286"/>
              <a:chOff x="527" y="2649"/>
              <a:chExt cx="1868" cy="286"/>
            </a:xfrm>
          </p:grpSpPr>
          <p:sp>
            <p:nvSpPr>
              <p:cNvPr id="58440" name="Rectangle 126"/>
              <p:cNvSpPr>
                <a:spLocks noChangeArrowheads="1"/>
              </p:cNvSpPr>
              <p:nvPr/>
            </p:nvSpPr>
            <p:spPr bwMode="auto">
              <a:xfrm>
                <a:off x="546" y="2680"/>
                <a:ext cx="1849" cy="23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58441" name="Text Box 127"/>
              <p:cNvSpPr txBox="1">
                <a:spLocks noChangeArrowheads="1"/>
              </p:cNvSpPr>
              <p:nvPr/>
            </p:nvSpPr>
            <p:spPr bwMode="auto">
              <a:xfrm>
                <a:off x="527" y="2698"/>
                <a:ext cx="178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600" dirty="0" smtClean="0">
                    <a:latin typeface="Arial" charset="0"/>
                    <a:cs typeface="Arial" charset="0"/>
                  </a:rPr>
                  <a:t>dest: 128.119.40.186</a:t>
                </a:r>
              </a:p>
            </p:txBody>
          </p:sp>
          <p:sp>
            <p:nvSpPr>
              <p:cNvPr id="58442" name="Line 128"/>
              <p:cNvSpPr>
                <a:spLocks noChangeShapeType="1"/>
              </p:cNvSpPr>
              <p:nvPr/>
            </p:nvSpPr>
            <p:spPr bwMode="auto">
              <a:xfrm>
                <a:off x="1847" y="2680"/>
                <a:ext cx="3" cy="2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grpSp>
            <p:nvGrpSpPr>
              <p:cNvPr id="127050" name="Group 129"/>
              <p:cNvGrpSpPr>
                <a:grpSpLocks/>
              </p:cNvGrpSpPr>
              <p:nvPr/>
            </p:nvGrpSpPr>
            <p:grpSpPr bwMode="auto">
              <a:xfrm>
                <a:off x="2148" y="2649"/>
                <a:ext cx="111" cy="109"/>
                <a:chOff x="1941" y="2928"/>
                <a:chExt cx="111" cy="109"/>
              </a:xfrm>
            </p:grpSpPr>
            <p:sp>
              <p:nvSpPr>
                <p:cNvPr id="127055" name="Freeform 130"/>
                <p:cNvSpPr>
                  <a:spLocks/>
                </p:cNvSpPr>
                <p:nvPr/>
              </p:nvSpPr>
              <p:spPr bwMode="auto">
                <a:xfrm>
                  <a:off x="1941" y="2928"/>
                  <a:ext cx="111" cy="108"/>
                </a:xfrm>
                <a:custGeom>
                  <a:avLst/>
                  <a:gdLst>
                    <a:gd name="T0" fmla="*/ 57 w 111"/>
                    <a:gd name="T1" fmla="*/ 0 h 108"/>
                    <a:gd name="T2" fmla="*/ 111 w 111"/>
                    <a:gd name="T3" fmla="*/ 0 h 108"/>
                    <a:gd name="T4" fmla="*/ 48 w 111"/>
                    <a:gd name="T5" fmla="*/ 108 h 108"/>
                    <a:gd name="T6" fmla="*/ 0 w 111"/>
                    <a:gd name="T7" fmla="*/ 105 h 108"/>
                    <a:gd name="T8" fmla="*/ 57 w 111"/>
                    <a:gd name="T9" fmla="*/ 0 h 10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11" h="108">
                      <a:moveTo>
                        <a:pt x="57" y="0"/>
                      </a:moveTo>
                      <a:lnTo>
                        <a:pt x="111" y="0"/>
                      </a:lnTo>
                      <a:lnTo>
                        <a:pt x="48" y="108"/>
                      </a:lnTo>
                      <a:lnTo>
                        <a:pt x="0" y="105"/>
                      </a:lnTo>
                      <a:lnTo>
                        <a:pt x="57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58449" name="Line 131"/>
                <p:cNvSpPr>
                  <a:spLocks noChangeShapeType="1"/>
                </p:cNvSpPr>
                <p:nvPr/>
              </p:nvSpPr>
              <p:spPr bwMode="auto">
                <a:xfrm flipH="1">
                  <a:off x="1943" y="2932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58450" name="Line 132"/>
                <p:cNvSpPr>
                  <a:spLocks noChangeShapeType="1"/>
                </p:cNvSpPr>
                <p:nvPr/>
              </p:nvSpPr>
              <p:spPr bwMode="auto">
                <a:xfrm flipH="1">
                  <a:off x="1985" y="2938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127051" name="Group 133"/>
              <p:cNvGrpSpPr>
                <a:grpSpLocks/>
              </p:cNvGrpSpPr>
              <p:nvPr/>
            </p:nvGrpSpPr>
            <p:grpSpPr bwMode="auto">
              <a:xfrm>
                <a:off x="2136" y="2826"/>
                <a:ext cx="111" cy="109"/>
                <a:chOff x="1941" y="2928"/>
                <a:chExt cx="111" cy="109"/>
              </a:xfrm>
            </p:grpSpPr>
            <p:sp>
              <p:nvSpPr>
                <p:cNvPr id="127052" name="Freeform 134"/>
                <p:cNvSpPr>
                  <a:spLocks/>
                </p:cNvSpPr>
                <p:nvPr/>
              </p:nvSpPr>
              <p:spPr bwMode="auto">
                <a:xfrm>
                  <a:off x="1941" y="2928"/>
                  <a:ext cx="111" cy="108"/>
                </a:xfrm>
                <a:custGeom>
                  <a:avLst/>
                  <a:gdLst>
                    <a:gd name="T0" fmla="*/ 57 w 111"/>
                    <a:gd name="T1" fmla="*/ 0 h 108"/>
                    <a:gd name="T2" fmla="*/ 111 w 111"/>
                    <a:gd name="T3" fmla="*/ 0 h 108"/>
                    <a:gd name="T4" fmla="*/ 48 w 111"/>
                    <a:gd name="T5" fmla="*/ 108 h 108"/>
                    <a:gd name="T6" fmla="*/ 0 w 111"/>
                    <a:gd name="T7" fmla="*/ 105 h 108"/>
                    <a:gd name="T8" fmla="*/ 57 w 111"/>
                    <a:gd name="T9" fmla="*/ 0 h 10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11" h="108">
                      <a:moveTo>
                        <a:pt x="57" y="0"/>
                      </a:moveTo>
                      <a:lnTo>
                        <a:pt x="111" y="0"/>
                      </a:lnTo>
                      <a:lnTo>
                        <a:pt x="48" y="108"/>
                      </a:lnTo>
                      <a:lnTo>
                        <a:pt x="0" y="105"/>
                      </a:lnTo>
                      <a:lnTo>
                        <a:pt x="57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58446" name="Line 135"/>
                <p:cNvSpPr>
                  <a:spLocks noChangeShapeType="1"/>
                </p:cNvSpPr>
                <p:nvPr/>
              </p:nvSpPr>
              <p:spPr bwMode="auto">
                <a:xfrm flipH="1">
                  <a:off x="1943" y="2932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58447" name="Line 136"/>
                <p:cNvSpPr>
                  <a:spLocks noChangeShapeType="1"/>
                </p:cNvSpPr>
                <p:nvPr/>
              </p:nvSpPr>
              <p:spPr bwMode="auto">
                <a:xfrm flipH="1">
                  <a:off x="1985" y="2938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  <p:sp>
          <p:nvSpPr>
            <p:cNvPr id="58439" name="Text Box 137"/>
            <p:cNvSpPr txBox="1">
              <a:spLocks noChangeArrowheads="1"/>
            </p:cNvSpPr>
            <p:nvPr/>
          </p:nvSpPr>
          <p:spPr bwMode="auto">
            <a:xfrm>
              <a:off x="873" y="3443"/>
              <a:ext cx="1187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packet sent by correspondent</a:t>
              </a:r>
            </a:p>
          </p:txBody>
        </p:sp>
      </p:grpSp>
      <p:grpSp>
        <p:nvGrpSpPr>
          <p:cNvPr id="446602" name="Group 138"/>
          <p:cNvGrpSpPr>
            <a:grpSpLocks/>
          </p:cNvGrpSpPr>
          <p:nvPr/>
        </p:nvGrpSpPr>
        <p:grpSpPr bwMode="auto">
          <a:xfrm>
            <a:off x="879475" y="2039938"/>
            <a:ext cx="5287963" cy="2814637"/>
            <a:chOff x="554" y="1285"/>
            <a:chExt cx="3331" cy="1773"/>
          </a:xfrm>
        </p:grpSpPr>
        <p:sp>
          <p:nvSpPr>
            <p:cNvPr id="58410" name="Rectangle 139"/>
            <p:cNvSpPr>
              <a:spLocks noChangeArrowheads="1"/>
            </p:cNvSpPr>
            <p:nvPr/>
          </p:nvSpPr>
          <p:spPr bwMode="auto">
            <a:xfrm>
              <a:off x="2931" y="2982"/>
              <a:ext cx="356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127018" name="Freeform 140"/>
            <p:cNvSpPr>
              <a:spLocks/>
            </p:cNvSpPr>
            <p:nvPr/>
          </p:nvSpPr>
          <p:spPr bwMode="auto">
            <a:xfrm>
              <a:off x="576" y="2009"/>
              <a:ext cx="3303" cy="990"/>
            </a:xfrm>
            <a:custGeom>
              <a:avLst/>
              <a:gdLst>
                <a:gd name="T0" fmla="*/ 2439 w 3303"/>
                <a:gd name="T1" fmla="*/ 981 h 990"/>
                <a:gd name="T2" fmla="*/ 1490 w 3303"/>
                <a:gd name="T3" fmla="*/ 346 h 990"/>
                <a:gd name="T4" fmla="*/ 0 w 3303"/>
                <a:gd name="T5" fmla="*/ 41 h 990"/>
                <a:gd name="T6" fmla="*/ 3303 w 3303"/>
                <a:gd name="T7" fmla="*/ 49 h 990"/>
                <a:gd name="T8" fmla="*/ 2829 w 3303"/>
                <a:gd name="T9" fmla="*/ 337 h 990"/>
                <a:gd name="T10" fmla="*/ 2558 w 3303"/>
                <a:gd name="T11" fmla="*/ 973 h 990"/>
                <a:gd name="T12" fmla="*/ 2439 w 3303"/>
                <a:gd name="T13" fmla="*/ 981 h 9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03" h="990">
                  <a:moveTo>
                    <a:pt x="2439" y="981"/>
                  </a:moveTo>
                  <a:cubicBezTo>
                    <a:pt x="2439" y="981"/>
                    <a:pt x="1882" y="501"/>
                    <a:pt x="1490" y="346"/>
                  </a:cubicBezTo>
                  <a:cubicBezTo>
                    <a:pt x="1098" y="191"/>
                    <a:pt x="13" y="47"/>
                    <a:pt x="0" y="41"/>
                  </a:cubicBezTo>
                  <a:cubicBezTo>
                    <a:pt x="13" y="59"/>
                    <a:pt x="2832" y="0"/>
                    <a:pt x="3303" y="49"/>
                  </a:cubicBezTo>
                  <a:cubicBezTo>
                    <a:pt x="3301" y="41"/>
                    <a:pt x="2925" y="183"/>
                    <a:pt x="2829" y="337"/>
                  </a:cubicBezTo>
                  <a:cubicBezTo>
                    <a:pt x="2733" y="491"/>
                    <a:pt x="2550" y="990"/>
                    <a:pt x="2558" y="973"/>
                  </a:cubicBezTo>
                  <a:cubicBezTo>
                    <a:pt x="2558" y="990"/>
                    <a:pt x="2439" y="981"/>
                    <a:pt x="2439" y="981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127019" name="Group 141"/>
            <p:cNvGrpSpPr>
              <a:grpSpLocks/>
            </p:cNvGrpSpPr>
            <p:nvPr/>
          </p:nvGrpSpPr>
          <p:grpSpPr bwMode="auto">
            <a:xfrm>
              <a:off x="561" y="1649"/>
              <a:ext cx="3324" cy="464"/>
              <a:chOff x="1240" y="1226"/>
              <a:chExt cx="3324" cy="464"/>
            </a:xfrm>
          </p:grpSpPr>
          <p:grpSp>
            <p:nvGrpSpPr>
              <p:cNvPr id="127021" name="Group 142"/>
              <p:cNvGrpSpPr>
                <a:grpSpLocks/>
              </p:cNvGrpSpPr>
              <p:nvPr/>
            </p:nvGrpSpPr>
            <p:grpSpPr bwMode="auto">
              <a:xfrm>
                <a:off x="1240" y="1226"/>
                <a:ext cx="3324" cy="464"/>
                <a:chOff x="1198" y="3598"/>
                <a:chExt cx="3324" cy="464"/>
              </a:xfrm>
            </p:grpSpPr>
            <p:sp>
              <p:nvSpPr>
                <p:cNvPr id="58427" name="Rectangle 143"/>
                <p:cNvSpPr>
                  <a:spLocks noChangeArrowheads="1"/>
                </p:cNvSpPr>
                <p:nvPr/>
              </p:nvSpPr>
              <p:spPr bwMode="auto">
                <a:xfrm>
                  <a:off x="1221" y="3665"/>
                  <a:ext cx="3301" cy="343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58428" name="Text Box 144"/>
                <p:cNvSpPr txBox="1">
                  <a:spLocks noChangeArrowheads="1"/>
                </p:cNvSpPr>
                <p:nvPr/>
              </p:nvSpPr>
              <p:spPr bwMode="auto">
                <a:xfrm>
                  <a:off x="1198" y="3733"/>
                  <a:ext cx="1780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600" dirty="0" smtClean="0">
                      <a:latin typeface="Arial" charset="0"/>
                      <a:cs typeface="Arial" charset="0"/>
                    </a:rPr>
                    <a:t>dest: 79.129.13.2</a:t>
                  </a:r>
                </a:p>
              </p:txBody>
            </p:sp>
            <p:sp>
              <p:nvSpPr>
                <p:cNvPr id="58429" name="Line 145"/>
                <p:cNvSpPr>
                  <a:spLocks noChangeShapeType="1"/>
                </p:cNvSpPr>
                <p:nvPr/>
              </p:nvSpPr>
              <p:spPr bwMode="auto">
                <a:xfrm>
                  <a:off x="2311" y="3659"/>
                  <a:ext cx="8" cy="34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grpSp>
              <p:nvGrpSpPr>
                <p:cNvPr id="127037" name="Group 146"/>
                <p:cNvGrpSpPr>
                  <a:grpSpLocks/>
                </p:cNvGrpSpPr>
                <p:nvPr/>
              </p:nvGrpSpPr>
              <p:grpSpPr bwMode="auto">
                <a:xfrm>
                  <a:off x="4374" y="3598"/>
                  <a:ext cx="111" cy="109"/>
                  <a:chOff x="1941" y="2928"/>
                  <a:chExt cx="111" cy="109"/>
                </a:xfrm>
              </p:grpSpPr>
              <p:sp>
                <p:nvSpPr>
                  <p:cNvPr id="127042" name="Freeform 147"/>
                  <p:cNvSpPr>
                    <a:spLocks/>
                  </p:cNvSpPr>
                  <p:nvPr/>
                </p:nvSpPr>
                <p:spPr bwMode="auto">
                  <a:xfrm>
                    <a:off x="1941" y="2928"/>
                    <a:ext cx="111" cy="108"/>
                  </a:xfrm>
                  <a:custGeom>
                    <a:avLst/>
                    <a:gdLst>
                      <a:gd name="T0" fmla="*/ 57 w 111"/>
                      <a:gd name="T1" fmla="*/ 0 h 108"/>
                      <a:gd name="T2" fmla="*/ 111 w 111"/>
                      <a:gd name="T3" fmla="*/ 0 h 108"/>
                      <a:gd name="T4" fmla="*/ 48 w 111"/>
                      <a:gd name="T5" fmla="*/ 108 h 108"/>
                      <a:gd name="T6" fmla="*/ 0 w 111"/>
                      <a:gd name="T7" fmla="*/ 105 h 108"/>
                      <a:gd name="T8" fmla="*/ 57 w 111"/>
                      <a:gd name="T9" fmla="*/ 0 h 10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11" h="108">
                        <a:moveTo>
                          <a:pt x="57" y="0"/>
                        </a:moveTo>
                        <a:lnTo>
                          <a:pt x="111" y="0"/>
                        </a:lnTo>
                        <a:lnTo>
                          <a:pt x="48" y="108"/>
                        </a:lnTo>
                        <a:lnTo>
                          <a:pt x="0" y="105"/>
                        </a:lnTo>
                        <a:lnTo>
                          <a:pt x="57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/>
                  </a:p>
                </p:txBody>
              </p:sp>
              <p:sp>
                <p:nvSpPr>
                  <p:cNvPr id="58436" name="Line 14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43" y="2932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58437" name="Line 14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85" y="2938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</p:grpSp>
            <p:grpSp>
              <p:nvGrpSpPr>
                <p:cNvPr id="127038" name="Group 150"/>
                <p:cNvGrpSpPr>
                  <a:grpSpLocks/>
                </p:cNvGrpSpPr>
                <p:nvPr/>
              </p:nvGrpSpPr>
              <p:grpSpPr bwMode="auto">
                <a:xfrm>
                  <a:off x="4355" y="3953"/>
                  <a:ext cx="111" cy="109"/>
                  <a:chOff x="1941" y="2928"/>
                  <a:chExt cx="111" cy="109"/>
                </a:xfrm>
              </p:grpSpPr>
              <p:sp>
                <p:nvSpPr>
                  <p:cNvPr id="127039" name="Freeform 151"/>
                  <p:cNvSpPr>
                    <a:spLocks/>
                  </p:cNvSpPr>
                  <p:nvPr/>
                </p:nvSpPr>
                <p:spPr bwMode="auto">
                  <a:xfrm>
                    <a:off x="1941" y="2928"/>
                    <a:ext cx="111" cy="108"/>
                  </a:xfrm>
                  <a:custGeom>
                    <a:avLst/>
                    <a:gdLst>
                      <a:gd name="T0" fmla="*/ 57 w 111"/>
                      <a:gd name="T1" fmla="*/ 0 h 108"/>
                      <a:gd name="T2" fmla="*/ 111 w 111"/>
                      <a:gd name="T3" fmla="*/ 0 h 108"/>
                      <a:gd name="T4" fmla="*/ 48 w 111"/>
                      <a:gd name="T5" fmla="*/ 108 h 108"/>
                      <a:gd name="T6" fmla="*/ 0 w 111"/>
                      <a:gd name="T7" fmla="*/ 105 h 108"/>
                      <a:gd name="T8" fmla="*/ 57 w 111"/>
                      <a:gd name="T9" fmla="*/ 0 h 10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11" h="108">
                        <a:moveTo>
                          <a:pt x="57" y="0"/>
                        </a:moveTo>
                        <a:lnTo>
                          <a:pt x="111" y="0"/>
                        </a:lnTo>
                        <a:lnTo>
                          <a:pt x="48" y="108"/>
                        </a:lnTo>
                        <a:lnTo>
                          <a:pt x="0" y="105"/>
                        </a:lnTo>
                        <a:lnTo>
                          <a:pt x="57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/>
                  </a:p>
                </p:txBody>
              </p:sp>
              <p:sp>
                <p:nvSpPr>
                  <p:cNvPr id="58433" name="Line 15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43" y="2932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58434" name="Line 15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85" y="2938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</p:grpSp>
          </p:grpSp>
          <p:grpSp>
            <p:nvGrpSpPr>
              <p:cNvPr id="127022" name="Group 154"/>
              <p:cNvGrpSpPr>
                <a:grpSpLocks/>
              </p:cNvGrpSpPr>
              <p:nvPr/>
            </p:nvGrpSpPr>
            <p:grpSpPr bwMode="auto">
              <a:xfrm>
                <a:off x="2520" y="1313"/>
                <a:ext cx="1868" cy="286"/>
                <a:chOff x="527" y="2649"/>
                <a:chExt cx="1868" cy="286"/>
              </a:xfrm>
            </p:grpSpPr>
            <p:sp>
              <p:nvSpPr>
                <p:cNvPr id="58416" name="Rectangle 155"/>
                <p:cNvSpPr>
                  <a:spLocks noChangeArrowheads="1"/>
                </p:cNvSpPr>
                <p:nvPr/>
              </p:nvSpPr>
              <p:spPr bwMode="auto">
                <a:xfrm>
                  <a:off x="546" y="2680"/>
                  <a:ext cx="1849" cy="23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58417" name="Text Box 156"/>
                <p:cNvSpPr txBox="1">
                  <a:spLocks noChangeArrowheads="1"/>
                </p:cNvSpPr>
                <p:nvPr/>
              </p:nvSpPr>
              <p:spPr bwMode="auto">
                <a:xfrm>
                  <a:off x="527" y="2698"/>
                  <a:ext cx="1780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600" dirty="0" smtClean="0">
                      <a:latin typeface="Arial" charset="0"/>
                      <a:cs typeface="Arial" charset="0"/>
                    </a:rPr>
                    <a:t>dest: 128.119.40.186</a:t>
                  </a:r>
                </a:p>
              </p:txBody>
            </p:sp>
            <p:sp>
              <p:nvSpPr>
                <p:cNvPr id="58418" name="Line 157"/>
                <p:cNvSpPr>
                  <a:spLocks noChangeShapeType="1"/>
                </p:cNvSpPr>
                <p:nvPr/>
              </p:nvSpPr>
              <p:spPr bwMode="auto">
                <a:xfrm>
                  <a:off x="1847" y="2680"/>
                  <a:ext cx="3" cy="23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grpSp>
              <p:nvGrpSpPr>
                <p:cNvPr id="127026" name="Group 158"/>
                <p:cNvGrpSpPr>
                  <a:grpSpLocks/>
                </p:cNvGrpSpPr>
                <p:nvPr/>
              </p:nvGrpSpPr>
              <p:grpSpPr bwMode="auto">
                <a:xfrm>
                  <a:off x="2148" y="2649"/>
                  <a:ext cx="111" cy="109"/>
                  <a:chOff x="1941" y="2928"/>
                  <a:chExt cx="111" cy="109"/>
                </a:xfrm>
              </p:grpSpPr>
              <p:sp>
                <p:nvSpPr>
                  <p:cNvPr id="127031" name="Freeform 159"/>
                  <p:cNvSpPr>
                    <a:spLocks/>
                  </p:cNvSpPr>
                  <p:nvPr/>
                </p:nvSpPr>
                <p:spPr bwMode="auto">
                  <a:xfrm>
                    <a:off x="1941" y="2928"/>
                    <a:ext cx="111" cy="108"/>
                  </a:xfrm>
                  <a:custGeom>
                    <a:avLst/>
                    <a:gdLst>
                      <a:gd name="T0" fmla="*/ 57 w 111"/>
                      <a:gd name="T1" fmla="*/ 0 h 108"/>
                      <a:gd name="T2" fmla="*/ 111 w 111"/>
                      <a:gd name="T3" fmla="*/ 0 h 108"/>
                      <a:gd name="T4" fmla="*/ 48 w 111"/>
                      <a:gd name="T5" fmla="*/ 108 h 108"/>
                      <a:gd name="T6" fmla="*/ 0 w 111"/>
                      <a:gd name="T7" fmla="*/ 105 h 108"/>
                      <a:gd name="T8" fmla="*/ 57 w 111"/>
                      <a:gd name="T9" fmla="*/ 0 h 10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11" h="108">
                        <a:moveTo>
                          <a:pt x="57" y="0"/>
                        </a:moveTo>
                        <a:lnTo>
                          <a:pt x="111" y="0"/>
                        </a:lnTo>
                        <a:lnTo>
                          <a:pt x="48" y="108"/>
                        </a:lnTo>
                        <a:lnTo>
                          <a:pt x="0" y="105"/>
                        </a:lnTo>
                        <a:lnTo>
                          <a:pt x="57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/>
                  </a:p>
                </p:txBody>
              </p:sp>
              <p:sp>
                <p:nvSpPr>
                  <p:cNvPr id="58425" name="Line 16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43" y="2932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58426" name="Line 16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85" y="2938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</p:grpSp>
            <p:grpSp>
              <p:nvGrpSpPr>
                <p:cNvPr id="127027" name="Group 162"/>
                <p:cNvGrpSpPr>
                  <a:grpSpLocks/>
                </p:cNvGrpSpPr>
                <p:nvPr/>
              </p:nvGrpSpPr>
              <p:grpSpPr bwMode="auto">
                <a:xfrm>
                  <a:off x="2136" y="2826"/>
                  <a:ext cx="111" cy="109"/>
                  <a:chOff x="1941" y="2928"/>
                  <a:chExt cx="111" cy="109"/>
                </a:xfrm>
              </p:grpSpPr>
              <p:sp>
                <p:nvSpPr>
                  <p:cNvPr id="127028" name="Freeform 163"/>
                  <p:cNvSpPr>
                    <a:spLocks/>
                  </p:cNvSpPr>
                  <p:nvPr/>
                </p:nvSpPr>
                <p:spPr bwMode="auto">
                  <a:xfrm>
                    <a:off x="1941" y="2928"/>
                    <a:ext cx="111" cy="108"/>
                  </a:xfrm>
                  <a:custGeom>
                    <a:avLst/>
                    <a:gdLst>
                      <a:gd name="T0" fmla="*/ 57 w 111"/>
                      <a:gd name="T1" fmla="*/ 0 h 108"/>
                      <a:gd name="T2" fmla="*/ 111 w 111"/>
                      <a:gd name="T3" fmla="*/ 0 h 108"/>
                      <a:gd name="T4" fmla="*/ 48 w 111"/>
                      <a:gd name="T5" fmla="*/ 108 h 108"/>
                      <a:gd name="T6" fmla="*/ 0 w 111"/>
                      <a:gd name="T7" fmla="*/ 105 h 108"/>
                      <a:gd name="T8" fmla="*/ 57 w 111"/>
                      <a:gd name="T9" fmla="*/ 0 h 10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11" h="108">
                        <a:moveTo>
                          <a:pt x="57" y="0"/>
                        </a:moveTo>
                        <a:lnTo>
                          <a:pt x="111" y="0"/>
                        </a:lnTo>
                        <a:lnTo>
                          <a:pt x="48" y="108"/>
                        </a:lnTo>
                        <a:lnTo>
                          <a:pt x="0" y="105"/>
                        </a:lnTo>
                        <a:lnTo>
                          <a:pt x="57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/>
                  </a:p>
                </p:txBody>
              </p:sp>
              <p:sp>
                <p:nvSpPr>
                  <p:cNvPr id="58422" name="Line 16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43" y="2932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58423" name="Line 16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85" y="2938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</p:grpSp>
          </p:grpSp>
        </p:grpSp>
        <p:sp>
          <p:nvSpPr>
            <p:cNvPr id="58413" name="Text Box 166"/>
            <p:cNvSpPr txBox="1">
              <a:spLocks noChangeArrowheads="1"/>
            </p:cNvSpPr>
            <p:nvPr/>
          </p:nvSpPr>
          <p:spPr bwMode="auto">
            <a:xfrm>
              <a:off x="554" y="1285"/>
              <a:ext cx="2855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packet sent by home agent to foreign agent: a </a:t>
              </a:r>
              <a:r>
                <a:rPr lang="en-US" i="1" dirty="0" smtClean="0">
                  <a:latin typeface="Arial" charset="0"/>
                  <a:cs typeface="Arial" charset="0"/>
                </a:rPr>
                <a:t>packet within a packet</a:t>
              </a:r>
            </a:p>
          </p:txBody>
        </p:sp>
      </p:grpSp>
      <p:grpSp>
        <p:nvGrpSpPr>
          <p:cNvPr id="446631" name="Group 167"/>
          <p:cNvGrpSpPr>
            <a:grpSpLocks/>
          </p:cNvGrpSpPr>
          <p:nvPr/>
        </p:nvGrpSpPr>
        <p:grpSpPr bwMode="auto">
          <a:xfrm>
            <a:off x="5426075" y="1611313"/>
            <a:ext cx="3567113" cy="2562225"/>
            <a:chOff x="3418" y="1015"/>
            <a:chExt cx="2247" cy="1614"/>
          </a:xfrm>
        </p:grpSpPr>
        <p:sp>
          <p:nvSpPr>
            <p:cNvPr id="58395" name="Rectangle 168"/>
            <p:cNvSpPr>
              <a:spLocks noChangeArrowheads="1"/>
            </p:cNvSpPr>
            <p:nvPr/>
          </p:nvSpPr>
          <p:spPr bwMode="auto">
            <a:xfrm>
              <a:off x="4382" y="2569"/>
              <a:ext cx="263" cy="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127003" name="Freeform 169"/>
            <p:cNvSpPr>
              <a:spLocks/>
            </p:cNvSpPr>
            <p:nvPr/>
          </p:nvSpPr>
          <p:spPr bwMode="auto">
            <a:xfrm>
              <a:off x="3693" y="1469"/>
              <a:ext cx="1849" cy="1132"/>
            </a:xfrm>
            <a:custGeom>
              <a:avLst/>
              <a:gdLst>
                <a:gd name="T0" fmla="*/ 779 w 1849"/>
                <a:gd name="T1" fmla="*/ 1132 h 1132"/>
                <a:gd name="T2" fmla="*/ 686 w 1849"/>
                <a:gd name="T3" fmla="*/ 344 h 1132"/>
                <a:gd name="T4" fmla="*/ 0 w 1849"/>
                <a:gd name="T5" fmla="*/ 39 h 1132"/>
                <a:gd name="T6" fmla="*/ 1849 w 1849"/>
                <a:gd name="T7" fmla="*/ 49 h 1132"/>
                <a:gd name="T8" fmla="*/ 1375 w 1849"/>
                <a:gd name="T9" fmla="*/ 337 h 1132"/>
                <a:gd name="T10" fmla="*/ 906 w 1849"/>
                <a:gd name="T11" fmla="*/ 996 h 1132"/>
                <a:gd name="T12" fmla="*/ 779 w 1849"/>
                <a:gd name="T13" fmla="*/ 1132 h 11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49" h="1132">
                  <a:moveTo>
                    <a:pt x="779" y="1132"/>
                  </a:moveTo>
                  <a:cubicBezTo>
                    <a:pt x="779" y="1132"/>
                    <a:pt x="1078" y="499"/>
                    <a:pt x="686" y="344"/>
                  </a:cubicBezTo>
                  <a:cubicBezTo>
                    <a:pt x="294" y="189"/>
                    <a:pt x="13" y="45"/>
                    <a:pt x="0" y="39"/>
                  </a:cubicBezTo>
                  <a:cubicBezTo>
                    <a:pt x="13" y="57"/>
                    <a:pt x="1378" y="0"/>
                    <a:pt x="1849" y="49"/>
                  </a:cubicBezTo>
                  <a:cubicBezTo>
                    <a:pt x="1847" y="41"/>
                    <a:pt x="1471" y="183"/>
                    <a:pt x="1375" y="337"/>
                  </a:cubicBezTo>
                  <a:cubicBezTo>
                    <a:pt x="1279" y="491"/>
                    <a:pt x="898" y="1013"/>
                    <a:pt x="906" y="996"/>
                  </a:cubicBezTo>
                  <a:cubicBezTo>
                    <a:pt x="906" y="1013"/>
                    <a:pt x="779" y="1132"/>
                    <a:pt x="779" y="1132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127004" name="Group 170"/>
            <p:cNvGrpSpPr>
              <a:grpSpLocks/>
            </p:cNvGrpSpPr>
            <p:nvPr/>
          </p:nvGrpSpPr>
          <p:grpSpPr bwMode="auto">
            <a:xfrm>
              <a:off x="3672" y="1254"/>
              <a:ext cx="1868" cy="286"/>
              <a:chOff x="527" y="2649"/>
              <a:chExt cx="1868" cy="286"/>
            </a:xfrm>
          </p:grpSpPr>
          <p:sp>
            <p:nvSpPr>
              <p:cNvPr id="58399" name="Rectangle 171"/>
              <p:cNvSpPr>
                <a:spLocks noChangeArrowheads="1"/>
              </p:cNvSpPr>
              <p:nvPr/>
            </p:nvSpPr>
            <p:spPr bwMode="auto">
              <a:xfrm>
                <a:off x="546" y="2680"/>
                <a:ext cx="1849" cy="23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58400" name="Text Box 172"/>
              <p:cNvSpPr txBox="1">
                <a:spLocks noChangeArrowheads="1"/>
              </p:cNvSpPr>
              <p:nvPr/>
            </p:nvSpPr>
            <p:spPr bwMode="auto">
              <a:xfrm>
                <a:off x="527" y="2698"/>
                <a:ext cx="178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600" dirty="0" smtClean="0">
                    <a:latin typeface="Arial" charset="0"/>
                    <a:cs typeface="Arial" charset="0"/>
                  </a:rPr>
                  <a:t>dest: 128.119.40.186</a:t>
                </a:r>
              </a:p>
            </p:txBody>
          </p:sp>
          <p:sp>
            <p:nvSpPr>
              <p:cNvPr id="58401" name="Line 173"/>
              <p:cNvSpPr>
                <a:spLocks noChangeShapeType="1"/>
              </p:cNvSpPr>
              <p:nvPr/>
            </p:nvSpPr>
            <p:spPr bwMode="auto">
              <a:xfrm>
                <a:off x="1847" y="2680"/>
                <a:ext cx="3" cy="2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grpSp>
            <p:nvGrpSpPr>
              <p:cNvPr id="127009" name="Group 174"/>
              <p:cNvGrpSpPr>
                <a:grpSpLocks/>
              </p:cNvGrpSpPr>
              <p:nvPr/>
            </p:nvGrpSpPr>
            <p:grpSpPr bwMode="auto">
              <a:xfrm>
                <a:off x="2148" y="2649"/>
                <a:ext cx="111" cy="109"/>
                <a:chOff x="1941" y="2928"/>
                <a:chExt cx="111" cy="109"/>
              </a:xfrm>
            </p:grpSpPr>
            <p:sp>
              <p:nvSpPr>
                <p:cNvPr id="127014" name="Freeform 175"/>
                <p:cNvSpPr>
                  <a:spLocks/>
                </p:cNvSpPr>
                <p:nvPr/>
              </p:nvSpPr>
              <p:spPr bwMode="auto">
                <a:xfrm>
                  <a:off x="1941" y="2928"/>
                  <a:ext cx="111" cy="108"/>
                </a:xfrm>
                <a:custGeom>
                  <a:avLst/>
                  <a:gdLst>
                    <a:gd name="T0" fmla="*/ 57 w 111"/>
                    <a:gd name="T1" fmla="*/ 0 h 108"/>
                    <a:gd name="T2" fmla="*/ 111 w 111"/>
                    <a:gd name="T3" fmla="*/ 0 h 108"/>
                    <a:gd name="T4" fmla="*/ 48 w 111"/>
                    <a:gd name="T5" fmla="*/ 108 h 108"/>
                    <a:gd name="T6" fmla="*/ 0 w 111"/>
                    <a:gd name="T7" fmla="*/ 105 h 108"/>
                    <a:gd name="T8" fmla="*/ 57 w 111"/>
                    <a:gd name="T9" fmla="*/ 0 h 10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11" h="108">
                      <a:moveTo>
                        <a:pt x="57" y="0"/>
                      </a:moveTo>
                      <a:lnTo>
                        <a:pt x="111" y="0"/>
                      </a:lnTo>
                      <a:lnTo>
                        <a:pt x="48" y="108"/>
                      </a:lnTo>
                      <a:lnTo>
                        <a:pt x="0" y="105"/>
                      </a:lnTo>
                      <a:lnTo>
                        <a:pt x="57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58408" name="Line 176"/>
                <p:cNvSpPr>
                  <a:spLocks noChangeShapeType="1"/>
                </p:cNvSpPr>
                <p:nvPr/>
              </p:nvSpPr>
              <p:spPr bwMode="auto">
                <a:xfrm flipH="1">
                  <a:off x="1943" y="2932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58409" name="Line 177"/>
                <p:cNvSpPr>
                  <a:spLocks noChangeShapeType="1"/>
                </p:cNvSpPr>
                <p:nvPr/>
              </p:nvSpPr>
              <p:spPr bwMode="auto">
                <a:xfrm flipH="1">
                  <a:off x="1985" y="2938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127010" name="Group 178"/>
              <p:cNvGrpSpPr>
                <a:grpSpLocks/>
              </p:cNvGrpSpPr>
              <p:nvPr/>
            </p:nvGrpSpPr>
            <p:grpSpPr bwMode="auto">
              <a:xfrm>
                <a:off x="2136" y="2826"/>
                <a:ext cx="111" cy="109"/>
                <a:chOff x="1941" y="2928"/>
                <a:chExt cx="111" cy="109"/>
              </a:xfrm>
            </p:grpSpPr>
            <p:sp>
              <p:nvSpPr>
                <p:cNvPr id="127011" name="Freeform 179"/>
                <p:cNvSpPr>
                  <a:spLocks/>
                </p:cNvSpPr>
                <p:nvPr/>
              </p:nvSpPr>
              <p:spPr bwMode="auto">
                <a:xfrm>
                  <a:off x="1941" y="2928"/>
                  <a:ext cx="111" cy="108"/>
                </a:xfrm>
                <a:custGeom>
                  <a:avLst/>
                  <a:gdLst>
                    <a:gd name="T0" fmla="*/ 57 w 111"/>
                    <a:gd name="T1" fmla="*/ 0 h 108"/>
                    <a:gd name="T2" fmla="*/ 111 w 111"/>
                    <a:gd name="T3" fmla="*/ 0 h 108"/>
                    <a:gd name="T4" fmla="*/ 48 w 111"/>
                    <a:gd name="T5" fmla="*/ 108 h 108"/>
                    <a:gd name="T6" fmla="*/ 0 w 111"/>
                    <a:gd name="T7" fmla="*/ 105 h 108"/>
                    <a:gd name="T8" fmla="*/ 57 w 111"/>
                    <a:gd name="T9" fmla="*/ 0 h 10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11" h="108">
                      <a:moveTo>
                        <a:pt x="57" y="0"/>
                      </a:moveTo>
                      <a:lnTo>
                        <a:pt x="111" y="0"/>
                      </a:lnTo>
                      <a:lnTo>
                        <a:pt x="48" y="108"/>
                      </a:lnTo>
                      <a:lnTo>
                        <a:pt x="0" y="105"/>
                      </a:lnTo>
                      <a:lnTo>
                        <a:pt x="57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58405" name="Line 180"/>
                <p:cNvSpPr>
                  <a:spLocks noChangeShapeType="1"/>
                </p:cNvSpPr>
                <p:nvPr/>
              </p:nvSpPr>
              <p:spPr bwMode="auto">
                <a:xfrm flipH="1">
                  <a:off x="1943" y="2932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58406" name="Line 181"/>
                <p:cNvSpPr>
                  <a:spLocks noChangeShapeType="1"/>
                </p:cNvSpPr>
                <p:nvPr/>
              </p:nvSpPr>
              <p:spPr bwMode="auto">
                <a:xfrm flipH="1">
                  <a:off x="1985" y="2938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  <p:sp>
          <p:nvSpPr>
            <p:cNvPr id="58398" name="Text Box 182"/>
            <p:cNvSpPr txBox="1">
              <a:spLocks noChangeArrowheads="1"/>
            </p:cNvSpPr>
            <p:nvPr/>
          </p:nvSpPr>
          <p:spPr bwMode="auto">
            <a:xfrm>
              <a:off x="3418" y="1015"/>
              <a:ext cx="224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foreign-agent-to-mobile packet</a:t>
              </a:r>
            </a:p>
          </p:txBody>
        </p:sp>
      </p:grpSp>
      <p:pic>
        <p:nvPicPr>
          <p:cNvPr id="127001" name="Picture 18" descr="underline_base"/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38" y="1046163"/>
            <a:ext cx="6399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18</a:t>
            </a:fld>
            <a:endParaRPr lang="en-US" sz="1200" dirty="0">
              <a:latin typeface="Tahoma" charset="0"/>
            </a:endParaRPr>
          </a:p>
        </p:txBody>
      </p:sp>
      <p:sp>
        <p:nvSpPr>
          <p:cNvPr id="18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grpSp>
        <p:nvGrpSpPr>
          <p:cNvPr id="188" name="Group 44"/>
          <p:cNvGrpSpPr>
            <a:grpSpLocks/>
          </p:cNvGrpSpPr>
          <p:nvPr/>
        </p:nvGrpSpPr>
        <p:grpSpPr bwMode="auto">
          <a:xfrm>
            <a:off x="4413588" y="5557985"/>
            <a:ext cx="568325" cy="481012"/>
            <a:chOff x="-44" y="1473"/>
            <a:chExt cx="981" cy="1105"/>
          </a:xfrm>
        </p:grpSpPr>
        <p:pic>
          <p:nvPicPr>
            <p:cNvPr id="189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0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33698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2"/>
          <p:cNvSpPr>
            <a:spLocks noGrp="1" noChangeArrowheads="1"/>
          </p:cNvSpPr>
          <p:nvPr>
            <p:ph type="title"/>
          </p:nvPr>
        </p:nvSpPr>
        <p:spPr>
          <a:xfrm>
            <a:off x="479425" y="10953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Mobile IP: agent discovery</a:t>
            </a:r>
          </a:p>
        </p:txBody>
      </p:sp>
      <p:sp>
        <p:nvSpPr>
          <p:cNvPr id="5939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9275" y="1443038"/>
            <a:ext cx="8034338" cy="4648200"/>
          </a:xfrm>
        </p:spPr>
        <p:txBody>
          <a:bodyPr/>
          <a:lstStyle/>
          <a:p>
            <a:pPr>
              <a:defRPr/>
            </a:pPr>
            <a:r>
              <a:rPr lang="en-US" sz="2400" i="1" dirty="0">
                <a:solidFill>
                  <a:srgbClr val="C00000"/>
                </a:solidFill>
                <a:latin typeface="Arial" charset="0"/>
                <a:cs typeface="Arial" charset="0"/>
              </a:rPr>
              <a:t>agent advertisement: </a:t>
            </a:r>
            <a:r>
              <a:rPr lang="en-US" sz="2400" dirty="0">
                <a:latin typeface="Arial" charset="0"/>
                <a:cs typeface="Arial" charset="0"/>
              </a:rPr>
              <a:t>foreign/home agents advertise service by broadcasting ICMP messages</a:t>
            </a:r>
            <a:r>
              <a:rPr lang="en-US" sz="2000" dirty="0">
                <a:latin typeface="Arial" charset="0"/>
                <a:cs typeface="Arial" charset="0"/>
              </a:rPr>
              <a:t> (typefield = 9)</a:t>
            </a:r>
          </a:p>
        </p:txBody>
      </p:sp>
      <p:graphicFrame>
        <p:nvGraphicFramePr>
          <p:cNvPr id="129029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2824163" y="2406650"/>
          <a:ext cx="5470525" cy="395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069" name="Picture" r:id="rId4" imgW="4051659" imgH="2919690" progId="Word.Picture.8">
                  <p:embed/>
                </p:oleObj>
              </mc:Choice>
              <mc:Fallback>
                <p:oleObj name="Picture" r:id="rId4" imgW="4051659" imgH="291969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2406650"/>
                        <a:ext cx="5470525" cy="3951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9" name="Text Box 5"/>
          <p:cNvSpPr txBox="1">
            <a:spLocks noChangeArrowheads="1"/>
          </p:cNvSpPr>
          <p:nvPr/>
        </p:nvSpPr>
        <p:spPr bwMode="auto">
          <a:xfrm>
            <a:off x="333375" y="4164013"/>
            <a:ext cx="23002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Arial" charset="0"/>
                <a:cs typeface="Arial" charset="0"/>
              </a:rPr>
              <a:t>R bit: registration required</a:t>
            </a:r>
          </a:p>
        </p:txBody>
      </p:sp>
      <p:sp>
        <p:nvSpPr>
          <p:cNvPr id="59400" name="Text Box 6"/>
          <p:cNvSpPr txBox="1">
            <a:spLocks noChangeArrowheads="1"/>
          </p:cNvSpPr>
          <p:nvPr/>
        </p:nvSpPr>
        <p:spPr bwMode="auto">
          <a:xfrm>
            <a:off x="344488" y="3230563"/>
            <a:ext cx="2457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Arial" charset="0"/>
                <a:cs typeface="Arial" charset="0"/>
              </a:rPr>
              <a:t>H,F bits: home and/or foreign agent</a:t>
            </a:r>
          </a:p>
        </p:txBody>
      </p:sp>
      <p:sp>
        <p:nvSpPr>
          <p:cNvPr id="59401" name="Line 7"/>
          <p:cNvSpPr>
            <a:spLocks noChangeShapeType="1"/>
          </p:cNvSpPr>
          <p:nvPr/>
        </p:nvSpPr>
        <p:spPr bwMode="auto">
          <a:xfrm>
            <a:off x="2790825" y="3768725"/>
            <a:ext cx="2538413" cy="110331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9402" name="Line 8"/>
          <p:cNvSpPr>
            <a:spLocks noChangeShapeType="1"/>
          </p:cNvSpPr>
          <p:nvPr/>
        </p:nvSpPr>
        <p:spPr bwMode="auto">
          <a:xfrm>
            <a:off x="2501900" y="4348163"/>
            <a:ext cx="2490788" cy="58261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129034" name="Picture 18" descr="underline_base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" y="949325"/>
            <a:ext cx="6399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19</a:t>
            </a:fld>
            <a:endParaRPr lang="en-US" sz="1200" dirty="0"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09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Chapter </a:t>
            </a:r>
            <a:r>
              <a:rPr lang="en-US" dirty="0" smtClean="0">
                <a:latin typeface="Gill Sans MT" charset="0"/>
                <a:cs typeface="+mj-cs"/>
              </a:rPr>
              <a:t>7 </a:t>
            </a:r>
            <a:r>
              <a:rPr lang="en-US" dirty="0">
                <a:latin typeface="Gill Sans MT" charset="0"/>
                <a:cs typeface="+mj-cs"/>
              </a:rPr>
              <a:t>outline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7.1 </a:t>
            </a:r>
            <a:r>
              <a:rPr lang="en-US" sz="2400" dirty="0">
                <a:latin typeface="Gill Sans MT" charset="0"/>
                <a:cs typeface="+mn-cs"/>
              </a:rPr>
              <a:t>Introduction </a:t>
            </a:r>
          </a:p>
          <a:p>
            <a:pPr>
              <a:spcBef>
                <a:spcPct val="50000"/>
              </a:spcBef>
              <a:buFont typeface="Wingdings" charset="0"/>
              <a:buNone/>
              <a:defRPr/>
            </a:pPr>
            <a:r>
              <a:rPr lang="en-US" sz="2400" dirty="0">
                <a:solidFill>
                  <a:srgbClr val="000099"/>
                </a:solidFill>
                <a:latin typeface="Gill Sans MT" charset="0"/>
                <a:cs typeface="+mn-cs"/>
              </a:rPr>
              <a:t>Wireless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7.2</a:t>
            </a:r>
            <a:r>
              <a:rPr lang="en-US" sz="2400" dirty="0" smtClean="0">
                <a:solidFill>
                  <a:srgbClr val="0000FF"/>
                </a:solidFill>
                <a:latin typeface="Gill Sans MT" charset="0"/>
                <a:cs typeface="+mn-cs"/>
              </a:rPr>
              <a:t> </a:t>
            </a:r>
            <a:r>
              <a:rPr lang="en-US" sz="2400" dirty="0" smtClean="0">
                <a:latin typeface="Gill Sans MT" charset="0"/>
                <a:cs typeface="+mn-cs"/>
              </a:rPr>
              <a:t>Wireless links, characteristics</a:t>
            </a:r>
            <a:endParaRPr lang="en-US" sz="2400" dirty="0"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CDMA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7.3</a:t>
            </a:r>
            <a:r>
              <a:rPr lang="en-US" sz="2400" dirty="0" smtClean="0"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IEEE 802.11 wireless LANs (</a:t>
            </a:r>
            <a:r>
              <a:rPr lang="ja-JP" altLang="en-US" sz="2400" dirty="0">
                <a:latin typeface="Gill Sans MT" charset="0"/>
                <a:cs typeface="+mn-cs"/>
              </a:rPr>
              <a:t>“</a:t>
            </a:r>
            <a:r>
              <a:rPr lang="en-US" sz="2400" dirty="0">
                <a:latin typeface="Gill Sans MT" charset="0"/>
                <a:cs typeface="+mn-cs"/>
              </a:rPr>
              <a:t>Wi-Fi</a:t>
            </a:r>
            <a:r>
              <a:rPr lang="ja-JP" altLang="en-US" sz="2400" dirty="0">
                <a:latin typeface="Gill Sans MT" charset="0"/>
                <a:cs typeface="+mn-cs"/>
              </a:rPr>
              <a:t>”</a:t>
            </a:r>
            <a:r>
              <a:rPr lang="en-US" sz="2400" dirty="0">
                <a:latin typeface="Gill Sans MT" charset="0"/>
                <a:cs typeface="+mn-cs"/>
              </a:rPr>
              <a:t>)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>
                <a:solidFill>
                  <a:srgbClr val="000099"/>
                </a:solidFill>
                <a:latin typeface="Gill Sans MT" charset="0"/>
                <a:cs typeface="+mn-cs"/>
              </a:rPr>
              <a:t>7</a:t>
            </a: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.4</a:t>
            </a:r>
            <a:r>
              <a:rPr lang="en-US" sz="2400" dirty="0" smtClean="0"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Cellular Internet Access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architecture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standards (e.g., 3G, LTE)</a:t>
            </a:r>
          </a:p>
        </p:txBody>
      </p:sp>
      <p:sp>
        <p:nvSpPr>
          <p:cNvPr id="4199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54475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 dirty="0">
                <a:solidFill>
                  <a:srgbClr val="000099"/>
                </a:solidFill>
                <a:latin typeface="Gill Sans MT" charset="0"/>
                <a:cs typeface="+mn-cs"/>
              </a:rPr>
              <a:t>Mobility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C00000"/>
                </a:solidFill>
                <a:latin typeface="Gill Sans MT" charset="0"/>
                <a:cs typeface="+mn-cs"/>
              </a:rPr>
              <a:t>7.5 </a:t>
            </a:r>
            <a:r>
              <a:rPr lang="en-US" sz="2400" dirty="0">
                <a:solidFill>
                  <a:srgbClr val="C00000"/>
                </a:solidFill>
                <a:latin typeface="Gill Sans MT" charset="0"/>
                <a:cs typeface="+mn-cs"/>
              </a:rPr>
              <a:t>Principles: addressing and routing to mobile users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>
                <a:solidFill>
                  <a:srgbClr val="000099"/>
                </a:solidFill>
                <a:latin typeface="Gill Sans MT" charset="0"/>
                <a:cs typeface="+mn-cs"/>
              </a:rPr>
              <a:t>7</a:t>
            </a: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.6</a:t>
            </a:r>
            <a:r>
              <a:rPr lang="en-US" sz="2400" dirty="0" smtClean="0"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Mobile IP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>
                <a:solidFill>
                  <a:srgbClr val="000099"/>
                </a:solidFill>
                <a:latin typeface="Gill Sans MT" charset="0"/>
                <a:cs typeface="+mn-cs"/>
              </a:rPr>
              <a:t>7</a:t>
            </a: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.7</a:t>
            </a:r>
            <a:r>
              <a:rPr lang="en-US" sz="2400" dirty="0" smtClean="0">
                <a:latin typeface="Gill Sans MT" charset="0"/>
                <a:cs typeface="+mn-cs"/>
              </a:rPr>
              <a:t> Handling mobility in cellular </a:t>
            </a:r>
            <a:r>
              <a:rPr lang="en-US" sz="2400" dirty="0">
                <a:latin typeface="Gill Sans MT" charset="0"/>
                <a:cs typeface="+mn-cs"/>
              </a:rPr>
              <a:t>networks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7.8</a:t>
            </a:r>
            <a:r>
              <a:rPr lang="en-US" sz="2400" dirty="0" smtClean="0"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Mobility and higher-layer protocols</a:t>
            </a:r>
          </a:p>
          <a:p>
            <a:pPr>
              <a:defRPr/>
            </a:pPr>
            <a:endParaRPr lang="en-US" sz="2400" dirty="0">
              <a:latin typeface="Gill Sans MT" charset="0"/>
              <a:cs typeface="+mn-cs"/>
            </a:endParaRPr>
          </a:p>
        </p:txBody>
      </p:sp>
      <p:pic>
        <p:nvPicPr>
          <p:cNvPr id="94214" name="Picture 23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1017588"/>
            <a:ext cx="4113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2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51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073" name="Picture 16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80962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0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69850"/>
            <a:ext cx="7772400" cy="942975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/>
                <a:cs typeface="Gill Sans MT"/>
              </a:rPr>
              <a:t>Mobile</a:t>
            </a:r>
            <a:r>
              <a:rPr lang="en-US" dirty="0">
                <a:latin typeface="Gill Sans MT" charset="0"/>
                <a:cs typeface="+mj-cs"/>
              </a:rPr>
              <a:t> IP: registration example</a:t>
            </a:r>
          </a:p>
        </p:txBody>
      </p:sp>
      <p:sp>
        <p:nvSpPr>
          <p:cNvPr id="131077" name="Text Box 40"/>
          <p:cNvSpPr txBox="1">
            <a:spLocks noChangeArrowheads="1"/>
          </p:cNvSpPr>
          <p:nvPr/>
        </p:nvSpPr>
        <p:spPr bwMode="auto">
          <a:xfrm>
            <a:off x="4594225" y="1011238"/>
            <a:ext cx="23225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400" dirty="0">
                <a:solidFill>
                  <a:srgbClr val="000099"/>
                </a:solidFill>
                <a:latin typeface="Gill Sans MT" charset="0"/>
                <a:ea typeface="ÇlÇr ñæí©" charset="0"/>
              </a:rPr>
              <a:t>visited network: 79.129.13/24</a:t>
            </a:r>
            <a:endParaRPr lang="en-US" sz="1400" dirty="0">
              <a:solidFill>
                <a:srgbClr val="000099"/>
              </a:solidFill>
              <a:latin typeface="Gill Sans MT" charset="0"/>
              <a:ea typeface="Gill Sans MT" charset="0"/>
              <a:cs typeface="Gill Sans MT" charset="0"/>
            </a:endParaRPr>
          </a:p>
        </p:txBody>
      </p:sp>
      <p:sp>
        <p:nvSpPr>
          <p:cNvPr id="131078" name="Text Box 41"/>
          <p:cNvSpPr txBox="1">
            <a:spLocks noChangeArrowheads="1"/>
          </p:cNvSpPr>
          <p:nvPr/>
        </p:nvSpPr>
        <p:spPr bwMode="auto">
          <a:xfrm>
            <a:off x="1331913" y="1149350"/>
            <a:ext cx="14335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400" dirty="0">
                <a:solidFill>
                  <a:srgbClr val="000099"/>
                </a:solidFill>
                <a:latin typeface="Gill Sans MT" charset="0"/>
                <a:ea typeface="ÇlÇr ñæí©" charset="0"/>
              </a:rPr>
              <a:t>home agent</a:t>
            </a:r>
          </a:p>
          <a:p>
            <a:pPr algn="ctr"/>
            <a:r>
              <a:rPr lang="en-US" sz="1400" dirty="0">
                <a:solidFill>
                  <a:srgbClr val="000099"/>
                </a:solidFill>
                <a:latin typeface="Gill Sans MT" charset="0"/>
                <a:ea typeface="ÇlÇr ñæí©" charset="0"/>
              </a:rPr>
              <a:t>HA: 128.119.40.7</a:t>
            </a:r>
            <a:endParaRPr lang="en-US" sz="1400" dirty="0">
              <a:solidFill>
                <a:srgbClr val="000099"/>
              </a:solidFill>
              <a:latin typeface="Gill Sans MT" charset="0"/>
              <a:ea typeface="Gill Sans MT" charset="0"/>
              <a:cs typeface="Gill Sans MT" charset="0"/>
            </a:endParaRPr>
          </a:p>
        </p:txBody>
      </p:sp>
      <p:sp>
        <p:nvSpPr>
          <p:cNvPr id="131079" name="Text Box 42"/>
          <p:cNvSpPr txBox="1">
            <a:spLocks noChangeArrowheads="1"/>
          </p:cNvSpPr>
          <p:nvPr/>
        </p:nvSpPr>
        <p:spPr bwMode="auto">
          <a:xfrm>
            <a:off x="3725863" y="1195388"/>
            <a:ext cx="14795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400" dirty="0">
                <a:solidFill>
                  <a:srgbClr val="000099"/>
                </a:solidFill>
                <a:latin typeface="Gill Sans MT" charset="0"/>
                <a:ea typeface="ÇlÇr ñæí©" charset="0"/>
              </a:rPr>
              <a:t>foreign agent</a:t>
            </a:r>
          </a:p>
          <a:p>
            <a:r>
              <a:rPr lang="en-US" sz="1400" dirty="0">
                <a:solidFill>
                  <a:srgbClr val="000099"/>
                </a:solidFill>
                <a:latin typeface="Gill Sans MT" charset="0"/>
                <a:ea typeface="ÇlÇr ñæí©" charset="0"/>
              </a:rPr>
              <a:t>COA: 79.129.13.2</a:t>
            </a:r>
          </a:p>
          <a:p>
            <a:endParaRPr lang="en-US" sz="1800" dirty="0"/>
          </a:p>
        </p:txBody>
      </p:sp>
      <p:sp>
        <p:nvSpPr>
          <p:cNvPr id="131080" name="Text Box 46"/>
          <p:cNvSpPr txBox="1">
            <a:spLocks noChangeArrowheads="1"/>
          </p:cNvSpPr>
          <p:nvPr/>
        </p:nvSpPr>
        <p:spPr bwMode="auto">
          <a:xfrm>
            <a:off x="6886575" y="1555750"/>
            <a:ext cx="16208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400" dirty="0">
                <a:solidFill>
                  <a:srgbClr val="000099"/>
                </a:solidFill>
                <a:latin typeface="Gill Sans MT" charset="0"/>
                <a:ea typeface="ÇlÇr ñæí©" charset="0"/>
              </a:rPr>
              <a:t>mobile agent</a:t>
            </a:r>
          </a:p>
          <a:p>
            <a:r>
              <a:rPr lang="en-US" sz="1400" dirty="0">
                <a:solidFill>
                  <a:srgbClr val="000099"/>
                </a:solidFill>
                <a:latin typeface="Gill Sans MT" charset="0"/>
                <a:ea typeface="ÇlÇr ñæí©" charset="0"/>
              </a:rPr>
              <a:t>MA: 128.119.40.186</a:t>
            </a:r>
            <a:endParaRPr lang="en-US" sz="1400" dirty="0">
              <a:solidFill>
                <a:srgbClr val="000099"/>
              </a:solidFill>
              <a:latin typeface="Gill Sans MT" charset="0"/>
              <a:ea typeface="Gill Sans MT" charset="0"/>
              <a:cs typeface="Gill Sans MT" charset="0"/>
            </a:endParaRPr>
          </a:p>
        </p:txBody>
      </p: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4456113" y="2732088"/>
            <a:ext cx="2390775" cy="1516062"/>
            <a:chOff x="4456543" y="2732527"/>
            <a:chExt cx="2389911" cy="1515110"/>
          </a:xfrm>
        </p:grpSpPr>
        <p:sp>
          <p:nvSpPr>
            <p:cNvPr id="131125" name="Line 47"/>
            <p:cNvSpPr>
              <a:spLocks noChangeShapeType="1"/>
            </p:cNvSpPr>
            <p:nvPr/>
          </p:nvSpPr>
          <p:spPr bwMode="auto">
            <a:xfrm flipH="1">
              <a:off x="4456543" y="2886364"/>
              <a:ext cx="2389911" cy="3579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31126" name="Group 48"/>
            <p:cNvGrpSpPr>
              <a:grpSpLocks/>
            </p:cNvGrpSpPr>
            <p:nvPr/>
          </p:nvGrpSpPr>
          <p:grpSpPr bwMode="auto">
            <a:xfrm>
              <a:off x="4617712" y="2732527"/>
              <a:ext cx="1882140" cy="1515110"/>
              <a:chOff x="13860" y="6885"/>
              <a:chExt cx="2964" cy="2386"/>
            </a:xfrm>
          </p:grpSpPr>
          <p:sp>
            <p:nvSpPr>
              <p:cNvPr id="131127" name="Text Box 49"/>
              <p:cNvSpPr txBox="1">
                <a:spLocks noChangeArrowheads="1"/>
              </p:cNvSpPr>
              <p:nvPr/>
            </p:nvSpPr>
            <p:spPr bwMode="auto">
              <a:xfrm>
                <a:off x="13860" y="6885"/>
                <a:ext cx="2510" cy="45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600" dirty="0">
                    <a:solidFill>
                      <a:srgbClr val="C00000"/>
                    </a:solidFill>
                    <a:latin typeface="Gill Sans MT" charset="0"/>
                    <a:ea typeface="ÇlÇr ñæí©" charset="0"/>
                  </a:rPr>
                  <a:t>registration req. </a:t>
                </a:r>
                <a:endParaRPr lang="en-US" sz="1600" dirty="0">
                  <a:solidFill>
                    <a:srgbClr val="C00000"/>
                  </a:solidFill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sp>
            <p:nvSpPr>
              <p:cNvPr id="131128" name="Text Box 50"/>
              <p:cNvSpPr txBox="1">
                <a:spLocks noChangeArrowheads="1"/>
              </p:cNvSpPr>
              <p:nvPr/>
            </p:nvSpPr>
            <p:spPr bwMode="auto">
              <a:xfrm>
                <a:off x="14132" y="7394"/>
                <a:ext cx="2692" cy="187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200" dirty="0">
                    <a:latin typeface="Arial" charset="0"/>
                    <a:ea typeface="ÇlÇr ñæí©" charset="0"/>
                    <a:cs typeface="ÇlÇr ñæí©" charset="0"/>
                  </a:rPr>
                  <a:t>COA: 79.129.13.2</a:t>
                </a:r>
              </a:p>
              <a:p>
                <a:r>
                  <a:rPr lang="en-US" sz="1200" dirty="0">
                    <a:latin typeface="Arial" charset="0"/>
                    <a:ea typeface="ÇlÇr ñæí©" charset="0"/>
                    <a:cs typeface="ÇlÇr ñæí©" charset="0"/>
                  </a:rPr>
                  <a:t>HA: 128.119.40.7</a:t>
                </a:r>
              </a:p>
              <a:p>
                <a:r>
                  <a:rPr lang="en-US" sz="1200" dirty="0">
                    <a:latin typeface="Arial" charset="0"/>
                    <a:ea typeface="ÇlÇr ñæí©" charset="0"/>
                    <a:cs typeface="ÇlÇr ñæí©" charset="0"/>
                  </a:rPr>
                  <a:t>MA: 128.119.40.186</a:t>
                </a:r>
              </a:p>
              <a:p>
                <a:r>
                  <a:rPr lang="en-US" sz="1200" dirty="0">
                    <a:latin typeface="Arial" charset="0"/>
                    <a:ea typeface="ÇlÇr ñæí©" charset="0"/>
                    <a:cs typeface="ÇlÇr ñæí©" charset="0"/>
                  </a:rPr>
                  <a:t>Lifetime: 9999</a:t>
                </a:r>
              </a:p>
              <a:p>
                <a:r>
                  <a:rPr lang="en-US" sz="1200" dirty="0">
                    <a:latin typeface="Arial" charset="0"/>
                    <a:ea typeface="ÇlÇr ñæí©" charset="0"/>
                    <a:cs typeface="ÇlÇr ñæí©" charset="0"/>
                  </a:rPr>
                  <a:t>identification:714</a:t>
                </a:r>
              </a:p>
              <a:p>
                <a:r>
                  <a:rPr lang="en-US" sz="1200" dirty="0">
                    <a:latin typeface="Arial" charset="0"/>
                    <a:ea typeface="ÇlÇr ñæí©" charset="0"/>
                    <a:cs typeface="ÇlÇr ñæí©" charset="0"/>
                  </a:rPr>
                  <a:t>….</a:t>
                </a:r>
              </a:p>
              <a:p>
                <a:endParaRPr lang="en-US" sz="1800" dirty="0"/>
              </a:p>
            </p:txBody>
          </p:sp>
        </p:grpSp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2022475" y="4606925"/>
            <a:ext cx="2422525" cy="1489075"/>
            <a:chOff x="2023162" y="4606595"/>
            <a:chExt cx="2421839" cy="1489368"/>
          </a:xfrm>
        </p:grpSpPr>
        <p:sp>
          <p:nvSpPr>
            <p:cNvPr id="131121" name="Line 57"/>
            <p:cNvSpPr>
              <a:spLocks noChangeShapeType="1"/>
            </p:cNvSpPr>
            <p:nvPr/>
          </p:nvSpPr>
          <p:spPr bwMode="auto">
            <a:xfrm>
              <a:off x="2023162" y="4887778"/>
              <a:ext cx="2421839" cy="41157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31122" name="Group 54"/>
            <p:cNvGrpSpPr>
              <a:grpSpLocks/>
            </p:cNvGrpSpPr>
            <p:nvPr/>
          </p:nvGrpSpPr>
          <p:grpSpPr bwMode="auto">
            <a:xfrm>
              <a:off x="2355497" y="4606595"/>
              <a:ext cx="1823720" cy="1489368"/>
              <a:chOff x="6012" y="8219"/>
              <a:chExt cx="2872" cy="1726"/>
            </a:xfrm>
          </p:grpSpPr>
          <p:sp>
            <p:nvSpPr>
              <p:cNvPr id="131123" name="Text Box 55"/>
              <p:cNvSpPr txBox="1">
                <a:spLocks noChangeArrowheads="1"/>
              </p:cNvSpPr>
              <p:nvPr/>
            </p:nvSpPr>
            <p:spPr bwMode="auto">
              <a:xfrm>
                <a:off x="6012" y="8219"/>
                <a:ext cx="2872" cy="45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600" dirty="0">
                    <a:solidFill>
                      <a:srgbClr val="C00000"/>
                    </a:solidFill>
                    <a:latin typeface="Gill Sans MT" charset="0"/>
                    <a:ea typeface="ÇlÇr ñæí©" charset="0"/>
                  </a:rPr>
                  <a:t>registration reply </a:t>
                </a:r>
                <a:endParaRPr lang="en-US" sz="1600" dirty="0">
                  <a:solidFill>
                    <a:srgbClr val="C00000"/>
                  </a:solidFill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sp>
            <p:nvSpPr>
              <p:cNvPr id="131124" name="Text Box 56"/>
              <p:cNvSpPr txBox="1">
                <a:spLocks noChangeArrowheads="1"/>
              </p:cNvSpPr>
              <p:nvPr/>
            </p:nvSpPr>
            <p:spPr bwMode="auto">
              <a:xfrm>
                <a:off x="6084" y="8580"/>
                <a:ext cx="2751" cy="136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200" dirty="0">
                    <a:latin typeface="Arial" charset="0"/>
                    <a:ea typeface="ÇlÇr ñæí©" charset="0"/>
                  </a:rPr>
                  <a:t>HA: 128.119.40.7</a:t>
                </a:r>
              </a:p>
              <a:p>
                <a:r>
                  <a:rPr lang="en-US" sz="1200" dirty="0">
                    <a:latin typeface="Arial" charset="0"/>
                    <a:ea typeface="ÇlÇr ñæí©" charset="0"/>
                  </a:rPr>
                  <a:t>MA: 128.119.40.186</a:t>
                </a:r>
              </a:p>
              <a:p>
                <a:r>
                  <a:rPr lang="en-US" sz="1200" dirty="0">
                    <a:latin typeface="Arial" charset="0"/>
                    <a:ea typeface="ÇlÇr ñæí©" charset="0"/>
                  </a:rPr>
                  <a:t>Lifetime: 4999</a:t>
                </a:r>
              </a:p>
              <a:p>
                <a:r>
                  <a:rPr lang="en-US" sz="1200" dirty="0">
                    <a:latin typeface="Arial" charset="0"/>
                    <a:ea typeface="ÇlÇr ñæí©" charset="0"/>
                  </a:rPr>
                  <a:t>Identification: 714</a:t>
                </a:r>
              </a:p>
              <a:p>
                <a:r>
                  <a:rPr lang="en-US" sz="1200" dirty="0">
                    <a:latin typeface="Arial" charset="0"/>
                    <a:ea typeface="ÇlÇr ñæí©" charset="0"/>
                  </a:rPr>
                  <a:t>encapsulation format</a:t>
                </a:r>
              </a:p>
              <a:p>
                <a:r>
                  <a:rPr lang="en-US" sz="1200" dirty="0">
                    <a:latin typeface="Arial" charset="0"/>
                    <a:ea typeface="ÇlÇr ñæí©" charset="0"/>
                  </a:rPr>
                  <a:t>….</a:t>
                </a:r>
              </a:p>
              <a:p>
                <a:endParaRPr lang="en-US" sz="1200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8" name="Group 37"/>
          <p:cNvGrpSpPr>
            <a:grpSpLocks/>
          </p:cNvGrpSpPr>
          <p:nvPr/>
        </p:nvGrpSpPr>
        <p:grpSpPr bwMode="auto">
          <a:xfrm>
            <a:off x="4449763" y="4805363"/>
            <a:ext cx="2422525" cy="1520825"/>
            <a:chOff x="4450016" y="4805226"/>
            <a:chExt cx="2421839" cy="1521673"/>
          </a:xfrm>
        </p:grpSpPr>
        <p:sp>
          <p:nvSpPr>
            <p:cNvPr id="131118" name="Line 57"/>
            <p:cNvSpPr>
              <a:spLocks noChangeShapeType="1"/>
            </p:cNvSpPr>
            <p:nvPr/>
          </p:nvSpPr>
          <p:spPr bwMode="auto">
            <a:xfrm>
              <a:off x="4450016" y="5467360"/>
              <a:ext cx="2421839" cy="41157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1119" name="Text Box 58"/>
            <p:cNvSpPr txBox="1">
              <a:spLocks noChangeArrowheads="1"/>
            </p:cNvSpPr>
            <p:nvPr/>
          </p:nvSpPr>
          <p:spPr bwMode="auto">
            <a:xfrm>
              <a:off x="4680345" y="4805226"/>
              <a:ext cx="1750471" cy="285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solidFill>
                    <a:srgbClr val="C00000"/>
                  </a:solidFill>
                  <a:latin typeface="Gill Sans MT" charset="0"/>
                  <a:ea typeface="ÇlÇr ñæí©" charset="0"/>
                </a:rPr>
                <a:t>registration reply </a:t>
              </a:r>
              <a:endParaRPr lang="en-US" sz="1600" dirty="0">
                <a:solidFill>
                  <a:srgbClr val="C00000"/>
                </a:solidFill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sp>
          <p:nvSpPr>
            <p:cNvPr id="131120" name="Text Box 59"/>
            <p:cNvSpPr txBox="1">
              <a:spLocks noChangeArrowheads="1"/>
            </p:cNvSpPr>
            <p:nvPr/>
          </p:nvSpPr>
          <p:spPr bwMode="auto">
            <a:xfrm>
              <a:off x="4790602" y="5123591"/>
              <a:ext cx="1697939" cy="120330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200" dirty="0">
                  <a:latin typeface="Arial" charset="0"/>
                  <a:ea typeface="ÇlÇr ñæí©" charset="0"/>
                  <a:cs typeface="ÇlÇr ñæí©" charset="0"/>
                </a:rPr>
                <a:t>HA: 128.119.40.7</a:t>
              </a:r>
            </a:p>
            <a:p>
              <a:r>
                <a:rPr lang="en-US" sz="1200" dirty="0">
                  <a:latin typeface="Arial" charset="0"/>
                  <a:ea typeface="ÇlÇr ñæí©" charset="0"/>
                  <a:cs typeface="ÇlÇr ñæí©" charset="0"/>
                </a:rPr>
                <a:t>MA: 128.119.40.186</a:t>
              </a:r>
            </a:p>
            <a:p>
              <a:r>
                <a:rPr lang="en-US" sz="1200" dirty="0">
                  <a:latin typeface="Arial" charset="0"/>
                  <a:ea typeface="ÇlÇr ñæí©" charset="0"/>
                  <a:cs typeface="ÇlÇr ñæí©" charset="0"/>
                </a:rPr>
                <a:t>Lifetime: 4999</a:t>
              </a:r>
            </a:p>
            <a:p>
              <a:r>
                <a:rPr lang="en-US" sz="1200" dirty="0">
                  <a:latin typeface="Arial" charset="0"/>
                  <a:ea typeface="ÇlÇr ñæí©" charset="0"/>
                  <a:cs typeface="ÇlÇr ñæí©" charset="0"/>
                </a:rPr>
                <a:t>Identification: 714</a:t>
              </a:r>
            </a:p>
            <a:p>
              <a:r>
                <a:rPr lang="en-US" sz="1200" dirty="0">
                  <a:latin typeface="Arial" charset="0"/>
                  <a:ea typeface="ÇlÇr ñæí©" charset="0"/>
                  <a:cs typeface="ÇlÇr ñæí©" charset="0"/>
                </a:rPr>
                <a:t>….</a:t>
              </a:r>
            </a:p>
            <a:p>
              <a:endParaRPr lang="en-US" sz="1800" dirty="0"/>
            </a:p>
          </p:txBody>
        </p:sp>
      </p:grpSp>
      <p:sp>
        <p:nvSpPr>
          <p:cNvPr id="131084" name="Text Box 61"/>
          <p:cNvSpPr txBox="1">
            <a:spLocks noChangeArrowheads="1"/>
          </p:cNvSpPr>
          <p:nvPr/>
        </p:nvSpPr>
        <p:spPr bwMode="auto">
          <a:xfrm>
            <a:off x="1408113" y="6048375"/>
            <a:ext cx="1004887" cy="342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600" dirty="0">
                <a:latin typeface="Gill Sans MT" charset="0"/>
                <a:ea typeface="ÇlÇr ñæí©" charset="0"/>
              </a:rPr>
              <a:t>time</a:t>
            </a:r>
            <a:endParaRPr lang="en-US" sz="1600" dirty="0">
              <a:latin typeface="Gill Sans MT" charset="0"/>
              <a:ea typeface="Gill Sans MT" charset="0"/>
              <a:cs typeface="Gill Sans MT" charset="0"/>
            </a:endParaRPr>
          </a:p>
        </p:txBody>
      </p:sp>
      <p:grpSp>
        <p:nvGrpSpPr>
          <p:cNvPr id="131085" name="Group 332"/>
          <p:cNvGrpSpPr>
            <a:grpSpLocks/>
          </p:cNvGrpSpPr>
          <p:nvPr/>
        </p:nvGrpSpPr>
        <p:grpSpPr bwMode="auto">
          <a:xfrm>
            <a:off x="1687513" y="1671638"/>
            <a:ext cx="749300" cy="314325"/>
            <a:chOff x="2356" y="1300"/>
            <a:chExt cx="555" cy="194"/>
          </a:xfrm>
        </p:grpSpPr>
        <p:sp>
          <p:nvSpPr>
            <p:cNvPr id="131110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latin typeface="Times New Roman" charset="0"/>
              </a:endParaRPr>
            </a:p>
          </p:txBody>
        </p:sp>
        <p:sp>
          <p:nvSpPr>
            <p:cNvPr id="131111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latin typeface="Times New Roman" charset="0"/>
              </a:endParaRPr>
            </a:p>
          </p:txBody>
        </p:sp>
        <p:sp>
          <p:nvSpPr>
            <p:cNvPr id="131112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latin typeface="Times New Roman" charset="0"/>
              </a:endParaRPr>
            </a:p>
          </p:txBody>
        </p:sp>
        <p:grpSp>
          <p:nvGrpSpPr>
            <p:cNvPr id="131113" name="Group 329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31116" name="Freeform 32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1117" name="Freeform 32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67" name="Line 330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8" name="Line 331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131086" name="Group 332"/>
          <p:cNvGrpSpPr>
            <a:grpSpLocks/>
          </p:cNvGrpSpPr>
          <p:nvPr/>
        </p:nvGrpSpPr>
        <p:grpSpPr bwMode="auto">
          <a:xfrm>
            <a:off x="4049713" y="1673225"/>
            <a:ext cx="749300" cy="312738"/>
            <a:chOff x="2356" y="1300"/>
            <a:chExt cx="555" cy="194"/>
          </a:xfrm>
        </p:grpSpPr>
        <p:sp>
          <p:nvSpPr>
            <p:cNvPr id="131102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latin typeface="Times New Roman" charset="0"/>
              </a:endParaRPr>
            </a:p>
          </p:txBody>
        </p:sp>
        <p:sp>
          <p:nvSpPr>
            <p:cNvPr id="131103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latin typeface="Times New Roman" charset="0"/>
              </a:endParaRPr>
            </a:p>
          </p:txBody>
        </p:sp>
        <p:sp>
          <p:nvSpPr>
            <p:cNvPr id="131104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latin typeface="Times New Roman" charset="0"/>
              </a:endParaRPr>
            </a:p>
          </p:txBody>
        </p:sp>
        <p:grpSp>
          <p:nvGrpSpPr>
            <p:cNvPr id="131105" name="Group 329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31108" name="Freeform 32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1109" name="Freeform 32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76" name="Line 330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77" name="Line 331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cxnSp>
        <p:nvCxnSpPr>
          <p:cNvPr id="60447" name="Straight Connector 60446"/>
          <p:cNvCxnSpPr/>
          <p:nvPr/>
        </p:nvCxnSpPr>
        <p:spPr bwMode="auto">
          <a:xfrm>
            <a:off x="2020888" y="2043113"/>
            <a:ext cx="0" cy="42608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ash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" name="Straight Connector 81"/>
          <p:cNvCxnSpPr/>
          <p:nvPr/>
        </p:nvCxnSpPr>
        <p:spPr bwMode="auto">
          <a:xfrm>
            <a:off x="4424363" y="2138363"/>
            <a:ext cx="0" cy="42608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3" name="Straight Connector 82"/>
          <p:cNvCxnSpPr/>
          <p:nvPr/>
        </p:nvCxnSpPr>
        <p:spPr bwMode="auto">
          <a:xfrm>
            <a:off x="6884988" y="1931988"/>
            <a:ext cx="0" cy="42608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31090" name="Group 356"/>
          <p:cNvGrpSpPr>
            <a:grpSpLocks/>
          </p:cNvGrpSpPr>
          <p:nvPr/>
        </p:nvGrpSpPr>
        <p:grpSpPr bwMode="auto">
          <a:xfrm>
            <a:off x="6176963" y="1479550"/>
            <a:ext cx="750887" cy="587375"/>
            <a:chOff x="313" y="1497"/>
            <a:chExt cx="1152" cy="1014"/>
          </a:xfrm>
        </p:grpSpPr>
        <p:pic>
          <p:nvPicPr>
            <p:cNvPr id="131100" name="Picture 354" descr="laptop_stylized_small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1101" name="Picture 355" descr="antenna_stylized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4364038" y="1917700"/>
            <a:ext cx="2528887" cy="773113"/>
            <a:chOff x="4364182" y="1918294"/>
            <a:chExt cx="2528454" cy="771797"/>
          </a:xfrm>
        </p:grpSpPr>
        <p:sp>
          <p:nvSpPr>
            <p:cNvPr id="131097" name="Line 43"/>
            <p:cNvSpPr>
              <a:spLocks noChangeShapeType="1"/>
            </p:cNvSpPr>
            <p:nvPr/>
          </p:nvSpPr>
          <p:spPr bwMode="auto">
            <a:xfrm>
              <a:off x="4364182" y="2158999"/>
              <a:ext cx="2528454" cy="40409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1098" name="Text Box 45"/>
            <p:cNvSpPr txBox="1">
              <a:spLocks noChangeArrowheads="1"/>
            </p:cNvSpPr>
            <p:nvPr/>
          </p:nvSpPr>
          <p:spPr bwMode="auto">
            <a:xfrm>
              <a:off x="4708630" y="1918294"/>
              <a:ext cx="1641369" cy="32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solidFill>
                    <a:srgbClr val="C00000"/>
                  </a:solidFill>
                  <a:latin typeface="Gill Sans MT" charset="0"/>
                  <a:ea typeface="ÇlÇr ñæí©" charset="0"/>
                </a:rPr>
                <a:t>ICMP agent adv.</a:t>
              </a:r>
              <a:endParaRPr lang="en-US" sz="1600" dirty="0">
                <a:solidFill>
                  <a:srgbClr val="C00000"/>
                </a:solidFill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sp>
          <p:nvSpPr>
            <p:cNvPr id="131099" name="Text Box 44"/>
            <p:cNvSpPr txBox="1">
              <a:spLocks noChangeArrowheads="1"/>
            </p:cNvSpPr>
            <p:nvPr/>
          </p:nvSpPr>
          <p:spPr bwMode="auto">
            <a:xfrm>
              <a:off x="4813694" y="2210105"/>
              <a:ext cx="1397757" cy="47998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200" dirty="0">
                  <a:latin typeface="Arial" charset="0"/>
                  <a:ea typeface="ÇlÇr ñæí©" charset="0"/>
                  <a:cs typeface="ÇlÇr ñæí©" charset="0"/>
                </a:rPr>
                <a:t>COA: 79.129.13.2</a:t>
              </a:r>
            </a:p>
            <a:p>
              <a:r>
                <a:rPr lang="en-US" sz="1200" dirty="0">
                  <a:latin typeface="Arial" charset="0"/>
                  <a:ea typeface="ÇlÇr ñæí©" charset="0"/>
                  <a:cs typeface="ÇlÇr ñæí©" charset="0"/>
                </a:rPr>
                <a:t>….</a:t>
              </a:r>
            </a:p>
            <a:p>
              <a:endParaRPr lang="en-US" sz="1800" dirty="0"/>
            </a:p>
          </p:txBody>
        </p:sp>
      </p:grpSp>
      <p:grpSp>
        <p:nvGrpSpPr>
          <p:cNvPr id="36" name="Group 35"/>
          <p:cNvGrpSpPr>
            <a:grpSpLocks/>
          </p:cNvGrpSpPr>
          <p:nvPr/>
        </p:nvGrpSpPr>
        <p:grpSpPr bwMode="auto">
          <a:xfrm>
            <a:off x="2032000" y="2860675"/>
            <a:ext cx="2414588" cy="1700213"/>
            <a:chOff x="2031999" y="2860165"/>
            <a:chExt cx="2415307" cy="1700283"/>
          </a:xfrm>
        </p:grpSpPr>
        <p:sp>
          <p:nvSpPr>
            <p:cNvPr id="131093" name="Line 47"/>
            <p:cNvSpPr>
              <a:spLocks noChangeShapeType="1"/>
            </p:cNvSpPr>
            <p:nvPr/>
          </p:nvSpPr>
          <p:spPr bwMode="auto">
            <a:xfrm flipH="1">
              <a:off x="2031999" y="3396671"/>
              <a:ext cx="2415307" cy="3440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31094" name="Group 51"/>
            <p:cNvGrpSpPr>
              <a:grpSpLocks/>
            </p:cNvGrpSpPr>
            <p:nvPr/>
          </p:nvGrpSpPr>
          <p:grpSpPr bwMode="auto">
            <a:xfrm>
              <a:off x="2285896" y="2860165"/>
              <a:ext cx="1870307" cy="1700283"/>
              <a:chOff x="7385" y="5757"/>
              <a:chExt cx="2779" cy="2043"/>
            </a:xfrm>
          </p:grpSpPr>
          <p:sp>
            <p:nvSpPr>
              <p:cNvPr id="131095" name="Text Box 52"/>
              <p:cNvSpPr txBox="1">
                <a:spLocks noChangeArrowheads="1"/>
              </p:cNvSpPr>
              <p:nvPr/>
            </p:nvSpPr>
            <p:spPr bwMode="auto">
              <a:xfrm>
                <a:off x="7385" y="5757"/>
                <a:ext cx="2779" cy="45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600" dirty="0">
                    <a:solidFill>
                      <a:srgbClr val="C00000"/>
                    </a:solidFill>
                    <a:latin typeface="Gill Sans MT" charset="0"/>
                    <a:ea typeface="ÇlÇr ñæí©" charset="0"/>
                  </a:rPr>
                  <a:t>registration req. </a:t>
                </a:r>
                <a:endParaRPr lang="en-US" sz="1600" dirty="0">
                  <a:solidFill>
                    <a:srgbClr val="C00000"/>
                  </a:solidFill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sp>
            <p:nvSpPr>
              <p:cNvPr id="131096" name="Text Box 53"/>
              <p:cNvSpPr txBox="1">
                <a:spLocks noChangeArrowheads="1"/>
              </p:cNvSpPr>
              <p:nvPr/>
            </p:nvSpPr>
            <p:spPr bwMode="auto">
              <a:xfrm>
                <a:off x="7511" y="6150"/>
                <a:ext cx="2618" cy="16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200" dirty="0">
                    <a:latin typeface="Arial" charset="0"/>
                    <a:ea typeface="ÇlÇr ñæí©" charset="0"/>
                  </a:rPr>
                  <a:t>COA: 79.129.13.2</a:t>
                </a:r>
              </a:p>
              <a:p>
                <a:r>
                  <a:rPr lang="en-US" sz="1200" dirty="0">
                    <a:latin typeface="Arial" charset="0"/>
                    <a:ea typeface="ÇlÇr ñæí©" charset="0"/>
                  </a:rPr>
                  <a:t>HA: 128.119.40.7</a:t>
                </a:r>
              </a:p>
              <a:p>
                <a:r>
                  <a:rPr lang="en-US" sz="1200" dirty="0">
                    <a:latin typeface="Arial" charset="0"/>
                    <a:ea typeface="ÇlÇr ñæí©" charset="0"/>
                  </a:rPr>
                  <a:t>MA: 128.119.40.186</a:t>
                </a:r>
              </a:p>
              <a:p>
                <a:r>
                  <a:rPr lang="en-US" sz="1200" dirty="0">
                    <a:latin typeface="Arial" charset="0"/>
                    <a:ea typeface="ÇlÇr ñæí©" charset="0"/>
                  </a:rPr>
                  <a:t>Lifetime: 9999</a:t>
                </a:r>
              </a:p>
              <a:p>
                <a:r>
                  <a:rPr lang="en-US" sz="1200" dirty="0">
                    <a:latin typeface="Arial" charset="0"/>
                    <a:ea typeface="ÇlÇr ñæí©" charset="0"/>
                  </a:rPr>
                  <a:t>identification: 714</a:t>
                </a:r>
              </a:p>
              <a:p>
                <a:r>
                  <a:rPr lang="en-US" sz="1200" dirty="0">
                    <a:latin typeface="Arial" charset="0"/>
                    <a:ea typeface="ÇlÇr ñæí©" charset="0"/>
                  </a:rPr>
                  <a:t>encapsulation format</a:t>
                </a:r>
              </a:p>
              <a:p>
                <a:r>
                  <a:rPr lang="en-US" sz="1200" dirty="0">
                    <a:latin typeface="Arial" charset="0"/>
                    <a:ea typeface="ÇlÇr ñæí©" charset="0"/>
                  </a:rPr>
                  <a:t>….</a:t>
                </a:r>
              </a:p>
              <a:p>
                <a:endParaRPr lang="en-US" sz="1200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sp>
        <p:nvSpPr>
          <p:cNvPr id="5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20</a:t>
            </a:fld>
            <a:endParaRPr lang="en-US" sz="1200" dirty="0">
              <a:latin typeface="Tahoma" charset="0"/>
            </a:endParaRPr>
          </a:p>
        </p:txBody>
      </p:sp>
      <p:sp>
        <p:nvSpPr>
          <p:cNvPr id="5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35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Chapter </a:t>
            </a:r>
            <a:r>
              <a:rPr lang="en-US" dirty="0" smtClean="0">
                <a:latin typeface="Gill Sans MT" charset="0"/>
                <a:cs typeface="+mj-cs"/>
              </a:rPr>
              <a:t>7 </a:t>
            </a:r>
            <a:r>
              <a:rPr lang="en-US" dirty="0">
                <a:latin typeface="Gill Sans MT" charset="0"/>
                <a:cs typeface="+mj-cs"/>
              </a:rPr>
              <a:t>summary</a:t>
            </a:r>
          </a:p>
        </p:txBody>
      </p:sp>
      <p:sp>
        <p:nvSpPr>
          <p:cNvPr id="7066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  <a:defRPr/>
            </a:pPr>
            <a:r>
              <a:rPr lang="en-US" i="1" dirty="0">
                <a:solidFill>
                  <a:srgbClr val="C00000"/>
                </a:solidFill>
                <a:latin typeface="Gill Sans MT" charset="0"/>
                <a:cs typeface="+mn-cs"/>
              </a:rPr>
              <a:t>Wireless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Gill Sans MT" charset="0"/>
                <a:cs typeface="+mn-cs"/>
              </a:rPr>
              <a:t>wireless links: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latin typeface="Gill Sans MT" charset="0"/>
              </a:rPr>
              <a:t>capacity, distance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latin typeface="Gill Sans MT" charset="0"/>
              </a:rPr>
              <a:t>channel impairments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latin typeface="Gill Sans MT" charset="0"/>
              </a:rPr>
              <a:t>CDMA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Gill Sans MT" charset="0"/>
                <a:cs typeface="+mn-cs"/>
              </a:rPr>
              <a:t>IEEE 802.11 (</a:t>
            </a:r>
            <a:r>
              <a:rPr lang="ja-JP" altLang="en-US" sz="2400" dirty="0">
                <a:latin typeface="Gill Sans MT" charset="0"/>
                <a:cs typeface="+mn-cs"/>
              </a:rPr>
              <a:t>“</a:t>
            </a:r>
            <a:r>
              <a:rPr lang="en-US" sz="2400" dirty="0">
                <a:latin typeface="Gill Sans MT" charset="0"/>
                <a:cs typeface="+mn-cs"/>
              </a:rPr>
              <a:t>Wi-Fi</a:t>
            </a:r>
            <a:r>
              <a:rPr lang="ja-JP" altLang="en-US" sz="2400" dirty="0">
                <a:latin typeface="Gill Sans MT" charset="0"/>
                <a:cs typeface="+mn-cs"/>
              </a:rPr>
              <a:t>”</a:t>
            </a:r>
            <a:r>
              <a:rPr lang="en-US" sz="2400" dirty="0">
                <a:latin typeface="Gill Sans MT" charset="0"/>
                <a:cs typeface="+mn-cs"/>
              </a:rPr>
              <a:t>)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latin typeface="Gill Sans MT" charset="0"/>
              </a:rPr>
              <a:t>CSMA/CA reflects wireless channel characteristics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Gill Sans MT" charset="0"/>
                <a:cs typeface="+mn-cs"/>
              </a:rPr>
              <a:t>cellular access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latin typeface="Gill Sans MT" charset="0"/>
              </a:rPr>
              <a:t>architecture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latin typeface="Gill Sans MT" charset="0"/>
              </a:rPr>
              <a:t>standards (e.g.</a:t>
            </a:r>
            <a:r>
              <a:rPr lang="en-US" sz="2000" dirty="0" smtClean="0">
                <a:latin typeface="Gill Sans MT" charset="0"/>
              </a:rPr>
              <a:t>, </a:t>
            </a:r>
            <a:r>
              <a:rPr lang="en-US" sz="2000" dirty="0">
                <a:latin typeface="Gill Sans MT" charset="0"/>
              </a:rPr>
              <a:t>3G, 4G LTE)</a:t>
            </a:r>
          </a:p>
        </p:txBody>
      </p:sp>
      <p:sp>
        <p:nvSpPr>
          <p:cNvPr id="7066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54475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  <a:tabLst>
                <a:tab pos="3376613" algn="l"/>
              </a:tabLst>
              <a:defRPr/>
            </a:pPr>
            <a:r>
              <a:rPr lang="en-US" i="1" dirty="0">
                <a:solidFill>
                  <a:srgbClr val="C00000"/>
                </a:solidFill>
                <a:latin typeface="Gill Sans MT" charset="0"/>
                <a:cs typeface="+mn-cs"/>
              </a:rPr>
              <a:t>Mobility</a:t>
            </a:r>
          </a:p>
          <a:p>
            <a:pPr>
              <a:lnSpc>
                <a:spcPct val="90000"/>
              </a:lnSpc>
              <a:tabLst>
                <a:tab pos="3376613" algn="l"/>
              </a:tabLst>
              <a:defRPr/>
            </a:pPr>
            <a:r>
              <a:rPr lang="en-US" sz="2400" dirty="0">
                <a:latin typeface="Gill Sans MT" charset="0"/>
                <a:cs typeface="+mn-cs"/>
              </a:rPr>
              <a:t>principles: addressing, routing to mobile users</a:t>
            </a:r>
          </a:p>
          <a:p>
            <a:pPr lvl="1">
              <a:lnSpc>
                <a:spcPct val="90000"/>
              </a:lnSpc>
              <a:tabLst>
                <a:tab pos="3376613" algn="l"/>
              </a:tabLst>
              <a:defRPr/>
            </a:pPr>
            <a:r>
              <a:rPr lang="en-US" sz="2000" dirty="0">
                <a:latin typeface="Gill Sans MT" charset="0"/>
              </a:rPr>
              <a:t>home, visited networks</a:t>
            </a:r>
          </a:p>
          <a:p>
            <a:pPr lvl="1">
              <a:lnSpc>
                <a:spcPct val="90000"/>
              </a:lnSpc>
              <a:tabLst>
                <a:tab pos="3376613" algn="l"/>
              </a:tabLst>
              <a:defRPr/>
            </a:pPr>
            <a:r>
              <a:rPr lang="en-US" sz="2000" dirty="0">
                <a:latin typeface="Gill Sans MT" charset="0"/>
              </a:rPr>
              <a:t>direct, indirect routing</a:t>
            </a:r>
          </a:p>
          <a:p>
            <a:pPr lvl="1">
              <a:lnSpc>
                <a:spcPct val="90000"/>
              </a:lnSpc>
              <a:tabLst>
                <a:tab pos="3376613" algn="l"/>
              </a:tabLst>
              <a:defRPr/>
            </a:pPr>
            <a:r>
              <a:rPr lang="en-US" sz="2000" dirty="0">
                <a:latin typeface="Gill Sans MT" charset="0"/>
              </a:rPr>
              <a:t>care-of-addresses</a:t>
            </a:r>
          </a:p>
          <a:p>
            <a:pPr>
              <a:lnSpc>
                <a:spcPct val="90000"/>
              </a:lnSpc>
              <a:tabLst>
                <a:tab pos="3376613" algn="l"/>
              </a:tabLst>
              <a:defRPr/>
            </a:pPr>
            <a:r>
              <a:rPr lang="en-US" sz="2400" dirty="0">
                <a:latin typeface="Gill Sans MT" charset="0"/>
                <a:cs typeface="+mn-cs"/>
              </a:rPr>
              <a:t>case studies</a:t>
            </a:r>
          </a:p>
          <a:p>
            <a:pPr lvl="1">
              <a:lnSpc>
                <a:spcPct val="90000"/>
              </a:lnSpc>
              <a:tabLst>
                <a:tab pos="3376613" algn="l"/>
              </a:tabLst>
              <a:defRPr/>
            </a:pPr>
            <a:r>
              <a:rPr lang="en-US" sz="2000" dirty="0">
                <a:latin typeface="Gill Sans MT" charset="0"/>
              </a:rPr>
              <a:t>mobile IP</a:t>
            </a:r>
          </a:p>
          <a:p>
            <a:pPr lvl="1">
              <a:lnSpc>
                <a:spcPct val="90000"/>
              </a:lnSpc>
              <a:tabLst>
                <a:tab pos="3376613" algn="l"/>
              </a:tabLst>
              <a:defRPr/>
            </a:pPr>
            <a:r>
              <a:rPr lang="en-US" sz="2000" dirty="0">
                <a:latin typeface="Gill Sans MT" charset="0"/>
              </a:rPr>
              <a:t>mobility in </a:t>
            </a:r>
            <a:r>
              <a:rPr lang="en-US" sz="2000" dirty="0" smtClean="0">
                <a:latin typeface="Gill Sans MT" charset="0"/>
              </a:rPr>
              <a:t>GSM, LTE</a:t>
            </a:r>
            <a:endParaRPr lang="en-US" sz="2000" dirty="0">
              <a:latin typeface="Gill Sans MT" charset="0"/>
            </a:endParaRPr>
          </a:p>
          <a:p>
            <a:pPr>
              <a:lnSpc>
                <a:spcPct val="90000"/>
              </a:lnSpc>
              <a:tabLst>
                <a:tab pos="3376613" algn="l"/>
              </a:tabLst>
              <a:defRPr/>
            </a:pPr>
            <a:r>
              <a:rPr lang="en-US" sz="2400" dirty="0">
                <a:latin typeface="Gill Sans MT" charset="0"/>
                <a:cs typeface="+mn-cs"/>
              </a:rPr>
              <a:t>impact on higher-layer protocols</a:t>
            </a:r>
          </a:p>
          <a:p>
            <a:pPr>
              <a:lnSpc>
                <a:spcPct val="90000"/>
              </a:lnSpc>
              <a:tabLst>
                <a:tab pos="3376613" algn="l"/>
              </a:tabLst>
              <a:defRPr/>
            </a:pPr>
            <a:endParaRPr lang="en-US" sz="2400" dirty="0">
              <a:latin typeface="Gill Sans MT" charset="0"/>
              <a:cs typeface="+mn-cs"/>
            </a:endParaRPr>
          </a:p>
        </p:txBody>
      </p:sp>
      <p:pic>
        <p:nvPicPr>
          <p:cNvPr id="151558" name="Picture 22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020763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21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51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What is mobility?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8163" y="1601788"/>
            <a:ext cx="8197850" cy="574675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spectrum of mobility, from the</a:t>
            </a:r>
            <a:r>
              <a:rPr lang="en-US" sz="2400" dirty="0">
                <a:solidFill>
                  <a:srgbClr val="FF0000"/>
                </a:solidFill>
                <a:latin typeface="Gill Sans MT" charset="0"/>
                <a:cs typeface="+mn-cs"/>
              </a:rPr>
              <a:t> </a:t>
            </a:r>
            <a:r>
              <a:rPr lang="en-US" sz="2400" i="1" dirty="0">
                <a:solidFill>
                  <a:srgbClr val="C00000"/>
                </a:solidFill>
                <a:latin typeface="Gill Sans MT" charset="0"/>
                <a:cs typeface="+mn-cs"/>
              </a:rPr>
              <a:t>network</a:t>
            </a:r>
            <a:r>
              <a:rPr lang="en-US" sz="240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perspective:</a:t>
            </a:r>
          </a:p>
        </p:txBody>
      </p:sp>
      <p:grpSp>
        <p:nvGrpSpPr>
          <p:cNvPr id="96261" name="Group 4"/>
          <p:cNvGrpSpPr>
            <a:grpSpLocks/>
          </p:cNvGrpSpPr>
          <p:nvPr/>
        </p:nvGrpSpPr>
        <p:grpSpPr bwMode="auto">
          <a:xfrm>
            <a:off x="644525" y="2657475"/>
            <a:ext cx="7623175" cy="771525"/>
            <a:chOff x="390" y="890"/>
            <a:chExt cx="4802" cy="486"/>
          </a:xfrm>
        </p:grpSpPr>
        <p:sp>
          <p:nvSpPr>
            <p:cNvPr id="43022" name="Rectangle 5"/>
            <p:cNvSpPr>
              <a:spLocks noChangeArrowheads="1"/>
            </p:cNvSpPr>
            <p:nvPr/>
          </p:nvSpPr>
          <p:spPr bwMode="auto">
            <a:xfrm>
              <a:off x="392" y="1120"/>
              <a:ext cx="4800" cy="256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chemeClr val="accent2"/>
                </a:gs>
              </a:gsLst>
              <a:lin ang="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43023" name="Text Box 6"/>
            <p:cNvSpPr txBox="1">
              <a:spLocks noChangeArrowheads="1"/>
            </p:cNvSpPr>
            <p:nvPr/>
          </p:nvSpPr>
          <p:spPr bwMode="auto">
            <a:xfrm>
              <a:off x="390" y="890"/>
              <a:ext cx="81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no mobility</a:t>
              </a:r>
            </a:p>
          </p:txBody>
        </p:sp>
        <p:sp>
          <p:nvSpPr>
            <p:cNvPr id="43024" name="Text Box 7"/>
            <p:cNvSpPr txBox="1">
              <a:spLocks noChangeArrowheads="1"/>
            </p:cNvSpPr>
            <p:nvPr/>
          </p:nvSpPr>
          <p:spPr bwMode="auto">
            <a:xfrm>
              <a:off x="4246" y="898"/>
              <a:ext cx="92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high mobility</a:t>
              </a:r>
            </a:p>
          </p:txBody>
        </p:sp>
      </p:grpSp>
      <p:sp>
        <p:nvSpPr>
          <p:cNvPr id="43015" name="Text Box 8"/>
          <p:cNvSpPr txBox="1">
            <a:spLocks noChangeArrowheads="1"/>
          </p:cNvSpPr>
          <p:nvPr/>
        </p:nvSpPr>
        <p:spPr bwMode="auto">
          <a:xfrm>
            <a:off x="568325" y="4081463"/>
            <a:ext cx="272573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 smtClean="0">
                <a:latin typeface="Arial" charset="0"/>
                <a:cs typeface="Arial" charset="0"/>
              </a:rPr>
              <a:t>mobile wireless user, </a:t>
            </a:r>
          </a:p>
          <a:p>
            <a:pPr>
              <a:defRPr/>
            </a:pPr>
            <a:r>
              <a:rPr lang="en-US" sz="2000" dirty="0" smtClean="0">
                <a:latin typeface="Arial" charset="0"/>
                <a:cs typeface="Arial" charset="0"/>
              </a:rPr>
              <a:t>using same access </a:t>
            </a:r>
          </a:p>
          <a:p>
            <a:pPr>
              <a:defRPr/>
            </a:pPr>
            <a:r>
              <a:rPr lang="en-US" sz="2000" dirty="0" smtClean="0">
                <a:latin typeface="Arial" charset="0"/>
                <a:cs typeface="Arial" charset="0"/>
              </a:rPr>
              <a:t>point</a:t>
            </a:r>
          </a:p>
        </p:txBody>
      </p:sp>
      <p:sp>
        <p:nvSpPr>
          <p:cNvPr id="43016" name="Text Box 9"/>
          <p:cNvSpPr txBox="1">
            <a:spLocks noChangeArrowheads="1"/>
          </p:cNvSpPr>
          <p:nvPr/>
        </p:nvSpPr>
        <p:spPr bwMode="auto">
          <a:xfrm>
            <a:off x="6016625" y="4092575"/>
            <a:ext cx="2690813" cy="189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 smtClean="0">
                <a:latin typeface="Arial" charset="0"/>
                <a:cs typeface="Arial" charset="0"/>
              </a:rPr>
              <a:t>mobile user, passing through multiple access point while maintaining ongoing connections (</a:t>
            </a:r>
            <a:r>
              <a:rPr lang="en-US" dirty="0" smtClean="0">
                <a:latin typeface="Arial" charset="0"/>
                <a:cs typeface="Arial" charset="0"/>
              </a:rPr>
              <a:t>like cell phone)</a:t>
            </a:r>
          </a:p>
        </p:txBody>
      </p:sp>
      <p:sp>
        <p:nvSpPr>
          <p:cNvPr id="43017" name="Text Box 10"/>
          <p:cNvSpPr txBox="1">
            <a:spLocks noChangeArrowheads="1"/>
          </p:cNvSpPr>
          <p:nvPr/>
        </p:nvSpPr>
        <p:spPr bwMode="auto">
          <a:xfrm>
            <a:off x="3248025" y="4094163"/>
            <a:ext cx="243205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 smtClean="0">
                <a:latin typeface="Arial" charset="0"/>
                <a:cs typeface="Arial" charset="0"/>
              </a:rPr>
              <a:t>mobile user, connecting/ disconnecting from network using DHCP.  </a:t>
            </a:r>
          </a:p>
        </p:txBody>
      </p:sp>
      <p:sp>
        <p:nvSpPr>
          <p:cNvPr id="43018" name="Line 11"/>
          <p:cNvSpPr>
            <a:spLocks noChangeShapeType="1"/>
          </p:cNvSpPr>
          <p:nvPr/>
        </p:nvSpPr>
        <p:spPr bwMode="auto">
          <a:xfrm flipH="1" flipV="1">
            <a:off x="1003300" y="3225800"/>
            <a:ext cx="215900" cy="8636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3019" name="Line 11"/>
          <p:cNvSpPr>
            <a:spLocks noChangeShapeType="1"/>
          </p:cNvSpPr>
          <p:nvPr/>
        </p:nvSpPr>
        <p:spPr bwMode="auto">
          <a:xfrm flipH="1" flipV="1">
            <a:off x="3962400" y="3222625"/>
            <a:ext cx="0" cy="877888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3020" name="Line 11"/>
          <p:cNvSpPr>
            <a:spLocks noChangeShapeType="1"/>
          </p:cNvSpPr>
          <p:nvPr/>
        </p:nvSpPr>
        <p:spPr bwMode="auto">
          <a:xfrm flipV="1">
            <a:off x="6921500" y="3211513"/>
            <a:ext cx="165100" cy="885825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96268" name="Picture 23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1017588"/>
            <a:ext cx="4113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3</a:t>
            </a:fld>
            <a:endParaRPr lang="en-US" sz="1200" dirty="0">
              <a:latin typeface="Tahoma" charset="0"/>
            </a:endParaRPr>
          </a:p>
        </p:txBody>
      </p:sp>
      <p:sp>
        <p:nvSpPr>
          <p:cNvPr id="1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26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05" name="Group 130"/>
          <p:cNvGrpSpPr>
            <a:grpSpLocks/>
          </p:cNvGrpSpPr>
          <p:nvPr/>
        </p:nvGrpSpPr>
        <p:grpSpPr bwMode="auto">
          <a:xfrm>
            <a:off x="1597025" y="2486025"/>
            <a:ext cx="6654800" cy="3421063"/>
            <a:chOff x="1597027" y="2486025"/>
            <a:chExt cx="6654798" cy="3421063"/>
          </a:xfrm>
        </p:grpSpPr>
        <p:sp>
          <p:nvSpPr>
            <p:cNvPr id="98316" name="Freeform 2"/>
            <p:cNvSpPr>
              <a:spLocks/>
            </p:cNvSpPr>
            <p:nvPr/>
          </p:nvSpPr>
          <p:spPr bwMode="auto">
            <a:xfrm>
              <a:off x="1612900" y="2616200"/>
              <a:ext cx="1866900" cy="1589088"/>
            </a:xfrm>
            <a:custGeom>
              <a:avLst/>
              <a:gdLst>
                <a:gd name="T0" fmla="*/ 2147483647 w 1340"/>
                <a:gd name="T1" fmla="*/ 2147483647 h 1191"/>
                <a:gd name="T2" fmla="*/ 2147483647 w 1340"/>
                <a:gd name="T3" fmla="*/ 2147483647 h 1191"/>
                <a:gd name="T4" fmla="*/ 2147483647 w 1340"/>
                <a:gd name="T5" fmla="*/ 2147483647 h 1191"/>
                <a:gd name="T6" fmla="*/ 2147483647 w 1340"/>
                <a:gd name="T7" fmla="*/ 2147483647 h 1191"/>
                <a:gd name="T8" fmla="*/ 2147483647 w 1340"/>
                <a:gd name="T9" fmla="*/ 2147483647 h 1191"/>
                <a:gd name="T10" fmla="*/ 2147483647 w 1340"/>
                <a:gd name="T11" fmla="*/ 2147483647 h 1191"/>
                <a:gd name="T12" fmla="*/ 2147483647 w 1340"/>
                <a:gd name="T13" fmla="*/ 2147483647 h 1191"/>
                <a:gd name="T14" fmla="*/ 2147483647 w 1340"/>
                <a:gd name="T15" fmla="*/ 2147483647 h 1191"/>
                <a:gd name="T16" fmla="*/ 2147483647 w 1340"/>
                <a:gd name="T17" fmla="*/ 2147483647 h 1191"/>
                <a:gd name="T18" fmla="*/ 2147483647 w 1340"/>
                <a:gd name="T19" fmla="*/ 2147483647 h 1191"/>
                <a:gd name="T20" fmla="*/ 2147483647 w 1340"/>
                <a:gd name="T21" fmla="*/ 2147483647 h 1191"/>
                <a:gd name="T22" fmla="*/ 2147483647 w 1340"/>
                <a:gd name="T23" fmla="*/ 2147483647 h 11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40" h="1191">
                  <a:moveTo>
                    <a:pt x="550" y="42"/>
                  </a:moveTo>
                  <a:cubicBezTo>
                    <a:pt x="437" y="4"/>
                    <a:pt x="164" y="0"/>
                    <a:pt x="82" y="60"/>
                  </a:cubicBezTo>
                  <a:cubicBezTo>
                    <a:pt x="0" y="120"/>
                    <a:pt x="67" y="292"/>
                    <a:pt x="58" y="402"/>
                  </a:cubicBezTo>
                  <a:cubicBezTo>
                    <a:pt x="49" y="512"/>
                    <a:pt x="19" y="642"/>
                    <a:pt x="28" y="720"/>
                  </a:cubicBezTo>
                  <a:cubicBezTo>
                    <a:pt x="37" y="798"/>
                    <a:pt x="27" y="844"/>
                    <a:pt x="112" y="870"/>
                  </a:cubicBezTo>
                  <a:cubicBezTo>
                    <a:pt x="197" y="896"/>
                    <a:pt x="450" y="833"/>
                    <a:pt x="538" y="876"/>
                  </a:cubicBezTo>
                  <a:cubicBezTo>
                    <a:pt x="626" y="919"/>
                    <a:pt x="524" y="1091"/>
                    <a:pt x="640" y="1128"/>
                  </a:cubicBezTo>
                  <a:cubicBezTo>
                    <a:pt x="756" y="1165"/>
                    <a:pt x="1128" y="1191"/>
                    <a:pt x="1234" y="1098"/>
                  </a:cubicBezTo>
                  <a:cubicBezTo>
                    <a:pt x="1340" y="1005"/>
                    <a:pt x="1281" y="696"/>
                    <a:pt x="1276" y="570"/>
                  </a:cubicBezTo>
                  <a:cubicBezTo>
                    <a:pt x="1271" y="444"/>
                    <a:pt x="1290" y="389"/>
                    <a:pt x="1204" y="342"/>
                  </a:cubicBezTo>
                  <a:cubicBezTo>
                    <a:pt x="1118" y="295"/>
                    <a:pt x="868" y="338"/>
                    <a:pt x="760" y="288"/>
                  </a:cubicBezTo>
                  <a:cubicBezTo>
                    <a:pt x="652" y="238"/>
                    <a:pt x="663" y="80"/>
                    <a:pt x="550" y="42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98317" name="Freeform 96"/>
            <p:cNvSpPr>
              <a:spLocks/>
            </p:cNvSpPr>
            <p:nvPr/>
          </p:nvSpPr>
          <p:spPr bwMode="auto">
            <a:xfrm>
              <a:off x="6413500" y="2486025"/>
              <a:ext cx="1838325" cy="1711325"/>
            </a:xfrm>
            <a:custGeom>
              <a:avLst/>
              <a:gdLst>
                <a:gd name="T0" fmla="*/ 2147483647 w 2894"/>
                <a:gd name="T1" fmla="*/ 2147483647 h 2693"/>
                <a:gd name="T2" fmla="*/ 2147483647 w 2894"/>
                <a:gd name="T3" fmla="*/ 2147483647 h 2693"/>
                <a:gd name="T4" fmla="*/ 2147483647 w 2894"/>
                <a:gd name="T5" fmla="*/ 2147483647 h 2693"/>
                <a:gd name="T6" fmla="*/ 2147483647 w 2894"/>
                <a:gd name="T7" fmla="*/ 2147483647 h 2693"/>
                <a:gd name="T8" fmla="*/ 2147483647 w 2894"/>
                <a:gd name="T9" fmla="*/ 2147483647 h 2693"/>
                <a:gd name="T10" fmla="*/ 2147483647 w 2894"/>
                <a:gd name="T11" fmla="*/ 2147483647 h 2693"/>
                <a:gd name="T12" fmla="*/ 2147483647 w 2894"/>
                <a:gd name="T13" fmla="*/ 2147483647 h 2693"/>
                <a:gd name="T14" fmla="*/ 2147483647 w 2894"/>
                <a:gd name="T15" fmla="*/ 2147483647 h 2693"/>
                <a:gd name="T16" fmla="*/ 2147483647 w 2894"/>
                <a:gd name="T17" fmla="*/ 2147483647 h 2693"/>
                <a:gd name="T18" fmla="*/ 2147483647 w 2894"/>
                <a:gd name="T19" fmla="*/ 2147483647 h 2693"/>
                <a:gd name="T20" fmla="*/ 2147483647 w 2894"/>
                <a:gd name="T21" fmla="*/ 2147483647 h 269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894" h="2693">
                  <a:moveTo>
                    <a:pt x="4" y="1331"/>
                  </a:moveTo>
                  <a:cubicBezTo>
                    <a:pt x="4" y="1049"/>
                    <a:pt x="119" y="673"/>
                    <a:pt x="349" y="509"/>
                  </a:cubicBezTo>
                  <a:cubicBezTo>
                    <a:pt x="579" y="345"/>
                    <a:pt x="1010" y="400"/>
                    <a:pt x="1384" y="344"/>
                  </a:cubicBezTo>
                  <a:cubicBezTo>
                    <a:pt x="1758" y="288"/>
                    <a:pt x="2346" y="0"/>
                    <a:pt x="2596" y="170"/>
                  </a:cubicBezTo>
                  <a:cubicBezTo>
                    <a:pt x="2846" y="340"/>
                    <a:pt x="2874" y="1035"/>
                    <a:pt x="2884" y="1364"/>
                  </a:cubicBezTo>
                  <a:cubicBezTo>
                    <a:pt x="2894" y="1693"/>
                    <a:pt x="2789" y="1954"/>
                    <a:pt x="2659" y="2144"/>
                  </a:cubicBezTo>
                  <a:cubicBezTo>
                    <a:pt x="2529" y="2334"/>
                    <a:pt x="2274" y="2432"/>
                    <a:pt x="2104" y="2504"/>
                  </a:cubicBezTo>
                  <a:cubicBezTo>
                    <a:pt x="1934" y="2576"/>
                    <a:pt x="1816" y="2558"/>
                    <a:pt x="1639" y="2579"/>
                  </a:cubicBezTo>
                  <a:cubicBezTo>
                    <a:pt x="1462" y="2600"/>
                    <a:pt x="1259" y="2693"/>
                    <a:pt x="1044" y="2630"/>
                  </a:cubicBezTo>
                  <a:cubicBezTo>
                    <a:pt x="829" y="2567"/>
                    <a:pt x="520" y="2418"/>
                    <a:pt x="346" y="2201"/>
                  </a:cubicBezTo>
                  <a:cubicBezTo>
                    <a:pt x="173" y="1985"/>
                    <a:pt x="0" y="1682"/>
                    <a:pt x="4" y="1331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98318" name="Freeform 119"/>
            <p:cNvSpPr>
              <a:spLocks/>
            </p:cNvSpPr>
            <p:nvPr/>
          </p:nvSpPr>
          <p:spPr bwMode="auto">
            <a:xfrm>
              <a:off x="3954463" y="3432175"/>
              <a:ext cx="2109787" cy="1250950"/>
            </a:xfrm>
            <a:custGeom>
              <a:avLst/>
              <a:gdLst>
                <a:gd name="T0" fmla="*/ 2147483647 w 3324"/>
                <a:gd name="T1" fmla="*/ 2147483647 h 1971"/>
                <a:gd name="T2" fmla="*/ 2147483647 w 3324"/>
                <a:gd name="T3" fmla="*/ 2147483647 h 1971"/>
                <a:gd name="T4" fmla="*/ 2147483647 w 3324"/>
                <a:gd name="T5" fmla="*/ 2147483647 h 1971"/>
                <a:gd name="T6" fmla="*/ 2147483647 w 3324"/>
                <a:gd name="T7" fmla="*/ 2147483647 h 1971"/>
                <a:gd name="T8" fmla="*/ 2147483647 w 3324"/>
                <a:gd name="T9" fmla="*/ 2147483647 h 1971"/>
                <a:gd name="T10" fmla="*/ 2147483647 w 3324"/>
                <a:gd name="T11" fmla="*/ 2147483647 h 1971"/>
                <a:gd name="T12" fmla="*/ 2147483647 w 3324"/>
                <a:gd name="T13" fmla="*/ 2147483647 h 1971"/>
                <a:gd name="T14" fmla="*/ 2147483647 w 3324"/>
                <a:gd name="T15" fmla="*/ 2147483647 h 1971"/>
                <a:gd name="T16" fmla="*/ 2147483647 w 3324"/>
                <a:gd name="T17" fmla="*/ 2147483647 h 1971"/>
                <a:gd name="T18" fmla="*/ 2147483647 w 3324"/>
                <a:gd name="T19" fmla="*/ 2147483647 h 1971"/>
                <a:gd name="T20" fmla="*/ 2147483647 w 3324"/>
                <a:gd name="T21" fmla="*/ 2147483647 h 1971"/>
                <a:gd name="T22" fmla="*/ 2147483647 w 3324"/>
                <a:gd name="T23" fmla="*/ 2147483647 h 1971"/>
                <a:gd name="T24" fmla="*/ 2147483647 w 3324"/>
                <a:gd name="T25" fmla="*/ 2147483647 h 19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324" h="1971">
                  <a:moveTo>
                    <a:pt x="596" y="15"/>
                  </a:moveTo>
                  <a:cubicBezTo>
                    <a:pt x="335" y="29"/>
                    <a:pt x="248" y="155"/>
                    <a:pt x="149" y="330"/>
                  </a:cubicBezTo>
                  <a:cubicBezTo>
                    <a:pt x="50" y="505"/>
                    <a:pt x="0" y="853"/>
                    <a:pt x="3" y="1066"/>
                  </a:cubicBezTo>
                  <a:cubicBezTo>
                    <a:pt x="6" y="1279"/>
                    <a:pt x="67" y="1478"/>
                    <a:pt x="168" y="1606"/>
                  </a:cubicBezTo>
                  <a:cubicBezTo>
                    <a:pt x="269" y="1734"/>
                    <a:pt x="457" y="1811"/>
                    <a:pt x="609" y="1831"/>
                  </a:cubicBezTo>
                  <a:cubicBezTo>
                    <a:pt x="761" y="1851"/>
                    <a:pt x="927" y="1719"/>
                    <a:pt x="1083" y="1726"/>
                  </a:cubicBezTo>
                  <a:cubicBezTo>
                    <a:pt x="1239" y="1733"/>
                    <a:pt x="1333" y="1844"/>
                    <a:pt x="1548" y="1876"/>
                  </a:cubicBezTo>
                  <a:cubicBezTo>
                    <a:pt x="1763" y="1908"/>
                    <a:pt x="2091" y="1971"/>
                    <a:pt x="2373" y="1921"/>
                  </a:cubicBezTo>
                  <a:cubicBezTo>
                    <a:pt x="2655" y="1871"/>
                    <a:pt x="3162" y="1740"/>
                    <a:pt x="3243" y="1576"/>
                  </a:cubicBezTo>
                  <a:cubicBezTo>
                    <a:pt x="3324" y="1412"/>
                    <a:pt x="2947" y="1124"/>
                    <a:pt x="2859" y="935"/>
                  </a:cubicBezTo>
                  <a:cubicBezTo>
                    <a:pt x="2771" y="746"/>
                    <a:pt x="2905" y="559"/>
                    <a:pt x="2714" y="444"/>
                  </a:cubicBezTo>
                  <a:cubicBezTo>
                    <a:pt x="2523" y="328"/>
                    <a:pt x="2063" y="315"/>
                    <a:pt x="1714" y="242"/>
                  </a:cubicBezTo>
                  <a:cubicBezTo>
                    <a:pt x="1366" y="168"/>
                    <a:pt x="857" y="0"/>
                    <a:pt x="596" y="15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98319" name="Text Box 120"/>
            <p:cNvSpPr txBox="1">
              <a:spLocks noChangeArrowheads="1"/>
            </p:cNvSpPr>
            <p:nvPr/>
          </p:nvSpPr>
          <p:spPr bwMode="auto">
            <a:xfrm>
              <a:off x="4129088" y="3729038"/>
              <a:ext cx="14478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wide area network</a:t>
              </a:r>
            </a:p>
          </p:txBody>
        </p:sp>
        <p:sp>
          <p:nvSpPr>
            <p:cNvPr id="98320" name="Freeform 121"/>
            <p:cNvSpPr>
              <a:spLocks/>
            </p:cNvSpPr>
            <p:nvPr/>
          </p:nvSpPr>
          <p:spPr bwMode="auto">
            <a:xfrm>
              <a:off x="3259138" y="4995863"/>
              <a:ext cx="2944812" cy="911225"/>
            </a:xfrm>
            <a:custGeom>
              <a:avLst/>
              <a:gdLst>
                <a:gd name="T0" fmla="*/ 2147483647 w 4636"/>
                <a:gd name="T1" fmla="*/ 2147483647 h 1435"/>
                <a:gd name="T2" fmla="*/ 2147483647 w 4636"/>
                <a:gd name="T3" fmla="*/ 2147483647 h 1435"/>
                <a:gd name="T4" fmla="*/ 2147483647 w 4636"/>
                <a:gd name="T5" fmla="*/ 2147483647 h 1435"/>
                <a:gd name="T6" fmla="*/ 2147483647 w 4636"/>
                <a:gd name="T7" fmla="*/ 2147483647 h 1435"/>
                <a:gd name="T8" fmla="*/ 2147483647 w 4636"/>
                <a:gd name="T9" fmla="*/ 2147483647 h 1435"/>
                <a:gd name="T10" fmla="*/ 2147483647 w 4636"/>
                <a:gd name="T11" fmla="*/ 2147483647 h 1435"/>
                <a:gd name="T12" fmla="*/ 2147483647 w 4636"/>
                <a:gd name="T13" fmla="*/ 2147483647 h 1435"/>
                <a:gd name="T14" fmla="*/ 2147483647 w 4636"/>
                <a:gd name="T15" fmla="*/ 2147483647 h 1435"/>
                <a:gd name="T16" fmla="*/ 2147483647 w 4636"/>
                <a:gd name="T17" fmla="*/ 2147483647 h 1435"/>
                <a:gd name="T18" fmla="*/ 2147483647 w 4636"/>
                <a:gd name="T19" fmla="*/ 2147483647 h 14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636" h="1435">
                  <a:moveTo>
                    <a:pt x="339" y="15"/>
                  </a:moveTo>
                  <a:cubicBezTo>
                    <a:pt x="0" y="110"/>
                    <a:pt x="112" y="438"/>
                    <a:pt x="189" y="645"/>
                  </a:cubicBezTo>
                  <a:cubicBezTo>
                    <a:pt x="266" y="852"/>
                    <a:pt x="509" y="1130"/>
                    <a:pt x="804" y="1260"/>
                  </a:cubicBezTo>
                  <a:cubicBezTo>
                    <a:pt x="1099" y="1390"/>
                    <a:pt x="1507" y="1415"/>
                    <a:pt x="1959" y="1425"/>
                  </a:cubicBezTo>
                  <a:cubicBezTo>
                    <a:pt x="2411" y="1435"/>
                    <a:pt x="3192" y="1395"/>
                    <a:pt x="3519" y="1320"/>
                  </a:cubicBezTo>
                  <a:cubicBezTo>
                    <a:pt x="3846" y="1245"/>
                    <a:pt x="3753" y="1067"/>
                    <a:pt x="3924" y="975"/>
                  </a:cubicBezTo>
                  <a:cubicBezTo>
                    <a:pt x="4095" y="883"/>
                    <a:pt x="4489" y="885"/>
                    <a:pt x="4543" y="769"/>
                  </a:cubicBezTo>
                  <a:cubicBezTo>
                    <a:pt x="4597" y="653"/>
                    <a:pt x="4636" y="393"/>
                    <a:pt x="4249" y="278"/>
                  </a:cubicBezTo>
                  <a:cubicBezTo>
                    <a:pt x="3863" y="162"/>
                    <a:pt x="2874" y="120"/>
                    <a:pt x="2222" y="76"/>
                  </a:cubicBezTo>
                  <a:cubicBezTo>
                    <a:pt x="1570" y="32"/>
                    <a:pt x="868" y="0"/>
                    <a:pt x="339" y="15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98321" name="Group 136"/>
            <p:cNvGrpSpPr>
              <a:grpSpLocks/>
            </p:cNvGrpSpPr>
            <p:nvPr/>
          </p:nvGrpSpPr>
          <p:grpSpPr bwMode="auto">
            <a:xfrm>
              <a:off x="1597027" y="2735489"/>
              <a:ext cx="1091746" cy="791482"/>
              <a:chOff x="4089854" y="1363889"/>
              <a:chExt cx="1091746" cy="791482"/>
            </a:xfrm>
          </p:grpSpPr>
          <p:sp>
            <p:nvSpPr>
              <p:cNvPr id="98327" name="Oval 26"/>
              <p:cNvSpPr>
                <a:spLocks noChangeArrowheads="1"/>
              </p:cNvSpPr>
              <p:nvPr/>
            </p:nvSpPr>
            <p:spPr bwMode="auto">
              <a:xfrm>
                <a:off x="4089854" y="1363889"/>
                <a:ext cx="1091746" cy="79148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98328" name="Group 356"/>
              <p:cNvGrpSpPr>
                <a:grpSpLocks/>
              </p:cNvGrpSpPr>
              <p:nvPr/>
            </p:nvGrpSpPr>
            <p:grpSpPr bwMode="auto">
              <a:xfrm>
                <a:off x="4245429" y="1426027"/>
                <a:ext cx="629104" cy="547461"/>
                <a:chOff x="313" y="1497"/>
                <a:chExt cx="1152" cy="1014"/>
              </a:xfrm>
            </p:grpSpPr>
            <p:pic>
              <p:nvPicPr>
                <p:cNvPr id="98329" name="Picture 354" descr="laptop_stylized_small"/>
                <p:cNvPicPr>
                  <a:picLocks noChangeAspect="1" noChangeArrowheads="1"/>
                </p:cNvPicPr>
                <p:nvPr/>
              </p:nvPicPr>
              <p:blipFill>
                <a:blip r:embed="rId3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" y="1727"/>
                  <a:ext cx="1152" cy="7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8330" name="Picture 355" descr="antenna_stylized"/>
                <p:cNvPicPr>
                  <a:picLocks noChangeAspect="1" noChangeArrowheads="1"/>
                </p:cNvPicPr>
                <p:nvPr/>
              </p:nvPicPr>
              <p:blipFill>
                <a:blip r:embed="rId4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4" y="1497"/>
                  <a:ext cx="1113" cy="6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pic>
          <p:nvPicPr>
            <p:cNvPr id="44051" name="Picture 5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5402" y="3570288"/>
              <a:ext cx="684213" cy="2460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98323" name="Line 111"/>
            <p:cNvSpPr>
              <a:spLocks noChangeShapeType="1"/>
            </p:cNvSpPr>
            <p:nvPr/>
          </p:nvSpPr>
          <p:spPr bwMode="auto">
            <a:xfrm>
              <a:off x="2218192" y="3269796"/>
              <a:ext cx="503237" cy="31160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8324" name="Line 111"/>
            <p:cNvSpPr>
              <a:spLocks noChangeShapeType="1"/>
            </p:cNvSpPr>
            <p:nvPr/>
          </p:nvSpPr>
          <p:spPr bwMode="auto">
            <a:xfrm flipV="1">
              <a:off x="3242104" y="3690257"/>
              <a:ext cx="948895" cy="159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8325" name="Line 111"/>
            <p:cNvSpPr>
              <a:spLocks noChangeShapeType="1"/>
            </p:cNvSpPr>
            <p:nvPr/>
          </p:nvSpPr>
          <p:spPr bwMode="auto">
            <a:xfrm>
              <a:off x="5594073" y="3861937"/>
              <a:ext cx="1383670" cy="249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44055" name="Picture 6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739" y="4897438"/>
              <a:ext cx="906462" cy="7889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  <p:sp>
        <p:nvSpPr>
          <p:cNvPr id="44037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Mobility: vocabulary</a:t>
            </a:r>
          </a:p>
        </p:txBody>
      </p:sp>
      <p:sp>
        <p:nvSpPr>
          <p:cNvPr id="44038" name="Text Box 22"/>
          <p:cNvSpPr txBox="1">
            <a:spLocks noChangeArrowheads="1"/>
          </p:cNvSpPr>
          <p:nvPr/>
        </p:nvSpPr>
        <p:spPr bwMode="auto">
          <a:xfrm>
            <a:off x="593725" y="1350963"/>
            <a:ext cx="33496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home network:</a:t>
            </a:r>
            <a:r>
              <a:rPr lang="en-US" sz="20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smtClean="0">
                <a:latin typeface="Arial" charset="0"/>
                <a:cs typeface="Arial" charset="0"/>
              </a:rPr>
              <a:t>permanent </a:t>
            </a:r>
            <a:r>
              <a:rPr lang="ja-JP" altLang="en-US" sz="2000" smtClean="0">
                <a:latin typeface="Arial" charset="0"/>
                <a:cs typeface="Arial" charset="0"/>
              </a:rPr>
              <a:t>“</a:t>
            </a:r>
            <a:r>
              <a:rPr lang="en-US" sz="2000" dirty="0" smtClean="0">
                <a:latin typeface="Arial" charset="0"/>
                <a:cs typeface="Arial" charset="0"/>
              </a:rPr>
              <a:t>home</a:t>
            </a:r>
            <a:r>
              <a:rPr lang="ja-JP" altLang="en-US" sz="2000" smtClean="0">
                <a:latin typeface="Arial" charset="0"/>
                <a:cs typeface="Arial" charset="0"/>
              </a:rPr>
              <a:t>”</a:t>
            </a:r>
            <a:r>
              <a:rPr lang="en-US" sz="2000" dirty="0" smtClean="0">
                <a:latin typeface="Arial" charset="0"/>
                <a:cs typeface="Arial" charset="0"/>
              </a:rPr>
              <a:t> of mobile</a:t>
            </a:r>
          </a:p>
          <a:p>
            <a:pPr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(e.g., 128.119.40/24)</a:t>
            </a:r>
          </a:p>
        </p:txBody>
      </p:sp>
      <p:sp>
        <p:nvSpPr>
          <p:cNvPr id="44039" name="Text Box 23"/>
          <p:cNvSpPr txBox="1">
            <a:spLocks noChangeArrowheads="1"/>
          </p:cNvSpPr>
          <p:nvPr/>
        </p:nvSpPr>
        <p:spPr bwMode="auto">
          <a:xfrm>
            <a:off x="320675" y="4257675"/>
            <a:ext cx="2905125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permanent address:</a:t>
            </a:r>
            <a:r>
              <a:rPr lang="en-US" sz="20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smtClean="0">
                <a:latin typeface="Arial" charset="0"/>
                <a:cs typeface="Arial" charset="0"/>
              </a:rPr>
              <a:t>address in home network, </a:t>
            </a:r>
            <a:r>
              <a:rPr lang="en-US" sz="2000" i="1" dirty="0" smtClean="0">
                <a:latin typeface="Arial" charset="0"/>
                <a:cs typeface="Arial" charset="0"/>
              </a:rPr>
              <a:t>can always</a:t>
            </a:r>
            <a:r>
              <a:rPr lang="en-US" sz="2000" dirty="0" smtClean="0">
                <a:latin typeface="Arial" charset="0"/>
                <a:cs typeface="Arial" charset="0"/>
              </a:rPr>
              <a:t> be used to reach mobile</a:t>
            </a:r>
          </a:p>
          <a:p>
            <a:pPr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e.g., 128.119.40.186</a:t>
            </a:r>
          </a:p>
        </p:txBody>
      </p:sp>
      <p:sp>
        <p:nvSpPr>
          <p:cNvPr id="44040" name="Text Box 24"/>
          <p:cNvSpPr txBox="1">
            <a:spLocks noChangeArrowheads="1"/>
          </p:cNvSpPr>
          <p:nvPr/>
        </p:nvSpPr>
        <p:spPr bwMode="auto">
          <a:xfrm>
            <a:off x="4232275" y="1423988"/>
            <a:ext cx="39147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home agent: </a:t>
            </a:r>
            <a:r>
              <a:rPr lang="en-US" sz="2000" i="1" dirty="0" smtClean="0">
                <a:latin typeface="Arial" charset="0"/>
                <a:cs typeface="Arial" charset="0"/>
              </a:rPr>
              <a:t>entity that will perform mobility functions on behalf of mobile, when mobile is remote</a:t>
            </a:r>
            <a:endParaRPr lang="en-US" sz="2000" dirty="0" smtClean="0">
              <a:latin typeface="Arial" charset="0"/>
              <a:cs typeface="Arial" charset="0"/>
            </a:endParaRPr>
          </a:p>
        </p:txBody>
      </p:sp>
      <p:sp>
        <p:nvSpPr>
          <p:cNvPr id="44041" name="Line 124"/>
          <p:cNvSpPr>
            <a:spLocks noChangeShapeType="1"/>
          </p:cNvSpPr>
          <p:nvPr/>
        </p:nvSpPr>
        <p:spPr bwMode="auto">
          <a:xfrm>
            <a:off x="1169988" y="2298700"/>
            <a:ext cx="511175" cy="712788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4042" name="Line 124"/>
          <p:cNvSpPr>
            <a:spLocks noChangeShapeType="1"/>
          </p:cNvSpPr>
          <p:nvPr/>
        </p:nvSpPr>
        <p:spPr bwMode="auto">
          <a:xfrm flipV="1">
            <a:off x="1055688" y="3359150"/>
            <a:ext cx="766762" cy="973138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4043" name="Line 124"/>
          <p:cNvSpPr>
            <a:spLocks noChangeShapeType="1"/>
          </p:cNvSpPr>
          <p:nvPr/>
        </p:nvSpPr>
        <p:spPr bwMode="auto">
          <a:xfrm flipV="1">
            <a:off x="2994025" y="2003425"/>
            <a:ext cx="1262063" cy="1566863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98315" name="Picture 21" descr="underline_base"/>
          <p:cNvPicPr>
            <a:picLocks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013" y="1039813"/>
            <a:ext cx="5027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4</a:t>
            </a:fld>
            <a:endParaRPr lang="en-US" sz="1200" dirty="0">
              <a:latin typeface="Tahoma" charset="0"/>
            </a:endParaRPr>
          </a:p>
        </p:txBody>
      </p:sp>
      <p:sp>
        <p:nvSpPr>
          <p:cNvPr id="2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07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21"/>
          <p:cNvSpPr>
            <a:spLocks noGrp="1" noChangeArrowheads="1"/>
          </p:cNvSpPr>
          <p:nvPr>
            <p:ph type="title"/>
          </p:nvPr>
        </p:nvSpPr>
        <p:spPr>
          <a:xfrm>
            <a:off x="315913" y="9048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Mobility: more vocabulary</a:t>
            </a:r>
          </a:p>
        </p:txBody>
      </p:sp>
      <p:sp>
        <p:nvSpPr>
          <p:cNvPr id="100356" name="Freeform 2"/>
          <p:cNvSpPr>
            <a:spLocks/>
          </p:cNvSpPr>
          <p:nvPr/>
        </p:nvSpPr>
        <p:spPr bwMode="auto">
          <a:xfrm>
            <a:off x="1612900" y="2616200"/>
            <a:ext cx="1866900" cy="1589088"/>
          </a:xfrm>
          <a:custGeom>
            <a:avLst/>
            <a:gdLst>
              <a:gd name="T0" fmla="*/ 2147483647 w 1340"/>
              <a:gd name="T1" fmla="*/ 2147483647 h 1191"/>
              <a:gd name="T2" fmla="*/ 2147483647 w 1340"/>
              <a:gd name="T3" fmla="*/ 2147483647 h 1191"/>
              <a:gd name="T4" fmla="*/ 2147483647 w 1340"/>
              <a:gd name="T5" fmla="*/ 2147483647 h 1191"/>
              <a:gd name="T6" fmla="*/ 2147483647 w 1340"/>
              <a:gd name="T7" fmla="*/ 2147483647 h 1191"/>
              <a:gd name="T8" fmla="*/ 2147483647 w 1340"/>
              <a:gd name="T9" fmla="*/ 2147483647 h 1191"/>
              <a:gd name="T10" fmla="*/ 2147483647 w 1340"/>
              <a:gd name="T11" fmla="*/ 2147483647 h 1191"/>
              <a:gd name="T12" fmla="*/ 2147483647 w 1340"/>
              <a:gd name="T13" fmla="*/ 2147483647 h 1191"/>
              <a:gd name="T14" fmla="*/ 2147483647 w 1340"/>
              <a:gd name="T15" fmla="*/ 2147483647 h 1191"/>
              <a:gd name="T16" fmla="*/ 2147483647 w 1340"/>
              <a:gd name="T17" fmla="*/ 2147483647 h 1191"/>
              <a:gd name="T18" fmla="*/ 2147483647 w 1340"/>
              <a:gd name="T19" fmla="*/ 2147483647 h 1191"/>
              <a:gd name="T20" fmla="*/ 2147483647 w 1340"/>
              <a:gd name="T21" fmla="*/ 2147483647 h 1191"/>
              <a:gd name="T22" fmla="*/ 2147483647 w 1340"/>
              <a:gd name="T23" fmla="*/ 2147483647 h 119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0357" name="Freeform 96"/>
          <p:cNvSpPr>
            <a:spLocks/>
          </p:cNvSpPr>
          <p:nvPr/>
        </p:nvSpPr>
        <p:spPr bwMode="auto">
          <a:xfrm>
            <a:off x="6413500" y="2486025"/>
            <a:ext cx="1838325" cy="1711325"/>
          </a:xfrm>
          <a:custGeom>
            <a:avLst/>
            <a:gdLst>
              <a:gd name="T0" fmla="*/ 2147483647 w 2894"/>
              <a:gd name="T1" fmla="*/ 2147483647 h 2693"/>
              <a:gd name="T2" fmla="*/ 2147483647 w 2894"/>
              <a:gd name="T3" fmla="*/ 2147483647 h 2693"/>
              <a:gd name="T4" fmla="*/ 2147483647 w 2894"/>
              <a:gd name="T5" fmla="*/ 2147483647 h 2693"/>
              <a:gd name="T6" fmla="*/ 2147483647 w 2894"/>
              <a:gd name="T7" fmla="*/ 2147483647 h 2693"/>
              <a:gd name="T8" fmla="*/ 2147483647 w 2894"/>
              <a:gd name="T9" fmla="*/ 2147483647 h 2693"/>
              <a:gd name="T10" fmla="*/ 2147483647 w 2894"/>
              <a:gd name="T11" fmla="*/ 2147483647 h 2693"/>
              <a:gd name="T12" fmla="*/ 2147483647 w 2894"/>
              <a:gd name="T13" fmla="*/ 2147483647 h 2693"/>
              <a:gd name="T14" fmla="*/ 2147483647 w 2894"/>
              <a:gd name="T15" fmla="*/ 2147483647 h 2693"/>
              <a:gd name="T16" fmla="*/ 2147483647 w 2894"/>
              <a:gd name="T17" fmla="*/ 2147483647 h 2693"/>
              <a:gd name="T18" fmla="*/ 2147483647 w 2894"/>
              <a:gd name="T19" fmla="*/ 2147483647 h 2693"/>
              <a:gd name="T20" fmla="*/ 2147483647 w 2894"/>
              <a:gd name="T21" fmla="*/ 2147483647 h 26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0358" name="Freeform 119"/>
          <p:cNvSpPr>
            <a:spLocks/>
          </p:cNvSpPr>
          <p:nvPr/>
        </p:nvSpPr>
        <p:spPr bwMode="auto">
          <a:xfrm>
            <a:off x="3954463" y="3432175"/>
            <a:ext cx="2109787" cy="1250950"/>
          </a:xfrm>
          <a:custGeom>
            <a:avLst/>
            <a:gdLst>
              <a:gd name="T0" fmla="*/ 2147483647 w 3324"/>
              <a:gd name="T1" fmla="*/ 2147483647 h 1971"/>
              <a:gd name="T2" fmla="*/ 2147483647 w 3324"/>
              <a:gd name="T3" fmla="*/ 2147483647 h 1971"/>
              <a:gd name="T4" fmla="*/ 2147483647 w 3324"/>
              <a:gd name="T5" fmla="*/ 2147483647 h 1971"/>
              <a:gd name="T6" fmla="*/ 2147483647 w 3324"/>
              <a:gd name="T7" fmla="*/ 2147483647 h 1971"/>
              <a:gd name="T8" fmla="*/ 2147483647 w 3324"/>
              <a:gd name="T9" fmla="*/ 2147483647 h 1971"/>
              <a:gd name="T10" fmla="*/ 2147483647 w 3324"/>
              <a:gd name="T11" fmla="*/ 2147483647 h 1971"/>
              <a:gd name="T12" fmla="*/ 2147483647 w 3324"/>
              <a:gd name="T13" fmla="*/ 2147483647 h 1971"/>
              <a:gd name="T14" fmla="*/ 2147483647 w 3324"/>
              <a:gd name="T15" fmla="*/ 2147483647 h 1971"/>
              <a:gd name="T16" fmla="*/ 2147483647 w 3324"/>
              <a:gd name="T17" fmla="*/ 2147483647 h 1971"/>
              <a:gd name="T18" fmla="*/ 2147483647 w 3324"/>
              <a:gd name="T19" fmla="*/ 2147483647 h 1971"/>
              <a:gd name="T20" fmla="*/ 2147483647 w 3324"/>
              <a:gd name="T21" fmla="*/ 2147483647 h 1971"/>
              <a:gd name="T22" fmla="*/ 2147483647 w 3324"/>
              <a:gd name="T23" fmla="*/ 2147483647 h 1971"/>
              <a:gd name="T24" fmla="*/ 2147483647 w 3324"/>
              <a:gd name="T25" fmla="*/ 2147483647 h 197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0359" name="Text Box 120"/>
          <p:cNvSpPr txBox="1">
            <a:spLocks noChangeArrowheads="1"/>
          </p:cNvSpPr>
          <p:nvPr/>
        </p:nvSpPr>
        <p:spPr bwMode="auto">
          <a:xfrm>
            <a:off x="4129088" y="3729038"/>
            <a:ext cx="1447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  <a:latin typeface="Arial" charset="0"/>
                <a:cs typeface="Arial" charset="0"/>
              </a:rPr>
              <a:t>wide area network</a:t>
            </a:r>
          </a:p>
        </p:txBody>
      </p:sp>
      <p:sp>
        <p:nvSpPr>
          <p:cNvPr id="100360" name="Freeform 121"/>
          <p:cNvSpPr>
            <a:spLocks/>
          </p:cNvSpPr>
          <p:nvPr/>
        </p:nvSpPr>
        <p:spPr bwMode="auto">
          <a:xfrm>
            <a:off x="3259138" y="4995863"/>
            <a:ext cx="2944812" cy="911225"/>
          </a:xfrm>
          <a:custGeom>
            <a:avLst/>
            <a:gdLst>
              <a:gd name="T0" fmla="*/ 2147483647 w 4636"/>
              <a:gd name="T1" fmla="*/ 2147483647 h 1435"/>
              <a:gd name="T2" fmla="*/ 2147483647 w 4636"/>
              <a:gd name="T3" fmla="*/ 2147483647 h 1435"/>
              <a:gd name="T4" fmla="*/ 2147483647 w 4636"/>
              <a:gd name="T5" fmla="*/ 2147483647 h 1435"/>
              <a:gd name="T6" fmla="*/ 2147483647 w 4636"/>
              <a:gd name="T7" fmla="*/ 2147483647 h 1435"/>
              <a:gd name="T8" fmla="*/ 2147483647 w 4636"/>
              <a:gd name="T9" fmla="*/ 2147483647 h 1435"/>
              <a:gd name="T10" fmla="*/ 2147483647 w 4636"/>
              <a:gd name="T11" fmla="*/ 2147483647 h 1435"/>
              <a:gd name="T12" fmla="*/ 2147483647 w 4636"/>
              <a:gd name="T13" fmla="*/ 2147483647 h 1435"/>
              <a:gd name="T14" fmla="*/ 2147483647 w 4636"/>
              <a:gd name="T15" fmla="*/ 2147483647 h 1435"/>
              <a:gd name="T16" fmla="*/ 2147483647 w 4636"/>
              <a:gd name="T17" fmla="*/ 2147483647 h 1435"/>
              <a:gd name="T18" fmla="*/ 2147483647 w 4636"/>
              <a:gd name="T19" fmla="*/ 2147483647 h 143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636" h="1435">
                <a:moveTo>
                  <a:pt x="339" y="15"/>
                </a:moveTo>
                <a:cubicBezTo>
                  <a:pt x="0" y="110"/>
                  <a:pt x="112" y="438"/>
                  <a:pt x="189" y="645"/>
                </a:cubicBezTo>
                <a:cubicBezTo>
                  <a:pt x="266" y="852"/>
                  <a:pt x="509" y="1130"/>
                  <a:pt x="804" y="1260"/>
                </a:cubicBezTo>
                <a:cubicBezTo>
                  <a:pt x="1099" y="1390"/>
                  <a:pt x="1507" y="1415"/>
                  <a:pt x="1959" y="1425"/>
                </a:cubicBezTo>
                <a:cubicBezTo>
                  <a:pt x="2411" y="1435"/>
                  <a:pt x="3192" y="1395"/>
                  <a:pt x="3519" y="1320"/>
                </a:cubicBezTo>
                <a:cubicBezTo>
                  <a:pt x="3846" y="1245"/>
                  <a:pt x="3753" y="1067"/>
                  <a:pt x="3924" y="975"/>
                </a:cubicBezTo>
                <a:cubicBezTo>
                  <a:pt x="4095" y="883"/>
                  <a:pt x="4489" y="885"/>
                  <a:pt x="4543" y="769"/>
                </a:cubicBezTo>
                <a:cubicBezTo>
                  <a:pt x="4597" y="653"/>
                  <a:pt x="4636" y="393"/>
                  <a:pt x="4249" y="278"/>
                </a:cubicBezTo>
                <a:cubicBezTo>
                  <a:pt x="3863" y="162"/>
                  <a:pt x="2874" y="120"/>
                  <a:pt x="2222" y="76"/>
                </a:cubicBezTo>
                <a:cubicBezTo>
                  <a:pt x="1570" y="32"/>
                  <a:pt x="868" y="0"/>
                  <a:pt x="339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45066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5400" y="3570288"/>
            <a:ext cx="684213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0362" name="Line 111"/>
          <p:cNvSpPr>
            <a:spLocks noChangeShapeType="1"/>
          </p:cNvSpPr>
          <p:nvPr/>
        </p:nvSpPr>
        <p:spPr bwMode="auto">
          <a:xfrm flipV="1">
            <a:off x="3241675" y="3690938"/>
            <a:ext cx="949325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0363" name="Line 111"/>
          <p:cNvSpPr>
            <a:spLocks noChangeShapeType="1"/>
          </p:cNvSpPr>
          <p:nvPr/>
        </p:nvSpPr>
        <p:spPr bwMode="auto">
          <a:xfrm>
            <a:off x="5594350" y="3862388"/>
            <a:ext cx="1382713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45069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9913" y="3711575"/>
            <a:ext cx="684212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0365" name="Line 111"/>
          <p:cNvSpPr>
            <a:spLocks noChangeShapeType="1"/>
          </p:cNvSpPr>
          <p:nvPr/>
        </p:nvSpPr>
        <p:spPr bwMode="auto">
          <a:xfrm flipH="1">
            <a:off x="7281863" y="3378200"/>
            <a:ext cx="346075" cy="3222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100366" name="Group 167"/>
          <p:cNvGrpSpPr>
            <a:grpSpLocks/>
          </p:cNvGrpSpPr>
          <p:nvPr/>
        </p:nvGrpSpPr>
        <p:grpSpPr bwMode="auto">
          <a:xfrm>
            <a:off x="7050088" y="2811463"/>
            <a:ext cx="1092200" cy="792162"/>
            <a:chOff x="4089854" y="1363889"/>
            <a:chExt cx="1091746" cy="791482"/>
          </a:xfrm>
        </p:grpSpPr>
        <p:sp>
          <p:nvSpPr>
            <p:cNvPr id="100379" name="Oval 26"/>
            <p:cNvSpPr>
              <a:spLocks noChangeArrowheads="1"/>
            </p:cNvSpPr>
            <p:nvPr/>
          </p:nvSpPr>
          <p:spPr bwMode="auto">
            <a:xfrm>
              <a:off x="4089854" y="1363889"/>
              <a:ext cx="1091746" cy="79148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00380" name="Group 356"/>
            <p:cNvGrpSpPr>
              <a:grpSpLocks/>
            </p:cNvGrpSpPr>
            <p:nvPr/>
          </p:nvGrpSpPr>
          <p:grpSpPr bwMode="auto">
            <a:xfrm>
              <a:off x="4245429" y="1426027"/>
              <a:ext cx="629104" cy="547461"/>
              <a:chOff x="313" y="1497"/>
              <a:chExt cx="1152" cy="1014"/>
            </a:xfrm>
          </p:grpSpPr>
          <p:pic>
            <p:nvPicPr>
              <p:cNvPr id="100381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0382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45072" name="Picture 6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4897438"/>
            <a:ext cx="906462" cy="788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45073" name="Text Box 22"/>
          <p:cNvSpPr txBox="1">
            <a:spLocks noChangeArrowheads="1"/>
          </p:cNvSpPr>
          <p:nvPr/>
        </p:nvSpPr>
        <p:spPr bwMode="auto">
          <a:xfrm>
            <a:off x="2914650" y="2295525"/>
            <a:ext cx="333533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care-of-address:</a:t>
            </a:r>
            <a:r>
              <a:rPr lang="en-US" sz="20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smtClean="0">
                <a:latin typeface="Arial" charset="0"/>
                <a:cs typeface="Arial" charset="0"/>
              </a:rPr>
              <a:t>address  in visited network.</a:t>
            </a:r>
          </a:p>
          <a:p>
            <a:pPr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(e.g., 79,129.13.2) </a:t>
            </a:r>
          </a:p>
        </p:txBody>
      </p:sp>
      <p:sp>
        <p:nvSpPr>
          <p:cNvPr id="45074" name="Text Box 124"/>
          <p:cNvSpPr txBox="1">
            <a:spLocks noChangeArrowheads="1"/>
          </p:cNvSpPr>
          <p:nvPr/>
        </p:nvSpPr>
        <p:spPr bwMode="auto">
          <a:xfrm>
            <a:off x="5794375" y="1220788"/>
            <a:ext cx="33496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visited network:</a:t>
            </a:r>
            <a:r>
              <a:rPr lang="en-US" sz="20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smtClean="0">
                <a:latin typeface="Arial" charset="0"/>
                <a:cs typeface="Arial" charset="0"/>
              </a:rPr>
              <a:t>network in which mobile currently resides </a:t>
            </a:r>
            <a:r>
              <a:rPr lang="en-US" sz="1600" dirty="0" smtClean="0">
                <a:latin typeface="Arial" charset="0"/>
                <a:cs typeface="Arial" charset="0"/>
              </a:rPr>
              <a:t>(e.g., 79.129.13/24)</a:t>
            </a:r>
          </a:p>
        </p:txBody>
      </p:sp>
      <p:sp>
        <p:nvSpPr>
          <p:cNvPr id="45075" name="Text Box 125"/>
          <p:cNvSpPr txBox="1">
            <a:spLocks noChangeArrowheads="1"/>
          </p:cNvSpPr>
          <p:nvPr/>
        </p:nvSpPr>
        <p:spPr bwMode="auto">
          <a:xfrm>
            <a:off x="1870075" y="1330325"/>
            <a:ext cx="36718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permanent address:</a:t>
            </a:r>
            <a:r>
              <a:rPr lang="en-US" sz="20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smtClean="0">
                <a:latin typeface="Arial" charset="0"/>
                <a:cs typeface="Arial" charset="0"/>
              </a:rPr>
              <a:t>remains constant (</a:t>
            </a:r>
            <a:r>
              <a:rPr lang="en-US" sz="1600" dirty="0" smtClean="0">
                <a:latin typeface="Arial" charset="0"/>
                <a:cs typeface="Arial" charset="0"/>
              </a:rPr>
              <a:t>e.g., 128.119.40.186)</a:t>
            </a:r>
          </a:p>
        </p:txBody>
      </p:sp>
      <p:sp>
        <p:nvSpPr>
          <p:cNvPr id="45076" name="Text Box 126"/>
          <p:cNvSpPr txBox="1">
            <a:spLocks noChangeArrowheads="1"/>
          </p:cNvSpPr>
          <p:nvPr/>
        </p:nvSpPr>
        <p:spPr bwMode="auto">
          <a:xfrm>
            <a:off x="6581775" y="4370388"/>
            <a:ext cx="2747963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foreign agent</a:t>
            </a:r>
            <a:r>
              <a:rPr lang="en-US" sz="2000" i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: </a:t>
            </a:r>
            <a:r>
              <a:rPr lang="en-US" sz="2000" i="1" dirty="0" smtClean="0">
                <a:latin typeface="Arial" charset="0"/>
                <a:cs typeface="Arial" charset="0"/>
              </a:rPr>
              <a:t>entity in visited network that performs mobility functions on behalf of mobile. </a:t>
            </a:r>
            <a:endParaRPr lang="en-US" sz="2000" dirty="0" smtClean="0">
              <a:latin typeface="Arial" charset="0"/>
              <a:cs typeface="Arial" charset="0"/>
            </a:endParaRPr>
          </a:p>
        </p:txBody>
      </p:sp>
      <p:sp>
        <p:nvSpPr>
          <p:cNvPr id="45077" name="Text Box 128"/>
          <p:cNvSpPr txBox="1">
            <a:spLocks noChangeArrowheads="1"/>
          </p:cNvSpPr>
          <p:nvPr/>
        </p:nvSpPr>
        <p:spPr bwMode="auto">
          <a:xfrm>
            <a:off x="682625" y="5235575"/>
            <a:ext cx="27479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correspondent: </a:t>
            </a:r>
            <a:r>
              <a:rPr lang="en-US" sz="2000" i="1" dirty="0" smtClean="0">
                <a:latin typeface="Arial" charset="0"/>
                <a:cs typeface="Arial" charset="0"/>
              </a:rPr>
              <a:t>wants to communicate with mobile</a:t>
            </a:r>
            <a:endParaRPr lang="en-US" sz="2000" dirty="0" smtClean="0">
              <a:latin typeface="Arial" charset="0"/>
              <a:cs typeface="Arial" charset="0"/>
            </a:endParaRPr>
          </a:p>
        </p:txBody>
      </p:sp>
      <p:sp>
        <p:nvSpPr>
          <p:cNvPr id="45078" name="Line 129"/>
          <p:cNvSpPr>
            <a:spLocks noChangeShapeType="1"/>
          </p:cNvSpPr>
          <p:nvPr/>
        </p:nvSpPr>
        <p:spPr bwMode="auto">
          <a:xfrm flipV="1">
            <a:off x="3144838" y="5403850"/>
            <a:ext cx="1169987" cy="31115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5079" name="Line 129"/>
          <p:cNvSpPr>
            <a:spLocks noChangeShapeType="1"/>
          </p:cNvSpPr>
          <p:nvPr/>
        </p:nvSpPr>
        <p:spPr bwMode="auto">
          <a:xfrm>
            <a:off x="5072063" y="2776538"/>
            <a:ext cx="2047875" cy="45720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5080" name="Line 129"/>
          <p:cNvSpPr>
            <a:spLocks noChangeShapeType="1"/>
          </p:cNvSpPr>
          <p:nvPr/>
        </p:nvSpPr>
        <p:spPr bwMode="auto">
          <a:xfrm>
            <a:off x="5126038" y="1781175"/>
            <a:ext cx="2036762" cy="1343025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5081" name="Line 129"/>
          <p:cNvSpPr>
            <a:spLocks noChangeShapeType="1"/>
          </p:cNvSpPr>
          <p:nvPr/>
        </p:nvSpPr>
        <p:spPr bwMode="auto">
          <a:xfrm flipH="1">
            <a:off x="7947025" y="2252663"/>
            <a:ext cx="0" cy="544512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5082" name="Line 129"/>
          <p:cNvSpPr>
            <a:spLocks noChangeShapeType="1"/>
          </p:cNvSpPr>
          <p:nvPr/>
        </p:nvSpPr>
        <p:spPr bwMode="auto">
          <a:xfrm>
            <a:off x="7326313" y="4027488"/>
            <a:ext cx="217487" cy="376237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100378" name="Picture 19" descr="underline_base"/>
          <p:cNvPicPr>
            <a:picLocks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88" y="879475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5</a:t>
            </a:fld>
            <a:endParaRPr lang="en-US" sz="1200" dirty="0">
              <a:latin typeface="Tahoma" charset="0"/>
            </a:endParaRPr>
          </a:p>
        </p:txBody>
      </p:sp>
      <p:sp>
        <p:nvSpPr>
          <p:cNvPr id="3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82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>
          <a:xfrm>
            <a:off x="327025" y="19526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How do </a:t>
            </a:r>
            <a:r>
              <a:rPr lang="en-US" sz="4000" i="1" dirty="0">
                <a:latin typeface="Gill Sans MT" charset="0"/>
                <a:cs typeface="+mj-cs"/>
              </a:rPr>
              <a:t>you</a:t>
            </a:r>
            <a:r>
              <a:rPr lang="en-US" sz="4000" dirty="0">
                <a:latin typeface="Gill Sans MT" charset="0"/>
                <a:cs typeface="+mj-cs"/>
              </a:rPr>
              <a:t> contact a mobile friend:</a:t>
            </a:r>
          </a:p>
        </p:txBody>
      </p:sp>
      <p:sp>
        <p:nvSpPr>
          <p:cNvPr id="4608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9900" y="2546350"/>
            <a:ext cx="3824288" cy="2473325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search all phone books?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call her parents?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expect her to let you know where he/she is</a:t>
            </a:r>
            <a:r>
              <a:rPr lang="en-US" sz="2400" dirty="0" smtClean="0">
                <a:latin typeface="Gill Sans MT" charset="0"/>
                <a:cs typeface="+mn-cs"/>
              </a:rPr>
              <a:t>?</a:t>
            </a:r>
          </a:p>
          <a:p>
            <a:pPr>
              <a:defRPr/>
            </a:pPr>
            <a:r>
              <a:rPr lang="en-US" sz="2400" dirty="0" smtClean="0">
                <a:latin typeface="Gill Sans MT" charset="0"/>
                <a:cs typeface="+mn-cs"/>
              </a:rPr>
              <a:t>Facebook!</a:t>
            </a:r>
            <a:endParaRPr lang="en-US" sz="2400" dirty="0">
              <a:latin typeface="Gill Sans MT" charset="0"/>
              <a:cs typeface="+mn-cs"/>
            </a:endParaRPr>
          </a:p>
        </p:txBody>
      </p:sp>
      <p:pic>
        <p:nvPicPr>
          <p:cNvPr id="102405" name="Picture 4" descr="worldf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60825" y="3729038"/>
            <a:ext cx="4813300" cy="248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406" name="Picture 5" descr="Ali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688" y="5354638"/>
            <a:ext cx="56197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07" name="Picture 6" descr="Bo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5275" y="3151188"/>
            <a:ext cx="676275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9" name="Text Box 7"/>
          <p:cNvSpPr txBox="1">
            <a:spLocks noChangeArrowheads="1"/>
          </p:cNvSpPr>
          <p:nvPr/>
        </p:nvSpPr>
        <p:spPr bwMode="auto">
          <a:xfrm>
            <a:off x="6381750" y="1616075"/>
            <a:ext cx="2644775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I wonder where Alice moved to?</a:t>
            </a:r>
          </a:p>
        </p:txBody>
      </p:sp>
      <p:sp>
        <p:nvSpPr>
          <p:cNvPr id="46090" name="Oval 8"/>
          <p:cNvSpPr>
            <a:spLocks noChangeArrowheads="1"/>
          </p:cNvSpPr>
          <p:nvPr/>
        </p:nvSpPr>
        <p:spPr bwMode="auto">
          <a:xfrm>
            <a:off x="5975350" y="1528763"/>
            <a:ext cx="3168650" cy="9921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6091" name="Oval 9"/>
          <p:cNvSpPr>
            <a:spLocks noChangeArrowheads="1"/>
          </p:cNvSpPr>
          <p:nvPr/>
        </p:nvSpPr>
        <p:spPr bwMode="auto">
          <a:xfrm>
            <a:off x="6473825" y="2420938"/>
            <a:ext cx="1387475" cy="2682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6092" name="Oval 10"/>
          <p:cNvSpPr>
            <a:spLocks noChangeArrowheads="1"/>
          </p:cNvSpPr>
          <p:nvPr/>
        </p:nvSpPr>
        <p:spPr bwMode="auto">
          <a:xfrm>
            <a:off x="6405563" y="2760663"/>
            <a:ext cx="708025" cy="1428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6093" name="Oval 11"/>
          <p:cNvSpPr>
            <a:spLocks noChangeArrowheads="1"/>
          </p:cNvSpPr>
          <p:nvPr/>
        </p:nvSpPr>
        <p:spPr bwMode="auto">
          <a:xfrm>
            <a:off x="6557963" y="2960688"/>
            <a:ext cx="280987" cy="952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6094" name="Rectangle 12"/>
          <p:cNvSpPr>
            <a:spLocks noChangeArrowheads="1"/>
          </p:cNvSpPr>
          <p:nvPr/>
        </p:nvSpPr>
        <p:spPr bwMode="auto">
          <a:xfrm>
            <a:off x="330200" y="1492250"/>
            <a:ext cx="5322888" cy="1100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  <a:defRPr/>
            </a:pPr>
            <a:r>
              <a:rPr lang="en-US" sz="2800" dirty="0">
                <a:solidFill>
                  <a:srgbClr val="000099"/>
                </a:solidFill>
                <a:latin typeface="Gill Sans MT" charset="0"/>
                <a:cs typeface="+mn-cs"/>
              </a:rPr>
              <a:t>Consider friend frequently changing addresses, how do you find her?</a:t>
            </a:r>
          </a:p>
        </p:txBody>
      </p:sp>
      <p:pic>
        <p:nvPicPr>
          <p:cNvPr id="102414" name="Picture 15" descr="underline_base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13" y="977900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6</a:t>
            </a:fld>
            <a:endParaRPr lang="en-US" sz="1200" dirty="0">
              <a:latin typeface="Tahoma" charset="0"/>
            </a:endParaRPr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45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75" y="8731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Mobility: approaches</a:t>
            </a:r>
          </a:p>
        </p:txBody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1124" y="1467520"/>
            <a:ext cx="8107363" cy="4487863"/>
          </a:xfrm>
        </p:spPr>
        <p:txBody>
          <a:bodyPr/>
          <a:lstStyle/>
          <a:p>
            <a:pPr>
              <a:defRPr/>
            </a:pPr>
            <a:r>
              <a:rPr lang="en-US" i="1" dirty="0">
                <a:solidFill>
                  <a:srgbClr val="C00000"/>
                </a:solidFill>
                <a:latin typeface="Gill Sans MT" charset="0"/>
                <a:cs typeface="+mn-cs"/>
              </a:rPr>
              <a:t>let routing handle it: </a:t>
            </a:r>
            <a:r>
              <a:rPr lang="en-US" dirty="0">
                <a:latin typeface="Gill Sans MT" charset="0"/>
                <a:cs typeface="+mn-cs"/>
              </a:rPr>
              <a:t>routers advertise permanent address of mobile-nodes-in-residence via usual routing table exchange.</a:t>
            </a:r>
          </a:p>
          <a:p>
            <a:pPr lvl="1">
              <a:defRPr/>
            </a:pPr>
            <a:r>
              <a:rPr lang="en-US" sz="2800" dirty="0">
                <a:latin typeface="Gill Sans MT" charset="0"/>
              </a:rPr>
              <a:t>routing tables indicate where each mobile located</a:t>
            </a:r>
          </a:p>
          <a:p>
            <a:pPr lvl="1">
              <a:defRPr/>
            </a:pPr>
            <a:r>
              <a:rPr lang="en-US" sz="2800" dirty="0">
                <a:latin typeface="Gill Sans MT" charset="0"/>
              </a:rPr>
              <a:t>no changes to end-systems</a:t>
            </a:r>
          </a:p>
          <a:p>
            <a:pPr>
              <a:defRPr/>
            </a:pPr>
            <a:r>
              <a:rPr lang="en-US" i="1" dirty="0">
                <a:solidFill>
                  <a:srgbClr val="C00000"/>
                </a:solidFill>
                <a:latin typeface="Gill Sans MT" charset="0"/>
                <a:cs typeface="+mn-cs"/>
              </a:rPr>
              <a:t>let end-systems handle it: </a:t>
            </a:r>
          </a:p>
          <a:p>
            <a:pPr lvl="1">
              <a:defRPr/>
            </a:pPr>
            <a:r>
              <a:rPr lang="en-US" sz="2800" i="1" dirty="0">
                <a:solidFill>
                  <a:srgbClr val="C00000"/>
                </a:solidFill>
                <a:latin typeface="Gill Sans MT" charset="0"/>
              </a:rPr>
              <a:t>indirect routing:</a:t>
            </a:r>
            <a:r>
              <a:rPr lang="en-US" sz="2800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sz="2800" dirty="0">
                <a:latin typeface="Gill Sans MT" charset="0"/>
              </a:rPr>
              <a:t>communication from correspondent to mobile goes through home agent, then forwarded to remote</a:t>
            </a:r>
          </a:p>
          <a:p>
            <a:pPr lvl="1">
              <a:defRPr/>
            </a:pPr>
            <a:r>
              <a:rPr lang="en-US" sz="2800" i="1" dirty="0">
                <a:solidFill>
                  <a:srgbClr val="C00000"/>
                </a:solidFill>
                <a:latin typeface="Gill Sans MT" charset="0"/>
              </a:rPr>
              <a:t>direct routing:</a:t>
            </a:r>
            <a:r>
              <a:rPr lang="en-US" sz="2800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sz="2800" dirty="0">
                <a:latin typeface="Gill Sans MT" charset="0"/>
              </a:rPr>
              <a:t>correspondent gets </a:t>
            </a:r>
            <a:r>
              <a:rPr lang="en-US" dirty="0">
                <a:latin typeface="Gill Sans MT" charset="0"/>
              </a:rPr>
              <a:t>foreign address of mobile, sends directly to mobile</a:t>
            </a:r>
          </a:p>
        </p:txBody>
      </p:sp>
      <p:pic>
        <p:nvPicPr>
          <p:cNvPr id="104453" name="Picture 21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887413"/>
            <a:ext cx="50276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7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64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75" y="8731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Mobility: approaches</a:t>
            </a:r>
          </a:p>
        </p:txBody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1124" y="1467520"/>
            <a:ext cx="8107363" cy="4487863"/>
          </a:xfrm>
        </p:spPr>
        <p:txBody>
          <a:bodyPr/>
          <a:lstStyle/>
          <a:p>
            <a:pPr>
              <a:defRPr/>
            </a:pPr>
            <a:r>
              <a:rPr lang="en-US" i="1" dirty="0">
                <a:solidFill>
                  <a:schemeClr val="bg1">
                    <a:lumMod val="75000"/>
                  </a:schemeClr>
                </a:solidFill>
                <a:latin typeface="Gill Sans MT" charset="0"/>
                <a:cs typeface="+mn-cs"/>
              </a:rPr>
              <a:t>let routing handle it: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Gill Sans MT" charset="0"/>
                <a:cs typeface="+mn-cs"/>
              </a:rPr>
              <a:t>routers advertise permanent address of mobile-nodes-in-residence via usual routing table exchange.</a:t>
            </a:r>
          </a:p>
          <a:p>
            <a:pPr lvl="1"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latin typeface="Gill Sans MT" charset="0"/>
              </a:rPr>
              <a:t>routing tables indicate where each mobile located</a:t>
            </a:r>
          </a:p>
          <a:p>
            <a:pPr lvl="1"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latin typeface="Gill Sans MT" charset="0"/>
              </a:rPr>
              <a:t>no changes to end-systems</a:t>
            </a:r>
          </a:p>
          <a:p>
            <a:pPr>
              <a:defRPr/>
            </a:pPr>
            <a:r>
              <a:rPr lang="en-US" i="1" dirty="0">
                <a:solidFill>
                  <a:srgbClr val="C00000"/>
                </a:solidFill>
                <a:latin typeface="Gill Sans MT" charset="0"/>
                <a:cs typeface="+mn-cs"/>
              </a:rPr>
              <a:t>let end-systems handle it: </a:t>
            </a:r>
          </a:p>
          <a:p>
            <a:pPr lvl="1">
              <a:defRPr/>
            </a:pPr>
            <a:r>
              <a:rPr lang="en-US" sz="2800" i="1" dirty="0">
                <a:solidFill>
                  <a:srgbClr val="C00000"/>
                </a:solidFill>
                <a:latin typeface="Gill Sans MT" charset="0"/>
              </a:rPr>
              <a:t>indirect routing:</a:t>
            </a:r>
            <a:r>
              <a:rPr lang="en-US" sz="2800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sz="2800" dirty="0">
                <a:latin typeface="Gill Sans MT" charset="0"/>
              </a:rPr>
              <a:t>communication from correspondent to mobile goes through home agent, then forwarded to remote</a:t>
            </a:r>
          </a:p>
          <a:p>
            <a:pPr lvl="1">
              <a:defRPr/>
            </a:pPr>
            <a:r>
              <a:rPr lang="en-US" sz="2800" i="1" dirty="0">
                <a:solidFill>
                  <a:srgbClr val="C00000"/>
                </a:solidFill>
                <a:latin typeface="Gill Sans MT" charset="0"/>
              </a:rPr>
              <a:t>direct routing:</a:t>
            </a:r>
            <a:r>
              <a:rPr lang="en-US" sz="2800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sz="2800" dirty="0">
                <a:latin typeface="Gill Sans MT" charset="0"/>
              </a:rPr>
              <a:t>correspondent gets </a:t>
            </a:r>
            <a:r>
              <a:rPr lang="en-US" dirty="0">
                <a:latin typeface="Gill Sans MT" charset="0"/>
              </a:rPr>
              <a:t>foreign address of mobile, sends directly to mobile</a:t>
            </a:r>
          </a:p>
        </p:txBody>
      </p:sp>
      <p:pic>
        <p:nvPicPr>
          <p:cNvPr id="104453" name="Picture 21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887413"/>
            <a:ext cx="50276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8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101975" y="1770063"/>
            <a:ext cx="2271713" cy="1743075"/>
            <a:chOff x="3101975" y="1770063"/>
            <a:chExt cx="2271713" cy="1743075"/>
          </a:xfrm>
        </p:grpSpPr>
        <p:sp>
          <p:nvSpPr>
            <p:cNvPr id="10" name="Oval 4"/>
            <p:cNvSpPr>
              <a:spLocks noChangeArrowheads="1"/>
            </p:cNvSpPr>
            <p:nvPr/>
          </p:nvSpPr>
          <p:spPr bwMode="auto">
            <a:xfrm>
              <a:off x="3265488" y="1770063"/>
              <a:ext cx="1887537" cy="17430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1" name="Line 5"/>
            <p:cNvSpPr>
              <a:spLocks noChangeShapeType="1"/>
            </p:cNvSpPr>
            <p:nvPr/>
          </p:nvSpPr>
          <p:spPr bwMode="auto">
            <a:xfrm>
              <a:off x="3700463" y="1944688"/>
              <a:ext cx="1133475" cy="136525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2" name="Text Box 6"/>
            <p:cNvSpPr txBox="1">
              <a:spLocks noChangeArrowheads="1"/>
            </p:cNvSpPr>
            <p:nvPr/>
          </p:nvSpPr>
          <p:spPr bwMode="auto">
            <a:xfrm>
              <a:off x="3101975" y="1958975"/>
              <a:ext cx="2271713" cy="1311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2000" dirty="0" smtClean="0">
                  <a:latin typeface="Arial" charset="0"/>
                  <a:cs typeface="Arial" charset="0"/>
                </a:rPr>
                <a:t>not </a:t>
              </a:r>
            </a:p>
            <a:p>
              <a:pPr algn="ctr">
                <a:defRPr/>
              </a:pPr>
              <a:r>
                <a:rPr lang="en-US" sz="2000" dirty="0" smtClean="0">
                  <a:latin typeface="Arial" charset="0"/>
                  <a:cs typeface="Arial" charset="0"/>
                </a:rPr>
                <a:t>scalable</a:t>
              </a:r>
            </a:p>
            <a:p>
              <a:pPr algn="ctr">
                <a:defRPr/>
              </a:pPr>
              <a:r>
                <a:rPr lang="en-US" sz="2000" dirty="0" smtClean="0">
                  <a:latin typeface="Arial" charset="0"/>
                  <a:cs typeface="Arial" charset="0"/>
                </a:rPr>
                <a:t> to millions of</a:t>
              </a:r>
            </a:p>
            <a:p>
              <a:pPr algn="ctr">
                <a:defRPr/>
              </a:pPr>
              <a:r>
                <a:rPr lang="en-US" sz="2000" dirty="0" smtClean="0">
                  <a:latin typeface="Arial" charset="0"/>
                  <a:cs typeface="Arial" charset="0"/>
                </a:rPr>
                <a:t>  mobiles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3216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Freeform 2"/>
          <p:cNvSpPr>
            <a:spLocks/>
          </p:cNvSpPr>
          <p:nvPr/>
        </p:nvSpPr>
        <p:spPr bwMode="auto">
          <a:xfrm>
            <a:off x="1350963" y="1690688"/>
            <a:ext cx="1866900" cy="1589087"/>
          </a:xfrm>
          <a:custGeom>
            <a:avLst/>
            <a:gdLst>
              <a:gd name="T0" fmla="*/ 2147483647 w 1340"/>
              <a:gd name="T1" fmla="*/ 2147483647 h 1191"/>
              <a:gd name="T2" fmla="*/ 2147483647 w 1340"/>
              <a:gd name="T3" fmla="*/ 2147483647 h 1191"/>
              <a:gd name="T4" fmla="*/ 2147483647 w 1340"/>
              <a:gd name="T5" fmla="*/ 2147483647 h 1191"/>
              <a:gd name="T6" fmla="*/ 2147483647 w 1340"/>
              <a:gd name="T7" fmla="*/ 2147483647 h 1191"/>
              <a:gd name="T8" fmla="*/ 2147483647 w 1340"/>
              <a:gd name="T9" fmla="*/ 2147483647 h 1191"/>
              <a:gd name="T10" fmla="*/ 2147483647 w 1340"/>
              <a:gd name="T11" fmla="*/ 2147483647 h 1191"/>
              <a:gd name="T12" fmla="*/ 2147483647 w 1340"/>
              <a:gd name="T13" fmla="*/ 2147483647 h 1191"/>
              <a:gd name="T14" fmla="*/ 2147483647 w 1340"/>
              <a:gd name="T15" fmla="*/ 2147483647 h 1191"/>
              <a:gd name="T16" fmla="*/ 2147483647 w 1340"/>
              <a:gd name="T17" fmla="*/ 2147483647 h 1191"/>
              <a:gd name="T18" fmla="*/ 2147483647 w 1340"/>
              <a:gd name="T19" fmla="*/ 2147483647 h 1191"/>
              <a:gd name="T20" fmla="*/ 2147483647 w 1340"/>
              <a:gd name="T21" fmla="*/ 2147483647 h 1191"/>
              <a:gd name="T22" fmla="*/ 2147483647 w 1340"/>
              <a:gd name="T23" fmla="*/ 2147483647 h 119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8546" name="Freeform 96"/>
          <p:cNvSpPr>
            <a:spLocks/>
          </p:cNvSpPr>
          <p:nvPr/>
        </p:nvSpPr>
        <p:spPr bwMode="auto">
          <a:xfrm>
            <a:off x="6151563" y="1560513"/>
            <a:ext cx="1838325" cy="1711325"/>
          </a:xfrm>
          <a:custGeom>
            <a:avLst/>
            <a:gdLst>
              <a:gd name="T0" fmla="*/ 2147483647 w 2894"/>
              <a:gd name="T1" fmla="*/ 2147483647 h 2693"/>
              <a:gd name="T2" fmla="*/ 2147483647 w 2894"/>
              <a:gd name="T3" fmla="*/ 2147483647 h 2693"/>
              <a:gd name="T4" fmla="*/ 2147483647 w 2894"/>
              <a:gd name="T5" fmla="*/ 2147483647 h 2693"/>
              <a:gd name="T6" fmla="*/ 2147483647 w 2894"/>
              <a:gd name="T7" fmla="*/ 2147483647 h 2693"/>
              <a:gd name="T8" fmla="*/ 2147483647 w 2894"/>
              <a:gd name="T9" fmla="*/ 2147483647 h 2693"/>
              <a:gd name="T10" fmla="*/ 2147483647 w 2894"/>
              <a:gd name="T11" fmla="*/ 2147483647 h 2693"/>
              <a:gd name="T12" fmla="*/ 2147483647 w 2894"/>
              <a:gd name="T13" fmla="*/ 2147483647 h 2693"/>
              <a:gd name="T14" fmla="*/ 2147483647 w 2894"/>
              <a:gd name="T15" fmla="*/ 2147483647 h 2693"/>
              <a:gd name="T16" fmla="*/ 2147483647 w 2894"/>
              <a:gd name="T17" fmla="*/ 2147483647 h 2693"/>
              <a:gd name="T18" fmla="*/ 2147483647 w 2894"/>
              <a:gd name="T19" fmla="*/ 2147483647 h 2693"/>
              <a:gd name="T20" fmla="*/ 2147483647 w 2894"/>
              <a:gd name="T21" fmla="*/ 2147483647 h 26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8547" name="Freeform 119"/>
          <p:cNvSpPr>
            <a:spLocks/>
          </p:cNvSpPr>
          <p:nvPr/>
        </p:nvSpPr>
        <p:spPr bwMode="auto">
          <a:xfrm>
            <a:off x="3692525" y="2506663"/>
            <a:ext cx="2109788" cy="1250950"/>
          </a:xfrm>
          <a:custGeom>
            <a:avLst/>
            <a:gdLst>
              <a:gd name="T0" fmla="*/ 2147483647 w 3324"/>
              <a:gd name="T1" fmla="*/ 2147483647 h 1971"/>
              <a:gd name="T2" fmla="*/ 2147483647 w 3324"/>
              <a:gd name="T3" fmla="*/ 2147483647 h 1971"/>
              <a:gd name="T4" fmla="*/ 2147483647 w 3324"/>
              <a:gd name="T5" fmla="*/ 2147483647 h 1971"/>
              <a:gd name="T6" fmla="*/ 2147483647 w 3324"/>
              <a:gd name="T7" fmla="*/ 2147483647 h 1971"/>
              <a:gd name="T8" fmla="*/ 2147483647 w 3324"/>
              <a:gd name="T9" fmla="*/ 2147483647 h 1971"/>
              <a:gd name="T10" fmla="*/ 2147483647 w 3324"/>
              <a:gd name="T11" fmla="*/ 2147483647 h 1971"/>
              <a:gd name="T12" fmla="*/ 2147483647 w 3324"/>
              <a:gd name="T13" fmla="*/ 2147483647 h 1971"/>
              <a:gd name="T14" fmla="*/ 2147483647 w 3324"/>
              <a:gd name="T15" fmla="*/ 2147483647 h 1971"/>
              <a:gd name="T16" fmla="*/ 2147483647 w 3324"/>
              <a:gd name="T17" fmla="*/ 2147483647 h 1971"/>
              <a:gd name="T18" fmla="*/ 2147483647 w 3324"/>
              <a:gd name="T19" fmla="*/ 2147483647 h 1971"/>
              <a:gd name="T20" fmla="*/ 2147483647 w 3324"/>
              <a:gd name="T21" fmla="*/ 2147483647 h 1971"/>
              <a:gd name="T22" fmla="*/ 2147483647 w 3324"/>
              <a:gd name="T23" fmla="*/ 2147483647 h 1971"/>
              <a:gd name="T24" fmla="*/ 2147483647 w 3324"/>
              <a:gd name="T25" fmla="*/ 2147483647 h 197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8548" name="Text Box 120"/>
          <p:cNvSpPr txBox="1">
            <a:spLocks noChangeArrowheads="1"/>
          </p:cNvSpPr>
          <p:nvPr/>
        </p:nvSpPr>
        <p:spPr bwMode="auto">
          <a:xfrm>
            <a:off x="3867150" y="2803525"/>
            <a:ext cx="1447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  <a:latin typeface="Arial" charset="0"/>
                <a:cs typeface="Arial" charset="0"/>
              </a:rPr>
              <a:t>wide area network</a:t>
            </a:r>
          </a:p>
        </p:txBody>
      </p:sp>
      <p:grpSp>
        <p:nvGrpSpPr>
          <p:cNvPr id="108549" name="Group 140"/>
          <p:cNvGrpSpPr>
            <a:grpSpLocks/>
          </p:cNvGrpSpPr>
          <p:nvPr/>
        </p:nvGrpSpPr>
        <p:grpSpPr bwMode="auto">
          <a:xfrm>
            <a:off x="1335088" y="1809750"/>
            <a:ext cx="1092200" cy="792163"/>
            <a:chOff x="4089854" y="1363889"/>
            <a:chExt cx="1091746" cy="791482"/>
          </a:xfrm>
        </p:grpSpPr>
        <p:sp>
          <p:nvSpPr>
            <p:cNvPr id="108583" name="Oval 26"/>
            <p:cNvSpPr>
              <a:spLocks noChangeArrowheads="1"/>
            </p:cNvSpPr>
            <p:nvPr/>
          </p:nvSpPr>
          <p:spPr bwMode="auto">
            <a:xfrm>
              <a:off x="4089854" y="1363889"/>
              <a:ext cx="1091746" cy="79148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pic>
          <p:nvPicPr>
            <p:cNvPr id="108584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45429" y="1550204"/>
              <a:ext cx="629104" cy="423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9159" name="Picture 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463" y="2644775"/>
            <a:ext cx="685800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8551" name="Line 111"/>
          <p:cNvSpPr>
            <a:spLocks noChangeShapeType="1"/>
          </p:cNvSpPr>
          <p:nvPr/>
        </p:nvSpPr>
        <p:spPr bwMode="auto">
          <a:xfrm>
            <a:off x="1957388" y="2344738"/>
            <a:ext cx="503237" cy="311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8552" name="Line 111"/>
          <p:cNvSpPr>
            <a:spLocks noChangeShapeType="1"/>
          </p:cNvSpPr>
          <p:nvPr/>
        </p:nvSpPr>
        <p:spPr bwMode="auto">
          <a:xfrm flipV="1">
            <a:off x="2981325" y="2765425"/>
            <a:ext cx="947738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8553" name="Line 111"/>
          <p:cNvSpPr>
            <a:spLocks noChangeShapeType="1"/>
          </p:cNvSpPr>
          <p:nvPr/>
        </p:nvSpPr>
        <p:spPr bwMode="auto">
          <a:xfrm>
            <a:off x="5332413" y="2936875"/>
            <a:ext cx="138430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49163" name="Picture 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7975" y="2786063"/>
            <a:ext cx="684213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8555" name="Line 111"/>
          <p:cNvSpPr>
            <a:spLocks noChangeShapeType="1"/>
          </p:cNvSpPr>
          <p:nvPr/>
        </p:nvSpPr>
        <p:spPr bwMode="auto">
          <a:xfrm flipH="1">
            <a:off x="7021513" y="2452688"/>
            <a:ext cx="346075" cy="3238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108556" name="Group 151"/>
          <p:cNvGrpSpPr>
            <a:grpSpLocks/>
          </p:cNvGrpSpPr>
          <p:nvPr/>
        </p:nvGrpSpPr>
        <p:grpSpPr bwMode="auto">
          <a:xfrm>
            <a:off x="6789738" y="1885950"/>
            <a:ext cx="1092200" cy="792163"/>
            <a:chOff x="4089854" y="1363889"/>
            <a:chExt cx="1091746" cy="791482"/>
          </a:xfrm>
        </p:grpSpPr>
        <p:sp>
          <p:nvSpPr>
            <p:cNvPr id="108579" name="Oval 26"/>
            <p:cNvSpPr>
              <a:spLocks noChangeArrowheads="1"/>
            </p:cNvSpPr>
            <p:nvPr/>
          </p:nvSpPr>
          <p:spPr bwMode="auto">
            <a:xfrm>
              <a:off x="4089854" y="1363889"/>
              <a:ext cx="1091746" cy="79148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108580" name="Group 356"/>
            <p:cNvGrpSpPr>
              <a:grpSpLocks/>
            </p:cNvGrpSpPr>
            <p:nvPr/>
          </p:nvGrpSpPr>
          <p:grpSpPr bwMode="auto">
            <a:xfrm>
              <a:off x="4245429" y="1426027"/>
              <a:ext cx="629104" cy="547461"/>
              <a:chOff x="313" y="1497"/>
              <a:chExt cx="1152" cy="1014"/>
            </a:xfrm>
          </p:grpSpPr>
          <p:pic>
            <p:nvPicPr>
              <p:cNvPr id="108581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8582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49168" name="Rectangle 21"/>
          <p:cNvSpPr>
            <a:spLocks noGrp="1" noChangeArrowheads="1"/>
          </p:cNvSpPr>
          <p:nvPr>
            <p:ph type="title"/>
          </p:nvPr>
        </p:nvSpPr>
        <p:spPr>
          <a:xfrm>
            <a:off x="358775" y="11906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latin typeface="Gill Sans MT" charset="0"/>
                <a:cs typeface="+mj-cs"/>
              </a:rPr>
              <a:t>Mobility: registration</a:t>
            </a:r>
          </a:p>
        </p:txBody>
      </p:sp>
      <p:sp>
        <p:nvSpPr>
          <p:cNvPr id="434198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914400" y="5029200"/>
            <a:ext cx="7772400" cy="18288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 dirty="0">
                <a:latin typeface="Gill Sans MT" charset="0"/>
                <a:cs typeface="+mn-cs"/>
              </a:rPr>
              <a:t>end result: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foreign agent knows about mobile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home agent knows location of mobile</a:t>
            </a:r>
          </a:p>
        </p:txBody>
      </p:sp>
      <p:sp>
        <p:nvSpPr>
          <p:cNvPr id="49170" name="Text Box 119"/>
          <p:cNvSpPr txBox="1">
            <a:spLocks noChangeArrowheads="1"/>
          </p:cNvSpPr>
          <p:nvPr/>
        </p:nvSpPr>
        <p:spPr bwMode="auto">
          <a:xfrm>
            <a:off x="1635125" y="1535113"/>
            <a:ext cx="18875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 smtClean="0">
                <a:latin typeface="Arial" charset="0"/>
                <a:cs typeface="Arial" charset="0"/>
              </a:rPr>
              <a:t>home network</a:t>
            </a:r>
          </a:p>
        </p:txBody>
      </p:sp>
      <p:sp>
        <p:nvSpPr>
          <p:cNvPr id="49171" name="Text Box 120"/>
          <p:cNvSpPr txBox="1">
            <a:spLocks noChangeArrowheads="1"/>
          </p:cNvSpPr>
          <p:nvPr/>
        </p:nvSpPr>
        <p:spPr bwMode="auto">
          <a:xfrm>
            <a:off x="5861050" y="1300163"/>
            <a:ext cx="22653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 smtClean="0">
                <a:latin typeface="Arial" charset="0"/>
                <a:cs typeface="Arial" charset="0"/>
              </a:rPr>
              <a:t>visited network</a:t>
            </a:r>
          </a:p>
        </p:txBody>
      </p:sp>
      <p:grpSp>
        <p:nvGrpSpPr>
          <p:cNvPr id="434297" name="Group 121"/>
          <p:cNvGrpSpPr>
            <a:grpSpLocks/>
          </p:cNvGrpSpPr>
          <p:nvPr/>
        </p:nvGrpSpPr>
        <p:grpSpPr bwMode="auto">
          <a:xfrm>
            <a:off x="6600825" y="2409825"/>
            <a:ext cx="2141538" cy="2341563"/>
            <a:chOff x="4158" y="1518"/>
            <a:chExt cx="1349" cy="1475"/>
          </a:xfrm>
        </p:grpSpPr>
        <p:sp>
          <p:nvSpPr>
            <p:cNvPr id="49182" name="Line 122"/>
            <p:cNvSpPr>
              <a:spLocks noChangeShapeType="1"/>
            </p:cNvSpPr>
            <p:nvPr/>
          </p:nvSpPr>
          <p:spPr bwMode="auto">
            <a:xfrm flipV="1">
              <a:off x="4261" y="1538"/>
              <a:ext cx="310" cy="25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08574" name="Group 123"/>
            <p:cNvGrpSpPr>
              <a:grpSpLocks/>
            </p:cNvGrpSpPr>
            <p:nvPr/>
          </p:nvGrpSpPr>
          <p:grpSpPr bwMode="auto">
            <a:xfrm>
              <a:off x="4324" y="1518"/>
              <a:ext cx="202" cy="231"/>
              <a:chOff x="618" y="3500"/>
              <a:chExt cx="202" cy="231"/>
            </a:xfrm>
          </p:grpSpPr>
          <p:sp>
            <p:nvSpPr>
              <p:cNvPr id="49186" name="Oval 124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9187" name="Text Box 125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18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dirty="0" smtClean="0">
                    <a:solidFill>
                      <a:srgbClr val="FF0000"/>
                    </a:solidFill>
                    <a:cs typeface="+mn-cs"/>
                  </a:rPr>
                  <a:t>1</a:t>
                </a:r>
              </a:p>
            </p:txBody>
          </p:sp>
        </p:grpSp>
        <p:sp>
          <p:nvSpPr>
            <p:cNvPr id="49184" name="Text Box 126"/>
            <p:cNvSpPr txBox="1">
              <a:spLocks noChangeArrowheads="1"/>
            </p:cNvSpPr>
            <p:nvPr/>
          </p:nvSpPr>
          <p:spPr bwMode="auto">
            <a:xfrm>
              <a:off x="4158" y="2167"/>
              <a:ext cx="1349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000" dirty="0" smtClean="0">
                  <a:latin typeface="Arial" charset="0"/>
                  <a:cs typeface="Arial" charset="0"/>
                </a:rPr>
                <a:t>mobile contacts foreign agent on entering visited network</a:t>
              </a:r>
            </a:p>
          </p:txBody>
        </p:sp>
        <p:sp>
          <p:nvSpPr>
            <p:cNvPr id="49185" name="Line 127"/>
            <p:cNvSpPr>
              <a:spLocks noChangeShapeType="1"/>
            </p:cNvSpPr>
            <p:nvPr/>
          </p:nvSpPr>
          <p:spPr bwMode="auto">
            <a:xfrm>
              <a:off x="4512" y="1760"/>
              <a:ext cx="560" cy="4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434304" name="Group 128"/>
          <p:cNvGrpSpPr>
            <a:grpSpLocks/>
          </p:cNvGrpSpPr>
          <p:nvPr/>
        </p:nvGrpSpPr>
        <p:grpSpPr bwMode="auto">
          <a:xfrm>
            <a:off x="2435225" y="2676525"/>
            <a:ext cx="4046538" cy="2087563"/>
            <a:chOff x="1534" y="1686"/>
            <a:chExt cx="2549" cy="1315"/>
          </a:xfrm>
        </p:grpSpPr>
        <p:sp>
          <p:nvSpPr>
            <p:cNvPr id="49176" name="Line 129"/>
            <p:cNvSpPr>
              <a:spLocks noChangeShapeType="1"/>
            </p:cNvSpPr>
            <p:nvPr/>
          </p:nvSpPr>
          <p:spPr bwMode="auto">
            <a:xfrm flipH="1" flipV="1">
              <a:off x="1801" y="1762"/>
              <a:ext cx="2167" cy="10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08568" name="Group 130"/>
            <p:cNvGrpSpPr>
              <a:grpSpLocks/>
            </p:cNvGrpSpPr>
            <p:nvPr/>
          </p:nvGrpSpPr>
          <p:grpSpPr bwMode="auto">
            <a:xfrm>
              <a:off x="2724" y="1686"/>
              <a:ext cx="214" cy="231"/>
              <a:chOff x="618" y="3500"/>
              <a:chExt cx="214" cy="231"/>
            </a:xfrm>
          </p:grpSpPr>
          <p:sp>
            <p:nvSpPr>
              <p:cNvPr id="49180" name="Oval 131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9181" name="Text Box 132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dirty="0" smtClean="0">
                    <a:solidFill>
                      <a:srgbClr val="FF0000"/>
                    </a:solidFill>
                    <a:cs typeface="+mn-cs"/>
                  </a:rPr>
                  <a:t>2</a:t>
                </a:r>
              </a:p>
            </p:txBody>
          </p:sp>
        </p:grpSp>
        <p:sp>
          <p:nvSpPr>
            <p:cNvPr id="49178" name="Text Box 133"/>
            <p:cNvSpPr txBox="1">
              <a:spLocks noChangeArrowheads="1"/>
            </p:cNvSpPr>
            <p:nvPr/>
          </p:nvSpPr>
          <p:spPr bwMode="auto">
            <a:xfrm>
              <a:off x="1534" y="2367"/>
              <a:ext cx="2549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000" dirty="0" smtClean="0">
                  <a:latin typeface="Arial" charset="0"/>
                  <a:cs typeface="Arial" charset="0"/>
                </a:rPr>
                <a:t>foreign agent contacts home agent home: </a:t>
              </a:r>
              <a:r>
                <a:rPr lang="ja-JP" altLang="en-US" sz="2000" smtClean="0">
                  <a:latin typeface="Arial" charset="0"/>
                  <a:cs typeface="Arial" charset="0"/>
                </a:rPr>
                <a:t>“</a:t>
              </a:r>
              <a:r>
                <a:rPr lang="en-US" sz="2000" dirty="0" smtClean="0">
                  <a:latin typeface="Arial" charset="0"/>
                  <a:cs typeface="Arial" charset="0"/>
                </a:rPr>
                <a:t>this mobile is resident in my network</a:t>
              </a:r>
              <a:r>
                <a:rPr lang="ja-JP" altLang="en-US" sz="2000" smtClean="0">
                  <a:latin typeface="Arial" charset="0"/>
                  <a:cs typeface="Arial" charset="0"/>
                </a:rPr>
                <a:t>”</a:t>
              </a:r>
              <a:endParaRPr lang="en-US" sz="2000" dirty="0" smtClean="0">
                <a:latin typeface="Arial" charset="0"/>
                <a:cs typeface="Arial" charset="0"/>
              </a:endParaRPr>
            </a:p>
          </p:txBody>
        </p:sp>
        <p:sp>
          <p:nvSpPr>
            <p:cNvPr id="49179" name="Line 134"/>
            <p:cNvSpPr>
              <a:spLocks noChangeShapeType="1"/>
            </p:cNvSpPr>
            <p:nvPr/>
          </p:nvSpPr>
          <p:spPr bwMode="auto">
            <a:xfrm flipH="1" flipV="1">
              <a:off x="2824" y="1944"/>
              <a:ext cx="0" cy="4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108565" name="Freeform 96"/>
          <p:cNvSpPr>
            <a:spLocks/>
          </p:cNvSpPr>
          <p:nvPr/>
        </p:nvSpPr>
        <p:spPr bwMode="auto">
          <a:xfrm>
            <a:off x="1462088" y="1857375"/>
            <a:ext cx="998537" cy="823913"/>
          </a:xfrm>
          <a:custGeom>
            <a:avLst/>
            <a:gdLst>
              <a:gd name="T0" fmla="*/ 99558033 w 10000"/>
              <a:gd name="T1" fmla="*/ 2147483647 h 10305"/>
              <a:gd name="T2" fmla="*/ 2147483647 w 10000"/>
              <a:gd name="T3" fmla="*/ 2147483647 h 10305"/>
              <a:gd name="T4" fmla="*/ 2147483647 w 10000"/>
              <a:gd name="T5" fmla="*/ 204436681 h 10305"/>
              <a:gd name="T6" fmla="*/ 2147483647 w 10000"/>
              <a:gd name="T7" fmla="*/ 2147483647 h 10305"/>
              <a:gd name="T8" fmla="*/ 2147483647 w 10000"/>
              <a:gd name="T9" fmla="*/ 2147483647 h 10305"/>
              <a:gd name="T10" fmla="*/ 2147483647 w 10000"/>
              <a:gd name="T11" fmla="*/ 2147483647 h 10305"/>
              <a:gd name="T12" fmla="*/ 2147483647 w 10000"/>
              <a:gd name="T13" fmla="*/ 2147483647 h 10305"/>
              <a:gd name="T14" fmla="*/ 2147483647 w 10000"/>
              <a:gd name="T15" fmla="*/ 2147483647 h 10305"/>
              <a:gd name="T16" fmla="*/ 2147483647 w 10000"/>
              <a:gd name="T17" fmla="*/ 2147483647 h 10305"/>
              <a:gd name="T18" fmla="*/ 2147483647 w 10000"/>
              <a:gd name="T19" fmla="*/ 2147483647 h 10305"/>
              <a:gd name="T20" fmla="*/ 99558033 w 10000"/>
              <a:gd name="T21" fmla="*/ 2147483647 h 1030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0000" h="10305">
                <a:moveTo>
                  <a:pt x="1" y="4863"/>
                </a:moveTo>
                <a:cubicBezTo>
                  <a:pt x="1" y="3794"/>
                  <a:pt x="5" y="1801"/>
                  <a:pt x="686" y="991"/>
                </a:cubicBezTo>
                <a:cubicBezTo>
                  <a:pt x="1367" y="181"/>
                  <a:pt x="2904" y="-40"/>
                  <a:pt x="4086" y="5"/>
                </a:cubicBezTo>
                <a:cubicBezTo>
                  <a:pt x="5268" y="50"/>
                  <a:pt x="6836" y="553"/>
                  <a:pt x="7779" y="1264"/>
                </a:cubicBezTo>
                <a:cubicBezTo>
                  <a:pt x="8722" y="1975"/>
                  <a:pt x="9397" y="2830"/>
                  <a:pt x="9747" y="4270"/>
                </a:cubicBezTo>
                <a:cubicBezTo>
                  <a:pt x="10096" y="5710"/>
                  <a:pt x="10030" y="8980"/>
                  <a:pt x="9875" y="9905"/>
                </a:cubicBezTo>
                <a:cubicBezTo>
                  <a:pt x="9719" y="10828"/>
                  <a:pt x="9488" y="9873"/>
                  <a:pt x="8815" y="9814"/>
                </a:cubicBezTo>
                <a:cubicBezTo>
                  <a:pt x="8140" y="9757"/>
                  <a:pt x="6708" y="9565"/>
                  <a:pt x="5830" y="9554"/>
                </a:cubicBezTo>
                <a:cubicBezTo>
                  <a:pt x="4953" y="9543"/>
                  <a:pt x="4372" y="9985"/>
                  <a:pt x="3546" y="9748"/>
                </a:cubicBezTo>
                <a:cubicBezTo>
                  <a:pt x="2722" y="9508"/>
                  <a:pt x="1457" y="8935"/>
                  <a:pt x="867" y="8121"/>
                </a:cubicBezTo>
                <a:cubicBezTo>
                  <a:pt x="276" y="7307"/>
                  <a:pt x="-15" y="6195"/>
                  <a:pt x="1" y="4863"/>
                </a:cubicBezTo>
                <a:close/>
              </a:path>
            </a:pathLst>
          </a:custGeom>
          <a:solidFill>
            <a:srgbClr val="33CCCC">
              <a:alpha val="7803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08566" name="Picture 23" descr="underline_base"/>
          <p:cNvPicPr>
            <a:picLocks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865188"/>
            <a:ext cx="41132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9</a:t>
            </a:fld>
            <a:endParaRPr lang="en-US" sz="1200" dirty="0">
              <a:latin typeface="Tahoma" charset="0"/>
            </a:endParaRPr>
          </a:p>
        </p:txBody>
      </p:sp>
      <p:sp>
        <p:nvSpPr>
          <p:cNvPr id="4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510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419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>
          <a:gsLst>
            <a:gs pos="0">
              <a:schemeClr val="bg1">
                <a:lumMod val="95000"/>
              </a:schemeClr>
            </a:gs>
            <a:gs pos="100000">
              <a:schemeClr val="accent5">
                <a:lumMod val="75000"/>
              </a:schemeClr>
            </a:gs>
          </a:gsLst>
        </a:gradFill>
        <a:ln>
          <a:noFill/>
        </a:ln>
        <a:effectLst/>
      </a:spPr>
      <a:bodyPr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18083</TotalTime>
  <Words>1277</Words>
  <Application>Microsoft Office PowerPoint</Application>
  <PresentationFormat>On-screen Show (4:3)</PresentationFormat>
  <Paragraphs>319</Paragraphs>
  <Slides>21</Slides>
  <Notes>20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Default Design</vt:lpstr>
      <vt:lpstr>Picture</vt:lpstr>
      <vt:lpstr>PowerPoint Presentation</vt:lpstr>
      <vt:lpstr>Chapter 7 outline</vt:lpstr>
      <vt:lpstr>What is mobility?</vt:lpstr>
      <vt:lpstr>Mobility: vocabulary</vt:lpstr>
      <vt:lpstr>Mobility: more vocabulary</vt:lpstr>
      <vt:lpstr>How do you contact a mobile friend:</vt:lpstr>
      <vt:lpstr>Mobility: approaches</vt:lpstr>
      <vt:lpstr>Mobility: approaches</vt:lpstr>
      <vt:lpstr>Mobility: registration</vt:lpstr>
      <vt:lpstr>Mobility via indirect routing</vt:lpstr>
      <vt:lpstr>Indirect Routing: comments</vt:lpstr>
      <vt:lpstr>Indirect routing: moving between networks</vt:lpstr>
      <vt:lpstr>Mobility via direct routing</vt:lpstr>
      <vt:lpstr>Mobility via direct routing: comments</vt:lpstr>
      <vt:lpstr>Accommodating mobility with direct routing</vt:lpstr>
      <vt:lpstr>Chapter 7 outline</vt:lpstr>
      <vt:lpstr>Mobile IP</vt:lpstr>
      <vt:lpstr>Mobile IP: indirect routing</vt:lpstr>
      <vt:lpstr>Mobile IP: agent discovery</vt:lpstr>
      <vt:lpstr>Mobile IP: registration example</vt:lpstr>
      <vt:lpstr>Chapter 7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Edition: Chapter 4</dc:title>
  <dc:creator>Jim Kurose and Keith Ross</dc:creator>
  <cp:lastModifiedBy>Lu Su</cp:lastModifiedBy>
  <cp:revision>558</cp:revision>
  <dcterms:created xsi:type="dcterms:W3CDTF">1999-10-08T19:08:27Z</dcterms:created>
  <dcterms:modified xsi:type="dcterms:W3CDTF">2020-12-10T06:13:09Z</dcterms:modified>
</cp:coreProperties>
</file>