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58" r:id="rId4"/>
    <p:sldId id="259" r:id="rId5"/>
    <p:sldId id="260" r:id="rId6"/>
    <p:sldId id="261" r:id="rId7"/>
    <p:sldId id="262" r:id="rId8"/>
    <p:sldId id="275" r:id="rId9"/>
    <p:sldId id="264" r:id="rId10"/>
    <p:sldId id="265" r:id="rId11"/>
    <p:sldId id="266" r:id="rId12"/>
    <p:sldId id="267" r:id="rId13"/>
    <p:sldId id="268" r:id="rId14"/>
    <p:sldId id="277" r:id="rId15"/>
    <p:sldId id="276" r:id="rId16"/>
    <p:sldId id="271" r:id="rId17"/>
    <p:sldId id="278" r:id="rId18"/>
    <p:sldId id="279" r:id="rId19"/>
    <p:sldId id="280" r:id="rId20"/>
    <p:sldId id="281" r:id="rId21"/>
    <p:sldId id="282" r:id="rId22"/>
    <p:sldId id="272" r:id="rId23"/>
    <p:sldId id="27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14EE0-4BE3-47EB-9AC4-20F3CD33E494}" type="datetimeFigureOut">
              <a:rPr lang="en-IN" smtClean="0"/>
              <a:pPr/>
              <a:t>21-11-2012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95E0A-794D-4EFB-9024-14013FCBB52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PIQL: Success- Tolerant Query Processing in the Cloud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dirty="0" smtClean="0"/>
              <a:t>Michael </a:t>
            </a:r>
            <a:r>
              <a:rPr lang="en-IN" dirty="0" err="1" smtClean="0"/>
              <a:t>Armbrust</a:t>
            </a:r>
            <a:r>
              <a:rPr lang="en-IN" dirty="0" smtClean="0"/>
              <a:t>, Kristal Curtis, Tim </a:t>
            </a:r>
            <a:r>
              <a:rPr lang="en-IN" dirty="0" err="1" smtClean="0"/>
              <a:t>Kraska</a:t>
            </a:r>
            <a:endParaRPr lang="en-IN" dirty="0" smtClean="0"/>
          </a:p>
          <a:p>
            <a:r>
              <a:rPr lang="en-IN" dirty="0" smtClean="0"/>
              <a:t>Armando Fox, Michael J. Franklin, David A. Patterson</a:t>
            </a:r>
          </a:p>
          <a:p>
            <a:r>
              <a:rPr lang="en-IN" dirty="0" smtClean="0"/>
              <a:t>AMP Lab, EECS, UC Berkeley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Class 1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return profile of a user given a user name</a:t>
            </a:r>
            <a:endParaRPr lang="en-IN" dirty="0" smtClean="0"/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QUERY </a:t>
            </a:r>
            <a:r>
              <a:rPr lang="en-IN" sz="2800" dirty="0" err="1" smtClean="0">
                <a:latin typeface="Courier New" pitchFamily="49" charset="0"/>
                <a:cs typeface="Courier New" pitchFamily="49" charset="0"/>
              </a:rPr>
              <a:t>userByName</a:t>
            </a:r>
            <a:endParaRPr lang="en-IN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FETCH user</a:t>
            </a:r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WHERE user.name = [1:name]</a:t>
            </a:r>
          </a:p>
          <a:p>
            <a:pPr>
              <a:buNone/>
            </a:pPr>
            <a:endParaRPr lang="en-IN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Calculating bound:</a:t>
            </a:r>
          </a:p>
          <a:p>
            <a:pPr>
              <a:buNone/>
            </a:pPr>
            <a:r>
              <a:rPr lang="en-US" dirty="0" smtClean="0"/>
              <a:t>	Simple: 1 or zero results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Class 2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Courier New" pitchFamily="49" charset="0"/>
              </a:rPr>
              <a:t>To return users by their hometown</a:t>
            </a:r>
            <a:endParaRPr lang="en-IN" dirty="0" smtClean="0">
              <a:cs typeface="Courier New" pitchFamily="49" charset="0"/>
            </a:endParaRPr>
          </a:p>
          <a:p>
            <a:pPr>
              <a:buNone/>
            </a:pPr>
            <a:r>
              <a:rPr lang="en-IN" sz="3000" dirty="0" smtClean="0">
                <a:latin typeface="Courier New" pitchFamily="49" charset="0"/>
                <a:cs typeface="Courier New" pitchFamily="49" charset="0"/>
              </a:rPr>
              <a:t>QUERY </a:t>
            </a:r>
            <a:r>
              <a:rPr lang="en-IN" sz="3000" dirty="0" err="1" smtClean="0">
                <a:latin typeface="Courier New" pitchFamily="49" charset="0"/>
                <a:cs typeface="Courier New" pitchFamily="49" charset="0"/>
              </a:rPr>
              <a:t>userByHometown</a:t>
            </a:r>
            <a:endParaRPr lang="en-IN" sz="3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IN" sz="3000" dirty="0" smtClean="0">
                <a:latin typeface="Courier New" pitchFamily="49" charset="0"/>
                <a:cs typeface="Courier New" pitchFamily="49" charset="0"/>
              </a:rPr>
              <a:t>FETCH user</a:t>
            </a:r>
          </a:p>
          <a:p>
            <a:pPr>
              <a:buNone/>
            </a:pPr>
            <a:r>
              <a:rPr lang="en-IN" sz="3000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en-IN" sz="3000" dirty="0" err="1" smtClean="0">
                <a:latin typeface="Courier New" pitchFamily="49" charset="0"/>
                <a:cs typeface="Courier New" pitchFamily="49" charset="0"/>
              </a:rPr>
              <a:t>user.hometown</a:t>
            </a:r>
            <a:r>
              <a:rPr lang="en-IN" sz="3000" dirty="0" smtClean="0">
                <a:latin typeface="Courier New" pitchFamily="49" charset="0"/>
                <a:cs typeface="Courier New" pitchFamily="49" charset="0"/>
              </a:rPr>
              <a:t> = [1:hometown]</a:t>
            </a:r>
          </a:p>
          <a:p>
            <a:pPr>
              <a:buNone/>
            </a:pPr>
            <a:r>
              <a:rPr lang="en-IN" sz="3000" dirty="0" smtClean="0">
                <a:latin typeface="Courier New" pitchFamily="49" charset="0"/>
                <a:cs typeface="Courier New" pitchFamily="49" charset="0"/>
              </a:rPr>
              <a:t>LIMIT [1:count] MAX 100</a:t>
            </a:r>
          </a:p>
          <a:p>
            <a:r>
              <a:rPr lang="en-US" dirty="0" smtClean="0"/>
              <a:t>Calculating bound:</a:t>
            </a:r>
          </a:p>
          <a:p>
            <a:r>
              <a:rPr lang="en-US" dirty="0" smtClean="0"/>
              <a:t>LIMIT clause returns at most 100 items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Class 3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return a list of the most recent thoughts owned by a particular user </a:t>
            </a:r>
            <a:endParaRPr lang="en-IN" dirty="0" smtClean="0"/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QUERY </a:t>
            </a:r>
            <a:r>
              <a:rPr lang="en-IN" sz="2800" dirty="0" err="1" smtClean="0">
                <a:latin typeface="Courier New" pitchFamily="49" charset="0"/>
                <a:cs typeface="Courier New" pitchFamily="49" charset="0"/>
              </a:rPr>
              <a:t>userThoughts</a:t>
            </a:r>
            <a:endParaRPr lang="en-IN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FETCH thought of</a:t>
            </a:r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user by owner</a:t>
            </a:r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WHERE user.name = [1:username]</a:t>
            </a:r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ORDER BY timestamp</a:t>
            </a:r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LIMIT [2:count] MAX 100</a:t>
            </a:r>
          </a:p>
          <a:p>
            <a:pPr>
              <a:buNone/>
            </a:pPr>
            <a:r>
              <a:rPr lang="en-US" sz="2800" dirty="0" smtClean="0">
                <a:cs typeface="Courier New" pitchFamily="49" charset="0"/>
              </a:rPr>
              <a:t>Bound: 100</a:t>
            </a:r>
            <a:endParaRPr lang="en-IN" sz="2800" dirty="0"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Class 4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IN" dirty="0" smtClean="0"/>
              <a:t>To return a paginated list, 10 at a time, of the most recent thoughts of all the approved subscriptions owned by the current user.</a:t>
            </a:r>
            <a:endParaRPr lang="en-IN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IN" dirty="0" smtClean="0">
                <a:latin typeface="Courier New" pitchFamily="49" charset="0"/>
                <a:cs typeface="Courier New" pitchFamily="49" charset="0"/>
              </a:rPr>
              <a:t>QUERY </a:t>
            </a:r>
            <a:r>
              <a:rPr lang="en-IN" dirty="0" err="1" smtClean="0">
                <a:latin typeface="Courier New" pitchFamily="49" charset="0"/>
                <a:cs typeface="Courier New" pitchFamily="49" charset="0"/>
              </a:rPr>
              <a:t>thoughtstream</a:t>
            </a:r>
            <a:endParaRPr lang="en-IN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IN" dirty="0" smtClean="0">
                <a:latin typeface="Courier New" pitchFamily="49" charset="0"/>
                <a:cs typeface="Courier New" pitchFamily="49" charset="0"/>
              </a:rPr>
              <a:t>FETCH thought</a:t>
            </a:r>
          </a:p>
          <a:p>
            <a:pPr>
              <a:buNone/>
            </a:pPr>
            <a:r>
              <a:rPr lang="en-IN" dirty="0" smtClean="0">
                <a:latin typeface="Courier New" pitchFamily="49" charset="0"/>
                <a:cs typeface="Courier New" pitchFamily="49" charset="0"/>
              </a:rPr>
              <a:t>OF user friend BY owner</a:t>
            </a:r>
          </a:p>
          <a:p>
            <a:pPr>
              <a:buNone/>
            </a:pPr>
            <a:r>
              <a:rPr lang="en-IN" dirty="0" smtClean="0">
                <a:latin typeface="Courier New" pitchFamily="49" charset="0"/>
                <a:cs typeface="Courier New" pitchFamily="49" charset="0"/>
              </a:rPr>
              <a:t>OF subscription BY target</a:t>
            </a:r>
          </a:p>
          <a:p>
            <a:pPr>
              <a:buNone/>
            </a:pPr>
            <a:r>
              <a:rPr lang="en-IN" dirty="0" smtClean="0">
                <a:latin typeface="Courier New" pitchFamily="49" charset="0"/>
                <a:cs typeface="Courier New" pitchFamily="49" charset="0"/>
              </a:rPr>
              <a:t>OF user me BY owner</a:t>
            </a:r>
          </a:p>
          <a:p>
            <a:pPr>
              <a:buNone/>
            </a:pPr>
            <a:r>
              <a:rPr lang="en-IN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en-IN" dirty="0" err="1" smtClean="0">
                <a:latin typeface="Courier New" pitchFamily="49" charset="0"/>
                <a:cs typeface="Courier New" pitchFamily="49" charset="0"/>
              </a:rPr>
              <a:t>me.username</a:t>
            </a:r>
            <a:r>
              <a:rPr lang="en-IN" dirty="0" smtClean="0">
                <a:latin typeface="Courier New" pitchFamily="49" charset="0"/>
                <a:cs typeface="Courier New" pitchFamily="49" charset="0"/>
              </a:rPr>
              <a:t>=[1:username] AND approved = true</a:t>
            </a:r>
          </a:p>
          <a:p>
            <a:pPr>
              <a:buNone/>
            </a:pPr>
            <a:r>
              <a:rPr lang="en-IN" dirty="0" smtClean="0">
                <a:latin typeface="Courier New" pitchFamily="49" charset="0"/>
                <a:cs typeface="Courier New" pitchFamily="49" charset="0"/>
              </a:rPr>
              <a:t>ORDER BY timestamp</a:t>
            </a:r>
          </a:p>
          <a:p>
            <a:pPr>
              <a:buNone/>
            </a:pPr>
            <a:r>
              <a:rPr lang="en-IN" dirty="0" smtClean="0">
                <a:latin typeface="Courier New" pitchFamily="49" charset="0"/>
                <a:cs typeface="Courier New" pitchFamily="49" charset="0"/>
              </a:rPr>
              <a:t>PAGINATE 10</a:t>
            </a:r>
            <a:endParaRPr lang="en-IN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</a:t>
            </a:r>
            <a:endParaRPr lang="en-IN" dirty="0"/>
          </a:p>
        </p:txBody>
      </p:sp>
      <p:pic>
        <p:nvPicPr>
          <p:cNvPr id="4" name="Picture 3" descr="comp_grap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276872"/>
            <a:ext cx="6408712" cy="410445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Queries in PIQL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Entities analogous to Relations</a:t>
            </a:r>
          </a:p>
          <a:p>
            <a:r>
              <a:rPr lang="en-US" dirty="0" smtClean="0"/>
              <a:t>Queries are specified as templates ahead of time</a:t>
            </a:r>
          </a:p>
          <a:p>
            <a:r>
              <a:rPr lang="en-US" dirty="0" smtClean="0"/>
              <a:t>No of operations required in worst case are provided to developer as  feedback at compile time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Overview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dirty="0" smtClean="0"/>
          </a:p>
          <a:p>
            <a:endParaRPr lang="en-US" dirty="0" smtClean="0"/>
          </a:p>
        </p:txBody>
      </p:sp>
      <p:pic>
        <p:nvPicPr>
          <p:cNvPr id="7" name="Picture 6" descr="architec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1772816"/>
            <a:ext cx="6552728" cy="446449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in PIQL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1-(Stop Operator Insertion)</a:t>
            </a:r>
          </a:p>
          <a:p>
            <a:endParaRPr lang="en-US" dirty="0" smtClean="0"/>
          </a:p>
        </p:txBody>
      </p:sp>
      <p:pic>
        <p:nvPicPr>
          <p:cNvPr id="4" name="Picture 3" descr="ph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132856"/>
            <a:ext cx="6408712" cy="472514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in PIQL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2</a:t>
            </a:r>
            <a:endParaRPr lang="en-IN" dirty="0"/>
          </a:p>
        </p:txBody>
      </p:sp>
      <p:pic>
        <p:nvPicPr>
          <p:cNvPr id="4" name="Picture 3" descr="ph-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060848"/>
            <a:ext cx="6192688" cy="43924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Prediction Framework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Performance Insight Assistant</a:t>
            </a:r>
          </a:p>
          <a:p>
            <a:r>
              <a:rPr lang="en-US" dirty="0" smtClean="0"/>
              <a:t>Provides feedback to developer to fix ‘unsafe’ queries</a:t>
            </a:r>
          </a:p>
          <a:p>
            <a:r>
              <a:rPr lang="en-US" dirty="0" smtClean="0"/>
              <a:t>Guidance on how to set a ‘Cardinality limit’ compatible with SLO Compliance</a:t>
            </a:r>
          </a:p>
          <a:p>
            <a:r>
              <a:rPr lang="en-US" dirty="0" smtClean="0"/>
              <a:t>Provides a chart of latency distribution for each setting of the cardinality  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Large-scale websites are increasingly moving from relational databases to distributed key-value stores.</a:t>
            </a:r>
          </a:p>
          <a:p>
            <a:r>
              <a:rPr lang="en-US" dirty="0" smtClean="0"/>
              <a:t>Why? </a:t>
            </a:r>
          </a:p>
          <a:p>
            <a:pPr>
              <a:buFontTx/>
              <a:buChar char="-"/>
            </a:pPr>
            <a:r>
              <a:rPr lang="en-US" dirty="0" smtClean="0"/>
              <a:t>High request rate</a:t>
            </a:r>
          </a:p>
          <a:p>
            <a:pPr>
              <a:buFontTx/>
              <a:buChar char="-"/>
            </a:pPr>
            <a:r>
              <a:rPr lang="en-US" dirty="0" smtClean="0"/>
              <a:t>Low latency workloads</a:t>
            </a:r>
          </a:p>
          <a:p>
            <a:pPr>
              <a:buFontTx/>
              <a:buChar char="-"/>
            </a:pPr>
            <a:r>
              <a:rPr lang="en-US" dirty="0" smtClean="0"/>
              <a:t>Scalability</a:t>
            </a:r>
            <a:endParaRPr lang="en-IN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Insight assistant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Predicted Heat Map for </a:t>
            </a:r>
            <a:r>
              <a:rPr lang="en-US" dirty="0" err="1" smtClean="0"/>
              <a:t>Thoughtstream</a:t>
            </a:r>
            <a:r>
              <a:rPr lang="en-US" dirty="0" smtClean="0"/>
              <a:t> query</a:t>
            </a:r>
            <a:endParaRPr lang="en-IN" dirty="0"/>
          </a:p>
        </p:txBody>
      </p:sp>
      <p:pic>
        <p:nvPicPr>
          <p:cNvPr id="4" name="Picture 3" descr="h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204864"/>
            <a:ext cx="5904656" cy="432048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Engine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Leverages key-value store to achieve scalability and high performance</a:t>
            </a:r>
          </a:p>
          <a:p>
            <a:r>
              <a:rPr lang="en-US" dirty="0" smtClean="0"/>
              <a:t>Requests to a key-value store are done in parallel</a:t>
            </a:r>
          </a:p>
          <a:p>
            <a:r>
              <a:rPr lang="en-US" dirty="0" smtClean="0"/>
              <a:t>Limit hint information is used to </a:t>
            </a:r>
            <a:r>
              <a:rPr lang="en-US" dirty="0" err="1" smtClean="0"/>
              <a:t>prefetch</a:t>
            </a:r>
            <a:r>
              <a:rPr lang="en-US" dirty="0" smtClean="0"/>
              <a:t> all required data in single request</a:t>
            </a:r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overview</a:t>
            </a:r>
            <a:endParaRPr lang="en-IN" dirty="0"/>
          </a:p>
        </p:txBody>
      </p:sp>
      <p:pic>
        <p:nvPicPr>
          <p:cNvPr id="1026" name="Picture 2" descr="C:\Users\Janhavi\Dropbox\Me-Jan\Fall'12\web-scale seminar\ppts\Captur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700808"/>
            <a:ext cx="5544615" cy="417646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75656" y="6093296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Fig: System scaling in number of users/machines with constant query latency</a:t>
            </a:r>
          </a:p>
          <a:p>
            <a:r>
              <a:rPr lang="en-US" dirty="0" smtClean="0"/>
              <a:t> </a:t>
            </a:r>
            <a:endParaRPr lang="en-IN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predictability and scalability of Key-value stores + Scale independence of Relational Model= PIQL</a:t>
            </a:r>
          </a:p>
          <a:p>
            <a:r>
              <a:rPr lang="en-US" dirty="0" smtClean="0"/>
              <a:t>GQL, HIVE, </a:t>
            </a:r>
            <a:r>
              <a:rPr lang="en-IN" dirty="0" smtClean="0"/>
              <a:t>PIG, </a:t>
            </a:r>
            <a:r>
              <a:rPr lang="en-IN" dirty="0" err="1" smtClean="0"/>
              <a:t>VoltDB</a:t>
            </a:r>
            <a:r>
              <a:rPr lang="en-IN" dirty="0" smtClean="0"/>
              <a:t> are also on similar grounds but they are focused on Batch Analytics rather than Interactive applications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67544" y="32849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Key-value stores at a cost of ?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complex imperative functions</a:t>
            </a:r>
          </a:p>
          <a:p>
            <a:r>
              <a:rPr lang="en-US" dirty="0" smtClean="0"/>
              <a:t>Index management</a:t>
            </a:r>
          </a:p>
          <a:p>
            <a:r>
              <a:rPr lang="en-US" dirty="0" smtClean="0"/>
              <a:t>Intra query parallelization</a:t>
            </a:r>
          </a:p>
          <a:p>
            <a:r>
              <a:rPr lang="en-US" dirty="0" smtClean="0"/>
              <a:t>And LOSS of DATA INDEPENCE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blend of both: PIQL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predictable subset of SQL</a:t>
            </a:r>
          </a:p>
          <a:p>
            <a:r>
              <a:rPr lang="en-US" dirty="0" smtClean="0"/>
              <a:t>Benefits of RDBMS such as ability to express queries declaratively</a:t>
            </a:r>
          </a:p>
          <a:p>
            <a:r>
              <a:rPr lang="en-US" dirty="0" smtClean="0"/>
              <a:t>Physical data independence</a:t>
            </a:r>
          </a:p>
          <a:p>
            <a:r>
              <a:rPr lang="en-US" dirty="0" smtClean="0"/>
              <a:t>Automatic index selection and maintenance</a:t>
            </a:r>
          </a:p>
          <a:p>
            <a:r>
              <a:rPr lang="en-US" dirty="0" smtClean="0"/>
              <a:t>Real time guarantees on PERFORMANCE that come from underlying key-value store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Features:	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on the top of key/value stores</a:t>
            </a:r>
          </a:p>
          <a:p>
            <a:r>
              <a:rPr lang="en-US" dirty="0" smtClean="0"/>
              <a:t>Bounds on the number of operations that will be performed on key-value store</a:t>
            </a:r>
          </a:p>
          <a:p>
            <a:r>
              <a:rPr lang="en-US" dirty="0" smtClean="0"/>
              <a:t>Compile time feedback on worst-case performance for all queries</a:t>
            </a:r>
          </a:p>
          <a:p>
            <a:r>
              <a:rPr lang="en-US" dirty="0" smtClean="0"/>
              <a:t>Automatic selection and maintenance of indexes 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approach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Complex developer written imperative programs</a:t>
            </a:r>
          </a:p>
          <a:p>
            <a:r>
              <a:rPr lang="en-US" dirty="0" smtClean="0"/>
              <a:t>Example:</a:t>
            </a:r>
          </a:p>
          <a:p>
            <a:pPr>
              <a:buNone/>
            </a:pPr>
            <a:r>
              <a:rPr lang="en-US" dirty="0" smtClean="0"/>
              <a:t>	Data model of Cassandra </a:t>
            </a:r>
          </a:p>
          <a:p>
            <a:pPr>
              <a:buNone/>
            </a:pPr>
            <a:r>
              <a:rPr lang="en-US" dirty="0" smtClean="0"/>
              <a:t>    For a query: search for messages that contain certain word</a:t>
            </a:r>
          </a:p>
          <a:p>
            <a:pPr>
              <a:buNone/>
            </a:pPr>
            <a:r>
              <a:rPr lang="en-US" dirty="0" smtClean="0"/>
              <a:t>	Values inserted of the form:</a:t>
            </a:r>
          </a:p>
          <a:p>
            <a:pPr>
              <a:buNone/>
            </a:pPr>
            <a:r>
              <a:rPr lang="en-US" sz="2200" dirty="0" smtClean="0"/>
              <a:t>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row -&gt;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userid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supercolumn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-&gt;word, column -&gt;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messageTimestamp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, value-&gt;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messageId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endParaRPr lang="en-IN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Equivalent PIQL query: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FETCH message</a:t>
            </a:r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OF user BY recipient</a:t>
            </a:r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WHERE user = [this] AND</a:t>
            </a:r>
          </a:p>
          <a:p>
            <a:pPr>
              <a:buNone/>
            </a:pPr>
            <a:r>
              <a:rPr lang="en-IN" sz="2800" dirty="0" err="1" smtClean="0">
                <a:latin typeface="Courier New" pitchFamily="49" charset="0"/>
                <a:cs typeface="Courier New" pitchFamily="49" charset="0"/>
              </a:rPr>
              <a:t>message.text</a:t>
            </a: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 CONTAINS [1: word]</a:t>
            </a:r>
          </a:p>
          <a:p>
            <a:pPr>
              <a:buNone/>
            </a:pP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ORDER BY timestamp</a:t>
            </a:r>
            <a:endParaRPr lang="en-IN" sz="2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Scaling classes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1: (Constant)- Amount of data required to process the query is constant</a:t>
            </a:r>
          </a:p>
          <a:p>
            <a:r>
              <a:rPr lang="en-US" dirty="0" smtClean="0"/>
              <a:t>Class 2: (Bounded)- Amount of data required to process the query is naturally bounded</a:t>
            </a:r>
          </a:p>
          <a:p>
            <a:r>
              <a:rPr lang="en-US" dirty="0" smtClean="0"/>
              <a:t>Class 3: (Sub-linear or Linear)- Amount of data required to process the query grows sub-linearly eventually</a:t>
            </a:r>
          </a:p>
          <a:p>
            <a:r>
              <a:rPr lang="en-US" dirty="0" smtClean="0"/>
              <a:t>Class 4</a:t>
            </a:r>
            <a:r>
              <a:rPr lang="en-US" dirty="0" smtClean="0">
                <a:sym typeface="Wingdings" pitchFamily="2" charset="2"/>
              </a:rPr>
              <a:t>: (Super-linear)-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PIQL Query Syntax	</a:t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Parameters</a:t>
            </a:r>
          </a:p>
          <a:p>
            <a:pPr>
              <a:buNone/>
            </a:pPr>
            <a:r>
              <a:rPr lang="en-US" dirty="0" smtClean="0"/>
              <a:t> [</a:t>
            </a:r>
            <a:r>
              <a:rPr lang="en-US" dirty="0" err="1" smtClean="0"/>
              <a:t>ordinal:name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n-US" dirty="0" smtClean="0"/>
              <a:t>General syntax:</a:t>
            </a:r>
          </a:p>
          <a:p>
            <a:pPr>
              <a:buNone/>
            </a:pPr>
            <a:r>
              <a:rPr lang="en-IN" sz="3000" dirty="0" smtClean="0">
                <a:latin typeface="Courier New" pitchFamily="49" charset="0"/>
                <a:cs typeface="Courier New" pitchFamily="49" charset="0"/>
              </a:rPr>
              <a:t>QUERY name</a:t>
            </a:r>
          </a:p>
          <a:p>
            <a:pPr>
              <a:buNone/>
            </a:pPr>
            <a:r>
              <a:rPr lang="en-IN" sz="3000" dirty="0" smtClean="0">
                <a:latin typeface="Courier New" pitchFamily="49" charset="0"/>
                <a:cs typeface="Courier New" pitchFamily="49" charset="0"/>
              </a:rPr>
              <a:t>FETCH entity</a:t>
            </a:r>
          </a:p>
          <a:p>
            <a:pPr>
              <a:buNone/>
            </a:pPr>
            <a:r>
              <a:rPr lang="en-IN" sz="3000" dirty="0" smtClean="0">
                <a:latin typeface="Courier New" pitchFamily="49" charset="0"/>
                <a:cs typeface="Courier New" pitchFamily="49" charset="0"/>
              </a:rPr>
              <a:t>[OF joined-entity alias BY relationship] ...</a:t>
            </a:r>
          </a:p>
          <a:p>
            <a:pPr>
              <a:buNone/>
            </a:pPr>
            <a:r>
              <a:rPr lang="en-IN" sz="3000" dirty="0" smtClean="0">
                <a:latin typeface="Courier New" pitchFamily="49" charset="0"/>
                <a:cs typeface="Courier New" pitchFamily="49" charset="0"/>
              </a:rPr>
              <a:t>WHERE predicates</a:t>
            </a:r>
          </a:p>
          <a:p>
            <a:pPr>
              <a:buNone/>
            </a:pPr>
            <a:r>
              <a:rPr lang="en-IN" sz="3000" dirty="0" smtClean="0">
                <a:latin typeface="Courier New" pitchFamily="49" charset="0"/>
                <a:cs typeface="Courier New" pitchFamily="49" charset="0"/>
              </a:rPr>
              <a:t>[{PAGINATE </a:t>
            </a:r>
            <a:r>
              <a:rPr lang="en-IN" sz="3000" dirty="0" err="1" smtClean="0">
                <a:latin typeface="Courier New" pitchFamily="49" charset="0"/>
                <a:cs typeface="Courier New" pitchFamily="49" charset="0"/>
              </a:rPr>
              <a:t>perpage</a:t>
            </a:r>
            <a:r>
              <a:rPr lang="en-IN" sz="3000" dirty="0" smtClean="0">
                <a:latin typeface="Courier New" pitchFamily="49" charset="0"/>
                <a:cs typeface="Courier New" pitchFamily="49" charset="0"/>
              </a:rPr>
              <a:t> | LIMIT count}]</a:t>
            </a:r>
            <a:endParaRPr lang="en-IN" sz="3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1085</TotalTime>
  <Words>640</Words>
  <Application>Microsoft Office PowerPoint</Application>
  <PresentationFormat>On-screen Show (4:3)</PresentationFormat>
  <Paragraphs>119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PIQL: Success- Tolerant Query Processing in the Cloud</vt:lpstr>
      <vt:lpstr>Introduction</vt:lpstr>
      <vt:lpstr>Key-value stores at a cost of ? </vt:lpstr>
      <vt:lpstr>A blend of both: PIQL</vt:lpstr>
      <vt:lpstr>Features: </vt:lpstr>
      <vt:lpstr>Alternative approach</vt:lpstr>
      <vt:lpstr>Slide 7</vt:lpstr>
      <vt:lpstr>Query Scaling classes</vt:lpstr>
      <vt:lpstr>PIQL Query Syntax  </vt:lpstr>
      <vt:lpstr>Example Class 1</vt:lpstr>
      <vt:lpstr>Example Class 2</vt:lpstr>
      <vt:lpstr>Example Class 3</vt:lpstr>
      <vt:lpstr>Example Class 4</vt:lpstr>
      <vt:lpstr>Comparison</vt:lpstr>
      <vt:lpstr>Queries in PIQL</vt:lpstr>
      <vt:lpstr>Architecture Overview</vt:lpstr>
      <vt:lpstr>Optimization in PIQL</vt:lpstr>
      <vt:lpstr>Optimization in PIQL</vt:lpstr>
      <vt:lpstr>Prediction Framework</vt:lpstr>
      <vt:lpstr>Performance Insight assistant</vt:lpstr>
      <vt:lpstr>Execution Engine</vt:lpstr>
      <vt:lpstr>Performance overview</vt:lpstr>
      <vt:lpstr>Conclusion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Janhavi</dc:creator>
  <cp:lastModifiedBy>Janhavi</cp:lastModifiedBy>
  <cp:revision>47</cp:revision>
  <dcterms:created xsi:type="dcterms:W3CDTF">2012-11-15T20:06:56Z</dcterms:created>
  <dcterms:modified xsi:type="dcterms:W3CDTF">2012-11-21T20:28:16Z</dcterms:modified>
</cp:coreProperties>
</file>