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3" r:id="rId4"/>
    <p:sldId id="290" r:id="rId5"/>
    <p:sldId id="258" r:id="rId6"/>
    <p:sldId id="259" r:id="rId7"/>
    <p:sldId id="291" r:id="rId8"/>
    <p:sldId id="261" r:id="rId9"/>
    <p:sldId id="262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915085" y="1407413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111505 w 223011"/>
              <a:gd name="connsiteY2" fmla="*/ 6350 h 223011"/>
              <a:gd name="connsiteX3" fmla="*/ 111505 w 223011"/>
              <a:gd name="connsiteY3" fmla="*/ 6350 h 223011"/>
              <a:gd name="connsiteX4" fmla="*/ 216661 w 223011"/>
              <a:gd name="connsiteY4" fmla="*/ 111505 h 223011"/>
              <a:gd name="connsiteX5" fmla="*/ 216661 w 223011"/>
              <a:gd name="connsiteY5" fmla="*/ 111505 h 223011"/>
              <a:gd name="connsiteX6" fmla="*/ 216661 w 223011"/>
              <a:gd name="connsiteY6" fmla="*/ 111505 h 223011"/>
              <a:gd name="connsiteX7" fmla="*/ 111505 w 223011"/>
              <a:gd name="connsiteY7" fmla="*/ 216661 h 223011"/>
              <a:gd name="connsiteX8" fmla="*/ 111505 w 223011"/>
              <a:gd name="connsiteY8" fmla="*/ 216661 h 223011"/>
              <a:gd name="connsiteX9" fmla="*/ 111505 w 223011"/>
              <a:gd name="connsiteY9" fmla="*/ 216661 h 223011"/>
              <a:gd name="connsiteX10" fmla="*/ 6350 w 223011"/>
              <a:gd name="connsiteY10" fmla="*/ 111505 h 223011"/>
              <a:gd name="connsiteX11" fmla="*/ 6350 w 223011"/>
              <a:gd name="connsiteY11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11505" y="6350"/>
                  <a:pt x="111505" y="6350"/>
                  <a:pt x="111505" y="6350"/>
                </a:cubicBezTo>
                <a:lnTo>
                  <a:pt x="111505" y="6350"/>
                </a:lnTo>
                <a:cubicBezTo>
                  <a:pt x="169583" y="6350"/>
                  <a:pt x="216661" y="53466"/>
                  <a:pt x="216661" y="111505"/>
                </a:cubicBezTo>
                <a:cubicBezTo>
                  <a:pt x="216661" y="111505"/>
                  <a:pt x="216661" y="111505"/>
                  <a:pt x="216661" y="111505"/>
                </a:cubicBezTo>
                <a:lnTo>
                  <a:pt x="216661" y="111505"/>
                </a:lnTo>
                <a:cubicBezTo>
                  <a:pt x="216661" y="169672"/>
                  <a:pt x="169583" y="216661"/>
                  <a:pt x="111505" y="216661"/>
                </a:cubicBezTo>
                <a:cubicBezTo>
                  <a:pt x="111505" y="216661"/>
                  <a:pt x="111505" y="216661"/>
                  <a:pt x="111505" y="216661"/>
                </a:cubicBezTo>
                <a:lnTo>
                  <a:pt x="111505" y="216661"/>
                </a:lnTo>
                <a:cubicBezTo>
                  <a:pt x="53428" y="216661"/>
                  <a:pt x="6350" y="169672"/>
                  <a:pt x="6350" y="111505"/>
                </a:cubicBezTo>
                <a:cubicBezTo>
                  <a:pt x="6350" y="111505"/>
                  <a:pt x="6350" y="111505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2BAC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1150823" y="1338707"/>
            <a:ext cx="76708" cy="76707"/>
          </a:xfrm>
          <a:custGeom>
            <a:avLst/>
            <a:gdLst>
              <a:gd name="connsiteX0" fmla="*/ 6350 w 76708"/>
              <a:gd name="connsiteY0" fmla="*/ 38353 h 76707"/>
              <a:gd name="connsiteX1" fmla="*/ 38354 w 76708"/>
              <a:gd name="connsiteY1" fmla="*/ 6350 h 76707"/>
              <a:gd name="connsiteX2" fmla="*/ 38354 w 76708"/>
              <a:gd name="connsiteY2" fmla="*/ 6350 h 76707"/>
              <a:gd name="connsiteX3" fmla="*/ 38354 w 76708"/>
              <a:gd name="connsiteY3" fmla="*/ 6350 h 76707"/>
              <a:gd name="connsiteX4" fmla="*/ 70358 w 76708"/>
              <a:gd name="connsiteY4" fmla="*/ 38353 h 76707"/>
              <a:gd name="connsiteX5" fmla="*/ 70358 w 76708"/>
              <a:gd name="connsiteY5" fmla="*/ 38353 h 76707"/>
              <a:gd name="connsiteX6" fmla="*/ 70358 w 76708"/>
              <a:gd name="connsiteY6" fmla="*/ 38353 h 76707"/>
              <a:gd name="connsiteX7" fmla="*/ 38354 w 76708"/>
              <a:gd name="connsiteY7" fmla="*/ 70357 h 76707"/>
              <a:gd name="connsiteX8" fmla="*/ 38354 w 76708"/>
              <a:gd name="connsiteY8" fmla="*/ 70357 h 76707"/>
              <a:gd name="connsiteX9" fmla="*/ 38354 w 76708"/>
              <a:gd name="connsiteY9" fmla="*/ 70357 h 76707"/>
              <a:gd name="connsiteX10" fmla="*/ 6350 w 76708"/>
              <a:gd name="connsiteY10" fmla="*/ 38353 h 76707"/>
              <a:gd name="connsiteX11" fmla="*/ 6350 w 76708"/>
              <a:gd name="connsiteY11" fmla="*/ 38353 h 767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76708" h="76707">
                <a:moveTo>
                  <a:pt x="6350" y="38353"/>
                </a:moveTo>
                <a:cubicBezTo>
                  <a:pt x="6350" y="20573"/>
                  <a:pt x="20675" y="6350"/>
                  <a:pt x="38354" y="6350"/>
                </a:cubicBezTo>
                <a:cubicBezTo>
                  <a:pt x="38354" y="6350"/>
                  <a:pt x="38354" y="6350"/>
                  <a:pt x="38354" y="6350"/>
                </a:cubicBezTo>
                <a:lnTo>
                  <a:pt x="38354" y="6350"/>
                </a:lnTo>
                <a:cubicBezTo>
                  <a:pt x="56032" y="6350"/>
                  <a:pt x="70358" y="20573"/>
                  <a:pt x="70358" y="38353"/>
                </a:cubicBezTo>
                <a:cubicBezTo>
                  <a:pt x="70358" y="38353"/>
                  <a:pt x="70358" y="38353"/>
                  <a:pt x="70358" y="38353"/>
                </a:cubicBezTo>
                <a:lnTo>
                  <a:pt x="70358" y="38353"/>
                </a:lnTo>
                <a:cubicBezTo>
                  <a:pt x="70358" y="56006"/>
                  <a:pt x="56032" y="70357"/>
                  <a:pt x="38354" y="70357"/>
                </a:cubicBezTo>
                <a:cubicBezTo>
                  <a:pt x="38354" y="70357"/>
                  <a:pt x="38354" y="70357"/>
                  <a:pt x="38354" y="70357"/>
                </a:cubicBezTo>
                <a:lnTo>
                  <a:pt x="38354" y="70357"/>
                </a:lnTo>
                <a:cubicBezTo>
                  <a:pt x="20675" y="70357"/>
                  <a:pt x="6350" y="56006"/>
                  <a:pt x="6350" y="38353"/>
                </a:cubicBezTo>
                <a:cubicBezTo>
                  <a:pt x="6350" y="38353"/>
                  <a:pt x="6350" y="38353"/>
                  <a:pt x="6350" y="3835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2B2B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712200" cy="68580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554" y="-24729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36700" y="889000"/>
            <a:ext cx="45212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500"/>
              </a:lnSpc>
              <a:tabLst/>
            </a:pPr>
            <a:r>
              <a:rPr lang="en-US" altLang="zh-CN" sz="3900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Putting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Lipstick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on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Pig: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536700" y="1511300"/>
            <a:ext cx="67945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500"/>
              </a:lnSpc>
              <a:tabLst/>
            </a:pPr>
            <a:r>
              <a:rPr lang="en-US" altLang="zh-CN" sz="3900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Enabling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Database-styleWorkflow</a:t>
            </a:r>
          </a:p>
          <a:p>
            <a:pPr>
              <a:lnSpc>
                <a:spcPts val="4600"/>
              </a:lnSpc>
              <a:tabLst/>
            </a:pPr>
            <a:r>
              <a:rPr lang="en-US" altLang="zh-CN" sz="3902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</a:t>
            </a:r>
            <a:endParaRPr lang="en-US" altLang="zh-CN" sz="3902" dirty="0" smtClean="0">
              <a:solidFill>
                <a:srgbClr val="572314"/>
              </a:solidFill>
              <a:latin typeface="Gill Sans MT" pitchFamily="18" charset="0"/>
              <a:cs typeface="Gill Sans MT" pitchFamily="18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1562100" y="3009900"/>
            <a:ext cx="7010400" cy="850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604" dirty="0" smtClean="0">
                <a:solidFill>
                  <a:srgbClr val="320E04"/>
                </a:solidFill>
                <a:latin typeface="Gill Sans MT" pitchFamily="18" charset="0"/>
                <a:cs typeface="Gill Sans MT" pitchFamily="18" charset="0"/>
              </a:rPr>
              <a:t>YaelAmsterdamer,Susan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320E04"/>
                </a:solidFill>
                <a:latin typeface="Gill Sans MT" pitchFamily="18" charset="0"/>
                <a:cs typeface="Gill Sans MT" pitchFamily="18" charset="0"/>
              </a:rPr>
              <a:t>B.Davidson,Daniel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320E04"/>
                </a:solidFill>
                <a:latin typeface="Gill Sans MT" pitchFamily="18" charset="0"/>
                <a:cs typeface="Gill Sans MT" pitchFamily="18" charset="0"/>
              </a:rPr>
              <a:t>Deutch</a:t>
            </a:r>
          </a:p>
          <a:p>
            <a:pPr>
              <a:lnSpc>
                <a:spcPts val="3700"/>
              </a:lnSpc>
              <a:tabLst/>
            </a:pPr>
            <a:r>
              <a:rPr lang="en-US" altLang="zh-CN" sz="2606" dirty="0" smtClean="0">
                <a:solidFill>
                  <a:srgbClr val="320E04"/>
                </a:solidFill>
                <a:latin typeface="Gill Sans MT" pitchFamily="18" charset="0"/>
                <a:cs typeface="Gill Sans MT" pitchFamily="18" charset="0"/>
              </a:rPr>
              <a:t>Tova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320E04"/>
                </a:solidFill>
                <a:latin typeface="Gill Sans MT" pitchFamily="18" charset="0"/>
                <a:cs typeface="Gill Sans MT" pitchFamily="18" charset="0"/>
              </a:rPr>
              <a:t>Milo,Julia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320E04"/>
                </a:solidFill>
                <a:latin typeface="Gill Sans MT" pitchFamily="18" charset="0"/>
                <a:cs typeface="Gill Sans MT" pitchFamily="18" charset="0"/>
              </a:rPr>
              <a:t>Stoyanovich,ValTannen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1536700" y="4406900"/>
            <a:ext cx="4256614" cy="43088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604" dirty="0" smtClean="0">
                <a:solidFill>
                  <a:srgbClr val="320E04"/>
                </a:solidFill>
                <a:latin typeface="Gill Sans MT" pitchFamily="18" charset="0"/>
                <a:cs typeface="Gill Sans MT" pitchFamily="18" charset="0"/>
              </a:rPr>
              <a:t>Using slides by </a:t>
            </a:r>
            <a:r>
              <a:rPr lang="en-US" altLang="zh-CN" sz="2604" dirty="0" err="1" smtClean="0">
                <a:solidFill>
                  <a:srgbClr val="320E04"/>
                </a:solidFill>
                <a:latin typeface="Gill Sans MT" pitchFamily="18" charset="0"/>
                <a:cs typeface="Gill Sans MT" pitchFamily="18" charset="0"/>
              </a:rPr>
              <a:t>Guozhang</a:t>
            </a:r>
            <a:r>
              <a:rPr lang="en-US" altLang="zh-CN" sz="2604" dirty="0" smtClean="0">
                <a:solidFill>
                  <a:srgbClr val="320E04"/>
                </a:solidFill>
                <a:latin typeface="Gill Sans MT" pitchFamily="18" charset="0"/>
                <a:cs typeface="Gill Sans MT" pitchFamily="18" charset="0"/>
              </a:rPr>
              <a:t> Wang</a:t>
            </a:r>
            <a:endParaRPr lang="en-US" altLang="zh-CN" sz="2604" dirty="0" smtClean="0">
              <a:solidFill>
                <a:srgbClr val="320E04"/>
              </a:solidFill>
              <a:latin typeface="Gill Sans MT" pitchFamily="18" charset="0"/>
              <a:cs typeface="Gill Sans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2892679" y="2070607"/>
            <a:ext cx="4000500" cy="3809987"/>
          </a:xfrm>
          <a:custGeom>
            <a:avLst/>
            <a:gdLst>
              <a:gd name="connsiteX0" fmla="*/ 0 w 4000500"/>
              <a:gd name="connsiteY0" fmla="*/ 1905000 h 3809987"/>
              <a:gd name="connsiteX1" fmla="*/ 2000249 w 4000500"/>
              <a:gd name="connsiteY1" fmla="*/ 0 h 3809987"/>
              <a:gd name="connsiteX2" fmla="*/ 2000249 w 4000500"/>
              <a:gd name="connsiteY2" fmla="*/ 0 h 3809987"/>
              <a:gd name="connsiteX3" fmla="*/ 2000249 w 4000500"/>
              <a:gd name="connsiteY3" fmla="*/ 0 h 3809987"/>
              <a:gd name="connsiteX4" fmla="*/ 4000500 w 4000500"/>
              <a:gd name="connsiteY4" fmla="*/ 1905000 h 3809987"/>
              <a:gd name="connsiteX5" fmla="*/ 4000500 w 4000500"/>
              <a:gd name="connsiteY5" fmla="*/ 1905000 h 3809987"/>
              <a:gd name="connsiteX6" fmla="*/ 4000500 w 4000500"/>
              <a:gd name="connsiteY6" fmla="*/ 1905000 h 3809987"/>
              <a:gd name="connsiteX7" fmla="*/ 2000249 w 4000500"/>
              <a:gd name="connsiteY7" fmla="*/ 3809987 h 3809987"/>
              <a:gd name="connsiteX8" fmla="*/ 2000249 w 4000500"/>
              <a:gd name="connsiteY8" fmla="*/ 3809987 h 3809987"/>
              <a:gd name="connsiteX9" fmla="*/ 2000249 w 4000500"/>
              <a:gd name="connsiteY9" fmla="*/ 3809987 h 3809987"/>
              <a:gd name="connsiteX10" fmla="*/ 0 w 4000500"/>
              <a:gd name="connsiteY10" fmla="*/ 1905000 h 3809987"/>
              <a:gd name="connsiteX11" fmla="*/ 0 w 4000500"/>
              <a:gd name="connsiteY11" fmla="*/ 1905000 h 38099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4000500" h="3809987">
                <a:moveTo>
                  <a:pt x="0" y="1905000"/>
                </a:moveTo>
                <a:cubicBezTo>
                  <a:pt x="0" y="852932"/>
                  <a:pt x="895476" y="0"/>
                  <a:pt x="2000249" y="0"/>
                </a:cubicBezTo>
                <a:cubicBezTo>
                  <a:pt x="2000249" y="0"/>
                  <a:pt x="2000249" y="0"/>
                  <a:pt x="2000249" y="0"/>
                </a:cubicBezTo>
                <a:lnTo>
                  <a:pt x="2000249" y="0"/>
                </a:lnTo>
                <a:cubicBezTo>
                  <a:pt x="3104895" y="0"/>
                  <a:pt x="4000500" y="852932"/>
                  <a:pt x="4000500" y="1905000"/>
                </a:cubicBezTo>
                <a:cubicBezTo>
                  <a:pt x="4000500" y="1905000"/>
                  <a:pt x="4000500" y="1905000"/>
                  <a:pt x="4000500" y="1905000"/>
                </a:cubicBezTo>
                <a:lnTo>
                  <a:pt x="4000500" y="1905000"/>
                </a:lnTo>
                <a:cubicBezTo>
                  <a:pt x="4000500" y="2957068"/>
                  <a:pt x="3104895" y="3809987"/>
                  <a:pt x="2000249" y="3809987"/>
                </a:cubicBezTo>
                <a:cubicBezTo>
                  <a:pt x="2000249" y="3809987"/>
                  <a:pt x="2000249" y="3809987"/>
                  <a:pt x="2000249" y="3809987"/>
                </a:cubicBezTo>
                <a:lnTo>
                  <a:pt x="2000249" y="3809987"/>
                </a:lnTo>
                <a:cubicBezTo>
                  <a:pt x="895476" y="3809987"/>
                  <a:pt x="0" y="2957068"/>
                  <a:pt x="0" y="1905000"/>
                </a:cubicBezTo>
                <a:cubicBezTo>
                  <a:pt x="0" y="1905000"/>
                  <a:pt x="0" y="1905000"/>
                  <a:pt x="0" y="1905000"/>
                </a:cubicBez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2829179" y="2007107"/>
            <a:ext cx="4127500" cy="3936987"/>
          </a:xfrm>
          <a:custGeom>
            <a:avLst/>
            <a:gdLst>
              <a:gd name="connsiteX0" fmla="*/ 63500 w 4127500"/>
              <a:gd name="connsiteY0" fmla="*/ 1968500 h 3936987"/>
              <a:gd name="connsiteX1" fmla="*/ 2063749 w 4127500"/>
              <a:gd name="connsiteY1" fmla="*/ 63500 h 3936987"/>
              <a:gd name="connsiteX2" fmla="*/ 2063749 w 4127500"/>
              <a:gd name="connsiteY2" fmla="*/ 63500 h 3936987"/>
              <a:gd name="connsiteX3" fmla="*/ 2063749 w 4127500"/>
              <a:gd name="connsiteY3" fmla="*/ 63500 h 3936987"/>
              <a:gd name="connsiteX4" fmla="*/ 4064000 w 4127500"/>
              <a:gd name="connsiteY4" fmla="*/ 1968500 h 3936987"/>
              <a:gd name="connsiteX5" fmla="*/ 4064000 w 4127500"/>
              <a:gd name="connsiteY5" fmla="*/ 1968500 h 3936987"/>
              <a:gd name="connsiteX6" fmla="*/ 4064000 w 4127500"/>
              <a:gd name="connsiteY6" fmla="*/ 1968500 h 3936987"/>
              <a:gd name="connsiteX7" fmla="*/ 2063749 w 4127500"/>
              <a:gd name="connsiteY7" fmla="*/ 3873487 h 3936987"/>
              <a:gd name="connsiteX8" fmla="*/ 2063749 w 4127500"/>
              <a:gd name="connsiteY8" fmla="*/ 3873487 h 3936987"/>
              <a:gd name="connsiteX9" fmla="*/ 2063749 w 4127500"/>
              <a:gd name="connsiteY9" fmla="*/ 3873487 h 3936987"/>
              <a:gd name="connsiteX10" fmla="*/ 63500 w 4127500"/>
              <a:gd name="connsiteY10" fmla="*/ 1968500 h 3936987"/>
              <a:gd name="connsiteX11" fmla="*/ 63500 w 4127500"/>
              <a:gd name="connsiteY11" fmla="*/ 1968500 h 39369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4127500" h="3936987">
                <a:moveTo>
                  <a:pt x="63500" y="1968500"/>
                </a:moveTo>
                <a:cubicBezTo>
                  <a:pt x="63500" y="916432"/>
                  <a:pt x="958976" y="63500"/>
                  <a:pt x="2063749" y="63500"/>
                </a:cubicBezTo>
                <a:cubicBezTo>
                  <a:pt x="2063749" y="63500"/>
                  <a:pt x="2063749" y="63500"/>
                  <a:pt x="2063749" y="63500"/>
                </a:cubicBezTo>
                <a:lnTo>
                  <a:pt x="2063749" y="63500"/>
                </a:lnTo>
                <a:cubicBezTo>
                  <a:pt x="3168395" y="63500"/>
                  <a:pt x="4064000" y="916432"/>
                  <a:pt x="4064000" y="1968500"/>
                </a:cubicBezTo>
                <a:cubicBezTo>
                  <a:pt x="4064000" y="1968500"/>
                  <a:pt x="4064000" y="1968500"/>
                  <a:pt x="4064000" y="1968500"/>
                </a:cubicBezTo>
                <a:lnTo>
                  <a:pt x="4064000" y="1968500"/>
                </a:lnTo>
                <a:cubicBezTo>
                  <a:pt x="4064000" y="3020568"/>
                  <a:pt x="3168395" y="3873487"/>
                  <a:pt x="2063749" y="3873487"/>
                </a:cubicBezTo>
                <a:cubicBezTo>
                  <a:pt x="2063749" y="3873487"/>
                  <a:pt x="2063749" y="3873487"/>
                  <a:pt x="2063749" y="3873487"/>
                </a:cubicBezTo>
                <a:lnTo>
                  <a:pt x="2063749" y="3873487"/>
                </a:lnTo>
                <a:cubicBezTo>
                  <a:pt x="958976" y="3873487"/>
                  <a:pt x="63500" y="3020568"/>
                  <a:pt x="63500" y="1968500"/>
                </a:cubicBezTo>
                <a:cubicBezTo>
                  <a:pt x="63500" y="1968500"/>
                  <a:pt x="63500" y="1968500"/>
                  <a:pt x="63500" y="1968500"/>
                </a:cubicBezTo>
              </a:path>
            </a:pathLst>
          </a:custGeom>
          <a:solidFill>
            <a:srgbClr val="000000">
              <a:alpha val="0"/>
            </a:srgbClr>
          </a:solidFill>
          <a:ln w="127000">
            <a:solidFill>
              <a:srgbClr val="C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026400" cy="68580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81100" y="5829300"/>
            <a:ext cx="20955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Data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Provenance</a:t>
            </a:r>
          </a:p>
          <a:p>
            <a:pPr>
              <a:lnSpc>
                <a:spcPts val="2800"/>
              </a:lnSpc>
              <a:tabLst/>
            </a:pP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Researchers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524000" y="609600"/>
            <a:ext cx="7228261" cy="113620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56515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Workflow</a:t>
            </a:r>
          </a:p>
          <a:p>
            <a:pPr>
              <a:lnSpc>
                <a:spcPts val="2800"/>
              </a:lnSpc>
              <a:tabLst>
                <a:tab pos="56515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Provenance</a:t>
            </a:r>
          </a:p>
          <a:p>
            <a:pPr>
              <a:lnSpc>
                <a:spcPts val="2800"/>
              </a:lnSpc>
              <a:tabLst>
                <a:tab pos="56515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Researchers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2892679" y="2070607"/>
            <a:ext cx="4000500" cy="3809987"/>
          </a:xfrm>
          <a:custGeom>
            <a:avLst/>
            <a:gdLst>
              <a:gd name="connsiteX0" fmla="*/ 0 w 4000500"/>
              <a:gd name="connsiteY0" fmla="*/ 1905000 h 3809987"/>
              <a:gd name="connsiteX1" fmla="*/ 2000249 w 4000500"/>
              <a:gd name="connsiteY1" fmla="*/ 0 h 3809987"/>
              <a:gd name="connsiteX2" fmla="*/ 2000249 w 4000500"/>
              <a:gd name="connsiteY2" fmla="*/ 0 h 3809987"/>
              <a:gd name="connsiteX3" fmla="*/ 2000249 w 4000500"/>
              <a:gd name="connsiteY3" fmla="*/ 0 h 3809987"/>
              <a:gd name="connsiteX4" fmla="*/ 4000500 w 4000500"/>
              <a:gd name="connsiteY4" fmla="*/ 1905000 h 3809987"/>
              <a:gd name="connsiteX5" fmla="*/ 4000500 w 4000500"/>
              <a:gd name="connsiteY5" fmla="*/ 1905000 h 3809987"/>
              <a:gd name="connsiteX6" fmla="*/ 4000500 w 4000500"/>
              <a:gd name="connsiteY6" fmla="*/ 1905000 h 3809987"/>
              <a:gd name="connsiteX7" fmla="*/ 2000249 w 4000500"/>
              <a:gd name="connsiteY7" fmla="*/ 3809987 h 3809987"/>
              <a:gd name="connsiteX8" fmla="*/ 2000249 w 4000500"/>
              <a:gd name="connsiteY8" fmla="*/ 3809987 h 3809987"/>
              <a:gd name="connsiteX9" fmla="*/ 2000249 w 4000500"/>
              <a:gd name="connsiteY9" fmla="*/ 3809987 h 3809987"/>
              <a:gd name="connsiteX10" fmla="*/ 0 w 4000500"/>
              <a:gd name="connsiteY10" fmla="*/ 1905000 h 3809987"/>
              <a:gd name="connsiteX11" fmla="*/ 0 w 4000500"/>
              <a:gd name="connsiteY11" fmla="*/ 1905000 h 38099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4000500" h="3809987">
                <a:moveTo>
                  <a:pt x="0" y="1905000"/>
                </a:moveTo>
                <a:cubicBezTo>
                  <a:pt x="0" y="852932"/>
                  <a:pt x="895476" y="0"/>
                  <a:pt x="2000249" y="0"/>
                </a:cubicBezTo>
                <a:cubicBezTo>
                  <a:pt x="2000249" y="0"/>
                  <a:pt x="2000249" y="0"/>
                  <a:pt x="2000249" y="0"/>
                </a:cubicBezTo>
                <a:lnTo>
                  <a:pt x="2000249" y="0"/>
                </a:lnTo>
                <a:cubicBezTo>
                  <a:pt x="3104895" y="0"/>
                  <a:pt x="4000500" y="852932"/>
                  <a:pt x="4000500" y="1905000"/>
                </a:cubicBezTo>
                <a:cubicBezTo>
                  <a:pt x="4000500" y="1905000"/>
                  <a:pt x="4000500" y="1905000"/>
                  <a:pt x="4000500" y="1905000"/>
                </a:cubicBezTo>
                <a:lnTo>
                  <a:pt x="4000500" y="1905000"/>
                </a:lnTo>
                <a:cubicBezTo>
                  <a:pt x="4000500" y="2957068"/>
                  <a:pt x="3104895" y="3809987"/>
                  <a:pt x="2000249" y="3809987"/>
                </a:cubicBezTo>
                <a:cubicBezTo>
                  <a:pt x="2000249" y="3809987"/>
                  <a:pt x="2000249" y="3809987"/>
                  <a:pt x="2000249" y="3809987"/>
                </a:cubicBezTo>
                <a:lnTo>
                  <a:pt x="2000249" y="3809987"/>
                </a:lnTo>
                <a:cubicBezTo>
                  <a:pt x="895476" y="3809987"/>
                  <a:pt x="0" y="2957068"/>
                  <a:pt x="0" y="1905000"/>
                </a:cubicBezTo>
                <a:cubicBezTo>
                  <a:pt x="0" y="1905000"/>
                  <a:pt x="0" y="1905000"/>
                  <a:pt x="0" y="1905000"/>
                </a:cubicBez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2829179" y="2007107"/>
            <a:ext cx="4127500" cy="3936987"/>
          </a:xfrm>
          <a:custGeom>
            <a:avLst/>
            <a:gdLst>
              <a:gd name="connsiteX0" fmla="*/ 63500 w 4127500"/>
              <a:gd name="connsiteY0" fmla="*/ 1968500 h 3936987"/>
              <a:gd name="connsiteX1" fmla="*/ 2063749 w 4127500"/>
              <a:gd name="connsiteY1" fmla="*/ 63500 h 3936987"/>
              <a:gd name="connsiteX2" fmla="*/ 2063749 w 4127500"/>
              <a:gd name="connsiteY2" fmla="*/ 63500 h 3936987"/>
              <a:gd name="connsiteX3" fmla="*/ 2063749 w 4127500"/>
              <a:gd name="connsiteY3" fmla="*/ 63500 h 3936987"/>
              <a:gd name="connsiteX4" fmla="*/ 4064000 w 4127500"/>
              <a:gd name="connsiteY4" fmla="*/ 1968500 h 3936987"/>
              <a:gd name="connsiteX5" fmla="*/ 4064000 w 4127500"/>
              <a:gd name="connsiteY5" fmla="*/ 1968500 h 3936987"/>
              <a:gd name="connsiteX6" fmla="*/ 4064000 w 4127500"/>
              <a:gd name="connsiteY6" fmla="*/ 1968500 h 3936987"/>
              <a:gd name="connsiteX7" fmla="*/ 2063749 w 4127500"/>
              <a:gd name="connsiteY7" fmla="*/ 3873487 h 3936987"/>
              <a:gd name="connsiteX8" fmla="*/ 2063749 w 4127500"/>
              <a:gd name="connsiteY8" fmla="*/ 3873487 h 3936987"/>
              <a:gd name="connsiteX9" fmla="*/ 2063749 w 4127500"/>
              <a:gd name="connsiteY9" fmla="*/ 3873487 h 3936987"/>
              <a:gd name="connsiteX10" fmla="*/ 63500 w 4127500"/>
              <a:gd name="connsiteY10" fmla="*/ 1968500 h 3936987"/>
              <a:gd name="connsiteX11" fmla="*/ 63500 w 4127500"/>
              <a:gd name="connsiteY11" fmla="*/ 1968500 h 39369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4127500" h="3936987">
                <a:moveTo>
                  <a:pt x="63500" y="1968500"/>
                </a:moveTo>
                <a:cubicBezTo>
                  <a:pt x="63500" y="916432"/>
                  <a:pt x="958976" y="63500"/>
                  <a:pt x="2063749" y="63500"/>
                </a:cubicBezTo>
                <a:cubicBezTo>
                  <a:pt x="2063749" y="63500"/>
                  <a:pt x="2063749" y="63500"/>
                  <a:pt x="2063749" y="63500"/>
                </a:cubicBezTo>
                <a:lnTo>
                  <a:pt x="2063749" y="63500"/>
                </a:lnTo>
                <a:cubicBezTo>
                  <a:pt x="3168395" y="63500"/>
                  <a:pt x="4064000" y="916432"/>
                  <a:pt x="4064000" y="1968500"/>
                </a:cubicBezTo>
                <a:cubicBezTo>
                  <a:pt x="4064000" y="1968500"/>
                  <a:pt x="4064000" y="1968500"/>
                  <a:pt x="4064000" y="1968500"/>
                </a:cubicBezTo>
                <a:lnTo>
                  <a:pt x="4064000" y="1968500"/>
                </a:lnTo>
                <a:cubicBezTo>
                  <a:pt x="4064000" y="3020568"/>
                  <a:pt x="3168395" y="3873487"/>
                  <a:pt x="2063749" y="3873487"/>
                </a:cubicBezTo>
                <a:cubicBezTo>
                  <a:pt x="2063749" y="3873487"/>
                  <a:pt x="2063749" y="3873487"/>
                  <a:pt x="2063749" y="3873487"/>
                </a:cubicBezTo>
                <a:lnTo>
                  <a:pt x="2063749" y="3873487"/>
                </a:lnTo>
                <a:cubicBezTo>
                  <a:pt x="958976" y="3873487"/>
                  <a:pt x="63500" y="3020568"/>
                  <a:pt x="63500" y="1968500"/>
                </a:cubicBezTo>
                <a:cubicBezTo>
                  <a:pt x="63500" y="1968500"/>
                  <a:pt x="63500" y="1968500"/>
                  <a:pt x="63500" y="1968500"/>
                </a:cubicBezTo>
              </a:path>
            </a:pathLst>
          </a:custGeom>
          <a:solidFill>
            <a:srgbClr val="000000">
              <a:alpha val="0"/>
            </a:srgbClr>
          </a:solidFill>
          <a:ln w="127000">
            <a:solidFill>
              <a:srgbClr val="C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648700" cy="68580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68453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Semiring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Comes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Meet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OPM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4201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419100"/>
            <a:ext cx="6629400" cy="1282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5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OPM’s</a:t>
            </a:r>
            <a:r>
              <a:rPr lang="en-US" altLang="zh-CN" sz="42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5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Drawbacks</a:t>
            </a:r>
            <a:r>
              <a:rPr lang="en-US" altLang="zh-CN" sz="42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5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in</a:t>
            </a:r>
            <a:r>
              <a:rPr lang="en-US" altLang="zh-CN" sz="42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5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Semiring</a:t>
            </a:r>
          </a:p>
          <a:p>
            <a:pPr>
              <a:lnSpc>
                <a:spcPts val="51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People’s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Eyes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2273300"/>
            <a:ext cx="177800" cy="401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8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2184400"/>
            <a:ext cx="6883400" cy="414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  <a:tab pos="266700" algn="l"/>
              </a:tabLst>
            </a:pP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black-box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assumption:each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output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</a:p>
          <a:p>
            <a:pPr>
              <a:lnSpc>
                <a:spcPts val="3800"/>
              </a:lnSpc>
              <a:tabLst>
                <a:tab pos="25400" algn="l"/>
                <a:tab pos="2667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module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depends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i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solely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i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all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its</a:t>
            </a:r>
          </a:p>
          <a:p>
            <a:pPr>
              <a:lnSpc>
                <a:spcPts val="3800"/>
              </a:lnSpc>
              <a:tabLst>
                <a:tab pos="25400" algn="l"/>
                <a:tab pos="2667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inputs</a:t>
            </a: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Cannot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leverage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common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fact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that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some</a:t>
            </a:r>
          </a:p>
          <a:p>
            <a:pPr>
              <a:lnSpc>
                <a:spcPts val="33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	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output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only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depends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on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small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subset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inputs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Does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not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capture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internal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state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module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400"/>
              </a:lnSpc>
              <a:tabLst>
                <a:tab pos="25400" algn="l"/>
                <a:tab pos="2667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So:replace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Semirings!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37211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339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19177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Idea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1765300"/>
            <a:ext cx="181140" cy="461151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/>
            </a:pPr>
            <a:r>
              <a:rPr lang="en-US" altLang="zh-CN" sz="2558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/>
            </a:pPr>
            <a:endParaRPr lang="en-US" altLang="zh-CN" sz="2555" dirty="0" smtClean="0">
              <a:solidFill>
                <a:srgbClr val="3891A7"/>
              </a:solidFill>
              <a:latin typeface="Wingdings 2" pitchFamily="18" charset="0"/>
              <a:cs typeface="Wingdings 2" pitchFamily="18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892300" y="1663700"/>
            <a:ext cx="6927409" cy="411138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General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workflow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modules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Times New Roman" pitchFamily="18" charset="0"/>
              </a:rPr>
              <a:t>are</a:t>
            </a:r>
            <a:endParaRPr lang="en-US" altLang="zh-CN" sz="3204" dirty="0" smtClean="0">
              <a:solidFill>
                <a:srgbClr val="000000"/>
              </a:solidFill>
              <a:latin typeface="Gill Sans MT" pitchFamily="18" charset="0"/>
              <a:cs typeface="Gill Sans MT" pitchFamily="18" charset="0"/>
            </a:endParaRPr>
          </a:p>
          <a:p>
            <a:pPr>
              <a:lnSpc>
                <a:spcPts val="3800"/>
              </a:lnSpc>
              <a:tabLst/>
            </a:pP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complicated,and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thus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hard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capture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its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internal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logic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annotations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800"/>
              </a:lnSpc>
              <a:tabLst/>
            </a:pP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However,modules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written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Pig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Latin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is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very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similar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Nested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Relational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Calculus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(NRC),thus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are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much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more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feasible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36449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18542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Pig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Latin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1651000"/>
            <a:ext cx="177800" cy="146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1651000"/>
            <a:ext cx="6807200" cy="420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Data:unordered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(nested)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bag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tuples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800"/>
              </a:lnSpc>
              <a:tabLst>
                <a:tab pos="254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Operators:</a:t>
            </a:r>
          </a:p>
          <a:p>
            <a:pPr>
              <a:lnSpc>
                <a:spcPts val="3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FOREACH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GENERATE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f1,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f2,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OP(f0)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FILTER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condition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GROUP/COGROUP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UNION,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JOIN,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FLATTEN,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DISTINCT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2705100" y="1562100"/>
            <a:ext cx="1828800" cy="3352800"/>
          </a:xfrm>
          <a:custGeom>
            <a:avLst/>
            <a:gdLst>
              <a:gd name="connsiteX0" fmla="*/ 38100 w 1828800"/>
              <a:gd name="connsiteY0" fmla="*/ 3314700 h 3352800"/>
              <a:gd name="connsiteX1" fmla="*/ 1790700 w 1828800"/>
              <a:gd name="connsiteY1" fmla="*/ 3314700 h 3352800"/>
              <a:gd name="connsiteX2" fmla="*/ 1790700 w 1828800"/>
              <a:gd name="connsiteY2" fmla="*/ 38100 h 3352800"/>
              <a:gd name="connsiteX3" fmla="*/ 38100 w 1828800"/>
              <a:gd name="connsiteY3" fmla="*/ 38100 h 3352800"/>
              <a:gd name="connsiteX4" fmla="*/ 38100 w 1828800"/>
              <a:gd name="connsiteY4" fmla="*/ 3314700 h 3352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8800" h="3352800">
                <a:moveTo>
                  <a:pt x="38100" y="3314700"/>
                </a:moveTo>
                <a:lnTo>
                  <a:pt x="1790700" y="3314700"/>
                </a:lnTo>
                <a:lnTo>
                  <a:pt x="1790700" y="38100"/>
                </a:lnTo>
                <a:lnTo>
                  <a:pt x="38100" y="38100"/>
                </a:lnTo>
                <a:lnTo>
                  <a:pt x="38100" y="3314700"/>
                </a:lnTo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610600" cy="68580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4229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Example:Car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Dealership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762000" y="2910077"/>
            <a:ext cx="381000" cy="348995"/>
          </a:xfrm>
          <a:custGeom>
            <a:avLst/>
            <a:gdLst>
              <a:gd name="connsiteX0" fmla="*/ 0 w 381000"/>
              <a:gd name="connsiteY0" fmla="*/ 87248 h 348995"/>
              <a:gd name="connsiteX1" fmla="*/ 206463 w 381000"/>
              <a:gd name="connsiteY1" fmla="*/ 87248 h 348995"/>
              <a:gd name="connsiteX2" fmla="*/ 206463 w 381000"/>
              <a:gd name="connsiteY2" fmla="*/ 0 h 348995"/>
              <a:gd name="connsiteX3" fmla="*/ 381000 w 381000"/>
              <a:gd name="connsiteY3" fmla="*/ 174498 h 348995"/>
              <a:gd name="connsiteX4" fmla="*/ 206463 w 381000"/>
              <a:gd name="connsiteY4" fmla="*/ 348995 h 348995"/>
              <a:gd name="connsiteX5" fmla="*/ 206463 w 381000"/>
              <a:gd name="connsiteY5" fmla="*/ 261747 h 348995"/>
              <a:gd name="connsiteX6" fmla="*/ 0 w 381000"/>
              <a:gd name="connsiteY6" fmla="*/ 261747 h 348995"/>
              <a:gd name="connsiteX7" fmla="*/ 0 w 381000"/>
              <a:gd name="connsiteY7" fmla="*/ 87248 h 348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348995">
                <a:moveTo>
                  <a:pt x="0" y="87248"/>
                </a:moveTo>
                <a:lnTo>
                  <a:pt x="206463" y="87248"/>
                </a:lnTo>
                <a:lnTo>
                  <a:pt x="206463" y="0"/>
                </a:lnTo>
                <a:lnTo>
                  <a:pt x="381000" y="174498"/>
                </a:lnTo>
                <a:lnTo>
                  <a:pt x="206463" y="348995"/>
                </a:lnTo>
                <a:lnTo>
                  <a:pt x="206463" y="261747"/>
                </a:lnTo>
                <a:lnTo>
                  <a:pt x="0" y="261747"/>
                </a:lnTo>
                <a:lnTo>
                  <a:pt x="0" y="87248"/>
                </a:lnTo>
              </a:path>
            </a:pathLst>
          </a:custGeom>
          <a:solidFill>
            <a:srgbClr val="3891A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749300" y="2897377"/>
            <a:ext cx="406400" cy="374395"/>
          </a:xfrm>
          <a:custGeom>
            <a:avLst/>
            <a:gdLst>
              <a:gd name="connsiteX0" fmla="*/ 12700 w 406400"/>
              <a:gd name="connsiteY0" fmla="*/ 99948 h 374395"/>
              <a:gd name="connsiteX1" fmla="*/ 219163 w 406400"/>
              <a:gd name="connsiteY1" fmla="*/ 99948 h 374395"/>
              <a:gd name="connsiteX2" fmla="*/ 219163 w 406400"/>
              <a:gd name="connsiteY2" fmla="*/ 12700 h 374395"/>
              <a:gd name="connsiteX3" fmla="*/ 393700 w 406400"/>
              <a:gd name="connsiteY3" fmla="*/ 187198 h 374395"/>
              <a:gd name="connsiteX4" fmla="*/ 219163 w 406400"/>
              <a:gd name="connsiteY4" fmla="*/ 361695 h 374395"/>
              <a:gd name="connsiteX5" fmla="*/ 219163 w 406400"/>
              <a:gd name="connsiteY5" fmla="*/ 274447 h 374395"/>
              <a:gd name="connsiteX6" fmla="*/ 12700 w 406400"/>
              <a:gd name="connsiteY6" fmla="*/ 274447 h 374395"/>
              <a:gd name="connsiteX7" fmla="*/ 12700 w 406400"/>
              <a:gd name="connsiteY7" fmla="*/ 99948 h 3743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374395">
                <a:moveTo>
                  <a:pt x="12700" y="99948"/>
                </a:moveTo>
                <a:lnTo>
                  <a:pt x="219163" y="99948"/>
                </a:lnTo>
                <a:lnTo>
                  <a:pt x="219163" y="12700"/>
                </a:lnTo>
                <a:lnTo>
                  <a:pt x="393700" y="187198"/>
                </a:lnTo>
                <a:lnTo>
                  <a:pt x="219163" y="361695"/>
                </a:lnTo>
                <a:lnTo>
                  <a:pt x="219163" y="274447"/>
                </a:lnTo>
                <a:lnTo>
                  <a:pt x="12700" y="274447"/>
                </a:lnTo>
                <a:lnTo>
                  <a:pt x="12700" y="99948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26697A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762000" y="3232276"/>
            <a:ext cx="381000" cy="349123"/>
          </a:xfrm>
          <a:custGeom>
            <a:avLst/>
            <a:gdLst>
              <a:gd name="connsiteX0" fmla="*/ 0 w 381000"/>
              <a:gd name="connsiteY0" fmla="*/ 87376 h 349123"/>
              <a:gd name="connsiteX1" fmla="*/ 206463 w 381000"/>
              <a:gd name="connsiteY1" fmla="*/ 87376 h 349123"/>
              <a:gd name="connsiteX2" fmla="*/ 206463 w 381000"/>
              <a:gd name="connsiteY2" fmla="*/ 0 h 349123"/>
              <a:gd name="connsiteX3" fmla="*/ 381000 w 381000"/>
              <a:gd name="connsiteY3" fmla="*/ 174625 h 349123"/>
              <a:gd name="connsiteX4" fmla="*/ 206463 w 381000"/>
              <a:gd name="connsiteY4" fmla="*/ 349123 h 349123"/>
              <a:gd name="connsiteX5" fmla="*/ 206463 w 381000"/>
              <a:gd name="connsiteY5" fmla="*/ 261874 h 349123"/>
              <a:gd name="connsiteX6" fmla="*/ 0 w 381000"/>
              <a:gd name="connsiteY6" fmla="*/ 261874 h 349123"/>
              <a:gd name="connsiteX7" fmla="*/ 0 w 381000"/>
              <a:gd name="connsiteY7" fmla="*/ 87376 h 3491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349123">
                <a:moveTo>
                  <a:pt x="0" y="87376"/>
                </a:moveTo>
                <a:lnTo>
                  <a:pt x="206463" y="87376"/>
                </a:lnTo>
                <a:lnTo>
                  <a:pt x="206463" y="0"/>
                </a:lnTo>
                <a:lnTo>
                  <a:pt x="381000" y="174625"/>
                </a:lnTo>
                <a:lnTo>
                  <a:pt x="206463" y="349123"/>
                </a:lnTo>
                <a:lnTo>
                  <a:pt x="206463" y="261874"/>
                </a:lnTo>
                <a:lnTo>
                  <a:pt x="0" y="261874"/>
                </a:lnTo>
                <a:lnTo>
                  <a:pt x="0" y="87376"/>
                </a:lnTo>
              </a:path>
            </a:pathLst>
          </a:custGeom>
          <a:solidFill>
            <a:srgbClr val="3891A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749300" y="3219576"/>
            <a:ext cx="406400" cy="374523"/>
          </a:xfrm>
          <a:custGeom>
            <a:avLst/>
            <a:gdLst>
              <a:gd name="connsiteX0" fmla="*/ 12700 w 406400"/>
              <a:gd name="connsiteY0" fmla="*/ 100076 h 374523"/>
              <a:gd name="connsiteX1" fmla="*/ 219163 w 406400"/>
              <a:gd name="connsiteY1" fmla="*/ 100076 h 374523"/>
              <a:gd name="connsiteX2" fmla="*/ 219163 w 406400"/>
              <a:gd name="connsiteY2" fmla="*/ 12700 h 374523"/>
              <a:gd name="connsiteX3" fmla="*/ 393700 w 406400"/>
              <a:gd name="connsiteY3" fmla="*/ 187325 h 374523"/>
              <a:gd name="connsiteX4" fmla="*/ 219163 w 406400"/>
              <a:gd name="connsiteY4" fmla="*/ 361823 h 374523"/>
              <a:gd name="connsiteX5" fmla="*/ 219163 w 406400"/>
              <a:gd name="connsiteY5" fmla="*/ 274574 h 374523"/>
              <a:gd name="connsiteX6" fmla="*/ 12700 w 406400"/>
              <a:gd name="connsiteY6" fmla="*/ 274574 h 374523"/>
              <a:gd name="connsiteX7" fmla="*/ 12700 w 406400"/>
              <a:gd name="connsiteY7" fmla="*/ 100076 h 3745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374523">
                <a:moveTo>
                  <a:pt x="12700" y="100076"/>
                </a:moveTo>
                <a:lnTo>
                  <a:pt x="219163" y="100076"/>
                </a:lnTo>
                <a:lnTo>
                  <a:pt x="219163" y="12700"/>
                </a:lnTo>
                <a:lnTo>
                  <a:pt x="393700" y="187325"/>
                </a:lnTo>
                <a:lnTo>
                  <a:pt x="219163" y="361823"/>
                </a:lnTo>
                <a:lnTo>
                  <a:pt x="219163" y="274574"/>
                </a:lnTo>
                <a:lnTo>
                  <a:pt x="12700" y="274574"/>
                </a:lnTo>
                <a:lnTo>
                  <a:pt x="12700" y="100076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26697A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762000" y="3537077"/>
            <a:ext cx="381000" cy="349122"/>
          </a:xfrm>
          <a:custGeom>
            <a:avLst/>
            <a:gdLst>
              <a:gd name="connsiteX0" fmla="*/ 0 w 381000"/>
              <a:gd name="connsiteY0" fmla="*/ 87376 h 349122"/>
              <a:gd name="connsiteX1" fmla="*/ 206463 w 381000"/>
              <a:gd name="connsiteY1" fmla="*/ 87376 h 349122"/>
              <a:gd name="connsiteX2" fmla="*/ 206463 w 381000"/>
              <a:gd name="connsiteY2" fmla="*/ 0 h 349122"/>
              <a:gd name="connsiteX3" fmla="*/ 381000 w 381000"/>
              <a:gd name="connsiteY3" fmla="*/ 174625 h 349122"/>
              <a:gd name="connsiteX4" fmla="*/ 206463 w 381000"/>
              <a:gd name="connsiteY4" fmla="*/ 349122 h 349122"/>
              <a:gd name="connsiteX5" fmla="*/ 206463 w 381000"/>
              <a:gd name="connsiteY5" fmla="*/ 261873 h 349122"/>
              <a:gd name="connsiteX6" fmla="*/ 0 w 381000"/>
              <a:gd name="connsiteY6" fmla="*/ 261873 h 349122"/>
              <a:gd name="connsiteX7" fmla="*/ 0 w 381000"/>
              <a:gd name="connsiteY7" fmla="*/ 87376 h 3491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349122">
                <a:moveTo>
                  <a:pt x="0" y="87376"/>
                </a:moveTo>
                <a:lnTo>
                  <a:pt x="206463" y="87376"/>
                </a:lnTo>
                <a:lnTo>
                  <a:pt x="206463" y="0"/>
                </a:lnTo>
                <a:lnTo>
                  <a:pt x="381000" y="174625"/>
                </a:lnTo>
                <a:lnTo>
                  <a:pt x="206463" y="349122"/>
                </a:lnTo>
                <a:lnTo>
                  <a:pt x="206463" y="261873"/>
                </a:lnTo>
                <a:lnTo>
                  <a:pt x="0" y="261873"/>
                </a:lnTo>
                <a:lnTo>
                  <a:pt x="0" y="87376"/>
                </a:lnTo>
              </a:path>
            </a:pathLst>
          </a:custGeom>
          <a:solidFill>
            <a:srgbClr val="3891A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749300" y="3524377"/>
            <a:ext cx="406400" cy="374522"/>
          </a:xfrm>
          <a:custGeom>
            <a:avLst/>
            <a:gdLst>
              <a:gd name="connsiteX0" fmla="*/ 12700 w 406400"/>
              <a:gd name="connsiteY0" fmla="*/ 100076 h 374522"/>
              <a:gd name="connsiteX1" fmla="*/ 219163 w 406400"/>
              <a:gd name="connsiteY1" fmla="*/ 100076 h 374522"/>
              <a:gd name="connsiteX2" fmla="*/ 219163 w 406400"/>
              <a:gd name="connsiteY2" fmla="*/ 12700 h 374522"/>
              <a:gd name="connsiteX3" fmla="*/ 393700 w 406400"/>
              <a:gd name="connsiteY3" fmla="*/ 187325 h 374522"/>
              <a:gd name="connsiteX4" fmla="*/ 219163 w 406400"/>
              <a:gd name="connsiteY4" fmla="*/ 361822 h 374522"/>
              <a:gd name="connsiteX5" fmla="*/ 219163 w 406400"/>
              <a:gd name="connsiteY5" fmla="*/ 274573 h 374522"/>
              <a:gd name="connsiteX6" fmla="*/ 12700 w 406400"/>
              <a:gd name="connsiteY6" fmla="*/ 274573 h 374522"/>
              <a:gd name="connsiteX7" fmla="*/ 12700 w 406400"/>
              <a:gd name="connsiteY7" fmla="*/ 100076 h 3745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374522">
                <a:moveTo>
                  <a:pt x="12700" y="100076"/>
                </a:moveTo>
                <a:lnTo>
                  <a:pt x="219163" y="100076"/>
                </a:lnTo>
                <a:lnTo>
                  <a:pt x="219163" y="12700"/>
                </a:lnTo>
                <a:lnTo>
                  <a:pt x="393700" y="187325"/>
                </a:lnTo>
                <a:lnTo>
                  <a:pt x="219163" y="361822"/>
                </a:lnTo>
                <a:lnTo>
                  <a:pt x="219163" y="274573"/>
                </a:lnTo>
                <a:lnTo>
                  <a:pt x="12700" y="274573"/>
                </a:lnTo>
                <a:lnTo>
                  <a:pt x="12700" y="100076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26697A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762000" y="3918077"/>
            <a:ext cx="381000" cy="349122"/>
          </a:xfrm>
          <a:custGeom>
            <a:avLst/>
            <a:gdLst>
              <a:gd name="connsiteX0" fmla="*/ 0 w 381000"/>
              <a:gd name="connsiteY0" fmla="*/ 87376 h 349122"/>
              <a:gd name="connsiteX1" fmla="*/ 206463 w 381000"/>
              <a:gd name="connsiteY1" fmla="*/ 87376 h 349122"/>
              <a:gd name="connsiteX2" fmla="*/ 206463 w 381000"/>
              <a:gd name="connsiteY2" fmla="*/ 0 h 349122"/>
              <a:gd name="connsiteX3" fmla="*/ 381000 w 381000"/>
              <a:gd name="connsiteY3" fmla="*/ 174625 h 349122"/>
              <a:gd name="connsiteX4" fmla="*/ 206463 w 381000"/>
              <a:gd name="connsiteY4" fmla="*/ 349122 h 349122"/>
              <a:gd name="connsiteX5" fmla="*/ 206463 w 381000"/>
              <a:gd name="connsiteY5" fmla="*/ 261873 h 349122"/>
              <a:gd name="connsiteX6" fmla="*/ 0 w 381000"/>
              <a:gd name="connsiteY6" fmla="*/ 261873 h 349122"/>
              <a:gd name="connsiteX7" fmla="*/ 0 w 381000"/>
              <a:gd name="connsiteY7" fmla="*/ 87376 h 3491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349122">
                <a:moveTo>
                  <a:pt x="0" y="87376"/>
                </a:moveTo>
                <a:lnTo>
                  <a:pt x="206463" y="87376"/>
                </a:lnTo>
                <a:lnTo>
                  <a:pt x="206463" y="0"/>
                </a:lnTo>
                <a:lnTo>
                  <a:pt x="381000" y="174625"/>
                </a:lnTo>
                <a:lnTo>
                  <a:pt x="206463" y="349122"/>
                </a:lnTo>
                <a:lnTo>
                  <a:pt x="206463" y="261873"/>
                </a:lnTo>
                <a:lnTo>
                  <a:pt x="0" y="261873"/>
                </a:lnTo>
                <a:lnTo>
                  <a:pt x="0" y="87376"/>
                </a:lnTo>
              </a:path>
            </a:pathLst>
          </a:custGeom>
          <a:solidFill>
            <a:srgbClr val="3891A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749300" y="3905377"/>
            <a:ext cx="406400" cy="374522"/>
          </a:xfrm>
          <a:custGeom>
            <a:avLst/>
            <a:gdLst>
              <a:gd name="connsiteX0" fmla="*/ 12700 w 406400"/>
              <a:gd name="connsiteY0" fmla="*/ 100076 h 374522"/>
              <a:gd name="connsiteX1" fmla="*/ 219163 w 406400"/>
              <a:gd name="connsiteY1" fmla="*/ 100076 h 374522"/>
              <a:gd name="connsiteX2" fmla="*/ 219163 w 406400"/>
              <a:gd name="connsiteY2" fmla="*/ 12700 h 374522"/>
              <a:gd name="connsiteX3" fmla="*/ 393700 w 406400"/>
              <a:gd name="connsiteY3" fmla="*/ 187325 h 374522"/>
              <a:gd name="connsiteX4" fmla="*/ 219163 w 406400"/>
              <a:gd name="connsiteY4" fmla="*/ 361822 h 374522"/>
              <a:gd name="connsiteX5" fmla="*/ 219163 w 406400"/>
              <a:gd name="connsiteY5" fmla="*/ 274573 h 374522"/>
              <a:gd name="connsiteX6" fmla="*/ 12700 w 406400"/>
              <a:gd name="connsiteY6" fmla="*/ 274573 h 374522"/>
              <a:gd name="connsiteX7" fmla="*/ 12700 w 406400"/>
              <a:gd name="connsiteY7" fmla="*/ 100076 h 3745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374522">
                <a:moveTo>
                  <a:pt x="12700" y="100076"/>
                </a:moveTo>
                <a:lnTo>
                  <a:pt x="219163" y="100076"/>
                </a:lnTo>
                <a:lnTo>
                  <a:pt x="219163" y="12700"/>
                </a:lnTo>
                <a:lnTo>
                  <a:pt x="393700" y="187325"/>
                </a:lnTo>
                <a:lnTo>
                  <a:pt x="219163" y="361822"/>
                </a:lnTo>
                <a:lnTo>
                  <a:pt x="219163" y="274573"/>
                </a:lnTo>
                <a:lnTo>
                  <a:pt x="12700" y="274573"/>
                </a:lnTo>
                <a:lnTo>
                  <a:pt x="12700" y="100076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26697A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762000" y="4191000"/>
            <a:ext cx="381000" cy="349122"/>
          </a:xfrm>
          <a:custGeom>
            <a:avLst/>
            <a:gdLst>
              <a:gd name="connsiteX0" fmla="*/ 0 w 381000"/>
              <a:gd name="connsiteY0" fmla="*/ 87248 h 349122"/>
              <a:gd name="connsiteX1" fmla="*/ 206463 w 381000"/>
              <a:gd name="connsiteY1" fmla="*/ 87248 h 349122"/>
              <a:gd name="connsiteX2" fmla="*/ 206463 w 381000"/>
              <a:gd name="connsiteY2" fmla="*/ 0 h 349122"/>
              <a:gd name="connsiteX3" fmla="*/ 381000 w 381000"/>
              <a:gd name="connsiteY3" fmla="*/ 174497 h 349122"/>
              <a:gd name="connsiteX4" fmla="*/ 206463 w 381000"/>
              <a:gd name="connsiteY4" fmla="*/ 349122 h 349122"/>
              <a:gd name="connsiteX5" fmla="*/ 206463 w 381000"/>
              <a:gd name="connsiteY5" fmla="*/ 261746 h 349122"/>
              <a:gd name="connsiteX6" fmla="*/ 0 w 381000"/>
              <a:gd name="connsiteY6" fmla="*/ 261746 h 349122"/>
              <a:gd name="connsiteX7" fmla="*/ 0 w 381000"/>
              <a:gd name="connsiteY7" fmla="*/ 87248 h 3491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349122">
                <a:moveTo>
                  <a:pt x="0" y="87248"/>
                </a:moveTo>
                <a:lnTo>
                  <a:pt x="206463" y="87248"/>
                </a:lnTo>
                <a:lnTo>
                  <a:pt x="206463" y="0"/>
                </a:lnTo>
                <a:lnTo>
                  <a:pt x="381000" y="174497"/>
                </a:lnTo>
                <a:lnTo>
                  <a:pt x="206463" y="349122"/>
                </a:lnTo>
                <a:lnTo>
                  <a:pt x="206463" y="261746"/>
                </a:lnTo>
                <a:lnTo>
                  <a:pt x="0" y="261746"/>
                </a:lnTo>
                <a:lnTo>
                  <a:pt x="0" y="87248"/>
                </a:lnTo>
              </a:path>
            </a:pathLst>
          </a:custGeom>
          <a:solidFill>
            <a:srgbClr val="3891A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749300" y="4178300"/>
            <a:ext cx="406400" cy="374522"/>
          </a:xfrm>
          <a:custGeom>
            <a:avLst/>
            <a:gdLst>
              <a:gd name="connsiteX0" fmla="*/ 12700 w 406400"/>
              <a:gd name="connsiteY0" fmla="*/ 99948 h 374522"/>
              <a:gd name="connsiteX1" fmla="*/ 219163 w 406400"/>
              <a:gd name="connsiteY1" fmla="*/ 99948 h 374522"/>
              <a:gd name="connsiteX2" fmla="*/ 219163 w 406400"/>
              <a:gd name="connsiteY2" fmla="*/ 12700 h 374522"/>
              <a:gd name="connsiteX3" fmla="*/ 393700 w 406400"/>
              <a:gd name="connsiteY3" fmla="*/ 187197 h 374522"/>
              <a:gd name="connsiteX4" fmla="*/ 219163 w 406400"/>
              <a:gd name="connsiteY4" fmla="*/ 361822 h 374522"/>
              <a:gd name="connsiteX5" fmla="*/ 219163 w 406400"/>
              <a:gd name="connsiteY5" fmla="*/ 274446 h 374522"/>
              <a:gd name="connsiteX6" fmla="*/ 12700 w 406400"/>
              <a:gd name="connsiteY6" fmla="*/ 274446 h 374522"/>
              <a:gd name="connsiteX7" fmla="*/ 12700 w 406400"/>
              <a:gd name="connsiteY7" fmla="*/ 99948 h 3745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374522">
                <a:moveTo>
                  <a:pt x="12700" y="99948"/>
                </a:moveTo>
                <a:lnTo>
                  <a:pt x="219163" y="99948"/>
                </a:lnTo>
                <a:lnTo>
                  <a:pt x="219163" y="12700"/>
                </a:lnTo>
                <a:lnTo>
                  <a:pt x="393700" y="187197"/>
                </a:lnTo>
                <a:lnTo>
                  <a:pt x="219163" y="361822"/>
                </a:lnTo>
                <a:lnTo>
                  <a:pt x="219163" y="274446"/>
                </a:lnTo>
                <a:lnTo>
                  <a:pt x="12700" y="274446"/>
                </a:lnTo>
                <a:lnTo>
                  <a:pt x="12700" y="99948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26697A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762000" y="4527677"/>
            <a:ext cx="381000" cy="349122"/>
          </a:xfrm>
          <a:custGeom>
            <a:avLst/>
            <a:gdLst>
              <a:gd name="connsiteX0" fmla="*/ 0 w 381000"/>
              <a:gd name="connsiteY0" fmla="*/ 87376 h 349122"/>
              <a:gd name="connsiteX1" fmla="*/ 206463 w 381000"/>
              <a:gd name="connsiteY1" fmla="*/ 87376 h 349122"/>
              <a:gd name="connsiteX2" fmla="*/ 206463 w 381000"/>
              <a:gd name="connsiteY2" fmla="*/ 0 h 349122"/>
              <a:gd name="connsiteX3" fmla="*/ 381000 w 381000"/>
              <a:gd name="connsiteY3" fmla="*/ 174625 h 349122"/>
              <a:gd name="connsiteX4" fmla="*/ 206463 w 381000"/>
              <a:gd name="connsiteY4" fmla="*/ 349122 h 349122"/>
              <a:gd name="connsiteX5" fmla="*/ 206463 w 381000"/>
              <a:gd name="connsiteY5" fmla="*/ 261873 h 349122"/>
              <a:gd name="connsiteX6" fmla="*/ 0 w 381000"/>
              <a:gd name="connsiteY6" fmla="*/ 261873 h 349122"/>
              <a:gd name="connsiteX7" fmla="*/ 0 w 381000"/>
              <a:gd name="connsiteY7" fmla="*/ 87376 h 3491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349122">
                <a:moveTo>
                  <a:pt x="0" y="87376"/>
                </a:moveTo>
                <a:lnTo>
                  <a:pt x="206463" y="87376"/>
                </a:lnTo>
                <a:lnTo>
                  <a:pt x="206463" y="0"/>
                </a:lnTo>
                <a:lnTo>
                  <a:pt x="381000" y="174625"/>
                </a:lnTo>
                <a:lnTo>
                  <a:pt x="206463" y="349122"/>
                </a:lnTo>
                <a:lnTo>
                  <a:pt x="206463" y="261873"/>
                </a:lnTo>
                <a:lnTo>
                  <a:pt x="0" y="261873"/>
                </a:lnTo>
                <a:lnTo>
                  <a:pt x="0" y="87376"/>
                </a:lnTo>
              </a:path>
            </a:pathLst>
          </a:custGeom>
          <a:solidFill>
            <a:srgbClr val="3891A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749300" y="4514977"/>
            <a:ext cx="406400" cy="374522"/>
          </a:xfrm>
          <a:custGeom>
            <a:avLst/>
            <a:gdLst>
              <a:gd name="connsiteX0" fmla="*/ 12700 w 406400"/>
              <a:gd name="connsiteY0" fmla="*/ 100076 h 374522"/>
              <a:gd name="connsiteX1" fmla="*/ 219163 w 406400"/>
              <a:gd name="connsiteY1" fmla="*/ 100076 h 374522"/>
              <a:gd name="connsiteX2" fmla="*/ 219163 w 406400"/>
              <a:gd name="connsiteY2" fmla="*/ 12700 h 374522"/>
              <a:gd name="connsiteX3" fmla="*/ 393700 w 406400"/>
              <a:gd name="connsiteY3" fmla="*/ 187325 h 374522"/>
              <a:gd name="connsiteX4" fmla="*/ 219163 w 406400"/>
              <a:gd name="connsiteY4" fmla="*/ 361822 h 374522"/>
              <a:gd name="connsiteX5" fmla="*/ 219163 w 406400"/>
              <a:gd name="connsiteY5" fmla="*/ 274573 h 374522"/>
              <a:gd name="connsiteX6" fmla="*/ 12700 w 406400"/>
              <a:gd name="connsiteY6" fmla="*/ 274573 h 374522"/>
              <a:gd name="connsiteX7" fmla="*/ 12700 w 406400"/>
              <a:gd name="connsiteY7" fmla="*/ 100076 h 3745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374522">
                <a:moveTo>
                  <a:pt x="12700" y="100076"/>
                </a:moveTo>
                <a:lnTo>
                  <a:pt x="219163" y="100076"/>
                </a:lnTo>
                <a:lnTo>
                  <a:pt x="219163" y="12700"/>
                </a:lnTo>
                <a:lnTo>
                  <a:pt x="393700" y="187325"/>
                </a:lnTo>
                <a:lnTo>
                  <a:pt x="219163" y="361822"/>
                </a:lnTo>
                <a:lnTo>
                  <a:pt x="219163" y="274573"/>
                </a:lnTo>
                <a:lnTo>
                  <a:pt x="12700" y="274573"/>
                </a:lnTo>
                <a:lnTo>
                  <a:pt x="12700" y="100076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26697A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762000" y="4953000"/>
            <a:ext cx="381000" cy="349122"/>
          </a:xfrm>
          <a:custGeom>
            <a:avLst/>
            <a:gdLst>
              <a:gd name="connsiteX0" fmla="*/ 0 w 381000"/>
              <a:gd name="connsiteY0" fmla="*/ 87248 h 349122"/>
              <a:gd name="connsiteX1" fmla="*/ 206463 w 381000"/>
              <a:gd name="connsiteY1" fmla="*/ 87248 h 349122"/>
              <a:gd name="connsiteX2" fmla="*/ 206463 w 381000"/>
              <a:gd name="connsiteY2" fmla="*/ 0 h 349122"/>
              <a:gd name="connsiteX3" fmla="*/ 381000 w 381000"/>
              <a:gd name="connsiteY3" fmla="*/ 174497 h 349122"/>
              <a:gd name="connsiteX4" fmla="*/ 206463 w 381000"/>
              <a:gd name="connsiteY4" fmla="*/ 349122 h 349122"/>
              <a:gd name="connsiteX5" fmla="*/ 206463 w 381000"/>
              <a:gd name="connsiteY5" fmla="*/ 261746 h 349122"/>
              <a:gd name="connsiteX6" fmla="*/ 0 w 381000"/>
              <a:gd name="connsiteY6" fmla="*/ 261746 h 349122"/>
              <a:gd name="connsiteX7" fmla="*/ 0 w 381000"/>
              <a:gd name="connsiteY7" fmla="*/ 87248 h 3491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349122">
                <a:moveTo>
                  <a:pt x="0" y="87248"/>
                </a:moveTo>
                <a:lnTo>
                  <a:pt x="206463" y="87248"/>
                </a:lnTo>
                <a:lnTo>
                  <a:pt x="206463" y="0"/>
                </a:lnTo>
                <a:lnTo>
                  <a:pt x="381000" y="174497"/>
                </a:lnTo>
                <a:lnTo>
                  <a:pt x="206463" y="349122"/>
                </a:lnTo>
                <a:lnTo>
                  <a:pt x="206463" y="261746"/>
                </a:lnTo>
                <a:lnTo>
                  <a:pt x="0" y="261746"/>
                </a:lnTo>
                <a:lnTo>
                  <a:pt x="0" y="87248"/>
                </a:lnTo>
              </a:path>
            </a:pathLst>
          </a:custGeom>
          <a:solidFill>
            <a:srgbClr val="3891A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749300" y="4940300"/>
            <a:ext cx="406400" cy="374522"/>
          </a:xfrm>
          <a:custGeom>
            <a:avLst/>
            <a:gdLst>
              <a:gd name="connsiteX0" fmla="*/ 12700 w 406400"/>
              <a:gd name="connsiteY0" fmla="*/ 99948 h 374522"/>
              <a:gd name="connsiteX1" fmla="*/ 219163 w 406400"/>
              <a:gd name="connsiteY1" fmla="*/ 99948 h 374522"/>
              <a:gd name="connsiteX2" fmla="*/ 219163 w 406400"/>
              <a:gd name="connsiteY2" fmla="*/ 12700 h 374522"/>
              <a:gd name="connsiteX3" fmla="*/ 393700 w 406400"/>
              <a:gd name="connsiteY3" fmla="*/ 187197 h 374522"/>
              <a:gd name="connsiteX4" fmla="*/ 219163 w 406400"/>
              <a:gd name="connsiteY4" fmla="*/ 361822 h 374522"/>
              <a:gd name="connsiteX5" fmla="*/ 219163 w 406400"/>
              <a:gd name="connsiteY5" fmla="*/ 274446 h 374522"/>
              <a:gd name="connsiteX6" fmla="*/ 12700 w 406400"/>
              <a:gd name="connsiteY6" fmla="*/ 274446 h 374522"/>
              <a:gd name="connsiteX7" fmla="*/ 12700 w 406400"/>
              <a:gd name="connsiteY7" fmla="*/ 99948 h 3745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374522">
                <a:moveTo>
                  <a:pt x="12700" y="99948"/>
                </a:moveTo>
                <a:lnTo>
                  <a:pt x="219163" y="99948"/>
                </a:lnTo>
                <a:lnTo>
                  <a:pt x="219163" y="12700"/>
                </a:lnTo>
                <a:lnTo>
                  <a:pt x="393700" y="187197"/>
                </a:lnTo>
                <a:lnTo>
                  <a:pt x="219163" y="361822"/>
                </a:lnTo>
                <a:lnTo>
                  <a:pt x="219163" y="274446"/>
                </a:lnTo>
                <a:lnTo>
                  <a:pt x="12700" y="274446"/>
                </a:lnTo>
                <a:lnTo>
                  <a:pt x="12700" y="99948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26697A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762000" y="5442077"/>
            <a:ext cx="381000" cy="349122"/>
          </a:xfrm>
          <a:custGeom>
            <a:avLst/>
            <a:gdLst>
              <a:gd name="connsiteX0" fmla="*/ 0 w 381000"/>
              <a:gd name="connsiteY0" fmla="*/ 87376 h 349122"/>
              <a:gd name="connsiteX1" fmla="*/ 206463 w 381000"/>
              <a:gd name="connsiteY1" fmla="*/ 87376 h 349122"/>
              <a:gd name="connsiteX2" fmla="*/ 206463 w 381000"/>
              <a:gd name="connsiteY2" fmla="*/ 0 h 349122"/>
              <a:gd name="connsiteX3" fmla="*/ 381000 w 381000"/>
              <a:gd name="connsiteY3" fmla="*/ 174586 h 349122"/>
              <a:gd name="connsiteX4" fmla="*/ 206463 w 381000"/>
              <a:gd name="connsiteY4" fmla="*/ 349122 h 349122"/>
              <a:gd name="connsiteX5" fmla="*/ 206463 w 381000"/>
              <a:gd name="connsiteY5" fmla="*/ 261861 h 349122"/>
              <a:gd name="connsiteX6" fmla="*/ 0 w 381000"/>
              <a:gd name="connsiteY6" fmla="*/ 261861 h 349122"/>
              <a:gd name="connsiteX7" fmla="*/ 0 w 381000"/>
              <a:gd name="connsiteY7" fmla="*/ 87376 h 3491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349122">
                <a:moveTo>
                  <a:pt x="0" y="87376"/>
                </a:moveTo>
                <a:lnTo>
                  <a:pt x="206463" y="87376"/>
                </a:lnTo>
                <a:lnTo>
                  <a:pt x="206463" y="0"/>
                </a:lnTo>
                <a:lnTo>
                  <a:pt x="381000" y="174586"/>
                </a:lnTo>
                <a:lnTo>
                  <a:pt x="206463" y="349122"/>
                </a:lnTo>
                <a:lnTo>
                  <a:pt x="206463" y="261861"/>
                </a:lnTo>
                <a:lnTo>
                  <a:pt x="0" y="261861"/>
                </a:lnTo>
                <a:lnTo>
                  <a:pt x="0" y="87376"/>
                </a:lnTo>
              </a:path>
            </a:pathLst>
          </a:custGeom>
          <a:solidFill>
            <a:srgbClr val="3891A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749300" y="5429377"/>
            <a:ext cx="406400" cy="374522"/>
          </a:xfrm>
          <a:custGeom>
            <a:avLst/>
            <a:gdLst>
              <a:gd name="connsiteX0" fmla="*/ 12700 w 406400"/>
              <a:gd name="connsiteY0" fmla="*/ 100076 h 374522"/>
              <a:gd name="connsiteX1" fmla="*/ 219163 w 406400"/>
              <a:gd name="connsiteY1" fmla="*/ 100076 h 374522"/>
              <a:gd name="connsiteX2" fmla="*/ 219163 w 406400"/>
              <a:gd name="connsiteY2" fmla="*/ 12700 h 374522"/>
              <a:gd name="connsiteX3" fmla="*/ 393700 w 406400"/>
              <a:gd name="connsiteY3" fmla="*/ 187286 h 374522"/>
              <a:gd name="connsiteX4" fmla="*/ 219163 w 406400"/>
              <a:gd name="connsiteY4" fmla="*/ 361822 h 374522"/>
              <a:gd name="connsiteX5" fmla="*/ 219163 w 406400"/>
              <a:gd name="connsiteY5" fmla="*/ 274561 h 374522"/>
              <a:gd name="connsiteX6" fmla="*/ 12700 w 406400"/>
              <a:gd name="connsiteY6" fmla="*/ 274561 h 374522"/>
              <a:gd name="connsiteX7" fmla="*/ 12700 w 406400"/>
              <a:gd name="connsiteY7" fmla="*/ 100076 h 3745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374522">
                <a:moveTo>
                  <a:pt x="12700" y="100076"/>
                </a:moveTo>
                <a:lnTo>
                  <a:pt x="219163" y="100076"/>
                </a:lnTo>
                <a:lnTo>
                  <a:pt x="219163" y="12700"/>
                </a:lnTo>
                <a:lnTo>
                  <a:pt x="393700" y="187286"/>
                </a:lnTo>
                <a:lnTo>
                  <a:pt x="219163" y="361822"/>
                </a:lnTo>
                <a:lnTo>
                  <a:pt x="219163" y="274561"/>
                </a:lnTo>
                <a:lnTo>
                  <a:pt x="12700" y="274561"/>
                </a:lnTo>
                <a:lnTo>
                  <a:pt x="12700" y="100076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26697A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9029700" cy="6858000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72771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Bid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Request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Handling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in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Pig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Latin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2349500" y="1587500"/>
            <a:ext cx="1701800" cy="1749933"/>
          </a:xfrm>
          <a:custGeom>
            <a:avLst/>
            <a:gdLst>
              <a:gd name="connsiteX0" fmla="*/ 12700 w 1701800"/>
              <a:gd name="connsiteY0" fmla="*/ 1737233 h 1749933"/>
              <a:gd name="connsiteX1" fmla="*/ 1689100 w 1701800"/>
              <a:gd name="connsiteY1" fmla="*/ 1737233 h 1749933"/>
              <a:gd name="connsiteX2" fmla="*/ 1689100 w 1701800"/>
              <a:gd name="connsiteY2" fmla="*/ 12700 h 1749933"/>
              <a:gd name="connsiteX3" fmla="*/ 12700 w 1701800"/>
              <a:gd name="connsiteY3" fmla="*/ 12700 h 1749933"/>
              <a:gd name="connsiteX4" fmla="*/ 12700 w 1701800"/>
              <a:gd name="connsiteY4" fmla="*/ 1737233 h 17499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01800" h="1749933">
                <a:moveTo>
                  <a:pt x="12700" y="1737233"/>
                </a:moveTo>
                <a:lnTo>
                  <a:pt x="1689100" y="1737233"/>
                </a:lnTo>
                <a:lnTo>
                  <a:pt x="1689100" y="12700"/>
                </a:lnTo>
                <a:lnTo>
                  <a:pt x="12700" y="12700"/>
                </a:lnTo>
                <a:lnTo>
                  <a:pt x="12700" y="1737233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940800" cy="68580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1435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ProvenanceAnnotation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2197100" y="4665713"/>
            <a:ext cx="635000" cy="820051"/>
          </a:xfrm>
          <a:custGeom>
            <a:avLst/>
            <a:gdLst>
              <a:gd name="connsiteX0" fmla="*/ 12700 w 635000"/>
              <a:gd name="connsiteY0" fmla="*/ 807351 h 820051"/>
              <a:gd name="connsiteX1" fmla="*/ 622300 w 635000"/>
              <a:gd name="connsiteY1" fmla="*/ 807351 h 820051"/>
              <a:gd name="connsiteX2" fmla="*/ 622300 w 635000"/>
              <a:gd name="connsiteY2" fmla="*/ 12700 h 820051"/>
              <a:gd name="connsiteX3" fmla="*/ 12700 w 635000"/>
              <a:gd name="connsiteY3" fmla="*/ 12700 h 820051"/>
              <a:gd name="connsiteX4" fmla="*/ 12700 w 635000"/>
              <a:gd name="connsiteY4" fmla="*/ 807351 h 8200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35000" h="820051">
                <a:moveTo>
                  <a:pt x="12700" y="807351"/>
                </a:moveTo>
                <a:lnTo>
                  <a:pt x="622300" y="807351"/>
                </a:lnTo>
                <a:lnTo>
                  <a:pt x="622300" y="12700"/>
                </a:lnTo>
                <a:lnTo>
                  <a:pt x="12700" y="12700"/>
                </a:lnTo>
                <a:lnTo>
                  <a:pt x="12700" y="807351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2806700" y="4665713"/>
            <a:ext cx="635000" cy="820051"/>
          </a:xfrm>
          <a:custGeom>
            <a:avLst/>
            <a:gdLst>
              <a:gd name="connsiteX0" fmla="*/ 12700 w 635000"/>
              <a:gd name="connsiteY0" fmla="*/ 807351 h 820051"/>
              <a:gd name="connsiteX1" fmla="*/ 622300 w 635000"/>
              <a:gd name="connsiteY1" fmla="*/ 807351 h 820051"/>
              <a:gd name="connsiteX2" fmla="*/ 622300 w 635000"/>
              <a:gd name="connsiteY2" fmla="*/ 12700 h 820051"/>
              <a:gd name="connsiteX3" fmla="*/ 12700 w 635000"/>
              <a:gd name="connsiteY3" fmla="*/ 12700 h 820051"/>
              <a:gd name="connsiteX4" fmla="*/ 12700 w 635000"/>
              <a:gd name="connsiteY4" fmla="*/ 807351 h 8200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35000" h="820051">
                <a:moveTo>
                  <a:pt x="12700" y="807351"/>
                </a:moveTo>
                <a:lnTo>
                  <a:pt x="622300" y="807351"/>
                </a:lnTo>
                <a:lnTo>
                  <a:pt x="622300" y="12700"/>
                </a:lnTo>
                <a:lnTo>
                  <a:pt x="12700" y="12700"/>
                </a:lnTo>
                <a:lnTo>
                  <a:pt x="12700" y="807351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4254500" y="4665713"/>
            <a:ext cx="635000" cy="820051"/>
          </a:xfrm>
          <a:custGeom>
            <a:avLst/>
            <a:gdLst>
              <a:gd name="connsiteX0" fmla="*/ 12700 w 635000"/>
              <a:gd name="connsiteY0" fmla="*/ 807351 h 820051"/>
              <a:gd name="connsiteX1" fmla="*/ 622300 w 635000"/>
              <a:gd name="connsiteY1" fmla="*/ 807351 h 820051"/>
              <a:gd name="connsiteX2" fmla="*/ 622300 w 635000"/>
              <a:gd name="connsiteY2" fmla="*/ 12700 h 820051"/>
              <a:gd name="connsiteX3" fmla="*/ 12700 w 635000"/>
              <a:gd name="connsiteY3" fmla="*/ 12700 h 820051"/>
              <a:gd name="connsiteX4" fmla="*/ 12700 w 635000"/>
              <a:gd name="connsiteY4" fmla="*/ 807351 h 8200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35000" h="820051">
                <a:moveTo>
                  <a:pt x="12700" y="807351"/>
                </a:moveTo>
                <a:lnTo>
                  <a:pt x="622300" y="807351"/>
                </a:lnTo>
                <a:lnTo>
                  <a:pt x="622300" y="12700"/>
                </a:lnTo>
                <a:lnTo>
                  <a:pt x="12700" y="12700"/>
                </a:lnTo>
                <a:lnTo>
                  <a:pt x="12700" y="807351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2899282" y="3873500"/>
            <a:ext cx="694867" cy="635000"/>
          </a:xfrm>
          <a:custGeom>
            <a:avLst/>
            <a:gdLst>
              <a:gd name="connsiteX0" fmla="*/ 12700 w 694867"/>
              <a:gd name="connsiteY0" fmla="*/ 622300 h 635000"/>
              <a:gd name="connsiteX1" fmla="*/ 682167 w 694867"/>
              <a:gd name="connsiteY1" fmla="*/ 622300 h 635000"/>
              <a:gd name="connsiteX2" fmla="*/ 682167 w 694867"/>
              <a:gd name="connsiteY2" fmla="*/ 12700 h 635000"/>
              <a:gd name="connsiteX3" fmla="*/ 12700 w 694867"/>
              <a:gd name="connsiteY3" fmla="*/ 12700 h 635000"/>
              <a:gd name="connsiteX4" fmla="*/ 12700 w 694867"/>
              <a:gd name="connsiteY4" fmla="*/ 622300 h 635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94867" h="635000">
                <a:moveTo>
                  <a:pt x="12700" y="622300"/>
                </a:moveTo>
                <a:lnTo>
                  <a:pt x="682167" y="622300"/>
                </a:lnTo>
                <a:lnTo>
                  <a:pt x="682167" y="12700"/>
                </a:lnTo>
                <a:lnTo>
                  <a:pt x="12700" y="12700"/>
                </a:lnTo>
                <a:lnTo>
                  <a:pt x="12700" y="6223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178800" cy="6858000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9563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ProvenanceAnnotation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1.1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1600200" y="16129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1892300" y="1574800"/>
            <a:ext cx="5575300" cy="196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Provenance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node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value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nodes</a:t>
            </a:r>
          </a:p>
          <a:p>
            <a:pPr>
              <a:lnSpc>
                <a:spcPts val="3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Workflow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input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nodes</a:t>
            </a:r>
          </a:p>
          <a:p>
            <a:pPr>
              <a:lnSpc>
                <a:spcPts val="3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Module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invocation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nodes</a:t>
            </a:r>
          </a:p>
          <a:p>
            <a:pPr>
              <a:lnSpc>
                <a:spcPts val="3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Module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input/output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5016500" y="5501779"/>
            <a:ext cx="482600" cy="530720"/>
          </a:xfrm>
          <a:custGeom>
            <a:avLst/>
            <a:gdLst>
              <a:gd name="connsiteX0" fmla="*/ 12700 w 482600"/>
              <a:gd name="connsiteY0" fmla="*/ 518020 h 530720"/>
              <a:gd name="connsiteX1" fmla="*/ 469900 w 482600"/>
              <a:gd name="connsiteY1" fmla="*/ 518020 h 530720"/>
              <a:gd name="connsiteX2" fmla="*/ 469900 w 482600"/>
              <a:gd name="connsiteY2" fmla="*/ 12700 h 530720"/>
              <a:gd name="connsiteX3" fmla="*/ 12700 w 482600"/>
              <a:gd name="connsiteY3" fmla="*/ 12700 h 530720"/>
              <a:gd name="connsiteX4" fmla="*/ 12700 w 482600"/>
              <a:gd name="connsiteY4" fmla="*/ 518020 h 530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2600" h="530720">
                <a:moveTo>
                  <a:pt x="12700" y="518020"/>
                </a:moveTo>
                <a:lnTo>
                  <a:pt x="469900" y="518020"/>
                </a:lnTo>
                <a:lnTo>
                  <a:pt x="469900" y="12700"/>
                </a:lnTo>
                <a:lnTo>
                  <a:pt x="12700" y="12700"/>
                </a:lnTo>
                <a:lnTo>
                  <a:pt x="12700" y="51802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2273300" y="5485447"/>
            <a:ext cx="482600" cy="530720"/>
          </a:xfrm>
          <a:custGeom>
            <a:avLst/>
            <a:gdLst>
              <a:gd name="connsiteX0" fmla="*/ 12700 w 482600"/>
              <a:gd name="connsiteY0" fmla="*/ 518020 h 530720"/>
              <a:gd name="connsiteX1" fmla="*/ 469900 w 482600"/>
              <a:gd name="connsiteY1" fmla="*/ 518020 h 530720"/>
              <a:gd name="connsiteX2" fmla="*/ 469900 w 482600"/>
              <a:gd name="connsiteY2" fmla="*/ 12700 h 530720"/>
              <a:gd name="connsiteX3" fmla="*/ 12700 w 482600"/>
              <a:gd name="connsiteY3" fmla="*/ 12700 h 530720"/>
              <a:gd name="connsiteX4" fmla="*/ 12700 w 482600"/>
              <a:gd name="connsiteY4" fmla="*/ 518020 h 530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2600" h="530720">
                <a:moveTo>
                  <a:pt x="12700" y="518020"/>
                </a:moveTo>
                <a:lnTo>
                  <a:pt x="469900" y="518020"/>
                </a:lnTo>
                <a:lnTo>
                  <a:pt x="469900" y="12700"/>
                </a:lnTo>
                <a:lnTo>
                  <a:pt x="12700" y="12700"/>
                </a:lnTo>
                <a:lnTo>
                  <a:pt x="12700" y="51802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7874000" cy="68580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8166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ProvenanceAnnotation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I.2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600200" y="16129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892300" y="1549400"/>
            <a:ext cx="32004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State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nodes</a:t>
            </a:r>
          </a:p>
          <a:p>
            <a:pPr>
              <a:lnSpc>
                <a:spcPts val="3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P-node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for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tuple</a:t>
            </a:r>
          </a:p>
          <a:p>
            <a:pPr>
              <a:lnSpc>
                <a:spcPts val="3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P-node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for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915085" y="1407413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111505 w 223011"/>
              <a:gd name="connsiteY2" fmla="*/ 6350 h 223011"/>
              <a:gd name="connsiteX3" fmla="*/ 111505 w 223011"/>
              <a:gd name="connsiteY3" fmla="*/ 6350 h 223011"/>
              <a:gd name="connsiteX4" fmla="*/ 216661 w 223011"/>
              <a:gd name="connsiteY4" fmla="*/ 111505 h 223011"/>
              <a:gd name="connsiteX5" fmla="*/ 216661 w 223011"/>
              <a:gd name="connsiteY5" fmla="*/ 111505 h 223011"/>
              <a:gd name="connsiteX6" fmla="*/ 216661 w 223011"/>
              <a:gd name="connsiteY6" fmla="*/ 111505 h 223011"/>
              <a:gd name="connsiteX7" fmla="*/ 111505 w 223011"/>
              <a:gd name="connsiteY7" fmla="*/ 216661 h 223011"/>
              <a:gd name="connsiteX8" fmla="*/ 111505 w 223011"/>
              <a:gd name="connsiteY8" fmla="*/ 216661 h 223011"/>
              <a:gd name="connsiteX9" fmla="*/ 111505 w 223011"/>
              <a:gd name="connsiteY9" fmla="*/ 216661 h 223011"/>
              <a:gd name="connsiteX10" fmla="*/ 6350 w 223011"/>
              <a:gd name="connsiteY10" fmla="*/ 111505 h 223011"/>
              <a:gd name="connsiteX11" fmla="*/ 6350 w 223011"/>
              <a:gd name="connsiteY11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11505" y="6350"/>
                  <a:pt x="111505" y="6350"/>
                  <a:pt x="111505" y="6350"/>
                </a:cubicBezTo>
                <a:lnTo>
                  <a:pt x="111505" y="6350"/>
                </a:lnTo>
                <a:cubicBezTo>
                  <a:pt x="169583" y="6350"/>
                  <a:pt x="216661" y="53466"/>
                  <a:pt x="216661" y="111505"/>
                </a:cubicBezTo>
                <a:cubicBezTo>
                  <a:pt x="216661" y="111505"/>
                  <a:pt x="216661" y="111505"/>
                  <a:pt x="216661" y="111505"/>
                </a:cubicBezTo>
                <a:lnTo>
                  <a:pt x="216661" y="111505"/>
                </a:lnTo>
                <a:cubicBezTo>
                  <a:pt x="216661" y="169672"/>
                  <a:pt x="169583" y="216661"/>
                  <a:pt x="111505" y="216661"/>
                </a:cubicBezTo>
                <a:cubicBezTo>
                  <a:pt x="111505" y="216661"/>
                  <a:pt x="111505" y="216661"/>
                  <a:pt x="111505" y="216661"/>
                </a:cubicBezTo>
                <a:lnTo>
                  <a:pt x="111505" y="216661"/>
                </a:lnTo>
                <a:cubicBezTo>
                  <a:pt x="53428" y="216661"/>
                  <a:pt x="6350" y="169672"/>
                  <a:pt x="6350" y="111505"/>
                </a:cubicBezTo>
                <a:cubicBezTo>
                  <a:pt x="6350" y="111505"/>
                  <a:pt x="6350" y="111505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2BAC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1150823" y="1338707"/>
            <a:ext cx="76708" cy="76707"/>
          </a:xfrm>
          <a:custGeom>
            <a:avLst/>
            <a:gdLst>
              <a:gd name="connsiteX0" fmla="*/ 6350 w 76708"/>
              <a:gd name="connsiteY0" fmla="*/ 38353 h 76707"/>
              <a:gd name="connsiteX1" fmla="*/ 38354 w 76708"/>
              <a:gd name="connsiteY1" fmla="*/ 6350 h 76707"/>
              <a:gd name="connsiteX2" fmla="*/ 38354 w 76708"/>
              <a:gd name="connsiteY2" fmla="*/ 6350 h 76707"/>
              <a:gd name="connsiteX3" fmla="*/ 38354 w 76708"/>
              <a:gd name="connsiteY3" fmla="*/ 6350 h 76707"/>
              <a:gd name="connsiteX4" fmla="*/ 70358 w 76708"/>
              <a:gd name="connsiteY4" fmla="*/ 38353 h 76707"/>
              <a:gd name="connsiteX5" fmla="*/ 70358 w 76708"/>
              <a:gd name="connsiteY5" fmla="*/ 38353 h 76707"/>
              <a:gd name="connsiteX6" fmla="*/ 70358 w 76708"/>
              <a:gd name="connsiteY6" fmla="*/ 38353 h 76707"/>
              <a:gd name="connsiteX7" fmla="*/ 38354 w 76708"/>
              <a:gd name="connsiteY7" fmla="*/ 70357 h 76707"/>
              <a:gd name="connsiteX8" fmla="*/ 38354 w 76708"/>
              <a:gd name="connsiteY8" fmla="*/ 70357 h 76707"/>
              <a:gd name="connsiteX9" fmla="*/ 38354 w 76708"/>
              <a:gd name="connsiteY9" fmla="*/ 70357 h 76707"/>
              <a:gd name="connsiteX10" fmla="*/ 6350 w 76708"/>
              <a:gd name="connsiteY10" fmla="*/ 38353 h 76707"/>
              <a:gd name="connsiteX11" fmla="*/ 6350 w 76708"/>
              <a:gd name="connsiteY11" fmla="*/ 38353 h 767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76708" h="76707">
                <a:moveTo>
                  <a:pt x="6350" y="38353"/>
                </a:moveTo>
                <a:cubicBezTo>
                  <a:pt x="6350" y="20573"/>
                  <a:pt x="20675" y="6350"/>
                  <a:pt x="38354" y="6350"/>
                </a:cubicBezTo>
                <a:cubicBezTo>
                  <a:pt x="38354" y="6350"/>
                  <a:pt x="38354" y="6350"/>
                  <a:pt x="38354" y="6350"/>
                </a:cubicBezTo>
                <a:lnTo>
                  <a:pt x="38354" y="6350"/>
                </a:lnTo>
                <a:cubicBezTo>
                  <a:pt x="56032" y="6350"/>
                  <a:pt x="70358" y="20573"/>
                  <a:pt x="70358" y="38353"/>
                </a:cubicBezTo>
                <a:cubicBezTo>
                  <a:pt x="70358" y="38353"/>
                  <a:pt x="70358" y="38353"/>
                  <a:pt x="70358" y="38353"/>
                </a:cubicBezTo>
                <a:lnTo>
                  <a:pt x="70358" y="38353"/>
                </a:lnTo>
                <a:cubicBezTo>
                  <a:pt x="70358" y="56006"/>
                  <a:pt x="56032" y="70357"/>
                  <a:pt x="38354" y="70357"/>
                </a:cubicBezTo>
                <a:cubicBezTo>
                  <a:pt x="38354" y="70357"/>
                  <a:pt x="38354" y="70357"/>
                  <a:pt x="38354" y="70357"/>
                </a:cubicBezTo>
                <a:lnTo>
                  <a:pt x="38354" y="70357"/>
                </a:lnTo>
                <a:cubicBezTo>
                  <a:pt x="20675" y="70357"/>
                  <a:pt x="6350" y="56006"/>
                  <a:pt x="6350" y="38353"/>
                </a:cubicBezTo>
                <a:cubicBezTo>
                  <a:pt x="6350" y="38353"/>
                  <a:pt x="6350" y="38353"/>
                  <a:pt x="6350" y="3835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2B2B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712200" cy="68580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" name="TextBox 1"/>
          <p:cNvSpPr txBox="1"/>
          <p:nvPr/>
        </p:nvSpPr>
        <p:spPr>
          <a:xfrm>
            <a:off x="1562100" y="3009900"/>
            <a:ext cx="65" cy="43088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endParaRPr lang="en-US" altLang="zh-CN" sz="2606" dirty="0" smtClean="0">
              <a:solidFill>
                <a:srgbClr val="320E04"/>
              </a:solidFill>
              <a:latin typeface="Gill Sans MT" pitchFamily="18" charset="0"/>
              <a:cs typeface="Gill Sans MT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1562165" y="2741781"/>
            <a:ext cx="7306869" cy="354712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457200" indent="-457200">
              <a:lnSpc>
                <a:spcPts val="3900"/>
              </a:lnSpc>
              <a:buFont typeface="Arial" pitchFamily="34" charset="0"/>
              <a:buChar char="•"/>
              <a:tabLst>
                <a:tab pos="25400" algn="l"/>
                <a:tab pos="266700" algn="l"/>
              </a:tabLst>
            </a:pPr>
            <a:r>
              <a:rPr lang="en-US" altLang="zh-CN" sz="2795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Data-Intensive complex computational processes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often </a:t>
            </a:r>
            <a:r>
              <a:rPr lang="en-US" altLang="zh-CN" sz="2795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generate many ﬁnal and intermediate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data products</a:t>
            </a:r>
          </a:p>
          <a:p>
            <a:pPr marL="457200" indent="-457200">
              <a:lnSpc>
                <a:spcPts val="3900"/>
              </a:lnSpc>
              <a:buFont typeface="Arial" pitchFamily="34" charset="0"/>
              <a:buChar char="•"/>
              <a:tabLst>
                <a:tab pos="25400" algn="l"/>
                <a:tab pos="266700" algn="l"/>
              </a:tabLst>
            </a:pP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Scientists </a:t>
            </a:r>
            <a:r>
              <a:rPr lang="en-US" altLang="zh-CN" sz="2795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 engineers need to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expend substantial </a:t>
            </a:r>
            <a:r>
              <a:rPr lang="en-US" altLang="zh-CN" sz="2795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effort managing data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 recording provenance </a:t>
            </a:r>
            <a:r>
              <a:rPr lang="en-US" altLang="zh-CN" sz="2795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information so that basic questions can be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answered</a:t>
            </a:r>
            <a:r>
              <a:rPr lang="en-US" altLang="zh-CN" sz="2795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.</a:t>
            </a:r>
            <a:endParaRPr lang="en-US" altLang="zh-CN" sz="3204" dirty="0" smtClean="0">
              <a:solidFill>
                <a:srgbClr val="000000"/>
              </a:solidFill>
              <a:latin typeface="Gill Sans MT" pitchFamily="18" charset="0"/>
              <a:cs typeface="Gill Sans MT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62100" y="872171"/>
            <a:ext cx="7264401" cy="17186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62165" y="872171"/>
            <a:ext cx="7264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900" dirty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 in context of Workflows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7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3873500" y="4102100"/>
            <a:ext cx="406400" cy="406400"/>
          </a:xfrm>
          <a:custGeom>
            <a:avLst/>
            <a:gdLst>
              <a:gd name="connsiteX0" fmla="*/ 12700 w 406400"/>
              <a:gd name="connsiteY0" fmla="*/ 393700 h 406400"/>
              <a:gd name="connsiteX1" fmla="*/ 393700 w 406400"/>
              <a:gd name="connsiteY1" fmla="*/ 393700 h 406400"/>
              <a:gd name="connsiteX2" fmla="*/ 393700 w 406400"/>
              <a:gd name="connsiteY2" fmla="*/ 12700 h 406400"/>
              <a:gd name="connsiteX3" fmla="*/ 12700 w 406400"/>
              <a:gd name="connsiteY3" fmla="*/ 12700 h 406400"/>
              <a:gd name="connsiteX4" fmla="*/ 12700 w 406400"/>
              <a:gd name="connsiteY4" fmla="*/ 393700 h 406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6400" h="406400">
                <a:moveTo>
                  <a:pt x="12700" y="393700"/>
                </a:moveTo>
                <a:lnTo>
                  <a:pt x="393700" y="393700"/>
                </a:lnTo>
                <a:lnTo>
                  <a:pt x="393700" y="12700"/>
                </a:lnTo>
                <a:lnTo>
                  <a:pt x="12700" y="12700"/>
                </a:lnTo>
                <a:lnTo>
                  <a:pt x="12700" y="3937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940800" cy="68580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9563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ProvenanceAnnotation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2.1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600200" y="16129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892300" y="1536700"/>
            <a:ext cx="51181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FOREACH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(projection,no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OP)</a:t>
            </a:r>
          </a:p>
          <a:p>
            <a:pPr>
              <a:lnSpc>
                <a:spcPts val="3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P-node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with“+”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330700" y="4254500"/>
            <a:ext cx="406400" cy="406400"/>
          </a:xfrm>
          <a:custGeom>
            <a:avLst/>
            <a:gdLst>
              <a:gd name="connsiteX0" fmla="*/ 12700 w 406400"/>
              <a:gd name="connsiteY0" fmla="*/ 393700 h 406400"/>
              <a:gd name="connsiteX1" fmla="*/ 393700 w 406400"/>
              <a:gd name="connsiteY1" fmla="*/ 393700 h 406400"/>
              <a:gd name="connsiteX2" fmla="*/ 393700 w 406400"/>
              <a:gd name="connsiteY2" fmla="*/ 12700 h 406400"/>
              <a:gd name="connsiteX3" fmla="*/ 12700 w 406400"/>
              <a:gd name="connsiteY3" fmla="*/ 12700 h 406400"/>
              <a:gd name="connsiteX4" fmla="*/ 12700 w 406400"/>
              <a:gd name="connsiteY4" fmla="*/ 393700 h 406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6400" h="406400">
                <a:moveTo>
                  <a:pt x="12700" y="393700"/>
                </a:moveTo>
                <a:lnTo>
                  <a:pt x="393700" y="393700"/>
                </a:lnTo>
                <a:lnTo>
                  <a:pt x="393700" y="12700"/>
                </a:lnTo>
                <a:lnTo>
                  <a:pt x="12700" y="12700"/>
                </a:lnTo>
                <a:lnTo>
                  <a:pt x="12700" y="3937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4330700" y="4711700"/>
            <a:ext cx="406400" cy="406400"/>
          </a:xfrm>
          <a:custGeom>
            <a:avLst/>
            <a:gdLst>
              <a:gd name="connsiteX0" fmla="*/ 12700 w 406400"/>
              <a:gd name="connsiteY0" fmla="*/ 393700 h 406400"/>
              <a:gd name="connsiteX1" fmla="*/ 393700 w 406400"/>
              <a:gd name="connsiteY1" fmla="*/ 393700 h 406400"/>
              <a:gd name="connsiteX2" fmla="*/ 393700 w 406400"/>
              <a:gd name="connsiteY2" fmla="*/ 12700 h 406400"/>
              <a:gd name="connsiteX3" fmla="*/ 12700 w 406400"/>
              <a:gd name="connsiteY3" fmla="*/ 12700 h 406400"/>
              <a:gd name="connsiteX4" fmla="*/ 12700 w 406400"/>
              <a:gd name="connsiteY4" fmla="*/ 393700 h 406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6400" h="406400">
                <a:moveTo>
                  <a:pt x="12700" y="393700"/>
                </a:moveTo>
                <a:lnTo>
                  <a:pt x="393700" y="393700"/>
                </a:lnTo>
                <a:lnTo>
                  <a:pt x="393700" y="12700"/>
                </a:lnTo>
                <a:lnTo>
                  <a:pt x="12700" y="12700"/>
                </a:lnTo>
                <a:lnTo>
                  <a:pt x="12700" y="3937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940800" cy="68580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9563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ProvenanceAnnotation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2.2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600200" y="16129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892300" y="1536700"/>
            <a:ext cx="25273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JOIN</a:t>
            </a:r>
          </a:p>
          <a:p>
            <a:pPr>
              <a:lnSpc>
                <a:spcPts val="3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P-node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with“*”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940300" y="4635500"/>
            <a:ext cx="482600" cy="482600"/>
          </a:xfrm>
          <a:custGeom>
            <a:avLst/>
            <a:gdLst>
              <a:gd name="connsiteX0" fmla="*/ 12700 w 482600"/>
              <a:gd name="connsiteY0" fmla="*/ 469900 h 482600"/>
              <a:gd name="connsiteX1" fmla="*/ 469900 w 482600"/>
              <a:gd name="connsiteY1" fmla="*/ 469900 h 482600"/>
              <a:gd name="connsiteX2" fmla="*/ 469900 w 482600"/>
              <a:gd name="connsiteY2" fmla="*/ 12700 h 482600"/>
              <a:gd name="connsiteX3" fmla="*/ 12700 w 482600"/>
              <a:gd name="connsiteY3" fmla="*/ 12700 h 482600"/>
              <a:gd name="connsiteX4" fmla="*/ 12700 w 482600"/>
              <a:gd name="connsiteY4" fmla="*/ 469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2600" h="482600">
                <a:moveTo>
                  <a:pt x="12700" y="469900"/>
                </a:moveTo>
                <a:lnTo>
                  <a:pt x="469900" y="469900"/>
                </a:lnTo>
                <a:lnTo>
                  <a:pt x="469900" y="12700"/>
                </a:lnTo>
                <a:lnTo>
                  <a:pt x="12700" y="12700"/>
                </a:lnTo>
                <a:lnTo>
                  <a:pt x="12700" y="469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940800" cy="68580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9563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ProvenanceAnnotation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2.3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600200" y="16129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892300" y="1536700"/>
            <a:ext cx="25527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GROUP</a:t>
            </a:r>
          </a:p>
          <a:p>
            <a:pPr>
              <a:lnSpc>
                <a:spcPts val="3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P-node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with“∂”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864100" y="4025900"/>
            <a:ext cx="635000" cy="635000"/>
          </a:xfrm>
          <a:custGeom>
            <a:avLst/>
            <a:gdLst>
              <a:gd name="connsiteX0" fmla="*/ 12700 w 635000"/>
              <a:gd name="connsiteY0" fmla="*/ 622300 h 635000"/>
              <a:gd name="connsiteX1" fmla="*/ 622300 w 635000"/>
              <a:gd name="connsiteY1" fmla="*/ 622300 h 635000"/>
              <a:gd name="connsiteX2" fmla="*/ 622300 w 635000"/>
              <a:gd name="connsiteY2" fmla="*/ 12700 h 635000"/>
              <a:gd name="connsiteX3" fmla="*/ 12700 w 635000"/>
              <a:gd name="connsiteY3" fmla="*/ 12700 h 635000"/>
              <a:gd name="connsiteX4" fmla="*/ 12700 w 635000"/>
              <a:gd name="connsiteY4" fmla="*/ 622300 h 635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35000" h="635000">
                <a:moveTo>
                  <a:pt x="12700" y="622300"/>
                </a:moveTo>
                <a:lnTo>
                  <a:pt x="622300" y="622300"/>
                </a:lnTo>
                <a:lnTo>
                  <a:pt x="622300" y="12700"/>
                </a:lnTo>
                <a:lnTo>
                  <a:pt x="12700" y="12700"/>
                </a:lnTo>
                <a:lnTo>
                  <a:pt x="12700" y="6223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940800" cy="68580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9563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ProvenanceAnnotation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2.4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600200" y="16129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892300" y="1536700"/>
            <a:ext cx="47498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FOREACH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(aggregation,OP)</a:t>
            </a:r>
          </a:p>
          <a:p>
            <a:pPr>
              <a:lnSpc>
                <a:spcPts val="3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V-node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OP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5473700" y="4406900"/>
            <a:ext cx="482600" cy="711200"/>
          </a:xfrm>
          <a:custGeom>
            <a:avLst/>
            <a:gdLst>
              <a:gd name="connsiteX0" fmla="*/ 12700 w 482600"/>
              <a:gd name="connsiteY0" fmla="*/ 698500 h 711200"/>
              <a:gd name="connsiteX1" fmla="*/ 469900 w 482600"/>
              <a:gd name="connsiteY1" fmla="*/ 698500 h 711200"/>
              <a:gd name="connsiteX2" fmla="*/ 469900 w 482600"/>
              <a:gd name="connsiteY2" fmla="*/ 12700 h 711200"/>
              <a:gd name="connsiteX3" fmla="*/ 12700 w 482600"/>
              <a:gd name="connsiteY3" fmla="*/ 12700 h 711200"/>
              <a:gd name="connsiteX4" fmla="*/ 12700 w 482600"/>
              <a:gd name="connsiteY4" fmla="*/ 698500 h 711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2600" h="711200">
                <a:moveTo>
                  <a:pt x="12700" y="698500"/>
                </a:moveTo>
                <a:lnTo>
                  <a:pt x="469900" y="698500"/>
                </a:lnTo>
                <a:lnTo>
                  <a:pt x="469900" y="12700"/>
                </a:lnTo>
                <a:lnTo>
                  <a:pt x="12700" y="12700"/>
                </a:lnTo>
                <a:lnTo>
                  <a:pt x="12700" y="6985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940800" cy="68580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9563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ProvenanceAnnotation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2.5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600200" y="16129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892300" y="1536700"/>
            <a:ext cx="25527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COGROUP</a:t>
            </a:r>
          </a:p>
          <a:p>
            <a:pPr>
              <a:lnSpc>
                <a:spcPts val="3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P-node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with“∂”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5930900" y="4025900"/>
            <a:ext cx="711200" cy="711200"/>
          </a:xfrm>
          <a:custGeom>
            <a:avLst/>
            <a:gdLst>
              <a:gd name="connsiteX0" fmla="*/ 12700 w 711200"/>
              <a:gd name="connsiteY0" fmla="*/ 698500 h 711200"/>
              <a:gd name="connsiteX1" fmla="*/ 698500 w 711200"/>
              <a:gd name="connsiteY1" fmla="*/ 698500 h 711200"/>
              <a:gd name="connsiteX2" fmla="*/ 698500 w 711200"/>
              <a:gd name="connsiteY2" fmla="*/ 12700 h 711200"/>
              <a:gd name="connsiteX3" fmla="*/ 12700 w 711200"/>
              <a:gd name="connsiteY3" fmla="*/ 12700 h 711200"/>
              <a:gd name="connsiteX4" fmla="*/ 12700 w 711200"/>
              <a:gd name="connsiteY4" fmla="*/ 698500 h 711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1200" h="711200">
                <a:moveTo>
                  <a:pt x="12700" y="698500"/>
                </a:moveTo>
                <a:lnTo>
                  <a:pt x="698500" y="698500"/>
                </a:lnTo>
                <a:lnTo>
                  <a:pt x="698500" y="12700"/>
                </a:lnTo>
                <a:lnTo>
                  <a:pt x="12700" y="12700"/>
                </a:lnTo>
                <a:lnTo>
                  <a:pt x="12700" y="6985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940800" cy="68580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9563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ProvenanceAnnotation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2.6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600200" y="16129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892300" y="1536700"/>
            <a:ext cx="53594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FOREACH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(UDF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Black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Box)</a:t>
            </a:r>
          </a:p>
          <a:p>
            <a:pPr>
              <a:lnSpc>
                <a:spcPts val="39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P-node/V-node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UDF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1788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7023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Query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Graph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16129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1511300"/>
            <a:ext cx="39497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Zoom-In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v.s.Zoom-Out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6718300" y="2501900"/>
            <a:ext cx="18923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Coarse-grained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6718300" y="3797300"/>
            <a:ext cx="14986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Fine-grained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74930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7023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Query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Graph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16129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1587500"/>
            <a:ext cx="6299200" cy="2349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  <a:tab pos="2921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Deletion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Propagation</a:t>
            </a:r>
          </a:p>
          <a:p>
            <a:pPr>
              <a:lnSpc>
                <a:spcPts val="3900"/>
              </a:lnSpc>
              <a:tabLst>
                <a:tab pos="25400" algn="l"/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Delete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tuple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P-node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its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out-edges</a:t>
            </a:r>
          </a:p>
          <a:p>
            <a:pPr>
              <a:lnSpc>
                <a:spcPts val="3900"/>
              </a:lnSpc>
              <a:tabLst>
                <a:tab pos="25400" algn="l"/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Repeated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delete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P-nodes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if</a:t>
            </a:r>
          </a:p>
          <a:p>
            <a:pPr>
              <a:lnSpc>
                <a:spcPts val="3400"/>
              </a:lnSpc>
              <a:tabLst>
                <a:tab pos="25400" algn="l"/>
                <a:tab pos="2921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FEB80A"/>
                </a:solidFill>
                <a:latin typeface="Wingdings 2" pitchFamily="18" charset="0"/>
                <a:cs typeface="Wingdings 2" pitchFamily="18" charset="0"/>
              </a:rPr>
              <a:t>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All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in-edges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deleted</a:t>
            </a:r>
          </a:p>
          <a:p>
            <a:pPr>
              <a:lnSpc>
                <a:spcPts val="3400"/>
              </a:lnSpc>
              <a:tabLst>
                <a:tab pos="25400" algn="l"/>
                <a:tab pos="292100" algn="l"/>
              </a:tabLst>
            </a:pPr>
            <a:r>
              <a:rPr lang="en-US" altLang="zh-CN" dirty="0" smtClean="0"/>
              <a:t>		</a:t>
            </a:r>
            <a:r>
              <a:rPr lang="en-US" altLang="zh-CN" sz="2402" dirty="0" smtClean="0">
                <a:solidFill>
                  <a:srgbClr val="FEB80A"/>
                </a:solidFill>
                <a:latin typeface="Wingdings 2" pitchFamily="18" charset="0"/>
                <a:cs typeface="Wingdings 2" pitchFamily="18" charset="0"/>
              </a:rPr>
              <a:t>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has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label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•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one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its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in-edges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deleted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90297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73025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Implementation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and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Experiments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1701800"/>
            <a:ext cx="177800" cy="295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1663700"/>
            <a:ext cx="6756400" cy="452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  <a:tab pos="2667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Lipstick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prototype</a:t>
            </a: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Provenance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annotation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coded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Pig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Latin,</a:t>
            </a:r>
          </a:p>
          <a:p>
            <a:pPr>
              <a:lnSpc>
                <a:spcPts val="33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	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graph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written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files</a:t>
            </a: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Query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processing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coded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Java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runs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</a:t>
            </a:r>
          </a:p>
          <a:p>
            <a:pPr>
              <a:lnSpc>
                <a:spcPts val="33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	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memory.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Benchmark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data</a:t>
            </a: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Car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dealership:fixed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workflow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#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dealers</a:t>
            </a: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Arctic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Station:Varied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workflow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structure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</a:t>
            </a:r>
          </a:p>
          <a:p>
            <a:pPr>
              <a:lnSpc>
                <a:spcPts val="33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	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79756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48514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Annotation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Overhead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56388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5537200"/>
            <a:ext cx="66421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Overhead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increases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execution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915085" y="1407413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111505 w 223011"/>
              <a:gd name="connsiteY2" fmla="*/ 6350 h 223011"/>
              <a:gd name="connsiteX3" fmla="*/ 111505 w 223011"/>
              <a:gd name="connsiteY3" fmla="*/ 6350 h 223011"/>
              <a:gd name="connsiteX4" fmla="*/ 216661 w 223011"/>
              <a:gd name="connsiteY4" fmla="*/ 111505 h 223011"/>
              <a:gd name="connsiteX5" fmla="*/ 216661 w 223011"/>
              <a:gd name="connsiteY5" fmla="*/ 111505 h 223011"/>
              <a:gd name="connsiteX6" fmla="*/ 216661 w 223011"/>
              <a:gd name="connsiteY6" fmla="*/ 111505 h 223011"/>
              <a:gd name="connsiteX7" fmla="*/ 111505 w 223011"/>
              <a:gd name="connsiteY7" fmla="*/ 216661 h 223011"/>
              <a:gd name="connsiteX8" fmla="*/ 111505 w 223011"/>
              <a:gd name="connsiteY8" fmla="*/ 216661 h 223011"/>
              <a:gd name="connsiteX9" fmla="*/ 111505 w 223011"/>
              <a:gd name="connsiteY9" fmla="*/ 216661 h 223011"/>
              <a:gd name="connsiteX10" fmla="*/ 6350 w 223011"/>
              <a:gd name="connsiteY10" fmla="*/ 111505 h 223011"/>
              <a:gd name="connsiteX11" fmla="*/ 6350 w 223011"/>
              <a:gd name="connsiteY11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11505" y="6350"/>
                  <a:pt x="111505" y="6350"/>
                  <a:pt x="111505" y="6350"/>
                </a:cubicBezTo>
                <a:lnTo>
                  <a:pt x="111505" y="6350"/>
                </a:lnTo>
                <a:cubicBezTo>
                  <a:pt x="169583" y="6350"/>
                  <a:pt x="216661" y="53466"/>
                  <a:pt x="216661" y="111505"/>
                </a:cubicBezTo>
                <a:cubicBezTo>
                  <a:pt x="216661" y="111505"/>
                  <a:pt x="216661" y="111505"/>
                  <a:pt x="216661" y="111505"/>
                </a:cubicBezTo>
                <a:lnTo>
                  <a:pt x="216661" y="111505"/>
                </a:lnTo>
                <a:cubicBezTo>
                  <a:pt x="216661" y="169672"/>
                  <a:pt x="169583" y="216661"/>
                  <a:pt x="111505" y="216661"/>
                </a:cubicBezTo>
                <a:cubicBezTo>
                  <a:pt x="111505" y="216661"/>
                  <a:pt x="111505" y="216661"/>
                  <a:pt x="111505" y="216661"/>
                </a:cubicBezTo>
                <a:lnTo>
                  <a:pt x="111505" y="216661"/>
                </a:lnTo>
                <a:cubicBezTo>
                  <a:pt x="53428" y="216661"/>
                  <a:pt x="6350" y="169672"/>
                  <a:pt x="6350" y="111505"/>
                </a:cubicBezTo>
                <a:cubicBezTo>
                  <a:pt x="6350" y="111505"/>
                  <a:pt x="6350" y="111505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2BAC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1150823" y="1338707"/>
            <a:ext cx="76708" cy="76707"/>
          </a:xfrm>
          <a:custGeom>
            <a:avLst/>
            <a:gdLst>
              <a:gd name="connsiteX0" fmla="*/ 6350 w 76708"/>
              <a:gd name="connsiteY0" fmla="*/ 38353 h 76707"/>
              <a:gd name="connsiteX1" fmla="*/ 38354 w 76708"/>
              <a:gd name="connsiteY1" fmla="*/ 6350 h 76707"/>
              <a:gd name="connsiteX2" fmla="*/ 38354 w 76708"/>
              <a:gd name="connsiteY2" fmla="*/ 6350 h 76707"/>
              <a:gd name="connsiteX3" fmla="*/ 38354 w 76708"/>
              <a:gd name="connsiteY3" fmla="*/ 6350 h 76707"/>
              <a:gd name="connsiteX4" fmla="*/ 70358 w 76708"/>
              <a:gd name="connsiteY4" fmla="*/ 38353 h 76707"/>
              <a:gd name="connsiteX5" fmla="*/ 70358 w 76708"/>
              <a:gd name="connsiteY5" fmla="*/ 38353 h 76707"/>
              <a:gd name="connsiteX6" fmla="*/ 70358 w 76708"/>
              <a:gd name="connsiteY6" fmla="*/ 38353 h 76707"/>
              <a:gd name="connsiteX7" fmla="*/ 38354 w 76708"/>
              <a:gd name="connsiteY7" fmla="*/ 70357 h 76707"/>
              <a:gd name="connsiteX8" fmla="*/ 38354 w 76708"/>
              <a:gd name="connsiteY8" fmla="*/ 70357 h 76707"/>
              <a:gd name="connsiteX9" fmla="*/ 38354 w 76708"/>
              <a:gd name="connsiteY9" fmla="*/ 70357 h 76707"/>
              <a:gd name="connsiteX10" fmla="*/ 6350 w 76708"/>
              <a:gd name="connsiteY10" fmla="*/ 38353 h 76707"/>
              <a:gd name="connsiteX11" fmla="*/ 6350 w 76708"/>
              <a:gd name="connsiteY11" fmla="*/ 38353 h 767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76708" h="76707">
                <a:moveTo>
                  <a:pt x="6350" y="38353"/>
                </a:moveTo>
                <a:cubicBezTo>
                  <a:pt x="6350" y="20573"/>
                  <a:pt x="20675" y="6350"/>
                  <a:pt x="38354" y="6350"/>
                </a:cubicBezTo>
                <a:cubicBezTo>
                  <a:pt x="38354" y="6350"/>
                  <a:pt x="38354" y="6350"/>
                  <a:pt x="38354" y="6350"/>
                </a:cubicBezTo>
                <a:lnTo>
                  <a:pt x="38354" y="6350"/>
                </a:lnTo>
                <a:cubicBezTo>
                  <a:pt x="56032" y="6350"/>
                  <a:pt x="70358" y="20573"/>
                  <a:pt x="70358" y="38353"/>
                </a:cubicBezTo>
                <a:cubicBezTo>
                  <a:pt x="70358" y="38353"/>
                  <a:pt x="70358" y="38353"/>
                  <a:pt x="70358" y="38353"/>
                </a:cubicBezTo>
                <a:lnTo>
                  <a:pt x="70358" y="38353"/>
                </a:lnTo>
                <a:cubicBezTo>
                  <a:pt x="70358" y="56006"/>
                  <a:pt x="56032" y="70357"/>
                  <a:pt x="38354" y="70357"/>
                </a:cubicBezTo>
                <a:cubicBezTo>
                  <a:pt x="38354" y="70357"/>
                  <a:pt x="38354" y="70357"/>
                  <a:pt x="38354" y="70357"/>
                </a:cubicBezTo>
                <a:lnTo>
                  <a:pt x="38354" y="70357"/>
                </a:lnTo>
                <a:cubicBezTo>
                  <a:pt x="20675" y="70357"/>
                  <a:pt x="6350" y="56006"/>
                  <a:pt x="6350" y="38353"/>
                </a:cubicBezTo>
                <a:cubicBezTo>
                  <a:pt x="6350" y="38353"/>
                  <a:pt x="6350" y="38353"/>
                  <a:pt x="6350" y="3835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2B2B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712200" cy="68580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67" y="76200"/>
            <a:ext cx="9144000" cy="6858000"/>
          </a:xfrm>
          <a:prstGeom prst="rect">
            <a:avLst/>
          </a:prstGeom>
          <a:noFill/>
        </p:spPr>
      </p:pic>
      <p:sp>
        <p:nvSpPr>
          <p:cNvPr id="15" name="TextBox 1"/>
          <p:cNvSpPr txBox="1"/>
          <p:nvPr/>
        </p:nvSpPr>
        <p:spPr>
          <a:xfrm>
            <a:off x="1562100" y="3009900"/>
            <a:ext cx="65" cy="43088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endParaRPr lang="en-US" altLang="zh-CN" sz="2606" dirty="0" smtClean="0">
              <a:solidFill>
                <a:srgbClr val="320E04"/>
              </a:solidFill>
              <a:latin typeface="Gill Sans MT" pitchFamily="18" charset="0"/>
              <a:cs typeface="Gill Sans MT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1540897" y="3009900"/>
            <a:ext cx="7306869" cy="304698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457200" indent="-457200">
              <a:lnSpc>
                <a:spcPts val="3900"/>
              </a:lnSpc>
              <a:buFont typeface="Arial" pitchFamily="34" charset="0"/>
              <a:buChar char="•"/>
              <a:tabLst>
                <a:tab pos="25400" algn="l"/>
                <a:tab pos="266700" algn="l"/>
              </a:tabLst>
            </a:pPr>
            <a:r>
              <a:rPr lang="en-US" altLang="zh-CN" sz="2795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Who created this data product and when? </a:t>
            </a:r>
            <a:endParaRPr lang="en-US" altLang="zh-CN" sz="2795" dirty="0" smtClean="0">
              <a:solidFill>
                <a:srgbClr val="000000"/>
              </a:solidFill>
              <a:latin typeface="Gill Sans MT" pitchFamily="18" charset="0"/>
              <a:cs typeface="Gill Sans MT" pitchFamily="18" charset="0"/>
            </a:endParaRPr>
          </a:p>
          <a:p>
            <a:pPr marL="457200" indent="-457200">
              <a:lnSpc>
                <a:spcPts val="3900"/>
              </a:lnSpc>
              <a:buFont typeface="Arial" pitchFamily="34" charset="0"/>
              <a:buChar char="•"/>
              <a:tabLst>
                <a:tab pos="25400" algn="l"/>
                <a:tab pos="266700" algn="l"/>
              </a:tabLst>
            </a:pP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When </a:t>
            </a:r>
            <a:r>
              <a:rPr lang="en-US" altLang="zh-CN" sz="2795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was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it modiﬁed </a:t>
            </a:r>
            <a:r>
              <a:rPr lang="en-US" altLang="zh-CN" sz="2795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 by whom? </a:t>
            </a:r>
            <a:endParaRPr lang="en-US" altLang="zh-CN" sz="2795" dirty="0" smtClean="0">
              <a:solidFill>
                <a:srgbClr val="000000"/>
              </a:solidFill>
              <a:latin typeface="Gill Sans MT" pitchFamily="18" charset="0"/>
              <a:cs typeface="Gill Sans MT" pitchFamily="18" charset="0"/>
            </a:endParaRPr>
          </a:p>
          <a:p>
            <a:pPr marL="457200" indent="-457200">
              <a:lnSpc>
                <a:spcPts val="3900"/>
              </a:lnSpc>
              <a:buFont typeface="Arial" pitchFamily="34" charset="0"/>
              <a:buChar char="•"/>
              <a:tabLst>
                <a:tab pos="25400" algn="l"/>
                <a:tab pos="266700" algn="l"/>
              </a:tabLst>
            </a:pP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What </a:t>
            </a:r>
            <a:r>
              <a:rPr lang="en-US" altLang="zh-CN" sz="2795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was the process used to create the</a:t>
            </a: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		   data </a:t>
            </a:r>
            <a:r>
              <a:rPr lang="en-US" altLang="zh-CN" sz="2795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product? </a:t>
            </a:r>
            <a:endParaRPr lang="en-US" altLang="zh-CN" sz="2795" dirty="0" smtClean="0">
              <a:solidFill>
                <a:srgbClr val="000000"/>
              </a:solidFill>
              <a:latin typeface="Gill Sans MT" pitchFamily="18" charset="0"/>
              <a:cs typeface="Gill Sans MT" pitchFamily="18" charset="0"/>
            </a:endParaRPr>
          </a:p>
          <a:p>
            <a:pPr marL="457200" indent="-457200">
              <a:lnSpc>
                <a:spcPts val="3900"/>
              </a:lnSpc>
              <a:buFont typeface="Arial" pitchFamily="34" charset="0"/>
              <a:buChar char="•"/>
              <a:tabLst>
                <a:tab pos="25400" algn="l"/>
                <a:tab pos="266700" algn="l"/>
              </a:tabLst>
            </a:pP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Were </a:t>
            </a:r>
            <a:r>
              <a:rPr lang="en-US" altLang="zh-CN" sz="2795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two data products derived from the same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raw data</a:t>
            </a:r>
            <a:r>
              <a:rPr lang="en-US" altLang="zh-CN" sz="2795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62100" y="872171"/>
            <a:ext cx="7264401" cy="18696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62165" y="872171"/>
            <a:ext cx="7264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900" dirty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 in context of Workflows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8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79756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48514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Annotation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Overhead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57150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5626100"/>
            <a:ext cx="63627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Parallelism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helps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up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#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modules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2804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6007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Loading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Graph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Overhead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55753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5499100"/>
            <a:ext cx="3940759" cy="100796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Increase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graph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size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(</a:t>
            </a:r>
            <a:r>
              <a:rPr lang="en-US" altLang="zh-CN" sz="3204" dirty="0" err="1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comp.time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&lt;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Times New Roman" pitchFamily="18" charset="0"/>
              </a:rPr>
              <a:t>8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sec)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0518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6007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Loading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Graph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Overhead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57150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5626100"/>
            <a:ext cx="4305859" cy="100796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Feasible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various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sizes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(</a:t>
            </a:r>
            <a:r>
              <a:rPr lang="en-US" altLang="zh-CN" sz="3204" dirty="0" err="1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comp.time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Gill Sans MT" pitchFamily="18" charset="0"/>
                <a:cs typeface="Times New Roman" pitchFamily="18" charset="0"/>
              </a:rPr>
              <a:t>&lt;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Gill Sans MT" pitchFamily="18" charset="0"/>
                <a:cs typeface="Times New Roman" pitchFamily="18" charset="0"/>
              </a:rPr>
              <a:t>3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sec)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3693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48387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Subgraph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QueryTime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57277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5626100"/>
            <a:ext cx="63881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Query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efficiently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sub-second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44958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26924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Conclusions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1689100"/>
            <a:ext cx="65" cy="249555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endParaRPr lang="en-US" altLang="zh-CN" sz="2555" dirty="0" smtClean="0">
              <a:solidFill>
                <a:srgbClr val="3891A7"/>
              </a:solidFill>
              <a:latin typeface="Wingdings 2" pitchFamily="18" charset="0"/>
              <a:cs typeface="Wingdings 2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/>
            </a:pPr>
            <a:endParaRPr lang="en-US" altLang="zh-CN" sz="2558" dirty="0" smtClean="0">
              <a:solidFill>
                <a:srgbClr val="3891A7"/>
              </a:solidFill>
              <a:latin typeface="Wingdings 2" pitchFamily="18" charset="0"/>
              <a:cs typeface="Wingdings 2" pitchFamily="18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524000" y="1587500"/>
            <a:ext cx="7467600" cy="458587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Studied fine-grained provenance for workflows</a:t>
            </a:r>
          </a:p>
          <a:p>
            <a:pPr>
              <a:lnSpc>
                <a:spcPts val="3700"/>
              </a:lnSpc>
              <a:tabLst/>
            </a:pPr>
            <a:endParaRPr lang="en-US" altLang="zh-CN" sz="3204" dirty="0">
              <a:solidFill>
                <a:srgbClr val="000000"/>
              </a:solidFill>
              <a:latin typeface="Gill Sans MT" pitchFamily="18" charset="0"/>
              <a:cs typeface="Gill Sans MT" pitchFamily="18" charset="0"/>
            </a:endParaRPr>
          </a:p>
          <a:p>
            <a:pPr>
              <a:lnSpc>
                <a:spcPts val="37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Individual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modules implemented in Pig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Latin</a:t>
            </a:r>
          </a:p>
          <a:p>
            <a:pPr>
              <a:lnSpc>
                <a:spcPts val="3700"/>
              </a:lnSpc>
              <a:tabLst/>
            </a:pPr>
            <a:endParaRPr lang="en-US" altLang="zh-CN" sz="3204" dirty="0" smtClean="0">
              <a:solidFill>
                <a:srgbClr val="000000"/>
              </a:solidFill>
              <a:latin typeface="Gill Sans MT" pitchFamily="18" charset="0"/>
              <a:cs typeface="Gill Sans MT" pitchFamily="18" charset="0"/>
            </a:endParaRPr>
          </a:p>
          <a:p>
            <a:pPr>
              <a:lnSpc>
                <a:spcPts val="37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Provenance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model for Pig Latin queries</a:t>
            </a:r>
          </a:p>
          <a:p>
            <a:pPr>
              <a:lnSpc>
                <a:spcPts val="3700"/>
              </a:lnSpc>
              <a:tabLst/>
            </a:pPr>
            <a:endParaRPr lang="en-US" altLang="zh-CN" sz="3204" dirty="0">
              <a:solidFill>
                <a:srgbClr val="000000"/>
              </a:solidFill>
              <a:latin typeface="Gill Sans MT" pitchFamily="18" charset="0"/>
              <a:cs typeface="Gill Sans MT" pitchFamily="18" charset="0"/>
            </a:endParaRPr>
          </a:p>
          <a:p>
            <a:pPr>
              <a:lnSpc>
                <a:spcPts val="3700"/>
              </a:lnSpc>
              <a:tabLst/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Data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provenance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ideas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such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Semirings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can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brought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workflow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provenance</a:t>
            </a: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</p:txBody>
      </p:sp>
      <p:sp>
        <p:nvSpPr>
          <p:cNvPr id="14" name="TextBox 1"/>
          <p:cNvSpPr txBox="1"/>
          <p:nvPr/>
        </p:nvSpPr>
        <p:spPr>
          <a:xfrm>
            <a:off x="5956300" y="571500"/>
            <a:ext cx="24765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/>
            </a:pPr>
            <a:r>
              <a:rPr lang="en-US" altLang="zh-CN" sz="3379" dirty="0" smtClean="0">
                <a:solidFill>
                  <a:srgbClr val="FF0000"/>
                </a:solidFill>
                <a:latin typeface="Arial Black" pitchFamily="18" charset="0"/>
                <a:cs typeface="Arial Black" pitchFamily="18" charset="0"/>
              </a:rPr>
              <a:t>Thank</a:t>
            </a:r>
            <a:r>
              <a:rPr lang="en-US" altLang="zh-CN" sz="337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9" dirty="0" smtClean="0">
                <a:solidFill>
                  <a:srgbClr val="FF0000"/>
                </a:solidFill>
                <a:latin typeface="Arial Black" pitchFamily="18" charset="0"/>
                <a:cs typeface="Arial Black" pitchFamily="18" charset="0"/>
              </a:rPr>
              <a:t>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915085" y="1407413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111505 w 223011"/>
              <a:gd name="connsiteY2" fmla="*/ 6350 h 223011"/>
              <a:gd name="connsiteX3" fmla="*/ 111505 w 223011"/>
              <a:gd name="connsiteY3" fmla="*/ 6350 h 223011"/>
              <a:gd name="connsiteX4" fmla="*/ 216661 w 223011"/>
              <a:gd name="connsiteY4" fmla="*/ 111505 h 223011"/>
              <a:gd name="connsiteX5" fmla="*/ 216661 w 223011"/>
              <a:gd name="connsiteY5" fmla="*/ 111505 h 223011"/>
              <a:gd name="connsiteX6" fmla="*/ 216661 w 223011"/>
              <a:gd name="connsiteY6" fmla="*/ 111505 h 223011"/>
              <a:gd name="connsiteX7" fmla="*/ 111505 w 223011"/>
              <a:gd name="connsiteY7" fmla="*/ 216661 h 223011"/>
              <a:gd name="connsiteX8" fmla="*/ 111505 w 223011"/>
              <a:gd name="connsiteY8" fmla="*/ 216661 h 223011"/>
              <a:gd name="connsiteX9" fmla="*/ 111505 w 223011"/>
              <a:gd name="connsiteY9" fmla="*/ 216661 h 223011"/>
              <a:gd name="connsiteX10" fmla="*/ 6350 w 223011"/>
              <a:gd name="connsiteY10" fmla="*/ 111505 h 223011"/>
              <a:gd name="connsiteX11" fmla="*/ 6350 w 223011"/>
              <a:gd name="connsiteY11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11505" y="6350"/>
                  <a:pt x="111505" y="6350"/>
                  <a:pt x="111505" y="6350"/>
                </a:cubicBezTo>
                <a:lnTo>
                  <a:pt x="111505" y="6350"/>
                </a:lnTo>
                <a:cubicBezTo>
                  <a:pt x="169583" y="6350"/>
                  <a:pt x="216661" y="53466"/>
                  <a:pt x="216661" y="111505"/>
                </a:cubicBezTo>
                <a:cubicBezTo>
                  <a:pt x="216661" y="111505"/>
                  <a:pt x="216661" y="111505"/>
                  <a:pt x="216661" y="111505"/>
                </a:cubicBezTo>
                <a:lnTo>
                  <a:pt x="216661" y="111505"/>
                </a:lnTo>
                <a:cubicBezTo>
                  <a:pt x="216661" y="169672"/>
                  <a:pt x="169583" y="216661"/>
                  <a:pt x="111505" y="216661"/>
                </a:cubicBezTo>
                <a:cubicBezTo>
                  <a:pt x="111505" y="216661"/>
                  <a:pt x="111505" y="216661"/>
                  <a:pt x="111505" y="216661"/>
                </a:cubicBezTo>
                <a:lnTo>
                  <a:pt x="111505" y="216661"/>
                </a:lnTo>
                <a:cubicBezTo>
                  <a:pt x="53428" y="216661"/>
                  <a:pt x="6350" y="169672"/>
                  <a:pt x="6350" y="111505"/>
                </a:cubicBezTo>
                <a:cubicBezTo>
                  <a:pt x="6350" y="111505"/>
                  <a:pt x="6350" y="111505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2BAC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1150823" y="1338707"/>
            <a:ext cx="76708" cy="76707"/>
          </a:xfrm>
          <a:custGeom>
            <a:avLst/>
            <a:gdLst>
              <a:gd name="connsiteX0" fmla="*/ 6350 w 76708"/>
              <a:gd name="connsiteY0" fmla="*/ 38353 h 76707"/>
              <a:gd name="connsiteX1" fmla="*/ 38354 w 76708"/>
              <a:gd name="connsiteY1" fmla="*/ 6350 h 76707"/>
              <a:gd name="connsiteX2" fmla="*/ 38354 w 76708"/>
              <a:gd name="connsiteY2" fmla="*/ 6350 h 76707"/>
              <a:gd name="connsiteX3" fmla="*/ 38354 w 76708"/>
              <a:gd name="connsiteY3" fmla="*/ 6350 h 76707"/>
              <a:gd name="connsiteX4" fmla="*/ 70358 w 76708"/>
              <a:gd name="connsiteY4" fmla="*/ 38353 h 76707"/>
              <a:gd name="connsiteX5" fmla="*/ 70358 w 76708"/>
              <a:gd name="connsiteY5" fmla="*/ 38353 h 76707"/>
              <a:gd name="connsiteX6" fmla="*/ 70358 w 76708"/>
              <a:gd name="connsiteY6" fmla="*/ 38353 h 76707"/>
              <a:gd name="connsiteX7" fmla="*/ 38354 w 76708"/>
              <a:gd name="connsiteY7" fmla="*/ 70357 h 76707"/>
              <a:gd name="connsiteX8" fmla="*/ 38354 w 76708"/>
              <a:gd name="connsiteY8" fmla="*/ 70357 h 76707"/>
              <a:gd name="connsiteX9" fmla="*/ 38354 w 76708"/>
              <a:gd name="connsiteY9" fmla="*/ 70357 h 76707"/>
              <a:gd name="connsiteX10" fmla="*/ 6350 w 76708"/>
              <a:gd name="connsiteY10" fmla="*/ 38353 h 76707"/>
              <a:gd name="connsiteX11" fmla="*/ 6350 w 76708"/>
              <a:gd name="connsiteY11" fmla="*/ 38353 h 767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76708" h="76707">
                <a:moveTo>
                  <a:pt x="6350" y="38353"/>
                </a:moveTo>
                <a:cubicBezTo>
                  <a:pt x="6350" y="20573"/>
                  <a:pt x="20675" y="6350"/>
                  <a:pt x="38354" y="6350"/>
                </a:cubicBezTo>
                <a:cubicBezTo>
                  <a:pt x="38354" y="6350"/>
                  <a:pt x="38354" y="6350"/>
                  <a:pt x="38354" y="6350"/>
                </a:cubicBezTo>
                <a:lnTo>
                  <a:pt x="38354" y="6350"/>
                </a:lnTo>
                <a:cubicBezTo>
                  <a:pt x="56032" y="6350"/>
                  <a:pt x="70358" y="20573"/>
                  <a:pt x="70358" y="38353"/>
                </a:cubicBezTo>
                <a:cubicBezTo>
                  <a:pt x="70358" y="38353"/>
                  <a:pt x="70358" y="38353"/>
                  <a:pt x="70358" y="38353"/>
                </a:cubicBezTo>
                <a:lnTo>
                  <a:pt x="70358" y="38353"/>
                </a:lnTo>
                <a:cubicBezTo>
                  <a:pt x="70358" y="56006"/>
                  <a:pt x="56032" y="70357"/>
                  <a:pt x="38354" y="70357"/>
                </a:cubicBezTo>
                <a:cubicBezTo>
                  <a:pt x="38354" y="70357"/>
                  <a:pt x="38354" y="70357"/>
                  <a:pt x="38354" y="70357"/>
                </a:cubicBezTo>
                <a:lnTo>
                  <a:pt x="38354" y="70357"/>
                </a:lnTo>
                <a:cubicBezTo>
                  <a:pt x="20675" y="70357"/>
                  <a:pt x="6350" y="56006"/>
                  <a:pt x="6350" y="38353"/>
                </a:cubicBezTo>
                <a:cubicBezTo>
                  <a:pt x="6350" y="38353"/>
                  <a:pt x="6350" y="38353"/>
                  <a:pt x="6350" y="3835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2B2B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712200" cy="68580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" name="TextBox 1"/>
          <p:cNvSpPr txBox="1"/>
          <p:nvPr/>
        </p:nvSpPr>
        <p:spPr>
          <a:xfrm>
            <a:off x="1562100" y="3009900"/>
            <a:ext cx="65" cy="43088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endParaRPr lang="en-US" altLang="zh-CN" sz="2606" dirty="0" smtClean="0">
              <a:solidFill>
                <a:srgbClr val="320E04"/>
              </a:solidFill>
              <a:latin typeface="Gill Sans MT" pitchFamily="18" charset="0"/>
              <a:cs typeface="Gill Sans MT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1562165" y="2741781"/>
            <a:ext cx="7306869" cy="340606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  <a:tab pos="266700" algn="l"/>
              </a:tabLst>
            </a:pPr>
            <a:r>
              <a:rPr lang="en-US" altLang="zh-CN" sz="3204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 essential component to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allow for </a:t>
            </a:r>
          </a:p>
          <a:p>
            <a:pPr marL="457200" indent="-457200">
              <a:lnSpc>
                <a:spcPts val="3700"/>
              </a:lnSpc>
              <a:buFont typeface="Arial" pitchFamily="34" charset="0"/>
              <a:buChar char="•"/>
              <a:tabLst>
                <a:tab pos="25400" algn="l"/>
                <a:tab pos="2667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result reproducibility</a:t>
            </a:r>
          </a:p>
          <a:p>
            <a:pPr marL="457200" indent="-457200">
              <a:lnSpc>
                <a:spcPts val="3700"/>
              </a:lnSpc>
              <a:buFont typeface="Arial" pitchFamily="34" charset="0"/>
              <a:buChar char="•"/>
              <a:tabLst>
                <a:tab pos="25400" algn="l"/>
                <a:tab pos="2667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verifiability </a:t>
            </a:r>
          </a:p>
          <a:p>
            <a:pPr marL="457200" indent="-457200">
              <a:lnSpc>
                <a:spcPts val="3700"/>
              </a:lnSpc>
              <a:buFont typeface="Arial" pitchFamily="34" charset="0"/>
              <a:buChar char="•"/>
              <a:tabLst>
                <a:tab pos="25400" algn="l"/>
                <a:tab pos="2667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sharing </a:t>
            </a:r>
            <a:r>
              <a:rPr lang="en-US" altLang="zh-CN" sz="3204" dirty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 knowledge re-use in the scientiﬁc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community</a:t>
            </a:r>
            <a:endParaRPr lang="en-US" altLang="zh-CN" sz="3204" dirty="0" smtClean="0">
              <a:solidFill>
                <a:srgbClr val="000000"/>
              </a:solidFill>
              <a:latin typeface="Gill Sans MT" pitchFamily="18" charset="0"/>
              <a:cs typeface="Gill Sans MT" pitchFamily="18" charset="0"/>
            </a:endParaRP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endParaRPr lang="en-US" altLang="zh-CN" sz="2795" dirty="0" smtClean="0">
              <a:solidFill>
                <a:srgbClr val="000000"/>
              </a:solidFill>
              <a:latin typeface="Gill Sans MT" pitchFamily="18" charset="0"/>
              <a:cs typeface="Gill Sans MT" pitchFamily="18" charset="0"/>
            </a:endParaRPr>
          </a:p>
          <a:p>
            <a:pPr>
              <a:lnSpc>
                <a:spcPts val="3800"/>
              </a:lnSpc>
              <a:tabLst>
                <a:tab pos="25400" algn="l"/>
                <a:tab pos="266700" algn="l"/>
              </a:tabLst>
            </a:pPr>
            <a:endParaRPr lang="en-US" altLang="zh-CN" sz="3204" dirty="0" smtClean="0">
              <a:solidFill>
                <a:srgbClr val="000000"/>
              </a:solidFill>
              <a:latin typeface="Gill Sans MT" pitchFamily="18" charset="0"/>
              <a:cs typeface="Gill Sans MT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62100" y="872171"/>
            <a:ext cx="7264401" cy="17186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62165" y="872171"/>
            <a:ext cx="7264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900" dirty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 in context of Workflows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6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67310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49403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Workflow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16129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1651000"/>
            <a:ext cx="7048500" cy="435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3467100" algn="l"/>
                <a:tab pos="37084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Motivated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ScientificWorkflows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100"/>
              </a:lnSpc>
              <a:tabLst>
                <a:tab pos="3467100" algn="l"/>
                <a:tab pos="3708400" algn="l"/>
              </a:tabLst>
            </a:pPr>
            <a:r>
              <a:rPr lang="en-US" altLang="zh-CN" dirty="0" smtClean="0"/>
              <a:t>	</a:t>
            </a:r>
            <a:r>
              <a:rPr lang="en-US" altLang="zh-CN" sz="3204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Community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:IPAW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                <a:tab pos="3467100" algn="l"/>
                <a:tab pos="3708400" algn="l"/>
              </a:tabLst>
            </a:pPr>
            <a:r>
              <a:rPr lang="en-US" altLang="zh-CN" dirty="0" smtClean="0"/>
              <a:t>	</a:t>
            </a:r>
            <a:r>
              <a:rPr lang="en-US" altLang="zh-CN" sz="3206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Interests:process</a:t>
            </a:r>
          </a:p>
          <a:p>
            <a:pPr>
              <a:lnSpc>
                <a:spcPts val="3800"/>
              </a:lnSpc>
              <a:tabLst>
                <a:tab pos="3467100" algn="l"/>
                <a:tab pos="3708400" algn="l"/>
              </a:tabLst>
            </a:pPr>
            <a:r>
              <a:rPr lang="en-US" altLang="zh-CN" dirty="0" smtClean="0"/>
              <a:t>		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documentation,data</a:t>
            </a:r>
          </a:p>
          <a:p>
            <a:pPr>
              <a:lnSpc>
                <a:spcPts val="3800"/>
              </a:lnSpc>
              <a:tabLst>
                <a:tab pos="3467100" algn="l"/>
                <a:tab pos="3708400" algn="l"/>
              </a:tabLst>
            </a:pPr>
            <a:r>
              <a:rPr lang="en-US" altLang="zh-CN" dirty="0" smtClean="0"/>
              <a:t>		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derivation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</a:t>
            </a:r>
          </a:p>
          <a:p>
            <a:pPr>
              <a:lnSpc>
                <a:spcPts val="3800"/>
              </a:lnSpc>
              <a:tabLst>
                <a:tab pos="3467100" algn="l"/>
                <a:tab pos="3708400" algn="l"/>
              </a:tabLst>
            </a:pPr>
            <a:r>
              <a:rPr lang="en-US" altLang="zh-CN" dirty="0" smtClean="0"/>
              <a:t>		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annotation,etc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900"/>
              </a:lnSpc>
              <a:tabLst>
                <a:tab pos="3467100" algn="l"/>
                <a:tab pos="3708400" algn="l"/>
              </a:tabLst>
            </a:pPr>
            <a:r>
              <a:rPr lang="en-US" altLang="zh-CN" dirty="0" smtClean="0"/>
              <a:t>	</a:t>
            </a:r>
            <a:r>
              <a:rPr lang="en-US" altLang="zh-CN" sz="3204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Model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:OPM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44831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26797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OPM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Model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1854200"/>
            <a:ext cx="177800" cy="495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1752600"/>
            <a:ext cx="6845300" cy="5080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  <a:tab pos="2667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Annotated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directed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acyclic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graph</a:t>
            </a: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Artifact:immutable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piece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state</a:t>
            </a: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Process:actions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performed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on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artifacts,result</a:t>
            </a:r>
          </a:p>
          <a:p>
            <a:pPr>
              <a:lnSpc>
                <a:spcPts val="33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	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new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artifacts</a:t>
            </a: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Agents:execute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control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processes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300"/>
              </a:lnSpc>
              <a:tabLst>
                <a:tab pos="25400" algn="l"/>
                <a:tab pos="2667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Aims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capture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causal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dependencies</a:t>
            </a:r>
          </a:p>
          <a:p>
            <a:pPr>
              <a:lnSpc>
                <a:spcPts val="3800"/>
              </a:lnSpc>
              <a:tabLst>
                <a:tab pos="25400" algn="l"/>
                <a:tab pos="266700" algn="l"/>
              </a:tabLst>
            </a:pP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between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agents/processes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800"/>
              </a:lnSpc>
              <a:tabLst>
                <a:tab pos="25400" algn="l"/>
                <a:tab pos="2667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Each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process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treated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a“black-box”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2705100" y="1562100"/>
            <a:ext cx="1828800" cy="3352800"/>
          </a:xfrm>
          <a:custGeom>
            <a:avLst/>
            <a:gdLst>
              <a:gd name="connsiteX0" fmla="*/ 38100 w 1828800"/>
              <a:gd name="connsiteY0" fmla="*/ 3314700 h 3352800"/>
              <a:gd name="connsiteX1" fmla="*/ 1790700 w 1828800"/>
              <a:gd name="connsiteY1" fmla="*/ 3314700 h 3352800"/>
              <a:gd name="connsiteX2" fmla="*/ 1790700 w 1828800"/>
              <a:gd name="connsiteY2" fmla="*/ 38100 h 3352800"/>
              <a:gd name="connsiteX3" fmla="*/ 38100 w 1828800"/>
              <a:gd name="connsiteY3" fmla="*/ 38100 h 3352800"/>
              <a:gd name="connsiteX4" fmla="*/ 38100 w 1828800"/>
              <a:gd name="connsiteY4" fmla="*/ 3314700 h 3352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8800" h="3352800">
                <a:moveTo>
                  <a:pt x="38100" y="3314700"/>
                </a:moveTo>
                <a:lnTo>
                  <a:pt x="1790700" y="3314700"/>
                </a:lnTo>
                <a:lnTo>
                  <a:pt x="1790700" y="38100"/>
                </a:lnTo>
                <a:lnTo>
                  <a:pt x="38100" y="38100"/>
                </a:lnTo>
                <a:lnTo>
                  <a:pt x="38100" y="3314700"/>
                </a:lnTo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610600" cy="68580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54229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Example:Car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Dealership</a:t>
            </a:r>
          </a:p>
        </p:txBody>
      </p:sp>
    </p:spTree>
    <p:extLst>
      <p:ext uri="{BB962C8B-B14F-4D97-AF65-F5344CB8AC3E}">
        <p14:creationId xmlns:p14="http://schemas.microsoft.com/office/powerpoint/2010/main" val="352939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81534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368300"/>
            <a:ext cx="6362700" cy="1282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5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Data</a:t>
            </a:r>
            <a:r>
              <a:rPr lang="en-US" altLang="zh-CN" sz="42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5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Provenance</a:t>
            </a:r>
          </a:p>
          <a:p>
            <a:pPr>
              <a:lnSpc>
                <a:spcPts val="5100"/>
              </a:lnSpc>
              <a:tabLst/>
            </a:pPr>
            <a:r>
              <a:rPr lang="en-US" altLang="zh-CN" sz="4295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(for</a:t>
            </a:r>
            <a:r>
              <a:rPr lang="en-US" altLang="zh-CN" sz="42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5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Relational</a:t>
            </a:r>
            <a:r>
              <a:rPr lang="en-US" altLang="zh-CN" sz="42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5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DB</a:t>
            </a:r>
            <a:r>
              <a:rPr lang="en-US" altLang="zh-CN" sz="42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5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and</a:t>
            </a:r>
            <a:r>
              <a:rPr lang="en-US" altLang="zh-CN" sz="42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5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XML)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19177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1955800"/>
            <a:ext cx="7124700" cy="436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3390900" algn="l"/>
                <a:tab pos="3632200" algn="l"/>
              </a:tabLst>
            </a:pP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Motivated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by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Prob.DB,data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warehousing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..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100"/>
              </a:lnSpc>
              <a:tabLst>
                <a:tab pos="3390900" algn="l"/>
                <a:tab pos="3632200" algn="l"/>
              </a:tabLst>
            </a:pPr>
            <a:r>
              <a:rPr lang="en-US" altLang="zh-CN" dirty="0" smtClean="0"/>
              <a:t>	</a:t>
            </a:r>
            <a:r>
              <a:rPr lang="en-US" altLang="zh-CN" sz="3204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Community:</a:t>
            </a:r>
          </a:p>
          <a:p>
            <a:pPr>
              <a:lnSpc>
                <a:spcPts val="3800"/>
              </a:lnSpc>
              <a:tabLst>
                <a:tab pos="3390900" algn="l"/>
                <a:tab pos="3632200" algn="l"/>
              </a:tabLst>
            </a:pPr>
            <a:r>
              <a:rPr lang="en-US" altLang="zh-CN" dirty="0" smtClean="0"/>
              <a:t>		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SIGMOD/PODS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                <a:tab pos="3390900" algn="l"/>
                <a:tab pos="3632200" algn="l"/>
              </a:tabLst>
            </a:pPr>
            <a:r>
              <a:rPr lang="en-US" altLang="zh-CN" dirty="0" smtClean="0"/>
              <a:t>	</a:t>
            </a:r>
            <a:r>
              <a:rPr lang="en-US" altLang="zh-CN" sz="3204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Interests:data</a:t>
            </a:r>
          </a:p>
          <a:p>
            <a:pPr>
              <a:lnSpc>
                <a:spcPts val="3800"/>
              </a:lnSpc>
              <a:tabLst>
                <a:tab pos="3390900" algn="l"/>
                <a:tab pos="3632200" algn="l"/>
              </a:tabLst>
            </a:pPr>
            <a:r>
              <a:rPr lang="en-US" altLang="zh-CN" dirty="0" smtClean="0"/>
              <a:t>		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auditing,data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sharing,</a:t>
            </a:r>
          </a:p>
          <a:p>
            <a:pPr>
              <a:lnSpc>
                <a:spcPts val="3800"/>
              </a:lnSpc>
              <a:tabLst>
                <a:tab pos="3390900" algn="l"/>
                <a:tab pos="3632200" algn="l"/>
              </a:tabLst>
            </a:pPr>
            <a:r>
              <a:rPr lang="en-US" altLang="zh-CN" dirty="0" smtClean="0"/>
              <a:t>		</a:t>
            </a: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etc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900"/>
              </a:lnSpc>
              <a:tabLst>
                <a:tab pos="3390900" algn="l"/>
                <a:tab pos="3632200" algn="l"/>
              </a:tabLst>
            </a:pPr>
            <a:r>
              <a:rPr lang="en-US" altLang="zh-CN" dirty="0" smtClean="0"/>
              <a:t>	</a:t>
            </a:r>
            <a:r>
              <a:rPr lang="en-US" altLang="zh-CN" sz="3204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Model:Semiring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(etc)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010" y="3556"/>
            <a:ext cx="819949" cy="819404"/>
          </a:xfrm>
          <a:custGeom>
            <a:avLst/>
            <a:gdLst>
              <a:gd name="connsiteX0" fmla="*/ 819949 w 819949"/>
              <a:gd name="connsiteY0" fmla="*/ 0 h 819404"/>
              <a:gd name="connsiteX1" fmla="*/ 505 w 819949"/>
              <a:gd name="connsiteY1" fmla="*/ 819404 h 819404"/>
              <a:gd name="connsiteX2" fmla="*/ 0 w 819949"/>
              <a:gd name="connsiteY2" fmla="*/ 819404 h 819404"/>
              <a:gd name="connsiteX3" fmla="*/ 0 w 819949"/>
              <a:gd name="connsiteY3" fmla="*/ 819404 h 819404"/>
              <a:gd name="connsiteX4" fmla="*/ 506 w 819949"/>
              <a:gd name="connsiteY4" fmla="*/ 0 h 819404"/>
              <a:gd name="connsiteX5" fmla="*/ 819949 w 819949"/>
              <a:gd name="connsiteY5" fmla="*/ 0 h 819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19949" h="819404">
                <a:moveTo>
                  <a:pt x="819949" y="0"/>
                </a:moveTo>
                <a:cubicBezTo>
                  <a:pt x="819949" y="452500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</a:path>
            </a:pathLst>
          </a:custGeom>
          <a:solidFill>
            <a:srgbClr val="FEFD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3339" y="-2793"/>
            <a:ext cx="832649" cy="832104"/>
          </a:xfrm>
          <a:custGeom>
            <a:avLst/>
            <a:gdLst>
              <a:gd name="connsiteX0" fmla="*/ 826299 w 832649"/>
              <a:gd name="connsiteY0" fmla="*/ 6350 h 832104"/>
              <a:gd name="connsiteX1" fmla="*/ 6855 w 832649"/>
              <a:gd name="connsiteY1" fmla="*/ 825754 h 832104"/>
              <a:gd name="connsiteX2" fmla="*/ 6349 w 832649"/>
              <a:gd name="connsiteY2" fmla="*/ 825754 h 832104"/>
              <a:gd name="connsiteX3" fmla="*/ 6349 w 832649"/>
              <a:gd name="connsiteY3" fmla="*/ 825754 h 832104"/>
              <a:gd name="connsiteX4" fmla="*/ 6856 w 832649"/>
              <a:gd name="connsiteY4" fmla="*/ 6350 h 832104"/>
              <a:gd name="connsiteX5" fmla="*/ 826299 w 832649"/>
              <a:gd name="connsiteY5" fmla="*/ 6350 h 832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32649" h="832104">
                <a:moveTo>
                  <a:pt x="826299" y="6350"/>
                </a:moveTo>
                <a:cubicBezTo>
                  <a:pt x="826299" y="458850"/>
                  <a:pt x="459422" y="825754"/>
                  <a:pt x="6855" y="825754"/>
                </a:cubicBezTo>
                <a:cubicBezTo>
                  <a:pt x="6687" y="825754"/>
                  <a:pt x="6518" y="825754"/>
                  <a:pt x="6349" y="825754"/>
                </a:cubicBezTo>
                <a:lnTo>
                  <a:pt x="6349" y="825754"/>
                </a:lnTo>
                <a:lnTo>
                  <a:pt x="6856" y="6350"/>
                </a:lnTo>
                <a:lnTo>
                  <a:pt x="826299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5168" y="7429"/>
            <a:ext cx="1729447" cy="1729485"/>
          </a:xfrm>
          <a:custGeom>
            <a:avLst/>
            <a:gdLst>
              <a:gd name="connsiteX0" fmla="*/ 13652 w 1729447"/>
              <a:gd name="connsiteY0" fmla="*/ 864806 h 1729485"/>
              <a:gd name="connsiteX1" fmla="*/ 864742 w 1729447"/>
              <a:gd name="connsiteY1" fmla="*/ 13652 h 1729485"/>
              <a:gd name="connsiteX2" fmla="*/ 864742 w 1729447"/>
              <a:gd name="connsiteY2" fmla="*/ 13652 h 1729485"/>
              <a:gd name="connsiteX3" fmla="*/ 864742 w 1729447"/>
              <a:gd name="connsiteY3" fmla="*/ 13652 h 1729485"/>
              <a:gd name="connsiteX4" fmla="*/ 1715795 w 1729447"/>
              <a:gd name="connsiteY4" fmla="*/ 864806 h 1729485"/>
              <a:gd name="connsiteX5" fmla="*/ 1715795 w 1729447"/>
              <a:gd name="connsiteY5" fmla="*/ 864806 h 1729485"/>
              <a:gd name="connsiteX6" fmla="*/ 1715795 w 1729447"/>
              <a:gd name="connsiteY6" fmla="*/ 864806 h 1729485"/>
              <a:gd name="connsiteX7" fmla="*/ 864742 w 1729447"/>
              <a:gd name="connsiteY7" fmla="*/ 1715833 h 1729485"/>
              <a:gd name="connsiteX8" fmla="*/ 864742 w 1729447"/>
              <a:gd name="connsiteY8" fmla="*/ 1715833 h 1729485"/>
              <a:gd name="connsiteX9" fmla="*/ 864742 w 1729447"/>
              <a:gd name="connsiteY9" fmla="*/ 1715833 h 1729485"/>
              <a:gd name="connsiteX10" fmla="*/ 13652 w 1729447"/>
              <a:gd name="connsiteY10" fmla="*/ 864806 h 1729485"/>
              <a:gd name="connsiteX11" fmla="*/ 13652 w 1729447"/>
              <a:gd name="connsiteY11" fmla="*/ 864806 h 1729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729447" h="1729485">
                <a:moveTo>
                  <a:pt x="13652" y="864806"/>
                </a:moveTo>
                <a:cubicBezTo>
                  <a:pt x="13652" y="394779"/>
                  <a:pt x="394690" y="13652"/>
                  <a:pt x="864742" y="13652"/>
                </a:cubicBezTo>
                <a:cubicBezTo>
                  <a:pt x="864742" y="13652"/>
                  <a:pt x="864742" y="13652"/>
                  <a:pt x="864742" y="13652"/>
                </a:cubicBezTo>
                <a:lnTo>
                  <a:pt x="864742" y="13652"/>
                </a:lnTo>
                <a:cubicBezTo>
                  <a:pt x="1334795" y="13652"/>
                  <a:pt x="1715795" y="394779"/>
                  <a:pt x="1715795" y="864806"/>
                </a:cubicBezTo>
                <a:cubicBezTo>
                  <a:pt x="1715795" y="864806"/>
                  <a:pt x="1715795" y="864806"/>
                  <a:pt x="1715795" y="864806"/>
                </a:cubicBezTo>
                <a:lnTo>
                  <a:pt x="1715795" y="864806"/>
                </a:lnTo>
                <a:cubicBezTo>
                  <a:pt x="1715795" y="1334833"/>
                  <a:pt x="1334795" y="1715833"/>
                  <a:pt x="864742" y="1715833"/>
                </a:cubicBezTo>
                <a:cubicBezTo>
                  <a:pt x="864742" y="1715833"/>
                  <a:pt x="864742" y="1715833"/>
                  <a:pt x="864742" y="1715833"/>
                </a:cubicBezTo>
                <a:lnTo>
                  <a:pt x="864742" y="1715833"/>
                </a:lnTo>
                <a:cubicBezTo>
                  <a:pt x="394690" y="1715833"/>
                  <a:pt x="13652" y="1334833"/>
                  <a:pt x="13652" y="864806"/>
                </a:cubicBezTo>
                <a:cubicBezTo>
                  <a:pt x="13652" y="864806"/>
                  <a:pt x="13652" y="864806"/>
                  <a:pt x="13652" y="864806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7D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1164" y="1044193"/>
            <a:ext cx="1129122" cy="1124407"/>
          </a:xfrm>
          <a:custGeom>
            <a:avLst/>
            <a:gdLst>
              <a:gd name="connsiteX0" fmla="*/ 124651 w 1129122"/>
              <a:gd name="connsiteY0" fmla="*/ 211074 h 1124407"/>
              <a:gd name="connsiteX1" fmla="*/ 908482 w 1129122"/>
              <a:gd name="connsiteY1" fmla="*/ 131318 h 1124407"/>
              <a:gd name="connsiteX2" fmla="*/ 908482 w 1129122"/>
              <a:gd name="connsiteY2" fmla="*/ 131318 h 1124407"/>
              <a:gd name="connsiteX3" fmla="*/ 908482 w 1129122"/>
              <a:gd name="connsiteY3" fmla="*/ 131318 h 1124407"/>
              <a:gd name="connsiteX4" fmla="*/ 1004494 w 1129122"/>
              <a:gd name="connsiteY4" fmla="*/ 913257 h 1124407"/>
              <a:gd name="connsiteX5" fmla="*/ 1004494 w 1129122"/>
              <a:gd name="connsiteY5" fmla="*/ 913257 h 1124407"/>
              <a:gd name="connsiteX6" fmla="*/ 1004494 w 1129122"/>
              <a:gd name="connsiteY6" fmla="*/ 913257 h 1124407"/>
              <a:gd name="connsiteX7" fmla="*/ 220663 w 1129122"/>
              <a:gd name="connsiteY7" fmla="*/ 993140 h 1124407"/>
              <a:gd name="connsiteX8" fmla="*/ 220663 w 1129122"/>
              <a:gd name="connsiteY8" fmla="*/ 993140 h 1124407"/>
              <a:gd name="connsiteX9" fmla="*/ 220663 w 1129122"/>
              <a:gd name="connsiteY9" fmla="*/ 993140 h 1124407"/>
              <a:gd name="connsiteX10" fmla="*/ 124651 w 1129122"/>
              <a:gd name="connsiteY10" fmla="*/ 211074 h 1124407"/>
              <a:gd name="connsiteX11" fmla="*/ 124651 w 1129122"/>
              <a:gd name="connsiteY11" fmla="*/ 211074 h 1124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129122" h="1124407">
                <a:moveTo>
                  <a:pt x="124651" y="211074"/>
                </a:moveTo>
                <a:cubicBezTo>
                  <a:pt x="314592" y="-26923"/>
                  <a:pt x="665531" y="-62610"/>
                  <a:pt x="908482" y="131318"/>
                </a:cubicBezTo>
                <a:cubicBezTo>
                  <a:pt x="908482" y="131318"/>
                  <a:pt x="908482" y="131318"/>
                  <a:pt x="908482" y="131318"/>
                </a:cubicBezTo>
                <a:lnTo>
                  <a:pt x="908482" y="131318"/>
                </a:lnTo>
                <a:cubicBezTo>
                  <a:pt x="1151446" y="325247"/>
                  <a:pt x="1194372" y="675386"/>
                  <a:pt x="1004494" y="913257"/>
                </a:cubicBezTo>
                <a:cubicBezTo>
                  <a:pt x="1004494" y="913257"/>
                  <a:pt x="1004494" y="913257"/>
                  <a:pt x="1004494" y="913257"/>
                </a:cubicBezTo>
                <a:lnTo>
                  <a:pt x="1004494" y="913257"/>
                </a:lnTo>
                <a:cubicBezTo>
                  <a:pt x="814553" y="1151255"/>
                  <a:pt x="463626" y="1187069"/>
                  <a:pt x="220663" y="993140"/>
                </a:cubicBezTo>
                <a:cubicBezTo>
                  <a:pt x="220663" y="993140"/>
                  <a:pt x="220663" y="993140"/>
                  <a:pt x="220663" y="993140"/>
                </a:cubicBezTo>
                <a:lnTo>
                  <a:pt x="220663" y="993140"/>
                </a:lnTo>
                <a:cubicBezTo>
                  <a:pt x="-22300" y="799211"/>
                  <a:pt x="-65282" y="449072"/>
                  <a:pt x="124651" y="211074"/>
                </a:cubicBezTo>
                <a:cubicBezTo>
                  <a:pt x="124651" y="211074"/>
                  <a:pt x="124651" y="211074"/>
                  <a:pt x="124651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1632" y="1174689"/>
            <a:ext cx="868221" cy="863466"/>
          </a:xfrm>
          <a:custGeom>
            <a:avLst/>
            <a:gdLst>
              <a:gd name="connsiteX0" fmla="*/ 96164 w 868221"/>
              <a:gd name="connsiteY0" fmla="*/ 161985 h 863466"/>
              <a:gd name="connsiteX1" fmla="*/ 171590 w 868221"/>
              <a:gd name="connsiteY1" fmla="*/ 760663 h 863466"/>
              <a:gd name="connsiteX2" fmla="*/ 171590 w 868221"/>
              <a:gd name="connsiteY2" fmla="*/ 760663 h 863466"/>
              <a:gd name="connsiteX3" fmla="*/ 772046 w 868221"/>
              <a:gd name="connsiteY3" fmla="*/ 701481 h 863466"/>
              <a:gd name="connsiteX4" fmla="*/ 772046 w 868221"/>
              <a:gd name="connsiteY4" fmla="*/ 701481 h 863466"/>
              <a:gd name="connsiteX5" fmla="*/ 772046 w 868221"/>
              <a:gd name="connsiteY5" fmla="*/ 701481 h 863466"/>
              <a:gd name="connsiteX6" fmla="*/ 696633 w 868221"/>
              <a:gd name="connsiteY6" fmla="*/ 102803 h 863466"/>
              <a:gd name="connsiteX7" fmla="*/ 696633 w 868221"/>
              <a:gd name="connsiteY7" fmla="*/ 102803 h 863466"/>
              <a:gd name="connsiteX8" fmla="*/ 696633 w 868221"/>
              <a:gd name="connsiteY8" fmla="*/ 102803 h 863466"/>
              <a:gd name="connsiteX9" fmla="*/ 96164 w 868221"/>
              <a:gd name="connsiteY9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68221" h="863466">
                <a:moveTo>
                  <a:pt x="96164" y="161985"/>
                </a:moveTo>
                <a:cubicBezTo>
                  <a:pt x="-48818" y="343595"/>
                  <a:pt x="-15049" y="611692"/>
                  <a:pt x="171590" y="760663"/>
                </a:cubicBezTo>
                <a:lnTo>
                  <a:pt x="171590" y="760663"/>
                </a:lnTo>
                <a:cubicBezTo>
                  <a:pt x="358229" y="909634"/>
                  <a:pt x="627062" y="883091"/>
                  <a:pt x="772046" y="701481"/>
                </a:cubicBezTo>
                <a:cubicBezTo>
                  <a:pt x="772046" y="701481"/>
                  <a:pt x="772046" y="701481"/>
                  <a:pt x="772046" y="701481"/>
                </a:cubicBezTo>
                <a:lnTo>
                  <a:pt x="772046" y="701481"/>
                </a:lnTo>
                <a:cubicBezTo>
                  <a:pt x="917042" y="519744"/>
                  <a:pt x="883272" y="251774"/>
                  <a:pt x="696633" y="102803"/>
                </a:cubicBezTo>
                <a:cubicBezTo>
                  <a:pt x="696633" y="102803"/>
                  <a:pt x="696633" y="102803"/>
                  <a:pt x="696633" y="102803"/>
                </a:cubicBezTo>
                <a:lnTo>
                  <a:pt x="696633" y="102803"/>
                </a:lnTo>
                <a:cubicBezTo>
                  <a:pt x="509981" y="-46167"/>
                  <a:pt x="241148" y="-19624"/>
                  <a:pt x="96164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287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14983" y="0"/>
            <a:ext cx="73152" cy="6858000"/>
          </a:xfrm>
          <a:custGeom>
            <a:avLst/>
            <a:gdLst>
              <a:gd name="connsiteX0" fmla="*/ 0 w 73152"/>
              <a:gd name="connsiteY0" fmla="*/ 6858000 h 6858000"/>
              <a:gd name="connsiteX1" fmla="*/ 73152 w 73152"/>
              <a:gd name="connsiteY1" fmla="*/ 6858000 h 6858000"/>
              <a:gd name="connsiteX2" fmla="*/ 73152 w 73152"/>
              <a:gd name="connsiteY2" fmla="*/ 0 h 6858000"/>
              <a:gd name="connsiteX3" fmla="*/ 0 w 73152"/>
              <a:gd name="connsiteY3" fmla="*/ 0 h 6858000"/>
              <a:gd name="connsiteX4" fmla="*/ 0 w 73152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152" h="6858000">
                <a:moveTo>
                  <a:pt x="0" y="6858000"/>
                </a:moveTo>
                <a:lnTo>
                  <a:pt x="73152" y="6858000"/>
                </a:lnTo>
                <a:lnTo>
                  <a:pt x="7315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0"/>
            <a:ext cx="3683000" cy="6858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558800"/>
            <a:ext cx="18796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298" dirty="0" smtClean="0">
                <a:solidFill>
                  <a:srgbClr val="572314"/>
                </a:solidFill>
                <a:latin typeface="Gill Sans MT" pitchFamily="18" charset="0"/>
                <a:cs typeface="Gill Sans MT" pitchFamily="18" charset="0"/>
              </a:rPr>
              <a:t>Semiring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00200" y="1689100"/>
            <a:ext cx="177800" cy="2336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en-US" altLang="zh-CN" sz="2555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/>
            </a:pPr>
            <a:r>
              <a:rPr lang="en-US" altLang="zh-CN" sz="2558" dirty="0" smtClean="0">
                <a:solidFill>
                  <a:srgbClr val="3891A7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92300" y="1638300"/>
            <a:ext cx="5435600" cy="397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400" algn="l"/>
                <a:tab pos="2667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K-relations</a:t>
            </a: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Each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tuple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uniquely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labeled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with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</a:t>
            </a:r>
          </a:p>
          <a:p>
            <a:pPr>
              <a:lnSpc>
                <a:spcPts val="33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	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provenance“token”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400"/>
              </a:lnSpc>
              <a:tabLst>
                <a:tab pos="25400" algn="l"/>
                <a:tab pos="266700" algn="l"/>
              </a:tabLst>
            </a:pPr>
            <a:r>
              <a:rPr lang="en-US" altLang="zh-CN" sz="320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Operations:</a:t>
            </a: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•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:join</a:t>
            </a: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5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+</a:t>
            </a:r>
            <a:r>
              <a:rPr lang="en-US" altLang="zh-CN" sz="27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:projection</a:t>
            </a:r>
          </a:p>
          <a:p>
            <a:pPr>
              <a:lnSpc>
                <a:spcPts val="39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3891A7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0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1:selection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predicates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391</Words>
  <Application>Microsoft Office PowerPoint</Application>
  <PresentationFormat>On-screen Show (4:3)</PresentationFormat>
  <Paragraphs>369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sakthi</cp:lastModifiedBy>
  <cp:revision>37</cp:revision>
  <dcterms:created xsi:type="dcterms:W3CDTF">2006-08-16T00:00:00Z</dcterms:created>
  <dcterms:modified xsi:type="dcterms:W3CDTF">2012-11-26T14:10:47Z</dcterms:modified>
</cp:coreProperties>
</file>