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30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5" r:id="rId42"/>
    <p:sldId id="298" r:id="rId43"/>
    <p:sldId id="299" r:id="rId44"/>
    <p:sldId id="300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778" y="38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10/7/2012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628900" y="3911600"/>
            <a:ext cx="6515100" cy="101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1103">
              <a:lnSpc>
                <a:spcPts val="3500"/>
              </a:lnSpc>
            </a:pPr>
            <a:r>
              <a:rPr lang="en-CA" sz="2897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Pig Latin: A Not-So-Foreign</a:t>
            </a:r>
            <a:r>
              <a:rPr lang="en-CA" sz="28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97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Language for Data Processing</a:t>
            </a:r>
          </a:p>
          <a:p>
            <a:pPr>
              <a:lnSpc>
                <a:spcPts val="3500"/>
              </a:lnSpc>
            </a:pPr>
            <a:endParaRPr lang="en-CA" sz="2897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48000" y="5092700"/>
            <a:ext cx="6096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2324100" algn="l"/>
              </a:tabLst>
            </a:pPr>
            <a:r>
              <a:rPr lang="en-CA" sz="1398" dirty="0" smtClean="0">
                <a:solidFill>
                  <a:srgbClr val="464652"/>
                </a:solidFill>
                <a:latin typeface="Bookman Old Style"/>
                <a:cs typeface="Bookman Old Style"/>
              </a:rPr>
              <a:t>Christopher Olsten, Benjamin Reed, </a:t>
            </a:r>
            <a:r>
              <a:rPr lang="en-CA" sz="1398" dirty="0" err="1" smtClean="0">
                <a:solidFill>
                  <a:srgbClr val="464652"/>
                </a:solidFill>
                <a:latin typeface="Bookman Old Style"/>
                <a:cs typeface="Bookman Old Style"/>
              </a:rPr>
              <a:t>Utkarsh</a:t>
            </a:r>
            <a:r>
              <a:rPr lang="en-CA" sz="1398" dirty="0" smtClean="0">
                <a:solidFill>
                  <a:srgbClr val="464652"/>
                </a:solidFill>
                <a:latin typeface="Bookman Old Style"/>
                <a:cs typeface="Bookman Old Style"/>
              </a:rPr>
              <a:t> </a:t>
            </a:r>
            <a:r>
              <a:rPr lang="en-CA" sz="1398" dirty="0" err="1" smtClean="0">
                <a:solidFill>
                  <a:srgbClr val="464652"/>
                </a:solidFill>
                <a:latin typeface="Bookman Old Style"/>
                <a:cs typeface="Bookman Old Style"/>
              </a:rPr>
              <a:t>Srivastava</a:t>
            </a:r>
            <a:r>
              <a:rPr lang="en-CA" sz="1398" dirty="0" smtClean="0">
                <a:solidFill>
                  <a:srgbClr val="464652"/>
                </a:solidFill>
                <a:latin typeface="Bookman Old Style"/>
                <a:cs typeface="Bookman Old Style"/>
              </a:rPr>
              <a:t>,</a:t>
            </a:r>
            <a:r>
              <a:rPr lang="en-CA" sz="1398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398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398" dirty="0" smtClean="0">
                <a:solidFill>
                  <a:srgbClr val="464652"/>
                </a:solidFill>
                <a:latin typeface="Bookman Old Style"/>
                <a:cs typeface="Bookman Old Style"/>
              </a:rPr>
              <a:t>	Ravi Kumar, Andrew Tomkins</a:t>
            </a:r>
          </a:p>
          <a:p>
            <a:pPr>
              <a:lnSpc>
                <a:spcPts val="1900"/>
              </a:lnSpc>
            </a:pPr>
            <a:endParaRPr lang="en-CA" sz="1398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56300" y="5981700"/>
            <a:ext cx="6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endParaRPr lang="en-CA" sz="1602" dirty="0" smtClean="0">
              <a:solidFill>
                <a:srgbClr val="7E7E7E"/>
              </a:solidFill>
              <a:latin typeface="Gill Sans MT"/>
              <a:cs typeface="Gill Sans MT"/>
            </a:endParaRPr>
          </a:p>
          <a:p>
            <a:pPr>
              <a:lnSpc>
                <a:spcPts val="1840"/>
              </a:lnSpc>
            </a:pPr>
            <a:endParaRPr lang="en-CA" sz="1602" dirty="0">
              <a:solidFill>
                <a:srgbClr val="00000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048000" y="5920171"/>
            <a:ext cx="4960782" cy="2300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398" dirty="0" smtClean="0">
                <a:solidFill>
                  <a:srgbClr val="000000"/>
                </a:solidFill>
              </a:rPr>
              <a:t>Acknowledgement </a:t>
            </a:r>
            <a:r>
              <a:rPr lang="en-CA" sz="1398" dirty="0" smtClean="0">
                <a:solidFill>
                  <a:srgbClr val="000000"/>
                </a:solidFill>
              </a:rPr>
              <a:t>: </a:t>
            </a:r>
            <a:r>
              <a:rPr lang="en-CA" sz="1398" dirty="0" smtClean="0">
                <a:solidFill>
                  <a:srgbClr val="000000"/>
                </a:solidFill>
              </a:rPr>
              <a:t>Modified </a:t>
            </a:r>
            <a:r>
              <a:rPr lang="en-CA" sz="1398" dirty="0" smtClean="0">
                <a:solidFill>
                  <a:srgbClr val="000000"/>
                </a:solidFill>
              </a:rPr>
              <a:t>the slides from University of Waterloo</a:t>
            </a:r>
            <a:endParaRPr lang="en-CA" sz="1398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Data Model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193800"/>
            <a:ext cx="6885475" cy="13897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1973" dirty="0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dirty="0" smtClean="0">
                <a:solidFill>
                  <a:srgbClr val="6FC000"/>
                </a:solidFill>
                <a:latin typeface="Gill Sans MT"/>
                <a:cs typeface="Gill Sans MT"/>
              </a:rPr>
              <a:t> Atom - simple atomic value (</a:t>
            </a:r>
            <a:r>
              <a:rPr lang="en-CA" sz="2597" dirty="0" err="1" smtClean="0">
                <a:solidFill>
                  <a:srgbClr val="6FC000"/>
                </a:solidFill>
                <a:latin typeface="Gill Sans MT"/>
                <a:cs typeface="Gill Sans MT"/>
              </a:rPr>
              <a:t>ie</a:t>
            </a:r>
            <a:r>
              <a:rPr lang="en-CA" sz="2597" dirty="0" smtClean="0">
                <a:solidFill>
                  <a:srgbClr val="6FC000"/>
                </a:solidFill>
                <a:latin typeface="Gill Sans MT"/>
                <a:cs typeface="Gill Sans MT"/>
              </a:rPr>
              <a:t>: number or string)</a:t>
            </a:r>
            <a:r>
              <a:rPr lang="en-CA" sz="2508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08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973" dirty="0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dirty="0" smtClean="0">
                <a:solidFill>
                  <a:srgbClr val="000000"/>
                </a:solidFill>
                <a:latin typeface="Gill Sans MT"/>
                <a:cs typeface="Gill Sans MT"/>
              </a:rPr>
              <a:t> Tuple</a:t>
            </a:r>
          </a:p>
          <a:p>
            <a:pPr>
              <a:lnSpc>
                <a:spcPts val="3700"/>
              </a:lnSpc>
            </a:pPr>
            <a:endParaRPr lang="en-CA" sz="2508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133600"/>
            <a:ext cx="8597900" cy="102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Bag</a:t>
            </a:r>
            <a:r>
              <a:rPr lang="en-CA" sz="247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73" smtClean="0">
                <a:solidFill>
                  <a:srgbClr val="000000"/>
                </a:solidFill>
                <a:latin typeface="Times New Roman"/>
              </a:rPr>
            </a:b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Map</a:t>
            </a:r>
          </a:p>
          <a:p>
            <a:pPr>
              <a:lnSpc>
                <a:spcPts val="3700"/>
              </a:lnSpc>
            </a:pPr>
            <a:endParaRPr lang="en-CA" sz="247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11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Data Model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Atom</a:t>
            </a:r>
          </a:p>
          <a:p>
            <a:pPr>
              <a:lnSpc>
                <a:spcPts val="2990"/>
              </a:lnSpc>
            </a:pPr>
            <a:endParaRPr lang="en-CA" sz="249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651000"/>
            <a:ext cx="85979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6FC000"/>
                </a:solidFill>
                <a:latin typeface="Gill Sans MT"/>
                <a:cs typeface="Gill Sans MT"/>
              </a:rPr>
              <a:t> Tuple - sequence of fields; each field any type</a:t>
            </a:r>
            <a:r>
              <a:rPr lang="en-CA" sz="247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73" smtClean="0">
                <a:solidFill>
                  <a:srgbClr val="000000"/>
                </a:solidFill>
                <a:latin typeface="Times New Roman"/>
              </a:rPr>
            </a:b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Bag</a:t>
            </a:r>
          </a:p>
          <a:p>
            <a:pPr>
              <a:lnSpc>
                <a:spcPts val="3800"/>
              </a:lnSpc>
            </a:pPr>
            <a:endParaRPr lang="en-CA" sz="247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6797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Map</a:t>
            </a:r>
          </a:p>
          <a:p>
            <a:pPr>
              <a:lnSpc>
                <a:spcPts val="2990"/>
              </a:lnSpc>
            </a:pPr>
            <a:endParaRPr lang="en-CA" sz="247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12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Data Model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Atom</a:t>
            </a:r>
          </a:p>
          <a:p>
            <a:pPr>
              <a:lnSpc>
                <a:spcPts val="2990"/>
              </a:lnSpc>
            </a:pPr>
            <a:endParaRPr lang="en-CA" sz="249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7399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Tuple</a:t>
            </a:r>
          </a:p>
          <a:p>
            <a:pPr>
              <a:lnSpc>
                <a:spcPts val="2990"/>
              </a:lnSpc>
            </a:pPr>
            <a:endParaRPr lang="en-CA" sz="250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2098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6FC000"/>
                </a:solidFill>
                <a:latin typeface="Gill Sans MT"/>
                <a:cs typeface="Gill Sans MT"/>
              </a:rPr>
              <a:t> Bag - collection of tuples</a:t>
            </a:r>
          </a:p>
          <a:p>
            <a:pPr>
              <a:lnSpc>
                <a:spcPts val="2990"/>
              </a:lnSpc>
            </a:pPr>
            <a:endParaRPr lang="en-CA" sz="257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26670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6FC000"/>
                </a:solidFill>
                <a:latin typeface="Gill Sans MT"/>
                <a:cs typeface="Gill Sans MT"/>
              </a:rPr>
              <a:t> Duplicates possible</a:t>
            </a:r>
          </a:p>
          <a:p>
            <a:pPr>
              <a:lnSpc>
                <a:spcPts val="2645"/>
              </a:lnSpc>
            </a:pPr>
            <a:endParaRPr lang="en-CA" sz="2271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2971800"/>
            <a:ext cx="85979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4320">
              <a:lnSpc>
                <a:spcPts val="37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6FC000"/>
                </a:solidFill>
                <a:latin typeface="Gill Sans MT"/>
                <a:cs typeface="Gill Sans MT"/>
              </a:rPr>
              <a:t> Tuples in a bag can have different field lengths and field types</a:t>
            </a:r>
            <a:r>
              <a:rPr lang="en-CA" sz="247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73" smtClean="0">
                <a:solidFill>
                  <a:srgbClr val="000000"/>
                </a:solidFill>
                <a:latin typeface="Times New Roman"/>
              </a:rPr>
            </a:b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Map</a:t>
            </a:r>
          </a:p>
          <a:p>
            <a:pPr>
              <a:lnSpc>
                <a:spcPts val="3700"/>
              </a:lnSpc>
            </a:pPr>
            <a:endParaRPr lang="en-CA" sz="247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13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Data Model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Atom</a:t>
            </a:r>
          </a:p>
          <a:p>
            <a:pPr>
              <a:lnSpc>
                <a:spcPts val="2990"/>
              </a:lnSpc>
            </a:pPr>
            <a:endParaRPr lang="en-CA" sz="249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651000"/>
            <a:ext cx="85979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Tuple</a:t>
            </a:r>
            <a:r>
              <a:rPr lang="en-CA" sz="247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73" smtClean="0">
                <a:solidFill>
                  <a:srgbClr val="000000"/>
                </a:solidFill>
                <a:latin typeface="Times New Roman"/>
              </a:rPr>
            </a:b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Bag</a:t>
            </a:r>
          </a:p>
          <a:p>
            <a:pPr>
              <a:lnSpc>
                <a:spcPts val="3800"/>
              </a:lnSpc>
            </a:pPr>
            <a:endParaRPr lang="en-CA" sz="247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6797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6FC000"/>
                </a:solidFill>
                <a:latin typeface="Gill Sans MT"/>
                <a:cs typeface="Gill Sans MT"/>
              </a:rPr>
              <a:t> Map - collection of key-value pairs</a:t>
            </a:r>
          </a:p>
          <a:p>
            <a:pPr>
              <a:lnSpc>
                <a:spcPts val="2990"/>
              </a:lnSpc>
            </a:pPr>
            <a:endParaRPr lang="en-CA" sz="2581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31369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6FC000"/>
                </a:solidFill>
                <a:latin typeface="Gill Sans MT"/>
                <a:cs typeface="Gill Sans MT"/>
              </a:rPr>
              <a:t> Key is an atom;  value can be any type</a:t>
            </a:r>
          </a:p>
          <a:p>
            <a:pPr>
              <a:lnSpc>
                <a:spcPts val="2645"/>
              </a:lnSpc>
            </a:pPr>
            <a:endParaRPr lang="en-CA" sz="228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14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Data Model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185101"/>
            <a:ext cx="3247043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dirty="0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dirty="0" smtClean="0">
                <a:solidFill>
                  <a:srgbClr val="000000"/>
                </a:solidFill>
                <a:latin typeface="Gill Sans MT"/>
                <a:cs typeface="Gill Sans MT"/>
              </a:rPr>
              <a:t> Control </a:t>
            </a:r>
            <a:r>
              <a:rPr lang="en-CA" sz="2597" dirty="0">
                <a:solidFill>
                  <a:srgbClr val="000000"/>
                </a:solidFill>
                <a:latin typeface="Gill Sans MT"/>
                <a:cs typeface="Gill Sans MT"/>
              </a:rPr>
              <a:t>over dataflow</a:t>
            </a:r>
            <a:endParaRPr lang="en-CA" sz="2597" dirty="0" smtClean="0">
              <a:solidFill>
                <a:srgbClr val="000000"/>
              </a:solidFill>
              <a:latin typeface="Gill Sans MT"/>
              <a:cs typeface="Gill Sans MT"/>
            </a:endParaRPr>
          </a:p>
          <a:p>
            <a:pPr>
              <a:lnSpc>
                <a:spcPts val="2990"/>
              </a:lnSpc>
            </a:pPr>
            <a:endParaRPr lang="en-CA" sz="2571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7192" y="1642020"/>
            <a:ext cx="7386638" cy="20005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Ex 1 (less efficient)  </a:t>
            </a:r>
          </a:p>
          <a:p>
            <a:pPr>
              <a:lnSpc>
                <a:spcPts val="2645"/>
              </a:lnSpc>
            </a:pP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	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spam_urls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= FILTER 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urls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BY 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isSpam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(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url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);</a:t>
            </a:r>
          </a:p>
          <a:p>
            <a:pPr>
              <a:lnSpc>
                <a:spcPts val="2645"/>
              </a:lnSpc>
            </a:pP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	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culprit_urls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= FILTER 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spam_urls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BY 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pagerank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&gt; 0.8</a:t>
            </a:r>
            <a:r>
              <a:rPr lang="en-CA" sz="23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;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	</a:t>
            </a:r>
          </a:p>
          <a:p>
            <a:pPr>
              <a:lnSpc>
                <a:spcPts val="2645"/>
              </a:lnSpc>
            </a:pPr>
            <a:r>
              <a:rPr lang="en-CA" sz="23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Ex 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2 (most efficient)</a:t>
            </a:r>
          </a:p>
          <a:p>
            <a:pPr>
              <a:lnSpc>
                <a:spcPts val="2645"/>
              </a:lnSpc>
            </a:pP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	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highpgr_urls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= FILTER 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urls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BY 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pagerank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&gt; 0.8;</a:t>
            </a:r>
          </a:p>
          <a:p>
            <a:pPr>
              <a:lnSpc>
                <a:spcPts val="2645"/>
              </a:lnSpc>
            </a:pP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	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spam_urls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= FILTER 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highpgr_urls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BY 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isSpam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(</a:t>
            </a:r>
            <a:r>
              <a:rPr lang="en-CA" sz="23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url</a:t>
            </a:r>
            <a:r>
              <a:rPr lang="en-CA" sz="23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);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8950" y="3548322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dirty="0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dirty="0" smtClean="0">
                <a:solidFill>
                  <a:srgbClr val="000000"/>
                </a:solidFill>
                <a:latin typeface="Gill Sans MT"/>
                <a:cs typeface="Gill Sans MT"/>
              </a:rPr>
              <a:t> Fully nested</a:t>
            </a:r>
          </a:p>
          <a:p>
            <a:pPr>
              <a:lnSpc>
                <a:spcPts val="2990"/>
              </a:lnSpc>
            </a:pPr>
            <a:endParaRPr lang="en-CA" sz="2553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8414" y="4035283"/>
            <a:ext cx="83312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More natural for procedural programmers (target user) than</a:t>
            </a:r>
            <a:r>
              <a:rPr lang="en-CA" sz="22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normalization</a:t>
            </a:r>
          </a:p>
          <a:p>
            <a:pPr>
              <a:lnSpc>
                <a:spcPts val="2700"/>
              </a:lnSpc>
            </a:pPr>
            <a:endParaRPr lang="en-CA" sz="2297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5650" y="4831556"/>
            <a:ext cx="83312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Data is often stored on disk in a nested fashion</a:t>
            </a:r>
            <a:r>
              <a:rPr lang="en-CA" sz="228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8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Facilitates ease of writing user-defined functions</a:t>
            </a:r>
          </a:p>
          <a:p>
            <a:pPr>
              <a:lnSpc>
                <a:spcPts val="3300"/>
              </a:lnSpc>
            </a:pPr>
            <a:endParaRPr lang="en-CA" sz="2287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1714" y="5733256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dirty="0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dirty="0" smtClean="0">
                <a:solidFill>
                  <a:srgbClr val="000000"/>
                </a:solidFill>
                <a:latin typeface="Gill Sans MT"/>
                <a:cs typeface="Gill Sans MT"/>
              </a:rPr>
              <a:t> No schema required</a:t>
            </a:r>
          </a:p>
          <a:p>
            <a:pPr>
              <a:lnSpc>
                <a:spcPts val="2990"/>
              </a:lnSpc>
            </a:pPr>
            <a:endParaRPr lang="en-CA" sz="2566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15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Data Model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7399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User-Defined Functions (UDFs)</a:t>
            </a:r>
          </a:p>
          <a:p>
            <a:pPr>
              <a:lnSpc>
                <a:spcPts val="2990"/>
              </a:lnSpc>
            </a:pPr>
            <a:endParaRPr lang="en-CA" sz="257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67" y="2588625"/>
            <a:ext cx="83312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Can be used in many Pig Latin statements</a:t>
            </a:r>
            <a:r>
              <a:rPr lang="en-CA" sz="228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8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Useful for custom processing tasks</a:t>
            </a:r>
          </a:p>
          <a:p>
            <a:pPr>
              <a:lnSpc>
                <a:spcPts val="3200"/>
              </a:lnSpc>
            </a:pPr>
            <a:endParaRPr lang="en-CA" sz="2282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3457010"/>
            <a:ext cx="83312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Can use non-atomic values for input and output</a:t>
            </a:r>
            <a:r>
              <a:rPr lang="en-CA" sz="228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8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Currently must be written in Java</a:t>
            </a:r>
          </a:p>
          <a:p>
            <a:pPr>
              <a:lnSpc>
                <a:spcPts val="3200"/>
              </a:lnSpc>
            </a:pPr>
            <a:endParaRPr lang="en-CA" sz="228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16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812866" y="2072970"/>
            <a:ext cx="6207405" cy="12311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Ex: </a:t>
            </a:r>
            <a:r>
              <a:rPr lang="en-CA" sz="20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spam_urls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= FILTER </a:t>
            </a:r>
            <a:r>
              <a:rPr lang="en-CA" sz="2000" dirty="0" err="1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urls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BY </a:t>
            </a:r>
            <a:r>
              <a:rPr lang="en-CA" sz="2000" dirty="0" err="1">
                <a:solidFill>
                  <a:schemeClr val="accent1"/>
                </a:solidFill>
                <a:latin typeface="Gill Sans MT" pitchFamily="34" charset="0"/>
              </a:rPr>
              <a:t>isSpam</a:t>
            </a:r>
            <a:r>
              <a:rPr lang="en-CA" sz="2000" dirty="0">
                <a:solidFill>
                  <a:schemeClr val="accent1"/>
                </a:solidFill>
                <a:latin typeface="Gill Sans MT" pitchFamily="34" charset="0"/>
              </a:rPr>
              <a:t>(</a:t>
            </a:r>
            <a:r>
              <a:rPr lang="en-CA" sz="2000" dirty="0" err="1">
                <a:solidFill>
                  <a:schemeClr val="accent1"/>
                </a:solidFill>
                <a:latin typeface="Gill Sans MT" pitchFamily="34" charset="0"/>
              </a:rPr>
              <a:t>url</a:t>
            </a:r>
            <a:r>
              <a:rPr lang="en-CA" sz="2000" dirty="0">
                <a:solidFill>
                  <a:schemeClr val="accent1"/>
                </a:solidFill>
                <a:latin typeface="Gill Sans MT" pitchFamily="34" charset="0"/>
              </a:rPr>
              <a:t>)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;</a:t>
            </a:r>
          </a:p>
          <a:p>
            <a:pPr>
              <a:lnSpc>
                <a:spcPts val="3200"/>
              </a:lnSpc>
            </a:pPr>
            <a:endParaRPr lang="en-CA" sz="2297" dirty="0" smtClean="0">
              <a:solidFill>
                <a:srgbClr val="464652"/>
              </a:solidFill>
              <a:latin typeface="Gill Sans MT"/>
              <a:cs typeface="Gill Sans MT"/>
            </a:endParaRPr>
          </a:p>
          <a:p>
            <a:pPr>
              <a:lnSpc>
                <a:spcPts val="3200"/>
              </a:lnSpc>
            </a:pPr>
            <a:endParaRPr lang="en-CA" sz="2282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Speaking Pig Latin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LOAD</a:t>
            </a:r>
          </a:p>
          <a:p>
            <a:pPr>
              <a:lnSpc>
                <a:spcPts val="2990"/>
              </a:lnSpc>
            </a:pPr>
            <a:endParaRPr lang="en-CA" sz="249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651000"/>
            <a:ext cx="5767605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1658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183" dirty="0" smtClean="0">
                <a:solidFill>
                  <a:srgbClr val="464652"/>
                </a:solidFill>
                <a:latin typeface="Gill Sans MT"/>
                <a:cs typeface="Gill Sans MT"/>
              </a:rPr>
              <a:t> Input is assumed to be a bag (sequence of tuples)</a:t>
            </a:r>
            <a:r>
              <a:rPr lang="en-CA" sz="228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8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58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183" dirty="0" smtClean="0">
                <a:solidFill>
                  <a:srgbClr val="464652"/>
                </a:solidFill>
                <a:latin typeface="Gill Sans MT"/>
                <a:cs typeface="Gill Sans MT"/>
              </a:rPr>
              <a:t> Can specify a </a:t>
            </a:r>
            <a:r>
              <a:rPr lang="en-CA" sz="2183" dirty="0" err="1" smtClean="0">
                <a:solidFill>
                  <a:srgbClr val="464652"/>
                </a:solidFill>
                <a:latin typeface="Gill Sans MT"/>
                <a:cs typeface="Gill Sans MT"/>
              </a:rPr>
              <a:t>deserializer</a:t>
            </a:r>
            <a:r>
              <a:rPr lang="en-CA" sz="2183" dirty="0" smtClean="0">
                <a:solidFill>
                  <a:srgbClr val="464652"/>
                </a:solidFill>
                <a:latin typeface="Gill Sans MT"/>
                <a:cs typeface="Gill Sans MT"/>
              </a:rPr>
              <a:t> with “USING‟</a:t>
            </a:r>
            <a:r>
              <a:rPr lang="en-CA" sz="228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8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58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183" dirty="0" smtClean="0">
                <a:solidFill>
                  <a:srgbClr val="464652"/>
                </a:solidFill>
                <a:latin typeface="Gill Sans MT"/>
                <a:cs typeface="Gill Sans MT"/>
              </a:rPr>
              <a:t> Can provide a schema with “AS‟</a:t>
            </a:r>
          </a:p>
          <a:p>
            <a:pPr>
              <a:lnSpc>
                <a:spcPts val="3300"/>
              </a:lnSpc>
            </a:pPr>
            <a:endParaRPr lang="en-CA" sz="228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03648" y="3140968"/>
            <a:ext cx="7607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546100" algn="l"/>
              </a:tabLst>
            </a:pPr>
            <a:r>
              <a:rPr lang="en-CA" sz="2402" dirty="0" err="1" smtClean="0">
                <a:solidFill>
                  <a:srgbClr val="000000"/>
                </a:solidFill>
                <a:latin typeface="Courier New Italic"/>
                <a:cs typeface="Courier New Italic"/>
              </a:rPr>
              <a:t>newBag</a:t>
            </a:r>
            <a:r>
              <a:rPr lang="en-CA" sz="2402" dirty="0" smtClean="0">
                <a:solidFill>
                  <a:srgbClr val="000000"/>
                </a:solidFill>
                <a:latin typeface="Courier New"/>
                <a:cs typeface="Courier New"/>
              </a:rPr>
              <a:t> = LOAD ‘</a:t>
            </a:r>
            <a:r>
              <a:rPr lang="en-CA" sz="2402" dirty="0" smtClean="0">
                <a:solidFill>
                  <a:srgbClr val="000000"/>
                </a:solidFill>
                <a:latin typeface="Courier New Italic"/>
                <a:cs typeface="Courier New Italic"/>
              </a:rPr>
              <a:t>filename</a:t>
            </a:r>
            <a:r>
              <a:rPr lang="en-CA" sz="2402" dirty="0" smtClean="0">
                <a:solidFill>
                  <a:srgbClr val="000000"/>
                </a:solidFill>
                <a:latin typeface="Courier New"/>
                <a:cs typeface="Courier New"/>
              </a:rPr>
              <a:t>’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	&lt;USING </a:t>
            </a:r>
            <a:r>
              <a:rPr lang="en-CA" sz="2400" dirty="0" smtClean="0">
                <a:solidFill>
                  <a:srgbClr val="000000"/>
                </a:solidFill>
                <a:latin typeface="Courier New Italic"/>
                <a:cs typeface="Courier New Italic"/>
              </a:rPr>
              <a:t>	</a:t>
            </a:r>
            <a:r>
              <a:rPr lang="en-CA" sz="2400" dirty="0" err="1" smtClean="0">
                <a:solidFill>
                  <a:srgbClr val="000000"/>
                </a:solidFill>
                <a:latin typeface="Courier New Italic"/>
                <a:cs typeface="Courier New Italic"/>
              </a:rPr>
              <a:t>functionName</a:t>
            </a:r>
            <a:r>
              <a:rPr lang="en-CA" sz="2400" dirty="0" smtClean="0">
                <a:solidFill>
                  <a:srgbClr val="000000"/>
                </a:solidFill>
                <a:latin typeface="Courier New Italic"/>
                <a:cs typeface="Courier New Italic"/>
              </a:rPr>
              <a:t>()</a:t>
            </a:r>
            <a:r>
              <a:rPr lang="en-CA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	&gt;</a:t>
            </a:r>
          </a:p>
          <a:p>
            <a:pPr>
              <a:lnSpc>
                <a:spcPts val="28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71985" y="3953072"/>
            <a:ext cx="7061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&lt;AS (</a:t>
            </a:r>
            <a:r>
              <a:rPr lang="en-CA" sz="2400" dirty="0" smtClean="0">
                <a:solidFill>
                  <a:srgbClr val="000000"/>
                </a:solidFill>
                <a:latin typeface="Courier New Italic"/>
                <a:cs typeface="Courier New Italic"/>
              </a:rPr>
              <a:t>fieldName1</a:t>
            </a:r>
            <a:r>
              <a:rPr lang="en-CA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CA" sz="2400" dirty="0" smtClean="0">
                <a:solidFill>
                  <a:srgbClr val="000000"/>
                </a:solidFill>
                <a:latin typeface="Courier New Italic"/>
                <a:cs typeface="Courier New Italic"/>
              </a:rPr>
              <a:t>fieldName2</a:t>
            </a:r>
            <a:r>
              <a:rPr lang="en-CA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,…)&gt;;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17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918784" y="4581127"/>
            <a:ext cx="8298747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546100" algn="l"/>
              </a:tabLst>
            </a:pPr>
            <a:r>
              <a:rPr lang="en-CA" sz="2402" dirty="0" smtClean="0">
                <a:solidFill>
                  <a:srgbClr val="000000"/>
                </a:solidFill>
                <a:latin typeface="Courier New Italic"/>
                <a:cs typeface="Courier New Italic"/>
              </a:rPr>
              <a:t>Queries </a:t>
            </a:r>
            <a:r>
              <a:rPr lang="en-CA" sz="2402" dirty="0" smtClean="0">
                <a:solidFill>
                  <a:srgbClr val="000000"/>
                </a:solidFill>
                <a:latin typeface="Courier New"/>
                <a:cs typeface="Courier New"/>
              </a:rPr>
              <a:t>= LOAD ‘</a:t>
            </a:r>
            <a:r>
              <a:rPr lang="en-CA" sz="2402" dirty="0" smtClean="0">
                <a:solidFill>
                  <a:srgbClr val="000000"/>
                </a:solidFill>
                <a:latin typeface="Courier New Italic"/>
                <a:cs typeface="Courier New Italic"/>
              </a:rPr>
              <a:t>query_log.txt</a:t>
            </a:r>
            <a:r>
              <a:rPr lang="en-CA" sz="2402" dirty="0" smtClean="0">
                <a:solidFill>
                  <a:srgbClr val="000000"/>
                </a:solidFill>
                <a:latin typeface="Courier New"/>
                <a:cs typeface="Courier New"/>
              </a:rPr>
              <a:t>’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			USING </a:t>
            </a:r>
            <a:r>
              <a:rPr lang="en-CA" sz="2400" dirty="0" err="1" smtClean="0">
                <a:solidFill>
                  <a:srgbClr val="000000"/>
                </a:solidFill>
                <a:latin typeface="Courier New Italic"/>
                <a:cs typeface="Courier New Italic"/>
              </a:rPr>
              <a:t>myLoad</a:t>
            </a:r>
            <a:r>
              <a:rPr lang="en-CA" sz="2400" dirty="0" smtClean="0">
                <a:solidFill>
                  <a:srgbClr val="000000"/>
                </a:solidFill>
                <a:latin typeface="Courier New Italic"/>
                <a:cs typeface="Courier New Italic"/>
              </a:rPr>
              <a:t>()</a:t>
            </a:r>
          </a:p>
          <a:p>
            <a:pPr>
              <a:lnSpc>
                <a:spcPts val="2800"/>
              </a:lnSpc>
              <a:tabLst>
                <a:tab pos="546100" algn="l"/>
              </a:tabLst>
            </a:pPr>
            <a:r>
              <a:rPr lang="en-CA" sz="2400" dirty="0">
                <a:solidFill>
                  <a:srgbClr val="000000"/>
                </a:solidFill>
                <a:latin typeface="Courier New Italic"/>
                <a:cs typeface="Courier New Italic"/>
              </a:rPr>
              <a:t>	</a:t>
            </a:r>
            <a:r>
              <a:rPr lang="en-CA" sz="2400" dirty="0" smtClean="0">
                <a:solidFill>
                  <a:srgbClr val="000000"/>
                </a:solidFill>
                <a:latin typeface="Courier New Italic"/>
                <a:cs typeface="Courier New Italic"/>
              </a:rPr>
              <a:t>		</a:t>
            </a:r>
            <a:r>
              <a:rPr lang="en-CA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AS (</a:t>
            </a:r>
            <a:r>
              <a:rPr lang="en-CA" sz="2400" dirty="0" err="1" smtClean="0">
                <a:solidFill>
                  <a:srgbClr val="000000"/>
                </a:solidFill>
                <a:latin typeface="Courier New Italic"/>
                <a:cs typeface="Courier New Italic"/>
              </a:rPr>
              <a:t>userID,queryString</a:t>
            </a:r>
            <a:r>
              <a:rPr lang="en-CA" sz="2400" dirty="0">
                <a:solidFill>
                  <a:srgbClr val="000000"/>
                </a:solidFill>
                <a:latin typeface="Courier New Italic"/>
                <a:cs typeface="Courier New Italic"/>
              </a:rPr>
              <a:t>, </a:t>
            </a:r>
            <a:r>
              <a:rPr lang="en-CA" sz="2400" dirty="0" err="1">
                <a:solidFill>
                  <a:srgbClr val="000000"/>
                </a:solidFill>
                <a:latin typeface="Courier New Italic"/>
                <a:cs typeface="Courier New Italic"/>
              </a:rPr>
              <a:t>timeStamp</a:t>
            </a:r>
            <a:r>
              <a:rPr lang="en-CA" sz="2400" dirty="0">
                <a:solidFill>
                  <a:srgbClr val="000000"/>
                </a:solidFill>
                <a:latin typeface="Courier New Italic"/>
                <a:cs typeface="Courier New Italic"/>
              </a:rPr>
              <a:t>)</a:t>
            </a:r>
            <a:r>
              <a:rPr lang="en-CA" sz="2400" dirty="0" smtClean="0">
                <a:solidFill>
                  <a:srgbClr val="000000"/>
                </a:solidFill>
                <a:latin typeface="Courier New Italic"/>
                <a:cs typeface="Courier New Italic"/>
              </a:rPr>
              <a:t> </a:t>
            </a:r>
            <a:endParaRPr lang="en-CA" sz="24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ts val="28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Speaking Pig Latin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FOREACH</a:t>
            </a:r>
          </a:p>
          <a:p>
            <a:pPr>
              <a:lnSpc>
                <a:spcPts val="2990"/>
              </a:lnSpc>
            </a:pPr>
            <a:endParaRPr lang="en-CA" sz="252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651000"/>
            <a:ext cx="83312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Apply some processing to each tuple in a bag</a:t>
            </a:r>
            <a:r>
              <a:rPr lang="en-CA" sz="227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70" smtClean="0">
                <a:solidFill>
                  <a:srgbClr val="000000"/>
                </a:solidFill>
                <a:latin typeface="Times New Roman"/>
              </a:rPr>
            </a:b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Each field can be:</a:t>
            </a:r>
          </a:p>
          <a:p>
            <a:pPr>
              <a:lnSpc>
                <a:spcPts val="3300"/>
              </a:lnSpc>
            </a:pPr>
            <a:endParaRPr lang="en-CA" sz="227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3000" y="2489200"/>
            <a:ext cx="80010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A fieldname of the bag</a:t>
            </a:r>
            <a:r>
              <a:rPr lang="en-CA" sz="195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57" smtClean="0">
                <a:solidFill>
                  <a:srgbClr val="000000"/>
                </a:solidFill>
                <a:latin typeface="Times New Roman"/>
              </a:rPr>
            </a:b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A constant</a:t>
            </a:r>
          </a:p>
          <a:p>
            <a:pPr>
              <a:lnSpc>
                <a:spcPts val="2900"/>
              </a:lnSpc>
            </a:pPr>
            <a:endParaRPr lang="en-CA" sz="195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3000" y="3289300"/>
            <a:ext cx="800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A simple expression (ie: f1+f2)</a:t>
            </a:r>
          </a:p>
          <a:p>
            <a:pPr>
              <a:lnSpc>
                <a:spcPts val="2300"/>
              </a:lnSpc>
            </a:pPr>
            <a:endParaRPr lang="en-CA" sz="198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000" y="3594100"/>
            <a:ext cx="80010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A predefined function (ie: SUM, AVG, COUNT, FLATTEN)</a:t>
            </a:r>
            <a:r>
              <a:rPr lang="en-CA" sz="19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3" smtClean="0">
                <a:solidFill>
                  <a:srgbClr val="000000"/>
                </a:solidFill>
                <a:latin typeface="Times New Roman"/>
              </a:rPr>
            </a:b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A UDF (ie: sumTaxes(gst, pst) )</a:t>
            </a:r>
          </a:p>
          <a:p>
            <a:pPr>
              <a:lnSpc>
                <a:spcPts val="2900"/>
              </a:lnSpc>
            </a:pPr>
            <a:endParaRPr lang="en-CA" sz="198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84300" y="4381500"/>
            <a:ext cx="7759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Courier New Italic"/>
                <a:cs typeface="Courier New Italic"/>
              </a:rPr>
              <a:t>newBag</a:t>
            </a:r>
            <a:r>
              <a:rPr lang="en-CA" sz="2400" smtClean="0">
                <a:solidFill>
                  <a:srgbClr val="000000"/>
                </a:solidFill>
                <a:latin typeface="Courier New"/>
                <a:cs typeface="Courier New"/>
              </a:rPr>
              <a:t> =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52600" y="4749800"/>
            <a:ext cx="7391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Courier New"/>
                <a:cs typeface="Courier New"/>
              </a:rPr>
              <a:t>FOREACH</a:t>
            </a:r>
            <a:r>
              <a:rPr lang="en-CA" sz="2400" smtClean="0">
                <a:solidFill>
                  <a:srgbClr val="000000"/>
                </a:solidFill>
                <a:latin typeface="Courier New Italic"/>
                <a:cs typeface="Courier New Italic"/>
              </a:rPr>
              <a:t> bagName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52600" y="5105400"/>
            <a:ext cx="7391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Courier New"/>
                <a:cs typeface="Courier New"/>
              </a:rPr>
              <a:t>GENERATE field1, field2, …;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18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Speaking Pig Latin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FILTER</a:t>
            </a:r>
          </a:p>
          <a:p>
            <a:pPr>
              <a:lnSpc>
                <a:spcPts val="2990"/>
              </a:lnSpc>
            </a:pPr>
            <a:endParaRPr lang="en-CA" sz="25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7272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Select a subset of the tuples in a bag</a:t>
            </a:r>
          </a:p>
          <a:p>
            <a:pPr>
              <a:lnSpc>
                <a:spcPts val="2645"/>
              </a:lnSpc>
            </a:pPr>
            <a:endParaRPr lang="en-CA" sz="228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6700" y="2070100"/>
            <a:ext cx="7607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1828800" algn="l"/>
              </a:tabLst>
            </a:pPr>
            <a:r>
              <a:rPr lang="en-CA" sz="2400" smtClean="0">
                <a:solidFill>
                  <a:srgbClr val="000000"/>
                </a:solidFill>
                <a:latin typeface="Courier New Italic"/>
                <a:cs typeface="Courier New Italic"/>
              </a:rPr>
              <a:t>newBag</a:t>
            </a:r>
            <a:r>
              <a:rPr lang="en-CA" sz="2400" smtClean="0">
                <a:solidFill>
                  <a:srgbClr val="000000"/>
                </a:solidFill>
                <a:latin typeface="Courier New"/>
                <a:cs typeface="Courier New"/>
              </a:rPr>
              <a:t> = FILTER </a:t>
            </a:r>
            <a:r>
              <a:rPr lang="en-CA" sz="2400" smtClean="0">
                <a:solidFill>
                  <a:srgbClr val="000000"/>
                </a:solidFill>
                <a:latin typeface="Courier New Italic"/>
                <a:cs typeface="Courier New Italic"/>
              </a:rPr>
              <a:t>bagName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Courier New"/>
                <a:cs typeface="Courier New"/>
              </a:rPr>
              <a:t>	BY </a:t>
            </a:r>
            <a:r>
              <a:rPr lang="en-CA" sz="2400" smtClean="0">
                <a:solidFill>
                  <a:srgbClr val="000000"/>
                </a:solidFill>
                <a:latin typeface="Courier New Italic"/>
                <a:cs typeface="Courier New Italic"/>
              </a:rPr>
              <a:t>	expression</a:t>
            </a:r>
            <a:r>
              <a:rPr lang="en-CA" sz="2400" smtClean="0">
                <a:solidFill>
                  <a:srgbClr val="000000"/>
                </a:solidFill>
                <a:latin typeface="Courier New"/>
                <a:cs typeface="Courier New"/>
              </a:rPr>
              <a:t>	;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2946400"/>
            <a:ext cx="83312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Expression uses simple comparison operators (==, !=, &lt;, &gt;, …)</a:t>
            </a:r>
            <a:r>
              <a:rPr lang="en-CA" sz="22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97" smtClean="0">
                <a:solidFill>
                  <a:srgbClr val="000000"/>
                </a:solidFill>
                <a:latin typeface="Times New Roman"/>
              </a:rPr>
            </a:b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and Logical connectors (AND, NOT, OR)</a:t>
            </a:r>
          </a:p>
          <a:p>
            <a:pPr>
              <a:lnSpc>
                <a:spcPts val="2800"/>
              </a:lnSpc>
            </a:pPr>
            <a:endParaRPr lang="en-CA" sz="22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6700" y="3670300"/>
            <a:ext cx="760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CA" sz="2400" smtClean="0">
                <a:solidFill>
                  <a:srgbClr val="000000"/>
                </a:solidFill>
                <a:latin typeface="Courier New"/>
                <a:cs typeface="Courier New"/>
              </a:rPr>
              <a:t>some_apples =</a:t>
            </a:r>
          </a:p>
          <a:p>
            <a:pPr>
              <a:lnSpc>
                <a:spcPts val="288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82800" y="4051300"/>
            <a:ext cx="7061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Courier New"/>
                <a:cs typeface="Courier New"/>
              </a:rPr>
              <a:t>FILTER apples BY colour != ‘red’;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800" y="45593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Can use UDFs</a:t>
            </a:r>
          </a:p>
          <a:p>
            <a:pPr>
              <a:lnSpc>
                <a:spcPts val="2645"/>
              </a:lnSpc>
            </a:pPr>
            <a:endParaRPr lang="en-CA" sz="225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6700" y="4902200"/>
            <a:ext cx="760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80"/>
              </a:lnSpc>
            </a:pPr>
            <a:r>
              <a:rPr lang="en-CA" sz="2400" smtClean="0">
                <a:solidFill>
                  <a:srgbClr val="000000"/>
                </a:solidFill>
                <a:latin typeface="Courier New"/>
                <a:cs typeface="Courier New"/>
              </a:rPr>
              <a:t>some_apples =</a:t>
            </a:r>
          </a:p>
          <a:p>
            <a:pPr>
              <a:lnSpc>
                <a:spcPts val="278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82800" y="5270500"/>
            <a:ext cx="7061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Courier New"/>
                <a:cs typeface="Courier New"/>
              </a:rPr>
              <a:t>FILTER apples BY NOT isRed(colour);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19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Speaking Pig Latin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COGROUP</a:t>
            </a:r>
          </a:p>
          <a:p>
            <a:pPr>
              <a:lnSpc>
                <a:spcPts val="2990"/>
              </a:lnSpc>
            </a:pPr>
            <a:endParaRPr lang="en-CA" sz="252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651000"/>
            <a:ext cx="83312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Group two datasets together by a common attribute</a:t>
            </a:r>
            <a:r>
              <a:rPr lang="en-CA" sz="22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79" smtClean="0">
                <a:solidFill>
                  <a:srgbClr val="000000"/>
                </a:solidFill>
                <a:latin typeface="Times New Roman"/>
              </a:rPr>
            </a:b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Groups data into nested bags</a:t>
            </a:r>
          </a:p>
          <a:p>
            <a:pPr>
              <a:lnSpc>
                <a:spcPts val="3300"/>
              </a:lnSpc>
            </a:pPr>
            <a:endParaRPr lang="en-CA" sz="22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2628900"/>
            <a:ext cx="80645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3136900" algn="l"/>
              </a:tabLst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grouped_data = COGROUP results BY queryString,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	revenue BY queryString;</a:t>
            </a:r>
          </a:p>
          <a:p>
            <a:pPr>
              <a:lnSpc>
                <a:spcPts val="21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20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Motivation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739900"/>
            <a:ext cx="4424160" cy="2846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CA" sz="1875" dirty="0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468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en-CA" sz="2468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You‟re</a:t>
            </a:r>
            <a:r>
              <a:rPr lang="en-CA" sz="2468" dirty="0" smtClean="0">
                <a:solidFill>
                  <a:srgbClr val="000000"/>
                </a:solidFill>
                <a:latin typeface="Gill Sans MT"/>
                <a:cs typeface="Gill Sans MT"/>
              </a:rPr>
              <a:t> a procedural programmer</a:t>
            </a:r>
            <a:r>
              <a:rPr lang="en-CA" sz="256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6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875" dirty="0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468" dirty="0" smtClean="0">
                <a:solidFill>
                  <a:srgbClr val="000000"/>
                </a:solidFill>
                <a:latin typeface="Gill Sans MT"/>
                <a:cs typeface="Gill Sans MT"/>
              </a:rPr>
              <a:t> You have huge data</a:t>
            </a:r>
          </a:p>
          <a:p>
            <a:pPr>
              <a:lnSpc>
                <a:spcPts val="7400"/>
              </a:lnSpc>
            </a:pPr>
            <a:endParaRPr lang="en-CA" sz="256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41021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875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468" smtClean="0">
                <a:solidFill>
                  <a:srgbClr val="000000"/>
                </a:solidFill>
                <a:latin typeface="Gill Sans MT"/>
                <a:cs typeface="Gill Sans MT"/>
              </a:rPr>
              <a:t> You want to analyze it</a:t>
            </a:r>
          </a:p>
          <a:p>
            <a:pPr>
              <a:lnSpc>
                <a:spcPts val="2990"/>
              </a:lnSpc>
            </a:pPr>
            <a:endParaRPr lang="en-CA" sz="257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2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Speaking Pig Latin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Why COGROUP and not JOIN?</a:t>
            </a:r>
          </a:p>
          <a:p>
            <a:pPr>
              <a:lnSpc>
                <a:spcPts val="2990"/>
              </a:lnSpc>
            </a:pPr>
            <a:endParaRPr lang="en-CA" sz="257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0900" y="1752600"/>
            <a:ext cx="8293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000000"/>
                </a:solidFill>
                <a:latin typeface="Courier New"/>
                <a:cs typeface="Courier New"/>
              </a:rPr>
              <a:t>url_revenues =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65300" y="2057400"/>
            <a:ext cx="7378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000000"/>
                </a:solidFill>
                <a:latin typeface="Courier New"/>
                <a:cs typeface="Courier New"/>
              </a:rPr>
              <a:t>FOREACH grouped_data GENERATE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65300" y="2374900"/>
            <a:ext cx="7378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Courier New"/>
                <a:cs typeface="Courier New"/>
              </a:rPr>
              <a:t>FLATTEN(distributeRev(results, revenue));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21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Speaking Pig Latin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Why COGROUP and not JOIN?</a:t>
            </a:r>
          </a:p>
          <a:p>
            <a:pPr>
              <a:lnSpc>
                <a:spcPts val="2990"/>
              </a:lnSpc>
            </a:pPr>
            <a:endParaRPr lang="en-CA" sz="257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701800"/>
            <a:ext cx="83312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May want to process nested bags of tuples before taking the</a:t>
            </a:r>
            <a:r>
              <a:rPr lang="en-CA" sz="22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97" smtClean="0">
                <a:solidFill>
                  <a:srgbClr val="000000"/>
                </a:solidFill>
                <a:latin typeface="Times New Roman"/>
              </a:rPr>
            </a:b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cross product.</a:t>
            </a:r>
          </a:p>
          <a:p>
            <a:pPr>
              <a:lnSpc>
                <a:spcPts val="2800"/>
              </a:lnSpc>
            </a:pPr>
            <a:endParaRPr lang="en-CA" sz="22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2476500"/>
            <a:ext cx="83312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Keeps to the goal of a single high-level data transformation per</a:t>
            </a:r>
            <a:r>
              <a:rPr lang="en-CA" sz="22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97" smtClean="0">
                <a:solidFill>
                  <a:srgbClr val="000000"/>
                </a:solidFill>
                <a:latin typeface="Times New Roman"/>
              </a:rPr>
            </a:b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pig-latin statement.</a:t>
            </a:r>
          </a:p>
          <a:p>
            <a:pPr>
              <a:lnSpc>
                <a:spcPts val="2700"/>
              </a:lnSpc>
            </a:pPr>
            <a:endParaRPr lang="en-CA" sz="22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32512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However, JOIN keyword is still available:</a:t>
            </a:r>
          </a:p>
          <a:p>
            <a:pPr>
              <a:lnSpc>
                <a:spcPts val="2645"/>
              </a:lnSpc>
            </a:pPr>
            <a:endParaRPr lang="en-CA" sz="228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3657600"/>
            <a:ext cx="79121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762000" algn="l"/>
              </a:tabLst>
            </a:pPr>
            <a:r>
              <a:rPr lang="en-CA" sz="1997" smtClean="0">
                <a:solidFill>
                  <a:srgbClr val="000000"/>
                </a:solidFill>
                <a:latin typeface="Courier New"/>
                <a:cs typeface="Courier New"/>
              </a:rPr>
              <a:t>JOIN results BY queryString,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Courier New"/>
                <a:cs typeface="Courier New"/>
              </a:rPr>
              <a:t>	revenue BY queryString;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84500" y="4457700"/>
            <a:ext cx="6159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Equivalent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1900" y="4876800"/>
            <a:ext cx="7912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2286000" algn="l"/>
              </a:tabLst>
            </a:pPr>
            <a:r>
              <a:rPr lang="en-CA" sz="1997" smtClean="0">
                <a:solidFill>
                  <a:srgbClr val="000000"/>
                </a:solidFill>
                <a:latin typeface="Courier New"/>
                <a:cs typeface="Courier New"/>
              </a:rPr>
              <a:t>temp = COGROUP results BY queryString,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Courier New"/>
                <a:cs typeface="Courier New"/>
              </a:rPr>
              <a:t>	revenue BY queryString;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31900" y="5486400"/>
            <a:ext cx="7912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000000"/>
                </a:solidFill>
                <a:latin typeface="Courier New"/>
                <a:cs typeface="Courier New"/>
              </a:rPr>
              <a:t>join_result = FOREACH temp GENERATE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65500" y="5803900"/>
            <a:ext cx="5778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Courier New"/>
                <a:cs typeface="Courier New"/>
              </a:rPr>
              <a:t>FLATTEN(results), FLATTEN(revenue);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22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Speaking Pig Latin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STORE (&amp; DUMP)</a:t>
            </a:r>
          </a:p>
          <a:p>
            <a:pPr>
              <a:lnSpc>
                <a:spcPts val="2990"/>
              </a:lnSpc>
            </a:pPr>
            <a:endParaRPr lang="en-CA" sz="255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7272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Output data to a file (or screen)</a:t>
            </a:r>
          </a:p>
          <a:p>
            <a:pPr>
              <a:lnSpc>
                <a:spcPts val="2645"/>
              </a:lnSpc>
            </a:pPr>
            <a:endParaRPr lang="en-CA" sz="228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27300" y="2400300"/>
            <a:ext cx="66167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812800" algn="l"/>
              </a:tabLst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STORE </a:t>
            </a:r>
            <a:r>
              <a:rPr lang="en-CA" sz="1800" smtClean="0">
                <a:solidFill>
                  <a:srgbClr val="000000"/>
                </a:solidFill>
                <a:latin typeface="Courier New Italic"/>
                <a:cs typeface="Courier New Italic"/>
              </a:rPr>
              <a:t>bagName</a:t>
            </a: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 INTO ‘</a:t>
            </a:r>
            <a:r>
              <a:rPr lang="en-CA" sz="1800" smtClean="0">
                <a:solidFill>
                  <a:srgbClr val="000000"/>
                </a:solidFill>
                <a:latin typeface="Courier New Italic"/>
                <a:cs typeface="Courier New Italic"/>
              </a:rPr>
              <a:t>filename</a:t>
            </a: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’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	&lt;USING </a:t>
            </a:r>
            <a:r>
              <a:rPr lang="en-CA" sz="1800" smtClean="0">
                <a:solidFill>
                  <a:srgbClr val="000000"/>
                </a:solidFill>
                <a:latin typeface="Courier New Italic"/>
                <a:cs typeface="Courier New Italic"/>
              </a:rPr>
              <a:t>	deserializer</a:t>
            </a: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	()&gt;;</a:t>
            </a:r>
          </a:p>
          <a:p>
            <a:pPr>
              <a:lnSpc>
                <a:spcPts val="21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3909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Other Commands (incomplete)</a:t>
            </a:r>
          </a:p>
          <a:p>
            <a:pPr>
              <a:lnSpc>
                <a:spcPts val="2990"/>
              </a:lnSpc>
            </a:pPr>
            <a:endParaRPr lang="en-CA" sz="257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3848100"/>
            <a:ext cx="8331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7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300" smtClean="0">
                <a:solidFill>
                  <a:srgbClr val="464652"/>
                </a:solidFill>
                <a:latin typeface="Gill Sans MT"/>
                <a:cs typeface="Gill Sans MT"/>
              </a:rPr>
              <a:t> UNION - return the union of two or more bags</a:t>
            </a:r>
          </a:p>
          <a:p>
            <a:pPr>
              <a:lnSpc>
                <a:spcPts val="2645"/>
              </a:lnSpc>
            </a:pPr>
            <a:endParaRPr lang="en-CA" sz="228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4203700"/>
            <a:ext cx="8331200" cy="172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3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CROSS - take the cross product of two or more bags</a:t>
            </a:r>
            <a:r>
              <a:rPr lang="en-CA" sz="228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85" smtClean="0">
                <a:solidFill>
                  <a:srgbClr val="000000"/>
                </a:solidFill>
                <a:latin typeface="Times New Roman"/>
              </a:rPr>
            </a:b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ORDER - order tuples by a specified field(s)</a:t>
            </a:r>
            <a:r>
              <a:rPr lang="en-CA" sz="228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86" smtClean="0">
                <a:solidFill>
                  <a:srgbClr val="000000"/>
                </a:solidFill>
                <a:latin typeface="Times New Roman"/>
              </a:rPr>
            </a:b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DISTINCT - eliminate duplicate tuples in a bag</a:t>
            </a:r>
            <a:r>
              <a:rPr lang="en-CA" sz="22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82" smtClean="0">
                <a:solidFill>
                  <a:srgbClr val="000000"/>
                </a:solidFill>
                <a:latin typeface="Times New Roman"/>
              </a:rPr>
            </a:b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LIMIT - Limit results to a subset</a:t>
            </a:r>
          </a:p>
          <a:p>
            <a:pPr>
              <a:lnSpc>
                <a:spcPts val="3230"/>
              </a:lnSpc>
            </a:pPr>
            <a:endParaRPr lang="en-CA" sz="228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23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Pig system does two tasks:</a:t>
            </a:r>
          </a:p>
          <a:p>
            <a:pPr>
              <a:lnSpc>
                <a:spcPts val="2990"/>
              </a:lnSpc>
            </a:pPr>
            <a:endParaRPr lang="en-CA" sz="257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1971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Builds a Logical Plan from a Pig Latin script</a:t>
            </a:r>
          </a:p>
          <a:p>
            <a:pPr>
              <a:lnSpc>
                <a:spcPts val="2645"/>
              </a:lnSpc>
            </a:pPr>
            <a:endParaRPr lang="en-CA" sz="228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3000" y="2603500"/>
            <a:ext cx="800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Supports execution platform independence</a:t>
            </a:r>
          </a:p>
          <a:p>
            <a:pPr>
              <a:lnSpc>
                <a:spcPts val="2300"/>
              </a:lnSpc>
            </a:pPr>
            <a:endParaRPr lang="en-CA" sz="198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3000" y="2971800"/>
            <a:ext cx="800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No processing of data performed at this stage</a:t>
            </a:r>
          </a:p>
          <a:p>
            <a:pPr>
              <a:lnSpc>
                <a:spcPts val="2300"/>
              </a:lnSpc>
            </a:pPr>
            <a:endParaRPr lang="en-CA" sz="198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37592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Compiles the Logical Plan to a Physical Plan and Executes</a:t>
            </a:r>
          </a:p>
          <a:p>
            <a:pPr>
              <a:lnSpc>
                <a:spcPts val="2645"/>
              </a:lnSpc>
            </a:pPr>
            <a:endParaRPr lang="en-CA" sz="228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43000" y="4165600"/>
            <a:ext cx="8001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Convert the Logical Plan into a series of Map-Reduce statements to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be executed (in this case) by Hadoop Map-Reduce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24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7399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Building a Logical Plan</a:t>
            </a:r>
          </a:p>
          <a:p>
            <a:pPr>
              <a:lnSpc>
                <a:spcPts val="2990"/>
              </a:lnSpc>
            </a:pPr>
            <a:endParaRPr lang="en-CA" sz="257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2197100"/>
            <a:ext cx="5394490" cy="22313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CA" sz="1518" dirty="0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dirty="0" smtClean="0">
                <a:solidFill>
                  <a:srgbClr val="000000"/>
                </a:solidFill>
                <a:latin typeface="Gill Sans MT"/>
                <a:cs typeface="Gill Sans MT"/>
              </a:rPr>
              <a:t> Verify input files and bags referred to are valid</a:t>
            </a:r>
            <a:r>
              <a:rPr lang="en-CA" sz="198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518" dirty="0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dirty="0" smtClean="0">
                <a:solidFill>
                  <a:srgbClr val="000000"/>
                </a:solidFill>
                <a:latin typeface="Gill Sans MT"/>
                <a:cs typeface="Gill Sans MT"/>
              </a:rPr>
              <a:t> Create a logical plan for each </a:t>
            </a:r>
            <a:r>
              <a:rPr lang="en-CA" sz="1997" dirty="0" smtClean="0">
                <a:solidFill>
                  <a:srgbClr val="000000"/>
                </a:solidFill>
                <a:latin typeface="Gill Sans MT"/>
                <a:cs typeface="Gill Sans MT"/>
              </a:rPr>
              <a:t>bag(variable) </a:t>
            </a:r>
            <a:r>
              <a:rPr lang="en-CA" sz="1997" dirty="0" smtClean="0">
                <a:solidFill>
                  <a:srgbClr val="000000"/>
                </a:solidFill>
                <a:latin typeface="Gill Sans MT"/>
                <a:cs typeface="Gill Sans MT"/>
              </a:rPr>
              <a:t>defined</a:t>
            </a:r>
          </a:p>
          <a:p>
            <a:pPr>
              <a:lnSpc>
                <a:spcPts val="5800"/>
              </a:lnSpc>
            </a:pPr>
            <a:endParaRPr lang="en-CA" sz="198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25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Building a Logical Plan Example</a:t>
            </a:r>
          </a:p>
          <a:p>
            <a:pPr>
              <a:lnSpc>
                <a:spcPts val="2990"/>
              </a:lnSpc>
            </a:pPr>
            <a:endParaRPr lang="en-CA" sz="25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1841500"/>
            <a:ext cx="5867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00" smtClean="0">
                <a:solidFill>
                  <a:srgbClr val="6FC000"/>
                </a:solidFill>
                <a:latin typeface="Courier New"/>
                <a:cs typeface="Courier New"/>
              </a:rPr>
              <a:t>A = LOAD ‘user.dat’ AS (name, age, city);</a:t>
            </a:r>
          </a:p>
          <a:p>
            <a:pPr>
              <a:lnSpc>
                <a:spcPts val="2125"/>
              </a:lnSpc>
            </a:pPr>
            <a:endParaRPr lang="en-CA" sz="1800" smtClean="0">
              <a:solidFill>
                <a:srgbClr val="6FC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54800" y="1828800"/>
            <a:ext cx="1651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Load(user.dat)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2300" y="2120900"/>
            <a:ext cx="2984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B = GROUP A BY city;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300" y="2387600"/>
            <a:ext cx="85217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914400" algn="l"/>
              </a:tabLst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C = FOREACH B GENERATE group AS city,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	COUNT(A);</a:t>
            </a:r>
          </a:p>
          <a:p>
            <a:pPr>
              <a:lnSpc>
                <a:spcPts val="22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2300" y="2933700"/>
            <a:ext cx="85217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914400" algn="l"/>
              </a:tabLst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D = FILTER C BY city IS ‘kitchener’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	OR city IS ‘waterloo’;</a:t>
            </a:r>
          </a:p>
          <a:p>
            <a:pPr>
              <a:lnSpc>
                <a:spcPts val="22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2300" y="3505200"/>
            <a:ext cx="8521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STORE D INTO ‘local_user_count.dat’;</a:t>
            </a:r>
          </a:p>
          <a:p>
            <a:pPr>
              <a:lnSpc>
                <a:spcPts val="197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26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Building a Logical Plan Example</a:t>
            </a:r>
          </a:p>
          <a:p>
            <a:pPr>
              <a:lnSpc>
                <a:spcPts val="2990"/>
              </a:lnSpc>
            </a:pPr>
            <a:endParaRPr lang="en-CA" sz="25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1841500"/>
            <a:ext cx="5867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A = LOAD ‘user.dat’ AS (name, age, city);</a:t>
            </a:r>
          </a:p>
          <a:p>
            <a:pPr>
              <a:lnSpc>
                <a:spcPts val="2125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54800" y="1828800"/>
            <a:ext cx="1651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Load(user.dat)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2300" y="2120900"/>
            <a:ext cx="2984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6FC000"/>
                </a:solidFill>
                <a:latin typeface="Courier New"/>
                <a:cs typeface="Courier New"/>
              </a:rPr>
              <a:t>B = GROUP A BY city;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6FC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300" y="2387600"/>
            <a:ext cx="85217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914400" algn="l"/>
              </a:tabLst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C = FOREACH B GENERATE group AS city,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	COUNT(A);</a:t>
            </a:r>
          </a:p>
          <a:p>
            <a:pPr>
              <a:lnSpc>
                <a:spcPts val="22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2300" y="2933700"/>
            <a:ext cx="5041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D = FILTER C BY city IS ‘kitchener’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10400" y="2971800"/>
            <a:ext cx="939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Group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6700" y="3225800"/>
            <a:ext cx="7607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OR city IS ‘waterloo’;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2300" y="3492500"/>
            <a:ext cx="8521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STORE D INTO ‘local_user_count.dat’;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27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Building a Logical Plan Example</a:t>
            </a:r>
          </a:p>
          <a:p>
            <a:pPr>
              <a:lnSpc>
                <a:spcPts val="2990"/>
              </a:lnSpc>
            </a:pPr>
            <a:endParaRPr lang="en-CA" sz="25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1841500"/>
            <a:ext cx="5867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A = LOAD ‘user.dat’ AS (name, age, city);</a:t>
            </a:r>
          </a:p>
          <a:p>
            <a:pPr>
              <a:lnSpc>
                <a:spcPts val="2125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54800" y="1828800"/>
            <a:ext cx="1651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Load(user.dat)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2300" y="2120900"/>
            <a:ext cx="2984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B = GROUP A BY city;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300" y="2387600"/>
            <a:ext cx="85217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914400" algn="l"/>
              </a:tabLst>
            </a:pPr>
            <a:r>
              <a:rPr lang="en-CA" sz="1800" smtClean="0">
                <a:solidFill>
                  <a:srgbClr val="6FC000"/>
                </a:solidFill>
                <a:latin typeface="Courier New"/>
                <a:cs typeface="Courier New"/>
              </a:rPr>
              <a:t>C = FOREACH B GENERATE group AS city,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6FC000"/>
                </a:solidFill>
                <a:latin typeface="Courier New"/>
                <a:cs typeface="Courier New"/>
              </a:rPr>
              <a:t>	COUNT(A);</a:t>
            </a:r>
          </a:p>
          <a:p>
            <a:pPr>
              <a:lnSpc>
                <a:spcPts val="22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2300" y="2933700"/>
            <a:ext cx="5041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D = FILTER C BY city IS ‘kitchener’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10400" y="2971800"/>
            <a:ext cx="939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Group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6700" y="3225800"/>
            <a:ext cx="7607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OR city IS ‘waterloo’;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2300" y="3492500"/>
            <a:ext cx="8521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STORE D INTO ‘local_user_count.dat’;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34200" y="4127500"/>
            <a:ext cx="2209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Foreach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28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Building a Logical Plan Example</a:t>
            </a:r>
          </a:p>
          <a:p>
            <a:pPr>
              <a:lnSpc>
                <a:spcPts val="2990"/>
              </a:lnSpc>
            </a:pPr>
            <a:endParaRPr lang="en-CA" sz="25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1841500"/>
            <a:ext cx="5867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A = LOAD ‘user.dat’ AS (name, age, city);</a:t>
            </a:r>
          </a:p>
          <a:p>
            <a:pPr>
              <a:lnSpc>
                <a:spcPts val="2125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54800" y="1828800"/>
            <a:ext cx="1651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Load(user.dat)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2300" y="2120900"/>
            <a:ext cx="2984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B = GROUP A BY city;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300" y="2387600"/>
            <a:ext cx="85217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914400" algn="l"/>
              </a:tabLst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C = FOREACH B GENERATE group AS city,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	COUNT(A);</a:t>
            </a:r>
          </a:p>
          <a:p>
            <a:pPr>
              <a:lnSpc>
                <a:spcPts val="22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2300" y="2933700"/>
            <a:ext cx="5041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6FC000"/>
                </a:solidFill>
                <a:latin typeface="Courier New"/>
                <a:cs typeface="Courier New"/>
              </a:rPr>
              <a:t>D = FILTER C BY city IS ‘kitchener’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6FC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10400" y="2971800"/>
            <a:ext cx="939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Group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6700" y="3225800"/>
            <a:ext cx="7607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6FC000"/>
                </a:solidFill>
                <a:latin typeface="Courier New"/>
                <a:cs typeface="Courier New"/>
              </a:rPr>
              <a:t>OR city IS ‘waterloo’;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2300" y="3492500"/>
            <a:ext cx="8521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STORE D INTO ‘local_user_count.dat’;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34200" y="4127500"/>
            <a:ext cx="2209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Foreach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61200" y="5270500"/>
            <a:ext cx="2082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Filter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29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Building a Logical Plan Example</a:t>
            </a:r>
          </a:p>
          <a:p>
            <a:pPr>
              <a:lnSpc>
                <a:spcPts val="2990"/>
              </a:lnSpc>
            </a:pPr>
            <a:endParaRPr lang="en-CA" sz="25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1841500"/>
            <a:ext cx="5867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A = LOAD ‘user.dat’ AS (name, age, city);</a:t>
            </a:r>
          </a:p>
          <a:p>
            <a:pPr>
              <a:lnSpc>
                <a:spcPts val="2125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54800" y="1828800"/>
            <a:ext cx="1651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Load(user.dat)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2300" y="2120900"/>
            <a:ext cx="2984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B = GROUP A BY city;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300" y="2387600"/>
            <a:ext cx="85217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914400" algn="l"/>
              </a:tabLst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C = FOREACH B GENERATE group AS city,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	COUNT(A);</a:t>
            </a:r>
          </a:p>
          <a:p>
            <a:pPr>
              <a:lnSpc>
                <a:spcPts val="22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2300" y="2933700"/>
            <a:ext cx="5041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6FC000"/>
                </a:solidFill>
                <a:latin typeface="Courier New"/>
                <a:cs typeface="Courier New"/>
              </a:rPr>
              <a:t>D = FILTER C BY city IS ‘kitchener’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6FC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61200" y="2971800"/>
            <a:ext cx="825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Filter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6700" y="3225800"/>
            <a:ext cx="7607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6FC000"/>
                </a:solidFill>
                <a:latin typeface="Courier New"/>
                <a:cs typeface="Courier New"/>
              </a:rPr>
              <a:t>OR city IS ‘waterloo’;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2300" y="3492500"/>
            <a:ext cx="8521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STORE D INTO ‘local_user_count.dat’;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10400" y="4127500"/>
            <a:ext cx="2133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Group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34200" y="5270500"/>
            <a:ext cx="2209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Foreach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30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Motivation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7399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As a procedural programmer…</a:t>
            </a:r>
          </a:p>
          <a:p>
            <a:pPr>
              <a:lnSpc>
                <a:spcPts val="2990"/>
              </a:lnSpc>
            </a:pPr>
            <a:endParaRPr lang="en-CA" sz="257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6670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May find writing queries in SQL unnatural and too restrictive</a:t>
            </a:r>
          </a:p>
          <a:p>
            <a:pPr>
              <a:lnSpc>
                <a:spcPts val="2645"/>
              </a:lnSpc>
            </a:pPr>
            <a:endParaRPr lang="en-CA" sz="228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3479800"/>
            <a:ext cx="767165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More comfortable with writing code;  a series of statements as</a:t>
            </a:r>
            <a:r>
              <a:rPr lang="en-CA" sz="23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300" dirty="0" smtClean="0">
                <a:solidFill>
                  <a:srgbClr val="464652"/>
                </a:solidFill>
                <a:latin typeface="Gill Sans MT"/>
                <a:cs typeface="Gill Sans MT"/>
              </a:rPr>
              <a:t>opposed to a long query. (Ex: </a:t>
            </a:r>
            <a:r>
              <a:rPr lang="en-CA" sz="2300" dirty="0" err="1" smtClean="0">
                <a:solidFill>
                  <a:srgbClr val="464652"/>
                </a:solidFill>
                <a:latin typeface="Gill Sans MT"/>
                <a:cs typeface="Gill Sans MT"/>
              </a:rPr>
              <a:t>MapReduce</a:t>
            </a:r>
            <a:r>
              <a:rPr lang="en-CA" sz="2300" dirty="0" smtClean="0">
                <a:solidFill>
                  <a:srgbClr val="464652"/>
                </a:solidFill>
                <a:latin typeface="Gill Sans MT"/>
                <a:cs typeface="Gill Sans MT"/>
              </a:rPr>
              <a:t> is so successful). </a:t>
            </a:r>
          </a:p>
          <a:p>
            <a:pPr>
              <a:lnSpc>
                <a:spcPts val="2800"/>
              </a:lnSpc>
            </a:pPr>
            <a:endParaRPr lang="en-CA" sz="23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3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Building a Physical Plan</a:t>
            </a:r>
          </a:p>
          <a:p>
            <a:pPr>
              <a:lnSpc>
                <a:spcPts val="2990"/>
              </a:lnSpc>
            </a:pPr>
            <a:endParaRPr lang="en-CA" sz="257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1841500"/>
            <a:ext cx="5867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A = LOAD ‘user.dat’ AS (name, age, city);</a:t>
            </a:r>
          </a:p>
          <a:p>
            <a:pPr>
              <a:lnSpc>
                <a:spcPts val="2125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54800" y="1828800"/>
            <a:ext cx="1651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Load(user.dat)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2300" y="2120900"/>
            <a:ext cx="2984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B = GROUP A BY city;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300" y="2387600"/>
            <a:ext cx="85217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914400" algn="l"/>
              </a:tabLst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C = FOREACH B GENERATE group AS city,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	COUNT(A);</a:t>
            </a:r>
          </a:p>
          <a:p>
            <a:pPr>
              <a:lnSpc>
                <a:spcPts val="22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2300" y="2933700"/>
            <a:ext cx="5041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D = FILTER C BY city IS ‘kitchener’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61200" y="2971800"/>
            <a:ext cx="825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Filter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6700" y="3225800"/>
            <a:ext cx="7607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OR city IS ‘waterloo’;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2300" y="3492500"/>
            <a:ext cx="8521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1800" smtClean="0">
                <a:solidFill>
                  <a:srgbClr val="6FC000"/>
                </a:solidFill>
                <a:latin typeface="Courier New"/>
                <a:cs typeface="Courier New"/>
              </a:rPr>
              <a:t>STORE D INTO ‘local_user_count.dat’;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10400" y="4127500"/>
            <a:ext cx="2133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Group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55700" y="4521200"/>
            <a:ext cx="79883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Only happens when output is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specified by STORE or DUMP</a:t>
            </a:r>
          </a:p>
          <a:p>
            <a:pPr>
              <a:lnSpc>
                <a:spcPts val="22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34200" y="5270500"/>
            <a:ext cx="2209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Foreach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32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Building a Physical Plan</a:t>
            </a:r>
          </a:p>
          <a:p>
            <a:pPr>
              <a:lnSpc>
                <a:spcPts val="2990"/>
              </a:lnSpc>
            </a:pPr>
            <a:endParaRPr lang="en-CA" sz="257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714500"/>
            <a:ext cx="57404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279400" algn="l"/>
              </a:tabLst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Step 1: Create a map-reduce job for each</a:t>
            </a:r>
            <a:r>
              <a:rPr lang="en-CA" sz="22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97" smtClean="0">
                <a:solidFill>
                  <a:srgbClr val="000000"/>
                </a:solidFill>
                <a:latin typeface="Times New Roman"/>
              </a:rPr>
            </a:b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	COGROUP</a:t>
            </a:r>
          </a:p>
          <a:p>
            <a:pPr>
              <a:lnSpc>
                <a:spcPts val="2755"/>
              </a:lnSpc>
            </a:pPr>
            <a:endParaRPr lang="en-CA" sz="22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27700" y="3771900"/>
            <a:ext cx="825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2" smtClean="0">
                <a:solidFill>
                  <a:srgbClr val="000000"/>
                </a:solidFill>
                <a:latin typeface="Gill Sans MT"/>
                <a:cs typeface="Gill Sans MT"/>
              </a:rPr>
              <a:t>Map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22900" y="4533900"/>
            <a:ext cx="1130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Reduce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54800" y="1841500"/>
            <a:ext cx="2387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Load(user.dat)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61200" y="2984500"/>
            <a:ext cx="1981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Filter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10400" y="4127500"/>
            <a:ext cx="2032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Group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34200" y="5270500"/>
            <a:ext cx="2108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Foreach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33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Building a Physical Plan</a:t>
            </a:r>
          </a:p>
          <a:p>
            <a:pPr>
              <a:lnSpc>
                <a:spcPts val="2990"/>
              </a:lnSpc>
            </a:pPr>
            <a:endParaRPr lang="en-CA" sz="257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714500"/>
            <a:ext cx="57404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279400" algn="l"/>
              </a:tabLst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Step 1: Create a map-reduce job for each</a:t>
            </a:r>
            <a:r>
              <a:rPr lang="en-CA" sz="22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97" smtClean="0">
                <a:solidFill>
                  <a:srgbClr val="000000"/>
                </a:solidFill>
                <a:latin typeface="Times New Roman"/>
              </a:rPr>
            </a:b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	COGROUP</a:t>
            </a:r>
          </a:p>
          <a:p>
            <a:pPr>
              <a:lnSpc>
                <a:spcPts val="2755"/>
              </a:lnSpc>
            </a:pPr>
            <a:endParaRPr lang="en-CA" sz="22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2438400"/>
            <a:ext cx="57404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279400" algn="l"/>
                <a:tab pos="4902200" algn="l"/>
              </a:tabLst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Step 2: Push other commands into the</a:t>
            </a:r>
            <a:r>
              <a:rPr lang="en-CA" sz="22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97" smtClean="0">
                <a:solidFill>
                  <a:srgbClr val="000000"/>
                </a:solidFill>
                <a:latin typeface="Times New Roman"/>
              </a:rPr>
            </a:b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	map and reduce functions where</a:t>
            </a: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	Map</a:t>
            </a:r>
          </a:p>
          <a:p>
            <a:pPr>
              <a:lnSpc>
                <a:spcPts val="307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3225800"/>
            <a:ext cx="54610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possible</a:t>
            </a:r>
          </a:p>
          <a:p>
            <a:pPr>
              <a:lnSpc>
                <a:spcPts val="2310"/>
              </a:lnSpc>
            </a:pPr>
            <a:endParaRPr lang="en-CA" sz="22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3949700"/>
            <a:ext cx="5740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747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300" smtClean="0">
                <a:solidFill>
                  <a:srgbClr val="464652"/>
                </a:solidFill>
                <a:latin typeface="Gill Sans MT"/>
                <a:cs typeface="Gill Sans MT"/>
              </a:rPr>
              <a:t> May be the case certain commands</a:t>
            </a:r>
          </a:p>
          <a:p>
            <a:pPr>
              <a:lnSpc>
                <a:spcPts val="2645"/>
              </a:lnSpc>
            </a:pPr>
            <a:endParaRPr lang="en-CA" sz="228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4305300"/>
            <a:ext cx="54610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require their own map-reduce</a:t>
            </a:r>
          </a:p>
          <a:p>
            <a:pPr>
              <a:lnSpc>
                <a:spcPts val="2645"/>
              </a:lnSpc>
            </a:pPr>
            <a:endParaRPr lang="en-CA" sz="22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22900" y="4610100"/>
            <a:ext cx="1130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Reduce</a:t>
            </a:r>
          </a:p>
          <a:p>
            <a:pPr>
              <a:lnSpc>
                <a:spcPts val="144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54800" y="1841500"/>
            <a:ext cx="2387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Load(user.dat)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61200" y="2984500"/>
            <a:ext cx="1981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Filter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10400" y="4127500"/>
            <a:ext cx="2032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Group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0" y="4711700"/>
            <a:ext cx="4393510" cy="5490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job (</a:t>
            </a:r>
            <a:r>
              <a:rPr lang="en-CA" sz="2297" dirty="0" err="1" smtClean="0">
                <a:solidFill>
                  <a:srgbClr val="464652"/>
                </a:solidFill>
                <a:latin typeface="Gill Sans MT"/>
                <a:cs typeface="Gill Sans MT"/>
              </a:rPr>
              <a:t>ie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: ORDER needs 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separate map-</a:t>
            </a:r>
            <a:endParaRPr lang="en-CA" sz="2297" dirty="0" smtClean="0">
              <a:solidFill>
                <a:srgbClr val="464652"/>
              </a:solidFill>
              <a:latin typeface="Gill Sans MT"/>
              <a:cs typeface="Gill Sans MT"/>
            </a:endParaRPr>
          </a:p>
          <a:p>
            <a:pPr>
              <a:lnSpc>
                <a:spcPts val="2070"/>
              </a:lnSpc>
            </a:pPr>
            <a:endParaRPr lang="en-CA" sz="2297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0" y="5067300"/>
            <a:ext cx="80518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reduce jobs)</a:t>
            </a:r>
          </a:p>
          <a:p>
            <a:pPr>
              <a:lnSpc>
                <a:spcPts val="2070"/>
              </a:lnSpc>
            </a:pPr>
            <a:endParaRPr lang="en-CA" sz="22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934200" y="5321300"/>
            <a:ext cx="2209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Foreach</a:t>
            </a:r>
          </a:p>
          <a:p>
            <a:pPr>
              <a:lnSpc>
                <a:spcPts val="162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34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Efficiency in Execution</a:t>
            </a:r>
          </a:p>
          <a:p>
            <a:pPr>
              <a:lnSpc>
                <a:spcPts val="2990"/>
              </a:lnSpc>
            </a:pPr>
            <a:endParaRPr lang="en-CA" sz="257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1336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Parallelism</a:t>
            </a:r>
          </a:p>
          <a:p>
            <a:pPr>
              <a:lnSpc>
                <a:spcPts val="2645"/>
              </a:lnSpc>
            </a:pPr>
            <a:endParaRPr lang="en-CA" sz="225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3000" y="2959100"/>
            <a:ext cx="800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Loading data - Files are loaded from HDFS</a:t>
            </a:r>
          </a:p>
          <a:p>
            <a:pPr>
              <a:lnSpc>
                <a:spcPts val="2300"/>
              </a:lnSpc>
            </a:pPr>
            <a:endParaRPr lang="en-CA" sz="198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3000" y="3695700"/>
            <a:ext cx="800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Statements are compiled into map-reduce jobs</a:t>
            </a:r>
          </a:p>
          <a:p>
            <a:pPr>
              <a:lnSpc>
                <a:spcPts val="2300"/>
              </a:lnSpc>
            </a:pPr>
            <a:endParaRPr lang="en-CA" sz="198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35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12800" y="16764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Efficiency with Nested Bags</a:t>
            </a:r>
          </a:p>
          <a:p>
            <a:pPr>
              <a:lnSpc>
                <a:spcPts val="2645"/>
              </a:lnSpc>
            </a:pPr>
            <a:endParaRPr lang="en-CA" sz="227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2489200"/>
            <a:ext cx="8001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In many cases, the nested bags created in each tuple of a COGROUP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statement never need to physically materialize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3000" y="3543300"/>
            <a:ext cx="800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Generally perform aggregation after a COGROUP and the</a:t>
            </a:r>
          </a:p>
          <a:p>
            <a:pPr>
              <a:lnSpc>
                <a:spcPts val="2300"/>
              </a:lnSpc>
            </a:pPr>
            <a:endParaRPr lang="en-CA" sz="198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3848100"/>
            <a:ext cx="7772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smtClean="0">
                <a:solidFill>
                  <a:srgbClr val="000000"/>
                </a:solidFill>
                <a:latin typeface="Gill Sans MT"/>
                <a:cs typeface="Gill Sans MT"/>
              </a:rPr>
              <a:t>statements for said aggregation are pushed into the reduce function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000" y="4584700"/>
            <a:ext cx="800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Applies to algebraic functions (ie: COUNT, MAX, MIN, SUM, AVG)</a:t>
            </a:r>
          </a:p>
          <a:p>
            <a:pPr>
              <a:lnSpc>
                <a:spcPts val="2300"/>
              </a:lnSpc>
            </a:pPr>
            <a:endParaRPr lang="en-CA" sz="199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36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12800" y="1676400"/>
            <a:ext cx="61976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Efficiency with Nested Bags</a:t>
            </a:r>
          </a:p>
          <a:p>
            <a:pPr>
              <a:lnSpc>
                <a:spcPts val="2645"/>
              </a:lnSpc>
            </a:pPr>
            <a:endParaRPr lang="en-CA" sz="227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184900" y="2933700"/>
            <a:ext cx="825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Map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12000" y="1841500"/>
            <a:ext cx="1930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Load(user.dat)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18400" y="2984500"/>
            <a:ext cx="1524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Filter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67600" y="4127500"/>
            <a:ext cx="1574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Group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404100" y="5270500"/>
            <a:ext cx="1638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Foreach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37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12800" y="1676400"/>
            <a:ext cx="48133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Efficiency with Nested Bags</a:t>
            </a:r>
          </a:p>
          <a:p>
            <a:pPr>
              <a:lnSpc>
                <a:spcPts val="2645"/>
              </a:lnSpc>
            </a:pPr>
            <a:endParaRPr lang="en-CA" sz="227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112000" y="1905000"/>
            <a:ext cx="1917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Load(user.dat)</a:t>
            </a:r>
          </a:p>
          <a:p>
            <a:pPr>
              <a:lnSpc>
                <a:spcPts val="144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18400" y="2984500"/>
            <a:ext cx="1511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Filter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467600" y="4127500"/>
            <a:ext cx="156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Group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27700" y="4457700"/>
            <a:ext cx="3302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Combine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404100" y="5270500"/>
            <a:ext cx="1625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Foreach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38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12800" y="1676400"/>
            <a:ext cx="61976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Efficiency with Nested Bags</a:t>
            </a:r>
          </a:p>
          <a:p>
            <a:pPr>
              <a:lnSpc>
                <a:spcPts val="2645"/>
              </a:lnSpc>
            </a:pPr>
            <a:endParaRPr lang="en-CA" sz="227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03900" y="5372100"/>
            <a:ext cx="1206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Reduce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12000" y="1841500"/>
            <a:ext cx="1930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Load(user.dat)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18400" y="2984500"/>
            <a:ext cx="1524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Filter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67600" y="4127500"/>
            <a:ext cx="1574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Group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404100" y="5270500"/>
            <a:ext cx="1638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Foreach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39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12800" y="16764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Efficiency with Nested Bags</a:t>
            </a:r>
          </a:p>
          <a:p>
            <a:pPr>
              <a:lnSpc>
                <a:spcPts val="2645"/>
              </a:lnSpc>
            </a:pPr>
            <a:endParaRPr lang="en-CA" sz="227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2501900"/>
            <a:ext cx="800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Why this works:</a:t>
            </a:r>
          </a:p>
          <a:p>
            <a:pPr>
              <a:lnSpc>
                <a:spcPts val="2300"/>
              </a:lnSpc>
            </a:pPr>
            <a:endParaRPr lang="en-CA" sz="196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09700" y="2844800"/>
            <a:ext cx="77343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CA" sz="1260" smtClean="0">
                <a:solidFill>
                  <a:srgbClr val="8AA1B4"/>
                </a:solidFill>
                <a:latin typeface="Wingdings"/>
                <a:cs typeface="Wingdings"/>
              </a:rPr>
              <a:t></a:t>
            </a: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 COUNT is an algebraic function; it can be structured as a tree of sub-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	functions with each leaf working on a subset of the data</a:t>
            </a:r>
          </a:p>
          <a:p>
            <a:pPr>
              <a:lnSpc>
                <a:spcPts val="22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65300" y="3911600"/>
            <a:ext cx="1028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Reduce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05300" y="3962400"/>
            <a:ext cx="774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SUM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5283200"/>
            <a:ext cx="1193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Combine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13100" y="5283200"/>
            <a:ext cx="1168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COUNT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41900" y="5283200"/>
            <a:ext cx="1168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Gill Sans MT"/>
                <a:cs typeface="Gill Sans MT"/>
              </a:rPr>
              <a:t>COUNT</a:t>
            </a:r>
          </a:p>
          <a:p>
            <a:pPr>
              <a:lnSpc>
                <a:spcPts val="2070"/>
              </a:lnSpc>
            </a:pPr>
            <a:endParaRPr lang="en-CA" sz="180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40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Compilation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12800" y="16002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Efficiency with Nested Bags</a:t>
            </a:r>
          </a:p>
          <a:p>
            <a:pPr>
              <a:lnSpc>
                <a:spcPts val="2645"/>
              </a:lnSpc>
            </a:pPr>
            <a:endParaRPr lang="en-CA" sz="227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2387600"/>
            <a:ext cx="80010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518" dirty="0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dirty="0" smtClean="0">
                <a:solidFill>
                  <a:srgbClr val="000000"/>
                </a:solidFill>
                <a:latin typeface="Gill Sans MT"/>
                <a:cs typeface="Gill Sans MT"/>
              </a:rPr>
              <a:t> Pig provides an interface for writing algebraic UDFs so they can take</a:t>
            </a:r>
            <a:r>
              <a:rPr lang="en-CA" sz="19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dirty="0" smtClean="0">
                <a:solidFill>
                  <a:srgbClr val="000000"/>
                </a:solidFill>
                <a:latin typeface="Gill Sans MT"/>
                <a:cs typeface="Gill Sans MT"/>
              </a:rPr>
              <a:t>advantage of this optimization as well.</a:t>
            </a:r>
          </a:p>
          <a:p>
            <a:pPr>
              <a:lnSpc>
                <a:spcPts val="21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33528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Inefficiencies</a:t>
            </a:r>
          </a:p>
          <a:p>
            <a:pPr>
              <a:lnSpc>
                <a:spcPts val="2645"/>
              </a:lnSpc>
            </a:pPr>
            <a:endParaRPr lang="en-CA" sz="226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3000" y="4127500"/>
            <a:ext cx="8001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Non-algebraic aggregate functions (ie: MEDIAN) need entire bag to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materialize; may cause a very large bag to spill to disk if it doesn‟t fit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in memory</a:t>
            </a:r>
          </a:p>
          <a:p>
            <a:pPr>
              <a:lnSpc>
                <a:spcPts val="215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000" y="5359400"/>
            <a:ext cx="80010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Every map-reduce job requires data be written and replicated to the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HDFS (although this is offset by parallelism achieved)</a:t>
            </a:r>
          </a:p>
          <a:p>
            <a:pPr>
              <a:lnSpc>
                <a:spcPts val="21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41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Motivation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Data analysis goals</a:t>
            </a:r>
          </a:p>
          <a:p>
            <a:pPr>
              <a:lnSpc>
                <a:spcPts val="2990"/>
              </a:lnSpc>
            </a:pPr>
            <a:endParaRPr lang="en-CA" sz="256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7272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Quick</a:t>
            </a:r>
          </a:p>
          <a:p>
            <a:pPr>
              <a:lnSpc>
                <a:spcPts val="2645"/>
              </a:lnSpc>
            </a:pPr>
            <a:endParaRPr lang="en-CA" sz="2219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2044700"/>
            <a:ext cx="83312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20039">
              <a:lnSpc>
                <a:spcPts val="3200"/>
              </a:lnSpc>
            </a:pPr>
            <a:r>
              <a:rPr lang="en-CA" sz="1518" dirty="0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dirty="0" smtClean="0">
                <a:solidFill>
                  <a:srgbClr val="000000"/>
                </a:solidFill>
                <a:latin typeface="Gill Sans MT"/>
                <a:cs typeface="Gill Sans MT"/>
              </a:rPr>
              <a:t> Exploit parallel processing power of a distributed system</a:t>
            </a:r>
            <a:r>
              <a:rPr lang="en-CA" sz="220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0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Easy</a:t>
            </a:r>
          </a:p>
          <a:p>
            <a:pPr>
              <a:lnSpc>
                <a:spcPts val="3200"/>
              </a:lnSpc>
            </a:pPr>
            <a:endParaRPr lang="en-CA" sz="220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3000" y="2857500"/>
            <a:ext cx="80010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Be able to write a program or query without a huge learning curve</a:t>
            </a:r>
            <a:r>
              <a:rPr lang="en-CA" sz="19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7" smtClean="0">
                <a:solidFill>
                  <a:srgbClr val="000000"/>
                </a:solidFill>
                <a:latin typeface="Times New Roman"/>
              </a:rPr>
            </a:b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Have some common analysis tasks predefined</a:t>
            </a:r>
          </a:p>
          <a:p>
            <a:pPr>
              <a:lnSpc>
                <a:spcPts val="2900"/>
              </a:lnSpc>
            </a:pPr>
            <a:endParaRPr lang="en-CA" sz="198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36576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Flexible</a:t>
            </a:r>
          </a:p>
          <a:p>
            <a:pPr>
              <a:lnSpc>
                <a:spcPts val="2645"/>
              </a:lnSpc>
            </a:pPr>
            <a:endParaRPr lang="en-CA" sz="224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43000" y="4064000"/>
            <a:ext cx="8001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Transform a data set(s) into a workable structure without much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overhead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800" y="4648200"/>
            <a:ext cx="83312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20039">
              <a:lnSpc>
                <a:spcPts val="32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Perform customized processing</a:t>
            </a:r>
            <a:r>
              <a:rPr lang="en-CA" sz="225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55" smtClean="0">
                <a:solidFill>
                  <a:srgbClr val="000000"/>
                </a:solidFill>
                <a:latin typeface="Times New Roman"/>
              </a:rPr>
            </a:b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Transparent</a:t>
            </a:r>
          </a:p>
          <a:p>
            <a:pPr>
              <a:lnSpc>
                <a:spcPts val="3200"/>
              </a:lnSpc>
            </a:pPr>
            <a:endParaRPr lang="en-CA" sz="225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43000" y="5524500"/>
            <a:ext cx="800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Have a say in how the data processing is executed on the system</a:t>
            </a:r>
          </a:p>
          <a:p>
            <a:pPr>
              <a:lnSpc>
                <a:spcPts val="2300"/>
              </a:lnSpc>
            </a:pPr>
            <a:endParaRPr lang="en-CA" sz="199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5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Debugging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7636129" cy="46166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2990"/>
              </a:lnSpc>
              <a:buFont typeface="Wingdings"/>
              <a:buChar char="}"/>
            </a:pPr>
            <a:r>
              <a:rPr lang="en-CA" sz="2597" dirty="0" smtClean="0">
                <a:solidFill>
                  <a:srgbClr val="000000"/>
                </a:solidFill>
                <a:latin typeface="Gill Sans MT"/>
                <a:cs typeface="Gill Sans MT"/>
              </a:rPr>
              <a:t>How to verify the semantics of an analysis program</a:t>
            </a:r>
          </a:p>
          <a:p>
            <a:pPr marL="914400" lvl="1" indent="-457200">
              <a:lnSpc>
                <a:spcPts val="2990"/>
              </a:lnSpc>
              <a:buFont typeface="Wingdings"/>
              <a:buChar char="}"/>
            </a:pPr>
            <a:r>
              <a:rPr lang="en-CA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Run the program agains</a:t>
            </a:r>
            <a:r>
              <a:rPr lang="en-CA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t whole data set. Might take hours!</a:t>
            </a:r>
            <a:endParaRPr lang="en-CA" sz="20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marL="914400" lvl="1" indent="-457200">
              <a:lnSpc>
                <a:spcPts val="2990"/>
              </a:lnSpc>
              <a:buFont typeface="Wingdings"/>
              <a:buChar char="}"/>
            </a:pPr>
            <a:r>
              <a:rPr lang="en-CA" sz="2000" dirty="0">
                <a:solidFill>
                  <a:srgbClr val="000000"/>
                </a:solidFill>
                <a:latin typeface="Gill Sans MT"/>
                <a:cs typeface="Gill Sans MT"/>
              </a:rPr>
              <a:t>Generate sample dataset</a:t>
            </a:r>
          </a:p>
          <a:p>
            <a:pPr marL="1371600" lvl="2" indent="-457200">
              <a:lnSpc>
                <a:spcPts val="2990"/>
              </a:lnSpc>
              <a:buFont typeface="Wingdings"/>
              <a:buChar char="}"/>
            </a:pPr>
            <a:r>
              <a:rPr lang="en-CA" sz="2000" dirty="0">
                <a:solidFill>
                  <a:srgbClr val="000000"/>
                </a:solidFill>
                <a:latin typeface="Gill Sans MT"/>
                <a:cs typeface="Gill Sans MT"/>
              </a:rPr>
              <a:t>Empty result set may occur on few operations like join, filter</a:t>
            </a:r>
          </a:p>
          <a:p>
            <a:pPr marL="1371600" lvl="2" indent="-457200">
              <a:lnSpc>
                <a:spcPts val="2990"/>
              </a:lnSpc>
              <a:buFont typeface="Wingdings"/>
              <a:buChar char="}"/>
            </a:pPr>
            <a:r>
              <a:rPr lang="en-CA" sz="2000" dirty="0">
                <a:solidFill>
                  <a:srgbClr val="000000"/>
                </a:solidFill>
                <a:latin typeface="Gill Sans MT"/>
                <a:cs typeface="Gill Sans MT"/>
              </a:rPr>
              <a:t>Generally, testing with sample dataset is difficult</a:t>
            </a:r>
          </a:p>
          <a:p>
            <a:pPr marL="914400" lvl="1" indent="-457200">
              <a:lnSpc>
                <a:spcPts val="2990"/>
              </a:lnSpc>
              <a:buFont typeface="Wingdings"/>
              <a:buChar char="}"/>
            </a:pPr>
            <a:r>
              <a:rPr lang="en-CA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Pig-Pen</a:t>
            </a:r>
          </a:p>
          <a:p>
            <a:pPr marL="1371600" lvl="2" indent="-457200">
              <a:lnSpc>
                <a:spcPts val="2990"/>
              </a:lnSpc>
              <a:buFont typeface="Wingdings"/>
              <a:buChar char="}"/>
            </a:pPr>
            <a:r>
              <a:rPr lang="en-CA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Samples data from large dataset for Pig statements</a:t>
            </a:r>
          </a:p>
          <a:p>
            <a:pPr marL="1371600" lvl="2" indent="-457200">
              <a:lnSpc>
                <a:spcPts val="2990"/>
              </a:lnSpc>
              <a:buFont typeface="Wingdings"/>
              <a:buChar char="}"/>
            </a:pPr>
            <a:r>
              <a:rPr lang="en-CA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Apply individual Pig-Latin commands against the dataset</a:t>
            </a:r>
          </a:p>
          <a:p>
            <a:pPr marL="1371600" lvl="2" indent="-457200">
              <a:lnSpc>
                <a:spcPts val="2990"/>
              </a:lnSpc>
              <a:buFont typeface="Wingdings"/>
              <a:buChar char="}"/>
            </a:pPr>
            <a:r>
              <a:rPr lang="en-CA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In case of empty result, pig system resamples</a:t>
            </a:r>
          </a:p>
          <a:p>
            <a:pPr marL="1371600" lvl="2" indent="-457200">
              <a:lnSpc>
                <a:spcPts val="2990"/>
              </a:lnSpc>
              <a:buFont typeface="Wingdings"/>
              <a:buChar char="}"/>
            </a:pPr>
            <a:r>
              <a:rPr lang="en-CA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Remove redundant samples</a:t>
            </a:r>
          </a:p>
          <a:p>
            <a:pPr marL="914400" lvl="1" indent="-457200">
              <a:lnSpc>
                <a:spcPts val="2990"/>
              </a:lnSpc>
              <a:buFont typeface="Wingdings"/>
              <a:buChar char="}"/>
            </a:pPr>
            <a:endParaRPr lang="en-CA" sz="2000" dirty="0" smtClean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marL="914400" lvl="1" indent="-457200">
              <a:lnSpc>
                <a:spcPts val="2990"/>
              </a:lnSpc>
              <a:buFont typeface="Wingdings"/>
              <a:buChar char="}"/>
            </a:pPr>
            <a:endParaRPr lang="en-CA" sz="2000" dirty="0" smtClean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42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Debugging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Pig-Pen</a:t>
            </a:r>
          </a:p>
          <a:p>
            <a:pPr>
              <a:lnSpc>
                <a:spcPts val="2990"/>
              </a:lnSpc>
            </a:pPr>
            <a:endParaRPr lang="en-CA" sz="252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42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Debugging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Pig-Latin command window and command generator</a:t>
            </a:r>
          </a:p>
          <a:p>
            <a:pPr>
              <a:lnSpc>
                <a:spcPts val="2990"/>
              </a:lnSpc>
            </a:pPr>
            <a:endParaRPr lang="en-CA" sz="258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43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Debugging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Sand Box Dataset (generated automatically!)</a:t>
            </a:r>
          </a:p>
          <a:p>
            <a:pPr>
              <a:lnSpc>
                <a:spcPts val="2990"/>
              </a:lnSpc>
            </a:pPr>
            <a:endParaRPr lang="en-CA" sz="258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44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Debugging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Pig-Pen</a:t>
            </a:r>
          </a:p>
          <a:p>
            <a:pPr>
              <a:lnSpc>
                <a:spcPts val="2990"/>
              </a:lnSpc>
            </a:pPr>
            <a:endParaRPr lang="en-CA" sz="252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1336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Provides sample data that is:</a:t>
            </a:r>
          </a:p>
          <a:p>
            <a:pPr>
              <a:lnSpc>
                <a:spcPts val="2645"/>
              </a:lnSpc>
            </a:pPr>
            <a:endParaRPr lang="en-CA" sz="228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3000" y="2489200"/>
            <a:ext cx="80010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Real - taken from actual data</a:t>
            </a:r>
            <a:r>
              <a:rPr lang="en-CA" sz="19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2" smtClean="0">
                <a:solidFill>
                  <a:srgbClr val="000000"/>
                </a:solidFill>
                <a:latin typeface="Times New Roman"/>
              </a:rPr>
            </a:b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Concise - as small as possible</a:t>
            </a:r>
          </a:p>
          <a:p>
            <a:pPr>
              <a:lnSpc>
                <a:spcPts val="2900"/>
              </a:lnSpc>
            </a:pPr>
            <a:endParaRPr lang="en-CA" sz="198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3000" y="3289300"/>
            <a:ext cx="800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18" smtClean="0">
                <a:solidFill>
                  <a:srgbClr val="BBBBBB"/>
                </a:solidFill>
                <a:latin typeface="Wingdings"/>
                <a:cs typeface="Wingdings"/>
              </a:rPr>
              <a:t></a:t>
            </a:r>
            <a:r>
              <a:rPr lang="en-CA" sz="1997" smtClean="0">
                <a:solidFill>
                  <a:srgbClr val="000000"/>
                </a:solidFill>
                <a:latin typeface="Gill Sans MT"/>
                <a:cs typeface="Gill Sans MT"/>
              </a:rPr>
              <a:t> Complete - collectively illustrate the key semantics of each command</a:t>
            </a:r>
          </a:p>
          <a:p>
            <a:pPr>
              <a:lnSpc>
                <a:spcPts val="2300"/>
              </a:lnSpc>
            </a:pPr>
            <a:endParaRPr lang="en-CA" sz="1991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40640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Helps with schema definition</a:t>
            </a:r>
          </a:p>
          <a:p>
            <a:pPr>
              <a:lnSpc>
                <a:spcPts val="2645"/>
              </a:lnSpc>
            </a:pPr>
            <a:endParaRPr lang="en-CA" sz="227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49022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Facilitates incremental program writing</a:t>
            </a:r>
          </a:p>
          <a:p>
            <a:pPr>
              <a:lnSpc>
                <a:spcPts val="2645"/>
              </a:lnSpc>
            </a:pPr>
            <a:endParaRPr lang="en-CA" sz="228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45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Conclusion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714500"/>
            <a:ext cx="85979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Pig is a data processing environment in Hadoop that is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specifically targeted towards procedural programmers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who perform large-scale data analysis.</a:t>
            </a:r>
          </a:p>
          <a:p>
            <a:pPr>
              <a:lnSpc>
                <a:spcPts val="315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467100"/>
            <a:ext cx="85979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Pig-Latin offers high-level data manipulation in a</a:t>
            </a:r>
            <a:r>
              <a:rPr lang="en-CA" sz="26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0" smtClean="0">
                <a:solidFill>
                  <a:srgbClr val="000000"/>
                </a:solidFill>
                <a:latin typeface="Times New Roman"/>
              </a:rPr>
            </a:br>
            <a:r>
              <a:rPr lang="en-CA" sz="2600" smtClean="0">
                <a:solidFill>
                  <a:srgbClr val="000000"/>
                </a:solidFill>
                <a:latin typeface="Gill Sans MT"/>
                <a:cs typeface="Gill Sans MT"/>
              </a:rPr>
              <a:t>procedural style.</a:t>
            </a:r>
          </a:p>
          <a:p>
            <a:pPr>
              <a:lnSpc>
                <a:spcPts val="3100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4800600"/>
            <a:ext cx="85979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Pig-Pen is a debugging environment for Pig-Latin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commands that generates samples from real data.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47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More Info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222500"/>
            <a:ext cx="8597900" cy="173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Pig,  </a:t>
            </a:r>
            <a:r>
              <a:rPr lang="en-CA" sz="2597" smtClean="0">
                <a:solidFill>
                  <a:srgbClr val="B192C9"/>
                </a:solidFill>
                <a:latin typeface="Gill Sans MT"/>
                <a:cs typeface="Gill Sans MT"/>
              </a:rPr>
              <a:t>http://hadoop.apache.org/pig/</a:t>
            </a:r>
            <a:r>
              <a:rPr lang="en-CA" sz="25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79" smtClean="0">
                <a:solidFill>
                  <a:srgbClr val="000000"/>
                </a:solidFill>
                <a:latin typeface="Times New Roman"/>
              </a:rPr>
            </a:b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Hadoop, </a:t>
            </a:r>
            <a:r>
              <a:rPr lang="en-CA" sz="2597" smtClean="0">
                <a:solidFill>
                  <a:srgbClr val="B192C9"/>
                </a:solidFill>
                <a:latin typeface="Gill Sans MT"/>
                <a:cs typeface="Gill Sans MT"/>
              </a:rPr>
              <a:t>http://hadoop.apache.org</a:t>
            </a:r>
          </a:p>
          <a:p>
            <a:pPr>
              <a:lnSpc>
                <a:spcPts val="7400"/>
              </a:lnSpc>
            </a:pPr>
            <a:endParaRPr lang="en-CA" sz="25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159500" y="4521200"/>
            <a:ext cx="2984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Anks-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84900" y="4800600"/>
            <a:ext cx="2959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Thay!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48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Motivation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7399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Relational Distributed Databases</a:t>
            </a:r>
          </a:p>
          <a:p>
            <a:pPr>
              <a:lnSpc>
                <a:spcPts val="2990"/>
              </a:lnSpc>
            </a:pPr>
            <a:endParaRPr lang="en-CA" sz="25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133600"/>
            <a:ext cx="83312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Parallel database products expensive</a:t>
            </a:r>
            <a:r>
              <a:rPr lang="en-CA" sz="226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61" smtClean="0">
                <a:solidFill>
                  <a:srgbClr val="000000"/>
                </a:solidFill>
                <a:latin typeface="Times New Roman"/>
              </a:rPr>
            </a:b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Rigid schemas</a:t>
            </a:r>
          </a:p>
          <a:p>
            <a:pPr>
              <a:lnSpc>
                <a:spcPts val="3200"/>
              </a:lnSpc>
            </a:pPr>
            <a:endParaRPr lang="en-CA" sz="226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3022600"/>
            <a:ext cx="65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endParaRPr lang="en-CA" sz="2297" dirty="0" smtClean="0">
              <a:solidFill>
                <a:srgbClr val="464652"/>
              </a:solidFill>
              <a:latin typeface="Gill Sans MT"/>
              <a:cs typeface="Gill Sans MT"/>
            </a:endParaRPr>
          </a:p>
          <a:p>
            <a:pPr>
              <a:lnSpc>
                <a:spcPts val="2645"/>
              </a:lnSpc>
            </a:pPr>
            <a:endParaRPr lang="en-CA" sz="2287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3006768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Processing requires declarative SQL query construction</a:t>
            </a:r>
          </a:p>
          <a:p>
            <a:pPr>
              <a:lnSpc>
                <a:spcPts val="2645"/>
              </a:lnSpc>
            </a:pPr>
            <a:endParaRPr lang="en-CA" sz="2288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3307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Map-Reduce</a:t>
            </a:r>
          </a:p>
          <a:p>
            <a:pPr>
              <a:lnSpc>
                <a:spcPts val="2990"/>
              </a:lnSpc>
            </a:pPr>
            <a:endParaRPr lang="en-CA" sz="254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48006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Relies on custom code for even common operations</a:t>
            </a:r>
          </a:p>
          <a:p>
            <a:pPr>
              <a:lnSpc>
                <a:spcPts val="2645"/>
              </a:lnSpc>
            </a:pPr>
            <a:endParaRPr lang="en-CA" sz="228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800" y="5194300"/>
            <a:ext cx="83312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Need to do workarounds for tasks that have different data</a:t>
            </a:r>
            <a:r>
              <a:rPr lang="en-CA" sz="22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97" smtClean="0">
                <a:solidFill>
                  <a:srgbClr val="000000"/>
                </a:solidFill>
                <a:latin typeface="Times New Roman"/>
              </a:rPr>
            </a:b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flows other than the expected Map</a:t>
            </a:r>
            <a:r>
              <a:rPr lang="en-CA" sz="2297" smtClean="0">
                <a:solidFill>
                  <a:srgbClr val="464652"/>
                </a:solidFill>
                <a:latin typeface="Wingdings"/>
                <a:cs typeface="Wingdings"/>
              </a:rPr>
              <a:t>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Combine</a:t>
            </a:r>
            <a:r>
              <a:rPr lang="en-CA" sz="2297" smtClean="0">
                <a:solidFill>
                  <a:srgbClr val="464652"/>
                </a:solidFill>
                <a:latin typeface="Wingdings"/>
                <a:cs typeface="Wingdings"/>
              </a:rPr>
              <a:t>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Reduce</a:t>
            </a:r>
          </a:p>
          <a:p>
            <a:pPr>
              <a:lnSpc>
                <a:spcPts val="2800"/>
              </a:lnSpc>
            </a:pPr>
            <a:endParaRPr lang="en-CA" sz="22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6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Motivation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25600"/>
            <a:ext cx="8597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823" dirty="0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 Relational Distributed Databases</a:t>
            </a:r>
          </a:p>
          <a:p>
            <a:pPr>
              <a:lnSpc>
                <a:spcPts val="2760"/>
              </a:lnSpc>
            </a:pPr>
            <a:endParaRPr lang="en-CA" sz="2383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263900"/>
            <a:ext cx="85979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82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400" smtClean="0">
                <a:solidFill>
                  <a:srgbClr val="6FC000"/>
                </a:solidFill>
                <a:latin typeface="Gill Sans MT"/>
                <a:cs typeface="Gill Sans MT"/>
              </a:rPr>
              <a:t> Sweet Spot:  Take the best of both SQL and Map-Reduce;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6FC000"/>
                </a:solidFill>
                <a:latin typeface="Gill Sans MT"/>
                <a:cs typeface="Gill Sans MT"/>
              </a:rPr>
              <a:t>combine high-level declarative querying with low-level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6FC000"/>
                </a:solidFill>
                <a:latin typeface="Gill Sans MT"/>
                <a:cs typeface="Gill Sans MT"/>
              </a:rPr>
              <a:t>procedural programming…Pig Latin!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5537200"/>
            <a:ext cx="8597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82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400" smtClean="0">
                <a:solidFill>
                  <a:srgbClr val="000000"/>
                </a:solidFill>
                <a:latin typeface="Gill Sans MT"/>
                <a:cs typeface="Gill Sans MT"/>
              </a:rPr>
              <a:t> Map-Reduce</a:t>
            </a:r>
          </a:p>
          <a:p>
            <a:pPr>
              <a:lnSpc>
                <a:spcPts val="2760"/>
              </a:lnSpc>
            </a:pPr>
            <a:endParaRPr lang="en-CA" sz="2351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7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3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46100" y="609600"/>
            <a:ext cx="3693319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dirty="0" smtClean="0">
                <a:solidFill>
                  <a:srgbClr val="464652"/>
                </a:solidFill>
                <a:latin typeface="Bookman Old Style"/>
                <a:cs typeface="Bookman Old Style"/>
              </a:rPr>
              <a:t>Pig Latin Example</a:t>
            </a:r>
          </a:p>
          <a:p>
            <a:pPr>
              <a:lnSpc>
                <a:spcPts val="368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0848" y="1196752"/>
            <a:ext cx="8274372" cy="529112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dirty="0" smtClean="0">
                <a:latin typeface="Gill Sans MT" pitchFamily="34" charset="0"/>
              </a:rPr>
              <a:t>Table </a:t>
            </a:r>
            <a:r>
              <a:rPr lang="en-US" sz="2000" dirty="0" err="1">
                <a:latin typeface="Gill Sans MT" pitchFamily="34" charset="0"/>
              </a:rPr>
              <a:t>urls</a:t>
            </a:r>
            <a:r>
              <a:rPr lang="en-US" sz="2000" dirty="0">
                <a:latin typeface="Gill Sans MT" pitchFamily="34" charset="0"/>
              </a:rPr>
              <a:t>: (</a:t>
            </a:r>
            <a:r>
              <a:rPr lang="en-US" sz="2000" dirty="0" err="1" smtClean="0">
                <a:latin typeface="Gill Sans MT" pitchFamily="34" charset="0"/>
              </a:rPr>
              <a:t>url,category</a:t>
            </a:r>
            <a:r>
              <a:rPr lang="en-US" sz="2000" dirty="0">
                <a:latin typeface="Gill Sans MT" pitchFamily="34" charset="0"/>
              </a:rPr>
              <a:t>, </a:t>
            </a:r>
            <a:r>
              <a:rPr lang="en-US" sz="2000" dirty="0" err="1">
                <a:latin typeface="Gill Sans MT" pitchFamily="34" charset="0"/>
              </a:rPr>
              <a:t>pagerank</a:t>
            </a:r>
            <a:r>
              <a:rPr lang="en-US" sz="2000" dirty="0" smtClean="0">
                <a:latin typeface="Gill Sans MT" pitchFamily="34" charset="0"/>
              </a:rPr>
              <a:t>)</a:t>
            </a:r>
          </a:p>
          <a:p>
            <a:endParaRPr lang="en-US" sz="2000" dirty="0">
              <a:latin typeface="Gill Sans MT" pitchFamily="34" charset="0"/>
            </a:endParaRPr>
          </a:p>
          <a:p>
            <a:r>
              <a:rPr lang="en-US" sz="2000" dirty="0">
                <a:latin typeface="Gill Sans MT" pitchFamily="34" charset="0"/>
              </a:rPr>
              <a:t>F</a:t>
            </a:r>
            <a:r>
              <a:rPr lang="en-US" sz="2000" dirty="0" smtClean="0">
                <a:latin typeface="Gill Sans MT" pitchFamily="34" charset="0"/>
              </a:rPr>
              <a:t>ind </a:t>
            </a:r>
            <a:r>
              <a:rPr lang="en-US" sz="2000" dirty="0">
                <a:latin typeface="Gill Sans MT" pitchFamily="34" charset="0"/>
              </a:rPr>
              <a:t>for each </a:t>
            </a:r>
            <a:r>
              <a:rPr lang="en-US" sz="2000" dirty="0" err="1" smtClean="0">
                <a:latin typeface="Gill Sans MT" pitchFamily="34" charset="0"/>
              </a:rPr>
              <a:t>suffciently</a:t>
            </a:r>
            <a:r>
              <a:rPr lang="en-US" sz="2000" dirty="0" smtClean="0">
                <a:latin typeface="Gill Sans MT" pitchFamily="34" charset="0"/>
              </a:rPr>
              <a:t> </a:t>
            </a:r>
            <a:r>
              <a:rPr lang="en-US" sz="2000" dirty="0">
                <a:latin typeface="Gill Sans MT" pitchFamily="34" charset="0"/>
              </a:rPr>
              <a:t>large category, the </a:t>
            </a:r>
            <a:r>
              <a:rPr lang="en-US" sz="2000" dirty="0" smtClean="0">
                <a:latin typeface="Gill Sans MT" pitchFamily="34" charset="0"/>
              </a:rPr>
              <a:t>average </a:t>
            </a:r>
            <a:r>
              <a:rPr lang="en-US" sz="2000" dirty="0" err="1" smtClean="0">
                <a:latin typeface="Gill Sans MT" pitchFamily="34" charset="0"/>
              </a:rPr>
              <a:t>pagerank</a:t>
            </a:r>
            <a:r>
              <a:rPr lang="en-US" sz="2000" dirty="0" smtClean="0">
                <a:latin typeface="Gill Sans MT" pitchFamily="34" charset="0"/>
              </a:rPr>
              <a:t> </a:t>
            </a:r>
            <a:r>
              <a:rPr lang="en-US" sz="2000" dirty="0">
                <a:latin typeface="Gill Sans MT" pitchFamily="34" charset="0"/>
              </a:rPr>
              <a:t>of high-</a:t>
            </a:r>
            <a:r>
              <a:rPr lang="en-US" sz="2000" dirty="0" err="1">
                <a:latin typeface="Gill Sans MT" pitchFamily="34" charset="0"/>
              </a:rPr>
              <a:t>pagerank</a:t>
            </a:r>
            <a:r>
              <a:rPr lang="en-US" sz="2000" dirty="0">
                <a:latin typeface="Gill Sans MT" pitchFamily="34" charset="0"/>
              </a:rPr>
              <a:t> </a:t>
            </a:r>
            <a:r>
              <a:rPr lang="en-US" sz="2000" dirty="0" err="1">
                <a:latin typeface="Gill Sans MT" pitchFamily="34" charset="0"/>
              </a:rPr>
              <a:t>urls</a:t>
            </a:r>
            <a:r>
              <a:rPr lang="en-US" sz="2000" dirty="0">
                <a:latin typeface="Gill Sans MT" pitchFamily="34" charset="0"/>
              </a:rPr>
              <a:t> in that category</a:t>
            </a:r>
            <a:endParaRPr lang="en-US" sz="2000" dirty="0" smtClean="0">
              <a:latin typeface="Gill Sans MT" pitchFamily="34" charset="0"/>
            </a:endParaRPr>
          </a:p>
          <a:p>
            <a:endParaRPr lang="en-US" sz="2000" dirty="0" smtClean="0">
              <a:latin typeface="Gill Sans MT" pitchFamily="34" charset="0"/>
            </a:endParaRPr>
          </a:p>
          <a:p>
            <a:r>
              <a:rPr lang="en-US" sz="2000" dirty="0" smtClean="0">
                <a:latin typeface="Gill Sans MT" pitchFamily="34" charset="0"/>
              </a:rPr>
              <a:t>SQL:</a:t>
            </a:r>
          </a:p>
          <a:p>
            <a:r>
              <a:rPr lang="en-US" sz="2000" dirty="0" smtClean="0">
                <a:latin typeface="Gill Sans MT" pitchFamily="34" charset="0"/>
              </a:rPr>
              <a:t>SELECT </a:t>
            </a:r>
            <a:r>
              <a:rPr lang="en-US" sz="2000" dirty="0">
                <a:latin typeface="Gill Sans MT" pitchFamily="34" charset="0"/>
              </a:rPr>
              <a:t>category, AVG(</a:t>
            </a:r>
            <a:r>
              <a:rPr lang="en-US" sz="2000" dirty="0" err="1">
                <a:latin typeface="Gill Sans MT" pitchFamily="34" charset="0"/>
              </a:rPr>
              <a:t>pagerank</a:t>
            </a:r>
            <a:r>
              <a:rPr lang="en-US" sz="2000" dirty="0">
                <a:latin typeface="Gill Sans MT" pitchFamily="34" charset="0"/>
              </a:rPr>
              <a:t>)</a:t>
            </a:r>
          </a:p>
          <a:p>
            <a:r>
              <a:rPr lang="en-US" sz="2000" dirty="0">
                <a:latin typeface="Gill Sans MT" pitchFamily="34" charset="0"/>
              </a:rPr>
              <a:t>FROM </a:t>
            </a:r>
            <a:r>
              <a:rPr lang="en-US" sz="2000" dirty="0" err="1">
                <a:latin typeface="Gill Sans MT" pitchFamily="34" charset="0"/>
              </a:rPr>
              <a:t>urls</a:t>
            </a:r>
            <a:r>
              <a:rPr lang="en-US" sz="2000" dirty="0">
                <a:latin typeface="Gill Sans MT" pitchFamily="34" charset="0"/>
              </a:rPr>
              <a:t> WHERE </a:t>
            </a:r>
            <a:r>
              <a:rPr lang="en-US" sz="2000" dirty="0" err="1">
                <a:latin typeface="Gill Sans MT" pitchFamily="34" charset="0"/>
              </a:rPr>
              <a:t>pagerank</a:t>
            </a:r>
            <a:r>
              <a:rPr lang="en-US" sz="2000" dirty="0">
                <a:latin typeface="Gill Sans MT" pitchFamily="34" charset="0"/>
              </a:rPr>
              <a:t> &gt; 0.2</a:t>
            </a:r>
          </a:p>
          <a:p>
            <a:r>
              <a:rPr lang="en-US" sz="2000" dirty="0">
                <a:latin typeface="Gill Sans MT" pitchFamily="34" charset="0"/>
              </a:rPr>
              <a:t>GROUP BY category HAVING COUNT(*) &gt; </a:t>
            </a:r>
            <a:r>
              <a:rPr lang="en-US" sz="2000" dirty="0" smtClean="0">
                <a:latin typeface="Gill Sans MT" pitchFamily="34" charset="0"/>
              </a:rPr>
              <a:t>10^6</a:t>
            </a:r>
          </a:p>
          <a:p>
            <a:endParaRPr lang="en-US" sz="2000" dirty="0">
              <a:solidFill>
                <a:srgbClr val="000000"/>
              </a:solidFill>
              <a:latin typeface="Gill Sans MT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Pig Latin: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good_urls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= FILTER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urls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BY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pagerank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&gt; 0.2;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groups = GROUP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good_urls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BY category;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big_groups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= FILTER groups BY COUNT(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good_urls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)&gt;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10^6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output = FOREACH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big_groups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GENERATE category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, A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VG(</a:t>
            </a:r>
            <a:r>
              <a:rPr lang="en-US" sz="2000" dirty="0" err="1" smtClean="0">
                <a:solidFill>
                  <a:srgbClr val="000000"/>
                </a:solidFill>
                <a:latin typeface="Gill Sans MT" pitchFamily="34" charset="0"/>
              </a:rPr>
              <a:t>good_urls.pagerank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);</a:t>
            </a:r>
          </a:p>
          <a:p>
            <a:endParaRPr lang="en-CA" sz="2383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6400800"/>
            <a:ext cx="6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endParaRPr lang="en-CA" sz="1400" dirty="0" smtClean="0">
              <a:solidFill>
                <a:srgbClr val="464652"/>
              </a:solidFill>
              <a:latin typeface="Gill Sans MT"/>
              <a:cs typeface="Gill Sans MT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Outline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System Overview</a:t>
            </a:r>
          </a:p>
          <a:p>
            <a:pPr>
              <a:lnSpc>
                <a:spcPts val="2990"/>
              </a:lnSpc>
            </a:pPr>
            <a:endParaRPr lang="en-CA" sz="256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7399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dirty="0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dirty="0" smtClean="0">
                <a:solidFill>
                  <a:srgbClr val="000000"/>
                </a:solidFill>
                <a:latin typeface="Gill Sans MT"/>
                <a:cs typeface="Gill Sans MT"/>
              </a:rPr>
              <a:t> Pig Latin (The Language)</a:t>
            </a:r>
          </a:p>
          <a:p>
            <a:pPr>
              <a:lnSpc>
                <a:spcPts val="2990"/>
              </a:lnSpc>
            </a:pPr>
            <a:endParaRPr lang="en-CA" sz="2573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21971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dirty="0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dirty="0" smtClean="0">
                <a:solidFill>
                  <a:srgbClr val="464652"/>
                </a:solidFill>
                <a:latin typeface="Gill Sans MT"/>
                <a:cs typeface="Gill Sans MT"/>
              </a:rPr>
              <a:t> Data Structures</a:t>
            </a:r>
          </a:p>
          <a:p>
            <a:pPr>
              <a:lnSpc>
                <a:spcPts val="2645"/>
              </a:lnSpc>
            </a:pPr>
            <a:endParaRPr lang="en-CA" sz="226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26035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Commands</a:t>
            </a:r>
          </a:p>
          <a:p>
            <a:pPr>
              <a:lnSpc>
                <a:spcPts val="2645"/>
              </a:lnSpc>
            </a:pPr>
            <a:endParaRPr lang="en-CA" sz="224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3035300"/>
            <a:ext cx="8597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Pig (The Compiler)</a:t>
            </a:r>
          </a:p>
          <a:p>
            <a:pPr>
              <a:lnSpc>
                <a:spcPts val="2990"/>
              </a:lnSpc>
            </a:pPr>
            <a:endParaRPr lang="en-CA" sz="256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3429000"/>
            <a:ext cx="83312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Logical &amp; Physical Plans</a:t>
            </a:r>
            <a:r>
              <a:rPr lang="en-CA" sz="226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60" smtClean="0">
                <a:solidFill>
                  <a:srgbClr val="000000"/>
                </a:solidFill>
                <a:latin typeface="Times New Roman"/>
              </a:rPr>
            </a:br>
            <a:r>
              <a:rPr lang="en-CA" sz="1747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300" smtClean="0">
                <a:solidFill>
                  <a:srgbClr val="464652"/>
                </a:solidFill>
                <a:latin typeface="Gill Sans MT"/>
                <a:cs typeface="Gill Sans MT"/>
              </a:rPr>
              <a:t> Optimization</a:t>
            </a:r>
          </a:p>
          <a:p>
            <a:pPr>
              <a:lnSpc>
                <a:spcPts val="3300"/>
              </a:lnSpc>
            </a:pPr>
            <a:endParaRPr lang="en-CA" sz="226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800" y="4318000"/>
            <a:ext cx="8331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746" smtClean="0">
                <a:solidFill>
                  <a:srgbClr val="9FB8CD"/>
                </a:solidFill>
                <a:latin typeface="Wingdings"/>
                <a:cs typeface="Wingdings"/>
              </a:rPr>
              <a:t></a:t>
            </a:r>
            <a:r>
              <a:rPr lang="en-CA" sz="2297" smtClean="0">
                <a:solidFill>
                  <a:srgbClr val="464652"/>
                </a:solidFill>
                <a:latin typeface="Gill Sans MT"/>
                <a:cs typeface="Gill Sans MT"/>
              </a:rPr>
              <a:t> Efficiency</a:t>
            </a:r>
          </a:p>
          <a:p>
            <a:pPr>
              <a:lnSpc>
                <a:spcPts val="2645"/>
              </a:lnSpc>
            </a:pPr>
            <a:endParaRPr lang="en-CA" sz="2251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4673600"/>
            <a:ext cx="8597900" cy="102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Pig Pen (The Debugger)</a:t>
            </a:r>
            <a:r>
              <a:rPr lang="en-CA" sz="254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45" smtClean="0">
                <a:solidFill>
                  <a:srgbClr val="000000"/>
                </a:solidFill>
                <a:latin typeface="Times New Roman"/>
              </a:rPr>
            </a:br>
            <a:r>
              <a:rPr lang="en-CA" sz="1973" smtClean="0">
                <a:solidFill>
                  <a:srgbClr val="717BA2"/>
                </a:solidFill>
                <a:latin typeface="Wingdings"/>
                <a:cs typeface="Wingdings"/>
              </a:rPr>
              <a:t></a:t>
            </a:r>
            <a:r>
              <a:rPr lang="en-CA" sz="2597" smtClean="0">
                <a:solidFill>
                  <a:srgbClr val="000000"/>
                </a:solidFill>
                <a:latin typeface="Gill Sans MT"/>
                <a:cs typeface="Gill Sans MT"/>
              </a:rPr>
              <a:t> Conclusion</a:t>
            </a:r>
          </a:p>
          <a:p>
            <a:pPr>
              <a:lnSpc>
                <a:spcPts val="3700"/>
              </a:lnSpc>
            </a:pPr>
            <a:endParaRPr lang="en-CA" sz="2545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8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546100" y="609600"/>
            <a:ext cx="8597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464652"/>
                </a:solidFill>
                <a:latin typeface="Bookman Old Style"/>
                <a:cs typeface="Bookman Old Style"/>
              </a:rPr>
              <a:t>Big Picture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600" y="2247900"/>
            <a:ext cx="23622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114300" algn="l"/>
              </a:tabLst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Pig Latin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	Script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3238500"/>
            <a:ext cx="2222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User-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8000" y="3517900"/>
            <a:ext cx="2336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Defined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19100" y="3797300"/>
            <a:ext cx="242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2" smtClean="0">
                <a:solidFill>
                  <a:srgbClr val="000000"/>
                </a:solidFill>
                <a:latin typeface="Gill Sans MT"/>
                <a:cs typeface="Gill Sans MT"/>
              </a:rPr>
              <a:t>Functions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89300" y="2095500"/>
            <a:ext cx="5753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Pig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59400" y="2476500"/>
            <a:ext cx="36830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63500" algn="l"/>
              </a:tabLst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Map-Reduce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	Statements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46400" y="3213100"/>
            <a:ext cx="6096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6FC000"/>
                </a:solidFill>
                <a:latin typeface="Gill Sans MT"/>
                <a:cs typeface="Gill Sans MT"/>
              </a:rPr>
              <a:t>Compile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49600" y="39751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6FC000"/>
                </a:solidFill>
                <a:latin typeface="Gill Sans MT"/>
                <a:cs typeface="Gill Sans MT"/>
              </a:rPr>
              <a:t>Optimize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53100" y="4457700"/>
            <a:ext cx="3289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1676400" algn="l"/>
              </a:tabLst>
            </a:pPr>
            <a:r>
              <a:rPr lang="en-CA" sz="1800" smtClean="0">
                <a:solidFill>
                  <a:srgbClr val="000000"/>
                </a:solidFill>
                <a:latin typeface="Gill Sans MT"/>
                <a:cs typeface="Gill Sans MT"/>
              </a:rPr>
              <a:t>Write Results	Read Data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8500" y="6400800"/>
            <a:ext cx="844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464652"/>
                </a:solidFill>
                <a:latin typeface="Gill Sans MT"/>
                <a:cs typeface="Gill Sans MT"/>
              </a:rPr>
              <a:t>10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1719</Words>
  <Application>Microsoft Office PowerPoint</Application>
  <PresentationFormat>On-screen Show (4:3)</PresentationFormat>
  <Paragraphs>373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Trailblazer</cp:lastModifiedBy>
  <cp:revision>111</cp:revision>
  <dcterms:created xsi:type="dcterms:W3CDTF">2012-09-30T18:02:36Z</dcterms:created>
  <dcterms:modified xsi:type="dcterms:W3CDTF">2012-10-08T04:23:43Z</dcterms:modified>
</cp:coreProperties>
</file>