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7"/>
  </p:notesMasterIdLst>
  <p:sldIdLst>
    <p:sldId id="258" r:id="rId2"/>
    <p:sldId id="259" r:id="rId3"/>
    <p:sldId id="262" r:id="rId4"/>
    <p:sldId id="260" r:id="rId5"/>
    <p:sldId id="261" r:id="rId6"/>
    <p:sldId id="283" r:id="rId7"/>
    <p:sldId id="263" r:id="rId8"/>
    <p:sldId id="265" r:id="rId9"/>
    <p:sldId id="264" r:id="rId10"/>
    <p:sldId id="267" r:id="rId11"/>
    <p:sldId id="268" r:id="rId12"/>
    <p:sldId id="269" r:id="rId13"/>
    <p:sldId id="266" r:id="rId14"/>
    <p:sldId id="274" r:id="rId15"/>
    <p:sldId id="270" r:id="rId16"/>
    <p:sldId id="272" r:id="rId17"/>
    <p:sldId id="273" r:id="rId18"/>
    <p:sldId id="271" r:id="rId19"/>
    <p:sldId id="276" r:id="rId20"/>
    <p:sldId id="278" r:id="rId21"/>
    <p:sldId id="280" r:id="rId22"/>
    <p:sldId id="279" r:id="rId23"/>
    <p:sldId id="281" r:id="rId24"/>
    <p:sldId id="277" r:id="rId25"/>
    <p:sldId id="282" r:id="rId2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1888" autoAdjust="0"/>
  </p:normalViewPr>
  <p:slideViewPr>
    <p:cSldViewPr>
      <p:cViewPr varScale="1">
        <p:scale>
          <a:sx n="44" d="100"/>
          <a:sy n="44" d="100"/>
        </p:scale>
        <p:origin x="-1421" y="-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97F0AA7-2DE7-465E-BA36-451CD0E7FF68}" type="datetimeFigureOut">
              <a:rPr lang="en-US" smtClean="0"/>
              <a:t>10/15/2012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32ED0BA-CF1B-493A-8AD7-C63EB74977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75786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 traditional approach for parallelizing </a:t>
            </a:r>
            <a:r>
              <a:rPr lang="en-US" dirty="0" err="1" smtClean="0"/>
              <a:t>db</a:t>
            </a:r>
            <a:r>
              <a:rPr lang="en-US" dirty="0" smtClean="0"/>
              <a:t> is to partition the data over the nodes,</a:t>
            </a:r>
            <a:r>
              <a:rPr lang="en-US" baseline="0" dirty="0" smtClean="0"/>
              <a:t> and use this partitioning for load balancing decisions. (each sub-query is evaluated where the data is stored). Static allocation -&gt; predictable workload. Sometimes advances in computer hardware suggests/leads to different/alternative architectural choices.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2ED0BA-CF1B-493A-8AD7-C63EB749777D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834508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2ED0BA-CF1B-493A-8AD7-C63EB749777D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822645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2ED0BA-CF1B-493A-8AD7-C63EB749777D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822645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2ED0BA-CF1B-493A-8AD7-C63EB749777D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822645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2ED0BA-CF1B-493A-8AD7-C63EB749777D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822645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2ED0BA-CF1B-493A-8AD7-C63EB749777D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822645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Solution:</a:t>
            </a:r>
            <a:r>
              <a:rPr lang="en-US" baseline="0" dirty="0" smtClean="0"/>
              <a:t> make it</a:t>
            </a:r>
            <a:r>
              <a:rPr lang="en-US" dirty="0" smtClean="0"/>
              <a:t> proportional to the load of the local pending-request queue</a:t>
            </a:r>
          </a:p>
          <a:p>
            <a:r>
              <a:rPr lang="en-US" dirty="0" smtClean="0"/>
              <a:t>Low threshold -&gt; slow swapping</a:t>
            </a:r>
            <a:r>
              <a:rPr lang="en-US" baseline="0" dirty="0" smtClean="0"/>
              <a:t> strategy (unfair to big chunks)</a:t>
            </a:r>
          </a:p>
          <a:p>
            <a:r>
              <a:rPr lang="en-US" baseline="0" dirty="0" smtClean="0"/>
              <a:t>High threshold -&gt; aggressive chunk replacement </a:t>
            </a:r>
            <a:r>
              <a:rPr lang="en-US" dirty="0" smtClean="0"/>
              <a:t> strategy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2ED0BA-CF1B-493A-8AD7-C63EB749777D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822645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2ED0BA-CF1B-493A-8AD7-C63EB749777D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8226459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2ED0BA-CF1B-493A-8AD7-C63EB749777D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8226459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2ED0BA-CF1B-493A-8AD7-C63EB749777D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8226459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Low </a:t>
            </a:r>
            <a:r>
              <a:rPr lang="en-US" dirty="0" err="1" smtClean="0"/>
              <a:t>Loit</a:t>
            </a:r>
            <a:r>
              <a:rPr lang="en-US" dirty="0" smtClean="0"/>
              <a:t> penalizes</a:t>
            </a:r>
            <a:r>
              <a:rPr lang="en-US" baseline="0" dirty="0" smtClean="0"/>
              <a:t> big chunks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2ED0BA-CF1B-493A-8AD7-C63EB749777D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822645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Logical ring</a:t>
            </a:r>
          </a:p>
          <a:p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Data partition</a:t>
            </a:r>
          </a:p>
          <a:p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Hot set and responsibility</a:t>
            </a:r>
          </a:p>
          <a:p>
            <a:endParaRPr lang="en-US" sz="1200" b="0" i="0" u="none" strike="noStrike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2ED0BA-CF1B-493A-8AD7-C63EB749777D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8226459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Disjointed</a:t>
            </a:r>
            <a:r>
              <a:rPr lang="en-US" baseline="0" dirty="0" smtClean="0"/>
              <a:t> datasets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2ED0BA-CF1B-493A-8AD7-C63EB749777D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8226459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Many queries needing the same data.</a:t>
            </a:r>
          </a:p>
          <a:p>
            <a:r>
              <a:rPr lang="en-US" dirty="0" smtClean="0"/>
              <a:t>The</a:t>
            </a:r>
            <a:r>
              <a:rPr lang="en-US" baseline="0" dirty="0" smtClean="0"/>
              <a:t> more a Bat is touched, the less number of loads.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2ED0BA-CF1B-493A-8AD7-C63EB749777D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8226459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2ED0BA-CF1B-493A-8AD7-C63EB749777D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8226459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2ED0BA-CF1B-493A-8AD7-C63EB749777D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822645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 </a:t>
            </a:r>
            <a:r>
              <a:rPr lang="en-US" dirty="0" err="1" smtClean="0"/>
              <a:t>DataCyclotron</a:t>
            </a:r>
            <a:r>
              <a:rPr lang="en-US" dirty="0" smtClean="0"/>
              <a:t> is a brand new approach for implementing a parallel DB.</a:t>
            </a:r>
          </a:p>
          <a:p>
            <a:r>
              <a:rPr lang="en-US" dirty="0" smtClean="0"/>
              <a:t>The main design goal of the </a:t>
            </a:r>
            <a:r>
              <a:rPr lang="en-US" dirty="0" err="1" smtClean="0"/>
              <a:t>DataCyclotron</a:t>
            </a:r>
            <a:r>
              <a:rPr lang="en-US" dirty="0" smtClean="0"/>
              <a:t> architecture is to provide a distributed</a:t>
            </a:r>
            <a:r>
              <a:rPr lang="en-US" baseline="0" dirty="0" smtClean="0"/>
              <a:t> system that can</a:t>
            </a:r>
            <a:r>
              <a:rPr lang="en-US" dirty="0" smtClean="0"/>
              <a:t> take advantage of modern high-</a:t>
            </a:r>
            <a:r>
              <a:rPr lang="en-US" dirty="0" err="1" smtClean="0"/>
              <a:t>perfomance</a:t>
            </a:r>
            <a:r>
              <a:rPr lang="en-US" baseline="0" dirty="0" smtClean="0"/>
              <a:t> local networks, in order to minimize the average query response time,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2ED0BA-CF1B-493A-8AD7-C63EB749777D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822645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Queries can attach at any node …</a:t>
            </a:r>
          </a:p>
          <a:p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 data chunk is loaded by a node into the ring…</a:t>
            </a:r>
          </a:p>
          <a:p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It continuously hops from node to node... 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Construct a large main-memory ring buffer…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Hot-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sed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: data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continously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flowing around</a:t>
            </a:r>
          </a:p>
          <a:p>
            <a:endParaRPr lang="en-US" sz="1200" b="0" i="0" u="none" strike="noStrike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2ED0BA-CF1B-493A-8AD7-C63EB749777D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822645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2ED0BA-CF1B-493A-8AD7-C63EB749777D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822645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2ED0BA-CF1B-493A-8AD7-C63EB749777D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822645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2ED0BA-CF1B-493A-8AD7-C63EB749777D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822645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Bat,</a:t>
            </a:r>
            <a:r>
              <a:rPr lang="en-US" baseline="0" dirty="0" smtClean="0"/>
              <a:t> </a:t>
            </a:r>
            <a:r>
              <a:rPr lang="en-US" baseline="0" dirty="0" err="1" smtClean="0"/>
              <a:t>req</a:t>
            </a:r>
            <a:r>
              <a:rPr lang="en-US" baseline="0" dirty="0" smtClean="0"/>
              <a:t>, pin, unpin</a:t>
            </a:r>
            <a:endParaRPr lang="en-US" dirty="0" smtClean="0"/>
          </a:p>
          <a:p>
            <a:r>
              <a:rPr lang="en-US" dirty="0" smtClean="0"/>
              <a:t>Why request</a:t>
            </a:r>
            <a:r>
              <a:rPr lang="en-US" baseline="0" dirty="0" smtClean="0"/>
              <a:t> and pin?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2ED0BA-CF1B-493A-8AD7-C63EB749777D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822645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2ED0BA-CF1B-493A-8AD7-C63EB749777D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82264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5BCEB-7E49-4A5F-8784-E3B21FA99BF9}" type="datetimeFigureOut">
              <a:rPr lang="en-US" smtClean="0"/>
              <a:t>10/15/2012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CBD4F-0B88-4151-BFEC-C3F02B6AD0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75795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5BCEB-7E49-4A5F-8784-E3B21FA99BF9}" type="datetimeFigureOut">
              <a:rPr lang="en-US" smtClean="0"/>
              <a:t>10/15/2012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CBD4F-0B88-4151-BFEC-C3F02B6AD0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53544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5BCEB-7E49-4A5F-8784-E3B21FA99BF9}" type="datetimeFigureOut">
              <a:rPr lang="en-US" smtClean="0"/>
              <a:t>10/15/2012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CBD4F-0B88-4151-BFEC-C3F02B6AD0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70291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5BCEB-7E49-4A5F-8784-E3B21FA99BF9}" type="datetimeFigureOut">
              <a:rPr lang="en-US" smtClean="0"/>
              <a:t>10/15/2012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CBD4F-0B88-4151-BFEC-C3F02B6AD0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36715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5BCEB-7E49-4A5F-8784-E3B21FA99BF9}" type="datetimeFigureOut">
              <a:rPr lang="en-US" smtClean="0"/>
              <a:t>10/15/2012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CBD4F-0B88-4151-BFEC-C3F02B6AD0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09736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5BCEB-7E49-4A5F-8784-E3B21FA99BF9}" type="datetimeFigureOut">
              <a:rPr lang="en-US" smtClean="0"/>
              <a:t>10/15/2012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CBD4F-0B88-4151-BFEC-C3F02B6AD0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14868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5BCEB-7E49-4A5F-8784-E3B21FA99BF9}" type="datetimeFigureOut">
              <a:rPr lang="en-US" smtClean="0"/>
              <a:t>10/15/2012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CBD4F-0B88-4151-BFEC-C3F02B6AD0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121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5BCEB-7E49-4A5F-8784-E3B21FA99BF9}" type="datetimeFigureOut">
              <a:rPr lang="en-US" smtClean="0"/>
              <a:t>10/15/2012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CBD4F-0B88-4151-BFEC-C3F02B6AD0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69008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5BCEB-7E49-4A5F-8784-E3B21FA99BF9}" type="datetimeFigureOut">
              <a:rPr lang="en-US" smtClean="0"/>
              <a:t>10/15/2012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CBD4F-0B88-4151-BFEC-C3F02B6AD0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77818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5BCEB-7E49-4A5F-8784-E3B21FA99BF9}" type="datetimeFigureOut">
              <a:rPr lang="en-US" smtClean="0"/>
              <a:t>10/15/2012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CBD4F-0B88-4151-BFEC-C3F02B6AD0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45598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5BCEB-7E49-4A5F-8784-E3B21FA99BF9}" type="datetimeFigureOut">
              <a:rPr lang="en-US" smtClean="0"/>
              <a:t>10/15/2012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CBD4F-0B88-4151-BFEC-C3F02B6AD0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54991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55BCEB-7E49-4A5F-8784-E3B21FA99BF9}" type="datetimeFigureOut">
              <a:rPr lang="en-US" smtClean="0"/>
              <a:t>10/15/2012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BCBD4F-0B88-4151-BFEC-C3F02B6AD0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98430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PencilSketch/>
                    </a14:imgEffect>
                    <a14:imgEffect>
                      <a14:colorTemperature colorTemp="8800"/>
                    </a14:imgEffect>
                    <a14:imgEffect>
                      <a14:brightnessContrast bright="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3707" y="1395413"/>
            <a:ext cx="6804893" cy="5157787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333C8D"/>
          </a:solidFill>
        </p:spPr>
        <p:txBody>
          <a:bodyPr/>
          <a:lstStyle/>
          <a:p>
            <a:r>
              <a:rPr lang="en-US" b="1" dirty="0" smtClean="0">
                <a:solidFill>
                  <a:schemeClr val="bg1"/>
                </a:solidFill>
              </a:rPr>
              <a:t>The Data Cyclotron 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4015" y="2438400"/>
            <a:ext cx="8363272" cy="4090987"/>
          </a:xfrm>
        </p:spPr>
        <p:txBody>
          <a:bodyPr/>
          <a:lstStyle/>
          <a:p>
            <a:pPr marL="0" indent="0" algn="ctr">
              <a:buNone/>
            </a:pPr>
            <a:r>
              <a:rPr lang="en-US" b="1" dirty="0" smtClean="0">
                <a:solidFill>
                  <a:srgbClr val="333C8D"/>
                </a:solidFill>
              </a:rPr>
              <a:t>The Data Cyclotron Query Processing Scheme</a:t>
            </a:r>
          </a:p>
          <a:p>
            <a:pPr marL="0" indent="0" algn="ctr">
              <a:buNone/>
            </a:pPr>
            <a:r>
              <a:rPr lang="en-US" sz="2800" i="1" dirty="0" smtClean="0">
                <a:solidFill>
                  <a:srgbClr val="333C8D"/>
                </a:solidFill>
              </a:rPr>
              <a:t>Romulo </a:t>
            </a:r>
            <a:r>
              <a:rPr lang="en-US" sz="2800" i="1" dirty="0" err="1" smtClean="0">
                <a:solidFill>
                  <a:srgbClr val="333C8D"/>
                </a:solidFill>
              </a:rPr>
              <a:t>Goncalves</a:t>
            </a:r>
            <a:endParaRPr lang="en-US" sz="2800" i="1" dirty="0" smtClean="0">
              <a:solidFill>
                <a:srgbClr val="333C8D"/>
              </a:solidFill>
            </a:endParaRPr>
          </a:p>
          <a:p>
            <a:pPr marL="0" indent="0" algn="ctr">
              <a:buNone/>
            </a:pPr>
            <a:r>
              <a:rPr lang="en-US" sz="2800" i="1" dirty="0" smtClean="0">
                <a:solidFill>
                  <a:srgbClr val="333C8D"/>
                </a:solidFill>
              </a:rPr>
              <a:t>Martin </a:t>
            </a:r>
            <a:r>
              <a:rPr lang="en-US" sz="2800" i="1" dirty="0" err="1" smtClean="0">
                <a:solidFill>
                  <a:srgbClr val="333C8D"/>
                </a:solidFill>
              </a:rPr>
              <a:t>Kersten</a:t>
            </a:r>
            <a:endParaRPr lang="en-US" sz="2800" i="1" dirty="0" smtClean="0">
              <a:solidFill>
                <a:srgbClr val="333C8D"/>
              </a:solidFill>
            </a:endParaRPr>
          </a:p>
          <a:p>
            <a:pPr marL="0" indent="0" algn="ctr">
              <a:buNone/>
            </a:pPr>
            <a:r>
              <a:rPr lang="en-US" sz="2800" b="1" dirty="0" smtClean="0">
                <a:solidFill>
                  <a:srgbClr val="333C8D"/>
                </a:solidFill>
              </a:rPr>
              <a:t>ACM Trans. Database Syst. (TODS) 36(4):27 (2011)</a:t>
            </a:r>
            <a:endParaRPr lang="en-US" sz="2800" b="1" dirty="0">
              <a:solidFill>
                <a:srgbClr val="333C8D"/>
              </a:solidFill>
            </a:endParaRPr>
          </a:p>
        </p:txBody>
      </p:sp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302" y="6200775"/>
            <a:ext cx="9116698" cy="657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581728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333C8D"/>
          </a:solidFill>
        </p:spPr>
        <p:txBody>
          <a:bodyPr/>
          <a:lstStyle/>
          <a:p>
            <a:r>
              <a:rPr lang="en-US" b="1" dirty="0" smtClean="0">
                <a:solidFill>
                  <a:schemeClr val="bg1"/>
                </a:solidFill>
              </a:rPr>
              <a:t>The DBMS Layer</a:t>
            </a:r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302" y="6200775"/>
            <a:ext cx="9116698" cy="657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25451" y="1600200"/>
            <a:ext cx="5720399" cy="44113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Rounded Rectangle 5"/>
          <p:cNvSpPr/>
          <p:nvPr/>
        </p:nvSpPr>
        <p:spPr>
          <a:xfrm>
            <a:off x="2725947" y="1710906"/>
            <a:ext cx="3505200" cy="419100"/>
          </a:xfrm>
          <a:prstGeom prst="roundRect">
            <a:avLst/>
          </a:prstGeom>
          <a:solidFill>
            <a:schemeClr val="accent5">
              <a:lumMod val="60000"/>
              <a:lumOff val="40000"/>
              <a:alpha val="30196"/>
            </a:schemeClr>
          </a:solidFill>
          <a:ln>
            <a:noFill/>
          </a:ln>
          <a:effectLst>
            <a:outerShdw blurRad="40000" dist="20000" dir="5400000" rotWithShape="0">
              <a:srgbClr val="000000">
                <a:alpha val="38000"/>
              </a:srgbClr>
            </a:outerShdw>
            <a:softEdge rad="12700"/>
          </a:effectLst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67048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333C8D"/>
          </a:solidFill>
        </p:spPr>
        <p:txBody>
          <a:bodyPr/>
          <a:lstStyle/>
          <a:p>
            <a:r>
              <a:rPr lang="en-US" b="1" dirty="0" smtClean="0">
                <a:solidFill>
                  <a:schemeClr val="bg1"/>
                </a:solidFill>
              </a:rPr>
              <a:t>Data Cyclotron Layer</a:t>
            </a:r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302" y="6200775"/>
            <a:ext cx="9116698" cy="657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25451" y="1600200"/>
            <a:ext cx="5720399" cy="44113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Rounded Rectangle 5"/>
          <p:cNvSpPr/>
          <p:nvPr/>
        </p:nvSpPr>
        <p:spPr>
          <a:xfrm>
            <a:off x="2725947" y="2590800"/>
            <a:ext cx="3505200" cy="1558506"/>
          </a:xfrm>
          <a:prstGeom prst="roundRect">
            <a:avLst/>
          </a:prstGeom>
          <a:solidFill>
            <a:schemeClr val="accent5">
              <a:lumMod val="60000"/>
              <a:lumOff val="40000"/>
              <a:alpha val="30196"/>
            </a:schemeClr>
          </a:solidFill>
          <a:ln>
            <a:noFill/>
          </a:ln>
          <a:effectLst>
            <a:outerShdw blurRad="40000" dist="20000" dir="5400000" rotWithShape="0">
              <a:srgbClr val="000000">
                <a:alpha val="38000"/>
              </a:srgbClr>
            </a:outerShdw>
            <a:softEdge rad="12700"/>
          </a:effectLst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315984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333C8D"/>
          </a:solidFill>
        </p:spPr>
        <p:txBody>
          <a:bodyPr/>
          <a:lstStyle/>
          <a:p>
            <a:r>
              <a:rPr lang="en-US" b="1" dirty="0" smtClean="0">
                <a:solidFill>
                  <a:schemeClr val="bg1"/>
                </a:solidFill>
              </a:rPr>
              <a:t>The Network Layer</a:t>
            </a:r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302" y="6200775"/>
            <a:ext cx="9116698" cy="657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25451" y="1600200"/>
            <a:ext cx="5720399" cy="44113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Rounded Rectangle 5"/>
          <p:cNvSpPr/>
          <p:nvPr/>
        </p:nvSpPr>
        <p:spPr>
          <a:xfrm>
            <a:off x="2725947" y="4648200"/>
            <a:ext cx="3505200" cy="1143000"/>
          </a:xfrm>
          <a:prstGeom prst="roundRect">
            <a:avLst/>
          </a:prstGeom>
          <a:solidFill>
            <a:schemeClr val="accent5">
              <a:lumMod val="60000"/>
              <a:lumOff val="40000"/>
              <a:alpha val="30196"/>
            </a:schemeClr>
          </a:solidFill>
          <a:ln>
            <a:noFill/>
          </a:ln>
          <a:effectLst>
            <a:outerShdw blurRad="40000" dist="20000" dir="5400000" rotWithShape="0">
              <a:srgbClr val="000000">
                <a:alpha val="38000"/>
              </a:srgbClr>
            </a:outerShdw>
            <a:softEdge rad="12700"/>
          </a:effectLst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1493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333C8D"/>
          </a:solidFill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chemeClr val="bg1"/>
                </a:solidFill>
              </a:rPr>
              <a:t>DC Layer: Request Propagation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4015" y="1671984"/>
            <a:ext cx="8363272" cy="4857403"/>
          </a:xfrm>
        </p:spPr>
        <p:txBody>
          <a:bodyPr>
            <a:normAutofit/>
          </a:bodyPr>
          <a:lstStyle/>
          <a:p>
            <a:r>
              <a:rPr lang="en-US" sz="2400" b="1" dirty="0" err="1" smtClean="0">
                <a:solidFill>
                  <a:srgbClr val="333C8D"/>
                </a:solidFill>
              </a:rPr>
              <a:t>Request_msg</a:t>
            </a:r>
            <a:r>
              <a:rPr lang="en-US" sz="2400" b="1" dirty="0" smtClean="0">
                <a:solidFill>
                  <a:srgbClr val="333C8D"/>
                </a:solidFill>
              </a:rPr>
              <a:t> = (</a:t>
            </a:r>
            <a:r>
              <a:rPr lang="en-US" sz="2400" b="1" dirty="0" err="1" smtClean="0">
                <a:solidFill>
                  <a:srgbClr val="FF0000"/>
                </a:solidFill>
              </a:rPr>
              <a:t>SenderID</a:t>
            </a:r>
            <a:r>
              <a:rPr lang="en-US" sz="2400" b="1" dirty="0" smtClean="0">
                <a:solidFill>
                  <a:srgbClr val="333C8D"/>
                </a:solidFill>
              </a:rPr>
              <a:t>, </a:t>
            </a:r>
            <a:r>
              <a:rPr lang="en-US" sz="2400" b="1" dirty="0" err="1" smtClean="0">
                <a:solidFill>
                  <a:srgbClr val="00B050"/>
                </a:solidFill>
              </a:rPr>
              <a:t>ChunkID</a:t>
            </a:r>
            <a:r>
              <a:rPr lang="en-US" sz="2400" b="1" dirty="0" smtClean="0">
                <a:solidFill>
                  <a:srgbClr val="333C8D"/>
                </a:solidFill>
              </a:rPr>
              <a:t>)</a:t>
            </a:r>
          </a:p>
          <a:p>
            <a:r>
              <a:rPr lang="en-US" sz="2400" b="1" dirty="0" smtClean="0">
                <a:solidFill>
                  <a:srgbClr val="333C8D"/>
                </a:solidFill>
              </a:rPr>
              <a:t>If (</a:t>
            </a:r>
            <a:r>
              <a:rPr lang="en-US" sz="2400" b="1" dirty="0" err="1" smtClean="0">
                <a:solidFill>
                  <a:srgbClr val="FF0000"/>
                </a:solidFill>
              </a:rPr>
              <a:t>SenderID</a:t>
            </a:r>
            <a:r>
              <a:rPr lang="en-US" sz="2400" b="1" dirty="0" smtClean="0">
                <a:solidFill>
                  <a:srgbClr val="FF0000"/>
                </a:solidFill>
              </a:rPr>
              <a:t> </a:t>
            </a:r>
            <a:r>
              <a:rPr lang="en-US" sz="2400" b="1" dirty="0" smtClean="0">
                <a:solidFill>
                  <a:srgbClr val="333C8D"/>
                </a:solidFill>
              </a:rPr>
              <a:t>==me) : raise exception (data is missing!)</a:t>
            </a:r>
          </a:p>
          <a:p>
            <a:r>
              <a:rPr lang="en-US" sz="2400" b="1" dirty="0" smtClean="0">
                <a:solidFill>
                  <a:srgbClr val="333C8D"/>
                </a:solidFill>
              </a:rPr>
              <a:t>If </a:t>
            </a:r>
            <a:r>
              <a:rPr lang="en-US" sz="2400" b="1" dirty="0" err="1" smtClean="0">
                <a:solidFill>
                  <a:srgbClr val="00B050"/>
                </a:solidFill>
              </a:rPr>
              <a:t>ChunkID</a:t>
            </a:r>
            <a:r>
              <a:rPr lang="en-US" sz="2400" b="1" dirty="0" smtClean="0">
                <a:solidFill>
                  <a:srgbClr val="333C8D"/>
                </a:solidFill>
              </a:rPr>
              <a:t> is stored here :</a:t>
            </a:r>
          </a:p>
          <a:p>
            <a:pPr lvl="1"/>
            <a:r>
              <a:rPr lang="en-US" sz="2000" b="1" dirty="0" smtClean="0">
                <a:solidFill>
                  <a:srgbClr val="333C8D"/>
                </a:solidFill>
              </a:rPr>
              <a:t>It was already loaded to the ring? Ignore the request </a:t>
            </a:r>
            <a:r>
              <a:rPr lang="en-US" sz="2000" b="1" dirty="0" err="1" smtClean="0">
                <a:solidFill>
                  <a:srgbClr val="333C8D"/>
                </a:solidFill>
              </a:rPr>
              <a:t>msg</a:t>
            </a:r>
            <a:endParaRPr lang="en-US" sz="2000" b="1" dirty="0" smtClean="0">
              <a:solidFill>
                <a:srgbClr val="333C8D"/>
              </a:solidFill>
            </a:endParaRPr>
          </a:p>
          <a:p>
            <a:pPr lvl="1"/>
            <a:r>
              <a:rPr lang="en-US" sz="2000" b="1" dirty="0" smtClean="0">
                <a:solidFill>
                  <a:srgbClr val="333C8D"/>
                </a:solidFill>
              </a:rPr>
              <a:t>Is the ring is full ?</a:t>
            </a:r>
          </a:p>
          <a:p>
            <a:pPr lvl="2"/>
            <a:r>
              <a:rPr lang="en-US" sz="1800" b="1" dirty="0" smtClean="0">
                <a:solidFill>
                  <a:srgbClr val="333C8D"/>
                </a:solidFill>
              </a:rPr>
              <a:t>YES : add the request to the pending queue</a:t>
            </a:r>
          </a:p>
          <a:p>
            <a:pPr lvl="2"/>
            <a:r>
              <a:rPr lang="en-US" sz="1800" b="1" dirty="0" smtClean="0">
                <a:solidFill>
                  <a:srgbClr val="333C8D"/>
                </a:solidFill>
              </a:rPr>
              <a:t>NO :  load the data to the ring</a:t>
            </a:r>
          </a:p>
          <a:p>
            <a:r>
              <a:rPr lang="en-US" sz="2400" b="1" dirty="0" smtClean="0">
                <a:solidFill>
                  <a:srgbClr val="333C8D"/>
                </a:solidFill>
              </a:rPr>
              <a:t>If I need the very same </a:t>
            </a:r>
            <a:r>
              <a:rPr lang="en-US" sz="2400" b="1" dirty="0" err="1" smtClean="0">
                <a:solidFill>
                  <a:srgbClr val="00B050"/>
                </a:solidFill>
              </a:rPr>
              <a:t>ChunkID</a:t>
            </a:r>
            <a:r>
              <a:rPr lang="en-US" sz="2400" b="1" dirty="0" smtClean="0">
                <a:solidFill>
                  <a:srgbClr val="333C8D"/>
                </a:solidFill>
              </a:rPr>
              <a:t> : absorb the request</a:t>
            </a:r>
          </a:p>
          <a:p>
            <a:r>
              <a:rPr lang="en-US" sz="2400" b="1" dirty="0" smtClean="0">
                <a:solidFill>
                  <a:srgbClr val="333C8D"/>
                </a:solidFill>
              </a:rPr>
              <a:t>Else: forward the request to the next node in the ring</a:t>
            </a:r>
            <a:endParaRPr lang="en-US" sz="2400" b="1" dirty="0">
              <a:solidFill>
                <a:srgbClr val="333C8D"/>
              </a:solidFill>
            </a:endParaRPr>
          </a:p>
        </p:txBody>
      </p:sp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302" y="6200775"/>
            <a:ext cx="9116698" cy="657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864159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333C8D"/>
          </a:solidFill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chemeClr val="bg1"/>
                </a:solidFill>
              </a:rPr>
              <a:t>DC Layer: Pending Requests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4015" y="1671984"/>
            <a:ext cx="8363272" cy="4857403"/>
          </a:xfrm>
        </p:spPr>
        <p:txBody>
          <a:bodyPr>
            <a:normAutofit/>
          </a:bodyPr>
          <a:lstStyle/>
          <a:p>
            <a:r>
              <a:rPr lang="en-US" sz="2800" b="1" dirty="0" smtClean="0">
                <a:solidFill>
                  <a:srgbClr val="333C8D"/>
                </a:solidFill>
              </a:rPr>
              <a:t>Check for available space at regular intervals</a:t>
            </a:r>
          </a:p>
          <a:p>
            <a:r>
              <a:rPr lang="en-US" sz="2800" b="1" dirty="0" smtClean="0">
                <a:solidFill>
                  <a:srgbClr val="333C8D"/>
                </a:solidFill>
              </a:rPr>
              <a:t>Handle the </a:t>
            </a:r>
            <a:r>
              <a:rPr lang="en-US" sz="2800" b="1" dirty="0" smtClean="0">
                <a:solidFill>
                  <a:srgbClr val="FF0000"/>
                </a:solidFill>
              </a:rPr>
              <a:t>older</a:t>
            </a:r>
            <a:r>
              <a:rPr lang="en-US" sz="2800" b="1" dirty="0" smtClean="0">
                <a:solidFill>
                  <a:srgbClr val="333C8D"/>
                </a:solidFill>
              </a:rPr>
              <a:t> request that </a:t>
            </a:r>
            <a:r>
              <a:rPr lang="en-US" sz="2800" b="1" dirty="0" smtClean="0">
                <a:solidFill>
                  <a:srgbClr val="FF0000"/>
                </a:solidFill>
              </a:rPr>
              <a:t>fits</a:t>
            </a:r>
            <a:r>
              <a:rPr lang="en-US" sz="2800" b="1" dirty="0" smtClean="0">
                <a:solidFill>
                  <a:srgbClr val="333C8D"/>
                </a:solidFill>
              </a:rPr>
              <a:t> the actual available space in the ring</a:t>
            </a:r>
            <a:endParaRPr lang="en-US" sz="2800" b="1" dirty="0">
              <a:solidFill>
                <a:srgbClr val="333C8D"/>
              </a:solidFill>
            </a:endParaRPr>
          </a:p>
        </p:txBody>
      </p:sp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302" y="6200775"/>
            <a:ext cx="9116698" cy="657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8962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333C8D"/>
          </a:solidFill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chemeClr val="bg1"/>
                </a:solidFill>
              </a:rPr>
              <a:t>DC Layer: handling data-chunks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4015" y="1671984"/>
            <a:ext cx="8363272" cy="4857403"/>
          </a:xfrm>
        </p:spPr>
        <p:txBody>
          <a:bodyPr/>
          <a:lstStyle/>
          <a:p>
            <a:r>
              <a:rPr lang="en-US" b="1" dirty="0" smtClean="0">
                <a:solidFill>
                  <a:srgbClr val="333C8D"/>
                </a:solidFill>
              </a:rPr>
              <a:t>Data-chunk header:</a:t>
            </a:r>
          </a:p>
          <a:p>
            <a:pPr lvl="1"/>
            <a:r>
              <a:rPr lang="en-US" b="1" dirty="0" smtClean="0">
                <a:solidFill>
                  <a:schemeClr val="accent2">
                    <a:lumMod val="75000"/>
                  </a:schemeClr>
                </a:solidFill>
              </a:rPr>
              <a:t>Data-chunk-</a:t>
            </a:r>
            <a:r>
              <a:rPr lang="en-US" b="1" dirty="0" err="1" smtClean="0">
                <a:solidFill>
                  <a:schemeClr val="accent2">
                    <a:lumMod val="75000"/>
                  </a:schemeClr>
                </a:solidFill>
              </a:rPr>
              <a:t>uid</a:t>
            </a:r>
            <a:endParaRPr lang="en-US" b="1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lvl="1"/>
            <a:r>
              <a:rPr lang="en-US" b="1" dirty="0" smtClean="0">
                <a:solidFill>
                  <a:srgbClr val="333C8D"/>
                </a:solidFill>
              </a:rPr>
              <a:t>Owner</a:t>
            </a:r>
          </a:p>
          <a:p>
            <a:pPr lvl="1"/>
            <a:r>
              <a:rPr lang="en-US" sz="3600" b="1" dirty="0" smtClean="0">
                <a:solidFill>
                  <a:srgbClr val="FF0000"/>
                </a:solidFill>
              </a:rPr>
              <a:t>LOI (Level Of Interest)</a:t>
            </a:r>
          </a:p>
          <a:p>
            <a:pPr lvl="1"/>
            <a:r>
              <a:rPr lang="en-US" b="1" dirty="0" smtClean="0">
                <a:solidFill>
                  <a:schemeClr val="bg2">
                    <a:lumMod val="50000"/>
                  </a:schemeClr>
                </a:solidFill>
              </a:rPr>
              <a:t>Copies</a:t>
            </a:r>
          </a:p>
          <a:p>
            <a:pPr lvl="1"/>
            <a:r>
              <a:rPr lang="en-US" b="1" dirty="0" smtClean="0">
                <a:solidFill>
                  <a:srgbClr val="00B0F0"/>
                </a:solidFill>
              </a:rPr>
              <a:t>Hops</a:t>
            </a:r>
          </a:p>
          <a:p>
            <a:pPr lvl="1"/>
            <a:r>
              <a:rPr lang="en-US" b="1" dirty="0" smtClean="0">
                <a:solidFill>
                  <a:srgbClr val="333C8D"/>
                </a:solidFill>
              </a:rPr>
              <a:t>Cycles</a:t>
            </a:r>
          </a:p>
        </p:txBody>
      </p:sp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302" y="6200775"/>
            <a:ext cx="9116698" cy="657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305981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333C8D"/>
          </a:solidFill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chemeClr val="bg1"/>
                </a:solidFill>
              </a:rPr>
              <a:t>DC Layer: handling foreign chunks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4015" y="1671984"/>
            <a:ext cx="8363272" cy="4857403"/>
          </a:xfrm>
        </p:spPr>
        <p:txBody>
          <a:bodyPr>
            <a:normAutofit/>
          </a:bodyPr>
          <a:lstStyle/>
          <a:p>
            <a:r>
              <a:rPr lang="en-US" sz="2800" b="1" dirty="0" smtClean="0">
                <a:solidFill>
                  <a:srgbClr val="00B0F0"/>
                </a:solidFill>
              </a:rPr>
              <a:t>Hops</a:t>
            </a:r>
            <a:r>
              <a:rPr lang="en-US" sz="2400" b="1" dirty="0" smtClean="0">
                <a:solidFill>
                  <a:srgbClr val="333C8D"/>
                </a:solidFill>
              </a:rPr>
              <a:t>++</a:t>
            </a:r>
            <a:endParaRPr lang="en-US" sz="2400" b="1" dirty="0">
              <a:solidFill>
                <a:srgbClr val="333C8D"/>
              </a:solidFill>
            </a:endParaRPr>
          </a:p>
          <a:p>
            <a:r>
              <a:rPr lang="en-US" sz="2800" b="1" dirty="0" smtClean="0">
                <a:solidFill>
                  <a:srgbClr val="333C8D"/>
                </a:solidFill>
              </a:rPr>
              <a:t>If I was waiting for this </a:t>
            </a:r>
            <a:r>
              <a:rPr lang="en-US" sz="2800" b="1" dirty="0" smtClean="0">
                <a:solidFill>
                  <a:schemeClr val="accent2">
                    <a:lumMod val="75000"/>
                  </a:schemeClr>
                </a:solidFill>
              </a:rPr>
              <a:t>Data-chunk-</a:t>
            </a:r>
            <a:r>
              <a:rPr lang="en-US" sz="2800" b="1" dirty="0" err="1" smtClean="0">
                <a:solidFill>
                  <a:schemeClr val="accent2">
                    <a:lumMod val="75000"/>
                  </a:schemeClr>
                </a:solidFill>
              </a:rPr>
              <a:t>uid</a:t>
            </a:r>
            <a:r>
              <a:rPr lang="en-US" sz="2800" b="1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n-US" b="1" dirty="0" smtClean="0">
                <a:solidFill>
                  <a:srgbClr val="333C8D"/>
                </a:solidFill>
              </a:rPr>
              <a:t>:</a:t>
            </a:r>
          </a:p>
          <a:p>
            <a:pPr marL="742950" lvl="2" indent="-342900"/>
            <a:r>
              <a:rPr lang="en-US" b="1" dirty="0" smtClean="0">
                <a:solidFill>
                  <a:srgbClr val="333C8D"/>
                </a:solidFill>
              </a:rPr>
              <a:t>Wake-up pinned queries</a:t>
            </a:r>
          </a:p>
          <a:p>
            <a:pPr marL="742950" lvl="2" indent="-342900"/>
            <a:r>
              <a:rPr lang="en-US" b="1" dirty="0" smtClean="0">
                <a:solidFill>
                  <a:schemeClr val="bg2">
                    <a:lumMod val="50000"/>
                  </a:schemeClr>
                </a:solidFill>
              </a:rPr>
              <a:t>Copies </a:t>
            </a:r>
            <a:r>
              <a:rPr lang="en-US" b="1" dirty="0" smtClean="0">
                <a:solidFill>
                  <a:srgbClr val="333C8D"/>
                </a:solidFill>
              </a:rPr>
              <a:t>++</a:t>
            </a:r>
          </a:p>
          <a:p>
            <a:pPr marL="0" indent="-400050"/>
            <a:r>
              <a:rPr lang="en-US" b="1" dirty="0" smtClean="0">
                <a:solidFill>
                  <a:srgbClr val="333C8D"/>
                </a:solidFill>
              </a:rPr>
              <a:t>Forward the chunk</a:t>
            </a:r>
            <a:endParaRPr lang="en-US" b="1" dirty="0">
              <a:solidFill>
                <a:srgbClr val="333C8D"/>
              </a:solidFill>
            </a:endParaRPr>
          </a:p>
        </p:txBody>
      </p:sp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302" y="6200775"/>
            <a:ext cx="9116698" cy="657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3988223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333C8D"/>
          </a:solidFill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chemeClr val="bg1"/>
                </a:solidFill>
              </a:rPr>
              <a:t>DC Layer: handling local chunks</a:t>
            </a:r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302" y="6200775"/>
            <a:ext cx="9116698" cy="657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4189" y="3048000"/>
            <a:ext cx="3062924" cy="9338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1587" y="4210418"/>
            <a:ext cx="8668512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Content Placeholder 2"/>
          <p:cNvSpPr txBox="1">
            <a:spLocks/>
          </p:cNvSpPr>
          <p:nvPr/>
        </p:nvSpPr>
        <p:spPr>
          <a:xfrm>
            <a:off x="404015" y="1671984"/>
            <a:ext cx="8363272" cy="485740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800" b="1" dirty="0" smtClean="0">
                <a:solidFill>
                  <a:srgbClr val="333C8D"/>
                </a:solidFill>
              </a:rPr>
              <a:t>Fragments are loaded/unload into the ring depending on their LOI</a:t>
            </a:r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404015" y="5334000"/>
            <a:ext cx="8363272" cy="119538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b="1" dirty="0" smtClean="0">
                <a:solidFill>
                  <a:srgbClr val="FF0000"/>
                </a:solidFill>
              </a:rPr>
              <a:t>How to set the LOI threshold?</a:t>
            </a:r>
            <a:endParaRPr lang="en-US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1161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38800" y="3533473"/>
            <a:ext cx="2773191" cy="230517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333C8D"/>
          </a:solidFill>
        </p:spPr>
        <p:txBody>
          <a:bodyPr/>
          <a:lstStyle/>
          <a:p>
            <a:r>
              <a:rPr lang="en-US" b="1" dirty="0" smtClean="0">
                <a:solidFill>
                  <a:schemeClr val="bg1"/>
                </a:solidFill>
              </a:rPr>
              <a:t>Some questions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4015" y="1671984"/>
            <a:ext cx="8363272" cy="4857403"/>
          </a:xfrm>
        </p:spPr>
        <p:txBody>
          <a:bodyPr/>
          <a:lstStyle/>
          <a:p>
            <a:r>
              <a:rPr lang="en-US" b="1" dirty="0" smtClean="0">
                <a:solidFill>
                  <a:srgbClr val="333C8D"/>
                </a:solidFill>
              </a:rPr>
              <a:t>How does it scale</a:t>
            </a:r>
            <a:r>
              <a:rPr lang="en-US" b="1" dirty="0" smtClean="0">
                <a:solidFill>
                  <a:srgbClr val="333C8D"/>
                </a:solidFill>
              </a:rPr>
              <a:t>?</a:t>
            </a:r>
          </a:p>
          <a:p>
            <a:r>
              <a:rPr lang="en-US" b="1" dirty="0">
                <a:solidFill>
                  <a:srgbClr val="333C8D"/>
                </a:solidFill>
              </a:rPr>
              <a:t>No single point of failure</a:t>
            </a:r>
            <a:r>
              <a:rPr lang="en-US" b="1" dirty="0" smtClean="0">
                <a:solidFill>
                  <a:srgbClr val="333C8D"/>
                </a:solidFill>
              </a:rPr>
              <a:t>?</a:t>
            </a:r>
            <a:endParaRPr lang="en-US" b="1" dirty="0" smtClean="0">
              <a:solidFill>
                <a:srgbClr val="333C8D"/>
              </a:solidFill>
            </a:endParaRPr>
          </a:p>
          <a:p>
            <a:r>
              <a:rPr lang="en-US" b="1" dirty="0" smtClean="0">
                <a:solidFill>
                  <a:srgbClr val="333C8D"/>
                </a:solidFill>
              </a:rPr>
              <a:t>How does it manage local bandwidth?</a:t>
            </a:r>
          </a:p>
          <a:p>
            <a:r>
              <a:rPr lang="en-US" b="1" dirty="0" smtClean="0">
                <a:solidFill>
                  <a:srgbClr val="333C8D"/>
                </a:solidFill>
              </a:rPr>
              <a:t>Resource </a:t>
            </a:r>
            <a:r>
              <a:rPr lang="en-US" b="1" dirty="0" smtClean="0">
                <a:solidFill>
                  <a:srgbClr val="333C8D"/>
                </a:solidFill>
              </a:rPr>
              <a:t>allocation is fair</a:t>
            </a:r>
            <a:r>
              <a:rPr lang="en-US" b="1" dirty="0" smtClean="0">
                <a:solidFill>
                  <a:srgbClr val="333C8D"/>
                </a:solidFill>
              </a:rPr>
              <a:t>?</a:t>
            </a:r>
            <a:endParaRPr lang="en-US" b="1" dirty="0" smtClean="0">
              <a:solidFill>
                <a:srgbClr val="333C8D"/>
              </a:solidFill>
            </a:endParaRPr>
          </a:p>
        </p:txBody>
      </p:sp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302" y="6200775"/>
            <a:ext cx="9116698" cy="657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01492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333C8D"/>
          </a:solidFill>
        </p:spPr>
        <p:txBody>
          <a:bodyPr/>
          <a:lstStyle/>
          <a:p>
            <a:r>
              <a:rPr lang="en-US" b="1" dirty="0" smtClean="0">
                <a:solidFill>
                  <a:schemeClr val="bg1"/>
                </a:solidFill>
              </a:rPr>
              <a:t>Experiments: limited ring capacity</a:t>
            </a:r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302" y="6200775"/>
            <a:ext cx="9116698" cy="657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400" y="1438275"/>
            <a:ext cx="6248400" cy="49122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918488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333C8D"/>
          </a:solidFill>
        </p:spPr>
        <p:txBody>
          <a:bodyPr/>
          <a:lstStyle/>
          <a:p>
            <a:r>
              <a:rPr lang="en-US" b="1" dirty="0">
                <a:solidFill>
                  <a:schemeClr val="bg1"/>
                </a:solidFill>
              </a:rPr>
              <a:t>Outline 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4015" y="1671984"/>
            <a:ext cx="8363272" cy="4857403"/>
          </a:xfrm>
        </p:spPr>
        <p:txBody>
          <a:bodyPr/>
          <a:lstStyle/>
          <a:p>
            <a:r>
              <a:rPr lang="en-US" b="1" dirty="0" smtClean="0">
                <a:solidFill>
                  <a:srgbClr val="333C8D"/>
                </a:solidFill>
              </a:rPr>
              <a:t>Introduction</a:t>
            </a:r>
            <a:endParaRPr lang="en-US" b="1" dirty="0">
              <a:solidFill>
                <a:srgbClr val="333C8D"/>
              </a:solidFill>
            </a:endParaRPr>
          </a:p>
          <a:p>
            <a:r>
              <a:rPr lang="en-US" b="1" dirty="0" smtClean="0">
                <a:solidFill>
                  <a:srgbClr val="333C8D"/>
                </a:solidFill>
              </a:rPr>
              <a:t>Motivations</a:t>
            </a:r>
          </a:p>
          <a:p>
            <a:r>
              <a:rPr lang="en-US" b="1" dirty="0" smtClean="0">
                <a:solidFill>
                  <a:srgbClr val="333C8D"/>
                </a:solidFill>
              </a:rPr>
              <a:t>Design Goals</a:t>
            </a:r>
          </a:p>
          <a:p>
            <a:r>
              <a:rPr lang="en-US" b="1" dirty="0" smtClean="0">
                <a:solidFill>
                  <a:srgbClr val="333C8D"/>
                </a:solidFill>
              </a:rPr>
              <a:t>Interaction Protocols</a:t>
            </a:r>
            <a:endParaRPr lang="en-US" b="1" dirty="0">
              <a:solidFill>
                <a:srgbClr val="333C8D"/>
              </a:solidFill>
            </a:endParaRPr>
          </a:p>
          <a:p>
            <a:r>
              <a:rPr lang="en-US" b="1" dirty="0" smtClean="0">
                <a:solidFill>
                  <a:srgbClr val="333C8D"/>
                </a:solidFill>
              </a:rPr>
              <a:t>Experimental Results</a:t>
            </a:r>
          </a:p>
          <a:p>
            <a:r>
              <a:rPr lang="en-US" b="1" dirty="0" smtClean="0">
                <a:solidFill>
                  <a:srgbClr val="333C8D"/>
                </a:solidFill>
              </a:rPr>
              <a:t>Conclusions</a:t>
            </a:r>
            <a:endParaRPr lang="en-US" b="1" dirty="0">
              <a:solidFill>
                <a:srgbClr val="333C8D"/>
              </a:solidFill>
            </a:endParaRPr>
          </a:p>
        </p:txBody>
      </p:sp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302" y="6200775"/>
            <a:ext cx="9116698" cy="657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67911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333C8D"/>
          </a:solidFill>
        </p:spPr>
        <p:txBody>
          <a:bodyPr/>
          <a:lstStyle/>
          <a:p>
            <a:r>
              <a:rPr lang="en-US" b="1" dirty="0" smtClean="0">
                <a:solidFill>
                  <a:schemeClr val="bg1"/>
                </a:solidFill>
              </a:rPr>
              <a:t>Experiments: limited ring capacity</a:t>
            </a:r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302" y="6200775"/>
            <a:ext cx="9116698" cy="657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400" y="1447800"/>
            <a:ext cx="6643719" cy="4752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0434883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333C8D"/>
          </a:solidFill>
        </p:spPr>
        <p:txBody>
          <a:bodyPr/>
          <a:lstStyle/>
          <a:p>
            <a:r>
              <a:rPr lang="en-US" b="1" dirty="0" smtClean="0">
                <a:solidFill>
                  <a:schemeClr val="bg1"/>
                </a:solidFill>
              </a:rPr>
              <a:t>Experiments: limited ring capacity</a:t>
            </a:r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302" y="6200775"/>
            <a:ext cx="9116698" cy="657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755" y="1987550"/>
            <a:ext cx="9024245" cy="3575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91863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333C8D"/>
          </a:solidFill>
        </p:spPr>
        <p:txBody>
          <a:bodyPr/>
          <a:lstStyle/>
          <a:p>
            <a:r>
              <a:rPr lang="en-US" b="1" dirty="0" smtClean="0">
                <a:solidFill>
                  <a:schemeClr val="bg1"/>
                </a:solidFill>
              </a:rPr>
              <a:t>Experiments: skewed workloads</a:t>
            </a:r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302" y="6200775"/>
            <a:ext cx="9116698" cy="657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599" y="1923407"/>
            <a:ext cx="8610601" cy="34105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4" name="Straight Arrow Connector 3"/>
          <p:cNvCxnSpPr/>
          <p:nvPr/>
        </p:nvCxnSpPr>
        <p:spPr>
          <a:xfrm flipV="1">
            <a:off x="5309559" y="4572000"/>
            <a:ext cx="0" cy="30480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 flipV="1">
            <a:off x="5773947" y="4572000"/>
            <a:ext cx="0" cy="30480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 flipV="1">
            <a:off x="7433094" y="4572000"/>
            <a:ext cx="0" cy="30480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 flipV="1">
            <a:off x="6511506" y="4589253"/>
            <a:ext cx="0" cy="30480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659262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333C8D"/>
          </a:solidFill>
        </p:spPr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chemeClr val="bg1"/>
                </a:solidFill>
              </a:rPr>
              <a:t>Experiments: non uniform workloads</a:t>
            </a:r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302" y="6200775"/>
            <a:ext cx="9116698" cy="657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1636143"/>
            <a:ext cx="8534400" cy="34945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7920562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333C8D"/>
          </a:solidFill>
        </p:spPr>
        <p:txBody>
          <a:bodyPr/>
          <a:lstStyle/>
          <a:p>
            <a:r>
              <a:rPr lang="en-US" b="1" dirty="0" smtClean="0">
                <a:solidFill>
                  <a:schemeClr val="bg1"/>
                </a:solidFill>
              </a:rPr>
              <a:t>Possible extensions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4015" y="1671984"/>
            <a:ext cx="8363272" cy="4857403"/>
          </a:xfrm>
        </p:spPr>
        <p:txBody>
          <a:bodyPr/>
          <a:lstStyle/>
          <a:p>
            <a:r>
              <a:rPr lang="en-US" b="1" dirty="0" smtClean="0">
                <a:solidFill>
                  <a:srgbClr val="333C8D"/>
                </a:solidFill>
              </a:rPr>
              <a:t>UPDATE queries</a:t>
            </a:r>
          </a:p>
          <a:p>
            <a:r>
              <a:rPr lang="en-US" b="1" dirty="0" smtClean="0">
                <a:solidFill>
                  <a:srgbClr val="333C8D"/>
                </a:solidFill>
              </a:rPr>
              <a:t>Pulsating rings</a:t>
            </a:r>
          </a:p>
          <a:p>
            <a:r>
              <a:rPr lang="en-US" b="1" dirty="0" smtClean="0">
                <a:solidFill>
                  <a:srgbClr val="333C8D"/>
                </a:solidFill>
              </a:rPr>
              <a:t>Nomadic queries</a:t>
            </a:r>
            <a:endParaRPr lang="en-US" b="1" dirty="0">
              <a:solidFill>
                <a:srgbClr val="333C8D"/>
              </a:solidFill>
            </a:endParaRPr>
          </a:p>
        </p:txBody>
      </p:sp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302" y="6200775"/>
            <a:ext cx="9116698" cy="657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7298092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333C8D"/>
          </a:solidFill>
        </p:spPr>
        <p:txBody>
          <a:bodyPr/>
          <a:lstStyle/>
          <a:p>
            <a:r>
              <a:rPr lang="en-US" b="1" dirty="0" smtClean="0">
                <a:solidFill>
                  <a:schemeClr val="bg1"/>
                </a:solidFill>
              </a:rPr>
              <a:t>Thank you!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4015" y="1671984"/>
            <a:ext cx="8363272" cy="4857403"/>
          </a:xfrm>
        </p:spPr>
        <p:txBody>
          <a:bodyPr/>
          <a:lstStyle/>
          <a:p>
            <a:r>
              <a:rPr lang="en-US" b="1" dirty="0" smtClean="0">
                <a:solidFill>
                  <a:srgbClr val="333C8D"/>
                </a:solidFill>
              </a:rPr>
              <a:t>Q&amp;A time!</a:t>
            </a:r>
            <a:endParaRPr lang="en-US" b="1" dirty="0">
              <a:solidFill>
                <a:srgbClr val="333C8D"/>
              </a:solidFill>
            </a:endParaRPr>
          </a:p>
        </p:txBody>
      </p:sp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302" y="6200775"/>
            <a:ext cx="9116698" cy="657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578008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333C8D"/>
          </a:solidFill>
        </p:spPr>
        <p:txBody>
          <a:bodyPr/>
          <a:lstStyle/>
          <a:p>
            <a:r>
              <a:rPr lang="en-US" b="1" dirty="0" smtClean="0">
                <a:solidFill>
                  <a:schemeClr val="bg1"/>
                </a:solidFill>
              </a:rPr>
              <a:t>System Overview</a:t>
            </a:r>
            <a:endParaRPr lang="en-US" b="1" dirty="0">
              <a:solidFill>
                <a:schemeClr val="bg1"/>
              </a:solidFill>
            </a:endParaRPr>
          </a:p>
        </p:txBody>
      </p:sp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302" y="6200775"/>
            <a:ext cx="9116698" cy="657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3600" y="1524000"/>
            <a:ext cx="5225242" cy="434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638234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333C8D"/>
          </a:solidFill>
        </p:spPr>
        <p:txBody>
          <a:bodyPr/>
          <a:lstStyle/>
          <a:p>
            <a:r>
              <a:rPr lang="en-US" b="1" dirty="0" smtClean="0">
                <a:solidFill>
                  <a:schemeClr val="bg1"/>
                </a:solidFill>
              </a:rPr>
              <a:t>Motivations 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4015" y="1671984"/>
            <a:ext cx="8363272" cy="4857403"/>
          </a:xfrm>
        </p:spPr>
        <p:txBody>
          <a:bodyPr/>
          <a:lstStyle/>
          <a:p>
            <a:r>
              <a:rPr lang="en-US" b="1" dirty="0" smtClean="0">
                <a:solidFill>
                  <a:srgbClr val="333C8D"/>
                </a:solidFill>
              </a:rPr>
              <a:t>High-performance local networks can be faster than disks</a:t>
            </a:r>
          </a:p>
          <a:p>
            <a:r>
              <a:rPr lang="en-US" b="1" dirty="0" smtClean="0">
                <a:solidFill>
                  <a:srgbClr val="333C8D"/>
                </a:solidFill>
              </a:rPr>
              <a:t>Load balancing based on data allocation doesn't perform well with skewed workloads</a:t>
            </a:r>
            <a:endParaRPr lang="en-US" b="1" dirty="0">
              <a:solidFill>
                <a:srgbClr val="333C8D"/>
              </a:solidFill>
            </a:endParaRPr>
          </a:p>
        </p:txBody>
      </p:sp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302" y="6200775"/>
            <a:ext cx="9116698" cy="657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606331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333C8D"/>
          </a:solidFill>
        </p:spPr>
        <p:txBody>
          <a:bodyPr/>
          <a:lstStyle/>
          <a:p>
            <a:r>
              <a:rPr lang="en-US" b="1" dirty="0" smtClean="0">
                <a:solidFill>
                  <a:schemeClr val="bg1"/>
                </a:solidFill>
              </a:rPr>
              <a:t>Design Goal</a:t>
            </a:r>
            <a:r>
              <a:rPr lang="en-US" b="1" dirty="0">
                <a:solidFill>
                  <a:schemeClr val="bg1"/>
                </a:solidFill>
              </a:rPr>
              <a:t>s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4015" y="1671984"/>
            <a:ext cx="8363272" cy="4857403"/>
          </a:xfrm>
        </p:spPr>
        <p:txBody>
          <a:bodyPr/>
          <a:lstStyle/>
          <a:p>
            <a:r>
              <a:rPr lang="en-US" b="1" dirty="0" smtClean="0">
                <a:solidFill>
                  <a:srgbClr val="333C8D"/>
                </a:solidFill>
              </a:rPr>
              <a:t>Exploit high-performance local networks</a:t>
            </a:r>
          </a:p>
          <a:p>
            <a:r>
              <a:rPr lang="en-US" b="1" dirty="0" smtClean="0">
                <a:solidFill>
                  <a:srgbClr val="333C8D"/>
                </a:solidFill>
              </a:rPr>
              <a:t>Load balancing  using data movements (handle skewed work-loads)</a:t>
            </a:r>
          </a:p>
          <a:p>
            <a:r>
              <a:rPr lang="en-US" b="1" dirty="0" smtClean="0">
                <a:solidFill>
                  <a:srgbClr val="333C8D"/>
                </a:solidFill>
              </a:rPr>
              <a:t>Minimize query response time</a:t>
            </a:r>
          </a:p>
          <a:p>
            <a:r>
              <a:rPr lang="en-US" b="1" dirty="0" smtClean="0">
                <a:solidFill>
                  <a:srgbClr val="333C8D"/>
                </a:solidFill>
              </a:rPr>
              <a:t>Maximize query throughput</a:t>
            </a:r>
          </a:p>
          <a:p>
            <a:r>
              <a:rPr lang="en-US" b="1" dirty="0" smtClean="0">
                <a:solidFill>
                  <a:srgbClr val="333C8D"/>
                </a:solidFill>
              </a:rPr>
              <a:t>No single point of failure</a:t>
            </a:r>
            <a:endParaRPr lang="en-US" b="1" dirty="0">
              <a:solidFill>
                <a:srgbClr val="333C8D"/>
              </a:solidFill>
            </a:endParaRPr>
          </a:p>
        </p:txBody>
      </p:sp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302" y="6200775"/>
            <a:ext cx="9116698" cy="657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577246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333C8D"/>
          </a:solidFill>
        </p:spPr>
        <p:txBody>
          <a:bodyPr/>
          <a:lstStyle/>
          <a:p>
            <a:r>
              <a:rPr lang="en-US" b="1" dirty="0" smtClean="0">
                <a:solidFill>
                  <a:schemeClr val="bg1"/>
                </a:solidFill>
              </a:rPr>
              <a:t>System Overview</a:t>
            </a:r>
            <a:endParaRPr lang="en-US" b="1" dirty="0">
              <a:solidFill>
                <a:schemeClr val="bg1"/>
              </a:solidFill>
            </a:endParaRPr>
          </a:p>
        </p:txBody>
      </p:sp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302" y="6200775"/>
            <a:ext cx="9116698" cy="657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3600" y="1524000"/>
            <a:ext cx="5225242" cy="434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3407778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333C8D"/>
          </a:solidFill>
        </p:spPr>
        <p:txBody>
          <a:bodyPr/>
          <a:lstStyle/>
          <a:p>
            <a:r>
              <a:rPr lang="en-US" b="1" dirty="0" smtClean="0">
                <a:solidFill>
                  <a:schemeClr val="bg1"/>
                </a:solidFill>
              </a:rPr>
              <a:t>Motivations: RDMA</a:t>
            </a:r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302" y="6200775"/>
            <a:ext cx="9116698" cy="657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7352" y="2590800"/>
            <a:ext cx="7258050" cy="2152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840727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333C8D"/>
          </a:solidFill>
        </p:spPr>
        <p:txBody>
          <a:bodyPr/>
          <a:lstStyle/>
          <a:p>
            <a:r>
              <a:rPr lang="en-US" b="1" dirty="0" smtClean="0">
                <a:solidFill>
                  <a:schemeClr val="bg1"/>
                </a:solidFill>
              </a:rPr>
              <a:t>Motivations: RDMA</a:t>
            </a:r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302" y="6200775"/>
            <a:ext cx="9116698" cy="657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1613" y="1981200"/>
            <a:ext cx="6200775" cy="4000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7382383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333C8D"/>
          </a:solidFill>
        </p:spPr>
        <p:txBody>
          <a:bodyPr/>
          <a:lstStyle/>
          <a:p>
            <a:r>
              <a:rPr lang="en-US" b="1" dirty="0" smtClean="0">
                <a:solidFill>
                  <a:schemeClr val="bg1"/>
                </a:solidFill>
              </a:rPr>
              <a:t>Architecture</a:t>
            </a:r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302" y="6200775"/>
            <a:ext cx="9116698" cy="657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25451" y="1600200"/>
            <a:ext cx="5720399" cy="44113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877675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2037</TotalTime>
  <Words>592</Words>
  <Application>Microsoft Office PowerPoint</Application>
  <PresentationFormat>On-screen Show (4:3)</PresentationFormat>
  <Paragraphs>118</Paragraphs>
  <Slides>25</Slides>
  <Notes>23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6" baseType="lpstr">
      <vt:lpstr>Office Theme</vt:lpstr>
      <vt:lpstr>The Data Cyclotron </vt:lpstr>
      <vt:lpstr>Outline </vt:lpstr>
      <vt:lpstr>System Overview</vt:lpstr>
      <vt:lpstr>Motivations </vt:lpstr>
      <vt:lpstr>Design Goals</vt:lpstr>
      <vt:lpstr>System Overview</vt:lpstr>
      <vt:lpstr>Motivations: RDMA</vt:lpstr>
      <vt:lpstr>Motivations: RDMA</vt:lpstr>
      <vt:lpstr>Architecture</vt:lpstr>
      <vt:lpstr>The DBMS Layer</vt:lpstr>
      <vt:lpstr>Data Cyclotron Layer</vt:lpstr>
      <vt:lpstr>The Network Layer</vt:lpstr>
      <vt:lpstr>DC Layer: Request Propagation</vt:lpstr>
      <vt:lpstr>DC Layer: Pending Requests</vt:lpstr>
      <vt:lpstr>DC Layer: handling data-chunks</vt:lpstr>
      <vt:lpstr>DC Layer: handling foreign chunks</vt:lpstr>
      <vt:lpstr>DC Layer: handling local chunks</vt:lpstr>
      <vt:lpstr>Some questions</vt:lpstr>
      <vt:lpstr>Experiments: limited ring capacity</vt:lpstr>
      <vt:lpstr>Experiments: limited ring capacity</vt:lpstr>
      <vt:lpstr>Experiments: limited ring capacity</vt:lpstr>
      <vt:lpstr>Experiments: skewed workloads</vt:lpstr>
      <vt:lpstr>Experiments: non uniform workloads</vt:lpstr>
      <vt:lpstr>Possible extensions</vt:lpstr>
      <vt:lpstr>Thank you!</vt:lpstr>
    </vt:vector>
  </TitlesOfParts>
  <Company>SUNY Campus Agreement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Data Cyclotron </dc:title>
  <dc:creator>ni</dc:creator>
  <cp:lastModifiedBy>ni</cp:lastModifiedBy>
  <cp:revision>36</cp:revision>
  <dcterms:created xsi:type="dcterms:W3CDTF">2012-10-12T12:34:27Z</dcterms:created>
  <dcterms:modified xsi:type="dcterms:W3CDTF">2012-10-16T19:22:00Z</dcterms:modified>
</cp:coreProperties>
</file>