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60" r:id="rId3"/>
    <p:sldId id="285" r:id="rId4"/>
    <p:sldId id="262" r:id="rId5"/>
    <p:sldId id="286" r:id="rId6"/>
    <p:sldId id="261" r:id="rId7"/>
    <p:sldId id="287" r:id="rId8"/>
    <p:sldId id="283" r:id="rId9"/>
    <p:sldId id="277" r:id="rId10"/>
    <p:sldId id="288" r:id="rId11"/>
    <p:sldId id="282" r:id="rId12"/>
    <p:sldId id="293" r:id="rId13"/>
    <p:sldId id="292" r:id="rId14"/>
    <p:sldId id="294" r:id="rId15"/>
    <p:sldId id="295" r:id="rId16"/>
    <p:sldId id="296" r:id="rId17"/>
    <p:sldId id="297" r:id="rId18"/>
    <p:sldId id="28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942" autoAdjust="0"/>
  </p:normalViewPr>
  <p:slideViewPr>
    <p:cSldViewPr>
      <p:cViewPr varScale="1">
        <p:scale>
          <a:sx n="36" d="100"/>
          <a:sy n="36" d="100"/>
        </p:scale>
        <p:origin x="-163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F0AA7-2DE7-465E-BA36-451CD0E7FF68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ED0BA-CF1B-493A-8AD7-C63EB7497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578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PNUTS is</a:t>
            </a:r>
            <a:r>
              <a:rPr lang="en-US" baseline="0" dirty="0" smtClean="0"/>
              <a:t> a hosted, centrally-managed data-managements </a:t>
            </a:r>
            <a:r>
              <a:rPr lang="en-US" dirty="0" smtClean="0"/>
              <a:t>service, offering a simplified relational model for</a:t>
            </a:r>
            <a:r>
              <a:rPr lang="en-US" baseline="0" dirty="0" smtClean="0"/>
              <a:t> web-scale </a:t>
            </a:r>
            <a:r>
              <a:rPr lang="en-US" baseline="0" dirty="0" smtClean="0"/>
              <a:t>applications. PNUTS offers to web developers a framework for managing the state of their applications, that is stored and replicated over a wide distributed system. PNUTS is designed for application that </a:t>
            </a:r>
            <a:r>
              <a:rPr lang="en-US" baseline="0" smtClean="0"/>
              <a:t>are made available </a:t>
            </a:r>
            <a:r>
              <a:rPr lang="en-US" baseline="0" dirty="0" smtClean="0"/>
              <a:t>globally…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Tablet-master!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TCP contention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99.9%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Regions -&gt; replicas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Every record has a </a:t>
            </a:r>
            <a:r>
              <a:rPr lang="en-US" dirty="0" err="1" smtClean="0"/>
              <a:t>seq</a:t>
            </a:r>
            <a:r>
              <a:rPr lang="en-US" dirty="0" smtClean="0"/>
              <a:t> number. All replicas apply</a:t>
            </a:r>
            <a:r>
              <a:rPr lang="en-US" baseline="0" dirty="0" smtClean="0"/>
              <a:t> updates in the same order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EXAMPLE</a:t>
            </a:r>
            <a:endParaRPr lang="en-US" baseline="0" dirty="0" smtClean="0"/>
          </a:p>
          <a:p>
            <a:r>
              <a:rPr lang="en-US" baseline="0" dirty="0" smtClean="0"/>
              <a:t>(How to serialize </a:t>
            </a:r>
            <a:r>
              <a:rPr lang="en-US" baseline="0" dirty="0" err="1" smtClean="0"/>
              <a:t>instert</a:t>
            </a:r>
            <a:r>
              <a:rPr lang="en-US" baseline="0" dirty="0" smtClean="0"/>
              <a:t>-ops? See later)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Regions -&gt; replicas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Tablets -&gt; partitions (ordered-&gt; MySQL,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hashed-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&gt;Yahoo system)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Routers -&gt; maps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tablets (partitions) to storage units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(soft state)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Tablet controller -&gt; keep track of the mapping, and make local load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balancing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decisions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579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354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029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671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73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86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12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00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81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559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49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5BCEB-7E49-4A5F-8784-E3B21FA99BF9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43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PNUTS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2438400"/>
            <a:ext cx="8363272" cy="40909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333C8D"/>
                </a:solidFill>
              </a:rPr>
              <a:t>PNUTS: Yahoo!’s Hosted Data Serving Platform</a:t>
            </a:r>
          </a:p>
          <a:p>
            <a:pPr marL="0" indent="0" algn="ctr">
              <a:buNone/>
            </a:pPr>
            <a:r>
              <a:rPr lang="en-US" sz="1800" dirty="0">
                <a:solidFill>
                  <a:srgbClr val="333C8D"/>
                </a:solidFill>
              </a:rPr>
              <a:t>Brian F. Cooper, Raghu </a:t>
            </a:r>
            <a:r>
              <a:rPr lang="en-US" sz="1800" dirty="0" err="1">
                <a:solidFill>
                  <a:srgbClr val="333C8D"/>
                </a:solidFill>
              </a:rPr>
              <a:t>Ramakrishnan</a:t>
            </a:r>
            <a:r>
              <a:rPr lang="en-US" sz="1800" dirty="0">
                <a:solidFill>
                  <a:srgbClr val="333C8D"/>
                </a:solidFill>
              </a:rPr>
              <a:t>, </a:t>
            </a:r>
            <a:r>
              <a:rPr lang="en-US" sz="1800" dirty="0" err="1">
                <a:solidFill>
                  <a:srgbClr val="333C8D"/>
                </a:solidFill>
              </a:rPr>
              <a:t>Utkarsh</a:t>
            </a:r>
            <a:r>
              <a:rPr lang="en-US" sz="1800" dirty="0">
                <a:solidFill>
                  <a:srgbClr val="333C8D"/>
                </a:solidFill>
              </a:rPr>
              <a:t> </a:t>
            </a:r>
            <a:r>
              <a:rPr lang="en-US" sz="1800" dirty="0" err="1">
                <a:solidFill>
                  <a:srgbClr val="333C8D"/>
                </a:solidFill>
              </a:rPr>
              <a:t>Srivastava</a:t>
            </a:r>
            <a:r>
              <a:rPr lang="en-US" sz="1800" dirty="0">
                <a:solidFill>
                  <a:srgbClr val="333C8D"/>
                </a:solidFill>
              </a:rPr>
              <a:t>, Adam Silberstein,</a:t>
            </a:r>
          </a:p>
          <a:p>
            <a:pPr marL="0" indent="0" algn="ctr">
              <a:buNone/>
            </a:pPr>
            <a:r>
              <a:rPr lang="en-US" sz="1800" dirty="0">
                <a:solidFill>
                  <a:srgbClr val="333C8D"/>
                </a:solidFill>
              </a:rPr>
              <a:t>Philip Bohannon, </a:t>
            </a:r>
            <a:r>
              <a:rPr lang="en-US" sz="1800" dirty="0" err="1">
                <a:solidFill>
                  <a:srgbClr val="333C8D"/>
                </a:solidFill>
              </a:rPr>
              <a:t>HansArno</a:t>
            </a:r>
            <a:endParaRPr lang="en-US" sz="1800" dirty="0">
              <a:solidFill>
                <a:srgbClr val="333C8D"/>
              </a:solidFill>
            </a:endParaRPr>
          </a:p>
          <a:p>
            <a:pPr marL="0" indent="0" algn="ctr">
              <a:buNone/>
            </a:pPr>
            <a:r>
              <a:rPr lang="en-US" sz="1800" dirty="0">
                <a:solidFill>
                  <a:srgbClr val="333C8D"/>
                </a:solidFill>
              </a:rPr>
              <a:t>Jacobsen, Nick </a:t>
            </a:r>
            <a:r>
              <a:rPr lang="en-US" sz="1800" dirty="0" err="1">
                <a:solidFill>
                  <a:srgbClr val="333C8D"/>
                </a:solidFill>
              </a:rPr>
              <a:t>Puz</a:t>
            </a:r>
            <a:r>
              <a:rPr lang="en-US" sz="1800" dirty="0">
                <a:solidFill>
                  <a:srgbClr val="333C8D"/>
                </a:solidFill>
              </a:rPr>
              <a:t>, Daniel Weaver and </a:t>
            </a:r>
            <a:r>
              <a:rPr lang="en-US" sz="1800" dirty="0" err="1">
                <a:solidFill>
                  <a:srgbClr val="333C8D"/>
                </a:solidFill>
              </a:rPr>
              <a:t>Ramana</a:t>
            </a:r>
            <a:r>
              <a:rPr lang="en-US" sz="1800" dirty="0">
                <a:solidFill>
                  <a:srgbClr val="333C8D"/>
                </a:solidFill>
              </a:rPr>
              <a:t> </a:t>
            </a:r>
            <a:r>
              <a:rPr lang="en-US" sz="1800" dirty="0" err="1" smtClean="0">
                <a:solidFill>
                  <a:srgbClr val="333C8D"/>
                </a:solidFill>
              </a:rPr>
              <a:t>Yerneni</a:t>
            </a:r>
            <a:endParaRPr lang="en-US" sz="1800" dirty="0" smtClean="0">
              <a:solidFill>
                <a:srgbClr val="333C8D"/>
              </a:solidFill>
            </a:endParaRPr>
          </a:p>
          <a:p>
            <a:pPr marL="0" indent="0" algn="ctr">
              <a:buNone/>
            </a:pPr>
            <a:endParaRPr lang="en-US" sz="1800" dirty="0">
              <a:solidFill>
                <a:srgbClr val="333C8D"/>
              </a:solidFill>
            </a:endParaRPr>
          </a:p>
          <a:p>
            <a:pPr marL="0" indent="0" algn="ctr">
              <a:buNone/>
            </a:pPr>
            <a:r>
              <a:rPr lang="en-US" sz="1600" b="1" dirty="0">
                <a:solidFill>
                  <a:srgbClr val="333C8D"/>
                </a:solidFill>
              </a:rPr>
              <a:t>Yahoo! </a:t>
            </a:r>
            <a:r>
              <a:rPr lang="en-US" sz="1600" b="1" dirty="0" smtClean="0">
                <a:solidFill>
                  <a:srgbClr val="333C8D"/>
                </a:solidFill>
              </a:rPr>
              <a:t>Research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817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Failure Tolerance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Three step recovery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Request for a remote copy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Checkpoint-message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Actual tablet delivery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411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Experiments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Setup</a:t>
            </a:r>
            <a:endParaRPr lang="en-US" b="1" dirty="0" smtClean="0">
              <a:solidFill>
                <a:srgbClr val="333C8D"/>
              </a:solidFill>
            </a:endParaRP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Three regions (east, west1, west2)</a:t>
            </a:r>
            <a:endParaRPr lang="en-US" b="1" dirty="0" smtClean="0">
              <a:solidFill>
                <a:srgbClr val="333C8D"/>
              </a:solidFill>
            </a:endParaRP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128 tablets per region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1 Kb records</a:t>
            </a:r>
            <a:endParaRPr lang="en-US" b="1" dirty="0" smtClean="0">
              <a:solidFill>
                <a:srgbClr val="333C8D"/>
              </a:solidFill>
            </a:endParaRP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100 client-threads per region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Locality: 0.8</a:t>
            </a:r>
            <a:endParaRPr lang="en-US" b="1" dirty="0" smtClean="0">
              <a:solidFill>
                <a:srgbClr val="333C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80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Experiment 1 : INSERTs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528791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333C8D"/>
                </a:solidFill>
              </a:rPr>
              <a:t>1 million records insertion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Hash tables </a:t>
            </a:r>
            <a:r>
              <a:rPr lang="en-US" sz="2600" b="1" dirty="0" smtClean="0">
                <a:solidFill>
                  <a:srgbClr val="333C8D"/>
                </a:solidFill>
              </a:rPr>
              <a:t>(100 clients):</a:t>
            </a:r>
            <a:endParaRPr lang="en-US" b="1" dirty="0" smtClean="0">
              <a:solidFill>
                <a:srgbClr val="333C8D"/>
              </a:solidFill>
            </a:endParaRP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West 1 : </a:t>
            </a:r>
            <a:r>
              <a:rPr lang="en-US" b="1" dirty="0" smtClean="0">
                <a:solidFill>
                  <a:srgbClr val="FF0000"/>
                </a:solidFill>
              </a:rPr>
              <a:t>75.6 </a:t>
            </a:r>
            <a:r>
              <a:rPr lang="en-US" b="1" dirty="0" err="1" smtClean="0">
                <a:solidFill>
                  <a:srgbClr val="FF0000"/>
                </a:solidFill>
              </a:rPr>
              <a:t>ms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smtClean="0">
                <a:solidFill>
                  <a:srgbClr val="333C8D"/>
                </a:solidFill>
              </a:rPr>
              <a:t>(per request)</a:t>
            </a:r>
            <a:endParaRPr lang="en-US" sz="1800" b="1" dirty="0" smtClean="0">
              <a:solidFill>
                <a:srgbClr val="333C8D"/>
              </a:solidFill>
            </a:endParaRP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West 2 : </a:t>
            </a:r>
            <a:r>
              <a:rPr lang="en-US" b="1" dirty="0" smtClean="0">
                <a:solidFill>
                  <a:srgbClr val="FF0000"/>
                </a:solidFill>
              </a:rPr>
              <a:t>131.5 </a:t>
            </a:r>
            <a:r>
              <a:rPr lang="en-US" b="1" dirty="0" err="1" smtClean="0">
                <a:solidFill>
                  <a:srgbClr val="FF0000"/>
                </a:solidFill>
              </a:rPr>
              <a:t>ms</a:t>
            </a:r>
            <a:endParaRPr lang="en-US" b="1" dirty="0" smtClean="0">
              <a:solidFill>
                <a:srgbClr val="FF0000"/>
              </a:solidFill>
            </a:endParaRP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East : </a:t>
            </a:r>
            <a:r>
              <a:rPr lang="en-US" b="1" dirty="0" smtClean="0">
                <a:solidFill>
                  <a:srgbClr val="FF0000"/>
                </a:solidFill>
              </a:rPr>
              <a:t>315.5 </a:t>
            </a:r>
            <a:r>
              <a:rPr lang="en-US" b="1" dirty="0" err="1" smtClean="0">
                <a:solidFill>
                  <a:srgbClr val="FF0000"/>
                </a:solidFill>
              </a:rPr>
              <a:t>ms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333C8D"/>
                </a:solidFill>
              </a:rPr>
              <a:t>Ordered tables </a:t>
            </a:r>
            <a:r>
              <a:rPr lang="en-US" sz="2600" b="1" dirty="0" smtClean="0">
                <a:solidFill>
                  <a:srgbClr val="333C8D"/>
                </a:solidFill>
              </a:rPr>
              <a:t>(60 clients):</a:t>
            </a:r>
            <a:endParaRPr lang="en-US" b="1" dirty="0" smtClean="0">
              <a:solidFill>
                <a:srgbClr val="333C8D"/>
              </a:solidFill>
            </a:endParaRP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West 1 : </a:t>
            </a:r>
            <a:r>
              <a:rPr lang="en-US" b="1" dirty="0" smtClean="0">
                <a:solidFill>
                  <a:srgbClr val="FF0000"/>
                </a:solidFill>
              </a:rPr>
              <a:t>33 </a:t>
            </a:r>
            <a:r>
              <a:rPr lang="en-US" b="1" dirty="0" err="1" smtClean="0">
                <a:solidFill>
                  <a:srgbClr val="FF0000"/>
                </a:solidFill>
              </a:rPr>
              <a:t>ms</a:t>
            </a:r>
            <a:endParaRPr lang="en-US" b="1" dirty="0" smtClean="0">
              <a:solidFill>
                <a:srgbClr val="FF0000"/>
              </a:solidFill>
            </a:endParaRP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West 2 : </a:t>
            </a:r>
            <a:r>
              <a:rPr lang="en-US" b="1" dirty="0" smtClean="0">
                <a:solidFill>
                  <a:srgbClr val="FF0000"/>
                </a:solidFill>
              </a:rPr>
              <a:t>105.8 </a:t>
            </a:r>
            <a:r>
              <a:rPr lang="en-US" b="1" dirty="0" err="1" smtClean="0">
                <a:solidFill>
                  <a:srgbClr val="FF0000"/>
                </a:solidFill>
              </a:rPr>
              <a:t>ms</a:t>
            </a:r>
            <a:endParaRPr lang="en-US" b="1" dirty="0" smtClean="0">
              <a:solidFill>
                <a:srgbClr val="FF0000"/>
              </a:solidFill>
            </a:endParaRP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East : </a:t>
            </a:r>
            <a:r>
              <a:rPr lang="en-US" b="1" dirty="0" smtClean="0">
                <a:solidFill>
                  <a:srgbClr val="FF0000"/>
                </a:solidFill>
              </a:rPr>
              <a:t>324.5 </a:t>
            </a:r>
            <a:r>
              <a:rPr lang="en-US" b="1" dirty="0" err="1" smtClean="0">
                <a:solidFill>
                  <a:srgbClr val="FF0000"/>
                </a:solidFill>
              </a:rPr>
              <a:t>ms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sz="2800" b="1" dirty="0">
                <a:solidFill>
                  <a:srgbClr val="333C8D"/>
                </a:solidFill>
              </a:rPr>
              <a:t>Adding clients -&gt; contention</a:t>
            </a:r>
          </a:p>
        </p:txBody>
      </p:sp>
    </p:spTree>
    <p:extLst>
      <p:ext uri="{BB962C8B-B14F-4D97-AF65-F5344CB8AC3E}">
        <p14:creationId xmlns:p14="http://schemas.microsoft.com/office/powerpoint/2010/main" val="274491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Experiment 2: varying request rate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520245"/>
            <a:ext cx="6400800" cy="4680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58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Experiment 3: varying w/r ratio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069" y="1524000"/>
            <a:ext cx="7015163" cy="4852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188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Experiment 4: </a:t>
            </a:r>
            <a:r>
              <a:rPr lang="en-US" b="1" dirty="0" err="1">
                <a:solidFill>
                  <a:schemeClr val="bg1"/>
                </a:solidFill>
              </a:rPr>
              <a:t>Z</a:t>
            </a:r>
            <a:r>
              <a:rPr lang="en-US" b="1" dirty="0" err="1" smtClean="0">
                <a:solidFill>
                  <a:schemeClr val="bg1"/>
                </a:solidFill>
              </a:rPr>
              <a:t>ipfian</a:t>
            </a:r>
            <a:r>
              <a:rPr lang="en-US" b="1" dirty="0" smtClean="0">
                <a:solidFill>
                  <a:schemeClr val="bg1"/>
                </a:solidFill>
              </a:rPr>
              <a:t> workload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43339"/>
            <a:ext cx="6275702" cy="4598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083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Experiment 5: </a:t>
            </a:r>
            <a:r>
              <a:rPr lang="en-US" b="1" dirty="0" smtClean="0">
                <a:solidFill>
                  <a:schemeClr val="bg1"/>
                </a:solidFill>
              </a:rPr>
              <a:t>adding storage units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4042" y="1524000"/>
            <a:ext cx="6143218" cy="4567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52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Experiment 6: range queries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1451" y="1562879"/>
            <a:ext cx="6248400" cy="4637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08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Thank you!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Q&amp;A time!</a:t>
            </a:r>
            <a:endParaRPr lang="en-US" b="1" dirty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716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Motivation And Goals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333C8D"/>
                </a:solidFill>
              </a:rPr>
              <a:t>Web </a:t>
            </a:r>
            <a:r>
              <a:rPr lang="en-US" b="1" dirty="0" smtClean="0">
                <a:solidFill>
                  <a:srgbClr val="333C8D"/>
                </a:solidFill>
              </a:rPr>
              <a:t>applications: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Simple query needs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Relaxed consistency </a:t>
            </a:r>
            <a:r>
              <a:rPr lang="en-US" b="1" dirty="0" smtClean="0">
                <a:solidFill>
                  <a:srgbClr val="333C8D"/>
                </a:solidFill>
              </a:rPr>
              <a:t>guarantees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Example: Flickr.com</a:t>
            </a:r>
          </a:p>
          <a:p>
            <a:r>
              <a:rPr lang="en-US" b="1" dirty="0">
                <a:solidFill>
                  <a:srgbClr val="333C8D"/>
                </a:solidFill>
              </a:rPr>
              <a:t>Widely Distributed Systems</a:t>
            </a:r>
          </a:p>
          <a:p>
            <a:pPr lvl="1"/>
            <a:r>
              <a:rPr lang="en-US" b="1" dirty="0">
                <a:solidFill>
                  <a:srgbClr val="333C8D"/>
                </a:solidFill>
              </a:rPr>
              <a:t>Earth’s round trip time: 133.7 </a:t>
            </a:r>
            <a:r>
              <a:rPr lang="en-US" b="1" dirty="0" err="1" smtClean="0">
                <a:solidFill>
                  <a:srgbClr val="333C8D"/>
                </a:solidFill>
              </a:rPr>
              <a:t>ms</a:t>
            </a:r>
            <a:endParaRPr lang="en-US" b="1" dirty="0" smtClean="0">
              <a:solidFill>
                <a:srgbClr val="333C8D"/>
              </a:solidFill>
            </a:endParaRPr>
          </a:p>
          <a:p>
            <a:r>
              <a:rPr lang="en-US" b="1" dirty="0" smtClean="0">
                <a:solidFill>
                  <a:srgbClr val="333C8D"/>
                </a:solidFill>
              </a:rPr>
              <a:t>Goals</a:t>
            </a:r>
          </a:p>
          <a:p>
            <a:pPr lvl="1"/>
            <a:r>
              <a:rPr lang="en-US" b="1" u="sng" dirty="0">
                <a:solidFill>
                  <a:srgbClr val="333C8D"/>
                </a:solidFill>
              </a:rPr>
              <a:t>Response time guarantees</a:t>
            </a:r>
          </a:p>
          <a:p>
            <a:pPr lvl="1"/>
            <a:r>
              <a:rPr lang="en-US" b="1" dirty="0">
                <a:solidFill>
                  <a:srgbClr val="333C8D"/>
                </a:solidFill>
              </a:rPr>
              <a:t>Load balancing</a:t>
            </a:r>
          </a:p>
          <a:p>
            <a:pPr lvl="1"/>
            <a:r>
              <a:rPr lang="en-US" b="1" dirty="0">
                <a:solidFill>
                  <a:srgbClr val="333C8D"/>
                </a:solidFill>
              </a:rPr>
              <a:t>Scalability, high-availability, fault tolerance</a:t>
            </a:r>
          </a:p>
          <a:p>
            <a:endParaRPr lang="en-US" b="1" dirty="0" smtClean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063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Data Model and Query Language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Relational model of data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Tuples with attributes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BLOBs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Flexible schema (JSON)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Simplified query language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Point access (hash tables)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Range access (ordered </a:t>
            </a:r>
            <a:r>
              <a:rPr lang="en-US" b="1" dirty="0" smtClean="0">
                <a:solidFill>
                  <a:srgbClr val="333C8D"/>
                </a:solidFill>
              </a:rPr>
              <a:t>tables)</a:t>
            </a:r>
            <a:endParaRPr lang="en-US" b="1" dirty="0" smtClean="0">
              <a:solidFill>
                <a:srgbClr val="333C8D"/>
              </a:solidFill>
            </a:endParaRPr>
          </a:p>
          <a:p>
            <a:pPr lvl="1"/>
            <a:r>
              <a:rPr lang="en-US" b="1" dirty="0">
                <a:solidFill>
                  <a:srgbClr val="333C8D"/>
                </a:solidFill>
              </a:rPr>
              <a:t>Relaxed consistency</a:t>
            </a: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246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System Overview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val 2"/>
          <p:cNvSpPr/>
          <p:nvPr/>
        </p:nvSpPr>
        <p:spPr>
          <a:xfrm>
            <a:off x="3124200" y="26670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105400" y="2547668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096000" y="42672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976058" y="42672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752600" y="3910642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9" idx="7"/>
            <a:endCxn id="3" idx="3"/>
          </p:cNvCxnSpPr>
          <p:nvPr/>
        </p:nvCxnSpPr>
        <p:spPr>
          <a:xfrm flipV="1">
            <a:off x="2337967" y="3187326"/>
            <a:ext cx="886666" cy="812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3" idx="6"/>
            <a:endCxn id="6" idx="2"/>
          </p:cNvCxnSpPr>
          <p:nvPr/>
        </p:nvCxnSpPr>
        <p:spPr>
          <a:xfrm flipV="1">
            <a:off x="3810000" y="2852468"/>
            <a:ext cx="1295400" cy="11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6" idx="3"/>
          </p:cNvCxnSpPr>
          <p:nvPr/>
        </p:nvCxnSpPr>
        <p:spPr>
          <a:xfrm flipH="1">
            <a:off x="4457700" y="3067994"/>
            <a:ext cx="748133" cy="1452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3" idx="5"/>
          </p:cNvCxnSpPr>
          <p:nvPr/>
        </p:nvCxnSpPr>
        <p:spPr>
          <a:xfrm>
            <a:off x="3709567" y="3187326"/>
            <a:ext cx="481433" cy="10798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9" idx="6"/>
            <a:endCxn id="8" idx="2"/>
          </p:cNvCxnSpPr>
          <p:nvPr/>
        </p:nvCxnSpPr>
        <p:spPr>
          <a:xfrm>
            <a:off x="2438400" y="4215442"/>
            <a:ext cx="1537658" cy="356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5"/>
          </p:cNvCxnSpPr>
          <p:nvPr/>
        </p:nvCxnSpPr>
        <p:spPr>
          <a:xfrm>
            <a:off x="5690767" y="3067994"/>
            <a:ext cx="633833" cy="11992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8" idx="6"/>
            <a:endCxn id="7" idx="2"/>
          </p:cNvCxnSpPr>
          <p:nvPr/>
        </p:nvCxnSpPr>
        <p:spPr>
          <a:xfrm>
            <a:off x="4661858" y="4572000"/>
            <a:ext cx="14341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382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Consistency Model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5"/>
            <a:ext cx="8363272" cy="2290416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Per-record </a:t>
            </a:r>
            <a:r>
              <a:rPr lang="en-US" b="1" dirty="0" err="1" smtClean="0">
                <a:solidFill>
                  <a:srgbClr val="333C8D"/>
                </a:solidFill>
              </a:rPr>
              <a:t>serializability</a:t>
            </a:r>
            <a:endParaRPr lang="en-US" b="1" dirty="0" smtClean="0">
              <a:solidFill>
                <a:srgbClr val="333C8D"/>
              </a:solidFill>
            </a:endParaRP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Record-level mastering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Events: insert, update, delete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Master is chooses by locality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957638"/>
            <a:ext cx="7678821" cy="168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718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Query Language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Read-any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Read-critical (version)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Read-latest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Write  </a:t>
            </a:r>
            <a:r>
              <a:rPr lang="en-US" b="1" dirty="0" smtClean="0">
                <a:solidFill>
                  <a:srgbClr val="FF0000"/>
                </a:solidFill>
              </a:rPr>
              <a:t>[blind write]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Test-and-set (version) </a:t>
            </a:r>
            <a:r>
              <a:rPr lang="en-US" b="1" dirty="0" smtClean="0">
                <a:solidFill>
                  <a:srgbClr val="FF0000"/>
                </a:solidFill>
              </a:rPr>
              <a:t>[optimistic transactions]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772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System Overview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6019800" y="4648200"/>
            <a:ext cx="2223458" cy="1029732"/>
            <a:chOff x="2971800" y="3157268"/>
            <a:chExt cx="5029200" cy="2329132"/>
          </a:xfrm>
        </p:grpSpPr>
        <p:sp>
          <p:nvSpPr>
            <p:cNvPr id="3" name="Oval 2"/>
            <p:cNvSpPr/>
            <p:nvPr/>
          </p:nvSpPr>
          <p:spPr>
            <a:xfrm>
              <a:off x="4343400" y="3276600"/>
              <a:ext cx="685800" cy="609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6324600" y="3157268"/>
              <a:ext cx="685800" cy="609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7315200" y="4876800"/>
              <a:ext cx="685800" cy="609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195258" y="4876800"/>
              <a:ext cx="685800" cy="609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2971800" y="4520242"/>
              <a:ext cx="685800" cy="609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9" idx="7"/>
              <a:endCxn id="3" idx="3"/>
            </p:cNvCxnSpPr>
            <p:nvPr/>
          </p:nvCxnSpPr>
          <p:spPr>
            <a:xfrm flipV="1">
              <a:off x="3557167" y="3796926"/>
              <a:ext cx="886666" cy="8125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3" idx="6"/>
              <a:endCxn id="6" idx="2"/>
            </p:cNvCxnSpPr>
            <p:nvPr/>
          </p:nvCxnSpPr>
          <p:spPr>
            <a:xfrm flipV="1">
              <a:off x="5029200" y="3462068"/>
              <a:ext cx="1295400" cy="1193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6" idx="3"/>
            </p:cNvCxnSpPr>
            <p:nvPr/>
          </p:nvCxnSpPr>
          <p:spPr>
            <a:xfrm flipH="1">
              <a:off x="5676900" y="3677594"/>
              <a:ext cx="748133" cy="14522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3" idx="5"/>
            </p:cNvCxnSpPr>
            <p:nvPr/>
          </p:nvCxnSpPr>
          <p:spPr>
            <a:xfrm>
              <a:off x="4928767" y="3796926"/>
              <a:ext cx="481433" cy="1079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9" idx="6"/>
              <a:endCxn id="8" idx="2"/>
            </p:cNvCxnSpPr>
            <p:nvPr/>
          </p:nvCxnSpPr>
          <p:spPr>
            <a:xfrm>
              <a:off x="3657600" y="4825042"/>
              <a:ext cx="1537658" cy="3565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6" idx="5"/>
            </p:cNvCxnSpPr>
            <p:nvPr/>
          </p:nvCxnSpPr>
          <p:spPr>
            <a:xfrm>
              <a:off x="6909967" y="3677594"/>
              <a:ext cx="633833" cy="11992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8" idx="6"/>
              <a:endCxn id="7" idx="2"/>
            </p:cNvCxnSpPr>
            <p:nvPr/>
          </p:nvCxnSpPr>
          <p:spPr>
            <a:xfrm>
              <a:off x="5881058" y="5181600"/>
              <a:ext cx="143414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19541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333C8D"/>
                </a:solidFill>
              </a:rPr>
              <a:t>Yahoo Message Broker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Topic based publish-subscribe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Guaranteed delivery</a:t>
            </a:r>
          </a:p>
          <a:p>
            <a:endParaRPr lang="en-US" b="1" dirty="0" smtClean="0">
              <a:solidFill>
                <a:srgbClr val="333C8D"/>
              </a:solidFill>
            </a:endParaRPr>
          </a:p>
          <a:p>
            <a:r>
              <a:rPr lang="en-US" b="1" dirty="0" smtClean="0">
                <a:solidFill>
                  <a:srgbClr val="333C8D"/>
                </a:solidFill>
              </a:rPr>
              <a:t>Used for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Distributing updates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Notification service</a:t>
            </a:r>
            <a:endParaRPr lang="en-US" b="1" dirty="0">
              <a:solidFill>
                <a:srgbClr val="333C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89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System Architecture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38" y="2100263"/>
            <a:ext cx="7324725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077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Query Processing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Scatter-gather engine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Receives multi-record requests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Splits it and execute in parallel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Collects the results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Better usage of TCP stack 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980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2244</TotalTime>
  <Words>474</Words>
  <Application>Microsoft Office PowerPoint</Application>
  <PresentationFormat>On-screen Show (4:3)</PresentationFormat>
  <Paragraphs>113</Paragraphs>
  <Slides>18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PNUTS</vt:lpstr>
      <vt:lpstr>Motivation And Goals </vt:lpstr>
      <vt:lpstr>Data Model and Query Language </vt:lpstr>
      <vt:lpstr>System Overview</vt:lpstr>
      <vt:lpstr>Consistency Model</vt:lpstr>
      <vt:lpstr>Query Language</vt:lpstr>
      <vt:lpstr>System Overview</vt:lpstr>
      <vt:lpstr>System Architecture</vt:lpstr>
      <vt:lpstr>Query Processing</vt:lpstr>
      <vt:lpstr>Failure Tolerance</vt:lpstr>
      <vt:lpstr>Experiments</vt:lpstr>
      <vt:lpstr>Experiment 1 : INSERTs</vt:lpstr>
      <vt:lpstr>Experiment 2: varying request rate</vt:lpstr>
      <vt:lpstr>Experiment 3: varying w/r ratio</vt:lpstr>
      <vt:lpstr>Experiment 4: Zipfian workload</vt:lpstr>
      <vt:lpstr>Experiment 5: adding storage units</vt:lpstr>
      <vt:lpstr>Experiment 6: range queries</vt:lpstr>
      <vt:lpstr>Thank you!</vt:lpstr>
    </vt:vector>
  </TitlesOfParts>
  <Company>SUNY Campus Agreement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Data Cyclotron </dc:title>
  <dc:creator>ni</dc:creator>
  <cp:lastModifiedBy>ni</cp:lastModifiedBy>
  <cp:revision>71</cp:revision>
  <dcterms:created xsi:type="dcterms:W3CDTF">2012-10-12T12:34:27Z</dcterms:created>
  <dcterms:modified xsi:type="dcterms:W3CDTF">2012-11-12T14:02:09Z</dcterms:modified>
</cp:coreProperties>
</file>