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0" r:id="rId1"/>
  </p:sldMasterIdLst>
  <p:notesMasterIdLst>
    <p:notesMasterId r:id="rId46"/>
  </p:notesMasterIdLst>
  <p:handoutMasterIdLst>
    <p:handoutMasterId r:id="rId47"/>
  </p:handoutMasterIdLst>
  <p:sldIdLst>
    <p:sldId id="312" r:id="rId2"/>
    <p:sldId id="258" r:id="rId3"/>
    <p:sldId id="352" r:id="rId4"/>
    <p:sldId id="313" r:id="rId5"/>
    <p:sldId id="314" r:id="rId6"/>
    <p:sldId id="315" r:id="rId7"/>
    <p:sldId id="316" r:id="rId8"/>
    <p:sldId id="317" r:id="rId9"/>
    <p:sldId id="318" r:id="rId10"/>
    <p:sldId id="353" r:id="rId11"/>
    <p:sldId id="319" r:id="rId12"/>
    <p:sldId id="320" r:id="rId13"/>
    <p:sldId id="321" r:id="rId14"/>
    <p:sldId id="322" r:id="rId15"/>
    <p:sldId id="323" r:id="rId16"/>
    <p:sldId id="324" r:id="rId17"/>
    <p:sldId id="354" r:id="rId18"/>
    <p:sldId id="355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35" r:id="rId30"/>
    <p:sldId id="336" r:id="rId31"/>
    <p:sldId id="337" r:id="rId32"/>
    <p:sldId id="338" r:id="rId33"/>
    <p:sldId id="340" r:id="rId34"/>
    <p:sldId id="341" r:id="rId35"/>
    <p:sldId id="342" r:id="rId36"/>
    <p:sldId id="343" r:id="rId37"/>
    <p:sldId id="350" r:id="rId38"/>
    <p:sldId id="349" r:id="rId39"/>
    <p:sldId id="344" r:id="rId40"/>
    <p:sldId id="345" r:id="rId41"/>
    <p:sldId id="346" r:id="rId42"/>
    <p:sldId id="347" r:id="rId43"/>
    <p:sldId id="351" r:id="rId44"/>
    <p:sldId id="348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0" charset="0"/>
        <a:ea typeface="ＭＳ Ｐゴシック" pitchFamily="-100" charset="-128"/>
        <a:cs typeface="ＭＳ Ｐゴシック" pitchFamily="-100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0" charset="0"/>
        <a:ea typeface="ＭＳ Ｐゴシック" pitchFamily="-100" charset="-128"/>
        <a:cs typeface="ＭＳ Ｐゴシック" pitchFamily="-100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0" charset="0"/>
        <a:ea typeface="ＭＳ Ｐゴシック" pitchFamily="-100" charset="-128"/>
        <a:cs typeface="ＭＳ Ｐゴシック" pitchFamily="-100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0" charset="0"/>
        <a:ea typeface="ＭＳ Ｐゴシック" pitchFamily="-100" charset="-128"/>
        <a:cs typeface="ＭＳ Ｐゴシック" pitchFamily="-100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0" charset="0"/>
        <a:ea typeface="ＭＳ Ｐゴシック" pitchFamily="-100" charset="-128"/>
        <a:cs typeface="ＭＳ Ｐゴシック" pitchFamily="-100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00" charset="0"/>
        <a:ea typeface="ＭＳ Ｐゴシック" pitchFamily="-100" charset="-128"/>
        <a:cs typeface="ＭＳ Ｐゴシック" pitchFamily="-100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00" charset="0"/>
        <a:ea typeface="ＭＳ Ｐゴシック" pitchFamily="-100" charset="-128"/>
        <a:cs typeface="ＭＳ Ｐゴシック" pitchFamily="-100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00" charset="0"/>
        <a:ea typeface="ＭＳ Ｐゴシック" pitchFamily="-100" charset="-128"/>
        <a:cs typeface="ＭＳ Ｐゴシック" pitchFamily="-100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00" charset="0"/>
        <a:ea typeface="ＭＳ Ｐゴシック" pitchFamily="-100" charset="-128"/>
        <a:cs typeface="ＭＳ Ｐゴシック" pitchFamily="-100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  <p:clrMru>
    <a:srgbClr val="FF0000"/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1332" autoAdjust="0"/>
    <p:restoredTop sz="93765" autoAdjust="0"/>
  </p:normalViewPr>
  <p:slideViewPr>
    <p:cSldViewPr>
      <p:cViewPr>
        <p:scale>
          <a:sx n="155" d="100"/>
          <a:sy n="155" d="100"/>
        </p:scale>
        <p:origin x="-140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77911EA-3A6F-E940-954C-4922726CB4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367F20-8606-1643-8841-665F97DDC6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0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0" charset="0"/>
        <a:ea typeface="ＭＳ Ｐゴシック" pitchFamily="-10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0" charset="0"/>
        <a:ea typeface="ＭＳ Ｐゴシック" pitchFamily="-10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0" charset="0"/>
        <a:ea typeface="ＭＳ Ｐゴシック" pitchFamily="-10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0" charset="0"/>
        <a:ea typeface="ＭＳ Ｐゴシック" pitchFamily="-10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E91B2-C0F1-FB43-9560-71C8F33E8267}" type="slidenum">
              <a:rPr lang="en-US"/>
              <a:pPr/>
              <a:t>1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C6ACA6-917A-F846-8D6E-13A4137F4FA7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0300" y="676275"/>
            <a:ext cx="4610100" cy="3457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6938" y="4359275"/>
            <a:ext cx="5076825" cy="4133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40" tIns="44970" rIns="89940" bIns="44970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endParaRPr lang="en-US" sz="2400">
              <a:latin typeface="Arial" pitchFamily="-100" charset="0"/>
              <a:ea typeface="ＭＳ Ｐゴシック" pitchFamily="-100" charset="-128"/>
              <a:cs typeface="ＭＳ Ｐゴシック" pitchFamily="-10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B508CB-F541-9542-A44D-0B637F897082}" type="slidenum">
              <a:rPr lang="en-US"/>
              <a:pPr/>
              <a:t>33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1B8A02-C0F1-E446-A89B-57102BB58C48}" type="slidenum">
              <a:rPr lang="en-US"/>
              <a:pPr/>
              <a:t>34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F96693-44E8-E947-B987-71B8C02A7A4D}" type="slidenum">
              <a:rPr lang="en-US"/>
              <a:pPr/>
              <a:t>35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F96693-44E8-E947-B987-71B8C02A7A4D}" type="slidenum">
              <a:rPr lang="en-US"/>
              <a:pPr/>
              <a:t>37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F1EA032-C04A-DE48-A970-74CDBAEA1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AE114FE-54CB-9048-BDDD-755DBCCAFB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BFC605-E920-FA46-9EB8-15B4E4539D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EE8288-1BA7-AF40-8C78-1CEC25ED6D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5631AA6-C438-2A4B-B530-3054367D0B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8FB13E9-6E88-DA48-BB22-6E7B647333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C82158C-100F-8940-9868-175BBA1CFE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53546E0-579F-2145-8D33-898B505076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37D4096-A18C-0246-BF2C-A4F91F4465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53CE926-8894-274D-B4A4-9B373EA517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4F92198-318B-D04D-9908-0449AE5D24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33741A3C-32CF-344E-8050-EF4D8FEB9C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u="sng">
          <a:solidFill>
            <a:schemeClr val="accent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 u="sng">
          <a:solidFill>
            <a:schemeClr val="accent2"/>
          </a:solidFill>
          <a:latin typeface="Times New Roman" pitchFamily="-100" charset="0"/>
        </a:defRPr>
      </a:lvl2pPr>
      <a:lvl3pPr algn="ctr" rtl="0" fontAlgn="base">
        <a:spcBef>
          <a:spcPct val="0"/>
        </a:spcBef>
        <a:spcAft>
          <a:spcPct val="0"/>
        </a:spcAft>
        <a:defRPr sz="4400" b="1" u="sng">
          <a:solidFill>
            <a:schemeClr val="accent2"/>
          </a:solidFill>
          <a:latin typeface="Times New Roman" pitchFamily="-100" charset="0"/>
        </a:defRPr>
      </a:lvl3pPr>
      <a:lvl4pPr algn="ctr" rtl="0" fontAlgn="base">
        <a:spcBef>
          <a:spcPct val="0"/>
        </a:spcBef>
        <a:spcAft>
          <a:spcPct val="0"/>
        </a:spcAft>
        <a:defRPr sz="4400" b="1" u="sng">
          <a:solidFill>
            <a:schemeClr val="accent2"/>
          </a:solidFill>
          <a:latin typeface="Times New Roman" pitchFamily="-100" charset="0"/>
        </a:defRPr>
      </a:lvl4pPr>
      <a:lvl5pPr algn="ctr" rtl="0" fontAlgn="base">
        <a:spcBef>
          <a:spcPct val="0"/>
        </a:spcBef>
        <a:spcAft>
          <a:spcPct val="0"/>
        </a:spcAft>
        <a:defRPr sz="4400" b="1" u="sng">
          <a:solidFill>
            <a:schemeClr val="accent2"/>
          </a:solidFill>
          <a:latin typeface="Times New Roman" pitchFamily="-10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 u="sng">
          <a:solidFill>
            <a:schemeClr val="accent2"/>
          </a:solidFill>
          <a:latin typeface="Times New Roman" pitchFamily="-10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 u="sng">
          <a:solidFill>
            <a:schemeClr val="accent2"/>
          </a:solidFill>
          <a:latin typeface="Times New Roman" pitchFamily="-10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 u="sng">
          <a:solidFill>
            <a:schemeClr val="accent2"/>
          </a:solidFill>
          <a:latin typeface="Times New Roman" pitchFamily="-10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 u="sng">
          <a:solidFill>
            <a:schemeClr val="accent2"/>
          </a:solidFill>
          <a:latin typeface="Times New Roman" pitchFamily="-100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0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0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0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0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0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0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err="1" smtClean="0"/>
              <a:t>covey.ppt</a:t>
            </a:r>
            <a:endParaRPr lang="en-US" dirty="0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86200"/>
            <a:ext cx="8229600" cy="1752600"/>
          </a:xfrm>
        </p:spPr>
        <p:txBody>
          <a:bodyPr/>
          <a:lstStyle/>
          <a:p>
            <a:r>
              <a:rPr lang="en-US" dirty="0"/>
              <a:t>version:	</a:t>
            </a:r>
            <a:r>
              <a:rPr lang="en-US" dirty="0" smtClean="0"/>
              <a:t>20150619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Preliminaries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CS?</a:t>
            </a:r>
          </a:p>
          <a:p>
            <a:r>
              <a:rPr lang="en-US" dirty="0" smtClean="0"/>
              <a:t>Thought experimental data</a:t>
            </a:r>
          </a:p>
          <a:p>
            <a:r>
              <a:rPr lang="en-US" dirty="0" smtClean="0"/>
              <a:t>Input-Output</a:t>
            </a:r>
          </a:p>
          <a:p>
            <a:r>
              <a:rPr lang="en-US" dirty="0" smtClean="0"/>
              <a:t>What is an algorithm?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pPr algn="l"/>
            <a:r>
              <a:rPr lang="en-US" sz="1600" dirty="0" smtClean="0"/>
              <a:t>Computing &amp; the World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91200"/>
          </a:xfrm>
        </p:spPr>
        <p:txBody>
          <a:bodyPr/>
          <a:lstStyle/>
          <a:p>
            <a:r>
              <a:rPr lang="en-US" dirty="0" smtClean="0"/>
              <a:t>CS ≈ scientific study of:</a:t>
            </a:r>
          </a:p>
          <a:p>
            <a:pPr lvl="1"/>
            <a:r>
              <a:rPr lang="en-US" b="1" dirty="0" smtClean="0"/>
              <a:t>what</a:t>
            </a:r>
            <a:r>
              <a:rPr lang="en-US" dirty="0" smtClean="0"/>
              <a:t> can be computed</a:t>
            </a:r>
          </a:p>
          <a:p>
            <a:pPr lvl="1"/>
            <a:r>
              <a:rPr lang="en-US" b="1" dirty="0" smtClean="0"/>
              <a:t>how</a:t>
            </a:r>
            <a:r>
              <a:rPr lang="en-US" dirty="0" smtClean="0"/>
              <a:t> it can be computed</a:t>
            </a:r>
          </a:p>
          <a:p>
            <a:pPr lvl="1"/>
            <a:r>
              <a:rPr lang="en-US" dirty="0" smtClean="0"/>
              <a:t>how it can be computed </a:t>
            </a:r>
            <a:r>
              <a:rPr lang="en-US" b="1" dirty="0" smtClean="0"/>
              <a:t>efficiently</a:t>
            </a:r>
          </a:p>
          <a:p>
            <a:pPr lvl="1"/>
            <a:r>
              <a:rPr lang="en-US" dirty="0" smtClean="0"/>
              <a:t>how physical computers can be </a:t>
            </a:r>
            <a:r>
              <a:rPr lang="en-US" b="1" dirty="0" smtClean="0"/>
              <a:t>engineered </a:t>
            </a:r>
            <a:r>
              <a:rPr lang="en-US" dirty="0" smtClean="0"/>
              <a:t>to do this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2 “what” questions:</a:t>
            </a:r>
          </a:p>
          <a:p>
            <a:pPr lvl="1"/>
            <a:r>
              <a:rPr lang="en-US" dirty="0" smtClean="0"/>
              <a:t>“Narrow” / theoretical:</a:t>
            </a:r>
          </a:p>
          <a:p>
            <a:pPr lvl="2"/>
            <a:r>
              <a:rPr lang="en-US" b="1" dirty="0" smtClean="0"/>
              <a:t>what </a:t>
            </a:r>
            <a:r>
              <a:rPr lang="en-US" b="1" u="sng" dirty="0" smtClean="0"/>
              <a:t>mathematical functions</a:t>
            </a:r>
            <a:r>
              <a:rPr lang="en-US" b="1" dirty="0" smtClean="0"/>
              <a:t> are computable?</a:t>
            </a:r>
          </a:p>
          <a:p>
            <a:pPr lvl="1"/>
            <a:r>
              <a:rPr lang="en-US" dirty="0" smtClean="0"/>
              <a:t>“Wide” / practical:</a:t>
            </a:r>
          </a:p>
          <a:p>
            <a:pPr lvl="2"/>
            <a:r>
              <a:rPr lang="en-US" b="1" dirty="0" smtClean="0"/>
              <a:t>what </a:t>
            </a:r>
            <a:r>
              <a:rPr lang="en-US" b="1" u="sng" dirty="0" smtClean="0"/>
              <a:t>real-world tasks</a:t>
            </a:r>
            <a:r>
              <a:rPr lang="en-US" b="1" dirty="0" smtClean="0"/>
              <a:t> are computable?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r>
              <a:rPr lang="en-US" dirty="0" smtClean="0"/>
              <a:t>Thought-Experiment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382000" cy="5486400"/>
          </a:xfrm>
        </p:spPr>
        <p:txBody>
          <a:bodyPr/>
          <a:lstStyle/>
          <a:p>
            <a:r>
              <a:rPr lang="en-US" dirty="0" smtClean="0"/>
              <a:t>Rey’s &amp; Fodor’s chess-</a:t>
            </a:r>
            <a:r>
              <a:rPr lang="en-US" dirty="0" err="1" smtClean="0"/>
              <a:t>wargame</a:t>
            </a:r>
            <a:r>
              <a:rPr lang="en-US" dirty="0" smtClean="0"/>
              <a:t> </a:t>
            </a:r>
            <a:r>
              <a:rPr lang="en-US" dirty="0" err="1" smtClean="0"/>
              <a:t>computer(s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1 algorithm?  Or 2?</a:t>
            </a:r>
          </a:p>
          <a:p>
            <a:pPr lvl="1"/>
            <a:r>
              <a:rPr lang="en-US" dirty="0" smtClean="0"/>
              <a:t>cf. Necker cube!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Cleland’s hollandaise sauce recipe</a:t>
            </a:r>
            <a:endParaRPr lang="en-US" dirty="0" smtClean="0"/>
          </a:p>
          <a:p>
            <a:pPr lvl="1"/>
            <a:r>
              <a:rPr lang="en-US" dirty="0" smtClean="0"/>
              <a:t>Is it computable?</a:t>
            </a:r>
          </a:p>
          <a:p>
            <a:pPr lvl="1"/>
            <a:r>
              <a:rPr lang="en-US" dirty="0" smtClean="0"/>
              <a:t>Works </a:t>
            </a:r>
            <a:r>
              <a:rPr lang="en-US" dirty="0" smtClean="0"/>
              <a:t>on Earth, fails on </a:t>
            </a:r>
            <a:r>
              <a:rPr lang="en-US" dirty="0" smtClean="0"/>
              <a:t>Moon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Rescorla’s</a:t>
            </a:r>
            <a:r>
              <a:rPr lang="en-US" dirty="0" smtClean="0"/>
              <a:t> </a:t>
            </a:r>
            <a:r>
              <a:rPr lang="en-US" dirty="0" smtClean="0"/>
              <a:t>GCD program in bases 10 &amp; 13</a:t>
            </a:r>
          </a:p>
          <a:p>
            <a:pPr lvl="1"/>
            <a:r>
              <a:rPr lang="en-US" dirty="0" smtClean="0"/>
              <a:t>Does it compute GCD?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304800"/>
          </a:xfrm>
        </p:spPr>
        <p:txBody>
          <a:bodyPr/>
          <a:lstStyle/>
          <a:p>
            <a:pPr algn="l"/>
            <a:r>
              <a:rPr lang="en-US" sz="1800" dirty="0" smtClean="0"/>
              <a:t>Thought-Experiment Data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029200"/>
          </a:xfrm>
        </p:spPr>
        <p:txBody>
          <a:bodyPr/>
          <a:lstStyle/>
          <a:p>
            <a:r>
              <a:rPr lang="en-US" dirty="0" smtClean="0"/>
              <a:t>Winston’s blocks-world program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obotic implementation drops blocks</a:t>
            </a:r>
          </a:p>
          <a:p>
            <a:pPr lvl="1"/>
            <a:r>
              <a:rPr lang="en-US" dirty="0" smtClean="0"/>
              <a:t>Behaves as “intended”?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Spreadsheet instructions to naïve user</a:t>
            </a:r>
          </a:p>
          <a:p>
            <a:pPr lvl="1"/>
            <a:r>
              <a:rPr lang="en-US" dirty="0" smtClean="0"/>
              <a:t>Is “blindly” entering data into cells “adding”?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 smtClean="0"/>
              <a:t>Input &amp;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r>
              <a:rPr lang="en-US" dirty="0" smtClean="0"/>
              <a:t>What is the</a:t>
            </a:r>
            <a:r>
              <a:rPr lang="en-US" dirty="0" smtClean="0"/>
              <a:t> role of a TM </a:t>
            </a:r>
            <a:r>
              <a:rPr lang="en-US" dirty="0" smtClean="0"/>
              <a:t>tape?</a:t>
            </a:r>
          </a:p>
          <a:p>
            <a:pPr lvl="1"/>
            <a:r>
              <a:rPr lang="en-US" b="1" dirty="0" smtClean="0"/>
              <a:t>I-O device</a:t>
            </a:r>
            <a:r>
              <a:rPr lang="en-US" dirty="0" smtClean="0"/>
              <a:t>?</a:t>
            </a:r>
          </a:p>
          <a:p>
            <a:pPr lvl="1"/>
            <a:r>
              <a:rPr lang="en-US" b="1" dirty="0" smtClean="0"/>
              <a:t>internal memory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Is tape qua I-O device </a:t>
            </a:r>
            <a:r>
              <a:rPr lang="en-US" b="1" dirty="0" smtClean="0"/>
              <a:t>necessary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TMs </a:t>
            </a:r>
            <a:r>
              <a:rPr lang="en-US" b="1" dirty="0" smtClean="0"/>
              <a:t>don’t</a:t>
            </a:r>
            <a:r>
              <a:rPr lang="en-US" dirty="0" smtClean="0"/>
              <a:t> accept external-world I/P!</a:t>
            </a:r>
          </a:p>
          <a:p>
            <a:pPr lvl="1"/>
            <a:r>
              <a:rPr lang="en-US" dirty="0" smtClean="0"/>
              <a:t>TM </a:t>
            </a:r>
            <a:r>
              <a:rPr lang="en-US" b="1" dirty="0" smtClean="0"/>
              <a:t>begins</a:t>
            </a:r>
            <a:r>
              <a:rPr lang="en-US" dirty="0" smtClean="0"/>
              <a:t> with </a:t>
            </a:r>
            <a:r>
              <a:rPr lang="en-US" b="1" dirty="0" smtClean="0"/>
              <a:t>all </a:t>
            </a:r>
            <a:r>
              <a:rPr lang="en-US" dirty="0" smtClean="0"/>
              <a:t>data </a:t>
            </a:r>
            <a:r>
              <a:rPr lang="en-US" b="1" dirty="0" smtClean="0"/>
              <a:t>pre-stored </a:t>
            </a:r>
            <a:r>
              <a:rPr lang="en-US" dirty="0" smtClean="0"/>
              <a:t>on tape</a:t>
            </a:r>
            <a:endParaRPr lang="en-US" b="1" dirty="0" smtClean="0"/>
          </a:p>
          <a:p>
            <a:pPr lvl="2"/>
            <a:r>
              <a:rPr lang="en-US" dirty="0" smtClean="0"/>
              <a:t>then computes</a:t>
            </a:r>
          </a:p>
          <a:p>
            <a:pPr lvl="2"/>
            <a:r>
              <a:rPr lang="en-US" dirty="0" smtClean="0"/>
              <a:t>final result is stored on tape</a:t>
            </a:r>
          </a:p>
          <a:p>
            <a:pPr lvl="3"/>
            <a:r>
              <a:rPr lang="en-US" dirty="0" smtClean="0"/>
              <a:t>not necessarily reported to external world!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pPr algn="l"/>
            <a:r>
              <a:rPr lang="en-US" sz="1800" dirty="0" smtClean="0"/>
              <a:t>Input &amp; Output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458200" cy="4953000"/>
          </a:xfrm>
        </p:spPr>
        <p:txBody>
          <a:bodyPr/>
          <a:lstStyle/>
          <a:p>
            <a:r>
              <a:rPr lang="en-US" dirty="0" smtClean="0"/>
              <a:t>Any external-world I/P would have to be</a:t>
            </a:r>
          </a:p>
          <a:p>
            <a:pPr lvl="1"/>
            <a:r>
              <a:rPr lang="en-US" dirty="0" smtClean="0"/>
              <a:t>encoded by user / decoded by TM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Any external-world O/P would have to be</a:t>
            </a:r>
          </a:p>
          <a:p>
            <a:pPr lvl="1"/>
            <a:r>
              <a:rPr lang="en-US" dirty="0" smtClean="0"/>
              <a:t>encoded by TM / decoded by user</a:t>
            </a:r>
            <a:br>
              <a:rPr lang="en-US" dirty="0" smtClean="0"/>
            </a:br>
            <a:endParaRPr lang="en-US" dirty="0" smtClean="0"/>
          </a:p>
          <a:p>
            <a:pPr marL="342900" lvl="1" indent="-342900">
              <a:buFontTx/>
              <a:buChar char="•"/>
            </a:pPr>
            <a:r>
              <a:rPr lang="en-US" dirty="0" smtClean="0"/>
              <a:t>Coding uses an (algorithmic) semantic interpretation</a:t>
            </a:r>
          </a:p>
          <a:p>
            <a:pPr marL="742950" lvl="2" indent="-342900"/>
            <a:r>
              <a:rPr lang="en-US" dirty="0" smtClean="0"/>
              <a:t>more on this later…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 smtClean="0"/>
              <a:t>What Is an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334000"/>
          </a:xfrm>
        </p:spPr>
        <p:txBody>
          <a:bodyPr/>
          <a:lstStyle/>
          <a:p>
            <a:r>
              <a:rPr lang="en-US" dirty="0" smtClean="0"/>
              <a:t>Algorithm (for E) [to accomplish G] is:</a:t>
            </a:r>
          </a:p>
          <a:p>
            <a:pPr lvl="1"/>
            <a:r>
              <a:rPr lang="en-US" dirty="0" smtClean="0"/>
              <a:t>a procedure P</a:t>
            </a:r>
          </a:p>
          <a:p>
            <a:pPr lvl="2"/>
            <a:r>
              <a:rPr lang="en-US" dirty="0" smtClean="0"/>
              <a:t>finite set of statements such that each S is:</a:t>
            </a:r>
          </a:p>
          <a:p>
            <a:pPr lvl="3"/>
            <a:r>
              <a:rPr lang="en-US" dirty="0" smtClean="0"/>
              <a:t>composed of finite # of “symbols” from finite alphabet</a:t>
            </a:r>
          </a:p>
          <a:p>
            <a:pPr lvl="3"/>
            <a:r>
              <a:rPr lang="en-US" dirty="0" smtClean="0"/>
              <a:t>unambiguous (for E)</a:t>
            </a:r>
          </a:p>
          <a:p>
            <a:pPr lvl="4"/>
            <a:r>
              <a:rPr lang="en-US" dirty="0" smtClean="0"/>
              <a:t>(E “knows how” to do S</a:t>
            </a:r>
          </a:p>
          <a:p>
            <a:pPr lvl="4"/>
            <a:r>
              <a:rPr lang="en-US" dirty="0" smtClean="0"/>
              <a:t>E can do S</a:t>
            </a:r>
          </a:p>
          <a:p>
            <a:pPr lvl="4"/>
            <a:r>
              <a:rPr lang="en-US" dirty="0" smtClean="0"/>
              <a:t>S can be done in finite time</a:t>
            </a:r>
          </a:p>
          <a:p>
            <a:pPr lvl="4"/>
            <a:r>
              <a:rPr lang="en-US" dirty="0"/>
              <a:t>a</a:t>
            </a:r>
            <a:r>
              <a:rPr lang="en-US" dirty="0" smtClean="0"/>
              <a:t>fter doing S, E “knows” what to do next)</a:t>
            </a:r>
          </a:p>
          <a:p>
            <a:pPr lvl="1"/>
            <a:r>
              <a:rPr lang="en-US" dirty="0" smtClean="0"/>
              <a:t> P takes finite time</a:t>
            </a:r>
          </a:p>
          <a:p>
            <a:pPr lvl="1"/>
            <a:r>
              <a:rPr lang="en-US" dirty="0" smtClean="0"/>
              <a:t>[P ends with G accomplished]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 smtClean="0"/>
              <a:t>What Is an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334000"/>
          </a:xfrm>
        </p:spPr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Algorithm</a:t>
            </a:r>
            <a:r>
              <a:rPr lang="en-US" dirty="0" smtClean="0"/>
              <a:t> </a:t>
            </a:r>
            <a:r>
              <a:rPr lang="en-US" b="1" dirty="0" smtClean="0"/>
              <a:t>(for E)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808080"/>
                </a:solidFill>
              </a:rPr>
              <a:t>[</a:t>
            </a:r>
            <a:r>
              <a:rPr lang="en-US" dirty="0" smtClean="0">
                <a:solidFill>
                  <a:srgbClr val="808080"/>
                </a:solidFill>
              </a:rPr>
              <a:t>to accomplish G] is:</a:t>
            </a:r>
          </a:p>
          <a:p>
            <a:pPr lvl="1"/>
            <a:r>
              <a:rPr lang="en-US" dirty="0" smtClean="0">
                <a:solidFill>
                  <a:srgbClr val="808080"/>
                </a:solidFill>
              </a:rPr>
              <a:t>a procedure P</a:t>
            </a:r>
          </a:p>
          <a:p>
            <a:pPr lvl="2"/>
            <a:r>
              <a:rPr lang="en-US" dirty="0" smtClean="0">
                <a:solidFill>
                  <a:srgbClr val="808080"/>
                </a:solidFill>
              </a:rPr>
              <a:t>finite set of statements such that each S is:</a:t>
            </a:r>
          </a:p>
          <a:p>
            <a:pPr lvl="3"/>
            <a:r>
              <a:rPr lang="en-US" dirty="0" smtClean="0">
                <a:solidFill>
                  <a:srgbClr val="808080"/>
                </a:solidFill>
              </a:rPr>
              <a:t>composed of finite # of “symbols” from finite alphabet</a:t>
            </a:r>
          </a:p>
          <a:p>
            <a:pPr lvl="3"/>
            <a:r>
              <a:rPr lang="en-US" dirty="0" smtClean="0">
                <a:solidFill>
                  <a:srgbClr val="808080"/>
                </a:solidFill>
              </a:rPr>
              <a:t>unambiguous</a:t>
            </a:r>
            <a:r>
              <a:rPr lang="en-US" dirty="0" smtClean="0"/>
              <a:t> </a:t>
            </a:r>
            <a:r>
              <a:rPr lang="en-US" b="1" dirty="0" smtClean="0"/>
              <a:t>(for E)</a:t>
            </a:r>
          </a:p>
          <a:p>
            <a:pPr lvl="4"/>
            <a:r>
              <a:rPr lang="en-US" b="1" dirty="0" smtClean="0"/>
              <a:t>(E “knows how” to do S</a:t>
            </a:r>
          </a:p>
          <a:p>
            <a:pPr lvl="4"/>
            <a:r>
              <a:rPr lang="en-US" b="1" dirty="0" smtClean="0"/>
              <a:t>E can do S</a:t>
            </a:r>
          </a:p>
          <a:p>
            <a:pPr lvl="4"/>
            <a:r>
              <a:rPr lang="en-US" b="1" dirty="0" smtClean="0"/>
              <a:t>S can be done in finite time</a:t>
            </a:r>
          </a:p>
          <a:p>
            <a:pPr lvl="4"/>
            <a:r>
              <a:rPr lang="en-US" b="1" dirty="0"/>
              <a:t>a</a:t>
            </a:r>
            <a:r>
              <a:rPr lang="en-US" b="1" dirty="0" smtClean="0"/>
              <a:t>fter doing S, E “knows” what to do next)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808080"/>
                </a:solidFill>
              </a:rPr>
              <a:t>P takes finite time</a:t>
            </a:r>
          </a:p>
          <a:p>
            <a:pPr lvl="1"/>
            <a:r>
              <a:rPr lang="en-US" dirty="0" smtClean="0">
                <a:solidFill>
                  <a:srgbClr val="808080"/>
                </a:solidFill>
              </a:rPr>
              <a:t>[P ends with G accomplished]</a:t>
            </a:r>
            <a:endParaRPr lang="en-US" dirty="0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 smtClean="0"/>
              <a:t>What Is an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334000"/>
          </a:xfrm>
        </p:spPr>
        <p:txBody>
          <a:bodyPr/>
          <a:lstStyle/>
          <a:p>
            <a:r>
              <a:rPr lang="en-US" dirty="0" smtClean="0">
                <a:solidFill>
                  <a:srgbClr val="808080"/>
                </a:solidFill>
              </a:rPr>
              <a:t>Algorithm (for E)</a:t>
            </a:r>
            <a:r>
              <a:rPr lang="en-US" dirty="0" smtClean="0"/>
              <a:t> </a:t>
            </a:r>
            <a:r>
              <a:rPr lang="en-US" b="1" dirty="0" smtClean="0"/>
              <a:t>[to accomplish G]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808080"/>
                </a:solidFill>
              </a:rPr>
              <a:t>is:</a:t>
            </a:r>
          </a:p>
          <a:p>
            <a:pPr lvl="1"/>
            <a:r>
              <a:rPr lang="en-US" dirty="0" smtClean="0">
                <a:solidFill>
                  <a:srgbClr val="808080"/>
                </a:solidFill>
              </a:rPr>
              <a:t>a procedure P</a:t>
            </a:r>
          </a:p>
          <a:p>
            <a:pPr lvl="2"/>
            <a:r>
              <a:rPr lang="en-US" dirty="0" smtClean="0">
                <a:solidFill>
                  <a:srgbClr val="808080"/>
                </a:solidFill>
              </a:rPr>
              <a:t>finite set of statements such that each S is:</a:t>
            </a:r>
          </a:p>
          <a:p>
            <a:pPr lvl="3"/>
            <a:r>
              <a:rPr lang="en-US" dirty="0" smtClean="0">
                <a:solidFill>
                  <a:srgbClr val="808080"/>
                </a:solidFill>
              </a:rPr>
              <a:t>composed of finite # of “symbols” from finite alphabet</a:t>
            </a:r>
          </a:p>
          <a:p>
            <a:pPr lvl="3"/>
            <a:r>
              <a:rPr lang="en-US" dirty="0" smtClean="0">
                <a:solidFill>
                  <a:srgbClr val="808080"/>
                </a:solidFill>
              </a:rPr>
              <a:t>unambiguous (for E)</a:t>
            </a:r>
          </a:p>
          <a:p>
            <a:pPr lvl="4"/>
            <a:r>
              <a:rPr lang="en-US" dirty="0" smtClean="0">
                <a:solidFill>
                  <a:srgbClr val="808080"/>
                </a:solidFill>
              </a:rPr>
              <a:t>(E “knows how” to do S</a:t>
            </a:r>
          </a:p>
          <a:p>
            <a:pPr lvl="4"/>
            <a:r>
              <a:rPr lang="en-US" dirty="0" smtClean="0">
                <a:solidFill>
                  <a:srgbClr val="808080"/>
                </a:solidFill>
              </a:rPr>
              <a:t>E can do S</a:t>
            </a:r>
          </a:p>
          <a:p>
            <a:pPr lvl="4"/>
            <a:r>
              <a:rPr lang="en-US" dirty="0" smtClean="0">
                <a:solidFill>
                  <a:srgbClr val="808080"/>
                </a:solidFill>
              </a:rPr>
              <a:t>S can be done in finite time</a:t>
            </a:r>
          </a:p>
          <a:p>
            <a:pPr lvl="4"/>
            <a:r>
              <a:rPr lang="en-US" dirty="0">
                <a:solidFill>
                  <a:srgbClr val="808080"/>
                </a:solidFill>
              </a:rPr>
              <a:t>a</a:t>
            </a:r>
            <a:r>
              <a:rPr lang="en-US" dirty="0" smtClean="0">
                <a:solidFill>
                  <a:srgbClr val="808080"/>
                </a:solidFill>
              </a:rPr>
              <a:t>fter doing S, E “knows” what to do next)</a:t>
            </a:r>
          </a:p>
          <a:p>
            <a:pPr lvl="1"/>
            <a:r>
              <a:rPr lang="en-US" dirty="0" smtClean="0">
                <a:solidFill>
                  <a:srgbClr val="808080"/>
                </a:solidFill>
              </a:rPr>
              <a:t> P takes finite time</a:t>
            </a:r>
          </a:p>
          <a:p>
            <a:pPr lvl="1"/>
            <a:r>
              <a:rPr lang="en-US" b="1" dirty="0" smtClean="0"/>
              <a:t>[P ends with G accomplished]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Must Algorithms Be</a:t>
            </a:r>
            <a:br>
              <a:rPr lang="en-US" sz="4000" dirty="0" smtClean="0"/>
            </a:br>
            <a:r>
              <a:rPr lang="en-US" sz="4000" dirty="0" smtClean="0"/>
              <a:t>Intentional / Teleological?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305800" cy="4114800"/>
          </a:xfrm>
        </p:spPr>
        <p:txBody>
          <a:bodyPr/>
          <a:lstStyle/>
          <a:p>
            <a:r>
              <a:rPr lang="en-US" dirty="0" smtClean="0"/>
              <a:t>No</a:t>
            </a:r>
          </a:p>
          <a:p>
            <a:pPr lvl="1"/>
            <a:r>
              <a:rPr lang="en-US" dirty="0" smtClean="0"/>
              <a:t>Fodor:		computations are “formal”</a:t>
            </a:r>
          </a:p>
          <a:p>
            <a:pPr lvl="1"/>
            <a:r>
              <a:rPr lang="en-US" dirty="0" smtClean="0"/>
              <a:t>Dennett:	Turing’s “strange inversion”</a:t>
            </a:r>
          </a:p>
          <a:p>
            <a:pPr lvl="2"/>
            <a:r>
              <a:rPr lang="en-US" dirty="0" smtClean="0"/>
              <a:t>Don’t have to </a:t>
            </a:r>
            <a:r>
              <a:rPr lang="en-US" b="1" dirty="0" smtClean="0"/>
              <a:t>know </a:t>
            </a:r>
            <a:r>
              <a:rPr lang="en-US" dirty="0" smtClean="0"/>
              <a:t>arithmetic </a:t>
            </a:r>
            <a:br>
              <a:rPr lang="en-US" dirty="0" smtClean="0"/>
            </a:br>
            <a:r>
              <a:rPr lang="en-US" dirty="0" smtClean="0"/>
              <a:t>in order to be a computer that </a:t>
            </a:r>
            <a:r>
              <a:rPr lang="en-US" b="1" dirty="0" smtClean="0"/>
              <a:t>does </a:t>
            </a:r>
            <a:r>
              <a:rPr lang="en-US" dirty="0" smtClean="0"/>
              <a:t>arithmetic</a:t>
            </a:r>
            <a:br>
              <a:rPr lang="en-US" dirty="0" smtClean="0"/>
            </a:br>
            <a:endParaRPr lang="en-US" dirty="0" smtClean="0"/>
          </a:p>
          <a:p>
            <a:r>
              <a:rPr lang="en-US" sz="2400" dirty="0" smtClean="0"/>
              <a:t>Spreadsheet adds w/o my knowing what I’m doing</a:t>
            </a:r>
          </a:p>
          <a:p>
            <a:r>
              <a:rPr lang="en-US" sz="2400" dirty="0" smtClean="0"/>
              <a:t>Searle-in-CR understands Chinese </a:t>
            </a:r>
            <a:br>
              <a:rPr lang="en-US" sz="2400" dirty="0" smtClean="0"/>
            </a:br>
            <a:r>
              <a:rPr lang="en-US" sz="2400" dirty="0" smtClean="0"/>
              <a:t>w/o understanding that he’s understanding it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09600"/>
            <a:ext cx="8229600" cy="1470025"/>
          </a:xfrm>
          <a:noFill/>
        </p:spPr>
        <p:txBody>
          <a:bodyPr/>
          <a:lstStyle/>
          <a:p>
            <a:r>
              <a:rPr lang="en-US" sz="4000" u="none" dirty="0" smtClean="0"/>
              <a:t>On the Relation of</a:t>
            </a:r>
            <a:br>
              <a:rPr lang="en-US" sz="4000" u="none" dirty="0" smtClean="0"/>
            </a:br>
            <a:r>
              <a:rPr lang="en-US" sz="4000" u="none" dirty="0" smtClean="0"/>
              <a:t>Computing to the World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819400"/>
            <a:ext cx="8382000" cy="3581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b="1"/>
              <a:t>William J. Rapaport</a:t>
            </a:r>
            <a:endParaRPr lang="en-US" sz="2800" b="1"/>
          </a:p>
          <a:p>
            <a:pPr>
              <a:lnSpc>
                <a:spcPct val="80000"/>
              </a:lnSpc>
            </a:pPr>
            <a:endParaRPr lang="en-US" sz="2800" u="sng"/>
          </a:p>
          <a:p>
            <a:pPr>
              <a:lnSpc>
                <a:spcPct val="80000"/>
              </a:lnSpc>
            </a:pPr>
            <a:r>
              <a:rPr lang="en-US" sz="2800"/>
              <a:t>Department of Computer Science &amp; Engineering,</a:t>
            </a:r>
          </a:p>
          <a:p>
            <a:pPr>
              <a:lnSpc>
                <a:spcPct val="80000"/>
              </a:lnSpc>
            </a:pPr>
            <a:r>
              <a:rPr lang="en-US" sz="2800"/>
              <a:t>Department of Philosophy, Department of Linguistics,</a:t>
            </a:r>
          </a:p>
          <a:p>
            <a:pPr>
              <a:lnSpc>
                <a:spcPct val="80000"/>
              </a:lnSpc>
            </a:pPr>
            <a:r>
              <a:rPr lang="en-US" sz="2800"/>
              <a:t>and Center for Cognitive Science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endParaRPr lang="en-US" sz="2800" b="1"/>
          </a:p>
          <a:p>
            <a:pPr>
              <a:lnSpc>
                <a:spcPct val="80000"/>
              </a:lnSpc>
            </a:pPr>
            <a:r>
              <a:rPr lang="en-US" sz="2800"/>
              <a:t>rapaport@buffalo.edu</a:t>
            </a:r>
          </a:p>
          <a:p>
            <a:pPr>
              <a:lnSpc>
                <a:spcPct val="80000"/>
              </a:lnSpc>
            </a:pPr>
            <a:r>
              <a:rPr lang="en-US" sz="2800"/>
              <a:t>http://www.cse.buffalo.edu/~rapaport</a:t>
            </a:r>
          </a:p>
        </p:txBody>
      </p:sp>
      <p:pic>
        <p:nvPicPr>
          <p:cNvPr id="6148" name="Picture 4" descr="1line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5029200"/>
            <a:ext cx="8382000" cy="838200"/>
          </a:xfrm>
          <a:prstGeom prst="rect">
            <a:avLst/>
          </a:prstGeom>
          <a:noFill/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57200" y="457200"/>
            <a:ext cx="8153400" cy="1905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304800"/>
          </a:xfrm>
        </p:spPr>
        <p:txBody>
          <a:bodyPr/>
          <a:lstStyle/>
          <a:p>
            <a:pPr algn="l"/>
            <a:r>
              <a:rPr lang="en-US" sz="1600" dirty="0" smtClean="0"/>
              <a:t>Must Algorithms Be Intentional / Teleological?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305800" cy="5029200"/>
          </a:xfrm>
        </p:spPr>
        <p:txBody>
          <a:bodyPr/>
          <a:lstStyle/>
          <a:p>
            <a:r>
              <a:rPr lang="en-US" dirty="0" smtClean="0"/>
              <a:t>Yes</a:t>
            </a:r>
            <a:br>
              <a:rPr lang="en-US" dirty="0" smtClean="0"/>
            </a:br>
            <a:endParaRPr lang="en-US" sz="1600" dirty="0" smtClean="0"/>
          </a:p>
          <a:p>
            <a:pPr lvl="1"/>
            <a:r>
              <a:rPr lang="en-US" dirty="0" smtClean="0"/>
              <a:t>Robin Hill:</a:t>
            </a:r>
          </a:p>
          <a:p>
            <a:pPr lvl="2"/>
            <a:r>
              <a:rPr lang="en-US" dirty="0" smtClean="0"/>
              <a:t>Not just:			      Do P</a:t>
            </a:r>
          </a:p>
          <a:p>
            <a:pPr lvl="2"/>
            <a:r>
              <a:rPr lang="en-US" dirty="0" smtClean="0"/>
              <a:t>But:		</a:t>
            </a:r>
            <a:r>
              <a:rPr lang="en-US" b="1" dirty="0" smtClean="0"/>
              <a:t>To accomplish G</a:t>
            </a:r>
            <a:r>
              <a:rPr lang="en-US" dirty="0" smtClean="0"/>
              <a:t>, do P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and David Marr…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sz="3600" dirty="0" smtClean="0"/>
              <a:t>David Marr’s 3 Levels</a:t>
            </a:r>
            <a:br>
              <a:rPr lang="en-US" sz="3600" dirty="0" smtClean="0"/>
            </a:br>
            <a:r>
              <a:rPr lang="en-US" sz="3600" dirty="0" smtClean="0"/>
              <a:t>of Information Processing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458200" cy="5105400"/>
          </a:xfrm>
        </p:spPr>
        <p:txBody>
          <a:bodyPr/>
          <a:lstStyle/>
          <a:p>
            <a:r>
              <a:rPr lang="en-US" dirty="0" smtClean="0"/>
              <a:t>“computational” level:</a:t>
            </a:r>
          </a:p>
          <a:p>
            <a:pPr lvl="1"/>
            <a:r>
              <a:rPr lang="en-US" dirty="0" smtClean="0"/>
              <a:t>specification of </a:t>
            </a:r>
            <a:r>
              <a:rPr lang="en-US" b="1" dirty="0" smtClean="0"/>
              <a:t>what </a:t>
            </a:r>
            <a:r>
              <a:rPr lang="en-US" dirty="0" smtClean="0"/>
              <a:t>a system does</a:t>
            </a:r>
            <a:endParaRPr lang="en-US" dirty="0" smtClean="0"/>
          </a:p>
          <a:p>
            <a:pPr lvl="1"/>
            <a:r>
              <a:rPr lang="en-US" dirty="0" smtClean="0"/>
              <a:t>e.g., </a:t>
            </a:r>
            <a:r>
              <a:rPr lang="en-US" dirty="0" smtClean="0"/>
              <a:t>mathematical-functional level:  	</a:t>
            </a:r>
            <a:r>
              <a:rPr lang="en-US" dirty="0" err="1" smtClean="0"/>
              <a:t>f(i</a:t>
            </a:r>
            <a:r>
              <a:rPr lang="en-US" dirty="0" smtClean="0"/>
              <a:t>) = </a:t>
            </a:r>
            <a:r>
              <a:rPr lang="en-US" dirty="0" err="1" smtClean="0"/>
              <a:t>o</a:t>
            </a:r>
            <a:endParaRPr lang="en-US" dirty="0" smtClean="0"/>
          </a:p>
          <a:p>
            <a:r>
              <a:rPr lang="en-US" dirty="0" smtClean="0"/>
              <a:t>“algorithmic” level:</a:t>
            </a:r>
          </a:p>
          <a:p>
            <a:pPr lvl="1"/>
            <a:r>
              <a:rPr lang="en-US" b="1" dirty="0" smtClean="0"/>
              <a:t>how</a:t>
            </a:r>
            <a:r>
              <a:rPr lang="en-US" dirty="0" smtClean="0"/>
              <a:t> (theoretically)</a:t>
            </a:r>
          </a:p>
          <a:p>
            <a:pPr lvl="1"/>
            <a:r>
              <a:rPr lang="en-US" dirty="0" smtClean="0"/>
              <a:t>i.e., computational-algorithmic level:  	</a:t>
            </a:r>
            <a:r>
              <a:rPr lang="en-US" dirty="0" err="1" smtClean="0"/>
              <a:t>A</a:t>
            </a:r>
            <a:r>
              <a:rPr lang="en-US" baseline="-25000" dirty="0" err="1" smtClean="0"/>
              <a:t>f</a:t>
            </a:r>
            <a:r>
              <a:rPr lang="en-US" sz="1600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= </a:t>
            </a:r>
            <a:r>
              <a:rPr lang="en-US" dirty="0" err="1" smtClean="0"/>
              <a:t>o</a:t>
            </a:r>
            <a:endParaRPr lang="en-US" dirty="0" smtClean="0"/>
          </a:p>
          <a:p>
            <a:r>
              <a:rPr lang="en-US" dirty="0" smtClean="0"/>
              <a:t>“implementation” level:</a:t>
            </a:r>
          </a:p>
          <a:p>
            <a:pPr lvl="1"/>
            <a:r>
              <a:rPr lang="en-US" b="1" dirty="0" smtClean="0"/>
              <a:t>how</a:t>
            </a:r>
            <a:r>
              <a:rPr lang="en-US" dirty="0" smtClean="0"/>
              <a:t> (physically):	 			</a:t>
            </a:r>
            <a:r>
              <a:rPr lang="en-US" dirty="0" err="1" smtClean="0"/>
              <a:t>I(A</a:t>
            </a:r>
            <a:r>
              <a:rPr lang="en-US" baseline="-25000" dirty="0" err="1" smtClean="0"/>
              <a:t>f</a:t>
            </a:r>
            <a:r>
              <a:rPr lang="en-US" dirty="0" err="1" smtClean="0"/>
              <a:t>)(i</a:t>
            </a:r>
            <a:r>
              <a:rPr lang="en-US" dirty="0" smtClean="0"/>
              <a:t>) = </a:t>
            </a:r>
            <a:r>
              <a:rPr lang="en-US" dirty="0" err="1" smtClean="0"/>
              <a:t>o</a:t>
            </a:r>
            <a:endParaRPr lang="en-US" dirty="0" smtClean="0"/>
          </a:p>
          <a:p>
            <a:pPr lvl="1"/>
            <a:r>
              <a:rPr lang="en-US" dirty="0" smtClean="0"/>
              <a:t>I =</a:t>
            </a:r>
            <a:r>
              <a:rPr lang="en-US" dirty="0" smtClean="0"/>
              <a:t> brain, computer, beer </a:t>
            </a:r>
            <a:r>
              <a:rPr lang="en-US" dirty="0" smtClean="0"/>
              <a:t>cans/levers/windmills…</a:t>
            </a:r>
          </a:p>
          <a:p>
            <a:pPr lvl="1"/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pPr algn="l"/>
            <a:r>
              <a:rPr lang="en-US" sz="1800" dirty="0" smtClean="0"/>
              <a:t>David Marr’s 3 Levels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458200" cy="5105400"/>
          </a:xfrm>
        </p:spPr>
        <p:txBody>
          <a:bodyPr/>
          <a:lstStyle/>
          <a:p>
            <a:r>
              <a:rPr lang="en-US" dirty="0" smtClean="0"/>
              <a:t>Is Marr’s “computational” level teleological?</a:t>
            </a:r>
            <a:br>
              <a:rPr lang="en-US" dirty="0" smtClean="0"/>
            </a:br>
            <a:endParaRPr lang="en-US" b="1" dirty="0" smtClean="0"/>
          </a:p>
          <a:p>
            <a:pPr lvl="1"/>
            <a:r>
              <a:rPr lang="en-US" dirty="0" smtClean="0"/>
              <a:t>Egan:			No	(“Do </a:t>
            </a:r>
            <a:r>
              <a:rPr lang="en-US" dirty="0" err="1" smtClean="0"/>
              <a:t>f</a:t>
            </a:r>
            <a:r>
              <a:rPr lang="en-US" dirty="0" smtClean="0"/>
              <a:t>”)</a:t>
            </a:r>
          </a:p>
          <a:p>
            <a:pPr lvl="1"/>
            <a:r>
              <a:rPr lang="en-US" dirty="0" smtClean="0"/>
              <a:t>Anderson:		Yes	(“To G, do </a:t>
            </a:r>
            <a:r>
              <a:rPr lang="en-US" dirty="0" err="1" smtClean="0"/>
              <a:t>f</a:t>
            </a:r>
            <a:r>
              <a:rPr lang="en-US" dirty="0" smtClean="0"/>
              <a:t>”)</a:t>
            </a:r>
          </a:p>
          <a:p>
            <a:pPr lvl="1"/>
            <a:r>
              <a:rPr lang="en-US" dirty="0" err="1" smtClean="0"/>
              <a:t>Shagrir</a:t>
            </a:r>
            <a:r>
              <a:rPr lang="en-US" dirty="0" smtClean="0"/>
              <a:t> &amp; Bechtel:	Yes &amp; no</a:t>
            </a:r>
          </a:p>
          <a:p>
            <a:pPr lvl="2"/>
            <a:r>
              <a:rPr lang="en-US" dirty="0" smtClean="0"/>
              <a:t>“computational”-“what” level:	math-functional</a:t>
            </a:r>
          </a:p>
          <a:p>
            <a:pPr lvl="2"/>
            <a:r>
              <a:rPr lang="en-US" dirty="0" smtClean="0"/>
              <a:t>“computational”-“why” level:	teleological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Algorithms Can Be Multiply Teleological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</a:t>
            </a:r>
            <a:r>
              <a:rPr lang="en-US" baseline="-25000" dirty="0" smtClean="0"/>
              <a:t>1</a:t>
            </a:r>
            <a:r>
              <a:rPr lang="en-US" dirty="0" smtClean="0"/>
              <a:t>, do P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To G</a:t>
            </a:r>
            <a:r>
              <a:rPr lang="en-US" baseline="-25000" dirty="0" smtClean="0"/>
              <a:t>2</a:t>
            </a:r>
            <a:r>
              <a:rPr lang="en-US" dirty="0" smtClean="0"/>
              <a:t>, do P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If G</a:t>
            </a:r>
            <a:r>
              <a:rPr lang="en-US" baseline="-25000" dirty="0" smtClean="0"/>
              <a:t>1</a:t>
            </a:r>
            <a:r>
              <a:rPr lang="en-US" dirty="0" smtClean="0"/>
              <a:t> ≠ G</a:t>
            </a:r>
            <a:r>
              <a:rPr lang="en-US" baseline="-25000" dirty="0" smtClean="0"/>
              <a:t>2</a:t>
            </a:r>
            <a:r>
              <a:rPr lang="en-US" dirty="0" smtClean="0"/>
              <a:t> &amp; G</a:t>
            </a:r>
            <a:r>
              <a:rPr lang="en-US" baseline="-25000" dirty="0" smtClean="0"/>
              <a:t>1</a:t>
            </a:r>
            <a:r>
              <a:rPr lang="en-US" dirty="0" smtClean="0"/>
              <a:t> !≤ G</a:t>
            </a:r>
            <a:r>
              <a:rPr lang="en-US" baseline="-25000" dirty="0" smtClean="0"/>
              <a:t>2</a:t>
            </a:r>
            <a:r>
              <a:rPr lang="en-US" dirty="0" smtClean="0"/>
              <a:t>, then 2 algorithms?  </a:t>
            </a:r>
          </a:p>
          <a:p>
            <a:pPr lvl="1"/>
            <a:r>
              <a:rPr lang="en-US" dirty="0" smtClean="0"/>
              <a:t>But only 1 P, so only 1 algorithm?</a:t>
            </a:r>
          </a:p>
          <a:p>
            <a:pPr lvl="2"/>
            <a:r>
              <a:rPr lang="en-US" dirty="0" smtClean="0"/>
              <a:t>chess-</a:t>
            </a:r>
            <a:r>
              <a:rPr lang="en-US" dirty="0" err="1" smtClean="0"/>
              <a:t>wargame</a:t>
            </a:r>
            <a:r>
              <a:rPr lang="en-US" dirty="0" smtClean="0"/>
              <a:t> computer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 dirty="0" smtClean="0"/>
              <a:t>Can P Succeed but G Fail?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486400"/>
          </a:xfrm>
        </p:spPr>
        <p:txBody>
          <a:bodyPr/>
          <a:lstStyle/>
          <a:p>
            <a:r>
              <a:rPr lang="en-US" sz="2800" dirty="0" smtClean="0"/>
              <a:t>Examples:</a:t>
            </a:r>
          </a:p>
          <a:p>
            <a:pPr lvl="1"/>
            <a:r>
              <a:rPr lang="en-US" sz="2400" dirty="0" smtClean="0"/>
              <a:t>blocks-world robot</a:t>
            </a:r>
          </a:p>
          <a:p>
            <a:pPr lvl="1"/>
            <a:r>
              <a:rPr lang="en-US" sz="2400" dirty="0" smtClean="0"/>
              <a:t>HS recipe on Moon</a:t>
            </a:r>
          </a:p>
          <a:p>
            <a:pPr lvl="1"/>
            <a:r>
              <a:rPr lang="en-US" sz="2400" dirty="0" smtClean="0"/>
              <a:t>GCD in base 13</a:t>
            </a:r>
          </a:p>
          <a:p>
            <a:r>
              <a:rPr lang="en-US" sz="2800" dirty="0" smtClean="0"/>
              <a:t>Wide, </a:t>
            </a:r>
            <a:r>
              <a:rPr lang="en-US" sz="2800" dirty="0" smtClean="0"/>
              <a:t>external-semantic </a:t>
            </a:r>
            <a:r>
              <a:rPr lang="en-US" sz="2800" dirty="0" smtClean="0"/>
              <a:t>perspective:</a:t>
            </a:r>
          </a:p>
          <a:p>
            <a:pPr lvl="1"/>
            <a:r>
              <a:rPr lang="en-US" sz="2400" dirty="0" smtClean="0"/>
              <a:t>HS fails on Moon (even if recipe verifiable)</a:t>
            </a:r>
          </a:p>
          <a:p>
            <a:pPr lvl="1"/>
            <a:r>
              <a:rPr lang="en-US" sz="2400" dirty="0" smtClean="0"/>
              <a:t>GCD in base 13 doesn’t compute GCD (?)</a:t>
            </a:r>
          </a:p>
          <a:p>
            <a:r>
              <a:rPr lang="en-US" sz="2800" dirty="0" smtClean="0"/>
              <a:t>Narrow, internal, syntactic perspective:</a:t>
            </a:r>
          </a:p>
          <a:p>
            <a:pPr lvl="1"/>
            <a:r>
              <a:rPr lang="en-US" sz="2400" dirty="0" smtClean="0"/>
              <a:t>HS works on Moon (even if produces goop)</a:t>
            </a:r>
          </a:p>
          <a:p>
            <a:pPr lvl="1"/>
            <a:r>
              <a:rPr lang="en-US" sz="2400" dirty="0" smtClean="0"/>
              <a:t>both </a:t>
            </a:r>
            <a:r>
              <a:rPr lang="en-US" sz="2400" dirty="0" err="1" smtClean="0"/>
              <a:t>GCDs</a:t>
            </a:r>
            <a:r>
              <a:rPr lang="en-US" sz="2400" dirty="0" smtClean="0"/>
              <a:t> work, but only one is usable (?)</a:t>
            </a:r>
          </a:p>
          <a:p>
            <a:r>
              <a:rPr lang="en-US" sz="2400" dirty="0" smtClean="0"/>
              <a:t>Differences due to I-O </a:t>
            </a:r>
            <a:r>
              <a:rPr lang="en-US" sz="2400" b="1" dirty="0" smtClean="0"/>
              <a:t>interpretations </a:t>
            </a:r>
            <a:r>
              <a:rPr lang="en-US" sz="2400" dirty="0" smtClean="0"/>
              <a:t>(G-P </a:t>
            </a:r>
            <a:r>
              <a:rPr lang="en-US" sz="2400" u="sng" dirty="0" smtClean="0"/>
              <a:t>interface</a:t>
            </a:r>
            <a:r>
              <a:rPr lang="en-US" sz="2400" dirty="0" smtClean="0"/>
              <a:t>),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400" b="1" dirty="0" smtClean="0"/>
              <a:t>not</a:t>
            </a:r>
            <a:r>
              <a:rPr lang="en-US" sz="2000" b="1" dirty="0" smtClean="0"/>
              <a:t> </a:t>
            </a:r>
            <a:r>
              <a:rPr lang="en-US" sz="2400" dirty="0" smtClean="0"/>
              <a:t>due to P </a:t>
            </a:r>
            <a:r>
              <a:rPr lang="en-US" sz="2400" b="1" dirty="0" smtClean="0"/>
              <a:t>itself</a:t>
            </a:r>
            <a:endParaRPr lang="en-US" sz="2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Neo-</a:t>
            </a:r>
            <a:r>
              <a:rPr lang="en-US" dirty="0" err="1" smtClean="0"/>
              <a:t>Marrian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r>
              <a:rPr lang="en-US" dirty="0" smtClean="0"/>
              <a:t>“what” level:	                            Do </a:t>
            </a:r>
            <a:r>
              <a:rPr lang="en-US" dirty="0" err="1" smtClean="0"/>
              <a:t>f(i</a:t>
            </a:r>
            <a:r>
              <a:rPr lang="en-US" dirty="0" smtClean="0"/>
              <a:t>) = </a:t>
            </a:r>
            <a:r>
              <a:rPr lang="en-US" dirty="0" err="1" smtClean="0"/>
              <a:t>o</a:t>
            </a:r>
            <a:endParaRPr lang="en-US" dirty="0" smtClean="0"/>
          </a:p>
          <a:p>
            <a:r>
              <a:rPr lang="en-US" dirty="0" smtClean="0"/>
              <a:t>“why” level:	                  To G, do </a:t>
            </a:r>
            <a:r>
              <a:rPr lang="en-US" dirty="0" err="1" smtClean="0"/>
              <a:t>f(i</a:t>
            </a:r>
            <a:r>
              <a:rPr lang="en-US" dirty="0" smtClean="0"/>
              <a:t>) = </a:t>
            </a:r>
            <a:r>
              <a:rPr lang="en-US" dirty="0" err="1" smtClean="0"/>
              <a:t>o</a:t>
            </a:r>
            <a:endParaRPr lang="en-US" dirty="0" smtClean="0"/>
          </a:p>
          <a:p>
            <a:r>
              <a:rPr lang="en-US" dirty="0" smtClean="0"/>
              <a:t>“algorithm” level:	         To G, do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f</a:t>
            </a:r>
            <a:r>
              <a:rPr lang="en-US" dirty="0" err="1" smtClean="0"/>
              <a:t>(i</a:t>
            </a:r>
            <a:r>
              <a:rPr lang="en-US" dirty="0" smtClean="0"/>
              <a:t>) = </a:t>
            </a:r>
            <a:r>
              <a:rPr lang="en-US" dirty="0" err="1" smtClean="0"/>
              <a:t>o</a:t>
            </a:r>
            <a:endParaRPr lang="en-US" dirty="0" smtClean="0"/>
          </a:p>
          <a:p>
            <a:r>
              <a:rPr lang="en-US" dirty="0" smtClean="0"/>
              <a:t>“implementation” level:	To G, do </a:t>
            </a:r>
            <a:r>
              <a:rPr lang="en-US" dirty="0" err="1" smtClean="0"/>
              <a:t>I(A</a:t>
            </a:r>
            <a:r>
              <a:rPr lang="en-US" baseline="-25000" dirty="0" err="1" smtClean="0"/>
              <a:t>f</a:t>
            </a:r>
            <a:r>
              <a:rPr lang="en-US" dirty="0" err="1" smtClean="0"/>
              <a:t>)(i</a:t>
            </a:r>
            <a:r>
              <a:rPr lang="en-US" dirty="0" smtClean="0"/>
              <a:t>) = </a:t>
            </a:r>
            <a:r>
              <a:rPr lang="en-US" dirty="0" err="1" smtClean="0"/>
              <a:t>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sz="2400" dirty="0" smtClean="0"/>
              <a:t>NB:  The “to” and “do” clauses can vary independently</a:t>
            </a:r>
          </a:p>
          <a:p>
            <a:pPr lvl="1"/>
            <a:r>
              <a:rPr lang="en-US" sz="2000" dirty="0" smtClean="0"/>
              <a:t>of course:		one G, many A 		(multiple realizations)</a:t>
            </a:r>
          </a:p>
          <a:p>
            <a:pPr lvl="1"/>
            <a:r>
              <a:rPr lang="en-US" sz="2000" dirty="0" smtClean="0"/>
              <a:t>but also:  		one </a:t>
            </a:r>
            <a:r>
              <a:rPr lang="en-US" sz="2000" dirty="0" err="1" smtClean="0"/>
              <a:t>f</a:t>
            </a:r>
            <a:r>
              <a:rPr lang="en-US" sz="2000" dirty="0" smtClean="0"/>
              <a:t> or A, many G 	(as we’ve seen)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 sz="2800" dirty="0" smtClean="0"/>
              <a:t>Do We Compute with Symbols or Meanings?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924800" cy="5257800"/>
          </a:xfrm>
        </p:spPr>
        <p:txBody>
          <a:bodyPr/>
          <a:lstStyle/>
          <a:p>
            <a:r>
              <a:rPr lang="en-US" dirty="0" smtClean="0"/>
              <a:t>TM:  with symbols (numerals, not numbers)</a:t>
            </a:r>
          </a:p>
          <a:p>
            <a:pPr lvl="1"/>
            <a:r>
              <a:rPr lang="en-US" b="1" dirty="0" smtClean="0"/>
              <a:t>we </a:t>
            </a:r>
            <a:r>
              <a:rPr lang="en-US" dirty="0" smtClean="0"/>
              <a:t>need algorithmic semantic interpretation</a:t>
            </a:r>
          </a:p>
          <a:p>
            <a:pPr lvl="1"/>
            <a:r>
              <a:rPr lang="en-US" dirty="0" smtClean="0"/>
              <a:t>(recursive functions:  with numbers &amp; functions)</a:t>
            </a:r>
          </a:p>
          <a:p>
            <a:r>
              <a:rPr lang="en-US" dirty="0"/>
              <a:t>I</a:t>
            </a:r>
            <a:r>
              <a:rPr lang="en-US" dirty="0" smtClean="0"/>
              <a:t>f we compute with </a:t>
            </a:r>
            <a:r>
              <a:rPr lang="en-US" b="1" dirty="0" smtClean="0"/>
              <a:t>symbols</a:t>
            </a:r>
            <a:r>
              <a:rPr lang="en-US" dirty="0" smtClean="0"/>
              <a:t>, then:</a:t>
            </a:r>
          </a:p>
          <a:p>
            <a:pPr lvl="1"/>
            <a:r>
              <a:rPr lang="en-US" dirty="0" smtClean="0"/>
              <a:t>chess-</a:t>
            </a:r>
            <a:r>
              <a:rPr lang="en-US" dirty="0" err="1" smtClean="0"/>
              <a:t>wargame</a:t>
            </a:r>
            <a:r>
              <a:rPr lang="en-US" dirty="0" smtClean="0"/>
              <a:t> computer is 1 algorithm</a:t>
            </a:r>
          </a:p>
          <a:p>
            <a:pPr lvl="1"/>
            <a:r>
              <a:rPr lang="en-US" dirty="0" smtClean="0"/>
              <a:t>HS works on Moon</a:t>
            </a:r>
          </a:p>
          <a:p>
            <a:r>
              <a:rPr lang="en-US" dirty="0"/>
              <a:t>I</a:t>
            </a:r>
            <a:r>
              <a:rPr lang="en-US" dirty="0" smtClean="0"/>
              <a:t>f we compute with </a:t>
            </a:r>
            <a:r>
              <a:rPr lang="en-US" b="1" dirty="0" smtClean="0"/>
              <a:t>meanings</a:t>
            </a:r>
            <a:r>
              <a:rPr lang="en-US" dirty="0" smtClean="0"/>
              <a:t>, then:</a:t>
            </a:r>
          </a:p>
          <a:p>
            <a:pPr lvl="1"/>
            <a:r>
              <a:rPr lang="en-US" dirty="0" smtClean="0"/>
              <a:t>chess-</a:t>
            </a:r>
            <a:r>
              <a:rPr lang="en-US" dirty="0" err="1" smtClean="0"/>
              <a:t>wargame</a:t>
            </a:r>
            <a:r>
              <a:rPr lang="en-US" dirty="0" smtClean="0"/>
              <a:t> computer uses 2 algorithms</a:t>
            </a:r>
          </a:p>
          <a:p>
            <a:pPr lvl="1"/>
            <a:r>
              <a:rPr lang="en-US" dirty="0" smtClean="0"/>
              <a:t>HS fails on Moon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pPr algn="l"/>
            <a:r>
              <a:rPr lang="en-US" sz="1400" dirty="0" smtClean="0"/>
              <a:t>Do We Compute with Symbols or Meanings?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257800"/>
          </a:xfrm>
        </p:spPr>
        <p:txBody>
          <a:bodyPr/>
          <a:lstStyle/>
          <a:p>
            <a:r>
              <a:rPr lang="en-US" dirty="0" err="1" smtClean="0"/>
              <a:t>Piccinini</a:t>
            </a:r>
            <a:r>
              <a:rPr lang="en-US" dirty="0" smtClean="0"/>
              <a:t> − 2 questions:</a:t>
            </a:r>
          </a:p>
          <a:p>
            <a:pPr lvl="1"/>
            <a:r>
              <a:rPr lang="en-US" b="1" dirty="0" smtClean="0"/>
              <a:t>“Which TM is this?”</a:t>
            </a:r>
          </a:p>
          <a:p>
            <a:pPr lvl="2"/>
            <a:r>
              <a:rPr lang="en-US" dirty="0" smtClean="0"/>
              <a:t>has only 1 (</a:t>
            </a:r>
            <a:r>
              <a:rPr lang="en-US" b="1" dirty="0" smtClean="0"/>
              <a:t>syntactic</a:t>
            </a:r>
            <a:r>
              <a:rPr lang="en-US" dirty="0" smtClean="0"/>
              <a:t>) answer</a:t>
            </a:r>
          </a:p>
          <a:p>
            <a:pPr lvl="2"/>
            <a:r>
              <a:rPr lang="en-US" dirty="0" smtClean="0"/>
              <a:t>= my neo-</a:t>
            </a:r>
            <a:r>
              <a:rPr lang="en-US" dirty="0" err="1" smtClean="0"/>
              <a:t>Marrian</a:t>
            </a:r>
            <a:r>
              <a:rPr lang="en-US" dirty="0" smtClean="0"/>
              <a:t> “what” level</a:t>
            </a:r>
          </a:p>
          <a:p>
            <a:pPr lvl="1"/>
            <a:r>
              <a:rPr lang="en-US" b="1" dirty="0" smtClean="0"/>
              <a:t>“What does this TM do?”</a:t>
            </a:r>
          </a:p>
          <a:p>
            <a:pPr lvl="2"/>
            <a:r>
              <a:rPr lang="en-US" dirty="0" smtClean="0"/>
              <a:t>has </a:t>
            </a:r>
            <a:r>
              <a:rPr lang="en-US" i="1" dirty="0" smtClean="0"/>
              <a:t>n</a:t>
            </a:r>
            <a:r>
              <a:rPr lang="en-US" dirty="0" smtClean="0"/>
              <a:t>+1 answers:</a:t>
            </a:r>
          </a:p>
          <a:p>
            <a:pPr lvl="3"/>
            <a:r>
              <a:rPr lang="en-US" dirty="0" smtClean="0"/>
              <a:t>1 </a:t>
            </a:r>
            <a:r>
              <a:rPr lang="en-US" b="1" dirty="0" smtClean="0"/>
              <a:t>syntactic</a:t>
            </a:r>
            <a:r>
              <a:rPr lang="en-US" dirty="0" smtClean="0"/>
              <a:t> answer</a:t>
            </a:r>
          </a:p>
          <a:p>
            <a:pPr lvl="3"/>
            <a:r>
              <a:rPr lang="en-US" i="1" dirty="0" err="1" smtClean="0"/>
              <a:t>n</a:t>
            </a:r>
            <a:r>
              <a:rPr lang="en-US" dirty="0" smtClean="0"/>
              <a:t> </a:t>
            </a:r>
            <a:r>
              <a:rPr lang="en-US" b="1" dirty="0" smtClean="0"/>
              <a:t>semantic </a:t>
            </a:r>
            <a:r>
              <a:rPr lang="en-US" dirty="0" smtClean="0"/>
              <a:t>answers (for </a:t>
            </a:r>
            <a:r>
              <a:rPr lang="en-US" i="1" dirty="0" err="1" smtClean="0"/>
              <a:t>n</a:t>
            </a:r>
            <a:r>
              <a:rPr lang="en-US" dirty="0" smtClean="0"/>
              <a:t> different Gs)</a:t>
            </a:r>
          </a:p>
          <a:p>
            <a:pPr lvl="2"/>
            <a:r>
              <a:rPr lang="en-US" dirty="0" smtClean="0"/>
              <a:t>= my neo-</a:t>
            </a:r>
            <a:r>
              <a:rPr lang="en-US" dirty="0" err="1" smtClean="0"/>
              <a:t>Marrian</a:t>
            </a:r>
            <a:r>
              <a:rPr lang="en-US" dirty="0" smtClean="0"/>
              <a:t> “why”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458200" cy="5486400"/>
          </a:xfrm>
        </p:spPr>
        <p:txBody>
          <a:bodyPr/>
          <a:lstStyle/>
          <a:p>
            <a:r>
              <a:rPr lang="en-US" dirty="0" err="1" smtClean="0"/>
              <a:t>Piccinini’s</a:t>
            </a:r>
            <a:r>
              <a:rPr lang="en-US" dirty="0" smtClean="0"/>
              <a:t> patterns vs. colors:</a:t>
            </a:r>
          </a:p>
          <a:p>
            <a:pPr lvl="1"/>
            <a:r>
              <a:rPr lang="en-US" dirty="0" smtClean="0"/>
              <a:t>Loom that weaves (outputs) pattern </a:t>
            </a:r>
            <a:r>
              <a:rPr lang="en-US" i="1" dirty="0" err="1" smtClean="0"/>
              <a:t>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does so independently of input thread colors </a:t>
            </a:r>
            <a:r>
              <a:rPr lang="en-US" i="1" dirty="0" err="1" smtClean="0"/>
              <a:t>c</a:t>
            </a:r>
            <a:endParaRPr lang="en-US" dirty="0" smtClean="0"/>
          </a:p>
          <a:p>
            <a:pPr lvl="2"/>
            <a:r>
              <a:rPr lang="en-US" dirty="0" smtClean="0"/>
              <a:t>algorithm is insensitive to input</a:t>
            </a:r>
          </a:p>
          <a:p>
            <a:pPr lvl="2"/>
            <a:r>
              <a:rPr lang="en-US" dirty="0" smtClean="0"/>
              <a:t>if </a:t>
            </a:r>
            <a:r>
              <a:rPr lang="en-US" i="1" dirty="0" err="1" smtClean="0"/>
              <a:t>p</a:t>
            </a:r>
            <a:r>
              <a:rPr lang="en-US" dirty="0" smtClean="0"/>
              <a:t> = pattern above, then:</a:t>
            </a:r>
            <a:br>
              <a:rPr lang="en-US" dirty="0" smtClean="0"/>
            </a:br>
            <a:r>
              <a:rPr lang="en-US" dirty="0" smtClean="0"/>
              <a:t>	 if </a:t>
            </a:r>
            <a:r>
              <a:rPr lang="en-US" i="1" dirty="0" err="1" smtClean="0"/>
              <a:t>c</a:t>
            </a:r>
            <a:r>
              <a:rPr lang="en-US" dirty="0" smtClean="0"/>
              <a:t> =</a:t>
            </a:r>
            <a:r>
              <a:rPr lang="en-US" dirty="0" smtClean="0"/>
              <a:t> (red</a:t>
            </a:r>
            <a:r>
              <a:rPr lang="en-US" dirty="0" smtClean="0"/>
              <a:t>, white, </a:t>
            </a:r>
            <a:r>
              <a:rPr lang="en-US" dirty="0" smtClean="0"/>
              <a:t>blue), </a:t>
            </a:r>
            <a:r>
              <a:rPr lang="en-US" dirty="0" smtClean="0"/>
              <a:t>then O/P =                  </a:t>
            </a:r>
            <a:br>
              <a:rPr lang="en-US" dirty="0" smtClean="0"/>
            </a:br>
            <a:endParaRPr lang="en-US" dirty="0" smtClean="0"/>
          </a:p>
          <a:p>
            <a:pPr lvl="2">
              <a:buNone/>
            </a:pPr>
            <a:r>
              <a:rPr lang="en-US" dirty="0" smtClean="0"/>
              <a:t>		 else if </a:t>
            </a:r>
            <a:r>
              <a:rPr lang="en-US" i="1" dirty="0" err="1" smtClean="0"/>
              <a:t>c</a:t>
            </a:r>
            <a:r>
              <a:rPr lang="en-US" dirty="0" smtClean="0"/>
              <a:t> =</a:t>
            </a:r>
            <a:r>
              <a:rPr lang="en-US" dirty="0" smtClean="0"/>
              <a:t> (red</a:t>
            </a:r>
            <a:r>
              <a:rPr lang="en-US" dirty="0" smtClean="0"/>
              <a:t>, black, </a:t>
            </a:r>
            <a:r>
              <a:rPr lang="en-US" dirty="0" smtClean="0"/>
              <a:t>green), </a:t>
            </a:r>
            <a:r>
              <a:rPr lang="en-US" dirty="0" smtClean="0"/>
              <a:t>then O/P=</a:t>
            </a:r>
          </a:p>
          <a:p>
            <a:pPr lvl="1"/>
            <a:r>
              <a:rPr lang="en-US" dirty="0" smtClean="0"/>
              <a:t>“Is </a:t>
            </a:r>
            <a:r>
              <a:rPr lang="en-US" i="1" dirty="0" err="1" smtClean="0"/>
              <a:t>p</a:t>
            </a:r>
            <a:r>
              <a:rPr lang="en-US" dirty="0" smtClean="0"/>
              <a:t> more important than </a:t>
            </a:r>
            <a:r>
              <a:rPr lang="en-US" i="1" dirty="0" err="1" smtClean="0"/>
              <a:t>c</a:t>
            </a:r>
            <a:r>
              <a:rPr lang="en-US" dirty="0" smtClean="0"/>
              <a:t>?” --- wrong question</a:t>
            </a:r>
          </a:p>
          <a:p>
            <a:pPr lvl="2"/>
            <a:r>
              <a:rPr lang="en-US" dirty="0" smtClean="0"/>
              <a:t>If just want </a:t>
            </a:r>
            <a:r>
              <a:rPr lang="en-US" i="1" dirty="0" err="1" smtClean="0"/>
              <a:t>p</a:t>
            </a:r>
            <a:r>
              <a:rPr lang="en-US" dirty="0" smtClean="0"/>
              <a:t>, then </a:t>
            </a:r>
            <a:r>
              <a:rPr lang="en-US" i="1" dirty="0" err="1" smtClean="0"/>
              <a:t>c</a:t>
            </a:r>
            <a:r>
              <a:rPr lang="en-US" dirty="0" smtClean="0"/>
              <a:t> unimportant</a:t>
            </a:r>
          </a:p>
          <a:p>
            <a:pPr lvl="2"/>
            <a:r>
              <a:rPr lang="en-US" dirty="0" smtClean="0"/>
              <a:t>If want American flag, use </a:t>
            </a:r>
            <a:r>
              <a:rPr lang="en-US" i="1" dirty="0" err="1" smtClean="0"/>
              <a:t>c</a:t>
            </a:r>
            <a:r>
              <a:rPr lang="en-US" dirty="0" smtClean="0"/>
              <a:t>=RWB;</a:t>
            </a:r>
          </a:p>
          <a:p>
            <a:pPr lvl="3"/>
            <a:r>
              <a:rPr lang="en-US" dirty="0" smtClean="0"/>
              <a:t>need specific I/P</a:t>
            </a:r>
            <a:endParaRPr lang="en-US" dirty="0"/>
          </a:p>
        </p:txBody>
      </p:sp>
      <p:pic>
        <p:nvPicPr>
          <p:cNvPr id="5" name="Picture 4" descr="amer flag in diff color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304800"/>
            <a:ext cx="3992880" cy="762000"/>
          </a:xfrm>
          <a:prstGeom prst="rect">
            <a:avLst/>
          </a:prstGeom>
        </p:spPr>
      </p:pic>
      <p:pic>
        <p:nvPicPr>
          <p:cNvPr id="7" name="Picture 6" descr="amerflag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3352800"/>
            <a:ext cx="1181100" cy="621030"/>
          </a:xfrm>
          <a:prstGeom prst="rect">
            <a:avLst/>
          </a:prstGeom>
        </p:spPr>
      </p:pic>
      <p:pic>
        <p:nvPicPr>
          <p:cNvPr id="8" name="Picture 7" descr="Screen Shot 2015-03-26 at 10.20.12 A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0" y="4038600"/>
            <a:ext cx="11430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dirty="0" smtClean="0"/>
              <a:t>Syntactic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638800"/>
          </a:xfrm>
        </p:spPr>
        <p:txBody>
          <a:bodyPr/>
          <a:lstStyle/>
          <a:p>
            <a:r>
              <a:rPr lang="en-US" sz="2800" dirty="0" smtClean="0"/>
              <a:t>Usually:</a:t>
            </a:r>
          </a:p>
          <a:p>
            <a:pPr lvl="1"/>
            <a:r>
              <a:rPr lang="en-US" sz="2400" dirty="0" smtClean="0"/>
              <a:t>‘syntax’ = grammar of a language</a:t>
            </a:r>
          </a:p>
          <a:p>
            <a:pPr lvl="1"/>
            <a:r>
              <a:rPr lang="en-US" sz="2400" dirty="0" smtClean="0"/>
              <a:t>‘semantics’ = relation of syntax to meanings/world</a:t>
            </a:r>
          </a:p>
          <a:p>
            <a:r>
              <a:rPr lang="en-US" sz="2800" dirty="0" smtClean="0"/>
              <a:t>Morris:</a:t>
            </a:r>
          </a:p>
          <a:p>
            <a:pPr lvl="1"/>
            <a:r>
              <a:rPr lang="en-US" sz="2400" dirty="0" smtClean="0"/>
              <a:t>syntax = properties &amp; relations </a:t>
            </a:r>
            <a:r>
              <a:rPr lang="en-US" sz="2400" b="1" dirty="0" smtClean="0"/>
              <a:t>of </a:t>
            </a:r>
            <a:r>
              <a:rPr lang="en-US" sz="2400" dirty="0" smtClean="0"/>
              <a:t>elements of </a:t>
            </a:r>
            <a:r>
              <a:rPr lang="en-US" sz="2400" b="1" dirty="0" smtClean="0"/>
              <a:t>1</a:t>
            </a:r>
            <a:r>
              <a:rPr lang="en-US" sz="2400" dirty="0" smtClean="0"/>
              <a:t> set</a:t>
            </a:r>
          </a:p>
          <a:p>
            <a:pPr lvl="2"/>
            <a:r>
              <a:rPr lang="en-US" sz="2000" dirty="0" smtClean="0"/>
              <a:t>internal, local, narrow:	</a:t>
            </a:r>
            <a:r>
              <a:rPr lang="en-US" sz="2000" b="1" dirty="0" smtClean="0"/>
              <a:t>intra-system</a:t>
            </a:r>
            <a:endParaRPr lang="en-US" sz="2000" dirty="0" smtClean="0"/>
          </a:p>
          <a:p>
            <a:pPr lvl="1"/>
            <a:r>
              <a:rPr lang="en-US" sz="2400" dirty="0" smtClean="0"/>
              <a:t>semantics = relations </a:t>
            </a:r>
            <a:r>
              <a:rPr lang="en-US" sz="2400" b="1" dirty="0" smtClean="0"/>
              <a:t>between </a:t>
            </a:r>
            <a:r>
              <a:rPr lang="en-US" sz="2400" dirty="0" smtClean="0"/>
              <a:t>elements of </a:t>
            </a:r>
            <a:r>
              <a:rPr lang="en-US" sz="2400" b="1" dirty="0" smtClean="0"/>
              <a:t>2</a:t>
            </a:r>
            <a:r>
              <a:rPr lang="en-US" sz="2400" dirty="0" smtClean="0"/>
              <a:t> sets</a:t>
            </a:r>
          </a:p>
          <a:p>
            <a:pPr lvl="2"/>
            <a:r>
              <a:rPr lang="en-US" sz="2000" dirty="0" smtClean="0"/>
              <a:t>external, global, wide:	</a:t>
            </a:r>
            <a:r>
              <a:rPr lang="en-US" sz="2000" b="1" dirty="0" smtClean="0"/>
              <a:t>extra-system / inter-system</a:t>
            </a:r>
            <a:endParaRPr lang="en-US" sz="2000" dirty="0" smtClean="0"/>
          </a:p>
          <a:p>
            <a:r>
              <a:rPr lang="en-US" sz="2800" dirty="0" smtClean="0"/>
              <a:t>“what”-level P (</a:t>
            </a:r>
            <a:r>
              <a:rPr lang="en-US" sz="2800" dirty="0" err="1" smtClean="0"/>
              <a:t>f</a:t>
            </a:r>
            <a:r>
              <a:rPr lang="en-US" sz="2800" dirty="0" smtClean="0"/>
              <a:t> or A) can be </a:t>
            </a:r>
            <a:r>
              <a:rPr lang="en-US" sz="2800" b="1" dirty="0" smtClean="0"/>
              <a:t>identified </a:t>
            </a:r>
            <a:r>
              <a:rPr lang="en-US" sz="2800" u="sng" dirty="0" smtClean="0"/>
              <a:t>syntactically</a:t>
            </a:r>
          </a:p>
          <a:p>
            <a:r>
              <a:rPr lang="en-US" sz="2800" dirty="0" smtClean="0"/>
              <a:t>“why”-level G needs to be </a:t>
            </a:r>
            <a:r>
              <a:rPr lang="en-US" sz="2800" b="1" dirty="0" smtClean="0"/>
              <a:t>identified </a:t>
            </a:r>
            <a:r>
              <a:rPr lang="en-US" sz="2800" u="sng" dirty="0" smtClean="0"/>
              <a:t>semantically</a:t>
            </a:r>
          </a:p>
          <a:p>
            <a:pPr lvl="1"/>
            <a:r>
              <a:rPr lang="en-US" sz="2400" dirty="0" smtClean="0"/>
              <a:t>then P can be </a:t>
            </a:r>
            <a:r>
              <a:rPr lang="en-US" sz="2400" b="1" dirty="0" smtClean="0"/>
              <a:t>interpreted </a:t>
            </a:r>
            <a:r>
              <a:rPr lang="en-US" sz="2400" u="sng" dirty="0" smtClean="0"/>
              <a:t>semantically </a:t>
            </a:r>
            <a:r>
              <a:rPr lang="en-US" sz="2400" dirty="0" smtClean="0"/>
              <a:t>in G’s terms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sz="4000" dirty="0" smtClean="0"/>
              <a:t>2 Ways to Get Syntactic Semantics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5181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Named subroutines</a:t>
            </a:r>
          </a:p>
          <a:p>
            <a:pPr marL="914400" lvl="1" indent="-514350"/>
            <a:r>
              <a:rPr lang="en-US" dirty="0" smtClean="0">
                <a:latin typeface="Courier"/>
                <a:cs typeface="Courier"/>
              </a:rPr>
              <a:t>repeat 4 [forward 1 right 90]</a:t>
            </a:r>
          </a:p>
          <a:p>
            <a:pPr marL="914400" lvl="1" indent="-514350"/>
            <a:r>
              <a:rPr lang="en-US" dirty="0" smtClean="0">
                <a:latin typeface="Courier"/>
                <a:cs typeface="Courier"/>
              </a:rPr>
              <a:t>to square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 repeat 4 [forward 1 right 90]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end</a:t>
            </a:r>
            <a:br>
              <a:rPr lang="en-US" dirty="0" smtClean="0">
                <a:latin typeface="Courier"/>
                <a:cs typeface="Courier"/>
              </a:rPr>
            </a:br>
            <a:endParaRPr lang="en-US" dirty="0" smtClean="0">
              <a:latin typeface="Courier"/>
              <a:cs typeface="Courier"/>
            </a:endParaRPr>
          </a:p>
          <a:p>
            <a:pPr marL="914400" lvl="1" indent="-514350"/>
            <a:r>
              <a:rPr lang="en-US" dirty="0" err="1" smtClean="0">
                <a:latin typeface="Courier"/>
                <a:cs typeface="Courier"/>
              </a:rPr>
              <a:t>turnleft;turnleft;turnleft</a:t>
            </a:r>
            <a:endParaRPr lang="en-US" dirty="0" smtClean="0">
              <a:latin typeface="Courier"/>
              <a:cs typeface="Courier"/>
            </a:endParaRPr>
          </a:p>
          <a:p>
            <a:pPr marL="914400" lvl="1" indent="-514350"/>
            <a:r>
              <a:rPr lang="en-US" dirty="0" smtClean="0">
                <a:latin typeface="Courier"/>
                <a:cs typeface="Courier"/>
              </a:rPr>
              <a:t>DEFINE-NEW-INSTRUCTION </a:t>
            </a:r>
            <a:r>
              <a:rPr lang="en-US" dirty="0" err="1" smtClean="0">
                <a:latin typeface="Courier"/>
                <a:cs typeface="Courier"/>
              </a:rPr>
              <a:t>turnright</a:t>
            </a:r>
            <a:r>
              <a:rPr lang="en-US" dirty="0" smtClean="0">
                <a:latin typeface="Courier"/>
                <a:cs typeface="Courier"/>
              </a:rPr>
              <a:t> AS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 BEGIN 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turnleft;turnleft;turnleft</a:t>
            </a:r>
            <a:r>
              <a:rPr lang="en-US" dirty="0" smtClean="0">
                <a:latin typeface="Courier"/>
                <a:cs typeface="Courier"/>
              </a:rPr>
              <a:t/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228600"/>
          </a:xfrm>
        </p:spPr>
        <p:txBody>
          <a:bodyPr/>
          <a:lstStyle/>
          <a:p>
            <a:pPr algn="l"/>
            <a:r>
              <a:rPr lang="en-US" sz="2000" dirty="0" smtClean="0"/>
              <a:t>1. Named Subroutines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r>
              <a:rPr lang="en-US" dirty="0" smtClean="0"/>
              <a:t>McDermott’s Warning: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name</a:t>
            </a:r>
            <a:r>
              <a:rPr lang="en-US" dirty="0" smtClean="0"/>
              <a:t> is meaningless!</a:t>
            </a:r>
          </a:p>
          <a:p>
            <a:pPr lvl="1"/>
            <a:r>
              <a:rPr lang="en-US" b="1" dirty="0" smtClean="0"/>
              <a:t>Unless</a:t>
            </a:r>
            <a:r>
              <a:rPr lang="en-US" dirty="0" smtClean="0"/>
              <a:t> linked to concepts / objects </a:t>
            </a:r>
            <a:r>
              <a:rPr lang="en-US" b="1" dirty="0" smtClean="0"/>
              <a:t>external </a:t>
            </a:r>
            <a:r>
              <a:rPr lang="en-US" dirty="0" smtClean="0"/>
              <a:t>to program</a:t>
            </a:r>
          </a:p>
          <a:p>
            <a:pPr lvl="2"/>
            <a:r>
              <a:rPr lang="en-US" dirty="0" smtClean="0"/>
              <a:t>external semantics</a:t>
            </a:r>
          </a:p>
          <a:p>
            <a:pPr lvl="1"/>
            <a:r>
              <a:rPr lang="en-US" b="1" dirty="0" smtClean="0"/>
              <a:t>Or </a:t>
            </a:r>
            <a:r>
              <a:rPr lang="en-US" dirty="0" smtClean="0"/>
              <a:t> linked to other parts </a:t>
            </a:r>
            <a:r>
              <a:rPr lang="en-US" b="1" dirty="0" smtClean="0"/>
              <a:t>internal</a:t>
            </a:r>
            <a:r>
              <a:rPr lang="en-US" dirty="0" smtClean="0"/>
              <a:t> to program</a:t>
            </a:r>
          </a:p>
          <a:p>
            <a:pPr lvl="2"/>
            <a:r>
              <a:rPr lang="en-US" dirty="0" smtClean="0"/>
              <a:t>syntactic semantics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Syntactic semantics ≈ </a:t>
            </a:r>
            <a:br>
              <a:rPr lang="en-US" dirty="0" smtClean="0"/>
            </a:br>
            <a:r>
              <a:rPr lang="en-US" dirty="0" err="1" smtClean="0"/>
              <a:t>Rescorla’s</a:t>
            </a:r>
            <a:r>
              <a:rPr lang="en-US" dirty="0" smtClean="0"/>
              <a:t> “indigenous” semantics</a:t>
            </a:r>
          </a:p>
          <a:p>
            <a:pPr lvl="1"/>
            <a:r>
              <a:rPr lang="en-US" dirty="0" smtClean="0"/>
              <a:t>causal, rather than conceptual-role</a:t>
            </a:r>
          </a:p>
          <a:p>
            <a:pPr lvl="1"/>
            <a:r>
              <a:rPr lang="en-US" dirty="0" smtClean="0"/>
              <a:t>“intra-system” 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pPr algn="l"/>
            <a:r>
              <a:rPr lang="en-US" sz="2000" dirty="0" smtClean="0"/>
              <a:t>2 Ways to Obtain Syntactic Semantics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marL="514350" indent="-514350">
              <a:buAutoNum type="arabicPeriod" startAt="2"/>
            </a:pPr>
            <a:r>
              <a:rPr lang="en-US" dirty="0" smtClean="0"/>
              <a:t>Internalization:</a:t>
            </a:r>
            <a:br>
              <a:rPr lang="en-US" dirty="0" smtClean="0"/>
            </a:br>
            <a:endParaRPr lang="en-US" dirty="0" smtClean="0"/>
          </a:p>
          <a:p>
            <a:pPr marL="914400" lvl="1" indent="-514350"/>
            <a:r>
              <a:rPr lang="en-US" dirty="0" smtClean="0"/>
              <a:t>Can turn </a:t>
            </a:r>
            <a:r>
              <a:rPr lang="en-US" b="1" dirty="0" smtClean="0"/>
              <a:t>external semantic </a:t>
            </a:r>
            <a:r>
              <a:rPr lang="en-US" dirty="0" smtClean="0"/>
              <a:t>relations </a:t>
            </a:r>
            <a:br>
              <a:rPr lang="en-US" dirty="0" smtClean="0"/>
            </a:br>
            <a:r>
              <a:rPr lang="en-US" dirty="0" smtClean="0"/>
              <a:t>into </a:t>
            </a:r>
            <a:r>
              <a:rPr lang="en-US" b="1" dirty="0" smtClean="0"/>
              <a:t>internal syntax </a:t>
            </a:r>
            <a:r>
              <a:rPr lang="en-US" dirty="0" smtClean="0"/>
              <a:t>(syntactic semantics)</a:t>
            </a:r>
          </a:p>
          <a:p>
            <a:pPr marL="914400" lvl="1" indent="-514350"/>
            <a:r>
              <a:rPr lang="en-US" dirty="0" smtClean="0"/>
              <a:t>by </a:t>
            </a:r>
            <a:r>
              <a:rPr lang="en-US" b="1" dirty="0" smtClean="0"/>
              <a:t>internalizing</a:t>
            </a:r>
            <a:r>
              <a:rPr lang="en-US" dirty="0" smtClean="0"/>
              <a:t> semantic domain </a:t>
            </a:r>
            <a:br>
              <a:rPr lang="en-US" dirty="0" smtClean="0"/>
            </a:br>
            <a:r>
              <a:rPr lang="en-US" b="1" dirty="0" smtClean="0"/>
              <a:t>into </a:t>
            </a:r>
            <a:r>
              <a:rPr lang="en-US" dirty="0" smtClean="0"/>
              <a:t>syntactic 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Oval 2"/>
          <p:cNvSpPr>
            <a:spLocks noChangeArrowheads="1"/>
          </p:cNvSpPr>
          <p:nvPr/>
        </p:nvSpPr>
        <p:spPr bwMode="auto">
          <a:xfrm>
            <a:off x="1143000" y="2286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508125" y="8032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2057400" y="7620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0901" name="AutoShape 5"/>
          <p:cNvCxnSpPr>
            <a:cxnSpLocks noChangeShapeType="1"/>
            <a:stCxn id="80899" idx="1"/>
            <a:endCxn id="80900" idx="1"/>
          </p:cNvCxnSpPr>
          <p:nvPr/>
        </p:nvCxnSpPr>
        <p:spPr bwMode="auto">
          <a:xfrm rot="10800000" flipH="1">
            <a:off x="1508125" y="9906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9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SYN</a:t>
            </a:r>
          </a:p>
          <a:p>
            <a:r>
              <a:rPr lang="en-US"/>
              <a:t>DOM</a:t>
            </a:r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3124200" y="685800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Syntax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Oval 2"/>
          <p:cNvSpPr>
            <a:spLocks noChangeArrowheads="1"/>
          </p:cNvSpPr>
          <p:nvPr/>
        </p:nvSpPr>
        <p:spPr bwMode="auto">
          <a:xfrm>
            <a:off x="1143000" y="2286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1508125" y="8032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2057400" y="7620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1925" name="AutoShape 5"/>
          <p:cNvCxnSpPr>
            <a:cxnSpLocks noChangeShapeType="1"/>
            <a:stCxn id="81923" idx="1"/>
            <a:endCxn id="81924" idx="1"/>
          </p:cNvCxnSpPr>
          <p:nvPr/>
        </p:nvCxnSpPr>
        <p:spPr bwMode="auto">
          <a:xfrm rot="10800000" flipH="1">
            <a:off x="1508125" y="9906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9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SYN</a:t>
            </a:r>
          </a:p>
          <a:p>
            <a:r>
              <a:rPr lang="en-US"/>
              <a:t>DOM</a:t>
            </a: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3124200" y="685800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Syntax</a:t>
            </a:r>
          </a:p>
        </p:txBody>
      </p:sp>
      <p:sp>
        <p:nvSpPr>
          <p:cNvPr id="81928" name="Oval 8"/>
          <p:cNvSpPr>
            <a:spLocks noChangeArrowheads="1"/>
          </p:cNvSpPr>
          <p:nvPr/>
        </p:nvSpPr>
        <p:spPr bwMode="auto">
          <a:xfrm>
            <a:off x="1219200" y="22860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1584325" y="28606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2133600" y="28194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1931" name="AutoShape 11"/>
          <p:cNvCxnSpPr>
            <a:cxnSpLocks noChangeShapeType="1"/>
            <a:stCxn id="81929" idx="1"/>
            <a:endCxn id="81930" idx="1"/>
          </p:cNvCxnSpPr>
          <p:nvPr/>
        </p:nvCxnSpPr>
        <p:spPr bwMode="auto">
          <a:xfrm rot="10800000" flipH="1">
            <a:off x="1584325" y="30480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1932" name="Text Box 12"/>
          <p:cNvSpPr txBox="1">
            <a:spLocks noChangeArrowheads="1"/>
          </p:cNvSpPr>
          <p:nvPr/>
        </p:nvSpPr>
        <p:spPr bwMode="auto">
          <a:xfrm>
            <a:off x="304800" y="2438400"/>
            <a:ext cx="89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SYN</a:t>
            </a:r>
          </a:p>
          <a:p>
            <a:r>
              <a:rPr lang="en-US"/>
              <a:t>DOM</a:t>
            </a:r>
          </a:p>
        </p:txBody>
      </p:sp>
      <p:sp>
        <p:nvSpPr>
          <p:cNvPr id="81933" name="Oval 13"/>
          <p:cNvSpPr>
            <a:spLocks noChangeArrowheads="1"/>
          </p:cNvSpPr>
          <p:nvPr/>
        </p:nvSpPr>
        <p:spPr bwMode="auto">
          <a:xfrm>
            <a:off x="4419600" y="23622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4" name="Text Box 14"/>
          <p:cNvSpPr txBox="1">
            <a:spLocks noChangeArrowheads="1"/>
          </p:cNvSpPr>
          <p:nvPr/>
        </p:nvSpPr>
        <p:spPr bwMode="auto">
          <a:xfrm>
            <a:off x="4784725" y="29368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1935" name="Text Box 15"/>
          <p:cNvSpPr txBox="1">
            <a:spLocks noChangeArrowheads="1"/>
          </p:cNvSpPr>
          <p:nvPr/>
        </p:nvSpPr>
        <p:spPr bwMode="auto">
          <a:xfrm>
            <a:off x="5334000" y="28956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1936" name="AutoShape 16"/>
          <p:cNvCxnSpPr>
            <a:cxnSpLocks noChangeShapeType="1"/>
            <a:stCxn id="81934" idx="1"/>
            <a:endCxn id="81935" idx="1"/>
          </p:cNvCxnSpPr>
          <p:nvPr/>
        </p:nvCxnSpPr>
        <p:spPr bwMode="auto">
          <a:xfrm rot="10800000" flipH="1">
            <a:off x="4784725" y="31242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3657600" y="2133600"/>
            <a:ext cx="89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SEM</a:t>
            </a:r>
          </a:p>
          <a:p>
            <a:r>
              <a:rPr lang="en-US"/>
              <a:t>DOM</a:t>
            </a:r>
          </a:p>
        </p:txBody>
      </p:sp>
      <p:cxnSp>
        <p:nvCxnSpPr>
          <p:cNvPr id="81945" name="AutoShape 25"/>
          <p:cNvCxnSpPr>
            <a:cxnSpLocks noChangeShapeType="1"/>
            <a:stCxn id="81930" idx="3"/>
            <a:endCxn id="81935" idx="3"/>
          </p:cNvCxnSpPr>
          <p:nvPr/>
        </p:nvCxnSpPr>
        <p:spPr bwMode="auto">
          <a:xfrm>
            <a:off x="2424113" y="3048000"/>
            <a:ext cx="3200400" cy="76200"/>
          </a:xfrm>
          <a:prstGeom prst="curvedConnector5">
            <a:avLst>
              <a:gd name="adj1" fmla="val 45435"/>
              <a:gd name="adj2" fmla="val 700000"/>
              <a:gd name="adj3" fmla="val 10714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1946" name="Text Box 26"/>
          <p:cNvSpPr txBox="1">
            <a:spLocks noChangeArrowheads="1"/>
          </p:cNvSpPr>
          <p:nvPr/>
        </p:nvSpPr>
        <p:spPr bwMode="auto">
          <a:xfrm>
            <a:off x="6172200" y="2819400"/>
            <a:ext cx="1436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Oval 2"/>
          <p:cNvSpPr>
            <a:spLocks noChangeArrowheads="1"/>
          </p:cNvSpPr>
          <p:nvPr/>
        </p:nvSpPr>
        <p:spPr bwMode="auto">
          <a:xfrm>
            <a:off x="1143000" y="2286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1508125" y="8032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2057400" y="7620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2949" name="AutoShape 5"/>
          <p:cNvCxnSpPr>
            <a:cxnSpLocks noChangeShapeType="1"/>
            <a:stCxn id="82947" idx="1"/>
            <a:endCxn id="82948" idx="1"/>
          </p:cNvCxnSpPr>
          <p:nvPr/>
        </p:nvCxnSpPr>
        <p:spPr bwMode="auto">
          <a:xfrm rot="10800000" flipH="1">
            <a:off x="1508125" y="9906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9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SYN</a:t>
            </a:r>
          </a:p>
          <a:p>
            <a:r>
              <a:rPr lang="en-US" dirty="0"/>
              <a:t>DOM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3124200" y="685800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Syntax</a:t>
            </a:r>
          </a:p>
        </p:txBody>
      </p:sp>
      <p:sp>
        <p:nvSpPr>
          <p:cNvPr id="82952" name="Oval 8"/>
          <p:cNvSpPr>
            <a:spLocks noChangeArrowheads="1"/>
          </p:cNvSpPr>
          <p:nvPr/>
        </p:nvSpPr>
        <p:spPr bwMode="auto">
          <a:xfrm>
            <a:off x="1219200" y="22860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1584325" y="28606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2133600" y="28194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2955" name="AutoShape 11"/>
          <p:cNvCxnSpPr>
            <a:cxnSpLocks noChangeShapeType="1"/>
            <a:stCxn id="82953" idx="1"/>
            <a:endCxn id="82954" idx="1"/>
          </p:cNvCxnSpPr>
          <p:nvPr/>
        </p:nvCxnSpPr>
        <p:spPr bwMode="auto">
          <a:xfrm rot="10800000" flipH="1">
            <a:off x="1584325" y="30480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304800" y="2438400"/>
            <a:ext cx="89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SYN</a:t>
            </a:r>
          </a:p>
          <a:p>
            <a:r>
              <a:rPr lang="en-US"/>
              <a:t>DOM</a:t>
            </a:r>
          </a:p>
        </p:txBody>
      </p:sp>
      <p:sp>
        <p:nvSpPr>
          <p:cNvPr id="82957" name="Oval 13"/>
          <p:cNvSpPr>
            <a:spLocks noChangeArrowheads="1"/>
          </p:cNvSpPr>
          <p:nvPr/>
        </p:nvSpPr>
        <p:spPr bwMode="auto">
          <a:xfrm>
            <a:off x="4419600" y="23622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4784725" y="29368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2959" name="Text Box 15"/>
          <p:cNvSpPr txBox="1">
            <a:spLocks noChangeArrowheads="1"/>
          </p:cNvSpPr>
          <p:nvPr/>
        </p:nvSpPr>
        <p:spPr bwMode="auto">
          <a:xfrm>
            <a:off x="5334000" y="28956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2960" name="AutoShape 16"/>
          <p:cNvCxnSpPr>
            <a:cxnSpLocks noChangeShapeType="1"/>
            <a:stCxn id="82958" idx="1"/>
            <a:endCxn id="82959" idx="1"/>
          </p:cNvCxnSpPr>
          <p:nvPr/>
        </p:nvCxnSpPr>
        <p:spPr bwMode="auto">
          <a:xfrm rot="10800000" flipH="1">
            <a:off x="4784725" y="31242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3657600" y="2133600"/>
            <a:ext cx="89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SEM</a:t>
            </a:r>
          </a:p>
          <a:p>
            <a:r>
              <a:rPr lang="en-US"/>
              <a:t>DOM</a:t>
            </a:r>
          </a:p>
        </p:txBody>
      </p:sp>
      <p:cxnSp>
        <p:nvCxnSpPr>
          <p:cNvPr id="82962" name="AutoShape 18"/>
          <p:cNvCxnSpPr>
            <a:cxnSpLocks noChangeShapeType="1"/>
            <a:stCxn id="82954" idx="3"/>
            <a:endCxn id="82959" idx="3"/>
          </p:cNvCxnSpPr>
          <p:nvPr/>
        </p:nvCxnSpPr>
        <p:spPr bwMode="auto">
          <a:xfrm>
            <a:off x="2424113" y="3048000"/>
            <a:ext cx="3200400" cy="76200"/>
          </a:xfrm>
          <a:prstGeom prst="curvedConnector5">
            <a:avLst>
              <a:gd name="adj1" fmla="val 45435"/>
              <a:gd name="adj2" fmla="val 700000"/>
              <a:gd name="adj3" fmla="val 10714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6172200" y="2819400"/>
            <a:ext cx="1436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Semantics</a:t>
            </a:r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1736725" y="52228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2966" name="Text Box 22"/>
          <p:cNvSpPr txBox="1">
            <a:spLocks noChangeArrowheads="1"/>
          </p:cNvSpPr>
          <p:nvPr/>
        </p:nvSpPr>
        <p:spPr bwMode="auto">
          <a:xfrm>
            <a:off x="2286000" y="51816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2967" name="AutoShape 23"/>
          <p:cNvCxnSpPr>
            <a:cxnSpLocks noChangeShapeType="1"/>
            <a:stCxn id="82965" idx="1"/>
            <a:endCxn id="82966" idx="1"/>
          </p:cNvCxnSpPr>
          <p:nvPr/>
        </p:nvCxnSpPr>
        <p:spPr bwMode="auto">
          <a:xfrm rot="10800000" flipH="1">
            <a:off x="1736725" y="54102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70" name="Text Box 26"/>
          <p:cNvSpPr txBox="1">
            <a:spLocks noChangeArrowheads="1"/>
          </p:cNvSpPr>
          <p:nvPr/>
        </p:nvSpPr>
        <p:spPr bwMode="auto">
          <a:xfrm>
            <a:off x="4937125" y="52990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2971" name="Text Box 27"/>
          <p:cNvSpPr txBox="1">
            <a:spLocks noChangeArrowheads="1"/>
          </p:cNvSpPr>
          <p:nvPr/>
        </p:nvSpPr>
        <p:spPr bwMode="auto">
          <a:xfrm>
            <a:off x="5486400" y="52578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2972" name="AutoShape 28"/>
          <p:cNvCxnSpPr>
            <a:cxnSpLocks noChangeShapeType="1"/>
            <a:stCxn id="82970" idx="1"/>
            <a:endCxn id="82971" idx="1"/>
          </p:cNvCxnSpPr>
          <p:nvPr/>
        </p:nvCxnSpPr>
        <p:spPr bwMode="auto">
          <a:xfrm rot="10800000" flipH="1">
            <a:off x="4937125" y="54864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974" name="AutoShape 30"/>
          <p:cNvCxnSpPr>
            <a:cxnSpLocks noChangeShapeType="1"/>
            <a:stCxn id="82966" idx="3"/>
            <a:endCxn id="82971" idx="3"/>
          </p:cNvCxnSpPr>
          <p:nvPr/>
        </p:nvCxnSpPr>
        <p:spPr bwMode="auto">
          <a:xfrm>
            <a:off x="2576513" y="5410200"/>
            <a:ext cx="3200400" cy="76200"/>
          </a:xfrm>
          <a:prstGeom prst="curvedConnector5">
            <a:avLst>
              <a:gd name="adj1" fmla="val 45435"/>
              <a:gd name="adj2" fmla="val 700000"/>
              <a:gd name="adj3" fmla="val 10714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75" name="Rectangle 31"/>
          <p:cNvSpPr>
            <a:spLocks noChangeArrowheads="1"/>
          </p:cNvSpPr>
          <p:nvPr/>
        </p:nvSpPr>
        <p:spPr bwMode="auto">
          <a:xfrm>
            <a:off x="533400" y="4419600"/>
            <a:ext cx="6248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76" name="Text Box 32"/>
          <p:cNvSpPr txBox="1">
            <a:spLocks noChangeArrowheads="1"/>
          </p:cNvSpPr>
          <p:nvPr/>
        </p:nvSpPr>
        <p:spPr bwMode="auto">
          <a:xfrm>
            <a:off x="6934200" y="4800600"/>
            <a:ext cx="13858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Syntactic</a:t>
            </a:r>
          </a:p>
          <a:p>
            <a:r>
              <a:rPr lang="en-US"/>
              <a:t>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sz="4000" dirty="0" smtClean="0"/>
              <a:t>Internalization via Perception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181600"/>
          </a:xfrm>
        </p:spPr>
        <p:txBody>
          <a:bodyPr/>
          <a:lstStyle/>
          <a:p>
            <a:pPr marL="514350" indent="-514350"/>
            <a:r>
              <a:rPr lang="en-US" sz="3600" dirty="0" smtClean="0">
                <a:cs typeface="Courier"/>
              </a:rPr>
              <a:t>Perception = I/P encoding</a:t>
            </a:r>
          </a:p>
          <a:p>
            <a:pPr marL="914400" lvl="1" indent="-514350"/>
            <a:r>
              <a:rPr lang="en-US" dirty="0" smtClean="0">
                <a:cs typeface="Courier"/>
              </a:rPr>
              <a:t>Brain:</a:t>
            </a:r>
          </a:p>
          <a:p>
            <a:pPr marL="1314450" lvl="2" indent="-514350"/>
            <a:r>
              <a:rPr lang="en-US" dirty="0" smtClean="0">
                <a:cs typeface="Courier"/>
              </a:rPr>
              <a:t>interpretation of external world in biological neural net</a:t>
            </a:r>
          </a:p>
          <a:p>
            <a:pPr marL="914400" lvl="1" indent="-514350"/>
            <a:r>
              <a:rPr lang="en-US" dirty="0" smtClean="0">
                <a:cs typeface="Courier"/>
              </a:rPr>
              <a:t>TM “perception”:</a:t>
            </a:r>
          </a:p>
          <a:p>
            <a:pPr marL="1314450" lvl="2" indent="-514350"/>
            <a:r>
              <a:rPr lang="en-US" dirty="0" smtClean="0">
                <a:cs typeface="Courier"/>
              </a:rPr>
              <a:t>interpretation of external (user) I/P on tape</a:t>
            </a:r>
          </a:p>
          <a:p>
            <a:pPr marL="914400" lvl="1" indent="-514350"/>
            <a:r>
              <a:rPr lang="en-US" dirty="0" smtClean="0">
                <a:cs typeface="Courier"/>
              </a:rPr>
              <a:t>That interpretation becomes part of TM/brain’s</a:t>
            </a:r>
            <a:br>
              <a:rPr lang="en-US" dirty="0" smtClean="0">
                <a:cs typeface="Courier"/>
              </a:rPr>
            </a:br>
            <a:r>
              <a:rPr lang="en-US" dirty="0" smtClean="0">
                <a:cs typeface="Courier"/>
              </a:rPr>
              <a:t>intra-system, syntactic/indigenous 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2" name="Oval 8"/>
          <p:cNvSpPr>
            <a:spLocks noChangeArrowheads="1"/>
          </p:cNvSpPr>
          <p:nvPr/>
        </p:nvSpPr>
        <p:spPr bwMode="auto">
          <a:xfrm>
            <a:off x="1371600" y="12192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1736725" y="17938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2286000" y="17526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2955" name="AutoShape 11"/>
          <p:cNvCxnSpPr>
            <a:cxnSpLocks noChangeShapeType="1"/>
            <a:stCxn id="82953" idx="1"/>
            <a:endCxn id="82954" idx="1"/>
          </p:cNvCxnSpPr>
          <p:nvPr/>
        </p:nvCxnSpPr>
        <p:spPr bwMode="auto">
          <a:xfrm rot="10800000" flipH="1">
            <a:off x="1736725" y="19812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457200" y="1371600"/>
            <a:ext cx="89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SYN</a:t>
            </a:r>
          </a:p>
          <a:p>
            <a:r>
              <a:rPr lang="en-US"/>
              <a:t>DOM</a:t>
            </a:r>
          </a:p>
        </p:txBody>
      </p:sp>
      <p:sp>
        <p:nvSpPr>
          <p:cNvPr id="82957" name="Oval 13"/>
          <p:cNvSpPr>
            <a:spLocks noChangeArrowheads="1"/>
          </p:cNvSpPr>
          <p:nvPr/>
        </p:nvSpPr>
        <p:spPr bwMode="auto">
          <a:xfrm>
            <a:off x="4572000" y="12954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4937125" y="18700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2959" name="Text Box 15"/>
          <p:cNvSpPr txBox="1">
            <a:spLocks noChangeArrowheads="1"/>
          </p:cNvSpPr>
          <p:nvPr/>
        </p:nvSpPr>
        <p:spPr bwMode="auto">
          <a:xfrm>
            <a:off x="5486400" y="18288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2960" name="AutoShape 16"/>
          <p:cNvCxnSpPr>
            <a:cxnSpLocks noChangeShapeType="1"/>
            <a:stCxn id="82958" idx="1"/>
            <a:endCxn id="82959" idx="1"/>
          </p:cNvCxnSpPr>
          <p:nvPr/>
        </p:nvCxnSpPr>
        <p:spPr bwMode="auto">
          <a:xfrm rot="10800000" flipH="1">
            <a:off x="4937125" y="20574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3810000" y="1066800"/>
            <a:ext cx="89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SEM</a:t>
            </a:r>
          </a:p>
          <a:p>
            <a:r>
              <a:rPr lang="en-US"/>
              <a:t>DOM</a:t>
            </a:r>
          </a:p>
        </p:txBody>
      </p:sp>
      <p:cxnSp>
        <p:nvCxnSpPr>
          <p:cNvPr id="82962" name="AutoShape 18"/>
          <p:cNvCxnSpPr>
            <a:cxnSpLocks noChangeShapeType="1"/>
            <a:stCxn id="82954" idx="3"/>
            <a:endCxn id="82959" idx="3"/>
          </p:cNvCxnSpPr>
          <p:nvPr/>
        </p:nvCxnSpPr>
        <p:spPr bwMode="auto">
          <a:xfrm>
            <a:off x="2576513" y="1981200"/>
            <a:ext cx="3200400" cy="76200"/>
          </a:xfrm>
          <a:prstGeom prst="curvedConnector5">
            <a:avLst>
              <a:gd name="adj1" fmla="val 45435"/>
              <a:gd name="adj2" fmla="val 700000"/>
              <a:gd name="adj3" fmla="val 10714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6324600" y="1752600"/>
            <a:ext cx="19461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extra-system</a:t>
            </a:r>
            <a:br>
              <a:rPr lang="en-US" dirty="0" smtClean="0"/>
            </a:br>
            <a:r>
              <a:rPr lang="en-US" dirty="0" smtClean="0"/>
              <a:t>semantics</a:t>
            </a:r>
            <a:endParaRPr lang="en-US" dirty="0"/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1889125" y="41560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2966" name="Text Box 22"/>
          <p:cNvSpPr txBox="1">
            <a:spLocks noChangeArrowheads="1"/>
          </p:cNvSpPr>
          <p:nvPr/>
        </p:nvSpPr>
        <p:spPr bwMode="auto">
          <a:xfrm>
            <a:off x="2438400" y="41148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2967" name="AutoShape 23"/>
          <p:cNvCxnSpPr>
            <a:cxnSpLocks noChangeShapeType="1"/>
            <a:stCxn id="82965" idx="1"/>
            <a:endCxn id="82966" idx="1"/>
          </p:cNvCxnSpPr>
          <p:nvPr/>
        </p:nvCxnSpPr>
        <p:spPr bwMode="auto">
          <a:xfrm rot="10800000" flipH="1">
            <a:off x="1889125" y="43434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70" name="Text Box 26"/>
          <p:cNvSpPr txBox="1">
            <a:spLocks noChangeArrowheads="1"/>
          </p:cNvSpPr>
          <p:nvPr/>
        </p:nvSpPr>
        <p:spPr bwMode="auto">
          <a:xfrm>
            <a:off x="5089525" y="4232275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sp>
        <p:nvSpPr>
          <p:cNvPr id="82971" name="Text Box 27"/>
          <p:cNvSpPr txBox="1">
            <a:spLocks noChangeArrowheads="1"/>
          </p:cNvSpPr>
          <p:nvPr/>
        </p:nvSpPr>
        <p:spPr bwMode="auto">
          <a:xfrm>
            <a:off x="5638800" y="4191000"/>
            <a:ext cx="29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pitchFamily="-100" charset="0"/>
                <a:cs typeface="Times New Roman" pitchFamily="-100" charset="0"/>
              </a:rPr>
              <a:t>•</a:t>
            </a:r>
            <a:endParaRPr lang="en-US"/>
          </a:p>
        </p:txBody>
      </p:sp>
      <p:cxnSp>
        <p:nvCxnSpPr>
          <p:cNvPr id="82972" name="AutoShape 28"/>
          <p:cNvCxnSpPr>
            <a:cxnSpLocks noChangeShapeType="1"/>
            <a:stCxn id="82970" idx="1"/>
            <a:endCxn id="82971" idx="1"/>
          </p:cNvCxnSpPr>
          <p:nvPr/>
        </p:nvCxnSpPr>
        <p:spPr bwMode="auto">
          <a:xfrm rot="10800000" flipH="1">
            <a:off x="5089525" y="4419600"/>
            <a:ext cx="549275" cy="41275"/>
          </a:xfrm>
          <a:prstGeom prst="curvedConnector5">
            <a:avLst>
              <a:gd name="adj1" fmla="val -41620"/>
              <a:gd name="adj2" fmla="val 1107694"/>
              <a:gd name="adj3" fmla="val 76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974" name="AutoShape 30"/>
          <p:cNvCxnSpPr>
            <a:cxnSpLocks noChangeShapeType="1"/>
            <a:stCxn id="82966" idx="3"/>
            <a:endCxn id="82971" idx="3"/>
          </p:cNvCxnSpPr>
          <p:nvPr/>
        </p:nvCxnSpPr>
        <p:spPr bwMode="auto">
          <a:xfrm>
            <a:off x="2728913" y="4343400"/>
            <a:ext cx="3200400" cy="76200"/>
          </a:xfrm>
          <a:prstGeom prst="curvedConnector5">
            <a:avLst>
              <a:gd name="adj1" fmla="val 45435"/>
              <a:gd name="adj2" fmla="val 700000"/>
              <a:gd name="adj3" fmla="val 10714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975" name="Rectangle 31"/>
          <p:cNvSpPr>
            <a:spLocks noChangeArrowheads="1"/>
          </p:cNvSpPr>
          <p:nvPr/>
        </p:nvSpPr>
        <p:spPr bwMode="auto">
          <a:xfrm>
            <a:off x="685800" y="3352800"/>
            <a:ext cx="6248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76" name="Text Box 32"/>
          <p:cNvSpPr txBox="1">
            <a:spLocks noChangeArrowheads="1"/>
          </p:cNvSpPr>
          <p:nvPr/>
        </p:nvSpPr>
        <p:spPr bwMode="auto">
          <a:xfrm>
            <a:off x="7086600" y="3733800"/>
            <a:ext cx="18606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intra-system</a:t>
            </a:r>
          </a:p>
          <a:p>
            <a:r>
              <a:rPr lang="en-US" dirty="0"/>
              <a:t>semantics</a:t>
            </a:r>
          </a:p>
        </p:txBody>
      </p:sp>
      <p:sp>
        <p:nvSpPr>
          <p:cNvPr id="29" name="Oval 8"/>
          <p:cNvSpPr>
            <a:spLocks noChangeArrowheads="1"/>
          </p:cNvSpPr>
          <p:nvPr/>
        </p:nvSpPr>
        <p:spPr bwMode="auto">
          <a:xfrm>
            <a:off x="1447800" y="3581400"/>
            <a:ext cx="1600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 bwMode="auto">
          <a:xfrm rot="5400000">
            <a:off x="5143500" y="3390900"/>
            <a:ext cx="533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Curved Connector 34"/>
          <p:cNvCxnSpPr/>
          <p:nvPr/>
        </p:nvCxnSpPr>
        <p:spPr bwMode="auto">
          <a:xfrm rot="10800000" flipV="1">
            <a:off x="5562600" y="2971800"/>
            <a:ext cx="1828800" cy="2286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7543800" y="2819400"/>
            <a:ext cx="11795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I/P encoding</a:t>
            </a:r>
            <a:endParaRPr lang="en-US" sz="1400" dirty="0"/>
          </a:p>
        </p:txBody>
      </p:sp>
      <p:cxnSp>
        <p:nvCxnSpPr>
          <p:cNvPr id="36" name="Curved Connector 35"/>
          <p:cNvCxnSpPr/>
          <p:nvPr/>
        </p:nvCxnSpPr>
        <p:spPr bwMode="auto">
          <a:xfrm rot="5400000" flipH="1" flipV="1">
            <a:off x="1943100" y="5753100"/>
            <a:ext cx="381000" cy="1524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295400" y="6096000"/>
            <a:ext cx="15415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TM or mind/brain</a:t>
            </a:r>
            <a:endParaRPr lang="en-US" sz="1400" dirty="0"/>
          </a:p>
        </p:txBody>
      </p:sp>
      <p:cxnSp>
        <p:nvCxnSpPr>
          <p:cNvPr id="43" name="Curved Connector 42"/>
          <p:cNvCxnSpPr/>
          <p:nvPr/>
        </p:nvCxnSpPr>
        <p:spPr bwMode="auto">
          <a:xfrm rot="5400000" flipH="1" flipV="1">
            <a:off x="5143500" y="5753100"/>
            <a:ext cx="381000" cy="152400"/>
          </a:xfrm>
          <a:prstGeom prst="curvedConnector3">
            <a:avLst>
              <a:gd name="adj1" fmla="val 4785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3810000" y="6096000"/>
            <a:ext cx="40468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TM tape / biological neural net / mental concepts </a:t>
            </a:r>
          </a:p>
          <a:p>
            <a:pPr algn="ctr"/>
            <a:r>
              <a:rPr lang="en-US" sz="1400" dirty="0" smtClean="0"/>
              <a:t>representing external semantic domain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sz="3600" dirty="0" err="1" smtClean="0"/>
              <a:t>S.C.Shapiro’s</a:t>
            </a:r>
            <a:r>
              <a:rPr lang="en-US" sz="3600" dirty="0" smtClean="0"/>
              <a:t> Internalization Tactic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5181600"/>
          </a:xfrm>
        </p:spPr>
        <p:txBody>
          <a:bodyPr/>
          <a:lstStyle/>
          <a:p>
            <a:pPr marL="514350" indent="-514350"/>
            <a:r>
              <a:rPr lang="en-US" dirty="0" smtClean="0">
                <a:cs typeface="Courier"/>
              </a:rPr>
              <a:t>Algorithms </a:t>
            </a:r>
            <a:r>
              <a:rPr lang="en-US" b="1" dirty="0" smtClean="0">
                <a:cs typeface="Courier"/>
              </a:rPr>
              <a:t>are</a:t>
            </a:r>
            <a:r>
              <a:rPr lang="en-US" dirty="0" smtClean="0">
                <a:cs typeface="Courier"/>
              </a:rPr>
              <a:t> teleological </a:t>
            </a:r>
            <a:r>
              <a:rPr lang="en-US" b="1" dirty="0" smtClean="0">
                <a:cs typeface="Courier"/>
              </a:rPr>
              <a:t>&amp;</a:t>
            </a:r>
            <a:r>
              <a:rPr lang="en-US" dirty="0" smtClean="0">
                <a:cs typeface="Courier"/>
              </a:rPr>
              <a:t> narrow!</a:t>
            </a:r>
            <a:br>
              <a:rPr lang="en-US" dirty="0" smtClean="0">
                <a:cs typeface="Courier"/>
              </a:rPr>
            </a:br>
            <a:r>
              <a:rPr lang="en-US" dirty="0" smtClean="0">
                <a:cs typeface="Courier"/>
              </a:rPr>
              <a:t>“To G, do P” must include </a:t>
            </a:r>
            <a:r>
              <a:rPr lang="en-US" b="1" dirty="0" smtClean="0">
                <a:cs typeface="Courier"/>
              </a:rPr>
              <a:t>everything:</a:t>
            </a:r>
            <a:endParaRPr lang="en-US" dirty="0" smtClean="0">
              <a:cs typeface="Courier"/>
            </a:endParaRPr>
          </a:p>
          <a:p>
            <a:pPr marL="914400" lvl="1" indent="-514350"/>
            <a:r>
              <a:rPr lang="en-US" sz="2400" dirty="0" smtClean="0">
                <a:cs typeface="Courier"/>
              </a:rPr>
              <a:t>To make HS </a:t>
            </a:r>
            <a:r>
              <a:rPr lang="en-US" sz="2400" b="1" dirty="0" smtClean="0">
                <a:cs typeface="Courier"/>
              </a:rPr>
              <a:t>on Earth, </a:t>
            </a:r>
            <a:r>
              <a:rPr lang="en-US" sz="2400" dirty="0" smtClean="0">
                <a:cs typeface="Courier"/>
              </a:rPr>
              <a:t>do P</a:t>
            </a:r>
          </a:p>
          <a:p>
            <a:pPr marL="914400" lvl="1" indent="-514350"/>
            <a:r>
              <a:rPr lang="en-US" sz="2400" dirty="0" smtClean="0">
                <a:cs typeface="Courier"/>
              </a:rPr>
              <a:t>To find GCD </a:t>
            </a:r>
            <a:r>
              <a:rPr lang="en-US" sz="2400" b="1" dirty="0" smtClean="0">
                <a:cs typeface="Courier"/>
              </a:rPr>
              <a:t>in base 10,</a:t>
            </a:r>
            <a:r>
              <a:rPr lang="en-US" sz="2400" dirty="0" smtClean="0">
                <a:cs typeface="Courier"/>
              </a:rPr>
              <a:t> do Q</a:t>
            </a:r>
          </a:p>
          <a:p>
            <a:pPr marL="914400" lvl="1" indent="-514350"/>
            <a:r>
              <a:rPr lang="en-US" sz="2400" dirty="0" smtClean="0">
                <a:cs typeface="Courier"/>
              </a:rPr>
              <a:t>To play chess, do R,  </a:t>
            </a:r>
            <a:br>
              <a:rPr lang="en-US" sz="2400" dirty="0" smtClean="0">
                <a:cs typeface="Courier"/>
              </a:rPr>
            </a:br>
            <a:r>
              <a:rPr lang="en-US" sz="2400" b="1" dirty="0" smtClean="0">
                <a:cs typeface="Courier"/>
              </a:rPr>
              <a:t>where R’s </a:t>
            </a:r>
            <a:r>
              <a:rPr lang="en-US" sz="2400" b="1" dirty="0" err="1" smtClean="0">
                <a:cs typeface="Courier"/>
              </a:rPr>
              <a:t>vars</a:t>
            </a:r>
            <a:r>
              <a:rPr lang="en-US" sz="2400" b="1" dirty="0" smtClean="0">
                <a:cs typeface="Courier"/>
              </a:rPr>
              <a:t> range over chess pieces &amp; chess board</a:t>
            </a:r>
            <a:endParaRPr lang="en-US" sz="2400" dirty="0" smtClean="0">
              <a:cs typeface="Courier"/>
            </a:endParaRPr>
          </a:p>
          <a:p>
            <a:pPr marL="914400" lvl="1" indent="-514350"/>
            <a:r>
              <a:rPr lang="en-US" sz="2400" dirty="0" smtClean="0">
                <a:cs typeface="Courier"/>
              </a:rPr>
              <a:t>To simulate </a:t>
            </a:r>
            <a:r>
              <a:rPr lang="en-US" sz="2400" dirty="0" err="1" smtClean="0">
                <a:cs typeface="Courier"/>
              </a:rPr>
              <a:t>wargame</a:t>
            </a:r>
            <a:r>
              <a:rPr lang="en-US" sz="2400" dirty="0" smtClean="0">
                <a:cs typeface="Courier"/>
              </a:rPr>
              <a:t> battle, do R, </a:t>
            </a:r>
            <a:br>
              <a:rPr lang="en-US" sz="2400" dirty="0" smtClean="0">
                <a:cs typeface="Courier"/>
              </a:rPr>
            </a:br>
            <a:r>
              <a:rPr lang="en-US" sz="2400" b="1" dirty="0" smtClean="0">
                <a:cs typeface="Courier"/>
              </a:rPr>
              <a:t>where R’s </a:t>
            </a:r>
            <a:r>
              <a:rPr lang="en-US" sz="2400" b="1" dirty="0" err="1" smtClean="0">
                <a:cs typeface="Courier"/>
              </a:rPr>
              <a:t>vars</a:t>
            </a:r>
            <a:r>
              <a:rPr lang="en-US" sz="2400" b="1" dirty="0" smtClean="0">
                <a:cs typeface="Courier"/>
              </a:rPr>
              <a:t> range over soldiers &amp; battlefield</a:t>
            </a:r>
          </a:p>
          <a:p>
            <a:pPr marL="514350" indent="-514350"/>
            <a:r>
              <a:rPr lang="en-US" sz="2400" dirty="0" smtClean="0">
                <a:cs typeface="Courier"/>
              </a:rPr>
              <a:t>Cf. Deduction </a:t>
            </a:r>
            <a:r>
              <a:rPr lang="en-US" sz="2400" dirty="0" err="1" smtClean="0">
                <a:cs typeface="Courier"/>
              </a:rPr>
              <a:t>Thm</a:t>
            </a:r>
            <a:r>
              <a:rPr lang="en-US" sz="2400" dirty="0" smtClean="0">
                <a:cs typeface="Courier"/>
              </a:rPr>
              <a:t>:  G |- P  equiv |- if G then P</a:t>
            </a:r>
          </a:p>
          <a:p>
            <a:pPr marL="514350" indent="-514350"/>
            <a:r>
              <a:rPr lang="en-US" sz="2400" dirty="0" smtClean="0">
                <a:cs typeface="Courier"/>
              </a:rPr>
              <a:t>Once all of G has been internalized as pre/</a:t>
            </a:r>
            <a:r>
              <a:rPr lang="en-US" sz="2400" dirty="0" err="1" smtClean="0">
                <a:cs typeface="Courier"/>
              </a:rPr>
              <a:t>postconditions</a:t>
            </a:r>
            <a:r>
              <a:rPr lang="en-US" sz="2400" dirty="0" smtClean="0">
                <a:cs typeface="Courier"/>
              </a:rPr>
              <a:t> of P,</a:t>
            </a:r>
            <a:br>
              <a:rPr lang="en-US" sz="2400" dirty="0" smtClean="0">
                <a:cs typeface="Courier"/>
              </a:rPr>
            </a:br>
            <a:r>
              <a:rPr lang="en-US" sz="2400" dirty="0" smtClean="0">
                <a:cs typeface="Courier"/>
              </a:rPr>
              <a:t>then can formally verify even teleological algorithms</a:t>
            </a:r>
          </a:p>
          <a:p>
            <a:pPr marL="914400" lvl="1" indent="-514350"/>
            <a:r>
              <a:rPr lang="en-US" sz="2000" dirty="0" smtClean="0">
                <a:cs typeface="Courier"/>
              </a:rPr>
              <a:t>modulo </a:t>
            </a:r>
            <a:r>
              <a:rPr lang="en-US" sz="2000" dirty="0" err="1" smtClean="0">
                <a:cs typeface="Courier"/>
              </a:rPr>
              <a:t>Fetzer’s</a:t>
            </a:r>
            <a:r>
              <a:rPr lang="en-US" sz="2000" dirty="0" smtClean="0">
                <a:cs typeface="Courier"/>
              </a:rPr>
              <a:t> worry…		(later)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r>
              <a:rPr lang="en-US" dirty="0" err="1" smtClean="0"/>
              <a:t>Hypercomputation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181600"/>
          </a:xfrm>
        </p:spPr>
        <p:txBody>
          <a:bodyPr/>
          <a:lstStyle/>
          <a:p>
            <a:r>
              <a:rPr lang="en-US" dirty="0" smtClean="0"/>
              <a:t>Interactive, reactive, oracle computation</a:t>
            </a:r>
          </a:p>
          <a:p>
            <a:pPr lvl="1"/>
            <a:r>
              <a:rPr lang="en-US" dirty="0" smtClean="0"/>
              <a:t>TMs </a:t>
            </a:r>
            <a:r>
              <a:rPr lang="en-US" b="1" dirty="0" smtClean="0"/>
              <a:t>don’t</a:t>
            </a:r>
            <a:r>
              <a:rPr lang="en-US" dirty="0" smtClean="0"/>
              <a:t> accept I/P from external world,</a:t>
            </a:r>
            <a:br>
              <a:rPr lang="en-US" dirty="0" smtClean="0"/>
            </a:br>
            <a:r>
              <a:rPr lang="en-US" dirty="0" smtClean="0"/>
              <a:t>but interactive oracle computers </a:t>
            </a:r>
            <a:r>
              <a:rPr lang="en-US" b="1" dirty="0" smtClean="0"/>
              <a:t>do</a:t>
            </a:r>
            <a:r>
              <a:rPr lang="en-US" dirty="0" smtClean="0"/>
              <a:t>!</a:t>
            </a:r>
          </a:p>
          <a:p>
            <a:r>
              <a:rPr lang="en-US" dirty="0" smtClean="0"/>
              <a:t>Can </a:t>
            </a:r>
            <a:r>
              <a:rPr lang="en-US" b="1" dirty="0" smtClean="0"/>
              <a:t>simulate </a:t>
            </a:r>
            <a:r>
              <a:rPr lang="en-US" dirty="0" smtClean="0"/>
              <a:t>I/A computer by statically</a:t>
            </a:r>
            <a:br>
              <a:rPr lang="en-US" dirty="0" smtClean="0"/>
            </a:br>
            <a:r>
              <a:rPr lang="en-US" b="1" dirty="0" smtClean="0"/>
              <a:t>pre</a:t>
            </a:r>
            <a:r>
              <a:rPr lang="en-US" dirty="0" smtClean="0"/>
              <a:t>-storing all I/P </a:t>
            </a:r>
          </a:p>
          <a:p>
            <a:pPr lvl="1"/>
            <a:r>
              <a:rPr lang="en-US" dirty="0" err="1" smtClean="0"/>
              <a:t>Kleene</a:t>
            </a:r>
            <a:r>
              <a:rPr lang="en-US" dirty="0" smtClean="0"/>
              <a:t> Substitution/Recursion</a:t>
            </a:r>
          </a:p>
          <a:p>
            <a:r>
              <a:rPr lang="en-US" dirty="0" smtClean="0"/>
              <a:t>But computers must act in the world</a:t>
            </a:r>
          </a:p>
          <a:p>
            <a:pPr lvl="1"/>
            <a:r>
              <a:rPr lang="en-US" dirty="0" smtClean="0"/>
              <a:t>Interaction requires dynamic I-O &amp; interpretation</a:t>
            </a:r>
          </a:p>
          <a:p>
            <a:pPr lvl="1"/>
            <a:r>
              <a:rPr lang="en-US" dirty="0" smtClean="0"/>
              <a:t>giving rise to G-P “slippage”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IACAP for this honor!</a:t>
            </a:r>
          </a:p>
          <a:p>
            <a:r>
              <a:rPr lang="en-US" dirty="0" smtClean="0"/>
              <a:t>To Preston Covey, for early inspiration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My journey:</a:t>
            </a:r>
          </a:p>
          <a:p>
            <a:pPr lvl="1"/>
            <a:r>
              <a:rPr lang="en-US" dirty="0" smtClean="0"/>
              <a:t>from </a:t>
            </a:r>
            <a:r>
              <a:rPr lang="en-US" dirty="0" err="1" smtClean="0"/>
              <a:t>Meinong</a:t>
            </a:r>
            <a:r>
              <a:rPr lang="en-US" dirty="0" smtClean="0"/>
              <a:t> &amp; Philosophy of Mind</a:t>
            </a:r>
          </a:p>
          <a:p>
            <a:pPr lvl="1"/>
            <a:r>
              <a:rPr lang="en-US" dirty="0" smtClean="0"/>
              <a:t>to AI &amp; Philosophy of Computer Science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915400" cy="4114800"/>
          </a:xfrm>
        </p:spPr>
        <p:txBody>
          <a:bodyPr/>
          <a:lstStyle/>
          <a:p>
            <a:r>
              <a:rPr lang="en-US" sz="2800" dirty="0" smtClean="0"/>
              <a:t>Internalization &amp; syntactic/indigenous semantics</a:t>
            </a:r>
            <a:br>
              <a:rPr lang="en-US" sz="2800" dirty="0" smtClean="0"/>
            </a:br>
            <a:r>
              <a:rPr lang="en-US" sz="2800" dirty="0" smtClean="0"/>
              <a:t>allows for program verification of teleological algorithms</a:t>
            </a:r>
          </a:p>
          <a:p>
            <a:r>
              <a:rPr lang="en-US" sz="2800" dirty="0" smtClean="0"/>
              <a:t>But there are limits:</a:t>
            </a:r>
          </a:p>
          <a:p>
            <a:pPr lvl="1"/>
            <a:r>
              <a:rPr lang="en-US" sz="2400" dirty="0" err="1" smtClean="0"/>
              <a:t>Fetzer’s</a:t>
            </a:r>
            <a:r>
              <a:rPr lang="en-US" sz="2400" dirty="0" smtClean="0"/>
              <a:t> limit:  real world can “break”</a:t>
            </a:r>
          </a:p>
          <a:p>
            <a:pPr lvl="1"/>
            <a:r>
              <a:rPr lang="en-US" sz="2400" dirty="0" err="1" smtClean="0"/>
              <a:t>B.C.Smith’s</a:t>
            </a:r>
            <a:r>
              <a:rPr lang="en-US" sz="2400" dirty="0" smtClean="0"/>
              <a:t> limit: </a:t>
            </a:r>
          </a:p>
          <a:p>
            <a:pPr lvl="2"/>
            <a:r>
              <a:rPr lang="en-US" sz="2000" dirty="0" smtClean="0"/>
              <a:t>syntactic computers deal with representations of (partial) models of world</a:t>
            </a:r>
          </a:p>
          <a:p>
            <a:pPr lvl="3"/>
            <a:r>
              <a:rPr lang="en-US" sz="1600" dirty="0" smtClean="0"/>
              <a:t>twice removed from reality</a:t>
            </a:r>
          </a:p>
          <a:p>
            <a:pPr lvl="2"/>
            <a:r>
              <a:rPr lang="en-US" sz="2000" dirty="0" smtClean="0"/>
              <a:t>no way to verify that the </a:t>
            </a:r>
            <a:r>
              <a:rPr lang="en-US" sz="2000" b="1" dirty="0" smtClean="0"/>
              <a:t>model </a:t>
            </a:r>
            <a:r>
              <a:rPr lang="en-US" sz="2000" dirty="0" smtClean="0"/>
              <a:t>is correct</a:t>
            </a:r>
          </a:p>
          <a:p>
            <a:pPr lvl="3"/>
            <a:r>
              <a:rPr lang="en-US" sz="1600" dirty="0" smtClean="0"/>
              <a:t>there’s a “gap” between model &amp; world</a:t>
            </a:r>
          </a:p>
          <a:p>
            <a:pPr lvl="3"/>
            <a:r>
              <a:rPr lang="en-US" sz="1600" dirty="0" smtClean="0"/>
              <a:t>akin to Church-Turing Computability Thesis “gap” between formal &amp; informal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dirty="0" smtClean="0"/>
              <a:t>Concluding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/>
          <a:lstStyle/>
          <a:p>
            <a:r>
              <a:rPr lang="en-US" dirty="0" smtClean="0"/>
              <a:t>Either:	Can distinguish between:</a:t>
            </a:r>
          </a:p>
          <a:p>
            <a:pPr lvl="1"/>
            <a:r>
              <a:rPr lang="en-US" b="1" dirty="0" smtClean="0"/>
              <a:t>algorithms					</a:t>
            </a:r>
            <a:r>
              <a:rPr lang="en-US" dirty="0" smtClean="0"/>
              <a:t>(P)</a:t>
            </a:r>
          </a:p>
          <a:p>
            <a:pPr lvl="1"/>
            <a:r>
              <a:rPr lang="en-US" dirty="0" smtClean="0"/>
              <a:t>algorithms </a:t>
            </a:r>
            <a:r>
              <a:rPr lang="en-US" b="1" dirty="0" smtClean="0"/>
              <a:t>for accomplishing G		</a:t>
            </a:r>
            <a:r>
              <a:rPr lang="en-US" dirty="0" smtClean="0"/>
              <a:t>(To G, do P)</a:t>
            </a:r>
          </a:p>
          <a:p>
            <a:pPr lvl="1"/>
            <a:r>
              <a:rPr lang="en-US" dirty="0" smtClean="0"/>
              <a:t>G &amp; P can vary independently</a:t>
            </a:r>
          </a:p>
          <a:p>
            <a:r>
              <a:rPr lang="en-US" dirty="0" smtClean="0"/>
              <a:t>Or:</a:t>
            </a:r>
          </a:p>
          <a:p>
            <a:pPr lvl="1"/>
            <a:r>
              <a:rPr lang="en-US" b="1" dirty="0" smtClean="0"/>
              <a:t>all </a:t>
            </a:r>
            <a:r>
              <a:rPr lang="en-US" dirty="0" smtClean="0"/>
              <a:t>P accomplish </a:t>
            </a:r>
            <a:r>
              <a:rPr lang="en-US" b="1" dirty="0" smtClean="0"/>
              <a:t>some </a:t>
            </a:r>
            <a:r>
              <a:rPr lang="en-US" dirty="0" smtClean="0"/>
              <a:t>G</a:t>
            </a:r>
          </a:p>
          <a:p>
            <a:pPr lvl="1"/>
            <a:r>
              <a:rPr lang="en-US" dirty="0" smtClean="0"/>
              <a:t>some Gs are more “</a:t>
            </a:r>
            <a:r>
              <a:rPr lang="en-US" b="1" dirty="0" smtClean="0"/>
              <a:t>interesting</a:t>
            </a:r>
            <a:r>
              <a:rPr lang="en-US" dirty="0" smtClean="0"/>
              <a:t>” than others</a:t>
            </a:r>
          </a:p>
          <a:p>
            <a:pPr lvl="1"/>
            <a:r>
              <a:rPr lang="en-US" dirty="0" smtClean="0"/>
              <a:t>Ps with uninteresting Gs may </a:t>
            </a:r>
            <a:r>
              <a:rPr lang="en-US" b="1" dirty="0" smtClean="0"/>
              <a:t>become </a:t>
            </a:r>
            <a:r>
              <a:rPr lang="en-US" dirty="0" smtClean="0"/>
              <a:t>useful</a:t>
            </a:r>
          </a:p>
          <a:p>
            <a:pPr lvl="2"/>
            <a:r>
              <a:rPr lang="en-US" dirty="0" smtClean="0"/>
              <a:t>cf. </a:t>
            </a:r>
            <a:r>
              <a:rPr lang="en-US" smtClean="0"/>
              <a:t>non-Euclidean </a:t>
            </a:r>
            <a:r>
              <a:rPr lang="en-US" dirty="0" smtClean="0"/>
              <a:t>geometry, Hilbert spaces, etc.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228600"/>
          </a:xfrm>
        </p:spPr>
        <p:txBody>
          <a:bodyPr/>
          <a:lstStyle/>
          <a:p>
            <a:pPr algn="l"/>
            <a:r>
              <a:rPr lang="en-US" sz="1800" dirty="0" smtClean="0"/>
              <a:t>Concluding Remarks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229600" cy="5715000"/>
          </a:xfrm>
        </p:spPr>
        <p:txBody>
          <a:bodyPr/>
          <a:lstStyle/>
          <a:p>
            <a:r>
              <a:rPr lang="en-US" sz="2800" dirty="0" smtClean="0"/>
              <a:t>Mathematical computation theory studies </a:t>
            </a:r>
            <a:r>
              <a:rPr lang="en-US" sz="2800" dirty="0" smtClean="0"/>
              <a:t>P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To decide if G is computable,</a:t>
            </a:r>
          </a:p>
          <a:p>
            <a:pPr lvl="1"/>
            <a:r>
              <a:rPr lang="en-US" sz="2400" dirty="0" smtClean="0"/>
              <a:t>need to find appropriate, computable P</a:t>
            </a:r>
          </a:p>
          <a:p>
            <a:pPr lvl="1"/>
            <a:r>
              <a:rPr lang="en-US" sz="2400" dirty="0" smtClean="0"/>
              <a:t>some P can accomplish multiple Gs</a:t>
            </a:r>
          </a:p>
          <a:p>
            <a:pPr lvl="1"/>
            <a:r>
              <a:rPr lang="en-US" sz="2400" dirty="0" smtClean="0"/>
              <a:t>some P may be verifiable but fail to G</a:t>
            </a:r>
            <a:br>
              <a:rPr lang="en-US" sz="2400" dirty="0" smtClean="0"/>
            </a:br>
            <a:r>
              <a:rPr lang="en-US" sz="2400" dirty="0" smtClean="0"/>
              <a:t>because of real-world interface (I-O encoding)</a:t>
            </a:r>
          </a:p>
          <a:p>
            <a:pPr lvl="1"/>
            <a:r>
              <a:rPr lang="en-US" sz="2400" dirty="0" smtClean="0"/>
              <a:t>at that interface, we face </a:t>
            </a:r>
            <a:r>
              <a:rPr lang="en-US" sz="2400" smtClean="0"/>
              <a:t>Smith’s </a:t>
            </a:r>
            <a:r>
              <a:rPr lang="en-US" sz="2400" smtClean="0"/>
              <a:t>gap</a:t>
            </a:r>
            <a:br>
              <a:rPr lang="en-US" sz="2400" smtClean="0"/>
            </a:br>
            <a:endParaRPr lang="en-US" sz="2400" smtClean="0"/>
          </a:p>
          <a:p>
            <a:r>
              <a:rPr lang="en-US" sz="2800" dirty="0" smtClean="0"/>
              <a:t>B</a:t>
            </a:r>
            <a:r>
              <a:rPr lang="en-US" sz="2800" dirty="0" smtClean="0"/>
              <a:t>ut </a:t>
            </a:r>
            <a:r>
              <a:rPr lang="en-US" sz="2800" dirty="0" smtClean="0"/>
              <a:t>computer will still act in real world</a:t>
            </a:r>
          </a:p>
          <a:p>
            <a:pPr lvl="1"/>
            <a:r>
              <a:rPr lang="en-US" sz="2400" dirty="0" smtClean="0"/>
              <a:t>whether it does what was intended is another matter!</a:t>
            </a:r>
          </a:p>
          <a:p>
            <a:pPr lvl="1"/>
            <a:r>
              <a:rPr lang="en-US" sz="2400" dirty="0" smtClean="0"/>
              <a:t>there are no “partial functions” in the real world</a:t>
            </a:r>
            <a:r>
              <a:rPr lang="en-US" sz="2400" dirty="0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304800"/>
          </a:xfrm>
        </p:spPr>
        <p:txBody>
          <a:bodyPr/>
          <a:lstStyle/>
          <a:p>
            <a:pPr algn="l"/>
            <a:r>
              <a:rPr lang="en-US" sz="1800" dirty="0" smtClean="0"/>
              <a:t>Concluding Remarks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458200" cy="5867400"/>
          </a:xfrm>
        </p:spPr>
        <p:txBody>
          <a:bodyPr/>
          <a:lstStyle/>
          <a:p>
            <a:r>
              <a:rPr lang="en-US" dirty="0" smtClean="0"/>
              <a:t>Can make teleological algorithms more likely to succeed </a:t>
            </a:r>
            <a:r>
              <a:rPr lang="en-US" dirty="0" smtClean="0"/>
              <a:t>by…</a:t>
            </a:r>
            <a:endParaRPr lang="en-US" dirty="0" smtClean="0"/>
          </a:p>
          <a:p>
            <a:r>
              <a:rPr lang="en-US" dirty="0" smtClean="0"/>
              <a:t>Internalizing </a:t>
            </a:r>
            <a:r>
              <a:rPr lang="en-US" dirty="0" smtClean="0"/>
              <a:t>G into P</a:t>
            </a:r>
          </a:p>
          <a:p>
            <a:pPr lvl="1"/>
            <a:r>
              <a:rPr lang="en-US" dirty="0" smtClean="0"/>
              <a:t>Converts explicit “To G, do P” </a:t>
            </a:r>
            <a:br>
              <a:rPr lang="en-US" dirty="0" smtClean="0"/>
            </a:br>
            <a:r>
              <a:rPr lang="en-US" dirty="0" smtClean="0"/>
              <a:t>to P (with implicit G)</a:t>
            </a:r>
          </a:p>
          <a:p>
            <a:pPr lvl="1"/>
            <a:r>
              <a:rPr lang="en-US" dirty="0" smtClean="0"/>
              <a:t>Can internalize by:</a:t>
            </a:r>
          </a:p>
          <a:p>
            <a:pPr lvl="2"/>
            <a:r>
              <a:rPr lang="en-US" dirty="0" smtClean="0"/>
              <a:t>expressing G as pre-/post-conditions of P</a:t>
            </a:r>
          </a:p>
          <a:p>
            <a:pPr lvl="3"/>
            <a:r>
              <a:rPr lang="en-US" dirty="0" smtClean="0"/>
              <a:t>“specs can &amp; should be embedded as comments in code”</a:t>
            </a:r>
          </a:p>
          <a:p>
            <a:pPr lvl="4"/>
            <a:r>
              <a:rPr lang="en-US" sz="1600" dirty="0" smtClean="0"/>
              <a:t>Leslie </a:t>
            </a:r>
            <a:r>
              <a:rPr lang="en-US" sz="1600" dirty="0" err="1" smtClean="0"/>
              <a:t>Lamport</a:t>
            </a:r>
            <a:r>
              <a:rPr lang="en-US" sz="1600" dirty="0" smtClean="0"/>
              <a:t>, CACM 2015</a:t>
            </a:r>
          </a:p>
          <a:p>
            <a:pPr lvl="2"/>
            <a:r>
              <a:rPr lang="en-US" dirty="0" smtClean="0"/>
              <a:t>expressing G using named subroutines (modules)</a:t>
            </a:r>
          </a:p>
          <a:p>
            <a:pPr lvl="3"/>
            <a:r>
              <a:rPr lang="en-US" dirty="0" smtClean="0"/>
              <a:t>uses syntactic/indigenous semantics</a:t>
            </a:r>
          </a:p>
          <a:p>
            <a:pPr lvl="3"/>
            <a:r>
              <a:rPr lang="en-US" dirty="0" smtClean="0"/>
              <a:t>can connect to external/inherited semantics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pPr algn="l"/>
            <a:r>
              <a:rPr lang="en-US" sz="1800" dirty="0" smtClean="0"/>
              <a:t>Concluding Remarks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657600"/>
          </a:xfrm>
        </p:spPr>
        <p:txBody>
          <a:bodyPr/>
          <a:lstStyle/>
          <a:p>
            <a:r>
              <a:rPr lang="en-US" sz="2800" dirty="0" smtClean="0"/>
              <a:t>My goal:  </a:t>
            </a:r>
          </a:p>
          <a:p>
            <a:pPr lvl="1"/>
            <a:r>
              <a:rPr lang="en-US" dirty="0" smtClean="0"/>
              <a:t>To show how “computing &amp; the world”</a:t>
            </a:r>
            <a:br>
              <a:rPr lang="en-US" dirty="0" smtClean="0"/>
            </a:br>
            <a:r>
              <a:rPr lang="en-US" dirty="0" smtClean="0"/>
              <a:t>permeates the philosophy of computer science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800" dirty="0" smtClean="0"/>
              <a:t>I have raised more questions than I have answered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That’s what philosophy is supposed to do!</a:t>
            </a:r>
            <a:endParaRPr lang="en-US" sz="20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Philosophy of Computer Science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CS?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cience?</a:t>
            </a:r>
          </a:p>
          <a:p>
            <a:pPr lvl="2"/>
            <a:r>
              <a:rPr lang="en-US" dirty="0"/>
              <a:t>W</a:t>
            </a:r>
            <a:r>
              <a:rPr lang="en-US" dirty="0" smtClean="0"/>
              <a:t>hat is science?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ngineering?</a:t>
            </a:r>
          </a:p>
          <a:p>
            <a:pPr lvl="2"/>
            <a:r>
              <a:rPr lang="en-US" dirty="0"/>
              <a:t>W</a:t>
            </a:r>
            <a:r>
              <a:rPr lang="en-US" dirty="0" smtClean="0"/>
              <a:t>hat is engineering?</a:t>
            </a:r>
          </a:p>
          <a:p>
            <a:pPr lvl="1"/>
            <a:r>
              <a:rPr lang="en-US" dirty="0" smtClean="0"/>
              <a:t>Both?</a:t>
            </a:r>
          </a:p>
          <a:p>
            <a:pPr lvl="1"/>
            <a:r>
              <a:rPr lang="en-US" dirty="0" smtClean="0"/>
              <a:t>Neither?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pPr algn="l"/>
            <a:r>
              <a:rPr lang="en-US" sz="1600" dirty="0" smtClean="0"/>
              <a:t>Philosophy of Computer Science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572000"/>
          </a:xfrm>
        </p:spPr>
        <p:txBody>
          <a:bodyPr/>
          <a:lstStyle/>
          <a:p>
            <a:r>
              <a:rPr lang="en-US" dirty="0" smtClean="0"/>
              <a:t>What is CS the scientific study of?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/>
              <a:t>C</a:t>
            </a:r>
            <a:r>
              <a:rPr lang="en-US" dirty="0" smtClean="0"/>
              <a:t>omputers?</a:t>
            </a:r>
          </a:p>
          <a:p>
            <a:pPr lvl="2"/>
            <a:r>
              <a:rPr lang="en-US" dirty="0" smtClean="0"/>
              <a:t>What is a computer?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Computation?</a:t>
            </a:r>
          </a:p>
          <a:p>
            <a:pPr lvl="2"/>
            <a:r>
              <a:rPr lang="en-US" dirty="0" smtClean="0"/>
              <a:t>What is computation?  Algorithm?  Recipe?</a:t>
            </a:r>
          </a:p>
          <a:p>
            <a:pPr lvl="2"/>
            <a:r>
              <a:rPr lang="en-US" dirty="0" smtClean="0"/>
              <a:t>Church-Turing Computability Thesis</a:t>
            </a:r>
          </a:p>
          <a:p>
            <a:pPr lvl="2"/>
            <a:r>
              <a:rPr lang="en-US" dirty="0" err="1" smtClean="0"/>
              <a:t>Hypercomputation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pPr algn="l"/>
            <a:r>
              <a:rPr lang="en-US" sz="1600" dirty="0" smtClean="0"/>
              <a:t>Philosophy of Computer Science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077200" cy="5105400"/>
          </a:xfrm>
        </p:spPr>
        <p:txBody>
          <a:bodyPr/>
          <a:lstStyle/>
          <a:p>
            <a:r>
              <a:rPr lang="en-US" dirty="0" smtClean="0"/>
              <a:t>What is a computer program?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Implementation of an algorithm?</a:t>
            </a:r>
          </a:p>
          <a:p>
            <a:pPr lvl="2"/>
            <a:r>
              <a:rPr lang="en-US" dirty="0" smtClean="0"/>
              <a:t>What is implementation?</a:t>
            </a:r>
          </a:p>
          <a:p>
            <a:pPr lvl="1"/>
            <a:r>
              <a:rPr lang="en-US" dirty="0" smtClean="0"/>
              <a:t>Relation of program to what it simulates/models</a:t>
            </a:r>
          </a:p>
          <a:p>
            <a:pPr lvl="1"/>
            <a:r>
              <a:rPr lang="en-US" dirty="0" smtClean="0"/>
              <a:t>SW vs. HW</a:t>
            </a:r>
          </a:p>
          <a:p>
            <a:pPr lvl="1"/>
            <a:r>
              <a:rPr lang="en-US" dirty="0" smtClean="0"/>
              <a:t>© vs. ℗</a:t>
            </a:r>
          </a:p>
          <a:p>
            <a:pPr lvl="1"/>
            <a:r>
              <a:rPr lang="en-US" dirty="0" smtClean="0"/>
              <a:t>Program verification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pPr algn="l"/>
            <a:r>
              <a:rPr lang="en-US" sz="1600" dirty="0" smtClean="0"/>
              <a:t>Philosophy of Computer Science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077200" cy="5715000"/>
          </a:xfrm>
        </p:spPr>
        <p:txBody>
          <a:bodyPr/>
          <a:lstStyle/>
          <a:p>
            <a:r>
              <a:rPr lang="en-US" dirty="0" smtClean="0"/>
              <a:t>Philosophy of AI</a:t>
            </a:r>
          </a:p>
          <a:p>
            <a:pPr lvl="1"/>
            <a:r>
              <a:rPr lang="en-US" dirty="0" smtClean="0"/>
              <a:t>Turing test</a:t>
            </a:r>
          </a:p>
          <a:p>
            <a:pPr lvl="1"/>
            <a:r>
              <a:rPr lang="en-US" dirty="0" smtClean="0"/>
              <a:t>Chinese room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Computer Ethics</a:t>
            </a:r>
          </a:p>
          <a:p>
            <a:pPr lvl="1"/>
            <a:r>
              <a:rPr lang="en-US" dirty="0" smtClean="0"/>
              <a:t>Should we trust decisions made by computers?</a:t>
            </a:r>
          </a:p>
          <a:p>
            <a:pPr lvl="1"/>
            <a:r>
              <a:rPr lang="en-US" dirty="0" smtClean="0"/>
              <a:t>Should we build </a:t>
            </a:r>
            <a:r>
              <a:rPr lang="en-US" dirty="0" err="1" smtClean="0"/>
              <a:t>AIs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 smtClean="0"/>
          </a:p>
          <a:p>
            <a:r>
              <a:rPr lang="en-US" sz="2400" dirty="0" smtClean="0"/>
              <a:t>Other topics not covered:</a:t>
            </a:r>
          </a:p>
          <a:p>
            <a:pPr lvl="1"/>
            <a:r>
              <a:rPr lang="en-US" sz="2000" dirty="0" smtClean="0"/>
              <a:t>information</a:t>
            </a:r>
          </a:p>
          <a:p>
            <a:pPr lvl="1"/>
            <a:r>
              <a:rPr lang="en-US" sz="2000" dirty="0" smtClean="0"/>
              <a:t>social uses of computers, etc.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&amp; the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763000" cy="4724400"/>
          </a:xfrm>
        </p:spPr>
        <p:txBody>
          <a:bodyPr/>
          <a:lstStyle/>
          <a:p>
            <a:r>
              <a:rPr lang="en-US" dirty="0" smtClean="0"/>
              <a:t>Common theme found in most of these topics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Is computing about:</a:t>
            </a:r>
          </a:p>
          <a:p>
            <a:pPr lvl="1"/>
            <a:r>
              <a:rPr lang="en-US" dirty="0" smtClean="0"/>
              <a:t> the </a:t>
            </a:r>
            <a:r>
              <a:rPr lang="en-US" b="1" dirty="0" smtClean="0"/>
              <a:t>world?</a:t>
            </a:r>
            <a:r>
              <a:rPr lang="en-US" dirty="0" smtClean="0"/>
              <a:t> 				(semantic)</a:t>
            </a:r>
          </a:p>
          <a:p>
            <a:pPr lvl="1"/>
            <a:r>
              <a:rPr lang="en-US" dirty="0" smtClean="0"/>
              <a:t> or  </a:t>
            </a:r>
            <a:r>
              <a:rPr lang="en-US" b="1" dirty="0" smtClean="0"/>
              <a:t>descriptions of</a:t>
            </a:r>
            <a:r>
              <a:rPr lang="en-US" dirty="0" smtClean="0"/>
              <a:t> the world? 	(syntactic)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Overview of these issues</a:t>
            </a:r>
          </a:p>
          <a:p>
            <a:r>
              <a:rPr lang="en-US" dirty="0" smtClean="0"/>
              <a:t>More questions than answers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0" charset="0"/>
            <a:ea typeface="ＭＳ Ｐゴシック" pitchFamily="-100" charset="-128"/>
            <a:cs typeface="ＭＳ Ｐゴシック" pitchFamily="-10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0" charset="0"/>
            <a:ea typeface="ＭＳ Ｐゴシック" pitchFamily="-100" charset="-128"/>
            <a:cs typeface="ＭＳ Ｐゴシック" pitchFamily="-100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2004:Templates:My Templates:mytitlemaster.pot</Template>
  <TotalTime>3445</TotalTime>
  <Words>2565</Words>
  <Application>Microsoft Macintosh PowerPoint</Application>
  <PresentationFormat>On-screen Show (4:3)</PresentationFormat>
  <Paragraphs>395</Paragraphs>
  <Slides>44</Slides>
  <Notes>6</Notes>
  <HiddenSlides>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Default Design</vt:lpstr>
      <vt:lpstr>covey.ppt</vt:lpstr>
      <vt:lpstr>On the Relation of Computing to the World</vt:lpstr>
      <vt:lpstr>Slide 3</vt:lpstr>
      <vt:lpstr>Thanks</vt:lpstr>
      <vt:lpstr>Philosophy of Computer Science</vt:lpstr>
      <vt:lpstr>Philosophy of Computer Science</vt:lpstr>
      <vt:lpstr>Philosophy of Computer Science</vt:lpstr>
      <vt:lpstr>Philosophy of Computer Science</vt:lpstr>
      <vt:lpstr>Computing &amp; the World</vt:lpstr>
      <vt:lpstr>Some Preliminaries</vt:lpstr>
      <vt:lpstr>Computing &amp; the World</vt:lpstr>
      <vt:lpstr>Thought-Experiment Data</vt:lpstr>
      <vt:lpstr>Thought-Experiment Data</vt:lpstr>
      <vt:lpstr>Input &amp; Output</vt:lpstr>
      <vt:lpstr>Input &amp; Output</vt:lpstr>
      <vt:lpstr>What Is an Algorithm?</vt:lpstr>
      <vt:lpstr>What Is an Algorithm?</vt:lpstr>
      <vt:lpstr>What Is an Algorithm?</vt:lpstr>
      <vt:lpstr>Must Algorithms Be Intentional / Teleological?</vt:lpstr>
      <vt:lpstr>Must Algorithms Be Intentional / Teleological?</vt:lpstr>
      <vt:lpstr>David Marr’s 3 Levels of Information Processing</vt:lpstr>
      <vt:lpstr>David Marr’s 3 Levels</vt:lpstr>
      <vt:lpstr>Algorithms Can Be Multiply Teleological</vt:lpstr>
      <vt:lpstr>Can P Succeed but G Fail?</vt:lpstr>
      <vt:lpstr>4 Neo-Marrian Levels</vt:lpstr>
      <vt:lpstr>Do We Compute with Symbols or Meanings?</vt:lpstr>
      <vt:lpstr>Do We Compute with Symbols or Meanings?</vt:lpstr>
      <vt:lpstr>Slide 28</vt:lpstr>
      <vt:lpstr>Syntactic Semantics</vt:lpstr>
      <vt:lpstr>2 Ways to Get Syntactic Semantics</vt:lpstr>
      <vt:lpstr>1. Named Subroutines</vt:lpstr>
      <vt:lpstr>2 Ways to Obtain Syntactic Semantics</vt:lpstr>
      <vt:lpstr>Slide 33</vt:lpstr>
      <vt:lpstr>Slide 34</vt:lpstr>
      <vt:lpstr>Slide 35</vt:lpstr>
      <vt:lpstr>Internalization via Perception</vt:lpstr>
      <vt:lpstr>Slide 37</vt:lpstr>
      <vt:lpstr>S.C.Shapiro’s Internalization Tactic</vt:lpstr>
      <vt:lpstr>Hypercomputation</vt:lpstr>
      <vt:lpstr>Program Verification</vt:lpstr>
      <vt:lpstr>Concluding Remarks</vt:lpstr>
      <vt:lpstr>Concluding Remarks</vt:lpstr>
      <vt:lpstr>Concluding Remarks</vt:lpstr>
      <vt:lpstr>Concluding Remarks</vt:lpstr>
    </vt:vector>
  </TitlesOfParts>
  <Company>CSE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Philosophy of Computer Science: What Is It?  How to Teach It.</dc:title>
  <dc:creator>CSE Department</dc:creator>
  <cp:keywords/>
  <cp:lastModifiedBy>William J. Rapaport</cp:lastModifiedBy>
  <cp:revision>80</cp:revision>
  <cp:lastPrinted>2015-03-25T19:17:27Z</cp:lastPrinted>
  <dcterms:created xsi:type="dcterms:W3CDTF">2015-06-19T14:01:08Z</dcterms:created>
  <dcterms:modified xsi:type="dcterms:W3CDTF">2015-06-19T14:55:40Z</dcterms:modified>
</cp:coreProperties>
</file>