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92" r:id="rId2"/>
    <p:sldId id="841" r:id="rId3"/>
    <p:sldId id="794" r:id="rId4"/>
    <p:sldId id="830" r:id="rId5"/>
    <p:sldId id="831" r:id="rId6"/>
    <p:sldId id="832" r:id="rId7"/>
    <p:sldId id="842" r:id="rId8"/>
    <p:sldId id="843" r:id="rId9"/>
    <p:sldId id="844" r:id="rId10"/>
    <p:sldId id="845" r:id="rId11"/>
    <p:sldId id="840" r:id="rId12"/>
    <p:sldId id="839" r:id="rId13"/>
    <p:sldId id="817" r:id="rId14"/>
    <p:sldId id="827" r:id="rId15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0">
          <p15:clr>
            <a:srgbClr val="A4A3A4"/>
          </p15:clr>
        </p15:guide>
        <p15:guide id="2" orient="horz" pos="3765">
          <p15:clr>
            <a:srgbClr val="A4A3A4"/>
          </p15:clr>
        </p15:guide>
        <p15:guide id="3" orient="horz" pos="3772">
          <p15:clr>
            <a:srgbClr val="A4A3A4"/>
          </p15:clr>
        </p15:guide>
        <p15:guide id="4" orient="horz" pos="963">
          <p15:clr>
            <a:srgbClr val="A4A3A4"/>
          </p15:clr>
        </p15:guide>
        <p15:guide id="5" orient="horz" pos="3469">
          <p15:clr>
            <a:srgbClr val="A4A3A4"/>
          </p15:clr>
        </p15:guide>
        <p15:guide id="6" orient="horz" pos="3931">
          <p15:clr>
            <a:srgbClr val="A4A3A4"/>
          </p15:clr>
        </p15:guide>
        <p15:guide id="7" pos="846">
          <p15:clr>
            <a:srgbClr val="A4A3A4"/>
          </p15:clr>
        </p15:guide>
        <p15:guide id="8" pos="4895">
          <p15:clr>
            <a:srgbClr val="A4A3A4"/>
          </p15:clr>
        </p15:guide>
        <p15:guide id="9" pos="4897">
          <p15:clr>
            <a:srgbClr val="A4A3A4"/>
          </p15:clr>
        </p15:guide>
        <p15:guide id="10" pos="495">
          <p15:clr>
            <a:srgbClr val="A4A3A4"/>
          </p15:clr>
        </p15:guide>
        <p15:guide id="11" pos="5469">
          <p15:clr>
            <a:srgbClr val="A4A3A4"/>
          </p15:clr>
        </p15:guide>
        <p15:guide id="12" pos="3648">
          <p15:clr>
            <a:srgbClr val="A4A3A4"/>
          </p15:clr>
        </p15:guide>
        <p15:guide id="13" pos="4519">
          <p15:clr>
            <a:srgbClr val="A4A3A4"/>
          </p15:clr>
        </p15:guide>
        <p15:guide id="1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5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ambhu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33CC"/>
    <a:srgbClr val="CC6600"/>
    <a:srgbClr val="333300"/>
    <a:srgbClr val="666633"/>
    <a:srgbClr val="CC3300"/>
    <a:srgbClr val="B2B2B2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6432" autoAdjust="0"/>
    <p:restoredTop sz="94660" autoAdjust="0"/>
  </p:normalViewPr>
  <p:slideViewPr>
    <p:cSldViewPr snapToGrid="0">
      <p:cViewPr varScale="1">
        <p:scale>
          <a:sx n="125" d="100"/>
          <a:sy n="125" d="100"/>
        </p:scale>
        <p:origin x="948" y="108"/>
      </p:cViewPr>
      <p:guideLst>
        <p:guide orient="horz" pos="3940"/>
        <p:guide orient="horz" pos="3765"/>
        <p:guide orient="horz" pos="3772"/>
        <p:guide orient="horz" pos="963"/>
        <p:guide orient="horz" pos="3469"/>
        <p:guide orient="horz" pos="3931"/>
        <p:guide pos="846"/>
        <p:guide pos="4895"/>
        <p:guide pos="4897"/>
        <p:guide pos="495"/>
        <p:guide pos="5469"/>
        <p:guide pos="3648"/>
        <p:guide pos="4519"/>
        <p:guide pos="216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1770" y="-96"/>
      </p:cViewPr>
      <p:guideLst>
        <p:guide orient="horz" pos="2925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51" tIns="46926" rIns="93851" bIns="46926" numCol="1" anchor="t" anchorCtr="0" compatLnSpc="1">
            <a:prstTxWarp prst="textNoShape">
              <a:avLst/>
            </a:prstTxWarp>
          </a:bodyPr>
          <a:lstStyle>
            <a:lvl1pPr defTabSz="9398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51" tIns="46926" rIns="93851" bIns="46926" numCol="1" anchor="t" anchorCtr="0" compatLnSpc="1">
            <a:prstTxWarp prst="textNoShape">
              <a:avLst/>
            </a:prstTxWarp>
          </a:bodyPr>
          <a:lstStyle>
            <a:lvl1pPr algn="r" defTabSz="9398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51" tIns="46926" rIns="93851" bIns="46926" numCol="1" anchor="b" anchorCtr="0" compatLnSpc="1">
            <a:prstTxWarp prst="textNoShape">
              <a:avLst/>
            </a:prstTxWarp>
          </a:bodyPr>
          <a:lstStyle>
            <a:lvl1pPr defTabSz="9398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51" tIns="46926" rIns="93851" bIns="46926" numCol="1" anchor="b" anchorCtr="0" compatLnSpc="1">
            <a:prstTxWarp prst="textNoShape">
              <a:avLst/>
            </a:prstTxWarp>
          </a:bodyPr>
          <a:lstStyle>
            <a:lvl1pPr algn="r" defTabSz="9398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40A6A42-D201-4CA7-A459-07F38C971D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74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2" tIns="46050" rIns="92102" bIns="46050" numCol="1" anchor="t" anchorCtr="0" compatLnSpc="1">
            <a:prstTxWarp prst="textNoShape">
              <a:avLst/>
            </a:prstTxWarp>
          </a:bodyPr>
          <a:lstStyle>
            <a:lvl1pPr defTabSz="92075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4463" y="0"/>
            <a:ext cx="304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2" tIns="46050" rIns="92102" bIns="46050" numCol="1" anchor="t" anchorCtr="0" compatLnSpc="1">
            <a:prstTxWarp prst="textNoShape">
              <a:avLst/>
            </a:prstTxWarp>
          </a:bodyPr>
          <a:lstStyle>
            <a:lvl1pPr algn="r" defTabSz="92075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85800"/>
            <a:ext cx="4667250" cy="3498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6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13250"/>
            <a:ext cx="517525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2" tIns="46050" rIns="92102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6500"/>
            <a:ext cx="304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2" tIns="46050" rIns="92102" bIns="46050" numCol="1" anchor="b" anchorCtr="0" compatLnSpc="1">
            <a:prstTxWarp prst="textNoShape">
              <a:avLst/>
            </a:prstTxWarp>
          </a:bodyPr>
          <a:lstStyle>
            <a:lvl1pPr defTabSz="92075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4463" y="8826500"/>
            <a:ext cx="304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2" tIns="46050" rIns="92102" bIns="46050" numCol="1" anchor="b" anchorCtr="0" compatLnSpc="1">
            <a:prstTxWarp prst="textNoShape">
              <a:avLst/>
            </a:prstTxWarp>
          </a:bodyPr>
          <a:lstStyle>
            <a:lvl1pPr algn="r" defTabSz="92075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540EFAF3-5BCD-44F4-9D92-F439F6E4B9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81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23054-4BAE-48EE-BBAB-82910BC7A6AD}" type="slidenum">
              <a:rPr lang="en-US"/>
              <a:pPr/>
              <a:t>1</a:t>
            </a:fld>
            <a:endParaRPr lang="en-US"/>
          </a:p>
        </p:txBody>
      </p:sp>
      <p:sp>
        <p:nvSpPr>
          <p:cNvPr id="625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34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CFDE08-ABAE-4F58-8B62-0083FDDF3DE8}" type="slidenum">
              <a:rPr lang="en-US"/>
              <a:pPr/>
              <a:t>14</a:t>
            </a:fld>
            <a:endParaRPr lang="en-US"/>
          </a:p>
        </p:txBody>
      </p:sp>
      <p:sp>
        <p:nvSpPr>
          <p:cNvPr id="90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30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Black" pitchFamily="34" charset="0"/>
              </a:defRPr>
            </a:lvl1pPr>
            <a:lvl2pPr marL="754169" indent="-290065">
              <a:defRPr sz="2400">
                <a:solidFill>
                  <a:schemeClr val="tx1"/>
                </a:solidFill>
                <a:latin typeface="Arial Black" pitchFamily="34" charset="0"/>
              </a:defRPr>
            </a:lvl2pPr>
            <a:lvl3pPr marL="1160259" indent="-232052">
              <a:defRPr sz="2400">
                <a:solidFill>
                  <a:schemeClr val="tx1"/>
                </a:solidFill>
                <a:latin typeface="Arial Black" pitchFamily="34" charset="0"/>
              </a:defRPr>
            </a:lvl3pPr>
            <a:lvl4pPr marL="1624363" indent="-232052">
              <a:defRPr sz="2400">
                <a:solidFill>
                  <a:schemeClr val="tx1"/>
                </a:solidFill>
                <a:latin typeface="Arial Black" pitchFamily="34" charset="0"/>
              </a:defRPr>
            </a:lvl4pPr>
            <a:lvl5pPr marL="2088467" indent="-232052">
              <a:defRPr sz="2400">
                <a:solidFill>
                  <a:schemeClr val="tx1"/>
                </a:solidFill>
                <a:latin typeface="Arial Black" pitchFamily="34" charset="0"/>
              </a:defRPr>
            </a:lvl5pPr>
            <a:lvl6pPr marL="2552570" indent="-23205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Black" pitchFamily="34" charset="0"/>
              </a:defRPr>
            </a:lvl6pPr>
            <a:lvl7pPr marL="3016674" indent="-23205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Black" pitchFamily="34" charset="0"/>
              </a:defRPr>
            </a:lvl7pPr>
            <a:lvl8pPr marL="3480778" indent="-23205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Black" pitchFamily="34" charset="0"/>
              </a:defRPr>
            </a:lvl8pPr>
            <a:lvl9pPr marL="3944882" indent="-23205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0BD9635D-3CCE-401A-B6DB-0EB23AF43A9D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31838"/>
            <a:ext cx="4605338" cy="3454400"/>
          </a:xfrm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1688" y="4429143"/>
            <a:ext cx="5453994" cy="4136969"/>
          </a:xfrm>
          <a:noFill/>
        </p:spPr>
        <p:txBody>
          <a:bodyPr lIns="94075" tIns="46237" rIns="94075" bIns="46237"/>
          <a:lstStyle/>
          <a:p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821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130B70-31BF-415D-8A3A-A4D92F5254E4}" type="slidenum">
              <a:rPr lang="en-US"/>
              <a:pPr/>
              <a:t>3</a:t>
            </a:fld>
            <a:endParaRPr lang="en-US"/>
          </a:p>
        </p:txBody>
      </p:sp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2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B52A0-B708-47AA-A516-28C688F907A4}" type="slidenum">
              <a:rPr lang="en-US"/>
              <a:pPr/>
              <a:t>4</a:t>
            </a:fld>
            <a:endParaRPr lang="en-US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2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2AE26E-EEDE-4890-AD3C-220E7BBFA525}" type="slidenum">
              <a:rPr lang="en-US"/>
              <a:pPr/>
              <a:t>5</a:t>
            </a:fld>
            <a:endParaRPr lang="en-US"/>
          </a:p>
        </p:txBody>
      </p:sp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03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44725-3268-4CF8-9C0F-70470523BF95}" type="slidenum">
              <a:rPr lang="en-US"/>
              <a:pPr/>
              <a:t>6</a:t>
            </a:fld>
            <a:endParaRPr lang="en-US"/>
          </a:p>
        </p:txBody>
      </p:sp>
      <p:sp>
        <p:nvSpPr>
          <p:cNvPr id="91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14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685800"/>
            <a:ext cx="4664075" cy="3498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EFAF3-5BCD-44F4-9D92-F439F6E4B94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82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8B0245-4114-454E-8AEE-2CF3AFDEE455}" type="slidenum">
              <a:rPr lang="en-US"/>
              <a:pPr/>
              <a:t>11</a:t>
            </a:fld>
            <a:endParaRPr lang="en-US"/>
          </a:p>
        </p:txBody>
      </p:sp>
      <p:sp>
        <p:nvSpPr>
          <p:cNvPr id="93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3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65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9FB65-96EC-4F76-B6D3-D613828E2C53}" type="slidenum">
              <a:rPr lang="en-US"/>
              <a:pPr/>
              <a:t>13</a:t>
            </a:fld>
            <a:endParaRPr lang="en-US"/>
          </a:p>
        </p:txBody>
      </p:sp>
      <p:sp>
        <p:nvSpPr>
          <p:cNvPr id="90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5800"/>
            <a:ext cx="4664075" cy="3498850"/>
          </a:xfrm>
          <a:ln/>
        </p:spPr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4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3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474663"/>
            <a:ext cx="2085975" cy="56562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4663"/>
            <a:ext cx="6105525" cy="56562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41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8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545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9525"/>
            <a:ext cx="40957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79525"/>
            <a:ext cx="40957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8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63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0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34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53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796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619500" y="6446838"/>
            <a:ext cx="1905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r"/>
            <a:fld id="{42F9AF34-421C-4A05-BE29-8C96F683128A}" type="slidenum">
              <a:rPr lang="en-US">
                <a:solidFill>
                  <a:schemeClr val="tx1"/>
                </a:solidFill>
              </a:rPr>
              <a:pPr algn="r"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79525"/>
            <a:ext cx="8343900" cy="485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463550" y="474663"/>
            <a:ext cx="80835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0033CC"/>
              </a:gs>
              <a:gs pos="100000">
                <a:srgbClr val="0033CC">
                  <a:gamma/>
                  <a:tint val="20000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14288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056" name="Picture 32" descr="UB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850" y="6162675"/>
            <a:ext cx="30289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6" name="Group 22"/>
          <p:cNvGrpSpPr>
            <a:grpSpLocks/>
          </p:cNvGrpSpPr>
          <p:nvPr/>
        </p:nvGrpSpPr>
        <p:grpSpPr bwMode="auto">
          <a:xfrm flipH="1">
            <a:off x="406400" y="911225"/>
            <a:ext cx="8496300" cy="5394325"/>
            <a:chOff x="144" y="574"/>
            <a:chExt cx="5328" cy="3398"/>
          </a:xfrm>
        </p:grpSpPr>
        <p:sp>
          <p:nvSpPr>
            <p:cNvPr id="1041" name="Line 17"/>
            <p:cNvSpPr>
              <a:spLocks noChangeShapeType="1"/>
            </p:cNvSpPr>
            <p:nvPr userDrawn="1"/>
          </p:nvSpPr>
          <p:spPr bwMode="auto">
            <a:xfrm flipV="1">
              <a:off x="144" y="3972"/>
              <a:ext cx="53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18"/>
            <p:cNvSpPr>
              <a:spLocks noChangeShapeType="1"/>
            </p:cNvSpPr>
            <p:nvPr userDrawn="1"/>
          </p:nvSpPr>
          <p:spPr bwMode="auto">
            <a:xfrm rot="-5400000">
              <a:off x="3765" y="2273"/>
              <a:ext cx="33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1"/>
            <p:cNvSpPr>
              <a:spLocks noChangeShapeType="1"/>
            </p:cNvSpPr>
            <p:nvPr userDrawn="1"/>
          </p:nvSpPr>
          <p:spPr bwMode="auto">
            <a:xfrm flipV="1">
              <a:off x="144" y="606"/>
              <a:ext cx="53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10000"/>
        <a:buFont typeface="Arial" charset="0"/>
        <a:buChar char="•"/>
        <a:defRPr sz="2400" b="1">
          <a:solidFill>
            <a:srgbClr val="33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339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33339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333399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33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33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33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33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695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1322388" y="3675063"/>
            <a:ext cx="65151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dirty="0" smtClean="0">
                <a:solidFill>
                  <a:srgbClr val="333399"/>
                </a:solidFill>
                <a:latin typeface="Arial Black" pitchFamily="34" charset="0"/>
                <a:cs typeface="Times New Roman" pitchFamily="18" charset="0"/>
              </a:rPr>
              <a:t>Summary of Accomplishments of CEISARE</a:t>
            </a:r>
            <a:endParaRPr lang="en-US" sz="2800" dirty="0">
              <a:solidFill>
                <a:srgbClr val="333399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en-US" sz="2400" b="0" dirty="0">
              <a:solidFill>
                <a:srgbClr val="333399"/>
              </a:solidFill>
              <a:cs typeface="Times New Roman" pitchFamily="18" charset="0"/>
            </a:endParaRPr>
          </a:p>
          <a:p>
            <a:pPr algn="ctr"/>
            <a:r>
              <a:rPr lang="en-US" sz="2000" b="0" dirty="0" err="1">
                <a:solidFill>
                  <a:srgbClr val="333399"/>
                </a:solidFill>
                <a:cs typeface="Times New Roman" pitchFamily="18" charset="0"/>
              </a:rPr>
              <a:t>Shambhu</a:t>
            </a:r>
            <a:r>
              <a:rPr lang="en-US" sz="2000" b="0" dirty="0">
                <a:solidFill>
                  <a:srgbClr val="333399"/>
                </a:solidFill>
                <a:cs typeface="Times New Roman" pitchFamily="18" charset="0"/>
              </a:rPr>
              <a:t> </a:t>
            </a:r>
            <a:r>
              <a:rPr lang="en-US" sz="2000" b="0" dirty="0" err="1">
                <a:solidFill>
                  <a:srgbClr val="333399"/>
                </a:solidFill>
                <a:cs typeface="Times New Roman" pitchFamily="18" charset="0"/>
              </a:rPr>
              <a:t>Upadhyaya</a:t>
            </a:r>
            <a:r>
              <a:rPr lang="en-US" sz="2000" b="0" dirty="0">
                <a:solidFill>
                  <a:srgbClr val="333399"/>
                </a:solidFill>
                <a:cs typeface="Times New Roman" pitchFamily="18" charset="0"/>
              </a:rPr>
              <a:t> (CSE</a:t>
            </a:r>
            <a:r>
              <a:rPr lang="en-US" sz="2000" b="0" dirty="0" smtClean="0">
                <a:solidFill>
                  <a:srgbClr val="333399"/>
                </a:solidFill>
                <a:cs typeface="Times New Roman" pitchFamily="18" charset="0"/>
              </a:rPr>
              <a:t>), </a:t>
            </a:r>
            <a:r>
              <a:rPr lang="en-US" sz="2000" b="0" dirty="0" err="1">
                <a:solidFill>
                  <a:srgbClr val="333399"/>
                </a:solidFill>
                <a:cs typeface="Times New Roman" pitchFamily="18" charset="0"/>
              </a:rPr>
              <a:t>Raghav</a:t>
            </a:r>
            <a:r>
              <a:rPr lang="en-US" sz="2000" b="0" dirty="0">
                <a:solidFill>
                  <a:srgbClr val="333399"/>
                </a:solidFill>
                <a:cs typeface="Times New Roman" pitchFamily="18" charset="0"/>
              </a:rPr>
              <a:t> </a:t>
            </a:r>
            <a:r>
              <a:rPr lang="en-US" sz="2000" b="0" dirty="0" err="1">
                <a:solidFill>
                  <a:srgbClr val="333399"/>
                </a:solidFill>
                <a:cs typeface="Times New Roman" pitchFamily="18" charset="0"/>
              </a:rPr>
              <a:t>Rao</a:t>
            </a:r>
            <a:r>
              <a:rPr lang="en-US" sz="2000" b="0" dirty="0">
                <a:solidFill>
                  <a:srgbClr val="333399"/>
                </a:solidFill>
                <a:cs typeface="Times New Roman" pitchFamily="18" charset="0"/>
              </a:rPr>
              <a:t> (MIS</a:t>
            </a:r>
            <a:r>
              <a:rPr lang="en-US" sz="2000" b="0" dirty="0" smtClean="0">
                <a:solidFill>
                  <a:srgbClr val="333399"/>
                </a:solidFill>
                <a:cs typeface="Times New Roman" pitchFamily="18" charset="0"/>
              </a:rPr>
              <a:t>)</a:t>
            </a:r>
          </a:p>
          <a:p>
            <a:pPr algn="ctr"/>
            <a:r>
              <a:rPr lang="en-US" sz="2000" b="0" dirty="0" smtClean="0">
                <a:solidFill>
                  <a:srgbClr val="333399"/>
                </a:solidFill>
                <a:cs typeface="Times New Roman" pitchFamily="18" charset="0"/>
              </a:rPr>
              <a:t>Thomas </a:t>
            </a:r>
            <a:r>
              <a:rPr lang="en-US" sz="2000" b="0" dirty="0" err="1" smtClean="0">
                <a:solidFill>
                  <a:srgbClr val="333399"/>
                </a:solidFill>
                <a:cs typeface="Times New Roman" pitchFamily="18" charset="0"/>
              </a:rPr>
              <a:t>Cusick</a:t>
            </a:r>
            <a:r>
              <a:rPr lang="en-US" sz="2000" b="0" dirty="0" smtClean="0">
                <a:solidFill>
                  <a:srgbClr val="333399"/>
                </a:solidFill>
                <a:cs typeface="Times New Roman" pitchFamily="18" charset="0"/>
              </a:rPr>
              <a:t> (Math), Mark Bartholomew (Law)</a:t>
            </a:r>
            <a:endParaRPr lang="en-US" sz="2000" b="0" dirty="0">
              <a:solidFill>
                <a:srgbClr val="333399"/>
              </a:solidFill>
              <a:cs typeface="Times New Roman" pitchFamily="18" charset="0"/>
            </a:endParaRPr>
          </a:p>
          <a:p>
            <a:pPr algn="ctr"/>
            <a:endParaRPr lang="en-US" sz="2000" b="0" dirty="0">
              <a:solidFill>
                <a:srgbClr val="333399"/>
              </a:solidFill>
              <a:cs typeface="Times New Roman" pitchFamily="18" charset="0"/>
            </a:endParaRPr>
          </a:p>
          <a:p>
            <a:pPr algn="ctr"/>
            <a:r>
              <a:rPr lang="en-US" sz="1600" b="0" dirty="0" smtClean="0">
                <a:solidFill>
                  <a:srgbClr val="333399"/>
                </a:solidFill>
                <a:cs typeface="Times New Roman" pitchFamily="18" charset="0"/>
              </a:rPr>
              <a:t>Scholars Retreat</a:t>
            </a:r>
            <a:endParaRPr lang="en-US" sz="1600" b="0" dirty="0">
              <a:solidFill>
                <a:srgbClr val="333399"/>
              </a:solidFill>
              <a:cs typeface="Times New Roman" pitchFamily="18" charset="0"/>
            </a:endParaRPr>
          </a:p>
          <a:p>
            <a:pPr algn="ctr"/>
            <a:r>
              <a:rPr lang="en-US" sz="1600" b="0" dirty="0">
                <a:solidFill>
                  <a:srgbClr val="333399"/>
                </a:solidFill>
                <a:cs typeface="Times New Roman" pitchFamily="18" charset="0"/>
              </a:rPr>
              <a:t>May </a:t>
            </a:r>
            <a:r>
              <a:rPr lang="en-US" sz="1600" b="0" dirty="0" smtClean="0">
                <a:solidFill>
                  <a:srgbClr val="333399"/>
                </a:solidFill>
                <a:cs typeface="Times New Roman" pitchFamily="18" charset="0"/>
              </a:rPr>
              <a:t>12, 2014</a:t>
            </a:r>
            <a:endParaRPr lang="en-US" sz="1600" b="0" dirty="0">
              <a:solidFill>
                <a:srgbClr val="333399"/>
              </a:solidFill>
              <a:cs typeface="Times New Roman" pitchFamily="18" charset="0"/>
            </a:endParaRPr>
          </a:p>
        </p:txBody>
      </p:sp>
      <p:sp>
        <p:nvSpPr>
          <p:cNvPr id="501765" name="Rectangle 5"/>
          <p:cNvSpPr>
            <a:spLocks noChangeArrowheads="1"/>
          </p:cNvSpPr>
          <p:nvPr/>
        </p:nvSpPr>
        <p:spPr bwMode="auto">
          <a:xfrm>
            <a:off x="457200" y="381000"/>
            <a:ext cx="8229600" cy="6096000"/>
          </a:xfrm>
          <a:prstGeom prst="rect">
            <a:avLst/>
          </a:prstGeom>
          <a:noFill/>
          <a:ln w="28575">
            <a:solidFill>
              <a:srgbClr val="333399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1768" name="Picture 8" descr="ceisare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754063"/>
            <a:ext cx="7972425" cy="220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Collaboration Activities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544946" y="1092200"/>
            <a:ext cx="7772400" cy="5216236"/>
          </a:xfrm>
        </p:spPr>
        <p:txBody>
          <a:bodyPr/>
          <a:lstStyle/>
          <a:p>
            <a:r>
              <a:rPr lang="en-US" altLang="en-US" sz="1800" dirty="0" smtClean="0"/>
              <a:t>Collaboration with ECC (2004 - 07)</a:t>
            </a:r>
          </a:p>
          <a:p>
            <a:pPr lvl="1"/>
            <a:r>
              <a:rPr lang="en-US" altLang="en-US" sz="1600" dirty="0" smtClean="0"/>
              <a:t>Developed an undergrad. Certificate program in IA at ECC</a:t>
            </a:r>
          </a:p>
          <a:p>
            <a:pPr lvl="1"/>
            <a:r>
              <a:rPr lang="en-US" altLang="en-US" sz="1600" dirty="0" smtClean="0"/>
              <a:t>Received two NSF ATE grants</a:t>
            </a:r>
          </a:p>
          <a:p>
            <a:r>
              <a:rPr lang="en-US" altLang="en-US" sz="1800" dirty="0" smtClean="0"/>
              <a:t>Collaboration with GCC (2004 - 07)</a:t>
            </a:r>
          </a:p>
          <a:p>
            <a:pPr lvl="1"/>
            <a:r>
              <a:rPr lang="en-US" altLang="en-US" sz="1600" dirty="0" smtClean="0"/>
              <a:t>Curriculum and faculty improvement at GCC</a:t>
            </a:r>
          </a:p>
          <a:p>
            <a:pPr lvl="1"/>
            <a:r>
              <a:rPr lang="en-US" altLang="en-US" sz="1600" dirty="0" smtClean="0"/>
              <a:t>Add security content in their courses, faculty training in securi</a:t>
            </a:r>
            <a:r>
              <a:rPr lang="en-US" altLang="en-US" sz="1800" dirty="0" smtClean="0"/>
              <a:t>ty</a:t>
            </a:r>
          </a:p>
          <a:p>
            <a:pPr lvl="1"/>
            <a:r>
              <a:rPr lang="en-US" altLang="en-US" sz="1600" dirty="0" smtClean="0"/>
              <a:t>One NSF capacity building grant</a:t>
            </a:r>
          </a:p>
          <a:p>
            <a:r>
              <a:rPr lang="en-US" altLang="en-US" sz="1800" dirty="0" smtClean="0"/>
              <a:t>Collaboration with Town of Amherst</a:t>
            </a:r>
          </a:p>
          <a:p>
            <a:pPr lvl="1"/>
            <a:r>
              <a:rPr lang="en-US" altLang="en-US" sz="1600" dirty="0" smtClean="0"/>
              <a:t>Digital government project (2003-04)</a:t>
            </a:r>
          </a:p>
          <a:p>
            <a:r>
              <a:rPr lang="en-US" altLang="en-US" sz="1800" dirty="0" smtClean="0"/>
              <a:t>Collaboration with M&amp;T Bank</a:t>
            </a:r>
          </a:p>
          <a:p>
            <a:pPr lvl="1"/>
            <a:r>
              <a:rPr lang="en-US" altLang="en-US" sz="1600" dirty="0" smtClean="0"/>
              <a:t>Several MBA students working in the security area</a:t>
            </a:r>
          </a:p>
          <a:p>
            <a:r>
              <a:rPr lang="en-US" altLang="en-US" sz="1800" dirty="0" smtClean="0"/>
              <a:t>Collaboration with local FBI branch</a:t>
            </a:r>
          </a:p>
          <a:p>
            <a:pPr lvl="1"/>
            <a:r>
              <a:rPr lang="en-US" altLang="en-US" sz="1600" dirty="0" smtClean="0"/>
              <a:t>Joint workshops, internships, computer forensics initiative</a:t>
            </a:r>
          </a:p>
          <a:p>
            <a:r>
              <a:rPr lang="en-US" altLang="en-US" sz="1800" dirty="0" smtClean="0"/>
              <a:t>Collaboration with AFRL, CMIF</a:t>
            </a:r>
          </a:p>
          <a:p>
            <a:r>
              <a:rPr lang="en-US" altLang="en-US" sz="1800" dirty="0" smtClean="0"/>
              <a:t>High school cyber security workshops (Dave Murray)</a:t>
            </a:r>
          </a:p>
          <a:p>
            <a:r>
              <a:rPr lang="en-US" altLang="en-US" sz="1800" dirty="0" smtClean="0"/>
              <a:t>Cyber Defense competitions (Dave Murray)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Non-scholarship Student </a:t>
            </a:r>
            <a:r>
              <a:rPr lang="en-US" dirty="0"/>
              <a:t>Placement</a:t>
            </a:r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963" y="1020906"/>
            <a:ext cx="8343900" cy="4851400"/>
          </a:xfrm>
        </p:spPr>
        <p:txBody>
          <a:bodyPr/>
          <a:lstStyle/>
          <a:p>
            <a:r>
              <a:rPr lang="en-US" sz="2000" dirty="0" smtClean="0">
                <a:ea typeface="굴림" pitchFamily="50" charset="-127"/>
              </a:rPr>
              <a:t>Several PhD Dissertations</a:t>
            </a:r>
          </a:p>
          <a:p>
            <a:pPr lvl="1"/>
            <a:r>
              <a:rPr lang="en-US" sz="1600" dirty="0" smtClean="0">
                <a:ea typeface="굴림" pitchFamily="50" charset="-127"/>
              </a:rPr>
              <a:t>Students in academia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Oklahoma State University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Brock University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SUNY IT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Cal Poly Pomona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Univ. of Colorado at Denver</a:t>
            </a:r>
          </a:p>
          <a:p>
            <a:pPr lvl="1"/>
            <a:r>
              <a:rPr lang="en-US" sz="1600" dirty="0" smtClean="0">
                <a:ea typeface="굴림" pitchFamily="50" charset="-127"/>
              </a:rPr>
              <a:t>Students in industries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Cisco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Amazon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Microsoft</a:t>
            </a:r>
          </a:p>
          <a:p>
            <a:pPr lvl="2"/>
            <a:r>
              <a:rPr lang="en-US" sz="1600" dirty="0" err="1" smtClean="0">
                <a:ea typeface="굴림" pitchFamily="50" charset="-127"/>
              </a:rPr>
              <a:t>ArcSight</a:t>
            </a:r>
            <a:endParaRPr lang="en-US" sz="1600" dirty="0" smtClean="0">
              <a:ea typeface="굴림" pitchFamily="50" charset="-127"/>
            </a:endParaRPr>
          </a:p>
          <a:p>
            <a:pPr lvl="2"/>
            <a:r>
              <a:rPr lang="en-US" sz="1600" dirty="0" smtClean="0">
                <a:ea typeface="굴림" pitchFamily="50" charset="-127"/>
              </a:rPr>
              <a:t>EMC2</a:t>
            </a:r>
          </a:p>
          <a:p>
            <a:r>
              <a:rPr lang="en-US" sz="2000" dirty="0" smtClean="0">
                <a:ea typeface="굴림" pitchFamily="50" charset="-127"/>
              </a:rPr>
              <a:t>MS/MBA Students</a:t>
            </a:r>
            <a:endParaRPr lang="en-US" sz="2000" dirty="0">
              <a:ea typeface="굴림" pitchFamily="50" charset="-127"/>
            </a:endParaRPr>
          </a:p>
          <a:p>
            <a:pPr lvl="2"/>
            <a:r>
              <a:rPr lang="en-US" sz="1600" dirty="0" smtClean="0">
                <a:ea typeface="굴림" pitchFamily="50" charset="-127"/>
              </a:rPr>
              <a:t>Symantec; Yahoo; Microsoft; Qualcomm</a:t>
            </a:r>
          </a:p>
          <a:p>
            <a:pPr lvl="2"/>
            <a:r>
              <a:rPr lang="en-US" sz="1600" dirty="0" smtClean="0">
                <a:ea typeface="굴림" pitchFamily="50" charset="-127"/>
              </a:rPr>
              <a:t>M&amp;T </a:t>
            </a:r>
            <a:r>
              <a:rPr lang="en-US" sz="1600" dirty="0">
                <a:ea typeface="굴림" pitchFamily="50" charset="-127"/>
              </a:rPr>
              <a:t>Bank</a:t>
            </a:r>
          </a:p>
        </p:txBody>
      </p:sp>
    </p:spTree>
    <p:extLst>
      <p:ext uri="{BB962C8B-B14F-4D97-AF65-F5344CB8AC3E}">
        <p14:creationId xmlns:p14="http://schemas.microsoft.com/office/powerpoint/2010/main" val="338048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Program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673" y="1076325"/>
            <a:ext cx="8343900" cy="4851400"/>
          </a:xfrm>
        </p:spPr>
        <p:txBody>
          <a:bodyPr/>
          <a:lstStyle/>
          <a:p>
            <a:r>
              <a:rPr lang="en-US" dirty="0" smtClean="0"/>
              <a:t>Formative (2010) and summative (2014) evaluation</a:t>
            </a:r>
          </a:p>
          <a:p>
            <a:pPr lvl="1"/>
            <a:r>
              <a:rPr lang="en-US" dirty="0" smtClean="0"/>
              <a:t>External evaluator from Purdue University</a:t>
            </a:r>
          </a:p>
          <a:p>
            <a:r>
              <a:rPr lang="en-US" dirty="0" smtClean="0"/>
              <a:t>Summative Evaluation in 2014</a:t>
            </a:r>
          </a:p>
          <a:p>
            <a:pPr lvl="1"/>
            <a:r>
              <a:rPr lang="en-US" dirty="0" smtClean="0"/>
              <a:t>Excerpts</a:t>
            </a:r>
          </a:p>
          <a:p>
            <a:pPr lvl="2"/>
            <a:r>
              <a:rPr lang="en-US" dirty="0" smtClean="0"/>
              <a:t>“</a:t>
            </a:r>
            <a:r>
              <a:rPr lang="en-US" dirty="0"/>
              <a:t>it is my opinion that the UB SFS program has met or exceeded its </a:t>
            </a:r>
            <a:r>
              <a:rPr lang="en-US" dirty="0" smtClean="0"/>
              <a:t>objectives”</a:t>
            </a:r>
          </a:p>
          <a:p>
            <a:pPr lvl="2"/>
            <a:r>
              <a:rPr lang="en-US" dirty="0" smtClean="0"/>
              <a:t>“</a:t>
            </a:r>
            <a:r>
              <a:rPr lang="en-US" dirty="0"/>
              <a:t>its scholars have published several papers in recognized conferences, and faculty members have been active over the duration of the funding </a:t>
            </a:r>
            <a:r>
              <a:rPr lang="en-US" dirty="0" smtClean="0"/>
              <a:t>period”</a:t>
            </a:r>
          </a:p>
          <a:p>
            <a:pPr lvl="2"/>
            <a:r>
              <a:rPr lang="en-US" dirty="0" smtClean="0"/>
              <a:t>“UB </a:t>
            </a:r>
            <a:r>
              <a:rPr lang="en-US" dirty="0"/>
              <a:t>outreach activities such as the K-12 initiative and the community workshops are commendable and have resulted in a significant impact to the community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“UB program </a:t>
            </a:r>
            <a:r>
              <a:rPr lang="en-US" dirty="0"/>
              <a:t>addressed the minor shortcoming that was noted in the progress evaluation </a:t>
            </a:r>
            <a:r>
              <a:rPr lang="en-US" dirty="0" smtClean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5425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988" y="1106488"/>
            <a:ext cx="8024812" cy="4915621"/>
          </a:xfrm>
        </p:spPr>
        <p:txBody>
          <a:bodyPr/>
          <a:lstStyle/>
          <a:p>
            <a:r>
              <a:rPr lang="en-US" dirty="0"/>
              <a:t>Alignment with UB 2020 Strategic Strength – ICT</a:t>
            </a:r>
          </a:p>
          <a:p>
            <a:r>
              <a:rPr lang="en-US" dirty="0" smtClean="0"/>
              <a:t>Received several research grants recently</a:t>
            </a:r>
          </a:p>
          <a:p>
            <a:r>
              <a:rPr lang="en-US" dirty="0" smtClean="0"/>
              <a:t>We have assisted </a:t>
            </a:r>
          </a:p>
          <a:p>
            <a:pPr lvl="1"/>
            <a:r>
              <a:rPr lang="en-US" dirty="0" smtClean="0"/>
              <a:t>Hilbert College to map their curriculum to CNSS (Committee on National Security Systems) standards</a:t>
            </a:r>
          </a:p>
          <a:p>
            <a:pPr lvl="1"/>
            <a:r>
              <a:rPr lang="en-US" dirty="0" smtClean="0"/>
              <a:t>Rutgers </a:t>
            </a:r>
            <a:r>
              <a:rPr lang="en-US" dirty="0"/>
              <a:t>University to get their CAE status in 2009</a:t>
            </a:r>
          </a:p>
          <a:p>
            <a:pPr lvl="1"/>
            <a:r>
              <a:rPr lang="en-US" dirty="0" smtClean="0"/>
              <a:t>ECC to get CAE2Y status in 2011</a:t>
            </a:r>
          </a:p>
          <a:p>
            <a:r>
              <a:rPr lang="en-US" dirty="0" smtClean="0"/>
              <a:t>We are on track for re-certification as CAE and CAE-R in 2014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Posters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909" y="1140980"/>
            <a:ext cx="8086436" cy="4851400"/>
          </a:xfrm>
        </p:spPr>
        <p:txBody>
          <a:bodyPr/>
          <a:lstStyle/>
          <a:p>
            <a:pPr lvl="0"/>
            <a:r>
              <a:rPr lang="en-US" sz="1400" dirty="0" smtClean="0"/>
              <a:t>Quantifying </a:t>
            </a:r>
            <a:r>
              <a:rPr lang="en-US" sz="1400" dirty="0"/>
              <a:t>Android Data Leakage, </a:t>
            </a:r>
            <a:r>
              <a:rPr lang="en-US" sz="1400" b="0" i="1" dirty="0"/>
              <a:t>Samuel </a:t>
            </a:r>
            <a:r>
              <a:rPr lang="en-US" sz="1400" b="0" i="1" dirty="0" err="1"/>
              <a:t>Pezzino</a:t>
            </a:r>
            <a:r>
              <a:rPr lang="en-US" sz="1400" b="0" i="1" dirty="0"/>
              <a:t>, </a:t>
            </a:r>
            <a:r>
              <a:rPr lang="en-US" sz="1400" b="0" i="1" dirty="0" err="1"/>
              <a:t>Ameya</a:t>
            </a:r>
            <a:r>
              <a:rPr lang="en-US" sz="1400" b="0" i="1" dirty="0"/>
              <a:t> </a:t>
            </a:r>
            <a:r>
              <a:rPr lang="en-US" sz="1400" b="0" i="1" dirty="0" err="1"/>
              <a:t>Sanzgiri</a:t>
            </a:r>
            <a:r>
              <a:rPr lang="en-US" sz="1400" b="0" i="1" dirty="0"/>
              <a:t>, </a:t>
            </a:r>
            <a:r>
              <a:rPr lang="en-US" sz="1400" b="0" i="1" dirty="0" err="1"/>
              <a:t>Shambhu</a:t>
            </a:r>
            <a:r>
              <a:rPr lang="en-US" sz="1400" b="0" i="1" dirty="0"/>
              <a:t> </a:t>
            </a:r>
            <a:r>
              <a:rPr lang="en-US" sz="1400" b="0" i="1" dirty="0" err="1"/>
              <a:t>Upadhyaya</a:t>
            </a:r>
            <a:r>
              <a:rPr lang="en-US" sz="1400" b="0" i="1" dirty="0"/>
              <a:t>, CSE.</a:t>
            </a:r>
            <a:endParaRPr lang="en-US" sz="1400" b="0" dirty="0"/>
          </a:p>
          <a:p>
            <a:pPr lvl="0"/>
            <a:r>
              <a:rPr lang="en-US" sz="1400" dirty="0"/>
              <a:t>Android Flows: Malware Detection and Categorization, </a:t>
            </a:r>
            <a:r>
              <a:rPr lang="en-US" sz="1400" b="0" i="1" dirty="0" err="1"/>
              <a:t>Feng</a:t>
            </a:r>
            <a:r>
              <a:rPr lang="en-US" sz="1400" b="0" i="1" dirty="0"/>
              <a:t> </a:t>
            </a:r>
            <a:r>
              <a:rPr lang="en-US" sz="1400" b="0" i="1" dirty="0" err="1"/>
              <a:t>Shen</a:t>
            </a:r>
            <a:r>
              <a:rPr lang="en-US" sz="1400" b="0" i="1" dirty="0"/>
              <a:t>, </a:t>
            </a:r>
            <a:r>
              <a:rPr lang="en-US" sz="1400" b="0" i="1" dirty="0" err="1"/>
              <a:t>Namita</a:t>
            </a:r>
            <a:r>
              <a:rPr lang="en-US" sz="1400" b="0" i="1" dirty="0"/>
              <a:t> </a:t>
            </a:r>
            <a:r>
              <a:rPr lang="en-US" sz="1400" b="0" i="1" dirty="0" err="1"/>
              <a:t>Vishnubhotla</a:t>
            </a:r>
            <a:r>
              <a:rPr lang="en-US" sz="1400" b="0" i="1" dirty="0"/>
              <a:t>, </a:t>
            </a:r>
            <a:r>
              <a:rPr lang="en-US" sz="1400" b="0" i="1" dirty="0" err="1"/>
              <a:t>Chirag</a:t>
            </a:r>
            <a:r>
              <a:rPr lang="en-US" sz="1400" b="0" i="1" dirty="0"/>
              <a:t> </a:t>
            </a:r>
            <a:r>
              <a:rPr lang="en-US" sz="1400" b="0" i="1" dirty="0" err="1"/>
              <a:t>Todarka</a:t>
            </a:r>
            <a:r>
              <a:rPr lang="en-US" sz="1400" b="0" i="1" dirty="0"/>
              <a:t>, </a:t>
            </a:r>
            <a:r>
              <a:rPr lang="en-US" sz="1400" b="0" i="1" dirty="0" err="1"/>
              <a:t>Mohit</a:t>
            </a:r>
            <a:r>
              <a:rPr lang="en-US" sz="1400" b="0" i="1" dirty="0"/>
              <a:t> </a:t>
            </a:r>
            <a:r>
              <a:rPr lang="en-US" sz="1400" b="0" i="1" dirty="0" err="1"/>
              <a:t>Arora</a:t>
            </a:r>
            <a:r>
              <a:rPr lang="en-US" sz="1400" b="0" i="1" dirty="0"/>
              <a:t>, </a:t>
            </a:r>
            <a:r>
              <a:rPr lang="en-US" sz="1400" b="0" i="1" dirty="0" err="1"/>
              <a:t>Babu</a:t>
            </a:r>
            <a:r>
              <a:rPr lang="en-US" sz="1400" b="0" i="1" dirty="0"/>
              <a:t> </a:t>
            </a:r>
            <a:r>
              <a:rPr lang="en-US" sz="1400" b="0" i="1" dirty="0" err="1"/>
              <a:t>Dhandapani</a:t>
            </a:r>
            <a:r>
              <a:rPr lang="en-US" sz="1400" b="0" i="1" dirty="0"/>
              <a:t>, Eric John </a:t>
            </a:r>
            <a:r>
              <a:rPr lang="en-US" sz="1400" b="0" i="1" dirty="0" err="1"/>
              <a:t>Lehner</a:t>
            </a:r>
            <a:r>
              <a:rPr lang="en-US" sz="1400" b="0" i="1" dirty="0"/>
              <a:t>, Steven Y. </a:t>
            </a:r>
            <a:r>
              <a:rPr lang="en-US" sz="1400" b="0" i="1" dirty="0" err="1"/>
              <a:t>Ko</a:t>
            </a:r>
            <a:r>
              <a:rPr lang="en-US" sz="1400" b="0" i="1" dirty="0"/>
              <a:t>, Lukasz </a:t>
            </a:r>
            <a:r>
              <a:rPr lang="en-US" sz="1400" b="0" i="1" dirty="0" err="1"/>
              <a:t>Ziarek</a:t>
            </a:r>
            <a:r>
              <a:rPr lang="en-US" sz="1400" b="0" i="1" dirty="0"/>
              <a:t>, CSE.</a:t>
            </a:r>
            <a:endParaRPr lang="en-US" sz="1400" b="0" dirty="0"/>
          </a:p>
          <a:p>
            <a:pPr lvl="0"/>
            <a:r>
              <a:rPr lang="en-US" sz="1400" dirty="0"/>
              <a:t>Conceptualization of Organizational Resilience in Hospitals, </a:t>
            </a:r>
            <a:r>
              <a:rPr lang="en-US" sz="1400" b="0" i="1" dirty="0"/>
              <a:t>Victoria </a:t>
            </a:r>
            <a:r>
              <a:rPr lang="en-US" sz="1400" b="0" i="1" dirty="0" err="1"/>
              <a:t>Kisekka</a:t>
            </a:r>
            <a:r>
              <a:rPr lang="en-US" sz="1400" b="0" dirty="0"/>
              <a:t>, </a:t>
            </a:r>
            <a:r>
              <a:rPr lang="en-US" sz="1400" b="0" i="1" dirty="0"/>
              <a:t>Raj Sharman, H. </a:t>
            </a:r>
            <a:r>
              <a:rPr lang="en-US" sz="1400" b="0" i="1" dirty="0" err="1"/>
              <a:t>Raghav</a:t>
            </a:r>
            <a:r>
              <a:rPr lang="en-US" sz="1400" b="0" i="1" dirty="0"/>
              <a:t> </a:t>
            </a:r>
            <a:r>
              <a:rPr lang="en-US" sz="1400" b="0" i="1" dirty="0" err="1"/>
              <a:t>Rao</a:t>
            </a:r>
            <a:r>
              <a:rPr lang="en-US" sz="1400" b="0" i="1" dirty="0"/>
              <a:t>, MIS, </a:t>
            </a:r>
            <a:r>
              <a:rPr lang="en-US" sz="1400" b="0" i="1" dirty="0" err="1"/>
              <a:t>Shambhu</a:t>
            </a:r>
            <a:r>
              <a:rPr lang="en-US" sz="1400" b="0" i="1" dirty="0"/>
              <a:t> </a:t>
            </a:r>
            <a:r>
              <a:rPr lang="en-US" sz="1400" b="0" i="1" dirty="0" err="1"/>
              <a:t>Upadhyaya</a:t>
            </a:r>
            <a:r>
              <a:rPr lang="en-US" sz="1400" b="0" i="1" dirty="0"/>
              <a:t>, CSE, Nicole Gerber, Roswell Park Cancer Institute</a:t>
            </a:r>
            <a:r>
              <a:rPr lang="en-US" sz="1400" b="0" dirty="0"/>
              <a:t>.</a:t>
            </a:r>
          </a:p>
          <a:p>
            <a:pPr lvl="0"/>
            <a:r>
              <a:rPr lang="en-US" sz="1400" dirty="0"/>
              <a:t>End of Life Software Directive, </a:t>
            </a:r>
            <a:r>
              <a:rPr lang="en-US" sz="1400" b="0" i="1" dirty="0"/>
              <a:t>Zachary </a:t>
            </a:r>
            <a:r>
              <a:rPr lang="en-US" sz="1400" b="0" i="1" dirty="0" err="1"/>
              <a:t>Lewkowicz</a:t>
            </a:r>
            <a:r>
              <a:rPr lang="en-US" sz="1400" b="0" i="1" dirty="0"/>
              <a:t>, MIS.</a:t>
            </a:r>
            <a:endParaRPr lang="en-US" sz="1400" b="0" dirty="0"/>
          </a:p>
          <a:p>
            <a:pPr lvl="0"/>
            <a:r>
              <a:rPr lang="en-US" sz="1400" dirty="0"/>
              <a:t>Social Network Development for Privacy and Educational Research, </a:t>
            </a:r>
            <a:r>
              <a:rPr lang="en-US" sz="1400" b="0" dirty="0"/>
              <a:t>Zachary </a:t>
            </a:r>
            <a:r>
              <a:rPr lang="en-US" sz="1400" b="0" dirty="0" err="1"/>
              <a:t>Lewkowi</a:t>
            </a:r>
            <a:r>
              <a:rPr lang="en-US" sz="1400" b="0" i="1" dirty="0" err="1"/>
              <a:t>cz</a:t>
            </a:r>
            <a:r>
              <a:rPr lang="en-US" sz="1400" b="0" i="1" dirty="0"/>
              <a:t>, MIS.</a:t>
            </a:r>
            <a:endParaRPr lang="en-US" sz="1400" b="0" dirty="0"/>
          </a:p>
          <a:p>
            <a:pPr lvl="0"/>
            <a:r>
              <a:rPr lang="en-US" sz="1400" dirty="0"/>
              <a:t>Learning Driving Route Using Accelerometers: The Security Concerns of Open Access to Non-Sensitive Sensors on Android, </a:t>
            </a:r>
            <a:r>
              <a:rPr lang="en-US" sz="1400" b="0" i="1" dirty="0"/>
              <a:t>Stacey </a:t>
            </a:r>
            <a:r>
              <a:rPr lang="en-US" sz="1400" b="0" i="1" dirty="0" err="1"/>
              <a:t>Askey</a:t>
            </a:r>
            <a:r>
              <a:rPr lang="en-US" sz="1400" b="0" i="1" dirty="0"/>
              <a:t>, Alexander </a:t>
            </a:r>
            <a:r>
              <a:rPr lang="en-US" sz="1400" b="0" i="1" dirty="0" err="1"/>
              <a:t>Maxon</a:t>
            </a:r>
            <a:r>
              <a:rPr lang="en-US" sz="1400" b="0" i="1" dirty="0"/>
              <a:t>, </a:t>
            </a:r>
            <a:r>
              <a:rPr lang="en-US" sz="1400" b="0" i="1" dirty="0" err="1"/>
              <a:t>Priyanka</a:t>
            </a:r>
            <a:r>
              <a:rPr lang="en-US" sz="1400" b="0" i="1" dirty="0"/>
              <a:t> </a:t>
            </a:r>
            <a:r>
              <a:rPr lang="en-US" sz="1400" b="0" i="1" dirty="0" err="1"/>
              <a:t>Shriram</a:t>
            </a:r>
            <a:r>
              <a:rPr lang="en-US" sz="1400" b="0" i="1" dirty="0"/>
              <a:t> </a:t>
            </a:r>
            <a:r>
              <a:rPr lang="en-US" sz="1400" b="0" i="1" dirty="0" err="1"/>
              <a:t>Karandikar</a:t>
            </a:r>
            <a:r>
              <a:rPr lang="en-US" sz="1400" b="0" i="1" dirty="0"/>
              <a:t>, </a:t>
            </a:r>
            <a:r>
              <a:rPr lang="en-US" sz="1400" b="0" i="1" dirty="0" err="1"/>
              <a:t>Kui</a:t>
            </a:r>
            <a:r>
              <a:rPr lang="en-US" sz="1400" b="0" i="1" dirty="0"/>
              <a:t> </a:t>
            </a:r>
            <a:r>
              <a:rPr lang="en-US" sz="1400" b="0" i="1" dirty="0" err="1"/>
              <a:t>Ren</a:t>
            </a:r>
            <a:r>
              <a:rPr lang="en-US" sz="1400" b="0" i="1" dirty="0"/>
              <a:t>, CSE.</a:t>
            </a:r>
            <a:endParaRPr lang="en-US" sz="1400" b="0" dirty="0"/>
          </a:p>
          <a:p>
            <a:pPr lvl="0"/>
            <a:r>
              <a:rPr lang="en-US" sz="1400" dirty="0" err="1"/>
              <a:t>AcousAuth</a:t>
            </a:r>
            <a:r>
              <a:rPr lang="en-US" sz="1400" dirty="0"/>
              <a:t>: An Acoustic-based Mobile Application for User Authentication, </a:t>
            </a:r>
            <a:r>
              <a:rPr lang="en-US" sz="1400" b="0" i="1" dirty="0"/>
              <a:t>Si Chen, </a:t>
            </a:r>
            <a:r>
              <a:rPr lang="en-US" sz="1400" b="0" i="1" dirty="0" err="1"/>
              <a:t>Muyuan</a:t>
            </a:r>
            <a:r>
              <a:rPr lang="en-US" sz="1400" b="0" i="1" dirty="0"/>
              <a:t> Li, Zhan Qin, </a:t>
            </a:r>
            <a:r>
              <a:rPr lang="en-US" sz="1400" b="0" i="1" dirty="0" err="1"/>
              <a:t>Bingsheng</a:t>
            </a:r>
            <a:r>
              <a:rPr lang="en-US" sz="1400" b="0" i="1" dirty="0"/>
              <a:t> Zhang, </a:t>
            </a:r>
            <a:r>
              <a:rPr lang="en-US" sz="1400" b="0" i="1" dirty="0" err="1"/>
              <a:t>Kui</a:t>
            </a:r>
            <a:r>
              <a:rPr lang="en-US" sz="1400" b="0" i="1" dirty="0"/>
              <a:t> </a:t>
            </a:r>
            <a:r>
              <a:rPr lang="en-US" sz="1400" b="0" i="1" dirty="0" err="1"/>
              <a:t>Ren</a:t>
            </a:r>
            <a:r>
              <a:rPr lang="en-US" sz="1400" b="0" i="1" dirty="0"/>
              <a:t>, CSE.</a:t>
            </a:r>
            <a:endParaRPr lang="en-US" sz="1400" b="0" dirty="0"/>
          </a:p>
          <a:p>
            <a:pPr lvl="0"/>
            <a:r>
              <a:rPr lang="en-US" sz="1400" dirty="0"/>
              <a:t>Private Image Computation: The Case of Cloud Based Privacy-preserving SIFT, </a:t>
            </a:r>
            <a:r>
              <a:rPr lang="en-US" sz="1400" b="0" i="1" dirty="0"/>
              <a:t>Zhan Qin, </a:t>
            </a:r>
            <a:r>
              <a:rPr lang="en-US" sz="1400" b="0" i="1" dirty="0" err="1"/>
              <a:t>Kui</a:t>
            </a:r>
            <a:r>
              <a:rPr lang="en-US" sz="1400" b="0" i="1" dirty="0"/>
              <a:t> </a:t>
            </a:r>
            <a:r>
              <a:rPr lang="en-US" sz="1400" b="0" i="1" dirty="0" err="1"/>
              <a:t>Ren</a:t>
            </a:r>
            <a:r>
              <a:rPr lang="en-US" sz="1400" b="0" i="1" dirty="0"/>
              <a:t>, </a:t>
            </a:r>
            <a:r>
              <a:rPr lang="en-US" sz="1400" b="0" i="1" dirty="0" err="1"/>
              <a:t>Jingbo</a:t>
            </a:r>
            <a:r>
              <a:rPr lang="en-US" sz="1400" b="0" i="1" dirty="0"/>
              <a:t> Yan, CSE.</a:t>
            </a:r>
            <a:endParaRPr lang="en-US" sz="1400" b="0" dirty="0"/>
          </a:p>
          <a:p>
            <a:pPr lvl="0"/>
            <a:r>
              <a:rPr lang="en-US" sz="1400" dirty="0"/>
              <a:t>Enabling Private and Non-Intrusive Smartphone Calls with </a:t>
            </a:r>
            <a:r>
              <a:rPr lang="en-US" sz="1400" dirty="0" err="1"/>
              <a:t>LipTalk</a:t>
            </a:r>
            <a:r>
              <a:rPr lang="en-US" sz="1400" dirty="0"/>
              <a:t>, </a:t>
            </a:r>
            <a:r>
              <a:rPr lang="en-US" sz="1400" b="0" i="1" dirty="0" err="1"/>
              <a:t>Muyuan</a:t>
            </a:r>
            <a:r>
              <a:rPr lang="en-US" sz="1400" b="0" i="1" dirty="0"/>
              <a:t> Li, Si Chen, </a:t>
            </a:r>
            <a:r>
              <a:rPr lang="en-US" sz="1400" b="0" i="1" dirty="0" err="1"/>
              <a:t>Kui</a:t>
            </a:r>
            <a:r>
              <a:rPr lang="en-US" sz="1400" b="0" i="1" dirty="0"/>
              <a:t> </a:t>
            </a:r>
            <a:r>
              <a:rPr lang="en-US" sz="1400" b="0" i="1" dirty="0" err="1"/>
              <a:t>Ren</a:t>
            </a:r>
            <a:r>
              <a:rPr lang="en-US" sz="1400" b="0" i="1" dirty="0"/>
              <a:t>, CSE</a:t>
            </a:r>
            <a:r>
              <a:rPr lang="en-US" sz="1400" b="0" i="1" dirty="0" smtClean="0"/>
              <a:t>.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480292" y="364456"/>
            <a:ext cx="8405090" cy="590931"/>
          </a:xfrm>
        </p:spPr>
        <p:txBody>
          <a:bodyPr/>
          <a:lstStyle/>
          <a:p>
            <a:r>
              <a:rPr lang="en-US" altLang="en-US" sz="3600" dirty="0"/>
              <a:t>Mission Statement</a:t>
            </a:r>
            <a:endParaRPr lang="en-US" altLang="en-US" sz="3600" dirty="0" smtClean="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235" y="1184563"/>
            <a:ext cx="8211129" cy="5257800"/>
          </a:xfrm>
        </p:spPr>
        <p:txBody>
          <a:bodyPr/>
          <a:lstStyle/>
          <a:p>
            <a:r>
              <a:rPr lang="en-US" altLang="en-US" dirty="0" smtClean="0"/>
              <a:t>Collaborate with companies in Western NY, State and the Nation engaged in security research</a:t>
            </a:r>
          </a:p>
          <a:p>
            <a:r>
              <a:rPr lang="en-US" altLang="en-US" dirty="0" smtClean="0"/>
              <a:t>Promote multidisciplinary research at UB  </a:t>
            </a:r>
          </a:p>
          <a:p>
            <a:r>
              <a:rPr lang="en-US" altLang="en-US" dirty="0" smtClean="0"/>
              <a:t>Secure large scale funding from federal and state </a:t>
            </a:r>
          </a:p>
          <a:p>
            <a:r>
              <a:rPr lang="en-US" altLang="en-US" dirty="0" smtClean="0"/>
              <a:t>Bolster existing programs within UB by adding concentrations in IA </a:t>
            </a:r>
          </a:p>
          <a:p>
            <a:r>
              <a:rPr lang="en-US" altLang="en-US" dirty="0" smtClean="0"/>
              <a:t>Create a Certificate program in IA </a:t>
            </a:r>
          </a:p>
          <a:p>
            <a:r>
              <a:rPr lang="en-US" altLang="en-US" dirty="0" smtClean="0"/>
              <a:t>Increase awareness in IA by distinguished visitor seminars, sponsor conferences and workshops </a:t>
            </a:r>
          </a:p>
          <a:p>
            <a:r>
              <a:rPr lang="en-US" altLang="en-US" dirty="0" smtClean="0">
                <a:solidFill>
                  <a:srgbClr val="33CC33"/>
                </a:solidFill>
              </a:rPr>
              <a:t>Success on all fronts above, as of 2014    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Center </a:t>
            </a:r>
            <a:r>
              <a:rPr lang="en-US" dirty="0"/>
              <a:t>Advisory Board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491" y="1140979"/>
            <a:ext cx="8343900" cy="4851400"/>
          </a:xfrm>
        </p:spPr>
        <p:txBody>
          <a:bodyPr/>
          <a:lstStyle/>
          <a:p>
            <a:r>
              <a:rPr lang="en-US" dirty="0"/>
              <a:t>Board M</a:t>
            </a:r>
            <a:r>
              <a:rPr lang="en-US" dirty="0" smtClean="0"/>
              <a:t>embers</a:t>
            </a:r>
          </a:p>
          <a:p>
            <a:pPr lvl="1"/>
            <a:r>
              <a:rPr lang="en-US" b="1" dirty="0" smtClean="0"/>
              <a:t>Ms</a:t>
            </a:r>
            <a:r>
              <a:rPr lang="en-US" b="1" dirty="0"/>
              <a:t>. Margaret E. (Peg) Grayson</a:t>
            </a:r>
            <a:r>
              <a:rPr lang="en-US" dirty="0"/>
              <a:t>, </a:t>
            </a:r>
            <a:r>
              <a:rPr lang="en-US" i="1" dirty="0" smtClean="0"/>
              <a:t>CFO, MTN </a:t>
            </a:r>
            <a:r>
              <a:rPr lang="en-US" i="1" dirty="0"/>
              <a:t>Satellite </a:t>
            </a:r>
            <a:r>
              <a:rPr lang="en-US" i="1" dirty="0" smtClean="0"/>
              <a:t>Communications </a:t>
            </a:r>
          </a:p>
          <a:p>
            <a:pPr lvl="1"/>
            <a:r>
              <a:rPr lang="en-US" b="1" dirty="0" smtClean="0"/>
              <a:t>Dr</a:t>
            </a:r>
            <a:r>
              <a:rPr lang="en-US" b="1" dirty="0"/>
              <a:t>. Kevin </a:t>
            </a:r>
            <a:r>
              <a:rPr lang="en-US" b="1" dirty="0" err="1"/>
              <a:t>Kwiat</a:t>
            </a:r>
            <a:r>
              <a:rPr lang="en-US" dirty="0"/>
              <a:t>, </a:t>
            </a:r>
            <a:r>
              <a:rPr lang="en-US" i="1" dirty="0"/>
              <a:t>Principal Computer Engineer, Air Force Research Laboratory, Cyber Defense Branch</a:t>
            </a:r>
          </a:p>
          <a:p>
            <a:pPr lvl="1"/>
            <a:r>
              <a:rPr lang="en-US" b="1" dirty="0" smtClean="0"/>
              <a:t>Mr</a:t>
            </a:r>
            <a:r>
              <a:rPr lang="en-US" b="1" dirty="0"/>
              <a:t>. Harry G. Meyer</a:t>
            </a:r>
            <a:r>
              <a:rPr lang="en-US" dirty="0"/>
              <a:t>, </a:t>
            </a:r>
            <a:r>
              <a:rPr lang="en-US" i="1" dirty="0" err="1"/>
              <a:t>HodgsonRuss</a:t>
            </a:r>
            <a:r>
              <a:rPr lang="en-US" i="1" dirty="0"/>
              <a:t> LLP, Attorneys, Buffalo</a:t>
            </a:r>
          </a:p>
          <a:p>
            <a:pPr lvl="1"/>
            <a:r>
              <a:rPr lang="en-US" b="1" dirty="0" smtClean="0"/>
              <a:t>Dr</a:t>
            </a:r>
            <a:r>
              <a:rPr lang="en-US" b="1" dirty="0"/>
              <a:t>. Paul Thompson</a:t>
            </a:r>
            <a:r>
              <a:rPr lang="en-US" dirty="0"/>
              <a:t>, </a:t>
            </a:r>
            <a:r>
              <a:rPr lang="en-US" i="1" dirty="0" smtClean="0"/>
              <a:t>Institute </a:t>
            </a:r>
            <a:r>
              <a:rPr lang="en-US" i="1" dirty="0"/>
              <a:t>for Security &amp; Technology </a:t>
            </a:r>
            <a:r>
              <a:rPr lang="en-US" i="1" dirty="0" smtClean="0"/>
              <a:t>Studies, </a:t>
            </a:r>
            <a:r>
              <a:rPr lang="en-US" i="1" dirty="0"/>
              <a:t>Dartmouth </a:t>
            </a:r>
            <a:r>
              <a:rPr lang="en-US" i="1" dirty="0" smtClean="0"/>
              <a:t>College</a:t>
            </a:r>
            <a:endParaRPr lang="en-US" i="1" dirty="0"/>
          </a:p>
          <a:p>
            <a:pPr lvl="1"/>
            <a:r>
              <a:rPr lang="en-US" b="1" dirty="0" smtClean="0"/>
              <a:t>SSA </a:t>
            </a:r>
            <a:r>
              <a:rPr lang="en-US" b="1" dirty="0"/>
              <a:t>Jeffrey A. </a:t>
            </a:r>
            <a:r>
              <a:rPr lang="en-US" b="1" dirty="0" err="1"/>
              <a:t>Tricoli</a:t>
            </a:r>
            <a:r>
              <a:rPr lang="en-US" dirty="0"/>
              <a:t>, </a:t>
            </a:r>
            <a:r>
              <a:rPr lang="en-US" i="1" dirty="0" err="1"/>
              <a:t>Infragard</a:t>
            </a:r>
            <a:endParaRPr lang="en-US" i="1" dirty="0"/>
          </a:p>
          <a:p>
            <a:pPr lvl="1"/>
            <a:r>
              <a:rPr lang="en-US" b="1" dirty="0" smtClean="0"/>
              <a:t>Mr</a:t>
            </a:r>
            <a:r>
              <a:rPr lang="en-US" b="1" dirty="0"/>
              <a:t>. Robert Vail</a:t>
            </a:r>
            <a:r>
              <a:rPr lang="en-US" dirty="0"/>
              <a:t>, </a:t>
            </a:r>
            <a:r>
              <a:rPr lang="en-US" i="1" dirty="0"/>
              <a:t>Healthcare Information Security Officer at Erie County Medical Center </a:t>
            </a:r>
          </a:p>
          <a:p>
            <a:pPr lvl="1"/>
            <a:r>
              <a:rPr lang="en-US" b="1" dirty="0" smtClean="0"/>
              <a:t>Mr</a:t>
            </a:r>
            <a:r>
              <a:rPr lang="en-US" b="1" dirty="0"/>
              <a:t>. John </a:t>
            </a:r>
            <a:r>
              <a:rPr lang="en-US" b="1" dirty="0" err="1"/>
              <a:t>Walp</a:t>
            </a:r>
            <a:r>
              <a:rPr lang="en-US" dirty="0"/>
              <a:t>, </a:t>
            </a:r>
            <a:r>
              <a:rPr lang="en-US" i="1" dirty="0"/>
              <a:t>Administrative Vice President and CISO, M&amp;T Bank</a:t>
            </a:r>
          </a:p>
          <a:p>
            <a:pPr>
              <a:buFont typeface="Arial" charset="0"/>
              <a:buNone/>
            </a:pPr>
            <a:r>
              <a:rPr lang="en-US" b="0" dirty="0" smtClean="0"/>
              <a:t>	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CEISARE </a:t>
            </a:r>
            <a:r>
              <a:rPr lang="en-US" dirty="0"/>
              <a:t>Courses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5672" y="1131743"/>
            <a:ext cx="8343900" cy="4851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Courses with IA Content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CSE 505 Fundamentals </a:t>
            </a:r>
            <a:r>
              <a:rPr lang="en-US" sz="1800" dirty="0"/>
              <a:t>of Programming Languages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CSE 512 Operating Systems Internals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CSE </a:t>
            </a:r>
            <a:r>
              <a:rPr lang="en-US" sz="1800" dirty="0"/>
              <a:t>565 Computer Security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CSE 566 Wireless Networks </a:t>
            </a:r>
            <a:r>
              <a:rPr lang="en-US" sz="1800" dirty="0" smtClean="0"/>
              <a:t>Security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CES 589 Modern Networking Concepts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CSE 664 </a:t>
            </a:r>
            <a:r>
              <a:rPr lang="en-US" sz="1800" dirty="0"/>
              <a:t>Applied Crypto and Computer Security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LAW 696 Intellectual Property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LAW 891 Copyright 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610 Digital Forensics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613 Database Management Systems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614 System Analysis and Design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616 Decision Support Systems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618 Information Systems Auditing for IT Managers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</a:t>
            </a:r>
            <a:r>
              <a:rPr lang="en-US" sz="1800" dirty="0"/>
              <a:t>650 Information Assurance 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651 Managing Computer Networks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MGS </a:t>
            </a:r>
            <a:r>
              <a:rPr lang="en-US" sz="1800" dirty="0"/>
              <a:t>659 E-Commerce Security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MTH </a:t>
            </a:r>
            <a:r>
              <a:rPr lang="en-US" sz="1800" dirty="0"/>
              <a:t>535 Introduction to </a:t>
            </a:r>
            <a:r>
              <a:rPr lang="en-US" sz="1800" dirty="0" smtClean="0"/>
              <a:t>Cryptography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Graduate </a:t>
            </a:r>
            <a:r>
              <a:rPr lang="en-US" dirty="0"/>
              <a:t>Certificate in IA</a:t>
            </a:r>
          </a:p>
        </p:txBody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tracks – technical and managerial</a:t>
            </a:r>
          </a:p>
          <a:p>
            <a:r>
              <a:rPr lang="en-US" dirty="0"/>
              <a:t>Requirements</a:t>
            </a:r>
          </a:p>
          <a:p>
            <a:pPr lvl="1"/>
            <a:r>
              <a:rPr lang="en-US" dirty="0"/>
              <a:t>6 credits of core courses in the track</a:t>
            </a:r>
          </a:p>
          <a:p>
            <a:pPr lvl="1"/>
            <a:r>
              <a:rPr lang="en-US" dirty="0"/>
              <a:t>5-6 credits of elective in the dept.</a:t>
            </a:r>
          </a:p>
          <a:p>
            <a:pPr lvl="1"/>
            <a:r>
              <a:rPr lang="en-US" dirty="0"/>
              <a:t>3 credits of required integrative </a:t>
            </a:r>
            <a:r>
              <a:rPr lang="en-US" dirty="0" smtClean="0"/>
              <a:t>course (Information Assurance)</a:t>
            </a:r>
            <a:endParaRPr lang="en-US" dirty="0"/>
          </a:p>
          <a:p>
            <a:r>
              <a:rPr lang="en-US" dirty="0"/>
              <a:t>Technical track</a:t>
            </a:r>
          </a:p>
          <a:p>
            <a:pPr lvl="1"/>
            <a:r>
              <a:rPr lang="en-US" dirty="0"/>
              <a:t>Core – Intro. to Crypto, Computer security, Wireless </a:t>
            </a:r>
            <a:r>
              <a:rPr lang="en-US" dirty="0" smtClean="0"/>
              <a:t>networks security, Applied crypto (</a:t>
            </a:r>
            <a:r>
              <a:rPr lang="en-US" dirty="0"/>
              <a:t>choose two courses)</a:t>
            </a:r>
          </a:p>
          <a:p>
            <a:r>
              <a:rPr lang="en-US" dirty="0"/>
              <a:t>Managerial track</a:t>
            </a:r>
          </a:p>
          <a:p>
            <a:pPr lvl="1"/>
            <a:r>
              <a:rPr lang="en-US" dirty="0"/>
              <a:t>Core – Network management, E-Commerce </a:t>
            </a:r>
            <a:r>
              <a:rPr lang="en-US" dirty="0" smtClean="0"/>
              <a:t>security</a:t>
            </a:r>
          </a:p>
          <a:p>
            <a:r>
              <a:rPr lang="en-US" dirty="0" smtClean="0"/>
              <a:t>Choose electives from a list of IA courses</a:t>
            </a:r>
          </a:p>
          <a:p>
            <a:r>
              <a:rPr lang="en-US" dirty="0" smtClean="0"/>
              <a:t>A large no. of students received their certificates</a:t>
            </a:r>
            <a:endParaRPr lang="en-US" dirty="0"/>
          </a:p>
          <a:p>
            <a:pPr>
              <a:buFont typeface="Arial" charset="0"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469357"/>
            <a:ext cx="8083550" cy="535531"/>
          </a:xfrm>
        </p:spPr>
        <p:txBody>
          <a:bodyPr/>
          <a:lstStyle/>
          <a:p>
            <a:r>
              <a:rPr lang="en-US" dirty="0" smtClean="0"/>
              <a:t>NSF SFS </a:t>
            </a:r>
            <a:r>
              <a:rPr lang="en-US" dirty="0"/>
              <a:t>Program </a:t>
            </a:r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9525"/>
            <a:ext cx="8343900" cy="461327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401998"/>
              </p:ext>
            </p:extLst>
          </p:nvPr>
        </p:nvGraphicFramePr>
        <p:xfrm>
          <a:off x="535710" y="1385455"/>
          <a:ext cx="7841672" cy="4632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4617"/>
                <a:gridCol w="3551027"/>
                <a:gridCol w="1055609"/>
                <a:gridCol w="595666"/>
                <a:gridCol w="1364753"/>
              </a:tblGrid>
              <a:tr h="2282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</a:rPr>
                        <a:t>Scholar</a:t>
                      </a:r>
                      <a:endParaRPr lang="en-US" sz="12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</a:rPr>
                        <a:t>IA</a:t>
                      </a:r>
                      <a:r>
                        <a:rPr lang="en-US" sz="1200" b="1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dirty="0" smtClean="0">
                          <a:effectLst/>
                          <a:latin typeface="+mn-lt"/>
                        </a:rPr>
                        <a:t>Project</a:t>
                      </a:r>
                      <a:endParaRPr lang="en-US" sz="12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</a:rPr>
                        <a:t>Placement</a:t>
                      </a:r>
                      <a:endParaRPr lang="en-US" sz="12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</a:rPr>
                        <a:t>Year</a:t>
                      </a:r>
                      <a:endParaRPr lang="en-US" sz="12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</a:rPr>
                        <a:t>Comments</a:t>
                      </a:r>
                      <a:endParaRPr lang="en-US" sz="12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/>
                        </a:rPr>
                        <a:t>David Stern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The Context of Future </a:t>
                      </a:r>
                      <a:r>
                        <a:rPr lang="en-US" sz="1100" b="0" dirty="0" err="1" smtClean="0">
                          <a:effectLst/>
                          <a:latin typeface="+mn-lt"/>
                          <a:ea typeface="Times New Roman"/>
                        </a:rPr>
                        <a:t>Cybersecurity</a:t>
                      </a: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 Policy and Posture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DHS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2013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Internship at DHS</a:t>
                      </a:r>
                    </a:p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(2013)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/>
                        </a:rPr>
                        <a:t>Sam </a:t>
                      </a:r>
                      <a:r>
                        <a:rPr lang="en-US" sz="1100" dirty="0" err="1" smtClean="0">
                          <a:effectLst/>
                          <a:latin typeface="+mn-lt"/>
                          <a:ea typeface="Times New Roman"/>
                        </a:rPr>
                        <a:t>Pezzino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Quantifying Android Data Leakage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+mn-ea"/>
                        </a:rPr>
                        <a:t>Dept.</a:t>
                      </a:r>
                      <a:r>
                        <a:rPr lang="en-US" sz="1100" b="0" baseline="0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sz="1100" b="0" baseline="0" smtClean="0">
                          <a:effectLst/>
                          <a:latin typeface="+mn-lt"/>
                          <a:ea typeface="+mn-ea"/>
                        </a:rPr>
                        <a:t>of State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2014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Internship at NSA (2013)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</a:rPr>
                        <a:t>Zach </a:t>
                      </a:r>
                      <a:r>
                        <a:rPr lang="en-US" sz="1100" dirty="0" err="1" smtClean="0">
                          <a:effectLst/>
                          <a:latin typeface="+mn-lt"/>
                        </a:rPr>
                        <a:t>Lewkowicz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End of Life Software Directive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Looking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2014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</a:rPr>
                        <a:t> Eric </a:t>
                      </a:r>
                      <a:r>
                        <a:rPr lang="en-US" sz="1100" dirty="0" err="1" smtClean="0">
                          <a:effectLst/>
                          <a:latin typeface="+mn-lt"/>
                        </a:rPr>
                        <a:t>Lehner</a:t>
                      </a:r>
                      <a:endParaRPr lang="en-US" sz="1100" dirty="0" smtClean="0">
                        <a:effectLst/>
                        <a:latin typeface="+mn-lt"/>
                      </a:endParaRPr>
                    </a:p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 Android Flows: Malware Detection and Categorization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MITRE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2014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Internship at NY State (2013)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2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</a:rPr>
                        <a:t>Stacey </a:t>
                      </a:r>
                      <a:r>
                        <a:rPr lang="en-US" sz="1100" dirty="0" err="1" smtClean="0">
                          <a:effectLst/>
                          <a:latin typeface="+mn-lt"/>
                        </a:rPr>
                        <a:t>Askey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Learning Driving Route Using Accelerometers: The Security Concerns of Open Access to Non-Sensitive Sensors on Android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+mn-ea"/>
                        </a:rPr>
                        <a:t>FBI</a:t>
                      </a:r>
                    </a:p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+mn-ea"/>
                        </a:rPr>
                        <a:t>(internship)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2014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2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err="1" smtClean="0">
                          <a:effectLst/>
                          <a:latin typeface="+mn-lt"/>
                          <a:ea typeface="Times New Roman"/>
                        </a:rPr>
                        <a:t>Bich</a:t>
                      </a:r>
                      <a:r>
                        <a:rPr lang="en-US" sz="1100" dirty="0" smtClean="0">
                          <a:effectLst/>
                          <a:latin typeface="+mn-lt"/>
                          <a:ea typeface="Times New Roman"/>
                        </a:rPr>
                        <a:t> Vu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TBD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MIT Lincoln Lab (internship)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2015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+mn-ea"/>
                        </a:rPr>
                        <a:t>Internship at </a:t>
                      </a:r>
                      <a:r>
                        <a:rPr lang="en-US" sz="1100" b="0" baseline="0" dirty="0" smtClean="0">
                          <a:effectLst/>
                          <a:latin typeface="+mn-lt"/>
                          <a:ea typeface="+mn-ea"/>
                        </a:rPr>
                        <a:t>DHS (2013)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</a:rPr>
                        <a:t>Jen </a:t>
                      </a:r>
                      <a:r>
                        <a:rPr lang="en-US" sz="1100" dirty="0" err="1" smtClean="0">
                          <a:effectLst/>
                          <a:latin typeface="+mn-lt"/>
                        </a:rPr>
                        <a:t>Cordaro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TBD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Sandia Labs</a:t>
                      </a:r>
                    </a:p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(internship)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2015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100" b="0" dirty="0" smtClean="0">
                          <a:effectLst/>
                          <a:latin typeface="+mn-lt"/>
                        </a:rPr>
                        <a:t>BS/MS program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/>
                        </a:rPr>
                        <a:t>Solomon </a:t>
                      </a:r>
                      <a:r>
                        <a:rPr lang="en-US" sz="1100" dirty="0" err="1" smtClean="0">
                          <a:effectLst/>
                          <a:latin typeface="+mn-lt"/>
                          <a:ea typeface="Times New Roman"/>
                        </a:rPr>
                        <a:t>Karchefsky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TBD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Looking</a:t>
                      </a:r>
                    </a:p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(internship)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2015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5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</a:rPr>
                        <a:t>Victoria </a:t>
                      </a:r>
                      <a:r>
                        <a:rPr lang="en-US" sz="1100" dirty="0" err="1" smtClean="0">
                          <a:effectLst/>
                          <a:latin typeface="+mn-lt"/>
                        </a:rPr>
                        <a:t>Kisekka</a:t>
                      </a:r>
                      <a:r>
                        <a:rPr lang="en-US" sz="1100" dirty="0" smtClean="0">
                          <a:effectLst/>
                          <a:latin typeface="+mn-lt"/>
                        </a:rPr>
                        <a:t> </a:t>
                      </a:r>
                      <a:endParaRPr lang="en-US" sz="1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Conceptualization of Organizational Resilience in Hospitals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Argonne National Lab</a:t>
                      </a:r>
                    </a:p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  <a:ea typeface="Times New Roman"/>
                        </a:rPr>
                        <a:t>(internship)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 smtClean="0">
                          <a:effectLst/>
                          <a:latin typeface="+mn-lt"/>
                        </a:rPr>
                        <a:t>2015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100" b="0" dirty="0" smtClean="0">
                          <a:effectLst/>
                          <a:latin typeface="+mn-lt"/>
                        </a:rPr>
                        <a:t>PhD student</a:t>
                      </a:r>
                      <a:endParaRPr lang="en-US" sz="11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836" y="426205"/>
            <a:ext cx="8114146" cy="535531"/>
          </a:xfrm>
        </p:spPr>
        <p:txBody>
          <a:bodyPr/>
          <a:lstStyle/>
          <a:p>
            <a:r>
              <a:rPr lang="en-US" altLang="en-US" dirty="0" smtClean="0"/>
              <a:t>Research &amp; Other Accomplishments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89891"/>
            <a:ext cx="7772400" cy="5144654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Funding</a:t>
            </a:r>
          </a:p>
          <a:p>
            <a:pPr lvl="1" eaLnBrk="1" hangingPunct="1"/>
            <a:r>
              <a:rPr lang="en-US" altLang="en-US" sz="1800" dirty="0" smtClean="0"/>
              <a:t>Over $7M from NSF, DARPA, NSA/ARDA, AFRL, </a:t>
            </a:r>
            <a:r>
              <a:rPr lang="en-US" altLang="en-US" sz="1800" dirty="0" err="1" smtClean="0"/>
              <a:t>DoD</a:t>
            </a:r>
            <a:r>
              <a:rPr lang="en-US" altLang="en-US" sz="1800" dirty="0" smtClean="0"/>
              <a:t> (since 2002)</a:t>
            </a:r>
          </a:p>
          <a:p>
            <a:pPr lvl="1" eaLnBrk="1" hangingPunct="1"/>
            <a:r>
              <a:rPr lang="en-US" altLang="en-US" sz="1800" dirty="0" smtClean="0"/>
              <a:t>Research ($2.8M), education ($4.4M), infrastructure ($150K)</a:t>
            </a:r>
          </a:p>
          <a:p>
            <a:pPr eaLnBrk="1" hangingPunct="1"/>
            <a:r>
              <a:rPr lang="en-US" altLang="en-US" sz="2000" dirty="0" smtClean="0"/>
              <a:t>Curriculum</a:t>
            </a:r>
          </a:p>
          <a:p>
            <a:pPr lvl="1" eaLnBrk="1" hangingPunct="1"/>
            <a:r>
              <a:rPr lang="en-US" altLang="en-US" sz="1800" dirty="0" smtClean="0"/>
              <a:t>Cyber security at PhD level</a:t>
            </a:r>
          </a:p>
          <a:p>
            <a:pPr lvl="1" eaLnBrk="1" hangingPunct="1"/>
            <a:r>
              <a:rPr lang="en-US" altLang="en-US" sz="1800" dirty="0" smtClean="0"/>
              <a:t>Advanced Certificate in IA</a:t>
            </a:r>
          </a:p>
          <a:p>
            <a:pPr lvl="1" eaLnBrk="1" hangingPunct="1"/>
            <a:r>
              <a:rPr lang="en-US" altLang="en-US" sz="1800" dirty="0" smtClean="0"/>
              <a:t>IASP scholarships (</a:t>
            </a:r>
            <a:r>
              <a:rPr lang="en-US" altLang="en-US" sz="1800" dirty="0" err="1" smtClean="0"/>
              <a:t>DoD</a:t>
            </a:r>
            <a:r>
              <a:rPr lang="en-US" altLang="en-US" sz="1800" dirty="0" smtClean="0"/>
              <a:t> and NSF)</a:t>
            </a:r>
          </a:p>
          <a:p>
            <a:pPr eaLnBrk="1" hangingPunct="1"/>
            <a:r>
              <a:rPr lang="en-US" altLang="en-US" sz="2000" dirty="0" smtClean="0"/>
              <a:t>Workshops</a:t>
            </a:r>
          </a:p>
          <a:p>
            <a:pPr lvl="1" eaLnBrk="1" hangingPunct="1"/>
            <a:r>
              <a:rPr lang="en-US" altLang="en-US" sz="1800" dirty="0" smtClean="0"/>
              <a:t>SKM 2004, SKM 2006, SKM 2008, SKM 2010, SKM2012</a:t>
            </a:r>
          </a:p>
          <a:p>
            <a:pPr lvl="1" eaLnBrk="1" hangingPunct="1"/>
            <a:r>
              <a:rPr lang="en-US" altLang="en-US" sz="1800" dirty="0" smtClean="0"/>
              <a:t>Local Joint IA Awareness Workshops with FBI, Local colleges, industries, 2006, 2008, 2010</a:t>
            </a:r>
          </a:p>
          <a:p>
            <a:pPr eaLnBrk="1" hangingPunct="1"/>
            <a:r>
              <a:rPr lang="en-US" altLang="en-US" sz="2000" dirty="0" smtClean="0"/>
              <a:t>Outreach Activities</a:t>
            </a:r>
          </a:p>
          <a:p>
            <a:pPr lvl="1" eaLnBrk="1" hangingPunct="1"/>
            <a:r>
              <a:rPr lang="en-US" altLang="en-US" sz="1800" dirty="0" smtClean="0"/>
              <a:t>High school workshops, since 2008</a:t>
            </a:r>
          </a:p>
          <a:p>
            <a:pPr lvl="1" eaLnBrk="1" hangingPunct="1"/>
            <a:r>
              <a:rPr lang="en-US" altLang="en-US" sz="1800" dirty="0" smtClean="0"/>
              <a:t>Minority training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Recent Grant Awards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36762"/>
              </p:ext>
            </p:extLst>
          </p:nvPr>
        </p:nvGraphicFramePr>
        <p:xfrm>
          <a:off x="381000" y="1283854"/>
          <a:ext cx="8001000" cy="46040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95399"/>
                <a:gridCol w="958850"/>
                <a:gridCol w="4453357"/>
                <a:gridCol w="1293394"/>
              </a:tblGrid>
              <a:tr h="14798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2012-17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NSF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SFS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: An Interdisciplinary Information Assurance Curriculum, 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S. </a:t>
                      </a:r>
                      <a:r>
                        <a:rPr lang="en-US" sz="1800" dirty="0" err="1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Upadhyaya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(PI), 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H.R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Rao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 (co-PI), T. </a:t>
                      </a:r>
                      <a:r>
                        <a:rPr lang="en-US" sz="1800" dirty="0" err="1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Cusick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Courier New"/>
                        </a:rPr>
                        <a:t> (co-PI) and M. Bartholomew (co-PI)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$1,645,559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98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2012-15</a:t>
                      </a:r>
                      <a:endParaRPr lang="en-US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NSF</a:t>
                      </a:r>
                      <a:endParaRPr lang="en-US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SES: E-mail Deception and Visual E-Mail Authentication Services: an Investigation, H.R. </a:t>
                      </a:r>
                      <a:r>
                        <a:rPr lang="en-US" sz="1800" dirty="0" err="1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Rao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(PI), A. </a:t>
                      </a:r>
                      <a:r>
                        <a:rPr lang="en-US" sz="1800" dirty="0" err="1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Vishwanath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(co-PI)</a:t>
                      </a:r>
                      <a:endParaRPr lang="en-US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$326,000</a:t>
                      </a:r>
                      <a:endParaRPr lang="en-US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431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2013-16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NSF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TWC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: Medium: Collaborative: Long-term Active User Authentication Using Multi-modal Profiles, 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V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Govindaraju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(PI), 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S. </a:t>
                      </a:r>
                      <a:r>
                        <a:rPr lang="en-US" sz="1800" dirty="0" err="1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Upadhyaya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(co-PI) </a:t>
                      </a:r>
                      <a:r>
                        <a:rPr lang="en-US" sz="1800" dirty="0" err="1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Ifeoma</a:t>
                      </a:r>
                      <a:r>
                        <a:rPr lang="en-US" sz="18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Nwogu</a:t>
                      </a: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 (co-PI)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/>
                        </a:rPr>
                        <a:t>$849,718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19545" y="378691"/>
            <a:ext cx="7772400" cy="600364"/>
          </a:xfrm>
        </p:spPr>
        <p:txBody>
          <a:bodyPr/>
          <a:lstStyle/>
          <a:p>
            <a:r>
              <a:rPr lang="en-US" altLang="en-US" sz="3600" dirty="0" smtClean="0"/>
              <a:t>Declined Large-scale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b="0" dirty="0"/>
              <a:t>Game-Theoretic Formulations to Deal with Human-Induced </a:t>
            </a:r>
            <a:r>
              <a:rPr lang="en-US" sz="2000" b="0" dirty="0" smtClean="0"/>
              <a:t>Threats (with Purdue, UT Arlington, Univ. of Memphis), $2.9M, MURI, 2009 (</a:t>
            </a:r>
            <a:r>
              <a:rPr lang="en-US" sz="2000" b="0" dirty="0" err="1" smtClean="0"/>
              <a:t>Upadhyaya</a:t>
            </a:r>
            <a:r>
              <a:rPr lang="en-US" sz="2000" b="0" dirty="0" smtClean="0"/>
              <a:t>, PI)</a:t>
            </a:r>
          </a:p>
          <a:p>
            <a:pPr>
              <a:defRPr/>
            </a:pPr>
            <a:endParaRPr lang="en-US" sz="2000" b="0" dirty="0" smtClean="0"/>
          </a:p>
          <a:p>
            <a:pPr>
              <a:defRPr/>
            </a:pPr>
            <a:r>
              <a:rPr lang="en-US" sz="2000" b="0" dirty="0"/>
              <a:t>TC: Large: Collaborative Research: Threat Modeling and Attack Games - A Fundamental Approach to Science of Security with Application to VANETs </a:t>
            </a:r>
            <a:r>
              <a:rPr lang="en-US" sz="2000" b="0" dirty="0" smtClean="0"/>
              <a:t>(with Purdue, UNCC, UT Arlington, Missouri), $3.0M, NSF, 2010 (</a:t>
            </a:r>
            <a:r>
              <a:rPr lang="en-US" sz="2000" b="0" dirty="0" err="1" smtClean="0"/>
              <a:t>Upadhyaya</a:t>
            </a:r>
            <a:r>
              <a:rPr lang="en-US" sz="2000" b="0" dirty="0" smtClean="0"/>
              <a:t>, PI)</a:t>
            </a:r>
          </a:p>
          <a:p>
            <a:pPr>
              <a:defRPr/>
            </a:pPr>
            <a:endParaRPr lang="en-US" sz="2000" b="0" dirty="0" smtClean="0"/>
          </a:p>
          <a:p>
            <a:pPr>
              <a:defRPr/>
            </a:pPr>
            <a:r>
              <a:rPr lang="en-US" sz="2000" b="0" dirty="0"/>
              <a:t>Securing Future 3-D Agile Tactical </a:t>
            </a:r>
            <a:r>
              <a:rPr lang="en-US" sz="2000" b="0" dirty="0" smtClean="0"/>
              <a:t>Networks (with UC Merced,  Purdue, Missouri,  UNCC,  Cal Poly, Howard), $15.0M, ARL, 2013 (</a:t>
            </a:r>
            <a:r>
              <a:rPr lang="en-US" sz="2000" b="0" dirty="0" err="1" smtClean="0"/>
              <a:t>Mukesh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Singhal</a:t>
            </a:r>
            <a:r>
              <a:rPr lang="en-US" sz="2000" b="0" dirty="0" smtClean="0"/>
              <a:t>, PI)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20960</TotalTime>
  <Words>1379</Words>
  <Application>Microsoft Office PowerPoint</Application>
  <PresentationFormat>On-screen Show (4:3)</PresentationFormat>
  <Paragraphs>227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굴림</vt:lpstr>
      <vt:lpstr>MS Mincho</vt:lpstr>
      <vt:lpstr>Arial</vt:lpstr>
      <vt:lpstr>Arial Black</vt:lpstr>
      <vt:lpstr>Courier New</vt:lpstr>
      <vt:lpstr>Times New Roman</vt:lpstr>
      <vt:lpstr>Wingdings</vt:lpstr>
      <vt:lpstr>Default Design</vt:lpstr>
      <vt:lpstr>PowerPoint Presentation</vt:lpstr>
      <vt:lpstr>Mission Statement</vt:lpstr>
      <vt:lpstr>Center Advisory Board</vt:lpstr>
      <vt:lpstr>CEISARE Courses</vt:lpstr>
      <vt:lpstr>Graduate Certificate in IA</vt:lpstr>
      <vt:lpstr>NSF SFS Program Details</vt:lpstr>
      <vt:lpstr>Research &amp; Other Accomplishments</vt:lpstr>
      <vt:lpstr>Recent Grant Awards</vt:lpstr>
      <vt:lpstr>Declined Large-scale Proposals</vt:lpstr>
      <vt:lpstr>Collaboration Activities</vt:lpstr>
      <vt:lpstr>Non-scholarship Student Placement</vt:lpstr>
      <vt:lpstr>Program Evaluation</vt:lpstr>
      <vt:lpstr>Summary</vt:lpstr>
      <vt:lpstr>List of Posters</vt:lpstr>
    </vt:vector>
  </TitlesOfParts>
  <Company>AVCOR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2020 Project</dc:title>
  <dc:subject>C&amp;IT Strategic Strengths Envisioning Retreat</dc:subject>
  <dc:creator>M. Scott Morris</dc:creator>
  <cp:lastModifiedBy>Upadhyaya, Shambhu</cp:lastModifiedBy>
  <cp:revision>586</cp:revision>
  <dcterms:created xsi:type="dcterms:W3CDTF">2002-09-12T16:46:21Z</dcterms:created>
  <dcterms:modified xsi:type="dcterms:W3CDTF">2015-09-15T23:17:16Z</dcterms:modified>
</cp:coreProperties>
</file>