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51206400" cy="36576000"/>
  <p:notesSz cx="6858000" cy="9144000"/>
  <p:defaultTextStyle>
    <a:defPPr>
      <a:defRPr lang="en-US"/>
    </a:defPPr>
    <a:lvl1pPr marL="0" algn="l" defTabSz="5016124" rtl="0" eaLnBrk="1" latinLnBrk="0" hangingPunct="1">
      <a:defRPr sz="9900" kern="1200">
        <a:solidFill>
          <a:schemeClr val="tx1"/>
        </a:solidFill>
        <a:latin typeface="+mn-lt"/>
        <a:ea typeface="+mn-ea"/>
        <a:cs typeface="+mn-cs"/>
      </a:defRPr>
    </a:lvl1pPr>
    <a:lvl2pPr marL="2508062" algn="l" defTabSz="5016124" rtl="0" eaLnBrk="1" latinLnBrk="0" hangingPunct="1">
      <a:defRPr sz="9900" kern="1200">
        <a:solidFill>
          <a:schemeClr val="tx1"/>
        </a:solidFill>
        <a:latin typeface="+mn-lt"/>
        <a:ea typeface="+mn-ea"/>
        <a:cs typeface="+mn-cs"/>
      </a:defRPr>
    </a:lvl2pPr>
    <a:lvl3pPr marL="5016124" algn="l" defTabSz="5016124" rtl="0" eaLnBrk="1" latinLnBrk="0" hangingPunct="1">
      <a:defRPr sz="9900" kern="1200">
        <a:solidFill>
          <a:schemeClr val="tx1"/>
        </a:solidFill>
        <a:latin typeface="+mn-lt"/>
        <a:ea typeface="+mn-ea"/>
        <a:cs typeface="+mn-cs"/>
      </a:defRPr>
    </a:lvl3pPr>
    <a:lvl4pPr marL="7524186" algn="l" defTabSz="5016124" rtl="0" eaLnBrk="1" latinLnBrk="0" hangingPunct="1">
      <a:defRPr sz="9900" kern="1200">
        <a:solidFill>
          <a:schemeClr val="tx1"/>
        </a:solidFill>
        <a:latin typeface="+mn-lt"/>
        <a:ea typeface="+mn-ea"/>
        <a:cs typeface="+mn-cs"/>
      </a:defRPr>
    </a:lvl4pPr>
    <a:lvl5pPr marL="10032248" algn="l" defTabSz="5016124" rtl="0" eaLnBrk="1" latinLnBrk="0" hangingPunct="1">
      <a:defRPr sz="9900" kern="1200">
        <a:solidFill>
          <a:schemeClr val="tx1"/>
        </a:solidFill>
        <a:latin typeface="+mn-lt"/>
        <a:ea typeface="+mn-ea"/>
        <a:cs typeface="+mn-cs"/>
      </a:defRPr>
    </a:lvl5pPr>
    <a:lvl6pPr marL="12540310" algn="l" defTabSz="5016124" rtl="0" eaLnBrk="1" latinLnBrk="0" hangingPunct="1">
      <a:defRPr sz="9900" kern="1200">
        <a:solidFill>
          <a:schemeClr val="tx1"/>
        </a:solidFill>
        <a:latin typeface="+mn-lt"/>
        <a:ea typeface="+mn-ea"/>
        <a:cs typeface="+mn-cs"/>
      </a:defRPr>
    </a:lvl6pPr>
    <a:lvl7pPr marL="15048372" algn="l" defTabSz="5016124" rtl="0" eaLnBrk="1" latinLnBrk="0" hangingPunct="1">
      <a:defRPr sz="9900" kern="1200">
        <a:solidFill>
          <a:schemeClr val="tx1"/>
        </a:solidFill>
        <a:latin typeface="+mn-lt"/>
        <a:ea typeface="+mn-ea"/>
        <a:cs typeface="+mn-cs"/>
      </a:defRPr>
    </a:lvl7pPr>
    <a:lvl8pPr marL="17556434" algn="l" defTabSz="5016124" rtl="0" eaLnBrk="1" latinLnBrk="0" hangingPunct="1">
      <a:defRPr sz="9900" kern="1200">
        <a:solidFill>
          <a:schemeClr val="tx1"/>
        </a:solidFill>
        <a:latin typeface="+mn-lt"/>
        <a:ea typeface="+mn-ea"/>
        <a:cs typeface="+mn-cs"/>
      </a:defRPr>
    </a:lvl8pPr>
    <a:lvl9pPr marL="20064496" algn="l" defTabSz="5016124" rtl="0" eaLnBrk="1" latinLnBrk="0" hangingPunct="1">
      <a:defRPr sz="9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2" d="100"/>
          <a:sy n="12" d="100"/>
        </p:scale>
        <p:origin x="-684" y="-78"/>
      </p:cViewPr>
      <p:guideLst>
        <p:guide orient="horz" pos="11520"/>
        <p:guide pos="1612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480" y="11362270"/>
            <a:ext cx="43525440" cy="78401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960" y="20726400"/>
            <a:ext cx="35844480" cy="9347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080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0161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5241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0322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5403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0483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5564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0644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99135-8C99-4D2C-B71B-1A6E9511E245}" type="datetimeFigureOut">
              <a:rPr lang="en-US" smtClean="0"/>
              <a:pPr/>
              <a:t>5/6/2010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C11B8-9163-4F1E-ABF9-17E7518CEF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99135-8C99-4D2C-B71B-1A6E9511E245}" type="datetimeFigureOut">
              <a:rPr lang="en-US" smtClean="0"/>
              <a:pPr/>
              <a:t>5/6/2010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C11B8-9163-4F1E-ABF9-17E7518CEF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124640" y="1464739"/>
            <a:ext cx="11521440" cy="312081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60320" y="1464739"/>
            <a:ext cx="33710880" cy="312081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99135-8C99-4D2C-B71B-1A6E9511E245}" type="datetimeFigureOut">
              <a:rPr lang="en-US" smtClean="0"/>
              <a:pPr/>
              <a:t>5/6/2010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C11B8-9163-4F1E-ABF9-17E7518CEF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99135-8C99-4D2C-B71B-1A6E9511E245}" type="datetimeFigureOut">
              <a:rPr lang="en-US" smtClean="0"/>
              <a:pPr/>
              <a:t>5/6/2010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C11B8-9163-4F1E-ABF9-17E7518CEF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3" y="23503469"/>
            <a:ext cx="43525440" cy="7264400"/>
          </a:xfrm>
        </p:spPr>
        <p:txBody>
          <a:bodyPr anchor="t"/>
          <a:lstStyle>
            <a:lvl1pPr algn="l">
              <a:defRPr sz="219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3" y="15502472"/>
            <a:ext cx="43525440" cy="8000997"/>
          </a:xfrm>
        </p:spPr>
        <p:txBody>
          <a:bodyPr anchor="b"/>
          <a:lstStyle>
            <a:lvl1pPr marL="0" indent="0">
              <a:buNone/>
              <a:defRPr sz="11000">
                <a:solidFill>
                  <a:schemeClr val="tx1">
                    <a:tint val="75000"/>
                  </a:schemeClr>
                </a:solidFill>
              </a:defRPr>
            </a:lvl1pPr>
            <a:lvl2pPr marL="2508062" indent="0">
              <a:buNone/>
              <a:defRPr sz="9900">
                <a:solidFill>
                  <a:schemeClr val="tx1">
                    <a:tint val="75000"/>
                  </a:schemeClr>
                </a:solidFill>
              </a:defRPr>
            </a:lvl2pPr>
            <a:lvl3pPr marL="5016124" indent="0">
              <a:buNone/>
              <a:defRPr sz="8800">
                <a:solidFill>
                  <a:schemeClr val="tx1">
                    <a:tint val="75000"/>
                  </a:schemeClr>
                </a:solidFill>
              </a:defRPr>
            </a:lvl3pPr>
            <a:lvl4pPr marL="7524186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4pPr>
            <a:lvl5pPr marL="10032248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5pPr>
            <a:lvl6pPr marL="1254031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6pPr>
            <a:lvl7pPr marL="15048372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7pPr>
            <a:lvl8pPr marL="17556434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8pPr>
            <a:lvl9pPr marL="20064496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99135-8C99-4D2C-B71B-1A6E9511E245}" type="datetimeFigureOut">
              <a:rPr lang="en-US" smtClean="0"/>
              <a:pPr/>
              <a:t>5/6/2010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C11B8-9163-4F1E-ABF9-17E7518CEF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60320" y="8534403"/>
            <a:ext cx="22616160" cy="24138469"/>
          </a:xfrm>
        </p:spPr>
        <p:txBody>
          <a:bodyPr/>
          <a:lstStyle>
            <a:lvl1pPr>
              <a:defRPr sz="15400"/>
            </a:lvl1pPr>
            <a:lvl2pPr>
              <a:defRPr sz="13200"/>
            </a:lvl2pPr>
            <a:lvl3pPr>
              <a:defRPr sz="11000"/>
            </a:lvl3pPr>
            <a:lvl4pPr>
              <a:defRPr sz="9900"/>
            </a:lvl4pPr>
            <a:lvl5pPr>
              <a:defRPr sz="9900"/>
            </a:lvl5pPr>
            <a:lvl6pPr>
              <a:defRPr sz="9900"/>
            </a:lvl6pPr>
            <a:lvl7pPr>
              <a:defRPr sz="9900"/>
            </a:lvl7pPr>
            <a:lvl8pPr>
              <a:defRPr sz="9900"/>
            </a:lvl8pPr>
            <a:lvl9pPr>
              <a:defRPr sz="9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29920" y="8534403"/>
            <a:ext cx="22616160" cy="24138469"/>
          </a:xfrm>
        </p:spPr>
        <p:txBody>
          <a:bodyPr/>
          <a:lstStyle>
            <a:lvl1pPr>
              <a:defRPr sz="15400"/>
            </a:lvl1pPr>
            <a:lvl2pPr>
              <a:defRPr sz="13200"/>
            </a:lvl2pPr>
            <a:lvl3pPr>
              <a:defRPr sz="11000"/>
            </a:lvl3pPr>
            <a:lvl4pPr>
              <a:defRPr sz="9900"/>
            </a:lvl4pPr>
            <a:lvl5pPr>
              <a:defRPr sz="9900"/>
            </a:lvl5pPr>
            <a:lvl6pPr>
              <a:defRPr sz="9900"/>
            </a:lvl6pPr>
            <a:lvl7pPr>
              <a:defRPr sz="9900"/>
            </a:lvl7pPr>
            <a:lvl8pPr>
              <a:defRPr sz="9900"/>
            </a:lvl8pPr>
            <a:lvl9pPr>
              <a:defRPr sz="9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99135-8C99-4D2C-B71B-1A6E9511E245}" type="datetimeFigureOut">
              <a:rPr lang="en-US" smtClean="0"/>
              <a:pPr/>
              <a:t>5/6/2010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C11B8-9163-4F1E-ABF9-17E7518CEF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0" y="8187269"/>
            <a:ext cx="22625053" cy="3412064"/>
          </a:xfrm>
        </p:spPr>
        <p:txBody>
          <a:bodyPr anchor="b"/>
          <a:lstStyle>
            <a:lvl1pPr marL="0" indent="0">
              <a:buNone/>
              <a:defRPr sz="13200" b="1"/>
            </a:lvl1pPr>
            <a:lvl2pPr marL="2508062" indent="0">
              <a:buNone/>
              <a:defRPr sz="11000" b="1"/>
            </a:lvl2pPr>
            <a:lvl3pPr marL="5016124" indent="0">
              <a:buNone/>
              <a:defRPr sz="9900" b="1"/>
            </a:lvl3pPr>
            <a:lvl4pPr marL="7524186" indent="0">
              <a:buNone/>
              <a:defRPr sz="8800" b="1"/>
            </a:lvl4pPr>
            <a:lvl5pPr marL="10032248" indent="0">
              <a:buNone/>
              <a:defRPr sz="8800" b="1"/>
            </a:lvl5pPr>
            <a:lvl6pPr marL="12540310" indent="0">
              <a:buNone/>
              <a:defRPr sz="8800" b="1"/>
            </a:lvl6pPr>
            <a:lvl7pPr marL="15048372" indent="0">
              <a:buNone/>
              <a:defRPr sz="8800" b="1"/>
            </a:lvl7pPr>
            <a:lvl8pPr marL="17556434" indent="0">
              <a:buNone/>
              <a:defRPr sz="8800" b="1"/>
            </a:lvl8pPr>
            <a:lvl9pPr marL="20064496" indent="0">
              <a:buNone/>
              <a:defRPr sz="8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320" y="11599333"/>
            <a:ext cx="22625053" cy="21073536"/>
          </a:xfrm>
        </p:spPr>
        <p:txBody>
          <a:bodyPr/>
          <a:lstStyle>
            <a:lvl1pPr>
              <a:defRPr sz="13200"/>
            </a:lvl1pPr>
            <a:lvl2pPr>
              <a:defRPr sz="11000"/>
            </a:lvl2pPr>
            <a:lvl3pPr>
              <a:defRPr sz="9900"/>
            </a:lvl3pPr>
            <a:lvl4pPr>
              <a:defRPr sz="8800"/>
            </a:lvl4pPr>
            <a:lvl5pPr>
              <a:defRPr sz="8800"/>
            </a:lvl5pPr>
            <a:lvl6pPr>
              <a:defRPr sz="8800"/>
            </a:lvl6pPr>
            <a:lvl7pPr>
              <a:defRPr sz="8800"/>
            </a:lvl7pPr>
            <a:lvl8pPr>
              <a:defRPr sz="8800"/>
            </a:lvl8pPr>
            <a:lvl9pPr>
              <a:defRPr sz="8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143" y="8187269"/>
            <a:ext cx="22633940" cy="3412064"/>
          </a:xfrm>
        </p:spPr>
        <p:txBody>
          <a:bodyPr anchor="b"/>
          <a:lstStyle>
            <a:lvl1pPr marL="0" indent="0">
              <a:buNone/>
              <a:defRPr sz="13200" b="1"/>
            </a:lvl1pPr>
            <a:lvl2pPr marL="2508062" indent="0">
              <a:buNone/>
              <a:defRPr sz="11000" b="1"/>
            </a:lvl2pPr>
            <a:lvl3pPr marL="5016124" indent="0">
              <a:buNone/>
              <a:defRPr sz="9900" b="1"/>
            </a:lvl3pPr>
            <a:lvl4pPr marL="7524186" indent="0">
              <a:buNone/>
              <a:defRPr sz="8800" b="1"/>
            </a:lvl4pPr>
            <a:lvl5pPr marL="10032248" indent="0">
              <a:buNone/>
              <a:defRPr sz="8800" b="1"/>
            </a:lvl5pPr>
            <a:lvl6pPr marL="12540310" indent="0">
              <a:buNone/>
              <a:defRPr sz="8800" b="1"/>
            </a:lvl6pPr>
            <a:lvl7pPr marL="15048372" indent="0">
              <a:buNone/>
              <a:defRPr sz="8800" b="1"/>
            </a:lvl7pPr>
            <a:lvl8pPr marL="17556434" indent="0">
              <a:buNone/>
              <a:defRPr sz="8800" b="1"/>
            </a:lvl8pPr>
            <a:lvl9pPr marL="20064496" indent="0">
              <a:buNone/>
              <a:defRPr sz="8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143" y="11599333"/>
            <a:ext cx="22633940" cy="21073536"/>
          </a:xfrm>
        </p:spPr>
        <p:txBody>
          <a:bodyPr/>
          <a:lstStyle>
            <a:lvl1pPr>
              <a:defRPr sz="13200"/>
            </a:lvl1pPr>
            <a:lvl2pPr>
              <a:defRPr sz="11000"/>
            </a:lvl2pPr>
            <a:lvl3pPr>
              <a:defRPr sz="9900"/>
            </a:lvl3pPr>
            <a:lvl4pPr>
              <a:defRPr sz="8800"/>
            </a:lvl4pPr>
            <a:lvl5pPr>
              <a:defRPr sz="8800"/>
            </a:lvl5pPr>
            <a:lvl6pPr>
              <a:defRPr sz="8800"/>
            </a:lvl6pPr>
            <a:lvl7pPr>
              <a:defRPr sz="8800"/>
            </a:lvl7pPr>
            <a:lvl8pPr>
              <a:defRPr sz="8800"/>
            </a:lvl8pPr>
            <a:lvl9pPr>
              <a:defRPr sz="8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99135-8C99-4D2C-B71B-1A6E9511E245}" type="datetimeFigureOut">
              <a:rPr lang="en-US" smtClean="0"/>
              <a:pPr/>
              <a:t>5/6/2010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C11B8-9163-4F1E-ABF9-17E7518CEF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99135-8C99-4D2C-B71B-1A6E9511E245}" type="datetimeFigureOut">
              <a:rPr lang="en-US" smtClean="0"/>
              <a:pPr/>
              <a:t>5/6/2010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C11B8-9163-4F1E-ABF9-17E7518CEF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99135-8C99-4D2C-B71B-1A6E9511E245}" type="datetimeFigureOut">
              <a:rPr lang="en-US" smtClean="0"/>
              <a:pPr/>
              <a:t>5/6/2010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C11B8-9163-4F1E-ABF9-17E7518CEF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3" y="1456267"/>
            <a:ext cx="16846553" cy="6197600"/>
          </a:xfrm>
        </p:spPr>
        <p:txBody>
          <a:bodyPr anchor="b"/>
          <a:lstStyle>
            <a:lvl1pPr algn="l">
              <a:defRPr sz="11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20280" y="1456269"/>
            <a:ext cx="28625800" cy="31216603"/>
          </a:xfrm>
        </p:spPr>
        <p:txBody>
          <a:bodyPr/>
          <a:lstStyle>
            <a:lvl1pPr>
              <a:defRPr sz="17600"/>
            </a:lvl1pPr>
            <a:lvl2pPr>
              <a:defRPr sz="15400"/>
            </a:lvl2pPr>
            <a:lvl3pPr>
              <a:defRPr sz="13200"/>
            </a:lvl3pPr>
            <a:lvl4pPr>
              <a:defRPr sz="11000"/>
            </a:lvl4pPr>
            <a:lvl5pPr>
              <a:defRPr sz="11000"/>
            </a:lvl5pPr>
            <a:lvl6pPr>
              <a:defRPr sz="11000"/>
            </a:lvl6pPr>
            <a:lvl7pPr>
              <a:defRPr sz="11000"/>
            </a:lvl7pPr>
            <a:lvl8pPr>
              <a:defRPr sz="11000"/>
            </a:lvl8pPr>
            <a:lvl9pPr>
              <a:defRPr sz="11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3" y="7653869"/>
            <a:ext cx="16846553" cy="25019003"/>
          </a:xfrm>
        </p:spPr>
        <p:txBody>
          <a:bodyPr/>
          <a:lstStyle>
            <a:lvl1pPr marL="0" indent="0">
              <a:buNone/>
              <a:defRPr sz="7700"/>
            </a:lvl1pPr>
            <a:lvl2pPr marL="2508062" indent="0">
              <a:buNone/>
              <a:defRPr sz="6600"/>
            </a:lvl2pPr>
            <a:lvl3pPr marL="5016124" indent="0">
              <a:buNone/>
              <a:defRPr sz="5500"/>
            </a:lvl3pPr>
            <a:lvl4pPr marL="7524186" indent="0">
              <a:buNone/>
              <a:defRPr sz="4900"/>
            </a:lvl4pPr>
            <a:lvl5pPr marL="10032248" indent="0">
              <a:buNone/>
              <a:defRPr sz="4900"/>
            </a:lvl5pPr>
            <a:lvl6pPr marL="12540310" indent="0">
              <a:buNone/>
              <a:defRPr sz="4900"/>
            </a:lvl6pPr>
            <a:lvl7pPr marL="15048372" indent="0">
              <a:buNone/>
              <a:defRPr sz="4900"/>
            </a:lvl7pPr>
            <a:lvl8pPr marL="17556434" indent="0">
              <a:buNone/>
              <a:defRPr sz="4900"/>
            </a:lvl8pPr>
            <a:lvl9pPr marL="20064496" indent="0">
              <a:buNone/>
              <a:defRPr sz="4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99135-8C99-4D2C-B71B-1A6E9511E245}" type="datetimeFigureOut">
              <a:rPr lang="en-US" smtClean="0"/>
              <a:pPr/>
              <a:t>5/6/2010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C11B8-9163-4F1E-ABF9-17E7518CEF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813" y="25603200"/>
            <a:ext cx="30723840" cy="3022603"/>
          </a:xfrm>
        </p:spPr>
        <p:txBody>
          <a:bodyPr anchor="b"/>
          <a:lstStyle>
            <a:lvl1pPr algn="l">
              <a:defRPr sz="11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813" y="3268133"/>
            <a:ext cx="30723840" cy="21945600"/>
          </a:xfrm>
        </p:spPr>
        <p:txBody>
          <a:bodyPr/>
          <a:lstStyle>
            <a:lvl1pPr marL="0" indent="0">
              <a:buNone/>
              <a:defRPr sz="17600"/>
            </a:lvl1pPr>
            <a:lvl2pPr marL="2508062" indent="0">
              <a:buNone/>
              <a:defRPr sz="15400"/>
            </a:lvl2pPr>
            <a:lvl3pPr marL="5016124" indent="0">
              <a:buNone/>
              <a:defRPr sz="13200"/>
            </a:lvl3pPr>
            <a:lvl4pPr marL="7524186" indent="0">
              <a:buNone/>
              <a:defRPr sz="11000"/>
            </a:lvl4pPr>
            <a:lvl5pPr marL="10032248" indent="0">
              <a:buNone/>
              <a:defRPr sz="11000"/>
            </a:lvl5pPr>
            <a:lvl6pPr marL="12540310" indent="0">
              <a:buNone/>
              <a:defRPr sz="11000"/>
            </a:lvl6pPr>
            <a:lvl7pPr marL="15048372" indent="0">
              <a:buNone/>
              <a:defRPr sz="11000"/>
            </a:lvl7pPr>
            <a:lvl8pPr marL="17556434" indent="0">
              <a:buNone/>
              <a:defRPr sz="11000"/>
            </a:lvl8pPr>
            <a:lvl9pPr marL="20064496" indent="0">
              <a:buNone/>
              <a:defRPr sz="11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813" y="28625803"/>
            <a:ext cx="30723840" cy="4292597"/>
          </a:xfrm>
        </p:spPr>
        <p:txBody>
          <a:bodyPr/>
          <a:lstStyle>
            <a:lvl1pPr marL="0" indent="0">
              <a:buNone/>
              <a:defRPr sz="7700"/>
            </a:lvl1pPr>
            <a:lvl2pPr marL="2508062" indent="0">
              <a:buNone/>
              <a:defRPr sz="6600"/>
            </a:lvl2pPr>
            <a:lvl3pPr marL="5016124" indent="0">
              <a:buNone/>
              <a:defRPr sz="5500"/>
            </a:lvl3pPr>
            <a:lvl4pPr marL="7524186" indent="0">
              <a:buNone/>
              <a:defRPr sz="4900"/>
            </a:lvl4pPr>
            <a:lvl5pPr marL="10032248" indent="0">
              <a:buNone/>
              <a:defRPr sz="4900"/>
            </a:lvl5pPr>
            <a:lvl6pPr marL="12540310" indent="0">
              <a:buNone/>
              <a:defRPr sz="4900"/>
            </a:lvl6pPr>
            <a:lvl7pPr marL="15048372" indent="0">
              <a:buNone/>
              <a:defRPr sz="4900"/>
            </a:lvl7pPr>
            <a:lvl8pPr marL="17556434" indent="0">
              <a:buNone/>
              <a:defRPr sz="4900"/>
            </a:lvl8pPr>
            <a:lvl9pPr marL="20064496" indent="0">
              <a:buNone/>
              <a:defRPr sz="4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99135-8C99-4D2C-B71B-1A6E9511E245}" type="datetimeFigureOut">
              <a:rPr lang="en-US" smtClean="0"/>
              <a:pPr/>
              <a:t>5/6/2010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C11B8-9163-4F1E-ABF9-17E7518CEF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60320" y="1464736"/>
            <a:ext cx="46085760" cy="6096000"/>
          </a:xfrm>
          <a:prstGeom prst="rect">
            <a:avLst/>
          </a:prstGeom>
        </p:spPr>
        <p:txBody>
          <a:bodyPr vert="horz" lIns="501612" tIns="250806" rIns="501612" bIns="25080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0" y="8534403"/>
            <a:ext cx="46085760" cy="24138469"/>
          </a:xfrm>
          <a:prstGeom prst="rect">
            <a:avLst/>
          </a:prstGeom>
        </p:spPr>
        <p:txBody>
          <a:bodyPr vert="horz" lIns="501612" tIns="250806" rIns="501612" bIns="25080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60320" y="33900536"/>
            <a:ext cx="11948160" cy="1947333"/>
          </a:xfrm>
          <a:prstGeom prst="rect">
            <a:avLst/>
          </a:prstGeom>
        </p:spPr>
        <p:txBody>
          <a:bodyPr vert="horz" lIns="501612" tIns="250806" rIns="501612" bIns="250806" rtlCol="0" anchor="ctr"/>
          <a:lstStyle>
            <a:lvl1pPr algn="l">
              <a:defRPr sz="6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99135-8C99-4D2C-B71B-1A6E9511E245}" type="datetimeFigureOut">
              <a:rPr lang="en-US" smtClean="0"/>
              <a:pPr/>
              <a:t>5/6/2010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95520" y="33900536"/>
            <a:ext cx="16215360" cy="1947333"/>
          </a:xfrm>
          <a:prstGeom prst="rect">
            <a:avLst/>
          </a:prstGeom>
        </p:spPr>
        <p:txBody>
          <a:bodyPr vert="horz" lIns="501612" tIns="250806" rIns="501612" bIns="250806" rtlCol="0" anchor="ctr"/>
          <a:lstStyle>
            <a:lvl1pPr algn="ctr">
              <a:defRPr sz="6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697920" y="33900536"/>
            <a:ext cx="11948160" cy="1947333"/>
          </a:xfrm>
          <a:prstGeom prst="rect">
            <a:avLst/>
          </a:prstGeom>
        </p:spPr>
        <p:txBody>
          <a:bodyPr vert="horz" lIns="501612" tIns="250806" rIns="501612" bIns="250806" rtlCol="0" anchor="ctr"/>
          <a:lstStyle>
            <a:lvl1pPr algn="r">
              <a:defRPr sz="6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AC11B8-9163-4F1E-ABF9-17E7518CEF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016124" rtl="0" eaLnBrk="1" latinLnBrk="0" hangingPunct="1">
        <a:spcBef>
          <a:spcPct val="0"/>
        </a:spcBef>
        <a:buNone/>
        <a:defRPr sz="24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1047" indent="-1881047" algn="l" defTabSz="5016124" rtl="0" eaLnBrk="1" latinLnBrk="0" hangingPunct="1">
        <a:spcBef>
          <a:spcPct val="20000"/>
        </a:spcBef>
        <a:buFont typeface="Arial" pitchFamily="34" charset="0"/>
        <a:buChar char="•"/>
        <a:defRPr sz="17600" kern="1200">
          <a:solidFill>
            <a:schemeClr val="tx1"/>
          </a:solidFill>
          <a:latin typeface="+mn-lt"/>
          <a:ea typeface="+mn-ea"/>
          <a:cs typeface="+mn-cs"/>
        </a:defRPr>
      </a:lvl1pPr>
      <a:lvl2pPr marL="4075601" indent="-1567539" algn="l" defTabSz="5016124" rtl="0" eaLnBrk="1" latinLnBrk="0" hangingPunct="1">
        <a:spcBef>
          <a:spcPct val="20000"/>
        </a:spcBef>
        <a:buFont typeface="Arial" pitchFamily="34" charset="0"/>
        <a:buChar char="–"/>
        <a:defRPr sz="15400" kern="1200">
          <a:solidFill>
            <a:schemeClr val="tx1"/>
          </a:solidFill>
          <a:latin typeface="+mn-lt"/>
          <a:ea typeface="+mn-ea"/>
          <a:cs typeface="+mn-cs"/>
        </a:defRPr>
      </a:lvl2pPr>
      <a:lvl3pPr marL="6270155" indent="-1254031" algn="l" defTabSz="5016124" rtl="0" eaLnBrk="1" latinLnBrk="0" hangingPunct="1">
        <a:spcBef>
          <a:spcPct val="20000"/>
        </a:spcBef>
        <a:buFont typeface="Arial" pitchFamily="34" charset="0"/>
        <a:buChar char="•"/>
        <a:defRPr sz="13200" kern="1200">
          <a:solidFill>
            <a:schemeClr val="tx1"/>
          </a:solidFill>
          <a:latin typeface="+mn-lt"/>
          <a:ea typeface="+mn-ea"/>
          <a:cs typeface="+mn-cs"/>
        </a:defRPr>
      </a:lvl3pPr>
      <a:lvl4pPr marL="8778217" indent="-1254031" algn="l" defTabSz="5016124" rtl="0" eaLnBrk="1" latinLnBrk="0" hangingPunct="1">
        <a:spcBef>
          <a:spcPct val="20000"/>
        </a:spcBef>
        <a:buFont typeface="Arial" pitchFamily="34" charset="0"/>
        <a:buChar char="–"/>
        <a:defRPr sz="1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286279" indent="-1254031" algn="l" defTabSz="5016124" rtl="0" eaLnBrk="1" latinLnBrk="0" hangingPunct="1">
        <a:spcBef>
          <a:spcPct val="20000"/>
        </a:spcBef>
        <a:buFont typeface="Arial" pitchFamily="34" charset="0"/>
        <a:buChar char="»"/>
        <a:defRPr sz="11000" kern="1200">
          <a:solidFill>
            <a:schemeClr val="tx1"/>
          </a:solidFill>
          <a:latin typeface="+mn-lt"/>
          <a:ea typeface="+mn-ea"/>
          <a:cs typeface="+mn-cs"/>
        </a:defRPr>
      </a:lvl5pPr>
      <a:lvl6pPr marL="13794341" indent="-1254031" algn="l" defTabSz="5016124" rtl="0" eaLnBrk="1" latinLnBrk="0" hangingPunct="1">
        <a:spcBef>
          <a:spcPct val="20000"/>
        </a:spcBef>
        <a:buFont typeface="Arial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6pPr>
      <a:lvl7pPr marL="16302403" indent="-1254031" algn="l" defTabSz="5016124" rtl="0" eaLnBrk="1" latinLnBrk="0" hangingPunct="1">
        <a:spcBef>
          <a:spcPct val="20000"/>
        </a:spcBef>
        <a:buFont typeface="Arial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7pPr>
      <a:lvl8pPr marL="18810465" indent="-1254031" algn="l" defTabSz="5016124" rtl="0" eaLnBrk="1" latinLnBrk="0" hangingPunct="1">
        <a:spcBef>
          <a:spcPct val="20000"/>
        </a:spcBef>
        <a:buFont typeface="Arial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18527" indent="-1254031" algn="l" defTabSz="5016124" rtl="0" eaLnBrk="1" latinLnBrk="0" hangingPunct="1">
        <a:spcBef>
          <a:spcPct val="20000"/>
        </a:spcBef>
        <a:buFont typeface="Arial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16124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1pPr>
      <a:lvl2pPr marL="2508062" algn="l" defTabSz="5016124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2pPr>
      <a:lvl3pPr marL="5016124" algn="l" defTabSz="5016124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3pPr>
      <a:lvl4pPr marL="7524186" algn="l" defTabSz="5016124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4pPr>
      <a:lvl5pPr marL="10032248" algn="l" defTabSz="5016124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5pPr>
      <a:lvl6pPr marL="12540310" algn="l" defTabSz="5016124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6pPr>
      <a:lvl7pPr marL="15048372" algn="l" defTabSz="5016124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7pPr>
      <a:lvl8pPr marL="17556434" algn="l" defTabSz="5016124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8pPr>
      <a:lvl9pPr marL="20064496" algn="l" defTabSz="5016124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51206400" cy="7017306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endParaRPr lang="en-US" sz="720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7200" b="1" dirty="0" smtClean="0">
                <a:solidFill>
                  <a:schemeClr val="bg1"/>
                </a:solidFill>
              </a:rPr>
              <a:t>Set-Oriented </a:t>
            </a:r>
            <a:r>
              <a:rPr lang="en-US" sz="7200" b="1" dirty="0" smtClean="0">
                <a:solidFill>
                  <a:schemeClr val="bg1"/>
                </a:solidFill>
              </a:rPr>
              <a:t>Logical Connectives: Syntax and Semantics</a:t>
            </a:r>
          </a:p>
          <a:p>
            <a:pPr algn="ctr"/>
            <a:r>
              <a:rPr lang="en-US" sz="6600" dirty="0" smtClean="0">
                <a:solidFill>
                  <a:schemeClr val="bg1"/>
                </a:solidFill>
              </a:rPr>
              <a:t>Stuart C. Shapiro</a:t>
            </a:r>
          </a:p>
          <a:p>
            <a:pPr algn="ctr"/>
            <a:r>
              <a:rPr lang="en-US" sz="6000" dirty="0" smtClean="0">
                <a:solidFill>
                  <a:schemeClr val="bg1"/>
                </a:solidFill>
              </a:rPr>
              <a:t>Department of Computer Science and Engineering and Center for Cognitive Science</a:t>
            </a:r>
          </a:p>
          <a:p>
            <a:pPr algn="ctr"/>
            <a:r>
              <a:rPr lang="en-US" sz="6000" dirty="0" smtClean="0">
                <a:solidFill>
                  <a:schemeClr val="bg1"/>
                </a:solidFill>
              </a:rPr>
              <a:t>The State University of New York at Buffalo</a:t>
            </a:r>
          </a:p>
          <a:p>
            <a:pPr algn="ctr"/>
            <a:r>
              <a:rPr lang="en-US" sz="6000" dirty="0" smtClean="0">
                <a:solidFill>
                  <a:schemeClr val="bg1"/>
                </a:solidFill>
              </a:rPr>
              <a:t>Buffalo, NY 14260-2000</a:t>
            </a:r>
          </a:p>
          <a:p>
            <a:pPr algn="ctr"/>
            <a:r>
              <a:rPr lang="en-US" sz="60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shapiro@cse.buffalo.edu</a:t>
            </a:r>
            <a:endParaRPr lang="en-US" sz="60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82128" y="7696200"/>
            <a:ext cx="13411200" cy="1849737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Problem:</a:t>
            </a:r>
          </a:p>
          <a:p>
            <a:endParaRPr lang="en-US" sz="2800" dirty="0" smtClean="0"/>
          </a:p>
          <a:p>
            <a:r>
              <a:rPr lang="en-US" sz="2800" dirty="0" smtClean="0"/>
              <a:t>In </a:t>
            </a:r>
            <a:r>
              <a:rPr lang="en-US" sz="2800" dirty="0" smtClean="0"/>
              <a:t>CLIF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and</a:t>
            </a:r>
            <a:r>
              <a:rPr lang="en-US" sz="2800" dirty="0" smtClean="0"/>
              <a:t> </a:t>
            </a:r>
            <a:r>
              <a:rPr lang="en-US" sz="2800" dirty="0" err="1" smtClean="0"/>
              <a:t>and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or</a:t>
            </a:r>
            <a:r>
              <a:rPr lang="en-US" sz="2800" dirty="0" smtClean="0"/>
              <a:t> take sets of arguments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(and p</a:t>
            </a:r>
            <a:r>
              <a:rPr lang="en-US" sz="2800" baseline="-250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… 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2800" baseline="-250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(and a b c) ≡ (and b c a) 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(and a b a) ≡ (and a b)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(or p</a:t>
            </a:r>
            <a:r>
              <a:rPr lang="en-US" sz="2800" baseline="-250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… 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2800" baseline="-250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(or a b c) ≡ (or c b a)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(or a b a) ≡ (or a b)</a:t>
            </a:r>
          </a:p>
          <a:p>
            <a:r>
              <a:rPr lang="en-US" sz="28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ff</a:t>
            </a:r>
            <a:r>
              <a:rPr lang="en-US" sz="2800" dirty="0" smtClean="0">
                <a:cs typeface="Courier New" pitchFamily="49" charset="0"/>
              </a:rPr>
              <a:t> doesn’t.</a:t>
            </a:r>
          </a:p>
          <a:p>
            <a:r>
              <a:rPr lang="en-US" sz="2800" dirty="0" smtClean="0">
                <a:cs typeface="Courier New" pitchFamily="49" charset="0"/>
              </a:rPr>
              <a:t>Why?</a:t>
            </a:r>
          </a:p>
          <a:p>
            <a:r>
              <a:rPr lang="en-US" sz="2800" dirty="0"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nd</a:t>
            </a:r>
            <a:r>
              <a:rPr lang="en-US" sz="2800" dirty="0" smtClean="0">
                <a:cs typeface="Courier New" pitchFamily="49" charset="0"/>
              </a:rPr>
              <a:t> </a:t>
            </a:r>
            <a:r>
              <a:rPr lang="en-US" sz="2800" dirty="0" err="1" smtClean="0">
                <a:cs typeface="Courier New" pitchFamily="49" charset="0"/>
              </a:rPr>
              <a:t>and</a:t>
            </a:r>
            <a:r>
              <a:rPr lang="en-US" sz="2800" dirty="0" smtClean="0">
                <a:cs typeface="Courier New" pitchFamily="49" charset="0"/>
              </a:rPr>
              <a:t>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or</a:t>
            </a:r>
            <a:r>
              <a:rPr lang="en-US" sz="2800" dirty="0" smtClean="0">
                <a:cs typeface="Courier New" pitchFamily="49" charset="0"/>
              </a:rPr>
              <a:t> are</a:t>
            </a:r>
          </a:p>
          <a:p>
            <a:pPr lvl="1"/>
            <a:r>
              <a:rPr lang="en-US" sz="2800" dirty="0" smtClean="0">
                <a:cs typeface="Courier New" pitchFamily="49" charset="0"/>
              </a:rPr>
              <a:t>Commutative:</a:t>
            </a:r>
          </a:p>
          <a:p>
            <a:pPr lvl="2"/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(and a b) ≡ (and b a)</a:t>
            </a:r>
          </a:p>
          <a:p>
            <a:pPr lvl="2"/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(or a b) ≡ (or b a)</a:t>
            </a:r>
          </a:p>
          <a:p>
            <a:pPr lvl="1"/>
            <a:r>
              <a:rPr lang="en-US" sz="2800" dirty="0" smtClean="0">
                <a:cs typeface="Courier New" pitchFamily="49" charset="0"/>
              </a:rPr>
              <a:t>Associative:</a:t>
            </a:r>
          </a:p>
          <a:p>
            <a:pPr lvl="1"/>
            <a:r>
              <a:rPr lang="en-US" sz="2800" dirty="0">
                <a:cs typeface="Courier New" pitchFamily="49" charset="0"/>
              </a:rPr>
              <a:t>	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(and a (and b c)) ≡ (and (and a b) c)</a:t>
            </a:r>
          </a:p>
          <a:p>
            <a:pPr lvl="2"/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(or a (or b c)) ≡ (or (or a b) c)</a:t>
            </a:r>
          </a:p>
          <a:p>
            <a:pPr lvl="1"/>
            <a:r>
              <a:rPr lang="en-US" sz="2800" dirty="0" smtClean="0">
                <a:cs typeface="Courier New" pitchFamily="49" charset="0"/>
              </a:rPr>
              <a:t>Idempotent:</a:t>
            </a:r>
          </a:p>
          <a:p>
            <a:pPr lvl="2"/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(and a 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 ≡ a</a:t>
            </a:r>
          </a:p>
          <a:p>
            <a:pPr lvl="2"/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(or a 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 ≡ a</a:t>
            </a:r>
          </a:p>
          <a:p>
            <a:r>
              <a:rPr lang="en-US" sz="2800" dirty="0" smtClean="0">
                <a:cs typeface="Courier New" pitchFamily="49" charset="0"/>
              </a:rPr>
              <a:t>But 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iff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dirty="0" smtClean="0">
                <a:cs typeface="Courier New" pitchFamily="49" charset="0"/>
              </a:rPr>
              <a:t>is not idempotent: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iff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a 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 ≡ T</a:t>
            </a:r>
            <a:endParaRPr lang="en-US" sz="2800" dirty="0">
              <a:solidFill>
                <a:srgbClr val="0070C0"/>
              </a:solidFill>
              <a:cs typeface="Courier New" pitchFamily="49" charset="0"/>
            </a:endParaRPr>
          </a:p>
          <a:p>
            <a:r>
              <a:rPr lang="en-US" sz="2800" dirty="0" smtClean="0">
                <a:cs typeface="Courier New" pitchFamily="49" charset="0"/>
              </a:rPr>
              <a:t>What about 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nand</a:t>
            </a:r>
            <a:r>
              <a:rPr lang="en-US" sz="2800" dirty="0" smtClean="0">
                <a:cs typeface="Courier New" pitchFamily="49" charset="0"/>
              </a:rPr>
              <a:t>,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nor</a:t>
            </a:r>
            <a:r>
              <a:rPr lang="en-US" sz="2800" dirty="0" smtClean="0">
                <a:cs typeface="Courier New" pitchFamily="49" charset="0"/>
              </a:rPr>
              <a:t>, 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xor</a:t>
            </a:r>
            <a:r>
              <a:rPr lang="en-US" sz="2800" dirty="0" smtClean="0">
                <a:cs typeface="Courier New" pitchFamily="49" charset="0"/>
              </a:rPr>
              <a:t>?</a:t>
            </a:r>
          </a:p>
          <a:p>
            <a:r>
              <a:rPr lang="en-US" sz="2800" dirty="0" smtClean="0">
                <a:cs typeface="Courier New" pitchFamily="49" charset="0"/>
              </a:rPr>
              <a:t>None are idempotent: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nand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a 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 ≡ (not a)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(nor a 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 ≡ (not a)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xor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a 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 ≡ F</a:t>
            </a:r>
          </a:p>
          <a:p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nand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dirty="0" smtClean="0">
                <a:cs typeface="Courier New" pitchFamily="49" charset="0"/>
              </a:rPr>
              <a:t>and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nor</a:t>
            </a:r>
            <a:r>
              <a:rPr lang="en-US" sz="2800" dirty="0" smtClean="0">
                <a:cs typeface="Courier New" pitchFamily="49" charset="0"/>
              </a:rPr>
              <a:t> are not even associative: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nand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nand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T 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 F) ≡ T</a:t>
            </a:r>
            <a:endParaRPr lang="en-US" sz="2800" dirty="0" smtClean="0">
              <a:solidFill>
                <a:srgbClr val="0070C0"/>
              </a:solidFill>
              <a:cs typeface="Courier New" pitchFamily="49" charset="0"/>
            </a:endParaRPr>
          </a:p>
          <a:p>
            <a:pPr lvl="1"/>
            <a:r>
              <a:rPr lang="en-US" sz="2800" dirty="0" smtClean="0">
                <a:cs typeface="Courier New" pitchFamily="49" charset="0"/>
              </a:rPr>
              <a:t>but 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nand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T (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nand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T F)) ≡ F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(nor (nor T 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 F) ≡ T</a:t>
            </a:r>
            <a:endParaRPr lang="en-US" sz="2800" dirty="0" smtClean="0">
              <a:solidFill>
                <a:srgbClr val="0070C0"/>
              </a:solidFill>
              <a:cs typeface="Courier New" pitchFamily="49" charset="0"/>
            </a:endParaRPr>
          </a:p>
          <a:p>
            <a:pPr lvl="1"/>
            <a:r>
              <a:rPr lang="en-US" sz="2800" dirty="0" smtClean="0">
                <a:cs typeface="Courier New" pitchFamily="49" charset="0"/>
              </a:rPr>
              <a:t>but 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(nor T (nor T F)) ≡ F</a:t>
            </a:r>
          </a:p>
          <a:p>
            <a:r>
              <a:rPr lang="en-US" sz="2800" dirty="0" smtClean="0">
                <a:cs typeface="Courier New" pitchFamily="49" charset="0"/>
              </a:rPr>
              <a:t>Worse,</a:t>
            </a:r>
          </a:p>
          <a:p>
            <a:pPr lvl="1"/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iff</a:t>
            </a:r>
            <a:r>
              <a:rPr lang="en-US" sz="2800" dirty="0" smtClean="0">
                <a:cs typeface="Courier New" pitchFamily="49" charset="0"/>
              </a:rPr>
              <a:t> does not mean “all are equivalent”</a:t>
            </a:r>
          </a:p>
          <a:p>
            <a:pPr lvl="2"/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iff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F (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iff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F T)) ≡ T</a:t>
            </a:r>
          </a:p>
          <a:p>
            <a:pPr lvl="1"/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nand</a:t>
            </a:r>
            <a:r>
              <a:rPr lang="en-US" sz="2800" dirty="0" smtClean="0">
                <a:cs typeface="Courier New" pitchFamily="49" charset="0"/>
              </a:rPr>
              <a:t> does not mean “they’re not all true”</a:t>
            </a:r>
          </a:p>
          <a:p>
            <a:pPr lvl="1"/>
            <a:r>
              <a:rPr lang="en-US" sz="2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nand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T (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nand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T 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)) ≡ T</a:t>
            </a:r>
          </a:p>
          <a:p>
            <a:pPr lvl="1"/>
            <a:r>
              <a:rPr lang="en-US" sz="2800" dirty="0"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or</a:t>
            </a:r>
            <a:r>
              <a:rPr lang="en-US" sz="2800" dirty="0" smtClean="0">
                <a:cs typeface="Courier New" pitchFamily="49" charset="0"/>
              </a:rPr>
              <a:t> does not mean “none are true”</a:t>
            </a:r>
          </a:p>
          <a:p>
            <a:pPr lvl="1"/>
            <a:r>
              <a:rPr lang="en-US" sz="2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(nor F (nor T F)) ≡ T</a:t>
            </a:r>
          </a:p>
          <a:p>
            <a:pPr lvl="1"/>
            <a:r>
              <a:rPr lang="en-US" sz="2800" dirty="0" err="1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or</a:t>
            </a:r>
            <a:r>
              <a:rPr lang="en-US" sz="2800" dirty="0" smtClean="0">
                <a:cs typeface="Courier New" pitchFamily="49" charset="0"/>
              </a:rPr>
              <a:t> does not mean “exactly one is true”</a:t>
            </a:r>
          </a:p>
          <a:p>
            <a:pPr lvl="1"/>
            <a:r>
              <a:rPr lang="en-US" sz="2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xor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T (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xor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T 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)) ≡ 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82128" y="26746200"/>
            <a:ext cx="12268200" cy="72943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Solution:</a:t>
            </a:r>
          </a:p>
          <a:p>
            <a:endParaRPr lang="en-US" sz="2800" dirty="0" smtClean="0"/>
          </a:p>
          <a:p>
            <a:r>
              <a:rPr lang="en-US" sz="2800" dirty="0" smtClean="0"/>
              <a:t>Define </a:t>
            </a:r>
            <a:r>
              <a:rPr lang="en-US" sz="2800" dirty="0" smtClean="0"/>
              <a:t>generalized versions of 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nand</a:t>
            </a:r>
            <a:r>
              <a:rPr lang="en-US" sz="2800" dirty="0" smtClean="0"/>
              <a:t>,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nor</a:t>
            </a:r>
            <a:r>
              <a:rPr lang="en-US" sz="2800" dirty="0" smtClean="0"/>
              <a:t>, 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xor</a:t>
            </a:r>
            <a:r>
              <a:rPr lang="en-US" sz="2800" dirty="0" smtClean="0"/>
              <a:t>, and 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iff</a:t>
            </a:r>
            <a:endParaRPr lang="en-US" sz="28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nand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p</a:t>
            </a:r>
            <a:r>
              <a:rPr lang="en-US" sz="2800" baseline="-250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… 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2800" baseline="-250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 lvl="1"/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F</a:t>
            </a:r>
            <a:r>
              <a:rPr lang="en-US" sz="2800" dirty="0" smtClean="0">
                <a:cs typeface="Courier New" pitchFamily="49" charset="0"/>
              </a:rPr>
              <a:t> if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2800" baseline="-25000" dirty="0" smtClean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 … 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2800" baseline="-25000" dirty="0" err="1" smtClean="0"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2800" baseline="-25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dirty="0" smtClean="0">
                <a:cs typeface="Courier New" pitchFamily="49" charset="0"/>
              </a:rPr>
              <a:t>are all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2800" dirty="0" smtClean="0">
                <a:cs typeface="Courier New" pitchFamily="49" charset="0"/>
              </a:rPr>
              <a:t>; else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T</a:t>
            </a:r>
          </a:p>
          <a:p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(nor p</a:t>
            </a:r>
            <a:r>
              <a:rPr lang="en-US" sz="2800" baseline="-250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… 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2800" baseline="-250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 lvl="1"/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2800" dirty="0" smtClean="0">
                <a:cs typeface="Courier New" pitchFamily="49" charset="0"/>
              </a:rPr>
              <a:t> if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2800" baseline="-25000" dirty="0" smtClean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 … 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2800" baseline="-25000" dirty="0" err="1" smtClean="0"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2800" baseline="-25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dirty="0" smtClean="0">
                <a:cs typeface="Courier New" pitchFamily="49" charset="0"/>
              </a:rPr>
              <a:t>are all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F</a:t>
            </a:r>
            <a:r>
              <a:rPr lang="en-US" sz="2800" dirty="0" smtClean="0">
                <a:cs typeface="Courier New" pitchFamily="49" charset="0"/>
              </a:rPr>
              <a:t>; else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F</a:t>
            </a:r>
          </a:p>
          <a:p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xor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p</a:t>
            </a:r>
            <a:r>
              <a:rPr lang="en-US" sz="2800" baseline="-250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… 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2800" baseline="-250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 lvl="1"/>
            <a:r>
              <a:rPr lang="en-US" sz="2800" dirty="0"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2800" dirty="0" smtClean="0">
                <a:cs typeface="Courier New" pitchFamily="49" charset="0"/>
              </a:rPr>
              <a:t> if exactly one of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2800" baseline="-25000" dirty="0" smtClean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 … 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2800" baseline="-25000" dirty="0" err="1" smtClean="0"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2800" baseline="-25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dirty="0" smtClean="0">
                <a:cs typeface="Courier New" pitchFamily="49" charset="0"/>
              </a:rPr>
              <a:t>is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2800" dirty="0" smtClean="0">
                <a:cs typeface="Courier New" pitchFamily="49" charset="0"/>
              </a:rPr>
              <a:t>; else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F</a:t>
            </a:r>
          </a:p>
          <a:p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iff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p</a:t>
            </a:r>
            <a:r>
              <a:rPr lang="en-US" sz="2800" baseline="-250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… 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2800" baseline="-250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 lvl="1"/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2800" dirty="0" smtClean="0">
                <a:cs typeface="Courier New" pitchFamily="49" charset="0"/>
              </a:rPr>
              <a:t> if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2800" baseline="-25000" dirty="0" smtClean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 … 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2800" baseline="-25000" dirty="0" err="1" smtClean="0"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2800" baseline="-25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dirty="0" smtClean="0">
                <a:cs typeface="Courier New" pitchFamily="49" charset="0"/>
              </a:rPr>
              <a:t>are all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2800" dirty="0" smtClean="0">
                <a:cs typeface="Courier New" pitchFamily="49" charset="0"/>
              </a:rPr>
              <a:t> or all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F</a:t>
            </a:r>
            <a:r>
              <a:rPr lang="en-US" sz="2800" dirty="0" smtClean="0">
                <a:cs typeface="Courier New" pitchFamily="49" charset="0"/>
              </a:rPr>
              <a:t>; else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F</a:t>
            </a:r>
          </a:p>
          <a:p>
            <a:endParaRPr lang="en-US" sz="2800" dirty="0" smtClean="0">
              <a:cs typeface="Courier New" pitchFamily="49" charset="0"/>
            </a:endParaRPr>
          </a:p>
          <a:p>
            <a:r>
              <a:rPr lang="en-US" sz="2800" b="1" dirty="0" smtClean="0">
                <a:cs typeface="Courier New" pitchFamily="49" charset="0"/>
              </a:rPr>
              <a:t>Theorem 1:</a:t>
            </a:r>
            <a:r>
              <a:rPr lang="en-US" sz="2800" dirty="0" smtClean="0">
                <a:cs typeface="Courier New" pitchFamily="49" charset="0"/>
              </a:rPr>
              <a:t> When restricted to two arguments, the generalized 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nand</a:t>
            </a:r>
            <a:r>
              <a:rPr lang="en-US" sz="2800" dirty="0" smtClean="0">
                <a:cs typeface="Courier New" pitchFamily="49" charset="0"/>
              </a:rPr>
              <a:t>,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nor</a:t>
            </a:r>
            <a:r>
              <a:rPr lang="en-US" sz="2800" dirty="0" smtClean="0">
                <a:cs typeface="Courier New" pitchFamily="49" charset="0"/>
              </a:rPr>
              <a:t>, 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xor</a:t>
            </a:r>
            <a:r>
              <a:rPr lang="en-US" sz="2800" dirty="0" smtClean="0">
                <a:cs typeface="Courier New" pitchFamily="49" charset="0"/>
              </a:rPr>
              <a:t>, and 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iff</a:t>
            </a:r>
            <a:r>
              <a:rPr lang="en-US" sz="2800" dirty="0" smtClean="0">
                <a:cs typeface="Courier New" pitchFamily="49" charset="0"/>
              </a:rPr>
              <a:t> are equivalent to the respective standard binary connectives.</a:t>
            </a:r>
          </a:p>
          <a:p>
            <a:endParaRPr lang="en-US" sz="2800" dirty="0">
              <a:cs typeface="Courier New" pitchFamily="49" charset="0"/>
            </a:endParaRPr>
          </a:p>
          <a:p>
            <a:r>
              <a:rPr lang="en-US" sz="2800" b="1" dirty="0" smtClean="0">
                <a:cs typeface="Courier New" pitchFamily="49" charset="0"/>
              </a:rPr>
              <a:t>Theorem 2</a:t>
            </a:r>
            <a:r>
              <a:rPr lang="en-US" sz="2800" dirty="0" smtClean="0">
                <a:cs typeface="Courier New" pitchFamily="49" charset="0"/>
              </a:rPr>
              <a:t>: For any </a:t>
            </a:r>
            <a:r>
              <a:rPr lang="en-US" sz="2800" dirty="0" err="1" smtClean="0">
                <a:cs typeface="Courier New" pitchFamily="49" charset="0"/>
              </a:rPr>
              <a:t>wff</a:t>
            </a:r>
            <a:r>
              <a:rPr lang="en-US" sz="2800" dirty="0" smtClean="0">
                <a:cs typeface="Courier New" pitchFamily="49" charset="0"/>
              </a:rPr>
              <a:t>,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2800" dirty="0" smtClean="0">
                <a:cs typeface="Courier New" pitchFamily="49" charset="0"/>
              </a:rPr>
              <a:t>, 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(nor a) ≡ (not a)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174328" y="7696200"/>
            <a:ext cx="13795893" cy="1074140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4800" dirty="0" err="1"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4800" dirty="0" err="1" smtClean="0">
                <a:latin typeface="Courier New" pitchFamily="49" charset="0"/>
                <a:cs typeface="Courier New" pitchFamily="49" charset="0"/>
              </a:rPr>
              <a:t>ndor</a:t>
            </a:r>
            <a:r>
              <a:rPr lang="en-US" sz="4800" dirty="0" smtClean="0"/>
              <a:t>, a generalization:</a:t>
            </a:r>
            <a:endParaRPr lang="en-US" sz="2800" dirty="0" smtClean="0"/>
          </a:p>
          <a:p>
            <a:endParaRPr lang="en-US" sz="2800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andor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j) p</a:t>
            </a:r>
            <a:r>
              <a:rPr lang="en-US" sz="2800" baseline="-250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… 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2800" baseline="-250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 lvl="1"/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T </a:t>
            </a:r>
            <a:r>
              <a:rPr lang="en-US" sz="2800" dirty="0" smtClean="0">
                <a:cs typeface="Courier New" pitchFamily="49" charset="0"/>
              </a:rPr>
              <a:t>if at least </a:t>
            </a:r>
            <a:r>
              <a:rPr lang="en-US" sz="2800" i="1" dirty="0" smtClean="0">
                <a:latin typeface="Courier New" pitchFamily="49" charset="0"/>
                <a:cs typeface="Courier New" pitchFamily="49" charset="0"/>
              </a:rPr>
              <a:t>min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800" i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|{</a:t>
            </a:r>
            <a:r>
              <a:rPr lang="en-US" sz="2800" i="1" dirty="0" smtClean="0"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2800" i="1" baseline="-25000" dirty="0" smtClean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800" i="1" dirty="0" smtClean="0">
                <a:latin typeface="Courier New" pitchFamily="49" charset="0"/>
                <a:cs typeface="Courier New" pitchFamily="49" charset="0"/>
              </a:rPr>
              <a:t>, …, </a:t>
            </a:r>
            <a:r>
              <a:rPr lang="en-US" sz="2800" i="1" dirty="0" err="1" smtClean="0"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2800" i="1" baseline="-25000" dirty="0" err="1" smtClean="0"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}|)</a:t>
            </a:r>
          </a:p>
          <a:p>
            <a:pPr lvl="1"/>
            <a:r>
              <a:rPr lang="en-US" sz="2800" dirty="0" smtClean="0">
                <a:cs typeface="Courier New" pitchFamily="49" charset="0"/>
              </a:rPr>
              <a:t>and at most </a:t>
            </a:r>
            <a:r>
              <a:rPr lang="en-US" sz="2800" i="1" dirty="0" smtClean="0">
                <a:latin typeface="Courier New" pitchFamily="49" charset="0"/>
                <a:cs typeface="Courier New" pitchFamily="49" charset="0"/>
              </a:rPr>
              <a:t>min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i="1" dirty="0" smtClean="0">
                <a:latin typeface="Courier New" pitchFamily="49" charset="0"/>
                <a:cs typeface="Courier New" pitchFamily="49" charset="0"/>
              </a:rPr>
              <a:t>j,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|{</a:t>
            </a:r>
            <a:r>
              <a:rPr lang="en-US" sz="2800" i="1" dirty="0" smtClean="0"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2800" i="1" baseline="-25000" dirty="0" smtClean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800" i="1" dirty="0" smtClean="0">
                <a:latin typeface="Courier New" pitchFamily="49" charset="0"/>
                <a:cs typeface="Courier New" pitchFamily="49" charset="0"/>
              </a:rPr>
              <a:t>, …, </a:t>
            </a:r>
            <a:r>
              <a:rPr lang="en-US" sz="2800" i="1" dirty="0" err="1" smtClean="0"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2800" i="1" baseline="-25000" dirty="0" err="1" smtClean="0"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}|)</a:t>
            </a:r>
            <a:r>
              <a:rPr lang="en-US" sz="28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dirty="0" smtClean="0">
                <a:cs typeface="Courier New" pitchFamily="49" charset="0"/>
              </a:rPr>
              <a:t>are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2800" dirty="0" smtClean="0">
                <a:cs typeface="Courier New" pitchFamily="49" charset="0"/>
              </a:rPr>
              <a:t>;</a:t>
            </a:r>
          </a:p>
          <a:p>
            <a:pPr lvl="1"/>
            <a:r>
              <a:rPr lang="en-US" sz="2800" dirty="0">
                <a:cs typeface="Courier New" pitchFamily="49" charset="0"/>
              </a:rPr>
              <a:t>e</a:t>
            </a:r>
            <a:r>
              <a:rPr lang="en-US" sz="2800" dirty="0" smtClean="0">
                <a:cs typeface="Courier New" pitchFamily="49" charset="0"/>
              </a:rPr>
              <a:t>lse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 F</a:t>
            </a:r>
          </a:p>
          <a:p>
            <a:r>
              <a:rPr lang="en-US" sz="2800" b="1" dirty="0" smtClean="0">
                <a:cs typeface="Courier New" pitchFamily="49" charset="0"/>
              </a:rPr>
              <a:t>Theorem 3: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(and p</a:t>
            </a:r>
            <a:r>
              <a:rPr lang="en-US" sz="2800" baseline="-250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… 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2800" baseline="-250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 ≡ (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andor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(n 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 p</a:t>
            </a:r>
            <a:r>
              <a:rPr lang="en-US" sz="2800" baseline="-250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… 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2800" baseline="-250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(or p</a:t>
            </a:r>
            <a:r>
              <a:rPr lang="en-US" sz="2800" baseline="-250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… 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2800" baseline="-250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 ≡ (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andor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(1 n) p</a:t>
            </a:r>
            <a:r>
              <a:rPr lang="en-US" sz="2800" baseline="-250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… 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2800" baseline="-250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(not a) ≡ (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andor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(0 0) a)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nand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p</a:t>
            </a:r>
            <a:r>
              <a:rPr lang="en-US" sz="2800" baseline="-250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… 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2800" baseline="-250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 ≡ (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andor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(0 n-1) p</a:t>
            </a:r>
            <a:r>
              <a:rPr lang="en-US" sz="2800" baseline="-250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… 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2800" baseline="-250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(nor p</a:t>
            </a:r>
            <a:r>
              <a:rPr lang="en-US" sz="2800" baseline="-250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… 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2800" baseline="-250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 ≡ (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andor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(0 0) p</a:t>
            </a:r>
            <a:r>
              <a:rPr lang="en-US" sz="2800" baseline="-250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… 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2800" baseline="-250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xor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p</a:t>
            </a:r>
            <a:r>
              <a:rPr lang="en-US" sz="2800" baseline="-250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… 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2800" baseline="-250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 ≡ (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andor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(1 1) p</a:t>
            </a:r>
            <a:r>
              <a:rPr lang="en-US" sz="2800" baseline="-250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… 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2800" baseline="-250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endParaRPr lang="en-US" sz="2800" dirty="0" smtClean="0">
              <a:cs typeface="Courier New" pitchFamily="49" charset="0"/>
            </a:endParaRPr>
          </a:p>
          <a:p>
            <a:r>
              <a:rPr lang="en-US" sz="2800" b="1" dirty="0" smtClean="0">
                <a:cs typeface="Courier New" pitchFamily="49" charset="0"/>
              </a:rPr>
              <a:t>Theorem 4:  </a:t>
            </a:r>
            <a:r>
              <a:rPr lang="en-US" sz="2800" dirty="0" smtClean="0">
                <a:cs typeface="Courier New" pitchFamily="49" charset="0"/>
              </a:rPr>
              <a:t>For any integers,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j, k, n, </a:t>
            </a:r>
            <a:r>
              <a:rPr lang="en-US" sz="2800" dirty="0" err="1" smtClean="0">
                <a:cs typeface="Courier New" pitchFamily="49" charset="0"/>
              </a:rPr>
              <a:t>s.t</a:t>
            </a:r>
            <a:r>
              <a:rPr lang="en-US" sz="2800" dirty="0" smtClean="0">
                <a:cs typeface="Courier New" pitchFamily="49" charset="0"/>
              </a:rPr>
              <a:t>.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2800" dirty="0" smtClean="0">
                <a:cs typeface="Courier New" pitchFamily="49" charset="0"/>
              </a:rPr>
              <a:t> </a:t>
            </a:r>
            <a:r>
              <a:rPr lang="en-US" sz="2800" dirty="0" smtClean="0">
                <a:latin typeface="Courier New"/>
                <a:cs typeface="Courier New"/>
              </a:rPr>
              <a:t>≤</a:t>
            </a:r>
            <a:r>
              <a:rPr lang="en-US" sz="2800" dirty="0" err="1" smtClean="0">
                <a:latin typeface="Courier New"/>
                <a:cs typeface="Courier New"/>
              </a:rPr>
              <a:t>j≤k≤n</a:t>
            </a:r>
            <a:r>
              <a:rPr lang="en-US" sz="2800" dirty="0" smtClean="0">
                <a:cs typeface="Courier New"/>
              </a:rPr>
              <a:t>, and any distinct </a:t>
            </a:r>
            <a:r>
              <a:rPr lang="en-US" sz="2800" dirty="0" err="1" smtClean="0">
                <a:cs typeface="Courier New"/>
              </a:rPr>
              <a:t>wffs</a:t>
            </a:r>
            <a:r>
              <a:rPr lang="en-US" sz="2800" dirty="0" smtClean="0">
                <a:cs typeface="Courier New"/>
              </a:rPr>
              <a:t>,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2800" baseline="-25000" dirty="0" smtClean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, …, 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2800" baseline="-25000" dirty="0" err="1" smtClean="0"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2800" dirty="0" smtClean="0">
                <a:cs typeface="Courier New"/>
              </a:rPr>
              <a:t>,</a:t>
            </a:r>
          </a:p>
          <a:p>
            <a:r>
              <a:rPr lang="en-US" sz="2800" dirty="0" smtClean="0">
                <a:latin typeface="Courier New"/>
                <a:cs typeface="Courier New"/>
              </a:rPr>
              <a:t>(</a:t>
            </a:r>
            <a:r>
              <a:rPr lang="en-US" sz="2800" dirty="0" err="1" smtClean="0">
                <a:latin typeface="Courier New"/>
                <a:cs typeface="Courier New"/>
              </a:rPr>
              <a:t>andor</a:t>
            </a:r>
            <a:r>
              <a:rPr lang="en-US" sz="2800" dirty="0" smtClean="0">
                <a:latin typeface="Courier New"/>
                <a:cs typeface="Courier New"/>
              </a:rPr>
              <a:t> (j k) p</a:t>
            </a:r>
            <a:r>
              <a:rPr lang="en-US" sz="2800" baseline="-25000" dirty="0" smtClean="0">
                <a:latin typeface="Courier New"/>
                <a:cs typeface="Courier New"/>
              </a:rPr>
              <a:t>1</a:t>
            </a:r>
            <a:r>
              <a:rPr lang="en-US" sz="2800" dirty="0" smtClean="0">
                <a:latin typeface="Courier New"/>
                <a:cs typeface="Courier New"/>
              </a:rPr>
              <a:t> … </a:t>
            </a:r>
            <a:r>
              <a:rPr lang="en-US" sz="2800" dirty="0" err="1" smtClean="0">
                <a:latin typeface="Courier New"/>
                <a:cs typeface="Courier New"/>
              </a:rPr>
              <a:t>p</a:t>
            </a:r>
            <a:r>
              <a:rPr lang="en-US" sz="2800" baseline="-25000" dirty="0" err="1" smtClean="0">
                <a:latin typeface="Courier New"/>
                <a:cs typeface="Courier New"/>
              </a:rPr>
              <a:t>n</a:t>
            </a:r>
            <a:r>
              <a:rPr lang="en-US" sz="2800" dirty="0" smtClean="0">
                <a:latin typeface="Courier New"/>
                <a:cs typeface="Courier New"/>
              </a:rPr>
              <a:t>)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≡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V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&amp;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{(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{~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V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(P-p)}) | p</a:t>
            </a:r>
            <a:r>
              <a:rPr lang="el-GR" sz="2800" dirty="0" smtClean="0">
                <a:latin typeface="Arial" pitchFamily="34" charset="0"/>
                <a:cs typeface="Arial" pitchFamily="34" charset="0"/>
              </a:rPr>
              <a:t>ε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</a:t>
            </a:r>
            <a:r>
              <a:rPr lang="en-US" sz="2800" baseline="30000" dirty="0" err="1" smtClean="0">
                <a:latin typeface="Courier New"/>
                <a:cs typeface="Courier New"/>
              </a:rPr>
              <a:t>k</a:t>
            </a:r>
            <a:r>
              <a:rPr lang="en-US" sz="2800" baseline="-25000" dirty="0" err="1" smtClean="0">
                <a:latin typeface="Courier New"/>
                <a:cs typeface="Courier New"/>
              </a:rPr>
              <a:t>i</a:t>
            </a:r>
            <a:r>
              <a:rPr lang="en-US" sz="2800" baseline="-25000" dirty="0" smtClean="0">
                <a:latin typeface="Courier New"/>
                <a:cs typeface="Courier New"/>
              </a:rPr>
              <a:t>=</a:t>
            </a:r>
            <a:r>
              <a:rPr lang="en-US" sz="2800" baseline="-25000" dirty="0" err="1" smtClean="0">
                <a:latin typeface="Courier New"/>
                <a:cs typeface="Courier New"/>
              </a:rPr>
              <a:t>j</a:t>
            </a:r>
            <a:r>
              <a:rPr lang="en-US" sz="2800" dirty="0" err="1" smtClean="0">
                <a:latin typeface="Courier New"/>
                <a:cs typeface="Courier New"/>
              </a:rPr>
              <a:t>choose</a:t>
            </a:r>
            <a:r>
              <a:rPr lang="en-US" sz="2800" dirty="0" smtClean="0">
                <a:latin typeface="Courier New"/>
                <a:cs typeface="Courier New"/>
              </a:rPr>
              <a:t>(</a:t>
            </a:r>
            <a:r>
              <a:rPr lang="en-US" sz="2800" dirty="0" err="1" smtClean="0">
                <a:latin typeface="Courier New"/>
                <a:cs typeface="Courier New"/>
              </a:rPr>
              <a:t>i,P</a:t>
            </a:r>
            <a:r>
              <a:rPr lang="en-US" sz="2800" dirty="0" smtClean="0">
                <a:latin typeface="Courier New"/>
                <a:cs typeface="Courier New"/>
              </a:rPr>
              <a:t>)}</a:t>
            </a:r>
          </a:p>
          <a:p>
            <a:r>
              <a:rPr lang="en-US" sz="2800" dirty="0">
                <a:cs typeface="Courier New"/>
              </a:rPr>
              <a:t>w</a:t>
            </a:r>
            <a:r>
              <a:rPr lang="en-US" sz="2800" dirty="0" smtClean="0">
                <a:cs typeface="Courier New"/>
              </a:rPr>
              <a:t>here</a:t>
            </a:r>
          </a:p>
          <a:p>
            <a:pPr lvl="1"/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P = {p</a:t>
            </a:r>
            <a:r>
              <a:rPr lang="en-US" sz="2800" baseline="-25000" dirty="0" smtClean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, …, 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2800" baseline="-25000" dirty="0" err="1" smtClean="0"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lvl="1"/>
            <a:r>
              <a:rPr lang="en-US" sz="2800" dirty="0">
                <a:latin typeface="Courier New" pitchFamily="49" charset="0"/>
                <a:cs typeface="Courier New" pitchFamily="49" charset="0"/>
              </a:rPr>
              <a:t>c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hoose(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i,P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2800" dirty="0" smtClean="0">
                <a:cs typeface="Courier New"/>
              </a:rPr>
              <a:t>= the set of all subsets of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2800" dirty="0" smtClean="0">
                <a:cs typeface="Courier New"/>
              </a:rPr>
              <a:t> of size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i</a:t>
            </a:r>
            <a:endParaRPr lang="en-US" sz="2800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~p = (not p)</a:t>
            </a:r>
          </a:p>
          <a:p>
            <a:pPr lvl="1"/>
            <a:r>
              <a:rPr lang="en-US" sz="2800" dirty="0">
                <a:latin typeface="Arial" pitchFamily="34" charset="0"/>
                <a:cs typeface="Arial" pitchFamily="34" charset="0"/>
              </a:rPr>
              <a:t>V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P = (or p</a:t>
            </a:r>
            <a:r>
              <a:rPr lang="en-US" sz="2800" baseline="-25000" dirty="0" smtClean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 … 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2800" baseline="-25000" dirty="0" err="1" smtClean="0"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lvl="1"/>
            <a:r>
              <a:rPr lang="en-US" sz="2800" dirty="0" smtClean="0">
                <a:latin typeface="Arial" pitchFamily="34" charset="0"/>
                <a:cs typeface="Arial" pitchFamily="34" charset="0"/>
              </a:rPr>
              <a:t>&amp;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P = (and p</a:t>
            </a:r>
            <a:r>
              <a:rPr lang="en-US" sz="2800" baseline="-25000" dirty="0" smtClean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 … 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2800" baseline="-25000" dirty="0" err="1" smtClean="0"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endParaRPr lang="en-US" sz="2800" dirty="0">
              <a:cs typeface="Courier New" pitchFamily="49" charset="0"/>
            </a:endParaRPr>
          </a:p>
          <a:p>
            <a:r>
              <a:rPr lang="en-US" sz="2800" b="1" dirty="0" smtClean="0">
                <a:cs typeface="Courier New" pitchFamily="49" charset="0"/>
              </a:rPr>
              <a:t>Theorem 5: 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andor</a:t>
            </a:r>
            <a:r>
              <a:rPr lang="en-US" sz="2800" dirty="0" smtClean="0">
                <a:cs typeface="Courier New" pitchFamily="49" charset="0"/>
              </a:rPr>
              <a:t> is expressively complete.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174328" y="20040600"/>
            <a:ext cx="12725728" cy="513986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4800" dirty="0" smtClean="0">
                <a:latin typeface="Courier New" pitchFamily="49" charset="0"/>
                <a:cs typeface="Courier New" pitchFamily="49" charset="0"/>
              </a:rPr>
              <a:t>thresh</a:t>
            </a:r>
            <a:r>
              <a:rPr lang="en-US" sz="4800" dirty="0" smtClean="0"/>
              <a:t>:</a:t>
            </a:r>
            <a:endParaRPr lang="en-US" sz="2800" dirty="0" smtClean="0"/>
          </a:p>
          <a:p>
            <a:endParaRPr lang="en-US" sz="2800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thresh(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j) p</a:t>
            </a:r>
            <a:r>
              <a:rPr lang="en-US" sz="2800" baseline="-250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… 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2800" baseline="-250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lvl="1"/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T </a:t>
            </a:r>
            <a:r>
              <a:rPr lang="en-US" sz="2800" dirty="0" smtClean="0">
                <a:cs typeface="Courier New" pitchFamily="49" charset="0"/>
              </a:rPr>
              <a:t>if fewer than </a:t>
            </a:r>
            <a:r>
              <a:rPr lang="en-US" sz="2800" i="1" dirty="0" smtClean="0">
                <a:latin typeface="Courier New" pitchFamily="49" charset="0"/>
                <a:cs typeface="Courier New" pitchFamily="49" charset="0"/>
              </a:rPr>
              <a:t>min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800" i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|{</a:t>
            </a:r>
            <a:r>
              <a:rPr lang="en-US" sz="2800" i="1" dirty="0" smtClean="0">
                <a:latin typeface="Courier New" pitchFamily="49" charset="0"/>
                <a:cs typeface="Courier New" pitchFamily="49" charset="0"/>
              </a:rPr>
              <a:t>p1, …, </a:t>
            </a:r>
            <a:r>
              <a:rPr lang="en-US" sz="2800" i="1" dirty="0" err="1" smtClean="0">
                <a:latin typeface="Courier New" pitchFamily="49" charset="0"/>
                <a:cs typeface="Courier New" pitchFamily="49" charset="0"/>
              </a:rPr>
              <a:t>pn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}|)</a:t>
            </a:r>
          </a:p>
          <a:p>
            <a:pPr lvl="1"/>
            <a:r>
              <a:rPr lang="en-US" sz="2800" dirty="0" smtClean="0">
                <a:cs typeface="Courier New" pitchFamily="49" charset="0"/>
              </a:rPr>
              <a:t>or more than </a:t>
            </a:r>
            <a:r>
              <a:rPr lang="en-US" sz="2800" i="1" dirty="0" smtClean="0">
                <a:latin typeface="Courier New" pitchFamily="49" charset="0"/>
                <a:cs typeface="Courier New" pitchFamily="49" charset="0"/>
              </a:rPr>
              <a:t>min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i="1" dirty="0" smtClean="0">
                <a:latin typeface="Courier New" pitchFamily="49" charset="0"/>
                <a:cs typeface="Courier New" pitchFamily="49" charset="0"/>
              </a:rPr>
              <a:t>j,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|{</a:t>
            </a:r>
            <a:r>
              <a:rPr lang="en-US" sz="2800" i="1" dirty="0" smtClean="0">
                <a:latin typeface="Courier New" pitchFamily="49" charset="0"/>
                <a:cs typeface="Courier New" pitchFamily="49" charset="0"/>
              </a:rPr>
              <a:t>p1, …, </a:t>
            </a:r>
            <a:r>
              <a:rPr lang="en-US" sz="2800" i="1" dirty="0" err="1" smtClean="0">
                <a:latin typeface="Courier New" pitchFamily="49" charset="0"/>
                <a:cs typeface="Courier New" pitchFamily="49" charset="0"/>
              </a:rPr>
              <a:t>pn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}|)</a:t>
            </a:r>
            <a:r>
              <a:rPr lang="en-US" sz="28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dirty="0" smtClean="0">
                <a:cs typeface="Courier New" pitchFamily="49" charset="0"/>
              </a:rPr>
              <a:t>are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2800" dirty="0" smtClean="0">
                <a:cs typeface="Courier New" pitchFamily="49" charset="0"/>
              </a:rPr>
              <a:t>;</a:t>
            </a:r>
          </a:p>
          <a:p>
            <a:pPr lvl="1"/>
            <a:r>
              <a:rPr lang="en-US" sz="2800" dirty="0">
                <a:cs typeface="Courier New" pitchFamily="49" charset="0"/>
              </a:rPr>
              <a:t>e</a:t>
            </a:r>
            <a:r>
              <a:rPr lang="en-US" sz="2800" dirty="0" smtClean="0">
                <a:cs typeface="Courier New" pitchFamily="49" charset="0"/>
              </a:rPr>
              <a:t>lse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 F</a:t>
            </a:r>
          </a:p>
          <a:p>
            <a:r>
              <a:rPr lang="en-US" sz="2800" b="1" dirty="0" smtClean="0">
                <a:cs typeface="Courier New" pitchFamily="49" charset="0"/>
              </a:rPr>
              <a:t>Theorem 6:  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(thresh (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j) p</a:t>
            </a:r>
            <a:r>
              <a:rPr lang="en-US" sz="2800" baseline="-250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… 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2800" baseline="-250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 ≡ (not (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andor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j) p</a:t>
            </a:r>
            <a:r>
              <a:rPr lang="en-US" sz="2800" baseline="-250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… 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2800" baseline="-250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endParaRPr lang="en-US" sz="2800" dirty="0" smtClean="0">
              <a:cs typeface="Courier New" pitchFamily="49" charset="0"/>
            </a:endParaRPr>
          </a:p>
          <a:p>
            <a:r>
              <a:rPr lang="en-US" sz="2800" b="1" dirty="0" smtClean="0">
                <a:cs typeface="Courier New" pitchFamily="49" charset="0"/>
              </a:rPr>
              <a:t>Corollary 1: 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andor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j) p</a:t>
            </a:r>
            <a:r>
              <a:rPr lang="en-US" sz="2800" baseline="-250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… 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2800" baseline="-250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 ≡ (not (thresh(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j) p</a:t>
            </a:r>
            <a:r>
              <a:rPr lang="en-US" sz="2800" baseline="-250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… 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2800" baseline="-250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</a:t>
            </a:r>
            <a:endParaRPr lang="en-US" sz="2800" dirty="0" smtClean="0">
              <a:solidFill>
                <a:srgbClr val="0070C0"/>
              </a:solidFill>
              <a:cs typeface="Courier New" pitchFamily="49" charset="0"/>
            </a:endParaRPr>
          </a:p>
          <a:p>
            <a:endParaRPr lang="en-US" sz="2800" dirty="0">
              <a:cs typeface="Courier New" pitchFamily="49" charset="0"/>
            </a:endParaRPr>
          </a:p>
          <a:p>
            <a:r>
              <a:rPr lang="en-US" sz="2800" b="1" dirty="0" smtClean="0">
                <a:cs typeface="Courier New" pitchFamily="49" charset="0"/>
              </a:rPr>
              <a:t>Theorem 7:  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iff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p</a:t>
            </a:r>
            <a:r>
              <a:rPr lang="en-US" sz="2800" baseline="-250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… 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2800" baseline="-250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 ≡ (thresh(1 n-1) p</a:t>
            </a:r>
            <a:r>
              <a:rPr lang="en-US" sz="2800" baseline="-250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… 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2800" baseline="-250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2800" dirty="0" smtClean="0">
                <a:cs typeface="Courier New" pitchFamily="49" charset="0"/>
              </a:rPr>
              <a:t>,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n≥2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174328" y="27203400"/>
            <a:ext cx="10515600" cy="212365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Bottom Line: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These </a:t>
            </a:r>
            <a:r>
              <a:rPr lang="en-US" sz="2800" dirty="0" smtClean="0"/>
              <a:t>connectives permit a more concise, expressive knowledge base, with no computational cost during reasoning.</a:t>
            </a:r>
            <a:endParaRPr lang="en-US" sz="4800" dirty="0"/>
          </a:p>
        </p:txBody>
      </p:sp>
      <p:sp>
        <p:nvSpPr>
          <p:cNvPr id="11" name="TextBox 10"/>
          <p:cNvSpPr txBox="1"/>
          <p:nvPr/>
        </p:nvSpPr>
        <p:spPr>
          <a:xfrm>
            <a:off x="29804728" y="7696200"/>
            <a:ext cx="19725272" cy="2853088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4800" dirty="0" smtClean="0"/>
              <a:t> Example:</a:t>
            </a:r>
          </a:p>
          <a:p>
            <a:endParaRPr lang="en-US" sz="2400" dirty="0" smtClean="0"/>
          </a:p>
          <a:p>
            <a:r>
              <a:rPr lang="en-US" sz="2400" dirty="0" smtClean="0"/>
              <a:t> </a:t>
            </a:r>
            <a:r>
              <a:rPr lang="en-US" sz="2400" dirty="0" smtClean="0"/>
              <a:t>;;; THE JOBS PUZZLE in SNePS</a:t>
            </a:r>
          </a:p>
          <a:p>
            <a:r>
              <a:rPr lang="en-US" sz="2400" dirty="0" smtClean="0"/>
              <a:t>;;; by Stuart C. Shapiro</a:t>
            </a:r>
          </a:p>
          <a:p>
            <a:r>
              <a:rPr lang="en-US" sz="2400" dirty="0" smtClean="0"/>
              <a:t>;;; based on</a:t>
            </a:r>
          </a:p>
          <a:p>
            <a:r>
              <a:rPr lang="en-US" sz="2400" dirty="0" smtClean="0"/>
              <a:t>;;; The Jobs Puzzle in Full, Chapter 3.2</a:t>
            </a:r>
          </a:p>
          <a:p>
            <a:r>
              <a:rPr lang="en-US" sz="2400" dirty="0" smtClean="0"/>
              <a:t>;;; of Automated Reasoning: Introduction and Applications</a:t>
            </a:r>
          </a:p>
          <a:p>
            <a:r>
              <a:rPr lang="en-US" sz="2400" dirty="0" smtClean="0"/>
              <a:t>;;; by Larry </a:t>
            </a:r>
            <a:r>
              <a:rPr lang="en-US" sz="2400" dirty="0" err="1" smtClean="0"/>
              <a:t>Wos</a:t>
            </a:r>
            <a:r>
              <a:rPr lang="en-US" sz="2400" dirty="0" smtClean="0"/>
              <a:t>, Ross </a:t>
            </a:r>
            <a:r>
              <a:rPr lang="en-US" sz="2400" dirty="0" err="1" smtClean="0"/>
              <a:t>Overbeek</a:t>
            </a:r>
            <a:r>
              <a:rPr lang="en-US" sz="2400" dirty="0" smtClean="0"/>
              <a:t>, Ewing Lusk, and Jim Boyle, Prentice-Hall, Englewood Cliffs, NJ, 1984, pp. 55-58.</a:t>
            </a:r>
          </a:p>
          <a:p>
            <a:r>
              <a:rPr lang="en-US" sz="2400" dirty="0" smtClean="0"/>
              <a:t>;;;</a:t>
            </a:r>
          </a:p>
          <a:p>
            <a:r>
              <a:rPr lang="en-US" sz="2400" dirty="0" smtClean="0"/>
              <a:t>;;; Most inputs below are preceded by a line </a:t>
            </a:r>
            <a:r>
              <a:rPr lang="en-US" sz="2400" dirty="0" err="1" smtClean="0"/>
              <a:t>labelled</a:t>
            </a:r>
            <a:r>
              <a:rPr lang="en-US" sz="2400" dirty="0" smtClean="0"/>
              <a:t> "</a:t>
            </a:r>
            <a:r>
              <a:rPr lang="en-US" sz="2400" dirty="0" err="1" smtClean="0"/>
              <a:t>jp</a:t>
            </a:r>
            <a:r>
              <a:rPr lang="en-US" sz="2400" dirty="0" smtClean="0"/>
              <a:t>:",</a:t>
            </a:r>
          </a:p>
          <a:p>
            <a:r>
              <a:rPr lang="en-US" sz="2400" dirty="0" smtClean="0"/>
              <a:t>;;;      which comes directly from the statement of the jobs puzzle, p. 55 of </a:t>
            </a:r>
            <a:r>
              <a:rPr lang="en-US" sz="2400" dirty="0" err="1" smtClean="0"/>
              <a:t>Wos</a:t>
            </a:r>
            <a:r>
              <a:rPr lang="en-US" sz="2400" dirty="0" smtClean="0"/>
              <a:t> et al.</a:t>
            </a:r>
          </a:p>
          <a:p>
            <a:r>
              <a:rPr lang="en-US" sz="2400" dirty="0" smtClean="0"/>
              <a:t>;;; and some lines </a:t>
            </a:r>
            <a:r>
              <a:rPr lang="en-US" sz="2400" dirty="0" err="1" smtClean="0"/>
              <a:t>labelled</a:t>
            </a:r>
            <a:r>
              <a:rPr lang="en-US" sz="2400" dirty="0" smtClean="0"/>
              <a:t> "</a:t>
            </a:r>
            <a:r>
              <a:rPr lang="en-US" sz="2400" dirty="0" err="1" smtClean="0"/>
              <a:t>inf</a:t>
            </a:r>
            <a:r>
              <a:rPr lang="en-US" sz="2400" dirty="0" smtClean="0"/>
              <a:t>", which are </a:t>
            </a:r>
            <a:r>
              <a:rPr lang="en-US" sz="2400" dirty="0" err="1" smtClean="0"/>
              <a:t>permissable</a:t>
            </a:r>
            <a:r>
              <a:rPr lang="en-US" sz="2400" dirty="0" smtClean="0"/>
              <a:t> immediate inferences from the puzzle statement</a:t>
            </a:r>
          </a:p>
          <a:p>
            <a:r>
              <a:rPr lang="en-US" sz="2400" dirty="0" smtClean="0"/>
              <a:t>;;;      according to page 56 or Chapter 3.2.1, "The Solution by Person or Persons Unknown" of </a:t>
            </a:r>
            <a:r>
              <a:rPr lang="en-US" sz="2400" dirty="0" err="1" smtClean="0"/>
              <a:t>Wos</a:t>
            </a:r>
            <a:r>
              <a:rPr lang="en-US" sz="2400" dirty="0" smtClean="0"/>
              <a:t> et al.</a:t>
            </a:r>
          </a:p>
          <a:p>
            <a:r>
              <a:rPr lang="en-US" sz="2400" dirty="0" smtClean="0"/>
              <a:t>;;; and some lines </a:t>
            </a:r>
            <a:r>
              <a:rPr lang="en-US" sz="2400" dirty="0" err="1" smtClean="0"/>
              <a:t>labelled</a:t>
            </a:r>
            <a:r>
              <a:rPr lang="en-US" sz="2400" dirty="0" smtClean="0"/>
              <a:t> "</a:t>
            </a:r>
            <a:r>
              <a:rPr lang="en-US" sz="2400" dirty="0" err="1" smtClean="0"/>
              <a:t>scs</a:t>
            </a:r>
            <a:r>
              <a:rPr lang="en-US" sz="2400" dirty="0" smtClean="0"/>
              <a:t>:", which are my comments.</a:t>
            </a:r>
          </a:p>
          <a:p>
            <a:r>
              <a:rPr lang="en-US" sz="2400" dirty="0" smtClean="0"/>
              <a:t>;;;</a:t>
            </a:r>
          </a:p>
          <a:p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clearkb</a:t>
            </a:r>
            <a:endParaRPr lang="en-US" sz="2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400" dirty="0" smtClean="0"/>
              <a:t>;;;</a:t>
            </a:r>
          </a:p>
          <a:p>
            <a:r>
              <a:rPr lang="en-US" sz="2400" dirty="0" smtClean="0"/>
              <a:t>;;; </a:t>
            </a:r>
            <a:r>
              <a:rPr lang="en-US" sz="2400" dirty="0" err="1" smtClean="0"/>
              <a:t>jp</a:t>
            </a:r>
            <a:r>
              <a:rPr lang="en-US" sz="2400" dirty="0" smtClean="0"/>
              <a:t>: There are four people: Roberta, Thelma, Steve, and Pete.</a:t>
            </a:r>
          </a:p>
          <a:p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and{Person(Roberta), Person(Thelma), Person(Steve), Person(Pete)}.</a:t>
            </a:r>
          </a:p>
          <a:p>
            <a:r>
              <a:rPr lang="en-US" sz="2400" dirty="0" smtClean="0"/>
              <a:t>;;;</a:t>
            </a:r>
          </a:p>
          <a:p>
            <a:r>
              <a:rPr lang="en-US" sz="2400" dirty="0" smtClean="0"/>
              <a:t>;;; </a:t>
            </a:r>
            <a:r>
              <a:rPr lang="en-US" sz="2400" dirty="0" err="1" smtClean="0"/>
              <a:t>jp</a:t>
            </a:r>
            <a:r>
              <a:rPr lang="en-US" sz="2400" dirty="0" smtClean="0"/>
              <a:t>: The jobs are: chef, guard, nurse, telephone operator, police officer (gender not implied), teacher, actor, and boxer.</a:t>
            </a:r>
          </a:p>
          <a:p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and{Job(chef), Job(guard), Job(nurse), Job(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telephoneOperator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),</a:t>
            </a:r>
          </a:p>
          <a:p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 Job(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policeOfficer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), Job(teacher), Job(actor), Job(boxer)}.</a:t>
            </a:r>
          </a:p>
          <a:p>
            <a:r>
              <a:rPr lang="en-US" sz="2400" dirty="0" smtClean="0"/>
              <a:t>;;;</a:t>
            </a:r>
          </a:p>
          <a:p>
            <a:r>
              <a:rPr lang="en-US" sz="2400" dirty="0" smtClean="0"/>
              <a:t>;;; </a:t>
            </a:r>
            <a:r>
              <a:rPr lang="en-US" sz="2400" dirty="0" err="1" smtClean="0"/>
              <a:t>jp</a:t>
            </a:r>
            <a:r>
              <a:rPr lang="en-US" sz="2400" dirty="0" smtClean="0"/>
              <a:t>: Among [the people], they hold eight different jobs.</a:t>
            </a:r>
          </a:p>
          <a:p>
            <a:r>
              <a:rPr lang="en-US" sz="2400" dirty="0" smtClean="0"/>
              <a:t>;;; </a:t>
            </a:r>
            <a:r>
              <a:rPr lang="en-US" sz="2400" dirty="0" err="1" smtClean="0"/>
              <a:t>jp</a:t>
            </a:r>
            <a:r>
              <a:rPr lang="en-US" sz="2400" dirty="0" smtClean="0"/>
              <a:t>: Each holds exactly two jobs.</a:t>
            </a:r>
          </a:p>
          <a:p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all(p)(Person(p) =&gt; 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andor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(2,2){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hasJob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p,chef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), 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hasJob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p,guard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),</a:t>
            </a:r>
          </a:p>
          <a:p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                            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hasJob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p,nurse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), 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hasJob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p,telephoneOperator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),</a:t>
            </a:r>
          </a:p>
          <a:p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                            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hasJob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p,policeOfficer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), 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hasJob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p,teacher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),</a:t>
            </a:r>
          </a:p>
          <a:p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                            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hasJob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p,actor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), 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hasJob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p,boxer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)}).</a:t>
            </a:r>
          </a:p>
          <a:p>
            <a:r>
              <a:rPr lang="en-US" sz="2400" dirty="0" smtClean="0"/>
              <a:t>;;; </a:t>
            </a:r>
            <a:r>
              <a:rPr lang="en-US" sz="2400" dirty="0" err="1" smtClean="0"/>
              <a:t>inf</a:t>
            </a:r>
            <a:r>
              <a:rPr lang="en-US" sz="2400" dirty="0" smtClean="0"/>
              <a:t>: "No job is held by more than one person."</a:t>
            </a:r>
          </a:p>
          <a:p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all(j)(Job(j) =&gt; 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xor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hasJob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Roberta,j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), 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hasJob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Thelma,j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),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hasJob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Steve,j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), 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hasJob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Pete,j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)}).</a:t>
            </a:r>
          </a:p>
          <a:p>
            <a:r>
              <a:rPr lang="en-US" sz="2400" dirty="0" smtClean="0"/>
              <a:t>;;;</a:t>
            </a:r>
          </a:p>
          <a:p>
            <a:r>
              <a:rPr lang="en-US" sz="2400" dirty="0" smtClean="0"/>
              <a:t>;;; </a:t>
            </a:r>
            <a:r>
              <a:rPr lang="en-US" sz="2400" dirty="0" err="1" smtClean="0"/>
              <a:t>inf</a:t>
            </a:r>
            <a:r>
              <a:rPr lang="en-US" sz="2400" dirty="0" smtClean="0"/>
              <a:t>: "if the four names did not clearly imply the sex of the people, [the puzzle] would be impossible to solve."</a:t>
            </a:r>
          </a:p>
          <a:p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and{Female(Roberta), Female(Thelma),Male(Steve), Male(Pete)}.</a:t>
            </a:r>
          </a:p>
          <a:p>
            <a:r>
              <a:rPr lang="en-US" sz="2400" dirty="0" smtClean="0"/>
              <a:t>;;; </a:t>
            </a:r>
            <a:r>
              <a:rPr lang="en-US" sz="2400" dirty="0" err="1" smtClean="0"/>
              <a:t>scs</a:t>
            </a:r>
            <a:r>
              <a:rPr lang="en-US" sz="2400" dirty="0" smtClean="0"/>
              <a:t> And, of course every person is male or female and not both.</a:t>
            </a:r>
          </a:p>
          <a:p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all(x)(Person(x) =&gt; 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xor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{Male(x), Female(x)}).</a:t>
            </a:r>
          </a:p>
          <a:p>
            <a:r>
              <a:rPr lang="en-US" sz="2400" dirty="0" smtClean="0"/>
              <a:t>;;;</a:t>
            </a:r>
          </a:p>
          <a:p>
            <a:r>
              <a:rPr lang="en-US" sz="2400" dirty="0" smtClean="0"/>
              <a:t>;;; </a:t>
            </a:r>
            <a:r>
              <a:rPr lang="en-US" sz="2400" dirty="0" err="1" smtClean="0"/>
              <a:t>jp</a:t>
            </a:r>
            <a:r>
              <a:rPr lang="en-US" sz="2400" dirty="0" smtClean="0"/>
              <a:t>: The job of nurse is held by a male.</a:t>
            </a:r>
          </a:p>
          <a:p>
            <a:r>
              <a:rPr lang="en-US" sz="2400" dirty="0" smtClean="0"/>
              <a:t>;;; </a:t>
            </a:r>
            <a:r>
              <a:rPr lang="en-US" sz="2400" dirty="0" err="1" smtClean="0"/>
              <a:t>inf</a:t>
            </a:r>
            <a:r>
              <a:rPr lang="en-US" sz="2400" dirty="0" smtClean="0"/>
              <a:t>: "everyday language distinguishes [actors and actresses] based on sex."</a:t>
            </a:r>
          </a:p>
          <a:p>
            <a:r>
              <a:rPr lang="en-US" sz="2400" dirty="0" smtClean="0"/>
              <a:t>;;; </a:t>
            </a:r>
            <a:r>
              <a:rPr lang="en-US" sz="2400" dirty="0" err="1" smtClean="0"/>
              <a:t>jp</a:t>
            </a:r>
            <a:r>
              <a:rPr lang="en-US" sz="2400" dirty="0" smtClean="0"/>
              <a:t>: The husband of the chef is the telephone operator.</a:t>
            </a:r>
          </a:p>
          <a:p>
            <a:r>
              <a:rPr lang="en-US" sz="2400" dirty="0" smtClean="0"/>
              <a:t>;;; </a:t>
            </a:r>
            <a:r>
              <a:rPr lang="en-US" sz="2400" dirty="0" err="1" smtClean="0"/>
              <a:t>inf</a:t>
            </a:r>
            <a:r>
              <a:rPr lang="en-US" sz="2400" dirty="0" smtClean="0"/>
              <a:t>: "the implicit fact that husbands are male"</a:t>
            </a:r>
          </a:p>
          <a:p>
            <a:r>
              <a:rPr lang="en-US" sz="2400" dirty="0" smtClean="0"/>
              <a:t>;;; </a:t>
            </a:r>
            <a:r>
              <a:rPr lang="en-US" sz="2400" dirty="0" err="1" smtClean="0"/>
              <a:t>scs</a:t>
            </a:r>
            <a:r>
              <a:rPr lang="en-US" sz="2400" dirty="0" smtClean="0"/>
              <a:t>: So neither the nurse, the actor, nor the telephone operator is a woman.</a:t>
            </a:r>
          </a:p>
          <a:p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all(x)(Female(x) =&gt; nor{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hasJob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x,nurse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), 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hasJob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x,actor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), 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hasJob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x,telephoneOperator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)})</a:t>
            </a:r>
            <a:r>
              <a:rPr lang="en-US" sz="2400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US" sz="2400" dirty="0" smtClean="0"/>
              <a:t>;;;</a:t>
            </a:r>
          </a:p>
          <a:p>
            <a:r>
              <a:rPr lang="en-US" sz="2400" dirty="0" smtClean="0"/>
              <a:t>;;; </a:t>
            </a:r>
            <a:r>
              <a:rPr lang="en-US" sz="2400" dirty="0" err="1" smtClean="0"/>
              <a:t>inf</a:t>
            </a:r>
            <a:r>
              <a:rPr lang="en-US" sz="2400" dirty="0" smtClean="0"/>
              <a:t>: since the chef has a husband, she must be female.</a:t>
            </a:r>
          </a:p>
          <a:p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all(x)(Male(x) =&gt; ~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hasJob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(x, chef)).</a:t>
            </a:r>
          </a:p>
          <a:p>
            <a:r>
              <a:rPr lang="en-US" sz="2400" dirty="0" smtClean="0"/>
              <a:t>;;;</a:t>
            </a:r>
          </a:p>
          <a:p>
            <a:r>
              <a:rPr lang="en-US" sz="2400" dirty="0" smtClean="0"/>
              <a:t>;;; </a:t>
            </a:r>
            <a:r>
              <a:rPr lang="en-US" sz="2400" dirty="0" err="1" smtClean="0"/>
              <a:t>jp</a:t>
            </a:r>
            <a:r>
              <a:rPr lang="en-US" sz="2400" dirty="0" smtClean="0"/>
              <a:t>: Roberta is not a boxer.</a:t>
            </a:r>
          </a:p>
          <a:p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~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hasJob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(Roberta, boxer).</a:t>
            </a:r>
          </a:p>
          <a:p>
            <a:r>
              <a:rPr lang="en-US" sz="2400" dirty="0" smtClean="0"/>
              <a:t>;;;</a:t>
            </a:r>
          </a:p>
          <a:p>
            <a:r>
              <a:rPr lang="en-US" sz="2400" dirty="0" smtClean="0"/>
              <a:t>;;; </a:t>
            </a:r>
            <a:r>
              <a:rPr lang="en-US" sz="2400" dirty="0" err="1" smtClean="0"/>
              <a:t>jp</a:t>
            </a:r>
            <a:r>
              <a:rPr lang="en-US" sz="2400" dirty="0" smtClean="0"/>
              <a:t>: Pete has no education past the ninth grade.</a:t>
            </a:r>
          </a:p>
          <a:p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~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hasNinthGradeEducation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(Pete).</a:t>
            </a:r>
          </a:p>
          <a:p>
            <a:r>
              <a:rPr lang="en-US" sz="2400" dirty="0" smtClean="0"/>
              <a:t>;;; </a:t>
            </a:r>
            <a:r>
              <a:rPr lang="en-US" sz="2400" dirty="0" err="1" smtClean="0"/>
              <a:t>inf</a:t>
            </a:r>
            <a:r>
              <a:rPr lang="en-US" sz="2400" dirty="0" smtClean="0"/>
              <a:t>: "the jobs of nurse, police officer, and teacher each require more than a ninth-grade education."</a:t>
            </a:r>
          </a:p>
          <a:p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all(x)(~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hasNinthGradeEducation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(x) =&gt; nor{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hasJob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(x, nurse), 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hasJob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(x, 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policeOfficer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), 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hasJob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(x, teacher)}).</a:t>
            </a:r>
          </a:p>
          <a:p>
            <a:r>
              <a:rPr lang="en-US" sz="2400" dirty="0" smtClean="0"/>
              <a:t>;;;</a:t>
            </a:r>
          </a:p>
          <a:p>
            <a:r>
              <a:rPr lang="en-US" sz="2400" dirty="0" smtClean="0"/>
              <a:t>;;; </a:t>
            </a:r>
            <a:r>
              <a:rPr lang="en-US" sz="2400" dirty="0" err="1" smtClean="0"/>
              <a:t>jp</a:t>
            </a:r>
            <a:r>
              <a:rPr lang="en-US" sz="2400" dirty="0" smtClean="0"/>
              <a:t>: Roberta, the chef, and the police officer went golfing together.</a:t>
            </a:r>
          </a:p>
          <a:p>
            <a:r>
              <a:rPr lang="en-US" sz="2400" dirty="0" smtClean="0"/>
              <a:t>;;; </a:t>
            </a:r>
            <a:r>
              <a:rPr lang="en-US" sz="2400" dirty="0" err="1" smtClean="0"/>
              <a:t>inf</a:t>
            </a:r>
            <a:r>
              <a:rPr lang="en-US" sz="2400" dirty="0" smtClean="0"/>
              <a:t>: "Thus, we know that Roberta is neither the chef nor the police officer."</a:t>
            </a:r>
          </a:p>
          <a:p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nor{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hasJob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Roberta,chef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), 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hasJob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Roberta,policeOfficer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)}.</a:t>
            </a:r>
          </a:p>
          <a:p>
            <a:r>
              <a:rPr lang="en-US" sz="2400" dirty="0" smtClean="0"/>
              <a:t>;;;</a:t>
            </a:r>
          </a:p>
          <a:p>
            <a:r>
              <a:rPr lang="en-US" sz="2400" dirty="0" smtClean="0"/>
              <a:t>;;; </a:t>
            </a:r>
            <a:r>
              <a:rPr lang="en-US" sz="2400" dirty="0" err="1" smtClean="0"/>
              <a:t>inf</a:t>
            </a:r>
            <a:r>
              <a:rPr lang="en-US" sz="2400" dirty="0" smtClean="0"/>
              <a:t>: "Since they went golfing together, the chef and the police officer are not the same person."</a:t>
            </a:r>
          </a:p>
          <a:p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all(x)(Person(x) =&gt; 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nand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hasJob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(x, chef), 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hasJob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x,policeOfficer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)}).</a:t>
            </a:r>
          </a:p>
          <a:p>
            <a:r>
              <a:rPr lang="en-US" sz="2400" dirty="0" smtClean="0"/>
              <a:t>;;;</a:t>
            </a:r>
          </a:p>
          <a:p>
            <a:r>
              <a:rPr lang="en-US" sz="2400" dirty="0" smtClean="0"/>
              <a:t>;;; </a:t>
            </a:r>
            <a:r>
              <a:rPr lang="en-US" sz="2400" dirty="0" err="1" smtClean="0"/>
              <a:t>jp</a:t>
            </a:r>
            <a:r>
              <a:rPr lang="en-US" sz="2400" dirty="0" smtClean="0"/>
              <a:t>: Question: Who holds which jobs?</a:t>
            </a:r>
          </a:p>
          <a:p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ask 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hasJob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(?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p,?j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endParaRPr lang="en-US" sz="2400" dirty="0" smtClean="0"/>
          </a:p>
          <a:p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wff71!:  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hasJob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Roberta,guard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    </a:t>
            </a:r>
          </a:p>
          <a:p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wff68!:  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hasJob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Roberta,teacher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    </a:t>
            </a:r>
          </a:p>
          <a:p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wff63!:  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hasJob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Pete,telephoneOperator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    </a:t>
            </a:r>
          </a:p>
          <a:p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wff62!:  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hasJob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Pete,actor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    </a:t>
            </a:r>
          </a:p>
          <a:p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wff59!:  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hasJob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Thelma,chef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    </a:t>
            </a:r>
          </a:p>
          <a:p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wff52!:  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hasJob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Thelma,boxer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    </a:t>
            </a:r>
          </a:p>
          <a:p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wff48!:  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hasJob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Steve,nurse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    </a:t>
            </a:r>
          </a:p>
          <a:p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wff46!:  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hasJob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Steve,policeOfficer</a:t>
            </a:r>
            <a:r>
              <a:rPr lang="en-US" sz="2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    </a:t>
            </a:r>
          </a:p>
          <a:p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CPU time : 0.46 </a:t>
            </a:r>
          </a:p>
          <a:p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6934200" y="34426029"/>
            <a:ext cx="20345400" cy="169277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Software</a:t>
            </a:r>
            <a:r>
              <a:rPr lang="en-US" sz="2800" dirty="0" smtClean="0"/>
              <a:t> </a:t>
            </a:r>
            <a:r>
              <a:rPr lang="en-US" sz="2800" dirty="0" smtClean="0"/>
              <a:t>   using </a:t>
            </a:r>
            <a:r>
              <a:rPr lang="en-US" sz="2800" dirty="0" smtClean="0"/>
              <a:t>these connectives available for downloading at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http://www.cse.buffalo.edu/~shapiro/Software/</a:t>
            </a:r>
            <a:endParaRPr lang="en-US" sz="2800" dirty="0" smtClean="0"/>
          </a:p>
          <a:p>
            <a:pPr lvl="1"/>
            <a:r>
              <a:rPr lang="en-US" sz="2800" dirty="0" err="1">
                <a:latin typeface="Courier New" pitchFamily="49" charset="0"/>
                <a:cs typeface="Courier New" pitchFamily="49" charset="0"/>
              </a:rPr>
              <a:t>u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bprover</a:t>
            </a:r>
            <a:r>
              <a:rPr lang="en-US" sz="2800" dirty="0" smtClean="0"/>
              <a:t>, a resolution refutation theorem </a:t>
            </a:r>
            <a:r>
              <a:rPr lang="en-US" sz="2800" dirty="0" err="1" smtClean="0"/>
              <a:t>prover</a:t>
            </a:r>
            <a:endParaRPr lang="en-US" sz="2800" dirty="0" smtClean="0"/>
          </a:p>
          <a:p>
            <a:pPr lvl="1"/>
            <a:r>
              <a:rPr lang="en-US" sz="2800" dirty="0" smtClean="0"/>
              <a:t>SNePS Knowledge representation, reasoning, and acting system</a:t>
            </a:r>
          </a:p>
        </p:txBody>
      </p:sp>
      <p:pic>
        <p:nvPicPr>
          <p:cNvPr id="14" name="Picture 13" descr="UBLogoLine.t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4881514" cy="990600"/>
          </a:xfrm>
          <a:prstGeom prst="rect">
            <a:avLst/>
          </a:prstGeom>
          <a:ln>
            <a:solidFill>
              <a:schemeClr val="tx2"/>
            </a:solidFill>
          </a:ln>
        </p:spPr>
      </p:pic>
      <p:pic>
        <p:nvPicPr>
          <p:cNvPr id="15" name="Picture 14" descr="cselogo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405800" y="0"/>
            <a:ext cx="4800600" cy="1537692"/>
          </a:xfrm>
          <a:prstGeom prst="rect">
            <a:avLst/>
          </a:prstGeom>
          <a:ln>
            <a:solidFill>
              <a:schemeClr val="tx2"/>
            </a:solidFill>
          </a:ln>
        </p:spPr>
      </p:pic>
      <p:sp>
        <p:nvSpPr>
          <p:cNvPr id="16" name="TextBox 15"/>
          <p:cNvSpPr txBox="1"/>
          <p:nvPr/>
        </p:nvSpPr>
        <p:spPr>
          <a:xfrm>
            <a:off x="1371600" y="7696201"/>
            <a:ext cx="13411200" cy="830997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chemeClr val="bg1"/>
                </a:solidFill>
              </a:rPr>
              <a:t>Problem: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71600" y="26746200"/>
            <a:ext cx="12268200" cy="830997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solidFill>
                  <a:schemeClr val="bg1"/>
                </a:solidFill>
              </a:rPr>
              <a:t>Soluition</a:t>
            </a:r>
            <a:r>
              <a:rPr lang="en-US" sz="4800" dirty="0" smtClean="0">
                <a:solidFill>
                  <a:schemeClr val="bg1"/>
                </a:solidFill>
              </a:rPr>
              <a:t>: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5163800" y="7696200"/>
            <a:ext cx="13792200" cy="830997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48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ndor</a:t>
            </a:r>
            <a:r>
              <a:rPr lang="en-US" sz="4800" dirty="0" smtClean="0">
                <a:solidFill>
                  <a:schemeClr val="bg1"/>
                </a:solidFill>
              </a:rPr>
              <a:t>, a generalization: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163800" y="20047803"/>
            <a:ext cx="12725400" cy="830997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48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hresh: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5163800" y="27203400"/>
            <a:ext cx="10515600" cy="830997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cs typeface="Courier New" pitchFamily="49" charset="0"/>
              </a:rPr>
              <a:t>Bottom Line</a:t>
            </a:r>
            <a:r>
              <a:rPr lang="en-US" sz="48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: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934200" y="34449603"/>
            <a:ext cx="2590800" cy="830997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cs typeface="Courier New" pitchFamily="49" charset="0"/>
              </a:rPr>
              <a:t>Software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9794200" y="7696200"/>
            <a:ext cx="19735800" cy="830997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cs typeface="Courier New" pitchFamily="49" charset="0"/>
              </a:rPr>
              <a:t>Example</a:t>
            </a:r>
            <a:r>
              <a:rPr lang="en-US" sz="4800" dirty="0" smtClean="0">
                <a:solidFill>
                  <a:schemeClr val="bg1"/>
                </a:solidFill>
              </a:rPr>
              <a:t>:</a:t>
            </a:r>
            <a:endParaRPr lang="en-US" sz="4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2606</TotalTime>
  <Words>1388</Words>
  <Application>Microsoft Office PowerPoint</Application>
  <PresentationFormat>Custom</PresentationFormat>
  <Paragraphs>187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University at Buffalo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shapiro</dc:creator>
  <cp:lastModifiedBy>shapiro</cp:lastModifiedBy>
  <cp:revision>91</cp:revision>
  <dcterms:created xsi:type="dcterms:W3CDTF">2010-05-04T19:46:06Z</dcterms:created>
  <dcterms:modified xsi:type="dcterms:W3CDTF">2010-05-06T15:20:30Z</dcterms:modified>
</cp:coreProperties>
</file>