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206400" cy="36576000"/>
  <p:notesSz cx="6858000" cy="9144000"/>
  <p:defaultTextStyle>
    <a:defPPr>
      <a:defRPr lang="en-US"/>
    </a:defPPr>
    <a:lvl1pPr marL="0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08062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016124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524186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032248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540310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048372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556434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064496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" d="100"/>
          <a:sy n="12" d="100"/>
        </p:scale>
        <p:origin x="-684" y="-78"/>
      </p:cViewPr>
      <p:guideLst>
        <p:guide orient="horz" pos="11520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362270"/>
            <a:ext cx="4352544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0726400"/>
            <a:ext cx="3584448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8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135-8C99-4D2C-B71B-1A6E9511E245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1B8-9163-4F1E-ABF9-17E7518CE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135-8C99-4D2C-B71B-1A6E9511E245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1B8-9163-4F1E-ABF9-17E7518CE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464739"/>
            <a:ext cx="11521440" cy="312081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464739"/>
            <a:ext cx="33710880" cy="31208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135-8C99-4D2C-B71B-1A6E9511E245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1B8-9163-4F1E-ABF9-17E7518CE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135-8C99-4D2C-B71B-1A6E9511E245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1B8-9163-4F1E-ABF9-17E7518CE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3503469"/>
            <a:ext cx="43525440" cy="7264400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5502472"/>
            <a:ext cx="43525440" cy="8000997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8062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612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41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135-8C99-4D2C-B71B-1A6E9511E245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1B8-9163-4F1E-ABF9-17E7518CE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8534403"/>
            <a:ext cx="22616160" cy="24138469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8534403"/>
            <a:ext cx="22616160" cy="24138469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135-8C99-4D2C-B71B-1A6E9511E245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1B8-9163-4F1E-ABF9-17E7518CE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187269"/>
            <a:ext cx="22625053" cy="3412064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1599333"/>
            <a:ext cx="22625053" cy="21073536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8187269"/>
            <a:ext cx="22633940" cy="3412064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1599333"/>
            <a:ext cx="22633940" cy="21073536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135-8C99-4D2C-B71B-1A6E9511E245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1B8-9163-4F1E-ABF9-17E7518CE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135-8C99-4D2C-B71B-1A6E9511E245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1B8-9163-4F1E-ABF9-17E7518CE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135-8C99-4D2C-B71B-1A6E9511E245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1B8-9163-4F1E-ABF9-17E7518CE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456267"/>
            <a:ext cx="16846553" cy="619760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456269"/>
            <a:ext cx="28625800" cy="31216603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7653869"/>
            <a:ext cx="16846553" cy="25019003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135-8C99-4D2C-B71B-1A6E9511E245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1B8-9163-4F1E-ABF9-17E7518CE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5603200"/>
            <a:ext cx="30723840" cy="3022603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268133"/>
            <a:ext cx="30723840" cy="21945600"/>
          </a:xfrm>
        </p:spPr>
        <p:txBody>
          <a:bodyPr/>
          <a:lstStyle>
            <a:lvl1pPr marL="0" indent="0">
              <a:buNone/>
              <a:defRPr sz="17600"/>
            </a:lvl1pPr>
            <a:lvl2pPr marL="2508062" indent="0">
              <a:buNone/>
              <a:defRPr sz="15400"/>
            </a:lvl2pPr>
            <a:lvl3pPr marL="5016124" indent="0">
              <a:buNone/>
              <a:defRPr sz="13200"/>
            </a:lvl3pPr>
            <a:lvl4pPr marL="7524186" indent="0">
              <a:buNone/>
              <a:defRPr sz="11000"/>
            </a:lvl4pPr>
            <a:lvl5pPr marL="10032248" indent="0">
              <a:buNone/>
              <a:defRPr sz="11000"/>
            </a:lvl5pPr>
            <a:lvl6pPr marL="12540310" indent="0">
              <a:buNone/>
              <a:defRPr sz="11000"/>
            </a:lvl6pPr>
            <a:lvl7pPr marL="15048372" indent="0">
              <a:buNone/>
              <a:defRPr sz="11000"/>
            </a:lvl7pPr>
            <a:lvl8pPr marL="17556434" indent="0">
              <a:buNone/>
              <a:defRPr sz="11000"/>
            </a:lvl8pPr>
            <a:lvl9pPr marL="20064496" indent="0">
              <a:buNone/>
              <a:defRPr sz="1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8625803"/>
            <a:ext cx="30723840" cy="4292597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9135-8C99-4D2C-B71B-1A6E9511E245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11B8-9163-4F1E-ABF9-17E7518CE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464736"/>
            <a:ext cx="46085760" cy="6096000"/>
          </a:xfrm>
          <a:prstGeom prst="rect">
            <a:avLst/>
          </a:prstGeom>
        </p:spPr>
        <p:txBody>
          <a:bodyPr vert="horz" lIns="501612" tIns="250806" rIns="501612" bIns="25080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534403"/>
            <a:ext cx="46085760" cy="24138469"/>
          </a:xfrm>
          <a:prstGeom prst="rect">
            <a:avLst/>
          </a:prstGeom>
        </p:spPr>
        <p:txBody>
          <a:bodyPr vert="horz" lIns="501612" tIns="250806" rIns="501612" bIns="2508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3900536"/>
            <a:ext cx="11948160" cy="1947333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99135-8C99-4D2C-B71B-1A6E9511E245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3900536"/>
            <a:ext cx="16215360" cy="1947333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3900536"/>
            <a:ext cx="11948160" cy="1947333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C11B8-9163-4F1E-ABF9-17E7518CE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16124" rtl="0" eaLnBrk="1" latinLnBrk="0" hangingPunct="1">
        <a:spcBef>
          <a:spcPct val="0"/>
        </a:spcBef>
        <a:buNone/>
        <a:defRPr sz="2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047" indent="-1881047" algn="l" defTabSz="5016124" rtl="0" eaLnBrk="1" latinLnBrk="0" hangingPunct="1">
        <a:spcBef>
          <a:spcPct val="20000"/>
        </a:spcBef>
        <a:buFont typeface="Arial" pitchFamily="34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601" indent="-1567539" algn="l" defTabSz="5016124" rtl="0" eaLnBrk="1" latinLnBrk="0" hangingPunct="1">
        <a:spcBef>
          <a:spcPct val="20000"/>
        </a:spcBef>
        <a:buFont typeface="Arial" pitchFamily="34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155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8217" indent="-1254031" algn="l" defTabSz="5016124" rtl="0" eaLnBrk="1" latinLnBrk="0" hangingPunct="1">
        <a:spcBef>
          <a:spcPct val="20000"/>
        </a:spcBef>
        <a:buFont typeface="Arial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6279" indent="-1254031" algn="l" defTabSz="5016124" rtl="0" eaLnBrk="1" latinLnBrk="0" hangingPunct="1">
        <a:spcBef>
          <a:spcPct val="20000"/>
        </a:spcBef>
        <a:buFont typeface="Arial" pitchFamily="34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4341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2403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10465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8527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8062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6124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4186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2248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40310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8372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6434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4496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51206400" cy="701730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endParaRPr lang="en-US" sz="7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Set-Oriented </a:t>
            </a:r>
            <a:r>
              <a:rPr lang="en-US" sz="7200" b="1" dirty="0" smtClean="0">
                <a:solidFill>
                  <a:schemeClr val="bg1"/>
                </a:solidFill>
              </a:rPr>
              <a:t>Logical Connectives: Syntax and Semantics</a:t>
            </a:r>
          </a:p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Stuart C. Shapiro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Department of Computer Science and Engineering and Center for Cognitive Science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The State University of New York at Buffalo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Buffalo, NY 14260-2000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shapiro@cse.buffalo.edu</a:t>
            </a:r>
            <a:endParaRPr lang="en-US" sz="6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2128" y="7696200"/>
            <a:ext cx="13411200" cy="184973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Problem:</a:t>
            </a:r>
          </a:p>
          <a:p>
            <a:endParaRPr lang="en-US" sz="2800" dirty="0" smtClean="0"/>
          </a:p>
          <a:p>
            <a:r>
              <a:rPr lang="en-US" sz="2800" dirty="0" smtClean="0"/>
              <a:t>In </a:t>
            </a:r>
            <a:r>
              <a:rPr lang="en-US" sz="2800" dirty="0" smtClean="0"/>
              <a:t>CLIF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800" dirty="0" smtClean="0"/>
              <a:t> </a:t>
            </a:r>
            <a:r>
              <a:rPr lang="en-US" sz="2800" dirty="0" err="1" smtClean="0"/>
              <a:t>and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2800" dirty="0" smtClean="0"/>
              <a:t> take sets of arguments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(and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(and a b c) ≡ (and b c a) 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(and a b a) ≡ (and a b)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(or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(or a b c) ≡ (or c b a)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(or a b a) ≡ (or a b)</a:t>
            </a:r>
          </a:p>
          <a:p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ff</a:t>
            </a:r>
            <a:r>
              <a:rPr lang="en-US" sz="2800" dirty="0" smtClean="0">
                <a:cs typeface="Courier New" pitchFamily="49" charset="0"/>
              </a:rPr>
              <a:t> doesn’t.</a:t>
            </a:r>
          </a:p>
          <a:p>
            <a:r>
              <a:rPr lang="en-US" sz="2800" dirty="0" smtClean="0">
                <a:cs typeface="Courier New" pitchFamily="49" charset="0"/>
              </a:rPr>
              <a:t>Why?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nd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en-US" sz="2800" dirty="0" err="1" smtClean="0">
                <a:cs typeface="Courier New" pitchFamily="49" charset="0"/>
              </a:rPr>
              <a:t>and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2800" dirty="0" smtClean="0">
                <a:cs typeface="Courier New" pitchFamily="49" charset="0"/>
              </a:rPr>
              <a:t> are</a:t>
            </a:r>
          </a:p>
          <a:p>
            <a:pPr lvl="1"/>
            <a:r>
              <a:rPr lang="en-US" sz="2800" dirty="0" smtClean="0">
                <a:cs typeface="Courier New" pitchFamily="49" charset="0"/>
              </a:rPr>
              <a:t>Commutative:</a:t>
            </a:r>
          </a:p>
          <a:p>
            <a:pPr lvl="2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(and a b) ≡ (and b a)</a:t>
            </a:r>
          </a:p>
          <a:p>
            <a:pPr lvl="2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(or a b) ≡ (or b a)</a:t>
            </a:r>
          </a:p>
          <a:p>
            <a:pPr lvl="1"/>
            <a:r>
              <a:rPr lang="en-US" sz="2800" dirty="0" smtClean="0">
                <a:cs typeface="Courier New" pitchFamily="49" charset="0"/>
              </a:rPr>
              <a:t>Associative:</a:t>
            </a:r>
          </a:p>
          <a:p>
            <a:pPr lvl="1"/>
            <a:r>
              <a:rPr lang="en-US" sz="2800" dirty="0">
                <a:cs typeface="Courier New" pitchFamily="49" charset="0"/>
              </a:rPr>
              <a:t>	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(and a (and b c)) ≡ (and (and a b) c)</a:t>
            </a:r>
          </a:p>
          <a:p>
            <a:pPr lvl="2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(or a (or b c)) ≡ (or (or a b) c)</a:t>
            </a:r>
          </a:p>
          <a:p>
            <a:pPr lvl="1"/>
            <a:r>
              <a:rPr lang="en-US" sz="2800" dirty="0" smtClean="0">
                <a:cs typeface="Courier New" pitchFamily="49" charset="0"/>
              </a:rPr>
              <a:t>Idempotent:</a:t>
            </a:r>
          </a:p>
          <a:p>
            <a:pPr lvl="2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(and a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a</a:t>
            </a:r>
          </a:p>
          <a:p>
            <a:pPr lvl="2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(or a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a</a:t>
            </a:r>
          </a:p>
          <a:p>
            <a:r>
              <a:rPr lang="en-US" sz="2800" dirty="0" smtClean="0">
                <a:cs typeface="Courier New" pitchFamily="49" charset="0"/>
              </a:rPr>
              <a:t>But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iff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cs typeface="Courier New" pitchFamily="49" charset="0"/>
              </a:rPr>
              <a:t>is not idempotent: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iff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T</a:t>
            </a:r>
            <a:endParaRPr lang="en-US" sz="2800" dirty="0">
              <a:solidFill>
                <a:srgbClr val="0070C0"/>
              </a:solidFill>
              <a:cs typeface="Courier New" pitchFamily="49" charset="0"/>
            </a:endParaRPr>
          </a:p>
          <a:p>
            <a:r>
              <a:rPr lang="en-US" sz="2800" dirty="0" smtClean="0">
                <a:cs typeface="Courier New" pitchFamily="49" charset="0"/>
              </a:rPr>
              <a:t>What about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>
                <a:cs typeface="Courier New" pitchFamily="49" charset="0"/>
              </a:rPr>
              <a:t>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nor</a:t>
            </a:r>
            <a:r>
              <a:rPr lang="en-US" sz="2800" dirty="0" smtClean="0"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800" dirty="0" smtClean="0">
                <a:cs typeface="Courier New" pitchFamily="49" charset="0"/>
              </a:rPr>
              <a:t>?</a:t>
            </a:r>
          </a:p>
          <a:p>
            <a:r>
              <a:rPr lang="en-US" sz="2800" dirty="0" smtClean="0">
                <a:cs typeface="Courier New" pitchFamily="49" charset="0"/>
              </a:rPr>
              <a:t>None are idempotent: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(not a)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(nor a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(not a)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F</a:t>
            </a:r>
          </a:p>
          <a:p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cs typeface="Courier New" pitchFamily="49" charset="0"/>
              </a:rPr>
              <a:t>and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nor</a:t>
            </a:r>
            <a:r>
              <a:rPr lang="en-US" sz="2800" dirty="0" smtClean="0">
                <a:cs typeface="Courier New" pitchFamily="49" charset="0"/>
              </a:rPr>
              <a:t> are not even associative: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F) ≡ T</a:t>
            </a:r>
            <a:endParaRPr lang="en-US" sz="2800" dirty="0" smtClean="0">
              <a:solidFill>
                <a:srgbClr val="0070C0"/>
              </a:solidFill>
              <a:cs typeface="Courier New" pitchFamily="49" charset="0"/>
            </a:endParaRPr>
          </a:p>
          <a:p>
            <a:pPr lvl="1"/>
            <a:r>
              <a:rPr lang="en-US" sz="2800" dirty="0" smtClean="0">
                <a:cs typeface="Courier New" pitchFamily="49" charset="0"/>
              </a:rPr>
              <a:t>but 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 F)) ≡ F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(nor (nor T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F) ≡ T</a:t>
            </a:r>
            <a:endParaRPr lang="en-US" sz="2800" dirty="0" smtClean="0">
              <a:solidFill>
                <a:srgbClr val="0070C0"/>
              </a:solidFill>
              <a:cs typeface="Courier New" pitchFamily="49" charset="0"/>
            </a:endParaRPr>
          </a:p>
          <a:p>
            <a:pPr lvl="1"/>
            <a:r>
              <a:rPr lang="en-US" sz="2800" dirty="0" smtClean="0">
                <a:cs typeface="Courier New" pitchFamily="49" charset="0"/>
              </a:rPr>
              <a:t>but 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(nor T (nor T F)) ≡ F</a:t>
            </a:r>
          </a:p>
          <a:p>
            <a:r>
              <a:rPr lang="en-US" sz="2800" dirty="0" smtClean="0">
                <a:cs typeface="Courier New" pitchFamily="49" charset="0"/>
              </a:rPr>
              <a:t>Worse,</a:t>
            </a:r>
          </a:p>
          <a:p>
            <a:pPr lvl="1"/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iff</a:t>
            </a:r>
            <a:r>
              <a:rPr lang="en-US" sz="2800" dirty="0" smtClean="0">
                <a:cs typeface="Courier New" pitchFamily="49" charset="0"/>
              </a:rPr>
              <a:t> does not mean “all are equivalent”</a:t>
            </a:r>
          </a:p>
          <a:p>
            <a:pPr lvl="2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iff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iff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 T)) ≡ T</a:t>
            </a:r>
          </a:p>
          <a:p>
            <a:pPr lvl="1"/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>
                <a:cs typeface="Courier New" pitchFamily="49" charset="0"/>
              </a:rPr>
              <a:t> does not mean “they’re not all true”</a:t>
            </a:r>
          </a:p>
          <a:p>
            <a:pPr lvl="1"/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 ≡ T</a:t>
            </a:r>
          </a:p>
          <a:p>
            <a:pPr lvl="1"/>
            <a:r>
              <a:rPr lang="en-US" sz="28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2800" dirty="0" smtClean="0">
                <a:cs typeface="Courier New" pitchFamily="49" charset="0"/>
              </a:rPr>
              <a:t> does not mean “none are true”</a:t>
            </a:r>
          </a:p>
          <a:p>
            <a:pPr lvl="1"/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(nor F (nor T F)) ≡ T</a:t>
            </a:r>
          </a:p>
          <a:p>
            <a:pPr lvl="1"/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2800" dirty="0" smtClean="0">
                <a:cs typeface="Courier New" pitchFamily="49" charset="0"/>
              </a:rPr>
              <a:t> does not mean “exactly one is true”</a:t>
            </a:r>
          </a:p>
          <a:p>
            <a:pPr lvl="1"/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 ≡ 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82128" y="26746200"/>
            <a:ext cx="12268200" cy="72943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Solution:</a:t>
            </a:r>
          </a:p>
          <a:p>
            <a:endParaRPr lang="en-US" sz="2800" dirty="0" smtClean="0"/>
          </a:p>
          <a:p>
            <a:r>
              <a:rPr lang="en-US" sz="2800" dirty="0" smtClean="0"/>
              <a:t>Define </a:t>
            </a:r>
            <a:r>
              <a:rPr lang="en-US" sz="2800" dirty="0" smtClean="0"/>
              <a:t>generalized versions of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nor</a:t>
            </a:r>
            <a:r>
              <a:rPr lang="en-US" sz="2800" dirty="0" smtClean="0"/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800" dirty="0" smtClean="0"/>
              <a:t>, and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iff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800" dirty="0" smtClean="0">
                <a:cs typeface="Courier New" pitchFamily="49" charset="0"/>
              </a:rPr>
              <a:t> if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cs typeface="Courier New" pitchFamily="49" charset="0"/>
              </a:rPr>
              <a:t>are all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 smtClean="0">
                <a:cs typeface="Courier New" pitchFamily="49" charset="0"/>
              </a:rPr>
              <a:t>; else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(nor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 smtClean="0">
                <a:cs typeface="Courier New" pitchFamily="49" charset="0"/>
              </a:rPr>
              <a:t> if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cs typeface="Courier New" pitchFamily="49" charset="0"/>
              </a:rPr>
              <a:t>are all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800" dirty="0" smtClean="0">
                <a:cs typeface="Courier New" pitchFamily="49" charset="0"/>
              </a:rPr>
              <a:t>; else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 smtClean="0">
                <a:cs typeface="Courier New" pitchFamily="49" charset="0"/>
              </a:rPr>
              <a:t> if exactly one of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cs typeface="Courier New" pitchFamily="49" charset="0"/>
              </a:rPr>
              <a:t>is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 smtClean="0">
                <a:cs typeface="Courier New" pitchFamily="49" charset="0"/>
              </a:rPr>
              <a:t>; else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iff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 smtClean="0">
                <a:cs typeface="Courier New" pitchFamily="49" charset="0"/>
              </a:rPr>
              <a:t> if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cs typeface="Courier New" pitchFamily="49" charset="0"/>
              </a:rPr>
              <a:t>are all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 smtClean="0">
                <a:cs typeface="Courier New" pitchFamily="49" charset="0"/>
              </a:rPr>
              <a:t> or all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800" dirty="0" smtClean="0">
                <a:cs typeface="Courier New" pitchFamily="49" charset="0"/>
              </a:rPr>
              <a:t>; else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endParaRPr lang="en-US" sz="2800" dirty="0" smtClean="0">
              <a:cs typeface="Courier New" pitchFamily="49" charset="0"/>
            </a:endParaRPr>
          </a:p>
          <a:p>
            <a:r>
              <a:rPr lang="en-US" sz="2800" b="1" dirty="0" smtClean="0">
                <a:cs typeface="Courier New" pitchFamily="49" charset="0"/>
              </a:rPr>
              <a:t>Theorem 1:</a:t>
            </a:r>
            <a:r>
              <a:rPr lang="en-US" sz="2800" dirty="0" smtClean="0">
                <a:cs typeface="Courier New" pitchFamily="49" charset="0"/>
              </a:rPr>
              <a:t> When restricted to two arguments, the generalized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>
                <a:cs typeface="Courier New" pitchFamily="49" charset="0"/>
              </a:rPr>
              <a:t>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nor</a:t>
            </a:r>
            <a:r>
              <a:rPr lang="en-US" sz="2800" dirty="0" smtClean="0"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800" dirty="0" smtClean="0">
                <a:cs typeface="Courier New" pitchFamily="49" charset="0"/>
              </a:rPr>
              <a:t>, and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iff</a:t>
            </a:r>
            <a:r>
              <a:rPr lang="en-US" sz="2800" dirty="0" smtClean="0">
                <a:cs typeface="Courier New" pitchFamily="49" charset="0"/>
              </a:rPr>
              <a:t> are equivalent to the respective standard binary connectives.</a:t>
            </a:r>
          </a:p>
          <a:p>
            <a:endParaRPr lang="en-US" sz="2800" dirty="0">
              <a:cs typeface="Courier New" pitchFamily="49" charset="0"/>
            </a:endParaRPr>
          </a:p>
          <a:p>
            <a:r>
              <a:rPr lang="en-US" sz="2800" b="1" dirty="0" smtClean="0">
                <a:cs typeface="Courier New" pitchFamily="49" charset="0"/>
              </a:rPr>
              <a:t>Theorem 2</a:t>
            </a:r>
            <a:r>
              <a:rPr lang="en-US" sz="2800" dirty="0" smtClean="0">
                <a:cs typeface="Courier New" pitchFamily="49" charset="0"/>
              </a:rPr>
              <a:t>: For any </a:t>
            </a:r>
            <a:r>
              <a:rPr lang="en-US" sz="2800" dirty="0" err="1" smtClean="0">
                <a:cs typeface="Courier New" pitchFamily="49" charset="0"/>
              </a:rPr>
              <a:t>wff</a:t>
            </a:r>
            <a:r>
              <a:rPr lang="en-US" sz="2800" dirty="0" smtClean="0">
                <a:cs typeface="Courier New" pitchFamily="49" charset="0"/>
              </a:rPr>
              <a:t>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>
                <a:cs typeface="Courier New" pitchFamily="49" charset="0"/>
              </a:rPr>
              <a:t>, 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(nor a) ≡ (not a)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74328" y="7696200"/>
            <a:ext cx="13795893" cy="1074140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800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4800" dirty="0" err="1" smtClean="0">
                <a:latin typeface="Courier New" pitchFamily="49" charset="0"/>
                <a:cs typeface="Courier New" pitchFamily="49" charset="0"/>
              </a:rPr>
              <a:t>ndor</a:t>
            </a:r>
            <a:r>
              <a:rPr lang="en-US" sz="4800" dirty="0" smtClean="0"/>
              <a:t>, a generalization:</a:t>
            </a:r>
            <a:endParaRPr lang="en-US" sz="2800" dirty="0" smtClean="0"/>
          </a:p>
          <a:p>
            <a:endParaRPr lang="en-US" sz="28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j)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800" dirty="0" smtClean="0">
                <a:cs typeface="Courier New" pitchFamily="49" charset="0"/>
              </a:rPr>
              <a:t>if at least 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|{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i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800" i="1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i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}|)</a:t>
            </a:r>
          </a:p>
          <a:p>
            <a:pPr lvl="1"/>
            <a:r>
              <a:rPr lang="en-US" sz="2800" dirty="0" smtClean="0">
                <a:cs typeface="Courier New" pitchFamily="49" charset="0"/>
              </a:rPr>
              <a:t>and at most 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j,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|{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i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800" i="1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i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}|)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cs typeface="Courier New" pitchFamily="49" charset="0"/>
              </a:rPr>
              <a:t>are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 smtClean="0">
                <a:cs typeface="Courier New" pitchFamily="49" charset="0"/>
              </a:rPr>
              <a:t>;</a:t>
            </a:r>
          </a:p>
          <a:p>
            <a:pPr lvl="1"/>
            <a:r>
              <a:rPr lang="en-US" sz="2800" dirty="0">
                <a:cs typeface="Courier New" pitchFamily="49" charset="0"/>
              </a:rPr>
              <a:t>e</a:t>
            </a:r>
            <a:r>
              <a:rPr lang="en-US" sz="2800" dirty="0" smtClean="0">
                <a:cs typeface="Courier New" pitchFamily="49" charset="0"/>
              </a:rPr>
              <a:t>lse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F</a:t>
            </a:r>
          </a:p>
          <a:p>
            <a:r>
              <a:rPr lang="en-US" sz="2800" b="1" dirty="0" smtClean="0">
                <a:cs typeface="Courier New" pitchFamily="49" charset="0"/>
              </a:rPr>
              <a:t>Theorem 3: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(and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(n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(or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(1 n)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(not a) ≡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(0 0) a)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(0 n-1)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(nor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(0 0)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(1 1)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2800" dirty="0" smtClean="0">
              <a:cs typeface="Courier New" pitchFamily="49" charset="0"/>
            </a:endParaRPr>
          </a:p>
          <a:p>
            <a:r>
              <a:rPr lang="en-US" sz="2800" b="1" dirty="0" smtClean="0">
                <a:cs typeface="Courier New" pitchFamily="49" charset="0"/>
              </a:rPr>
              <a:t>Theorem 4:  </a:t>
            </a:r>
            <a:r>
              <a:rPr lang="en-US" sz="2800" dirty="0" smtClean="0">
                <a:cs typeface="Courier New" pitchFamily="49" charset="0"/>
              </a:rPr>
              <a:t>For any integers,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j, k, n, </a:t>
            </a:r>
            <a:r>
              <a:rPr lang="en-US" sz="2800" dirty="0" err="1" smtClean="0">
                <a:cs typeface="Courier New" pitchFamily="49" charset="0"/>
              </a:rPr>
              <a:t>s.t</a:t>
            </a:r>
            <a:r>
              <a:rPr lang="en-US" sz="2800" dirty="0" smtClean="0">
                <a:cs typeface="Courier New" pitchFamily="49" charset="0"/>
              </a:rPr>
              <a:t>.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/>
                <a:cs typeface="Courier New"/>
              </a:rPr>
              <a:t>≤</a:t>
            </a:r>
            <a:r>
              <a:rPr lang="en-US" sz="2800" dirty="0" err="1" smtClean="0">
                <a:latin typeface="Courier New"/>
                <a:cs typeface="Courier New"/>
              </a:rPr>
              <a:t>j≤k≤n</a:t>
            </a:r>
            <a:r>
              <a:rPr lang="en-US" sz="2800" dirty="0" smtClean="0">
                <a:cs typeface="Courier New"/>
              </a:rPr>
              <a:t>, and any distinct </a:t>
            </a:r>
            <a:r>
              <a:rPr lang="en-US" sz="2800" dirty="0" err="1" smtClean="0">
                <a:cs typeface="Courier New"/>
              </a:rPr>
              <a:t>wffs</a:t>
            </a:r>
            <a:r>
              <a:rPr lang="en-US" sz="2800" dirty="0" smtClean="0">
                <a:cs typeface="Courier New"/>
              </a:rPr>
              <a:t>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cs typeface="Courier New"/>
              </a:rPr>
              <a:t>,</a:t>
            </a:r>
          </a:p>
          <a:p>
            <a:r>
              <a:rPr lang="en-US" sz="2800" dirty="0" smtClean="0">
                <a:latin typeface="Courier New"/>
                <a:cs typeface="Courier New"/>
              </a:rPr>
              <a:t>(</a:t>
            </a:r>
            <a:r>
              <a:rPr lang="en-US" sz="2800" dirty="0" err="1" smtClean="0">
                <a:latin typeface="Courier New"/>
                <a:cs typeface="Courier New"/>
              </a:rPr>
              <a:t>andor</a:t>
            </a:r>
            <a:r>
              <a:rPr lang="en-US" sz="2800" dirty="0" smtClean="0">
                <a:latin typeface="Courier New"/>
                <a:cs typeface="Courier New"/>
              </a:rPr>
              <a:t> (j k) p</a:t>
            </a:r>
            <a:r>
              <a:rPr lang="en-US" sz="2800" baseline="-25000" dirty="0" smtClean="0">
                <a:latin typeface="Courier New"/>
                <a:cs typeface="Courier New"/>
              </a:rPr>
              <a:t>1</a:t>
            </a:r>
            <a:r>
              <a:rPr lang="en-US" sz="2800" dirty="0" smtClean="0">
                <a:latin typeface="Courier New"/>
                <a:cs typeface="Courier New"/>
              </a:rPr>
              <a:t> … </a:t>
            </a:r>
            <a:r>
              <a:rPr lang="en-US" sz="2800" dirty="0" err="1" smtClean="0">
                <a:latin typeface="Courier New"/>
                <a:cs typeface="Courier New"/>
              </a:rPr>
              <a:t>p</a:t>
            </a:r>
            <a:r>
              <a:rPr lang="en-US" sz="2800" baseline="-25000" dirty="0" err="1" smtClean="0">
                <a:latin typeface="Courier New"/>
                <a:cs typeface="Courier New"/>
              </a:rPr>
              <a:t>n</a:t>
            </a:r>
            <a:r>
              <a:rPr lang="en-US" sz="2800" dirty="0" smtClean="0">
                <a:latin typeface="Courier New"/>
                <a:cs typeface="Courier New"/>
              </a:rPr>
              <a:t>)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≡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&amp;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{~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(P-p)}) | p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800" baseline="30000" dirty="0" err="1" smtClean="0">
                <a:latin typeface="Courier New"/>
                <a:cs typeface="Courier New"/>
              </a:rPr>
              <a:t>k</a:t>
            </a:r>
            <a:r>
              <a:rPr lang="en-US" sz="2800" baseline="-25000" dirty="0" err="1" smtClean="0">
                <a:latin typeface="Courier New"/>
                <a:cs typeface="Courier New"/>
              </a:rPr>
              <a:t>i</a:t>
            </a:r>
            <a:r>
              <a:rPr lang="en-US" sz="2800" baseline="-25000" dirty="0" smtClean="0">
                <a:latin typeface="Courier New"/>
                <a:cs typeface="Courier New"/>
              </a:rPr>
              <a:t>=</a:t>
            </a:r>
            <a:r>
              <a:rPr lang="en-US" sz="2800" baseline="-25000" dirty="0" err="1" smtClean="0">
                <a:latin typeface="Courier New"/>
                <a:cs typeface="Courier New"/>
              </a:rPr>
              <a:t>j</a:t>
            </a:r>
            <a:r>
              <a:rPr lang="en-US" sz="2800" dirty="0" err="1" smtClean="0">
                <a:latin typeface="Courier New"/>
                <a:cs typeface="Courier New"/>
              </a:rPr>
              <a:t>choose</a:t>
            </a:r>
            <a:r>
              <a:rPr lang="en-US" sz="2800" dirty="0" smtClean="0">
                <a:latin typeface="Courier New"/>
                <a:cs typeface="Courier New"/>
              </a:rPr>
              <a:t>(</a:t>
            </a:r>
            <a:r>
              <a:rPr lang="en-US" sz="2800" dirty="0" err="1" smtClean="0">
                <a:latin typeface="Courier New"/>
                <a:cs typeface="Courier New"/>
              </a:rPr>
              <a:t>i,P</a:t>
            </a:r>
            <a:r>
              <a:rPr lang="en-US" sz="2800" dirty="0" smtClean="0">
                <a:latin typeface="Courier New"/>
                <a:cs typeface="Courier New"/>
              </a:rPr>
              <a:t>)}</a:t>
            </a:r>
          </a:p>
          <a:p>
            <a:r>
              <a:rPr lang="en-US" sz="2800" dirty="0">
                <a:cs typeface="Courier New"/>
              </a:rPr>
              <a:t>w</a:t>
            </a:r>
            <a:r>
              <a:rPr lang="en-US" sz="2800" dirty="0" smtClean="0">
                <a:cs typeface="Courier New"/>
              </a:rPr>
              <a:t>here</a:t>
            </a:r>
          </a:p>
          <a:p>
            <a:pPr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 = {p</a:t>
            </a:r>
            <a:r>
              <a:rPr lang="en-US" sz="28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hoose(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i,P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dirty="0" smtClean="0">
                <a:cs typeface="Courier New"/>
              </a:rPr>
              <a:t>= the set of all subsets of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dirty="0" smtClean="0">
                <a:cs typeface="Courier New"/>
              </a:rPr>
              <a:t> of size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~p = (not p)</a:t>
            </a:r>
          </a:p>
          <a:p>
            <a:pPr lvl="1"/>
            <a:r>
              <a:rPr lang="en-US" sz="2800" dirty="0">
                <a:latin typeface="Arial" pitchFamily="34" charset="0"/>
                <a:cs typeface="Arial" pitchFamily="34" charset="0"/>
              </a:rPr>
              <a:t>V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 = (or p</a:t>
            </a:r>
            <a:r>
              <a:rPr lang="en-US" sz="28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&amp;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 = (and p</a:t>
            </a:r>
            <a:r>
              <a:rPr lang="en-US" sz="28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2800" dirty="0">
              <a:cs typeface="Courier New" pitchFamily="49" charset="0"/>
            </a:endParaRPr>
          </a:p>
          <a:p>
            <a:r>
              <a:rPr lang="en-US" sz="2800" b="1" dirty="0" smtClean="0">
                <a:cs typeface="Courier New" pitchFamily="49" charset="0"/>
              </a:rPr>
              <a:t>Theorem 5: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andor</a:t>
            </a:r>
            <a:r>
              <a:rPr lang="en-US" sz="2800" dirty="0" smtClean="0">
                <a:cs typeface="Courier New" pitchFamily="49" charset="0"/>
              </a:rPr>
              <a:t> is expressively complete.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74328" y="20040600"/>
            <a:ext cx="12725728" cy="513986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Courier New" pitchFamily="49" charset="0"/>
                <a:cs typeface="Courier New" pitchFamily="49" charset="0"/>
              </a:rPr>
              <a:t>thresh</a:t>
            </a:r>
            <a:r>
              <a:rPr lang="en-US" sz="4800" dirty="0" smtClean="0"/>
              <a:t>:</a:t>
            </a:r>
            <a:endParaRPr lang="en-US" sz="2800" dirty="0" smtClean="0"/>
          </a:p>
          <a:p>
            <a:endParaRPr lang="en-US" sz="28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thresh(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j)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800" dirty="0" smtClean="0">
                <a:cs typeface="Courier New" pitchFamily="49" charset="0"/>
              </a:rPr>
              <a:t>if fewer than 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|{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p1, …, </a:t>
            </a:r>
            <a:r>
              <a:rPr lang="en-US" sz="2800" i="1" dirty="0" err="1" smtClean="0">
                <a:latin typeface="Courier New" pitchFamily="49" charset="0"/>
                <a:cs typeface="Courier New" pitchFamily="49" charset="0"/>
              </a:rPr>
              <a:t>pn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}|)</a:t>
            </a:r>
          </a:p>
          <a:p>
            <a:pPr lvl="1"/>
            <a:r>
              <a:rPr lang="en-US" sz="2800" dirty="0" smtClean="0">
                <a:cs typeface="Courier New" pitchFamily="49" charset="0"/>
              </a:rPr>
              <a:t>or more than 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j,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|{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p1, …, </a:t>
            </a:r>
            <a:r>
              <a:rPr lang="en-US" sz="2800" i="1" dirty="0" err="1" smtClean="0">
                <a:latin typeface="Courier New" pitchFamily="49" charset="0"/>
                <a:cs typeface="Courier New" pitchFamily="49" charset="0"/>
              </a:rPr>
              <a:t>pn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}|)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cs typeface="Courier New" pitchFamily="49" charset="0"/>
              </a:rPr>
              <a:t>are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 smtClean="0">
                <a:cs typeface="Courier New" pitchFamily="49" charset="0"/>
              </a:rPr>
              <a:t>;</a:t>
            </a:r>
          </a:p>
          <a:p>
            <a:pPr lvl="1"/>
            <a:r>
              <a:rPr lang="en-US" sz="2800" dirty="0">
                <a:cs typeface="Courier New" pitchFamily="49" charset="0"/>
              </a:rPr>
              <a:t>e</a:t>
            </a:r>
            <a:r>
              <a:rPr lang="en-US" sz="2800" dirty="0" smtClean="0">
                <a:cs typeface="Courier New" pitchFamily="49" charset="0"/>
              </a:rPr>
              <a:t>lse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F</a:t>
            </a:r>
          </a:p>
          <a:p>
            <a:r>
              <a:rPr lang="en-US" sz="2800" b="1" dirty="0" smtClean="0">
                <a:cs typeface="Courier New" pitchFamily="49" charset="0"/>
              </a:rPr>
              <a:t>Theorem 6:  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(thresh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j)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(not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j)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2800" dirty="0" smtClean="0">
              <a:cs typeface="Courier New" pitchFamily="49" charset="0"/>
            </a:endParaRPr>
          </a:p>
          <a:p>
            <a:r>
              <a:rPr lang="en-US" sz="2800" b="1" dirty="0" smtClean="0">
                <a:cs typeface="Courier New" pitchFamily="49" charset="0"/>
              </a:rPr>
              <a:t>Corollary 1: 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andor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j)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(not (thresh(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j)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 smtClean="0">
              <a:solidFill>
                <a:srgbClr val="0070C0"/>
              </a:solidFill>
              <a:cs typeface="Courier New" pitchFamily="49" charset="0"/>
            </a:endParaRPr>
          </a:p>
          <a:p>
            <a:endParaRPr lang="en-US" sz="2800" dirty="0">
              <a:cs typeface="Courier New" pitchFamily="49" charset="0"/>
            </a:endParaRPr>
          </a:p>
          <a:p>
            <a:r>
              <a:rPr lang="en-US" sz="2800" b="1" dirty="0" smtClean="0">
                <a:cs typeface="Courier New" pitchFamily="49" charset="0"/>
              </a:rPr>
              <a:t>Theorem 7:  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iff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≡ (thresh(1 n-1) p</a:t>
            </a:r>
            <a:r>
              <a:rPr lang="en-US" sz="2800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aseline="-25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800" dirty="0" smtClean="0">
                <a:cs typeface="Courier New" pitchFamily="49" charset="0"/>
              </a:rPr>
              <a:t>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n≥2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74328" y="27203400"/>
            <a:ext cx="10515600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Bottom Line: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These </a:t>
            </a:r>
            <a:r>
              <a:rPr lang="en-US" sz="2800" dirty="0" smtClean="0"/>
              <a:t>connectives permit a more concise, expressive knowledge base, with no computational cost during reasoning.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29804728" y="7696200"/>
            <a:ext cx="19725272" cy="285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/>
              <a:t> Example: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;;; THE JOBS PUZZLE in SNePS</a:t>
            </a:r>
          </a:p>
          <a:p>
            <a:r>
              <a:rPr lang="en-US" sz="2400" dirty="0" smtClean="0"/>
              <a:t>;;; by Stuart C. Shapiro</a:t>
            </a:r>
          </a:p>
          <a:p>
            <a:r>
              <a:rPr lang="en-US" sz="2400" dirty="0" smtClean="0"/>
              <a:t>;;; based on</a:t>
            </a:r>
          </a:p>
          <a:p>
            <a:r>
              <a:rPr lang="en-US" sz="2400" dirty="0" smtClean="0"/>
              <a:t>;;; The Jobs Puzzle in Full, Chapter 3.2</a:t>
            </a:r>
          </a:p>
          <a:p>
            <a:r>
              <a:rPr lang="en-US" sz="2400" dirty="0" smtClean="0"/>
              <a:t>;;; of Automated Reasoning: Introduction and Applications</a:t>
            </a:r>
          </a:p>
          <a:p>
            <a:r>
              <a:rPr lang="en-US" sz="2400" dirty="0" smtClean="0"/>
              <a:t>;;; by Larry </a:t>
            </a:r>
            <a:r>
              <a:rPr lang="en-US" sz="2400" dirty="0" err="1" smtClean="0"/>
              <a:t>Wos</a:t>
            </a:r>
            <a:r>
              <a:rPr lang="en-US" sz="2400" dirty="0" smtClean="0"/>
              <a:t>, Ross </a:t>
            </a:r>
            <a:r>
              <a:rPr lang="en-US" sz="2400" dirty="0" err="1" smtClean="0"/>
              <a:t>Overbeek</a:t>
            </a:r>
            <a:r>
              <a:rPr lang="en-US" sz="2400" dirty="0" smtClean="0"/>
              <a:t>, Ewing Lusk, and Jim Boyle, Prentice-Hall, Englewood Cliffs, NJ, 1984, pp. 55-58.</a:t>
            </a:r>
          </a:p>
          <a:p>
            <a:r>
              <a:rPr lang="en-US" sz="2400" dirty="0" smtClean="0"/>
              <a:t>;;;</a:t>
            </a:r>
          </a:p>
          <a:p>
            <a:r>
              <a:rPr lang="en-US" sz="2400" dirty="0" smtClean="0"/>
              <a:t>;;; Most inputs below are preceded by a line </a:t>
            </a:r>
            <a:r>
              <a:rPr lang="en-US" sz="2400" dirty="0" err="1" smtClean="0"/>
              <a:t>labelled</a:t>
            </a:r>
            <a:r>
              <a:rPr lang="en-US" sz="2400" dirty="0" smtClean="0"/>
              <a:t> "</a:t>
            </a:r>
            <a:r>
              <a:rPr lang="en-US" sz="2400" dirty="0" err="1" smtClean="0"/>
              <a:t>jp</a:t>
            </a:r>
            <a:r>
              <a:rPr lang="en-US" sz="2400" dirty="0" smtClean="0"/>
              <a:t>:",</a:t>
            </a:r>
          </a:p>
          <a:p>
            <a:r>
              <a:rPr lang="en-US" sz="2400" dirty="0" smtClean="0"/>
              <a:t>;;;      which comes directly from the statement of the jobs puzzle, p. 55 of </a:t>
            </a:r>
            <a:r>
              <a:rPr lang="en-US" sz="2400" dirty="0" err="1" smtClean="0"/>
              <a:t>Wos</a:t>
            </a:r>
            <a:r>
              <a:rPr lang="en-US" sz="2400" dirty="0" smtClean="0"/>
              <a:t> et al.</a:t>
            </a:r>
          </a:p>
          <a:p>
            <a:r>
              <a:rPr lang="en-US" sz="2400" dirty="0" smtClean="0"/>
              <a:t>;;; and some lines </a:t>
            </a:r>
            <a:r>
              <a:rPr lang="en-US" sz="2400" dirty="0" err="1" smtClean="0"/>
              <a:t>labelled</a:t>
            </a:r>
            <a:r>
              <a:rPr lang="en-US" sz="2400" dirty="0" smtClean="0"/>
              <a:t> "</a:t>
            </a:r>
            <a:r>
              <a:rPr lang="en-US" sz="2400" dirty="0" err="1" smtClean="0"/>
              <a:t>inf</a:t>
            </a:r>
            <a:r>
              <a:rPr lang="en-US" sz="2400" dirty="0" smtClean="0"/>
              <a:t>", which are </a:t>
            </a:r>
            <a:r>
              <a:rPr lang="en-US" sz="2400" dirty="0" err="1" smtClean="0"/>
              <a:t>permissable</a:t>
            </a:r>
            <a:r>
              <a:rPr lang="en-US" sz="2400" dirty="0" smtClean="0"/>
              <a:t> immediate inferences from the puzzle statement</a:t>
            </a:r>
          </a:p>
          <a:p>
            <a:r>
              <a:rPr lang="en-US" sz="2400" dirty="0" smtClean="0"/>
              <a:t>;;;      according to page 56 or Chapter 3.2.1, "The Solution by Person or Persons Unknown" of </a:t>
            </a:r>
            <a:r>
              <a:rPr lang="en-US" sz="2400" dirty="0" err="1" smtClean="0"/>
              <a:t>Wos</a:t>
            </a:r>
            <a:r>
              <a:rPr lang="en-US" sz="2400" dirty="0" smtClean="0"/>
              <a:t> et al.</a:t>
            </a:r>
          </a:p>
          <a:p>
            <a:r>
              <a:rPr lang="en-US" sz="2400" dirty="0" smtClean="0"/>
              <a:t>;;; and some lines </a:t>
            </a:r>
            <a:r>
              <a:rPr lang="en-US" sz="2400" dirty="0" err="1" smtClean="0"/>
              <a:t>labelled</a:t>
            </a:r>
            <a:r>
              <a:rPr lang="en-US" sz="2400" dirty="0" smtClean="0"/>
              <a:t> "</a:t>
            </a:r>
            <a:r>
              <a:rPr lang="en-US" sz="2400" dirty="0" err="1" smtClean="0"/>
              <a:t>scs</a:t>
            </a:r>
            <a:r>
              <a:rPr lang="en-US" sz="2400" dirty="0" smtClean="0"/>
              <a:t>:", which are my comments.</a:t>
            </a:r>
          </a:p>
          <a:p>
            <a:r>
              <a:rPr lang="en-US" sz="2400" dirty="0" smtClean="0"/>
              <a:t>;;;</a:t>
            </a: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clearkb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/>
              <a:t>;;;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jp</a:t>
            </a:r>
            <a:r>
              <a:rPr lang="en-US" sz="2400" dirty="0" smtClean="0"/>
              <a:t>: There are four people: Roberta, Thelma, Steve, and Pete.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and{Person(Roberta), Person(Thelma), Person(Steve), Person(Pete)}.</a:t>
            </a:r>
          </a:p>
          <a:p>
            <a:r>
              <a:rPr lang="en-US" sz="2400" dirty="0" smtClean="0"/>
              <a:t>;;;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jp</a:t>
            </a:r>
            <a:r>
              <a:rPr lang="en-US" sz="2400" dirty="0" smtClean="0"/>
              <a:t>: The jobs are: chef, guard, nurse, telephone operator, police officer (gender not implied), teacher, actor, and boxer.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and{Job(chef), Job(guard), Job(nurse), Job(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telephoneOperator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Job(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policeOfficer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 Job(teacher), Job(actor), Job(boxer)}.</a:t>
            </a:r>
          </a:p>
          <a:p>
            <a:r>
              <a:rPr lang="en-US" sz="2400" dirty="0" smtClean="0"/>
              <a:t>;;;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jp</a:t>
            </a:r>
            <a:r>
              <a:rPr lang="en-US" sz="2400" dirty="0" smtClean="0"/>
              <a:t>: Among [the people], they hold eight different jobs.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jp</a:t>
            </a:r>
            <a:r>
              <a:rPr lang="en-US" sz="2400" dirty="0" smtClean="0"/>
              <a:t>: Each holds exactly two jobs.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all(p)(Person(p) =&gt;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andor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(2,2){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p,chef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p,guard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p,nurse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p,telephoneOperator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p,policeOfficer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p,teacher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p,actor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p,boxer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)}).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inf</a:t>
            </a:r>
            <a:r>
              <a:rPr lang="en-US" sz="2400" dirty="0" smtClean="0"/>
              <a:t>: "No job is held by more than one person."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all(j)(Job(j) =&gt;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Roberta,j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Thelma,j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Steve,j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Pete,j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)}).</a:t>
            </a:r>
          </a:p>
          <a:p>
            <a:r>
              <a:rPr lang="en-US" sz="2400" dirty="0" smtClean="0"/>
              <a:t>;;;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inf</a:t>
            </a:r>
            <a:r>
              <a:rPr lang="en-US" sz="2400" dirty="0" smtClean="0"/>
              <a:t>: "if the four names did not clearly imply the sex of the people, [the puzzle] would be impossible to solve."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and{Female(Roberta), Female(Thelma),Male(Steve), Male(Pete)}.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scs</a:t>
            </a:r>
            <a:r>
              <a:rPr lang="en-US" sz="2400" dirty="0" smtClean="0"/>
              <a:t> And, of course every person is male or female and not both.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all(x)(Person(x) =&gt;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{Male(x), Female(x)}).</a:t>
            </a:r>
          </a:p>
          <a:p>
            <a:r>
              <a:rPr lang="en-US" sz="2400" dirty="0" smtClean="0"/>
              <a:t>;;;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jp</a:t>
            </a:r>
            <a:r>
              <a:rPr lang="en-US" sz="2400" dirty="0" smtClean="0"/>
              <a:t>: The job of nurse is held by a male.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inf</a:t>
            </a:r>
            <a:r>
              <a:rPr lang="en-US" sz="2400" dirty="0" smtClean="0"/>
              <a:t>: "everyday language distinguishes [actors and actresses] based on sex."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jp</a:t>
            </a:r>
            <a:r>
              <a:rPr lang="en-US" sz="2400" dirty="0" smtClean="0"/>
              <a:t>: The husband of the chef is the telephone operator.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inf</a:t>
            </a:r>
            <a:r>
              <a:rPr lang="en-US" sz="2400" dirty="0" smtClean="0"/>
              <a:t>: "the implicit fact that husbands are male"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scs</a:t>
            </a:r>
            <a:r>
              <a:rPr lang="en-US" sz="2400" dirty="0" smtClean="0"/>
              <a:t>: So neither the nurse, the actor, nor the telephone operator is a woman.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all(x)(Female(x) =&gt; nor{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x,nurse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x,actor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x,telephoneOperator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)})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400" dirty="0" smtClean="0"/>
              <a:t>;;;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inf</a:t>
            </a:r>
            <a:r>
              <a:rPr lang="en-US" sz="2400" dirty="0" smtClean="0"/>
              <a:t>: since the chef has a husband, she must be female.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all(x)(Male(x) =&gt; ~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(x, chef)).</a:t>
            </a:r>
          </a:p>
          <a:p>
            <a:r>
              <a:rPr lang="en-US" sz="2400" dirty="0" smtClean="0"/>
              <a:t>;;;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jp</a:t>
            </a:r>
            <a:r>
              <a:rPr lang="en-US" sz="2400" dirty="0" smtClean="0"/>
              <a:t>: Roberta is not a boxer.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(Roberta, boxer).</a:t>
            </a:r>
          </a:p>
          <a:p>
            <a:r>
              <a:rPr lang="en-US" sz="2400" dirty="0" smtClean="0"/>
              <a:t>;;;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jp</a:t>
            </a:r>
            <a:r>
              <a:rPr lang="en-US" sz="2400" dirty="0" smtClean="0"/>
              <a:t>: Pete has no education past the ninth grade.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hasNinthGradeEducation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(Pete).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inf</a:t>
            </a:r>
            <a:r>
              <a:rPr lang="en-US" sz="2400" dirty="0" smtClean="0"/>
              <a:t>: "the jobs of nurse, police officer, and teacher each require more than a ninth-grade education."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all(x)(~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hasNinthGradeEducation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(x) =&gt; nor{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(x, nurse),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(x,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policeOfficer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(x, teacher)}).</a:t>
            </a:r>
          </a:p>
          <a:p>
            <a:r>
              <a:rPr lang="en-US" sz="2400" dirty="0" smtClean="0"/>
              <a:t>;;;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jp</a:t>
            </a:r>
            <a:r>
              <a:rPr lang="en-US" sz="2400" dirty="0" smtClean="0"/>
              <a:t>: Roberta, the chef, and the police officer went golfing together.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inf</a:t>
            </a:r>
            <a:r>
              <a:rPr lang="en-US" sz="2400" dirty="0" smtClean="0"/>
              <a:t>: "Thus, we know that Roberta is neither the chef nor the police officer."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nor{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Roberta,chef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Roberta,policeOfficer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)}.</a:t>
            </a:r>
          </a:p>
          <a:p>
            <a:r>
              <a:rPr lang="en-US" sz="2400" dirty="0" smtClean="0"/>
              <a:t>;;;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inf</a:t>
            </a:r>
            <a:r>
              <a:rPr lang="en-US" sz="2400" dirty="0" smtClean="0"/>
              <a:t>: "Since they went golfing together, the chef and the police officer are not the same person."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all(x)(Person(x) =&gt;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(x, chef),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x,policeOfficer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)}).</a:t>
            </a:r>
          </a:p>
          <a:p>
            <a:r>
              <a:rPr lang="en-US" sz="2400" dirty="0" smtClean="0"/>
              <a:t>;;;</a:t>
            </a:r>
          </a:p>
          <a:p>
            <a:r>
              <a:rPr lang="en-US" sz="2400" dirty="0" smtClean="0"/>
              <a:t>;;; </a:t>
            </a:r>
            <a:r>
              <a:rPr lang="en-US" sz="2400" dirty="0" err="1" smtClean="0"/>
              <a:t>jp</a:t>
            </a:r>
            <a:r>
              <a:rPr lang="en-US" sz="2400" dirty="0" smtClean="0"/>
              <a:t>: Question: Who holds which jobs?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ask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(?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p,?j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wff71!: 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Roberta,guard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   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wff68!: 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Roberta,teacher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   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wff63!: 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Pete,telephoneOperator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   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wff62!: 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Pete,actor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   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wff59!: 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Thelma,chef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   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wff52!: 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Thelma,boxer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   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wff48!: 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Steve,nurse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   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wff46!: 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hasJob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Steve,policeOfficer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  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CPU time : 0.46 </a:t>
            </a:r>
          </a:p>
          <a:p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34426029"/>
            <a:ext cx="20345400" cy="16927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Software</a:t>
            </a:r>
            <a:r>
              <a:rPr lang="en-US" sz="2800" dirty="0" smtClean="0"/>
              <a:t> </a:t>
            </a:r>
            <a:r>
              <a:rPr lang="en-US" sz="2800" dirty="0" smtClean="0"/>
              <a:t>   using </a:t>
            </a:r>
            <a:r>
              <a:rPr lang="en-US" sz="2800" dirty="0" smtClean="0"/>
              <a:t>these connectives available for downloading at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http://www.cse.buffalo.edu/~shapiro/Software/</a:t>
            </a:r>
            <a:endParaRPr lang="en-US" sz="2800" dirty="0" smtClean="0"/>
          </a:p>
          <a:p>
            <a:pPr lvl="1"/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bprover</a:t>
            </a:r>
            <a:r>
              <a:rPr lang="en-US" sz="2800" dirty="0" smtClean="0"/>
              <a:t>, a resolution refutation theorem </a:t>
            </a:r>
            <a:r>
              <a:rPr lang="en-US" sz="2800" dirty="0" err="1" smtClean="0"/>
              <a:t>prover</a:t>
            </a:r>
            <a:endParaRPr lang="en-US" sz="2800" dirty="0" smtClean="0"/>
          </a:p>
          <a:p>
            <a:pPr lvl="1"/>
            <a:r>
              <a:rPr lang="en-US" sz="2800" dirty="0" smtClean="0"/>
              <a:t>SNePS Knowledge representation, reasoning, and acting system</a:t>
            </a:r>
          </a:p>
        </p:txBody>
      </p:sp>
      <p:pic>
        <p:nvPicPr>
          <p:cNvPr id="14" name="Picture 13" descr="UBLogoLin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881514" cy="990600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5" name="Picture 14" descr="cse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05800" y="0"/>
            <a:ext cx="4800600" cy="1537692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1371600" y="7696201"/>
            <a:ext cx="13411200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Problem: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26746200"/>
            <a:ext cx="12268200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</a:rPr>
              <a:t>Soluition</a:t>
            </a:r>
            <a:r>
              <a:rPr lang="en-US" sz="4800" dirty="0" smtClean="0">
                <a:solidFill>
                  <a:schemeClr val="bg1"/>
                </a:solidFill>
              </a:rPr>
              <a:t>: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163800" y="7696200"/>
            <a:ext cx="13792200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4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ndor</a:t>
            </a:r>
            <a:r>
              <a:rPr lang="en-US" sz="4800" dirty="0" smtClean="0">
                <a:solidFill>
                  <a:schemeClr val="bg1"/>
                </a:solidFill>
              </a:rPr>
              <a:t>, a generalization: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163800" y="20047803"/>
            <a:ext cx="12725400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4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hresh: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163800" y="27203400"/>
            <a:ext cx="10515600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cs typeface="Courier New" pitchFamily="49" charset="0"/>
              </a:rPr>
              <a:t>Bottom Line</a:t>
            </a:r>
            <a:r>
              <a:rPr lang="en-US" sz="4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4200" y="34449603"/>
            <a:ext cx="2590800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cs typeface="Courier New" pitchFamily="49" charset="0"/>
              </a:rPr>
              <a:t>Software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94200" y="7696200"/>
            <a:ext cx="19735800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cs typeface="Courier New" pitchFamily="49" charset="0"/>
              </a:rPr>
              <a:t>Example</a:t>
            </a:r>
            <a:r>
              <a:rPr lang="en-US" sz="4800" dirty="0" smtClean="0">
                <a:solidFill>
                  <a:schemeClr val="bg1"/>
                </a:solidFill>
              </a:rPr>
              <a:t>: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1388</Words>
  <Application>Microsoft Office PowerPoint</Application>
  <PresentationFormat>Custom</PresentationFormat>
  <Paragraphs>187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shapiro</dc:creator>
  <cp:lastModifiedBy>shapiro</cp:lastModifiedBy>
  <cp:revision>91</cp:revision>
  <dcterms:created xsi:type="dcterms:W3CDTF">2010-05-04T19:46:06Z</dcterms:created>
  <dcterms:modified xsi:type="dcterms:W3CDTF">2010-05-06T15:20:30Z</dcterms:modified>
</cp:coreProperties>
</file>