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9"/>
  </p:notesMasterIdLst>
  <p:sldIdLst>
    <p:sldId id="256" r:id="rId2"/>
    <p:sldId id="292" r:id="rId3"/>
    <p:sldId id="293" r:id="rId4"/>
    <p:sldId id="273" r:id="rId5"/>
    <p:sldId id="274" r:id="rId6"/>
    <p:sldId id="275" r:id="rId7"/>
    <p:sldId id="278" r:id="rId8"/>
    <p:sldId id="286" r:id="rId9"/>
    <p:sldId id="277" r:id="rId10"/>
    <p:sldId id="280" r:id="rId11"/>
    <p:sldId id="281" r:id="rId12"/>
    <p:sldId id="282" r:id="rId13"/>
    <p:sldId id="290" r:id="rId14"/>
    <p:sldId id="291" r:id="rId15"/>
    <p:sldId id="285" r:id="rId16"/>
    <p:sldId id="287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94" r:id="rId27"/>
    <p:sldId id="268" r:id="rId28"/>
    <p:sldId id="269" r:id="rId29"/>
    <p:sldId id="295" r:id="rId30"/>
    <p:sldId id="296" r:id="rId31"/>
    <p:sldId id="270" r:id="rId32"/>
    <p:sldId id="271" r:id="rId33"/>
    <p:sldId id="297" r:id="rId34"/>
    <p:sldId id="298" r:id="rId35"/>
    <p:sldId id="272" r:id="rId36"/>
    <p:sldId id="276" r:id="rId37"/>
    <p:sldId id="289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742E13D-89EF-4806-9F66-30E09CFCA808}">
          <p14:sldIdLst>
            <p14:sldId id="256"/>
          </p14:sldIdLst>
        </p14:section>
        <p14:section name="Introduction" id="{032865AD-D370-494C-8C18-1A4E30955CFD}">
          <p14:sldIdLst>
            <p14:sldId id="292"/>
            <p14:sldId id="293"/>
            <p14:sldId id="273"/>
            <p14:sldId id="274"/>
            <p14:sldId id="275"/>
            <p14:sldId id="278"/>
            <p14:sldId id="286"/>
            <p14:sldId id="277"/>
            <p14:sldId id="280"/>
            <p14:sldId id="281"/>
            <p14:sldId id="282"/>
            <p14:sldId id="290"/>
            <p14:sldId id="291"/>
            <p14:sldId id="285"/>
            <p14:sldId id="287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94"/>
            <p14:sldId id="268"/>
            <p14:sldId id="269"/>
            <p14:sldId id="295"/>
            <p14:sldId id="296"/>
            <p14:sldId id="270"/>
            <p14:sldId id="271"/>
            <p14:sldId id="297"/>
            <p14:sldId id="298"/>
            <p14:sldId id="272"/>
            <p14:sldId id="276"/>
            <p14:sldId id="28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40631-7909-4E15-B03D-C494983BE5F2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677E4-7A40-4702-992D-B7E6C1ADE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80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677E4-7A40-4702-992D-B7E6C1ADE8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89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340F7-A22F-4473-BC53-001A15B7DCD2}" type="datetime1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5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2451-9C15-4C02-B6B5-E5AF278F96B3}" type="datetime1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2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FE35-4A71-41E6-9361-4BAA03337486}" type="datetime1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4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D99C4-4386-4291-99FF-25C5C1A7A76A}" type="datetime1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0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5588-8E7C-46EE-B669-B1FD2AF43442}" type="datetime1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1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835C-F900-4CF9-92B9-ADFF95CFF335}" type="datetime1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2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31B2-D26D-4AD8-9B8B-C2575A96BAB6}" type="datetime1">
              <a:rPr lang="en-US" smtClean="0"/>
              <a:t>8/13/2013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0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EA543-BF12-4A13-81A7-C9E4974497D6}" type="datetime1">
              <a:rPr lang="en-US" smtClean="0"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6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C57AF-4D1E-4935-AFC2-794EE38FF331}" type="datetime1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3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3D6B-FC6E-457B-8EF4-F552F7D3947A}" type="datetime1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8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EC9C-5C52-4927-9EB0-D46A9B4E32ED}" type="datetime1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8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A0573-0424-4EF1-99CF-D3EAA79C1503}" type="datetime1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39359-6D68-4233-A573-7082EB30A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9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33271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Concurrent Reasoning with Inference Graphs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00071"/>
            <a:ext cx="9144000" cy="685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Daniel R. Schlegel and Stuart C. Shapiro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6" descr="C:\Users\DANSCH~1\AppData\Local\Temp\Rar$DR39.120\UB_print_logos\Print Logos - color\blue\cntrd_stacked_blue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105400"/>
            <a:ext cx="3326773" cy="1273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5181600"/>
            <a:ext cx="3082100" cy="10546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26858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Department of Computer Science and Engineering</a:t>
            </a:r>
          </a:p>
          <a:p>
            <a:pPr algn="ctr"/>
            <a:r>
              <a:rPr lang="en-US" dirty="0" smtClean="0"/>
              <a:t>University at Buffalo, The State University of New York</a:t>
            </a:r>
          </a:p>
          <a:p>
            <a:pPr algn="ctr"/>
            <a:r>
              <a:rPr lang="en-US" dirty="0" smtClean="0"/>
              <a:t>Buffalo, New York, USA</a:t>
            </a:r>
          </a:p>
          <a:p>
            <a:pPr algn="ctr"/>
            <a:r>
              <a:rPr lang="en-US" dirty="0" smtClean="0"/>
              <a:t>&lt;</a:t>
            </a:r>
            <a:r>
              <a:rPr lang="en-US" dirty="0" err="1" smtClean="0"/>
              <a:t>drschleg,shapiro</a:t>
            </a:r>
            <a:r>
              <a:rPr lang="en-US" dirty="0" smtClean="0"/>
              <a:t>&gt;@buffalo.edu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0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450516" y="2667000"/>
            <a:ext cx="25625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Node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2. Message is translated to </a:t>
            </a:r>
            <a:r>
              <a:rPr lang="en-US" i="1" dirty="0" smtClean="0"/>
              <a:t>Rule Use Information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D. R. Schlegel and S. C. Shapiro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10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459916" y="3086100"/>
            <a:ext cx="71654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60848" y="2682148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Positive Antecedent, </a:t>
            </a:r>
            <a:r>
              <a:rPr lang="en-US" b="1" dirty="0" smtClean="0"/>
              <a:t>a</a:t>
            </a:r>
          </a:p>
          <a:p>
            <a:r>
              <a:rPr lang="en-US" dirty="0" smtClean="0"/>
              <a:t>0 Negative Antecedents</a:t>
            </a:r>
          </a:p>
          <a:p>
            <a:r>
              <a:rPr lang="en-US" dirty="0"/>
              <a:t>2</a:t>
            </a:r>
            <a:r>
              <a:rPr lang="en-US" dirty="0" smtClean="0"/>
              <a:t> Total Antecedents</a:t>
            </a:r>
            <a:endParaRPr lang="en-US" dirty="0"/>
          </a:p>
        </p:txBody>
      </p:sp>
      <p:sp>
        <p:nvSpPr>
          <p:cNvPr id="27" name="Vertical Scroll 26"/>
          <p:cNvSpPr/>
          <p:nvPr/>
        </p:nvSpPr>
        <p:spPr>
          <a:xfrm>
            <a:off x="2060032" y="2781300"/>
            <a:ext cx="1371600" cy="609600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207062" y="2912981"/>
            <a:ext cx="1077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: true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557195" y="5188803"/>
            <a:ext cx="5763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Rule Use Information is stored in rule nodes to be combined later with others that arrive.</a:t>
            </a:r>
            <a:endParaRPr lang="en-US" sz="2400" dirty="0"/>
          </a:p>
        </p:txBody>
      </p:sp>
      <p:sp>
        <p:nvSpPr>
          <p:cNvPr id="47" name="Oval 46"/>
          <p:cNvSpPr/>
          <p:nvPr/>
        </p:nvSpPr>
        <p:spPr>
          <a:xfrm>
            <a:off x="3411130" y="3923760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981343" y="3999959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990600" y="3974271"/>
            <a:ext cx="514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a!</a:t>
            </a:r>
            <a:endParaRPr lang="en-US" sz="3200" dirty="0"/>
          </a:p>
        </p:txBody>
      </p:sp>
      <p:sp>
        <p:nvSpPr>
          <p:cNvPr id="51" name="Oval 50"/>
          <p:cNvSpPr/>
          <p:nvPr/>
        </p:nvSpPr>
        <p:spPr>
          <a:xfrm>
            <a:off x="7053746" y="400010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7119910" y="3974413"/>
            <a:ext cx="357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cxnSp>
        <p:nvCxnSpPr>
          <p:cNvPr id="53" name="Straight Arrow Connector 52"/>
          <p:cNvCxnSpPr>
            <a:stCxn id="47" idx="6"/>
            <a:endCxn id="51" idx="2"/>
          </p:cNvCxnSpPr>
          <p:nvPr/>
        </p:nvCxnSpPr>
        <p:spPr>
          <a:xfrm>
            <a:off x="5068480" y="4266660"/>
            <a:ext cx="1985266" cy="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055074" y="4272494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731774" y="427766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733800" y="3974272"/>
            <a:ext cx="98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wft1!</a:t>
            </a:r>
            <a:endParaRPr lang="en-US" sz="3200" dirty="0"/>
          </a:p>
        </p:txBody>
      </p:sp>
      <p:sp>
        <p:nvSpPr>
          <p:cNvPr id="60" name="Oval 59"/>
          <p:cNvSpPr/>
          <p:nvPr/>
        </p:nvSpPr>
        <p:spPr>
          <a:xfrm>
            <a:off x="990600" y="4851113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999857" y="4825425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  <a:r>
              <a:rPr lang="en-US" sz="3200" dirty="0" smtClean="0"/>
              <a:t>!</a:t>
            </a:r>
            <a:endParaRPr lang="en-US" sz="3200" dirty="0"/>
          </a:p>
        </p:txBody>
      </p:sp>
      <p:sp>
        <p:nvSpPr>
          <p:cNvPr id="63" name="TextBox 62"/>
          <p:cNvSpPr txBox="1"/>
          <p:nvPr/>
        </p:nvSpPr>
        <p:spPr>
          <a:xfrm>
            <a:off x="2189624" y="4810736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14478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50292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1482805" y="4466810"/>
            <a:ext cx="1945132" cy="523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514743" y="4266659"/>
            <a:ext cx="189638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1524000" y="4509127"/>
            <a:ext cx="2129843" cy="608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6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40444" y="2575652"/>
            <a:ext cx="25625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Node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</a:t>
            </a:r>
            <a:r>
              <a:rPr lang="en-US" dirty="0" smtClean="0"/>
              <a:t>. Combine RUIs with any existing ones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D. R. Schlegel and S. C. Shapiro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11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50776" y="2590800"/>
            <a:ext cx="2552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Positive Antecedent, </a:t>
            </a:r>
            <a:r>
              <a:rPr lang="en-US" b="1" dirty="0"/>
              <a:t>b</a:t>
            </a:r>
            <a:endParaRPr lang="en-US" b="1" dirty="0" smtClean="0"/>
          </a:p>
          <a:p>
            <a:r>
              <a:rPr lang="en-US" dirty="0" smtClean="0"/>
              <a:t>0 Negative Antecedents</a:t>
            </a:r>
          </a:p>
          <a:p>
            <a:r>
              <a:rPr lang="en-US" dirty="0"/>
              <a:t>2</a:t>
            </a:r>
            <a:r>
              <a:rPr lang="en-US" dirty="0" smtClean="0"/>
              <a:t> Total Antecedents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57195" y="5112603"/>
            <a:ext cx="5763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Combine the RUI for a with the one which already exists in wft1 for b.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3124200" y="2575652"/>
            <a:ext cx="25625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134532" y="2590800"/>
            <a:ext cx="2552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Positive Antecedent, </a:t>
            </a:r>
            <a:r>
              <a:rPr lang="en-US" b="1" dirty="0" smtClean="0"/>
              <a:t>a</a:t>
            </a:r>
          </a:p>
          <a:p>
            <a:r>
              <a:rPr lang="en-US" dirty="0" smtClean="0"/>
              <a:t>0 Negative Antecedents</a:t>
            </a:r>
          </a:p>
          <a:p>
            <a:r>
              <a:rPr lang="en-US" dirty="0"/>
              <a:t>2</a:t>
            </a:r>
            <a:r>
              <a:rPr lang="en-US" dirty="0" smtClean="0"/>
              <a:t> Total Antecedents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19400" y="286779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082158" y="2560504"/>
            <a:ext cx="275704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092490" y="2575652"/>
            <a:ext cx="2746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 Positive Antecedents, </a:t>
            </a:r>
            <a:r>
              <a:rPr lang="en-US" b="1" dirty="0" err="1" smtClean="0"/>
              <a:t>a,b</a:t>
            </a:r>
            <a:endParaRPr lang="en-US" b="1" dirty="0" smtClean="0"/>
          </a:p>
          <a:p>
            <a:r>
              <a:rPr lang="en-US" dirty="0" smtClean="0"/>
              <a:t>0 Negative Antecedents</a:t>
            </a:r>
          </a:p>
          <a:p>
            <a:r>
              <a:rPr lang="en-US" dirty="0"/>
              <a:t>2</a:t>
            </a:r>
            <a:r>
              <a:rPr lang="en-US" dirty="0" smtClean="0"/>
              <a:t> Total Antecedents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15000" y="286779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3411130" y="3923760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981343" y="3999959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990600" y="3974271"/>
            <a:ext cx="514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a!</a:t>
            </a:r>
            <a:endParaRPr lang="en-US" sz="3200" dirty="0"/>
          </a:p>
        </p:txBody>
      </p:sp>
      <p:sp>
        <p:nvSpPr>
          <p:cNvPr id="48" name="Oval 47"/>
          <p:cNvSpPr/>
          <p:nvPr/>
        </p:nvSpPr>
        <p:spPr>
          <a:xfrm>
            <a:off x="7053746" y="400010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119910" y="3974413"/>
            <a:ext cx="357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cxnSp>
        <p:nvCxnSpPr>
          <p:cNvPr id="50" name="Straight Arrow Connector 49"/>
          <p:cNvCxnSpPr>
            <a:stCxn id="44" idx="6"/>
            <a:endCxn id="48" idx="2"/>
          </p:cNvCxnSpPr>
          <p:nvPr/>
        </p:nvCxnSpPr>
        <p:spPr>
          <a:xfrm>
            <a:off x="5068480" y="4266660"/>
            <a:ext cx="1985266" cy="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055074" y="4272494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731774" y="427766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3733800" y="3974272"/>
            <a:ext cx="98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wft1!</a:t>
            </a:r>
            <a:endParaRPr lang="en-US" sz="3200" dirty="0"/>
          </a:p>
        </p:txBody>
      </p:sp>
      <p:sp>
        <p:nvSpPr>
          <p:cNvPr id="57" name="Oval 56"/>
          <p:cNvSpPr/>
          <p:nvPr/>
        </p:nvSpPr>
        <p:spPr>
          <a:xfrm>
            <a:off x="990600" y="4851113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999857" y="4825425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  <a:r>
              <a:rPr lang="en-US" sz="3200" dirty="0" smtClean="0"/>
              <a:t>!</a:t>
            </a:r>
            <a:endParaRPr lang="en-US" sz="3200" dirty="0"/>
          </a:p>
        </p:txBody>
      </p:sp>
      <p:sp>
        <p:nvSpPr>
          <p:cNvPr id="60" name="TextBox 59"/>
          <p:cNvSpPr txBox="1"/>
          <p:nvPr/>
        </p:nvSpPr>
        <p:spPr>
          <a:xfrm>
            <a:off x="2189624" y="4810736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14478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50292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1482805" y="4466810"/>
            <a:ext cx="1945132" cy="523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1514743" y="4266659"/>
            <a:ext cx="189638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1524000" y="4509127"/>
            <a:ext cx="2129843" cy="608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9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Node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4. Determine if the rule can fire.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D. R. Schlegel and S. C. Shapiro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12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57195" y="5105400"/>
            <a:ext cx="5763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We have two positive antecedents, and we need two. The rule can fire.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2957958" y="2590800"/>
            <a:ext cx="275704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968290" y="2605948"/>
            <a:ext cx="2746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 Positive Antecedents, </a:t>
            </a:r>
            <a:r>
              <a:rPr lang="en-US" b="1" dirty="0" err="1" smtClean="0"/>
              <a:t>a,b</a:t>
            </a:r>
            <a:endParaRPr lang="en-US" b="1" dirty="0" smtClean="0"/>
          </a:p>
          <a:p>
            <a:r>
              <a:rPr lang="en-US" dirty="0" smtClean="0"/>
              <a:t>0 Negative Antecedents</a:t>
            </a:r>
          </a:p>
          <a:p>
            <a:r>
              <a:rPr lang="en-US" dirty="0"/>
              <a:t>2</a:t>
            </a:r>
            <a:r>
              <a:rPr lang="en-US" dirty="0" smtClean="0"/>
              <a:t> Total Antecedents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411130" y="3923760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981343" y="3999959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990600" y="3974271"/>
            <a:ext cx="514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a!</a:t>
            </a:r>
            <a:endParaRPr lang="en-US" sz="3200" dirty="0"/>
          </a:p>
        </p:txBody>
      </p:sp>
      <p:sp>
        <p:nvSpPr>
          <p:cNvPr id="42" name="Oval 41"/>
          <p:cNvSpPr/>
          <p:nvPr/>
        </p:nvSpPr>
        <p:spPr>
          <a:xfrm>
            <a:off x="7053746" y="400010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119910" y="3974413"/>
            <a:ext cx="357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cxnSp>
        <p:nvCxnSpPr>
          <p:cNvPr id="44" name="Straight Arrow Connector 43"/>
          <p:cNvCxnSpPr>
            <a:stCxn id="38" idx="6"/>
            <a:endCxn id="42" idx="2"/>
          </p:cNvCxnSpPr>
          <p:nvPr/>
        </p:nvCxnSpPr>
        <p:spPr>
          <a:xfrm>
            <a:off x="5068480" y="4266660"/>
            <a:ext cx="1985266" cy="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55074" y="4272494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731774" y="427766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733800" y="3974272"/>
            <a:ext cx="98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wft1!</a:t>
            </a:r>
            <a:endParaRPr lang="en-US" sz="3200" dirty="0"/>
          </a:p>
        </p:txBody>
      </p:sp>
      <p:sp>
        <p:nvSpPr>
          <p:cNvPr id="48" name="Oval 47"/>
          <p:cNvSpPr/>
          <p:nvPr/>
        </p:nvSpPr>
        <p:spPr>
          <a:xfrm>
            <a:off x="990600" y="4851113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999857" y="4825425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  <a:r>
              <a:rPr lang="en-US" sz="3200" dirty="0" smtClean="0"/>
              <a:t>!</a:t>
            </a:r>
            <a:endParaRPr lang="en-US" sz="3200" dirty="0"/>
          </a:p>
        </p:txBody>
      </p:sp>
      <p:sp>
        <p:nvSpPr>
          <p:cNvPr id="51" name="TextBox 50"/>
          <p:cNvSpPr txBox="1"/>
          <p:nvPr/>
        </p:nvSpPr>
        <p:spPr>
          <a:xfrm>
            <a:off x="2189624" y="4810736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14478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0292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1482805" y="4466810"/>
            <a:ext cx="1945132" cy="523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1514743" y="4266659"/>
            <a:ext cx="189638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524000" y="4509127"/>
            <a:ext cx="2129843" cy="608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821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Node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</a:t>
            </a:r>
            <a:r>
              <a:rPr lang="en-US" dirty="0" smtClean="0"/>
              <a:t>. Send out new messages.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57195" y="5177135"/>
            <a:ext cx="5763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dirty="0" smtClean="0"/>
              <a:t> will receive the message, and assert itself.</a:t>
            </a:r>
            <a:endParaRPr lang="en-US" sz="2400" dirty="0"/>
          </a:p>
        </p:txBody>
      </p:sp>
      <p:sp>
        <p:nvSpPr>
          <p:cNvPr id="22" name="Vertical Scroll 21"/>
          <p:cNvSpPr/>
          <p:nvPr/>
        </p:nvSpPr>
        <p:spPr>
          <a:xfrm>
            <a:off x="5334000" y="3345597"/>
            <a:ext cx="1371600" cy="609600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81030" y="3576935"/>
            <a:ext cx="1059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r>
              <a:rPr lang="en-US" sz="2400" dirty="0" smtClean="0"/>
              <a:t> : true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5648896" y="3364468"/>
            <a:ext cx="810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</a:t>
            </a:r>
            <a:r>
              <a:rPr lang="en-US" dirty="0" smtClean="0"/>
              <a:t>-infer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3411130" y="3923760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981343" y="3999959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990600" y="3974271"/>
            <a:ext cx="514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a!</a:t>
            </a:r>
            <a:endParaRPr lang="en-US" sz="3200" dirty="0"/>
          </a:p>
        </p:txBody>
      </p:sp>
      <p:sp>
        <p:nvSpPr>
          <p:cNvPr id="60" name="Oval 59"/>
          <p:cNvSpPr/>
          <p:nvPr/>
        </p:nvSpPr>
        <p:spPr>
          <a:xfrm>
            <a:off x="7053746" y="400010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7119910" y="3974413"/>
            <a:ext cx="357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cxnSp>
        <p:nvCxnSpPr>
          <p:cNvPr id="62" name="Straight Arrow Connector 61"/>
          <p:cNvCxnSpPr>
            <a:stCxn id="56" idx="6"/>
            <a:endCxn id="60" idx="2"/>
          </p:cNvCxnSpPr>
          <p:nvPr/>
        </p:nvCxnSpPr>
        <p:spPr>
          <a:xfrm>
            <a:off x="5068480" y="4266660"/>
            <a:ext cx="1985266" cy="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055074" y="4272494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5731774" y="427766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733800" y="3974272"/>
            <a:ext cx="98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wft1!</a:t>
            </a:r>
            <a:endParaRPr lang="en-US" sz="3200" dirty="0"/>
          </a:p>
        </p:txBody>
      </p:sp>
      <p:sp>
        <p:nvSpPr>
          <p:cNvPr id="66" name="Oval 65"/>
          <p:cNvSpPr/>
          <p:nvPr/>
        </p:nvSpPr>
        <p:spPr>
          <a:xfrm>
            <a:off x="990600" y="4851113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999857" y="4825425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  <a:r>
              <a:rPr lang="en-US" sz="3200" dirty="0" smtClean="0"/>
              <a:t>!</a:t>
            </a:r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2189624" y="4810736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14478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50292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1482805" y="4466810"/>
            <a:ext cx="1945132" cy="523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1514743" y="4266659"/>
            <a:ext cx="189638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524000" y="4509127"/>
            <a:ext cx="2129843" cy="608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34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49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Graphs may contain cycles.</a:t>
            </a:r>
          </a:p>
          <a:p>
            <a:r>
              <a:rPr lang="en-US" dirty="0" smtClean="0"/>
              <a:t>No rule node will infer on the same message more than once.</a:t>
            </a:r>
          </a:p>
          <a:p>
            <a:pPr lvl="1"/>
            <a:r>
              <a:rPr lang="en-US" dirty="0" smtClean="0"/>
              <a:t>RUIs with no new information </a:t>
            </a:r>
            <a:r>
              <a:rPr lang="en-US" smtClean="0"/>
              <a:t>are ignored.</a:t>
            </a:r>
            <a:endParaRPr lang="en-US" dirty="0" smtClean="0"/>
          </a:p>
          <a:p>
            <a:r>
              <a:rPr lang="en-US" dirty="0" smtClean="0"/>
              <a:t>Already open valves can’t be opened again.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14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743057" y="5623304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95400" y="4746463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71182" y="4716073"/>
            <a:ext cx="381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0" name="Oval 9"/>
          <p:cNvSpPr/>
          <p:nvPr/>
        </p:nvSpPr>
        <p:spPr>
          <a:xfrm>
            <a:off x="7367803" y="4746605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433967" y="4720917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cxnSp>
        <p:nvCxnSpPr>
          <p:cNvPr id="12" name="Straight Arrow Connector 11"/>
          <p:cNvCxnSpPr>
            <a:stCxn id="6" idx="6"/>
            <a:endCxn id="10" idx="2"/>
          </p:cNvCxnSpPr>
          <p:nvPr/>
        </p:nvCxnSpPr>
        <p:spPr>
          <a:xfrm flipV="1">
            <a:off x="5400407" y="5013305"/>
            <a:ext cx="1967396" cy="9528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06492" y="5438638"/>
            <a:ext cx="491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85766" y="4146324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065727" y="5673816"/>
            <a:ext cx="1083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wft2!</a:t>
            </a:r>
            <a:endParaRPr lang="en-US" sz="3200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5400407" y="5013162"/>
            <a:ext cx="1771650" cy="8387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43057" y="3642104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065727" y="3692616"/>
            <a:ext cx="98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wft1!</a:t>
            </a:r>
            <a:endParaRPr lang="en-US" sz="3200" dirty="0"/>
          </a:p>
        </p:txBody>
      </p:sp>
      <p:cxnSp>
        <p:nvCxnSpPr>
          <p:cNvPr id="25" name="Straight Arrow Connector 24"/>
          <p:cNvCxnSpPr>
            <a:stCxn id="20" idx="2"/>
            <a:endCxn id="7" idx="6"/>
          </p:cNvCxnSpPr>
          <p:nvPr/>
        </p:nvCxnSpPr>
        <p:spPr>
          <a:xfrm flipH="1">
            <a:off x="1828800" y="3985004"/>
            <a:ext cx="1914257" cy="1028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6" idx="2"/>
            <a:endCxn id="7" idx="6"/>
          </p:cNvCxnSpPr>
          <p:nvPr/>
        </p:nvCxnSpPr>
        <p:spPr>
          <a:xfrm flipH="1" flipV="1">
            <a:off x="1828800" y="5013163"/>
            <a:ext cx="1914257" cy="9530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0" idx="6"/>
            <a:endCxn id="10" idx="2"/>
          </p:cNvCxnSpPr>
          <p:nvPr/>
        </p:nvCxnSpPr>
        <p:spPr>
          <a:xfrm>
            <a:off x="5400407" y="3985004"/>
            <a:ext cx="1967396" cy="10283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250342" y="4146324"/>
            <a:ext cx="491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ant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007822" y="5013306"/>
            <a:ext cx="1735235" cy="8385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2007822" y="4118202"/>
            <a:ext cx="1696292" cy="8949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5400407" y="4118202"/>
            <a:ext cx="1782624" cy="9016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302324" y="5438638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83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and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Inference Segment: the area between two valves.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When messages reach a valve: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task</a:t>
            </a:r>
            <a:r>
              <a:rPr lang="en-US" dirty="0"/>
              <a:t> is created with the same priority as the </a:t>
            </a:r>
            <a:r>
              <a:rPr lang="en-US" dirty="0" smtClean="0"/>
              <a:t>message.</a:t>
            </a:r>
          </a:p>
          <a:p>
            <a:pPr lvl="2"/>
            <a:r>
              <a:rPr lang="en-US" dirty="0" smtClean="0"/>
              <a:t>Task: application </a:t>
            </a:r>
            <a:r>
              <a:rPr lang="en-US" dirty="0"/>
              <a:t>of the </a:t>
            </a:r>
            <a:r>
              <a:rPr lang="en-US" dirty="0" smtClean="0"/>
              <a:t>segment’s </a:t>
            </a:r>
            <a:r>
              <a:rPr lang="en-US" dirty="0"/>
              <a:t>function  to the message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Task is added to a prioritized queue.</a:t>
            </a:r>
          </a:p>
          <a:p>
            <a:r>
              <a:rPr lang="en-US" dirty="0" smtClean="0"/>
              <a:t>Tasks have minimal shared state, easing concurrency.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2" descr="F:\Dropbox\Dissertation\Publications\AAAI-13 SA Poster\InferenceSegmentSimple.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057400"/>
            <a:ext cx="389036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11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and 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task only operates within </a:t>
            </a:r>
            <a:r>
              <a:rPr lang="en-US" dirty="0" smtClean="0"/>
              <a:t>a single segment.</a:t>
            </a:r>
            <a:endParaRPr lang="en-US" dirty="0"/>
          </a:p>
          <a:p>
            <a:pPr marL="1143000" indent="-1143000">
              <a:buFont typeface="+mj-lt"/>
              <a:buAutoNum type="arabicPeriod"/>
            </a:pPr>
            <a:r>
              <a:rPr lang="en-US" dirty="0"/>
              <a:t>tasks for relaying newly derived information using segments </a:t>
            </a:r>
            <a:r>
              <a:rPr lang="en-US" dirty="0" smtClean="0"/>
              <a:t>“later” in the derivation are </a:t>
            </a:r>
            <a:r>
              <a:rPr lang="en-US" dirty="0"/>
              <a:t>executed before </a:t>
            </a:r>
            <a:r>
              <a:rPr lang="en-US" dirty="0" smtClean="0"/>
              <a:t>“earlier” ones, </a:t>
            </a:r>
            <a:r>
              <a:rPr lang="en-US" dirty="0"/>
              <a:t>and</a:t>
            </a:r>
          </a:p>
          <a:p>
            <a:pPr marL="1143000" indent="-1143000">
              <a:buFont typeface="+mj-lt"/>
              <a:buAutoNum type="arabicPeriod"/>
            </a:pPr>
            <a:r>
              <a:rPr lang="en-US" dirty="0"/>
              <a:t>once a node is known to be true or false, all tasks attempting to derive it </a:t>
            </a:r>
            <a:r>
              <a:rPr lang="en-US" dirty="0" smtClean="0"/>
              <a:t>are </a:t>
            </a:r>
            <a:r>
              <a:rPr lang="en-US" dirty="0"/>
              <a:t>canceled, as long as their results are not needed elsewhere.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5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17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4945" y="5486400"/>
            <a:ext cx="7914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Backchain</a:t>
            </a:r>
            <a:r>
              <a:rPr lang="en-US" dirty="0" smtClean="0"/>
              <a:t> on </a:t>
            </a:r>
            <a:r>
              <a:rPr lang="en-US" dirty="0" err="1" smtClean="0"/>
              <a:t>cq</a:t>
            </a:r>
            <a:r>
              <a:rPr lang="en-US" dirty="0" smtClean="0"/>
              <a:t>. Assume every node requires a single one of its incoming nodes to be true for it to be true</a:t>
            </a:r>
            <a:r>
              <a:rPr lang="en-US" dirty="0"/>
              <a:t> </a:t>
            </a:r>
            <a:r>
              <a:rPr lang="en-US" dirty="0" smtClean="0"/>
              <a:t>(simplified for easy viewing). Two processors will be used.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87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18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8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19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73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Rise of multi-core computers</a:t>
            </a:r>
          </a:p>
          <a:p>
            <a:r>
              <a:rPr lang="en-US" dirty="0" smtClean="0"/>
              <a:t>Lack of concurrent natural deduction systems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/>
              <a:t>Application to natural </a:t>
            </a:r>
            <a:r>
              <a:rPr lang="en-US" dirty="0" smtClean="0"/>
              <a:t>language understanding </a:t>
            </a:r>
            <a:r>
              <a:rPr lang="en-US" dirty="0"/>
              <a:t>for terrorist </a:t>
            </a:r>
            <a:r>
              <a:rPr lang="en-US" dirty="0" smtClean="0"/>
              <a:t>plot detection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276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 Motivation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3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20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3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21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0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22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4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23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49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24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08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25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9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26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8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27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84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9" name="Oval 88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2" name="Oval 121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4" name="Oval 123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2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28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0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29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64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Inference Graphs?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Graphs for natural deduction</a:t>
            </a:r>
          </a:p>
          <a:p>
            <a:pPr lvl="1"/>
            <a:r>
              <a:rPr lang="en-US" dirty="0" smtClean="0"/>
              <a:t>Four types of inference:</a:t>
            </a:r>
          </a:p>
          <a:p>
            <a:pPr lvl="2"/>
            <a:r>
              <a:rPr lang="en-US" dirty="0" smtClean="0"/>
              <a:t>Forward</a:t>
            </a:r>
          </a:p>
          <a:p>
            <a:pPr lvl="2"/>
            <a:r>
              <a:rPr lang="en-US" dirty="0" smtClean="0"/>
              <a:t>Backward</a:t>
            </a:r>
          </a:p>
          <a:p>
            <a:pPr lvl="2"/>
            <a:r>
              <a:rPr lang="en-US" dirty="0" smtClean="0"/>
              <a:t>Bi-directional </a:t>
            </a:r>
          </a:p>
          <a:p>
            <a:pPr lvl="2"/>
            <a:r>
              <a:rPr lang="en-US" dirty="0" smtClean="0"/>
              <a:t>Focused</a:t>
            </a:r>
          </a:p>
          <a:p>
            <a:pPr lvl="1"/>
            <a:r>
              <a:rPr lang="en-US" dirty="0" smtClean="0"/>
              <a:t>Retain derived formulas for later re-use.</a:t>
            </a:r>
          </a:p>
          <a:p>
            <a:pPr lvl="1"/>
            <a:r>
              <a:rPr lang="en-US" dirty="0" smtClean="0"/>
              <a:t>Propagate disbelief.</a:t>
            </a:r>
          </a:p>
          <a:p>
            <a:pPr lvl="1"/>
            <a:r>
              <a:rPr lang="en-US" dirty="0" smtClean="0"/>
              <a:t>Built upon Propositional Graphs.</a:t>
            </a:r>
          </a:p>
          <a:p>
            <a:r>
              <a:rPr lang="en-US" dirty="0" smtClean="0"/>
              <a:t>Take advantage of multi-core computers</a:t>
            </a:r>
          </a:p>
          <a:p>
            <a:pPr lvl="1"/>
            <a:r>
              <a:rPr lang="en-US" dirty="0" smtClean="0"/>
              <a:t>Concurrency and scheduling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ear-linear speedup.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1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30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7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31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79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32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48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33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8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34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05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35</a:t>
            </a:fld>
            <a:endParaRPr lang="en-US"/>
          </a:p>
        </p:txBody>
      </p:sp>
      <p:sp>
        <p:nvSpPr>
          <p:cNvPr id="43" name="Oval 42"/>
          <p:cNvSpPr/>
          <p:nvPr/>
        </p:nvSpPr>
        <p:spPr>
          <a:xfrm flipH="1">
            <a:off x="40924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H="1">
            <a:off x="3559098" y="470168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H="1">
            <a:off x="30256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>
            <a:off x="24922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19588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H="1">
            <a:off x="1425498" y="4701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flipH="1">
            <a:off x="8920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>
            <a:off x="358698" y="4701688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H="1">
            <a:off x="37876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H="1">
            <a:off x="2720898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H="1">
            <a:off x="3254298" y="3231586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flipH="1">
            <a:off x="1665249" y="393968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H="1">
            <a:off x="605883" y="39331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flipH="1">
            <a:off x="1120698" y="3247383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 flipH="1">
            <a:off x="2187498" y="2561584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 flipH="1">
            <a:off x="4164051" y="1875784"/>
            <a:ext cx="403302" cy="40330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>
            <a:stCxn id="57" idx="1"/>
            <a:endCxn id="60" idx="6"/>
          </p:cNvCxnSpPr>
          <p:nvPr/>
        </p:nvCxnSpPr>
        <p:spPr>
          <a:xfrm flipV="1">
            <a:off x="2531738" y="2077435"/>
            <a:ext cx="1632313" cy="543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1"/>
            <a:endCxn id="57" idx="5"/>
          </p:cNvCxnSpPr>
          <p:nvPr/>
        </p:nvCxnSpPr>
        <p:spPr>
          <a:xfrm flipV="1">
            <a:off x="1464938" y="290582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3" idx="7"/>
            <a:endCxn id="57" idx="3"/>
          </p:cNvCxnSpPr>
          <p:nvPr/>
        </p:nvCxnSpPr>
        <p:spPr>
          <a:xfrm flipH="1" flipV="1">
            <a:off x="2531738" y="290582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0" idx="0"/>
            <a:endCxn id="55" idx="5"/>
          </p:cNvCxnSpPr>
          <p:nvPr/>
        </p:nvCxnSpPr>
        <p:spPr>
          <a:xfrm flipV="1">
            <a:off x="560349" y="427742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9" idx="0"/>
            <a:endCxn id="55" idx="3"/>
          </p:cNvCxnSpPr>
          <p:nvPr/>
        </p:nvCxnSpPr>
        <p:spPr>
          <a:xfrm flipH="1" flipV="1">
            <a:off x="950123" y="427742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0"/>
            <a:endCxn id="54" idx="5"/>
          </p:cNvCxnSpPr>
          <p:nvPr/>
        </p:nvCxnSpPr>
        <p:spPr>
          <a:xfrm flipV="1">
            <a:off x="1627149" y="428392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7" idx="0"/>
            <a:endCxn id="54" idx="3"/>
          </p:cNvCxnSpPr>
          <p:nvPr/>
        </p:nvCxnSpPr>
        <p:spPr>
          <a:xfrm flipH="1" flipV="1">
            <a:off x="2009489" y="428392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52" idx="5"/>
          </p:cNvCxnSpPr>
          <p:nvPr/>
        </p:nvCxnSpPr>
        <p:spPr>
          <a:xfrm flipV="1">
            <a:off x="26939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5" idx="0"/>
            <a:endCxn id="52" idx="3"/>
          </p:cNvCxnSpPr>
          <p:nvPr/>
        </p:nvCxnSpPr>
        <p:spPr>
          <a:xfrm flipH="1" flipV="1">
            <a:off x="30651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44" idx="0"/>
            <a:endCxn id="51" idx="5"/>
          </p:cNvCxnSpPr>
          <p:nvPr/>
        </p:nvCxnSpPr>
        <p:spPr>
          <a:xfrm flipV="1">
            <a:off x="3760749" y="428392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3" idx="0"/>
            <a:endCxn id="51" idx="3"/>
          </p:cNvCxnSpPr>
          <p:nvPr/>
        </p:nvCxnSpPr>
        <p:spPr>
          <a:xfrm flipH="1" flipV="1">
            <a:off x="4131938" y="428392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5" idx="0"/>
            <a:endCxn id="56" idx="5"/>
          </p:cNvCxnSpPr>
          <p:nvPr/>
        </p:nvCxnSpPr>
        <p:spPr>
          <a:xfrm flipV="1">
            <a:off x="807534" y="359162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4" idx="0"/>
            <a:endCxn id="56" idx="3"/>
          </p:cNvCxnSpPr>
          <p:nvPr/>
        </p:nvCxnSpPr>
        <p:spPr>
          <a:xfrm flipH="1" flipV="1">
            <a:off x="1464938" y="359162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2" idx="0"/>
            <a:endCxn id="53" idx="5"/>
          </p:cNvCxnSpPr>
          <p:nvPr/>
        </p:nvCxnSpPr>
        <p:spPr>
          <a:xfrm flipV="1">
            <a:off x="2922549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51" idx="0"/>
            <a:endCxn id="53" idx="3"/>
          </p:cNvCxnSpPr>
          <p:nvPr/>
        </p:nvCxnSpPr>
        <p:spPr>
          <a:xfrm flipH="1" flipV="1">
            <a:off x="3598538" y="357582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flipH="1">
            <a:off x="8377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H="1">
            <a:off x="7843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H="1">
            <a:off x="7310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H="1">
            <a:off x="67771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H="1">
            <a:off x="62437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H="1">
            <a:off x="57103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H="1">
            <a:off x="51769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H="1">
            <a:off x="4643554" y="4702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H="1">
            <a:off x="80725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H="1">
            <a:off x="7005754" y="3940098"/>
            <a:ext cx="403302" cy="403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H="1">
            <a:off x="7539154" y="3231996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H="1">
            <a:off x="5950105" y="3940098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H="1">
            <a:off x="4890739" y="3933593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H="1">
            <a:off x="5405554" y="3247793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H="1">
            <a:off x="6472354" y="2561994"/>
            <a:ext cx="403302" cy="40330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>
            <a:stCxn id="104" idx="1"/>
            <a:endCxn id="105" idx="5"/>
          </p:cNvCxnSpPr>
          <p:nvPr/>
        </p:nvCxnSpPr>
        <p:spPr>
          <a:xfrm flipV="1">
            <a:off x="5749794" y="2906234"/>
            <a:ext cx="781622" cy="400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7"/>
            <a:endCxn id="105" idx="3"/>
          </p:cNvCxnSpPr>
          <p:nvPr/>
        </p:nvCxnSpPr>
        <p:spPr>
          <a:xfrm flipH="1" flipV="1">
            <a:off x="6816594" y="2906234"/>
            <a:ext cx="781622" cy="384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8" idx="0"/>
            <a:endCxn id="103" idx="5"/>
          </p:cNvCxnSpPr>
          <p:nvPr/>
        </p:nvCxnSpPr>
        <p:spPr>
          <a:xfrm flipV="1">
            <a:off x="4845205" y="4277833"/>
            <a:ext cx="10459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7" idx="0"/>
            <a:endCxn id="103" idx="3"/>
          </p:cNvCxnSpPr>
          <p:nvPr/>
        </p:nvCxnSpPr>
        <p:spPr>
          <a:xfrm flipH="1" flipV="1">
            <a:off x="5234979" y="4277833"/>
            <a:ext cx="143626" cy="42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6" idx="0"/>
            <a:endCxn id="102" idx="5"/>
          </p:cNvCxnSpPr>
          <p:nvPr/>
        </p:nvCxnSpPr>
        <p:spPr>
          <a:xfrm flipV="1">
            <a:off x="5912005" y="4284338"/>
            <a:ext cx="97162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5" idx="0"/>
            <a:endCxn id="102" idx="3"/>
          </p:cNvCxnSpPr>
          <p:nvPr/>
        </p:nvCxnSpPr>
        <p:spPr>
          <a:xfrm flipH="1" flipV="1">
            <a:off x="6294345" y="4284338"/>
            <a:ext cx="151060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94" idx="0"/>
            <a:endCxn id="100" idx="5"/>
          </p:cNvCxnSpPr>
          <p:nvPr/>
        </p:nvCxnSpPr>
        <p:spPr>
          <a:xfrm flipV="1">
            <a:off x="69788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93" idx="0"/>
            <a:endCxn id="100" idx="3"/>
          </p:cNvCxnSpPr>
          <p:nvPr/>
        </p:nvCxnSpPr>
        <p:spPr>
          <a:xfrm flipH="1" flipV="1">
            <a:off x="73499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2" idx="0"/>
            <a:endCxn id="99" idx="5"/>
          </p:cNvCxnSpPr>
          <p:nvPr/>
        </p:nvCxnSpPr>
        <p:spPr>
          <a:xfrm flipV="1">
            <a:off x="8045605" y="4284338"/>
            <a:ext cx="860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91" idx="0"/>
            <a:endCxn id="99" idx="3"/>
          </p:cNvCxnSpPr>
          <p:nvPr/>
        </p:nvCxnSpPr>
        <p:spPr>
          <a:xfrm flipH="1" flipV="1">
            <a:off x="8416794" y="4284338"/>
            <a:ext cx="162211" cy="41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3" idx="0"/>
            <a:endCxn id="104" idx="5"/>
          </p:cNvCxnSpPr>
          <p:nvPr/>
        </p:nvCxnSpPr>
        <p:spPr>
          <a:xfrm flipV="1">
            <a:off x="5092390" y="3592033"/>
            <a:ext cx="372226" cy="341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2" idx="0"/>
            <a:endCxn id="104" idx="3"/>
          </p:cNvCxnSpPr>
          <p:nvPr/>
        </p:nvCxnSpPr>
        <p:spPr>
          <a:xfrm flipH="1" flipV="1">
            <a:off x="5749794" y="3592033"/>
            <a:ext cx="401962" cy="348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0"/>
            <a:endCxn id="101" idx="5"/>
          </p:cNvCxnSpPr>
          <p:nvPr/>
        </p:nvCxnSpPr>
        <p:spPr>
          <a:xfrm flipV="1">
            <a:off x="7207405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99" idx="0"/>
            <a:endCxn id="101" idx="3"/>
          </p:cNvCxnSpPr>
          <p:nvPr/>
        </p:nvCxnSpPr>
        <p:spPr>
          <a:xfrm flipH="1" flipV="1">
            <a:off x="7883394" y="3576236"/>
            <a:ext cx="390811" cy="363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5" idx="7"/>
            <a:endCxn id="60" idx="2"/>
          </p:cNvCxnSpPr>
          <p:nvPr/>
        </p:nvCxnSpPr>
        <p:spPr>
          <a:xfrm flipH="1" flipV="1">
            <a:off x="4567353" y="2077435"/>
            <a:ext cx="1964063" cy="543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 flipH="1">
            <a:off x="1371600" y="5715000"/>
            <a:ext cx="306247" cy="3062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46781" y="5525869"/>
            <a:ext cx="2033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Backward Inference</a:t>
            </a:r>
          </a:p>
          <a:p>
            <a:pPr algn="ctr"/>
            <a:r>
              <a:rPr lang="en-US" dirty="0" smtClean="0"/>
              <a:t>(Open valve)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 flipH="1">
            <a:off x="3733800" y="5715001"/>
            <a:ext cx="306247" cy="3062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008981" y="5683458"/>
            <a:ext cx="987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Inferring</a:t>
            </a:r>
            <a:endParaRPr lang="en-US" dirty="0"/>
          </a:p>
        </p:txBody>
      </p:sp>
      <p:sp>
        <p:nvSpPr>
          <p:cNvPr id="120" name="Oval 119"/>
          <p:cNvSpPr/>
          <p:nvPr/>
        </p:nvSpPr>
        <p:spPr>
          <a:xfrm flipH="1">
            <a:off x="5189963" y="5713142"/>
            <a:ext cx="306247" cy="30624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465144" y="5681599"/>
            <a:ext cx="93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Inferred</a:t>
            </a:r>
            <a:endParaRPr lang="en-US" dirty="0"/>
          </a:p>
        </p:txBody>
      </p:sp>
      <p:sp>
        <p:nvSpPr>
          <p:cNvPr id="123" name="Oval 122"/>
          <p:cNvSpPr/>
          <p:nvPr/>
        </p:nvSpPr>
        <p:spPr>
          <a:xfrm flipH="1">
            <a:off x="6503649" y="5715001"/>
            <a:ext cx="306247" cy="3062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6778830" y="56834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Cancelled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70211" y="1892769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78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Concurrency:</a:t>
            </a:r>
          </a:p>
          <a:p>
            <a:pPr lvl="1"/>
            <a:r>
              <a:rPr lang="en-US" dirty="0" smtClean="0"/>
              <a:t>Near </a:t>
            </a:r>
            <a:r>
              <a:rPr lang="en-US" b="1" dirty="0"/>
              <a:t>linear performance improvement </a:t>
            </a:r>
            <a:r>
              <a:rPr lang="en-US" dirty="0"/>
              <a:t>with the number of </a:t>
            </a:r>
            <a:r>
              <a:rPr lang="en-US" dirty="0" smtClean="0"/>
              <a:t>processors</a:t>
            </a:r>
          </a:p>
          <a:p>
            <a:pPr lvl="1"/>
            <a:r>
              <a:rPr lang="en-US" dirty="0" smtClean="0"/>
              <a:t>Performance </a:t>
            </a:r>
            <a:r>
              <a:rPr lang="en-US" b="1" dirty="0" smtClean="0"/>
              <a:t>robust</a:t>
            </a:r>
            <a:r>
              <a:rPr lang="en-US" dirty="0" smtClean="0"/>
              <a:t> </a:t>
            </a:r>
            <a:r>
              <a:rPr lang="en-US" dirty="0"/>
              <a:t>to graph depth and branching factor changes.</a:t>
            </a:r>
          </a:p>
          <a:p>
            <a:r>
              <a:rPr lang="en-US" dirty="0"/>
              <a:t>Scheduling </a:t>
            </a:r>
            <a:r>
              <a:rPr lang="en-US" dirty="0" smtClean="0"/>
              <a:t>Heuristics:</a:t>
            </a:r>
          </a:p>
          <a:p>
            <a:pPr lvl="1"/>
            <a:r>
              <a:rPr lang="en-US" dirty="0" smtClean="0"/>
              <a:t>Backward-inference </a:t>
            </a:r>
            <a:r>
              <a:rPr lang="en-US" dirty="0"/>
              <a:t>with or-entailment shows </a:t>
            </a:r>
            <a:r>
              <a:rPr lang="en-US" b="1" dirty="0"/>
              <a:t>10x</a:t>
            </a:r>
            <a:r>
              <a:rPr lang="en-US" dirty="0"/>
              <a:t> improvement over LIFO queues, and </a:t>
            </a:r>
            <a:r>
              <a:rPr lang="en-US" b="1" dirty="0"/>
              <a:t>20-40x</a:t>
            </a:r>
            <a:r>
              <a:rPr lang="en-US" dirty="0"/>
              <a:t> over FIFO queues.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1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This work has been supported by a Multidisciplinary University Research Initiative (MURI) grant (Number W911NF-09- 1-0392) for Unified Research on Network-based Hard/Soft Information Fusion, issued by the US Army Research Office (ARO) under the program management of Dr. John </a:t>
            </a:r>
            <a:r>
              <a:rPr lang="en-US" dirty="0" err="1"/>
              <a:t>Lavery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43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Propositional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2763" indent="-512763"/>
            <a:r>
              <a:rPr lang="en-US" sz="4800" dirty="0" smtClean="0"/>
              <a:t>Directed acyclic graph</a:t>
            </a:r>
          </a:p>
          <a:p>
            <a:pPr marL="512763" indent="-512763"/>
            <a:r>
              <a:rPr lang="en-US" sz="4800" dirty="0" smtClean="0"/>
              <a:t>Every well-formed expression is a node</a:t>
            </a:r>
          </a:p>
          <a:p>
            <a:pPr marL="912813" lvl="1" indent="-512763"/>
            <a:r>
              <a:rPr lang="en-US" sz="4800" dirty="0" smtClean="0"/>
              <a:t>Individual constants</a:t>
            </a:r>
          </a:p>
          <a:p>
            <a:pPr marL="912813" lvl="1" indent="-512763"/>
            <a:r>
              <a:rPr lang="en-US" sz="4700" dirty="0" smtClean="0"/>
              <a:t>Functional terms</a:t>
            </a:r>
          </a:p>
          <a:p>
            <a:pPr marL="912813" lvl="1" indent="-512763"/>
            <a:r>
              <a:rPr lang="en-US" sz="4800" dirty="0" smtClean="0"/>
              <a:t>Atomic formulas</a:t>
            </a:r>
          </a:p>
          <a:p>
            <a:pPr marL="912813" lvl="1" indent="-512763"/>
            <a:r>
              <a:rPr lang="en-US" sz="4800" dirty="0" smtClean="0"/>
              <a:t>Non-atomic formulas (“rules”)</a:t>
            </a:r>
          </a:p>
          <a:p>
            <a:pPr marL="512763" indent="-512763"/>
            <a:r>
              <a:rPr lang="en-US" sz="4800" dirty="0" smtClean="0"/>
              <a:t>Each node has an identifier, either</a:t>
            </a:r>
          </a:p>
          <a:p>
            <a:pPr marL="912813" lvl="1" indent="-512763"/>
            <a:r>
              <a:rPr lang="en-US" sz="4400" dirty="0" smtClean="0"/>
              <a:t>Symbol, or</a:t>
            </a:r>
          </a:p>
          <a:p>
            <a:pPr marL="912813" lvl="1" indent="-512763"/>
            <a:r>
              <a:rPr lang="en-US" sz="4800" dirty="0" err="1" smtClean="0"/>
              <a:t>wft</a:t>
            </a:r>
            <a:r>
              <a:rPr lang="en-US" sz="4800" i="1" dirty="0" err="1" smtClean="0"/>
              <a:t>i</a:t>
            </a:r>
            <a:r>
              <a:rPr lang="en-US" sz="4800" dirty="0" smtClean="0"/>
              <a:t>[!]</a:t>
            </a:r>
          </a:p>
          <a:p>
            <a:pPr marL="512763" indent="-512763"/>
            <a:r>
              <a:rPr lang="en-US" sz="4800" dirty="0" smtClean="0"/>
              <a:t>No two nodes with same identifier.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4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Propositional Graphs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35130" y="4191000"/>
            <a:ext cx="7044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If a, and b are true, then c is true.</a:t>
            </a:r>
            <a:endParaRPr lang="en-US" sz="3200" dirty="0"/>
          </a:p>
        </p:txBody>
      </p:sp>
      <p:sp>
        <p:nvSpPr>
          <p:cNvPr id="34" name="Oval 33"/>
          <p:cNvSpPr/>
          <p:nvPr/>
        </p:nvSpPr>
        <p:spPr>
          <a:xfrm>
            <a:off x="3422260" y="2057400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992473" y="2133599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065964" y="2107911"/>
            <a:ext cx="381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38" name="Oval 37"/>
          <p:cNvSpPr/>
          <p:nvPr/>
        </p:nvSpPr>
        <p:spPr>
          <a:xfrm>
            <a:off x="7064876" y="213374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131040" y="2108053"/>
            <a:ext cx="357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cxnSp>
        <p:nvCxnSpPr>
          <p:cNvPr id="40" name="Straight Arrow Connector 39"/>
          <p:cNvCxnSpPr>
            <a:stCxn id="34" idx="6"/>
            <a:endCxn id="38" idx="2"/>
          </p:cNvCxnSpPr>
          <p:nvPr/>
        </p:nvCxnSpPr>
        <p:spPr>
          <a:xfrm>
            <a:off x="5079610" y="2400300"/>
            <a:ext cx="1985266" cy="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066204" y="2406134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742904" y="241130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744930" y="2107912"/>
            <a:ext cx="98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wft1!</a:t>
            </a:r>
            <a:endParaRPr lang="en-US" sz="3200" dirty="0"/>
          </a:p>
        </p:txBody>
      </p:sp>
      <p:sp>
        <p:nvSpPr>
          <p:cNvPr id="47" name="Oval 46"/>
          <p:cNvSpPr/>
          <p:nvPr/>
        </p:nvSpPr>
        <p:spPr>
          <a:xfrm>
            <a:off x="1001730" y="2984753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1046728" y="2959065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</a:t>
            </a:r>
            <a:endParaRPr lang="en-US" sz="3200" dirty="0"/>
          </a:p>
        </p:txBody>
      </p:sp>
      <p:sp>
        <p:nvSpPr>
          <p:cNvPr id="50" name="TextBox 49"/>
          <p:cNvSpPr txBox="1"/>
          <p:nvPr/>
        </p:nvSpPr>
        <p:spPr>
          <a:xfrm>
            <a:off x="2200754" y="2944376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cxnSp>
        <p:nvCxnSpPr>
          <p:cNvPr id="52" name="Straight Arrow Connector 51"/>
          <p:cNvCxnSpPr>
            <a:stCxn id="34" idx="2"/>
            <a:endCxn id="35" idx="6"/>
          </p:cNvCxnSpPr>
          <p:nvPr/>
        </p:nvCxnSpPr>
        <p:spPr>
          <a:xfrm flipH="1" flipV="1">
            <a:off x="1525873" y="2400299"/>
            <a:ext cx="189638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4" idx="3"/>
            <a:endCxn id="47" idx="6"/>
          </p:cNvCxnSpPr>
          <p:nvPr/>
        </p:nvCxnSpPr>
        <p:spPr>
          <a:xfrm flipH="1">
            <a:off x="1535130" y="2642767"/>
            <a:ext cx="2129843" cy="608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67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2438399"/>
          </a:xfrm>
        </p:spPr>
        <p:txBody>
          <a:bodyPr>
            <a:normAutofit fontScale="55000" lnSpcReduction="20000"/>
          </a:bodyPr>
          <a:lstStyle/>
          <a:p>
            <a:r>
              <a:rPr lang="en-US" sz="4800" dirty="0"/>
              <a:t>Extend Propositional </a:t>
            </a:r>
            <a:r>
              <a:rPr lang="en-US" sz="4800" dirty="0" smtClean="0"/>
              <a:t>Graphs</a:t>
            </a:r>
          </a:p>
          <a:p>
            <a:r>
              <a:rPr lang="en-US" sz="4800" dirty="0" smtClean="0"/>
              <a:t>Add </a:t>
            </a:r>
            <a:r>
              <a:rPr lang="en-US" sz="4800" dirty="0"/>
              <a:t>channels for information </a:t>
            </a:r>
            <a:r>
              <a:rPr lang="en-US" sz="4800" dirty="0" smtClean="0"/>
              <a:t>flow </a:t>
            </a:r>
            <a:r>
              <a:rPr lang="en-US" sz="4800" b="1" dirty="0" smtClean="0"/>
              <a:t>(messages):</a:t>
            </a:r>
          </a:p>
          <a:p>
            <a:pPr lvl="1"/>
            <a:r>
              <a:rPr lang="en-US" sz="4000" b="1" dirty="0" err="1" smtClean="0"/>
              <a:t>i</a:t>
            </a:r>
            <a:r>
              <a:rPr lang="en-US" sz="4000" b="1" dirty="0" smtClean="0"/>
              <a:t>-channels</a:t>
            </a:r>
            <a:r>
              <a:rPr lang="en-US" sz="4000" dirty="0" smtClean="0"/>
              <a:t> </a:t>
            </a:r>
            <a:r>
              <a:rPr lang="en-US" sz="4000" dirty="0"/>
              <a:t>report truth of an </a:t>
            </a:r>
            <a:r>
              <a:rPr lang="en-US" sz="4000" dirty="0" smtClean="0"/>
              <a:t>antecedent </a:t>
            </a:r>
            <a:r>
              <a:rPr lang="en-US" sz="4000" dirty="0"/>
              <a:t>to a rule </a:t>
            </a:r>
            <a:r>
              <a:rPr lang="en-US" sz="4000" dirty="0" smtClean="0"/>
              <a:t>node.</a:t>
            </a:r>
          </a:p>
          <a:p>
            <a:pPr lvl="1"/>
            <a:r>
              <a:rPr lang="en-US" sz="4000" b="1" dirty="0" smtClean="0"/>
              <a:t>u-channels</a:t>
            </a:r>
            <a:r>
              <a:rPr lang="en-US" sz="4000" dirty="0" smtClean="0"/>
              <a:t> </a:t>
            </a:r>
            <a:r>
              <a:rPr lang="en-US" sz="4000" dirty="0"/>
              <a:t>report truth of </a:t>
            </a:r>
            <a:r>
              <a:rPr lang="en-US" sz="4000" dirty="0" smtClean="0"/>
              <a:t>a </a:t>
            </a:r>
            <a:r>
              <a:rPr lang="en-US" sz="4000" dirty="0"/>
              <a:t>consequent from a rule </a:t>
            </a:r>
            <a:r>
              <a:rPr lang="en-US" sz="4000" dirty="0" smtClean="0"/>
              <a:t>node.</a:t>
            </a:r>
          </a:p>
          <a:p>
            <a:r>
              <a:rPr lang="en-US" sz="5200" dirty="0" smtClean="0"/>
              <a:t>Channels </a:t>
            </a:r>
            <a:r>
              <a:rPr lang="en-US" sz="5200" dirty="0"/>
              <a:t>contain </a:t>
            </a:r>
            <a:r>
              <a:rPr lang="en-US" sz="5200" dirty="0" smtClean="0"/>
              <a:t>valves.</a:t>
            </a:r>
          </a:p>
          <a:p>
            <a:pPr lvl="1"/>
            <a:r>
              <a:rPr lang="en-US" sz="4400" dirty="0" smtClean="0"/>
              <a:t>Hold </a:t>
            </a:r>
            <a:r>
              <a:rPr lang="en-US" sz="4400" dirty="0"/>
              <a:t>messages back, or allow </a:t>
            </a:r>
            <a:r>
              <a:rPr lang="en-US" sz="4400" dirty="0" smtClean="0"/>
              <a:t>them </a:t>
            </a:r>
            <a:r>
              <a:rPr lang="en-US" sz="4400" dirty="0"/>
              <a:t>through</a:t>
            </a:r>
            <a:r>
              <a:rPr lang="en-US" sz="4400" dirty="0" smtClean="0"/>
              <a:t>.</a:t>
            </a:r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6</a:t>
            </a:fld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286000" y="4114800"/>
            <a:ext cx="457200" cy="290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43200" y="3930156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</a:t>
            </a:r>
            <a:r>
              <a:rPr lang="en-US" dirty="0" smtClean="0"/>
              <a:t>-channel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675967" y="4114800"/>
            <a:ext cx="427204" cy="2584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03171" y="3901929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</a:t>
            </a:r>
            <a:r>
              <a:rPr lang="en-US" dirty="0" smtClean="0"/>
              <a:t>-channel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3378249" y="4329134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948462" y="4405333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021953" y="4379645"/>
            <a:ext cx="381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8" name="Oval 17"/>
          <p:cNvSpPr/>
          <p:nvPr/>
        </p:nvSpPr>
        <p:spPr>
          <a:xfrm>
            <a:off x="7020865" y="4405475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087029" y="4379787"/>
            <a:ext cx="357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cxnSp>
        <p:nvCxnSpPr>
          <p:cNvPr id="20" name="Straight Arrow Connector 19"/>
          <p:cNvCxnSpPr>
            <a:stCxn id="15" idx="6"/>
            <a:endCxn id="18" idx="2"/>
          </p:cNvCxnSpPr>
          <p:nvPr/>
        </p:nvCxnSpPr>
        <p:spPr>
          <a:xfrm>
            <a:off x="5035599" y="4672034"/>
            <a:ext cx="1985266" cy="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22193" y="4677868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698893" y="4683034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700919" y="4379646"/>
            <a:ext cx="98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wft1!</a:t>
            </a:r>
            <a:endParaRPr lang="en-US" sz="3200" dirty="0"/>
          </a:p>
        </p:txBody>
      </p:sp>
      <p:sp>
        <p:nvSpPr>
          <p:cNvPr id="24" name="Oval 23"/>
          <p:cNvSpPr/>
          <p:nvPr/>
        </p:nvSpPr>
        <p:spPr>
          <a:xfrm>
            <a:off x="957719" y="5256487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002717" y="5230799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</a:t>
            </a:r>
            <a:endParaRPr 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2156743" y="5216110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15" idx="2"/>
            <a:endCxn id="16" idx="6"/>
          </p:cNvCxnSpPr>
          <p:nvPr/>
        </p:nvCxnSpPr>
        <p:spPr>
          <a:xfrm flipH="1" flipV="1">
            <a:off x="1481862" y="4672033"/>
            <a:ext cx="189638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5" idx="3"/>
            <a:endCxn id="24" idx="6"/>
          </p:cNvCxnSpPr>
          <p:nvPr/>
        </p:nvCxnSpPr>
        <p:spPr>
          <a:xfrm flipH="1">
            <a:off x="1491119" y="4914501"/>
            <a:ext cx="2129843" cy="608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439455" y="4495800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035599" y="4495800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4" idx="7"/>
          </p:cNvCxnSpPr>
          <p:nvPr/>
        </p:nvCxnSpPr>
        <p:spPr>
          <a:xfrm flipV="1">
            <a:off x="1413004" y="4810852"/>
            <a:ext cx="1945132" cy="523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69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34400" cy="2819399"/>
          </a:xfrm>
        </p:spPr>
        <p:txBody>
          <a:bodyPr>
            <a:normAutofit fontScale="92500"/>
          </a:bodyPr>
          <a:lstStyle/>
          <a:p>
            <a:pPr marL="403225" indent="-403225"/>
            <a:r>
              <a:rPr lang="en-US" dirty="0"/>
              <a:t>Five kinds</a:t>
            </a:r>
          </a:p>
          <a:p>
            <a:pPr marL="803275" lvl="1" indent="-403225"/>
            <a:r>
              <a:rPr lang="en-US" sz="2600" dirty="0"/>
              <a:t>I-INFER – “I’ve been inferred”</a:t>
            </a:r>
          </a:p>
          <a:p>
            <a:pPr marL="803275" lvl="1" indent="-403225"/>
            <a:r>
              <a:rPr lang="en-US" sz="2600" dirty="0"/>
              <a:t>U-INFER – “You’ve been inferred”</a:t>
            </a:r>
          </a:p>
          <a:p>
            <a:pPr marL="803275" lvl="1" indent="-403225"/>
            <a:r>
              <a:rPr lang="en-US" sz="2600" dirty="0"/>
              <a:t>BACKWARD-INFER – “Open valves so I might be inferred”</a:t>
            </a:r>
          </a:p>
          <a:p>
            <a:pPr marL="803275" lvl="1" indent="-403225"/>
            <a:r>
              <a:rPr lang="en-US" sz="2600" dirty="0"/>
              <a:t>CANCEL-INFER – “Stop trying to infer me (close valves)”</a:t>
            </a:r>
          </a:p>
          <a:p>
            <a:pPr marL="803275" lvl="1" indent="-403225"/>
            <a:r>
              <a:rPr lang="en-US" sz="2600" dirty="0"/>
              <a:t>UNASSERT – “I’m no longer believed”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0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69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Messages have priorities.</a:t>
            </a:r>
          </a:p>
          <a:p>
            <a:pPr lvl="1"/>
            <a:r>
              <a:rPr lang="en-US" dirty="0" smtClean="0"/>
              <a:t>UNASSERT is top priority</a:t>
            </a:r>
          </a:p>
          <a:p>
            <a:pPr lvl="1"/>
            <a:r>
              <a:rPr lang="en-US" dirty="0" smtClean="0"/>
              <a:t>CANCEL-INFER is next</a:t>
            </a:r>
          </a:p>
          <a:p>
            <a:pPr lvl="1"/>
            <a:r>
              <a:rPr lang="en-US" dirty="0" smtClean="0"/>
              <a:t>I-INFER/U-INFER are higher priority closer to a result</a:t>
            </a:r>
          </a:p>
          <a:p>
            <a:pPr lvl="1"/>
            <a:r>
              <a:rPr lang="en-US" dirty="0" smtClean="0"/>
              <a:t>BACKWARD-INFER is lowest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R. Schlegel and 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7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Node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Message arrives at node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D. R. Schlegel and S. C. Shapiro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39359-6D68-4233-A573-7082EB30A9CB}" type="slidenum">
              <a:rPr lang="en-US" smtClean="0"/>
              <a:t>9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11130" y="3923760"/>
            <a:ext cx="165735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81343" y="3999959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3974271"/>
            <a:ext cx="514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a!</a:t>
            </a:r>
            <a:endParaRPr lang="en-US" sz="3200" dirty="0"/>
          </a:p>
        </p:txBody>
      </p:sp>
      <p:sp>
        <p:nvSpPr>
          <p:cNvPr id="18" name="Oval 17"/>
          <p:cNvSpPr/>
          <p:nvPr/>
        </p:nvSpPr>
        <p:spPr>
          <a:xfrm>
            <a:off x="7053746" y="4000101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119910" y="3974413"/>
            <a:ext cx="357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cxnSp>
        <p:nvCxnSpPr>
          <p:cNvPr id="21" name="Straight Arrow Connector 20"/>
          <p:cNvCxnSpPr>
            <a:stCxn id="6" idx="6"/>
            <a:endCxn id="18" idx="2"/>
          </p:cNvCxnSpPr>
          <p:nvPr/>
        </p:nvCxnSpPr>
        <p:spPr>
          <a:xfrm>
            <a:off x="5068480" y="4266660"/>
            <a:ext cx="1985266" cy="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85900" y="2590800"/>
            <a:ext cx="5834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Assume we have a KB with a ^ b -&gt; c, and b. Then a is asserted with forward inference.</a:t>
            </a:r>
            <a:endParaRPr lang="en-US" sz="2400" dirty="0"/>
          </a:p>
        </p:txBody>
      </p:sp>
      <p:sp>
        <p:nvSpPr>
          <p:cNvPr id="25" name="Vertical Scroll 24"/>
          <p:cNvSpPr/>
          <p:nvPr/>
        </p:nvSpPr>
        <p:spPr>
          <a:xfrm>
            <a:off x="1777136" y="3466560"/>
            <a:ext cx="1371600" cy="609600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282881" y="5334000"/>
            <a:ext cx="4240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message is sent from a to wft1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055074" y="4272494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31774" y="427766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cq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924166" y="3697898"/>
            <a:ext cx="1077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: true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3733800" y="3974272"/>
            <a:ext cx="98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wft1!</a:t>
            </a:r>
            <a:endParaRPr lang="en-US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2092032" y="3485431"/>
            <a:ext cx="741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</a:t>
            </a:r>
            <a:r>
              <a:rPr lang="en-US" dirty="0" smtClean="0"/>
              <a:t>-infer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990600" y="4851113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99857" y="4825425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  <a:r>
              <a:rPr lang="en-US" sz="3200" dirty="0" smtClean="0"/>
              <a:t>!</a:t>
            </a:r>
            <a:endParaRPr lang="en-US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2189624" y="4810736"/>
            <a:ext cx="916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and-ant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4478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029200" y="4151758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1482805" y="4466810"/>
            <a:ext cx="1945132" cy="523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2"/>
            <a:endCxn id="10" idx="6"/>
          </p:cNvCxnSpPr>
          <p:nvPr/>
        </p:nvCxnSpPr>
        <p:spPr>
          <a:xfrm flipH="1" flipV="1">
            <a:off x="1514743" y="4266659"/>
            <a:ext cx="189638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3"/>
            <a:endCxn id="32" idx="6"/>
          </p:cNvCxnSpPr>
          <p:nvPr/>
        </p:nvCxnSpPr>
        <p:spPr>
          <a:xfrm flipH="1">
            <a:off x="1524000" y="4509127"/>
            <a:ext cx="2129843" cy="608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96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2436</TotalTime>
  <Words>1477</Words>
  <Application>Microsoft Office PowerPoint</Application>
  <PresentationFormat>On-screen Show (4:3)</PresentationFormat>
  <Paragraphs>387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Concurrent Reasoning with Inference Graphs</vt:lpstr>
      <vt:lpstr>Problem Statement</vt:lpstr>
      <vt:lpstr>What are Inference Graphs?</vt:lpstr>
      <vt:lpstr>Propositional Graphs</vt:lpstr>
      <vt:lpstr>Propositional Graphs</vt:lpstr>
      <vt:lpstr>Inference Graphs</vt:lpstr>
      <vt:lpstr>Messages</vt:lpstr>
      <vt:lpstr>Priorities</vt:lpstr>
      <vt:lpstr>Rule Node Inference</vt:lpstr>
      <vt:lpstr>Rule Node Inference</vt:lpstr>
      <vt:lpstr>Rule Node Inference</vt:lpstr>
      <vt:lpstr>Rule Node Inference</vt:lpstr>
      <vt:lpstr>Rule Node Inference</vt:lpstr>
      <vt:lpstr>Cycles</vt:lpstr>
      <vt:lpstr>Concurrency and Scheduling</vt:lpstr>
      <vt:lpstr>Concurrency and Scheduling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Evaluation</vt:lpstr>
      <vt:lpstr>Acknowledgements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Concurrent Reasoning with Inference Graphs</dc:title>
  <dc:creator>Dan Schlegel</dc:creator>
  <cp:lastModifiedBy>Stuart C. Shapiro</cp:lastModifiedBy>
  <cp:revision>56</cp:revision>
  <dcterms:created xsi:type="dcterms:W3CDTF">2013-07-10T13:44:55Z</dcterms:created>
  <dcterms:modified xsi:type="dcterms:W3CDTF">2013-08-13T19:18:13Z</dcterms:modified>
</cp:coreProperties>
</file>