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60" r:id="rId2"/>
  </p:sldMasterIdLst>
  <p:notesMasterIdLst>
    <p:notesMasterId r:id="rId51"/>
  </p:notesMasterIdLst>
  <p:handoutMasterIdLst>
    <p:handoutMasterId r:id="rId52"/>
  </p:handoutMasterIdLst>
  <p:sldIdLst>
    <p:sldId id="296" r:id="rId3"/>
    <p:sldId id="363" r:id="rId4"/>
    <p:sldId id="381" r:id="rId5"/>
    <p:sldId id="301" r:id="rId6"/>
    <p:sldId id="298" r:id="rId7"/>
    <p:sldId id="303" r:id="rId8"/>
    <p:sldId id="304" r:id="rId9"/>
    <p:sldId id="306" r:id="rId10"/>
    <p:sldId id="307" r:id="rId11"/>
    <p:sldId id="305" r:id="rId12"/>
    <p:sldId id="302" r:id="rId13"/>
    <p:sldId id="364" r:id="rId14"/>
    <p:sldId id="360" r:id="rId15"/>
    <p:sldId id="338" r:id="rId16"/>
    <p:sldId id="361" r:id="rId17"/>
    <p:sldId id="339" r:id="rId18"/>
    <p:sldId id="340" r:id="rId19"/>
    <p:sldId id="362" r:id="rId20"/>
    <p:sldId id="367" r:id="rId21"/>
    <p:sldId id="335" r:id="rId22"/>
    <p:sldId id="365" r:id="rId23"/>
    <p:sldId id="336" r:id="rId24"/>
    <p:sldId id="341" r:id="rId25"/>
    <p:sldId id="342" r:id="rId26"/>
    <p:sldId id="368" r:id="rId27"/>
    <p:sldId id="369" r:id="rId28"/>
    <p:sldId id="370" r:id="rId29"/>
    <p:sldId id="371" r:id="rId30"/>
    <p:sldId id="343" r:id="rId31"/>
    <p:sldId id="344" r:id="rId32"/>
    <p:sldId id="351" r:id="rId33"/>
    <p:sldId id="352" r:id="rId34"/>
    <p:sldId id="353" r:id="rId35"/>
    <p:sldId id="354" r:id="rId36"/>
    <p:sldId id="355" r:id="rId37"/>
    <p:sldId id="356" r:id="rId38"/>
    <p:sldId id="357" r:id="rId39"/>
    <p:sldId id="358" r:id="rId40"/>
    <p:sldId id="359" r:id="rId41"/>
    <p:sldId id="373" r:id="rId42"/>
    <p:sldId id="380" r:id="rId43"/>
    <p:sldId id="376" r:id="rId44"/>
    <p:sldId id="347" r:id="rId45"/>
    <p:sldId id="378" r:id="rId46"/>
    <p:sldId id="379" r:id="rId47"/>
    <p:sldId id="374" r:id="rId48"/>
    <p:sldId id="375" r:id="rId49"/>
    <p:sldId id="297" r:id="rId50"/>
  </p:sldIdLst>
  <p:sldSz cx="9144000" cy="6858000" type="screen4x3"/>
  <p:notesSz cx="69850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DA4A0A"/>
    <a:srgbClr val="6699FF"/>
    <a:srgbClr val="FF99CC"/>
    <a:srgbClr val="FFFF00"/>
    <a:srgbClr val="66FF66"/>
    <a:srgbClr val="00CC00"/>
    <a:srgbClr val="FFFFCC"/>
    <a:srgbClr val="FFCC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63" autoAdjust="0"/>
    <p:restoredTop sz="94523" autoAdjust="0"/>
  </p:normalViewPr>
  <p:slideViewPr>
    <p:cSldViewPr snapToGrid="0">
      <p:cViewPr>
        <p:scale>
          <a:sx n="62" d="100"/>
          <a:sy n="62" d="100"/>
        </p:scale>
        <p:origin x="-360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8784"/>
    </p:cViewPr>
  </p:sorterViewPr>
  <p:notesViewPr>
    <p:cSldViewPr snapToGrid="0">
      <p:cViewPr varScale="1">
        <p:scale>
          <a:sx n="68" d="100"/>
          <a:sy n="68" d="100"/>
        </p:scale>
        <p:origin x="-1884" y="-96"/>
      </p:cViewPr>
      <p:guideLst>
        <p:guide orient="horz" pos="2920"/>
        <p:guide pos="220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defTabSz="928688">
              <a:defRPr sz="1200" b="0"/>
            </a:lvl1pPr>
          </a:lstStyle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 b="0"/>
            </a:lvl1pPr>
          </a:lstStyle>
          <a:p>
            <a:endParaRPr lang="en-US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defTabSz="928688">
              <a:defRPr sz="1200" b="0"/>
            </a:lvl1pPr>
          </a:lstStyle>
          <a:p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 b="0"/>
            </a:lvl1pPr>
          </a:lstStyle>
          <a:p>
            <a:fld id="{72ABDCDD-3B03-4F4C-A33E-6CFA350008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defTabSz="928688">
              <a:defRPr sz="1200" b="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 b="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3725"/>
            <a:ext cx="512127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defTabSz="928688">
              <a:defRPr sz="1200" b="0"/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 b="0"/>
            </a:lvl1pPr>
          </a:lstStyle>
          <a:p>
            <a:fld id="{112E2108-187E-4364-B687-7DF59EBB8E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E2108-187E-4364-B687-7DF59EBB8EF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E2108-187E-4364-B687-7DF59EBB8EF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00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5314"/>
            <a:ext cx="2895600" cy="29028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29828"/>
            <a:ext cx="1905000" cy="275771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  <a:p>
            <a:fld id="{9656B7CF-9AAB-47D5-AD16-D9E5566553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13EB1A75-4B7D-4842-AB31-EB11705584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47DCC874-9FA4-492D-985C-5747CEE420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12192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768A136-B365-48D7-BB94-91EAAC4679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828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624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12192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FAD68AB-C9BF-4472-B288-63F8906A9D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 algn="ctr">
              <a:defRPr/>
            </a:lvl1pPr>
          </a:lstStyle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5C2FE0E8-D9C3-48CF-A64A-94852C71C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918D3AC0-E816-4370-991C-41D9C725F1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6F7E46F6-0C04-4E8D-BAAD-588806F37E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19B1D305-F166-4A5E-A860-126B03B44B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6071BF57-8D9F-4543-ADB1-69DA69188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F6C91BB4-2B37-46F1-AD8B-C31F8C6B57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74978034-AE99-449A-BE91-D5961FCFA2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9E5D714C-7839-4550-B393-B929C1CF81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endParaRPr lang="en-US"/>
          </a:p>
          <a:p>
            <a:fld id="{C05E75CA-BC2B-4EA4-913D-090BE89F59D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 rot="-1154095">
            <a:off x="0" y="152400"/>
            <a:ext cx="1536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accent2"/>
                </a:solidFill>
                <a:latin typeface="Comic Sans MS" pitchFamily="66" charset="0"/>
              </a:rPr>
              <a:t>cse@buffalo</a:t>
            </a:r>
            <a:endParaRPr lang="en-US" sz="2400" b="0">
              <a:solidFill>
                <a:schemeClr val="accent2"/>
              </a:solidFill>
            </a:endParaRPr>
          </a:p>
        </p:txBody>
      </p:sp>
      <p:pic>
        <p:nvPicPr>
          <p:cNvPr id="1034" name="Picture 10" descr="sblue_sm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382000" y="0"/>
            <a:ext cx="762000" cy="3889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  <p:sldLayoutId id="2147483673" r:id="rId13"/>
  </p:sldLayoutIdLst>
  <p:transition/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apiro@buffalo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buffalo.edu/snep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1258" y="885371"/>
            <a:ext cx="8389257" cy="1088571"/>
          </a:xfrm>
        </p:spPr>
        <p:txBody>
          <a:bodyPr/>
          <a:lstStyle/>
          <a:p>
            <a:r>
              <a:rPr lang="en-US" dirty="0" smtClean="0"/>
              <a:t>The GLAIR Cognitive Architecture</a:t>
            </a:r>
            <a:br>
              <a:rPr lang="en-US" dirty="0" smtClean="0"/>
            </a:br>
            <a:r>
              <a:rPr lang="en-US" dirty="0" smtClean="0"/>
              <a:t>and Prospects for Consciousness</a:t>
            </a:r>
            <a:r>
              <a:rPr lang="en-US" dirty="0"/>
              <a:t/>
            </a:r>
            <a:br>
              <a:rPr lang="en-US" dirty="0"/>
            </a:br>
            <a:endParaRPr lang="en-US" sz="3600" dirty="0"/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9054" y="2511199"/>
            <a:ext cx="8534400" cy="3454172"/>
          </a:xfrm>
        </p:spPr>
        <p:txBody>
          <a:bodyPr/>
          <a:lstStyle/>
          <a:p>
            <a:r>
              <a:rPr lang="en-US" sz="4000" dirty="0"/>
              <a:t>Stuart C. </a:t>
            </a:r>
            <a:r>
              <a:rPr lang="en-US" sz="4000" dirty="0" smtClean="0"/>
              <a:t>Shapiro</a:t>
            </a:r>
            <a:endParaRPr lang="en-US" dirty="0"/>
          </a:p>
          <a:p>
            <a:r>
              <a:rPr lang="en-US" sz="2800" dirty="0"/>
              <a:t>Department of Computer Science &amp; Engineering  </a:t>
            </a:r>
          </a:p>
          <a:p>
            <a:r>
              <a:rPr lang="en-US" sz="2800" dirty="0" smtClean="0"/>
              <a:t>and Center </a:t>
            </a:r>
            <a:r>
              <a:rPr lang="en-US" sz="2800" dirty="0"/>
              <a:t>for Cognitive Science</a:t>
            </a:r>
          </a:p>
          <a:p>
            <a:r>
              <a:rPr lang="en-US" sz="2800" dirty="0" smtClean="0"/>
              <a:t>State </a:t>
            </a:r>
            <a:r>
              <a:rPr lang="en-US" sz="2800" dirty="0"/>
              <a:t>University of New </a:t>
            </a:r>
            <a:r>
              <a:rPr lang="en-US" sz="2800" dirty="0" smtClean="0"/>
              <a:t>York at Buffalo</a:t>
            </a:r>
          </a:p>
          <a:p>
            <a:r>
              <a:rPr lang="en-US" sz="2800" dirty="0" smtClean="0">
                <a:hlinkClick r:id="rId3"/>
              </a:rPr>
              <a:t>shapiro@buffalo.edu</a:t>
            </a: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PMLa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829" y="1404257"/>
            <a:ext cx="7772400" cy="4114800"/>
          </a:xfrm>
        </p:spPr>
        <p:txBody>
          <a:bodyPr/>
          <a:lstStyle/>
          <a:p>
            <a:r>
              <a:rPr lang="en-US" dirty="0" smtClean="0"/>
              <a:t>Grounds KL symbols</a:t>
            </a:r>
          </a:p>
          <a:p>
            <a:pPr lvl="1"/>
            <a:r>
              <a:rPr lang="en-US" dirty="0" smtClean="0"/>
              <a:t>Perceptual structures</a:t>
            </a:r>
          </a:p>
          <a:p>
            <a:pPr lvl="1"/>
            <a:r>
              <a:rPr lang="en-US" dirty="0" smtClean="0"/>
              <a:t>Implementation of primitive actions</a:t>
            </a:r>
          </a:p>
          <a:p>
            <a:r>
              <a:rPr lang="en-US" dirty="0" smtClean="0"/>
              <a:t>Registers for Embodiment &amp; </a:t>
            </a:r>
            <a:r>
              <a:rPr lang="en-US" dirty="0" err="1" smtClean="0"/>
              <a:t>Situatedness</a:t>
            </a:r>
            <a:endParaRPr lang="en-US" dirty="0" smtClean="0"/>
          </a:p>
          <a:p>
            <a:pPr lvl="1"/>
            <a:r>
              <a:rPr lang="en-US" dirty="0" smtClean="0"/>
              <a:t>Deictic Registers</a:t>
            </a:r>
          </a:p>
          <a:p>
            <a:pPr lvl="1"/>
            <a:r>
              <a:rPr lang="en-US" dirty="0" smtClean="0"/>
              <a:t>Modality Registers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5-Point Star 12"/>
          <p:cNvSpPr/>
          <p:nvPr/>
        </p:nvSpPr>
        <p:spPr bwMode="auto">
          <a:xfrm>
            <a:off x="7997371" y="4223656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Knowledge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343" y="1132115"/>
            <a:ext cx="8109857" cy="5225142"/>
          </a:xfrm>
        </p:spPr>
        <p:txBody>
          <a:bodyPr/>
          <a:lstStyle/>
          <a:p>
            <a:r>
              <a:rPr lang="en-US" sz="2400" dirty="0" smtClean="0"/>
              <a:t>Implemented in SNePS</a:t>
            </a:r>
          </a:p>
          <a:p>
            <a:r>
              <a:rPr lang="en-US" sz="2400" dirty="0" smtClean="0"/>
              <a:t>Agent’s Beliefs</a:t>
            </a:r>
          </a:p>
          <a:p>
            <a:r>
              <a:rPr lang="en-US" sz="2400" dirty="0" smtClean="0"/>
              <a:t>Representations of conceived of entities</a:t>
            </a:r>
          </a:p>
          <a:p>
            <a:r>
              <a:rPr lang="en-US" sz="2400" dirty="0" smtClean="0"/>
              <a:t>Semantic Memory</a:t>
            </a:r>
          </a:p>
          <a:p>
            <a:r>
              <a:rPr lang="en-US" sz="2400" dirty="0" smtClean="0"/>
              <a:t>Episodic Memory</a:t>
            </a:r>
          </a:p>
          <a:p>
            <a:r>
              <a:rPr lang="en-US" sz="2400" dirty="0" smtClean="0"/>
              <a:t>Quantified &amp; conditional beliefs</a:t>
            </a:r>
          </a:p>
          <a:p>
            <a:r>
              <a:rPr lang="en-US" sz="2400" dirty="0" smtClean="0"/>
              <a:t>Plans for non-primitive acts</a:t>
            </a:r>
          </a:p>
          <a:p>
            <a:r>
              <a:rPr lang="en-US" sz="2400" dirty="0" smtClean="0"/>
              <a:t>Plans to achieve goals</a:t>
            </a:r>
          </a:p>
          <a:p>
            <a:r>
              <a:rPr lang="en-US" sz="2400" dirty="0" smtClean="0"/>
              <a:t>Beliefs re. preconditions &amp; effects of acts</a:t>
            </a:r>
          </a:p>
          <a:p>
            <a:r>
              <a:rPr lang="en-US" sz="2400" dirty="0" smtClean="0"/>
              <a:t>Policies: Conditions for performing acts</a:t>
            </a:r>
          </a:p>
          <a:p>
            <a:r>
              <a:rPr lang="en-US" sz="2400" dirty="0" smtClean="0"/>
              <a:t>Self-knowledge</a:t>
            </a:r>
          </a:p>
          <a:p>
            <a:r>
              <a:rPr lang="en-US" sz="2400" dirty="0" smtClean="0"/>
              <a:t>Meta-knowledge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371770"/>
            <a:ext cx="1905000" cy="333829"/>
          </a:xfrm>
        </p:spPr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44342"/>
            <a:ext cx="2895600" cy="261257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02400"/>
            <a:ext cx="1905000" cy="20320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5-Point Star 18"/>
          <p:cNvSpPr/>
          <p:nvPr/>
        </p:nvSpPr>
        <p:spPr bwMode="auto">
          <a:xfrm>
            <a:off x="7997371" y="3686627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Overview</a:t>
            </a:r>
            <a:br>
              <a:rPr lang="en-US" dirty="0" smtClean="0"/>
            </a:b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Integration of Acting and Reasoning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Symbol Grounding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343" y="1752600"/>
            <a:ext cx="8461828" cy="4114800"/>
          </a:xfrm>
        </p:spPr>
        <p:txBody>
          <a:bodyPr/>
          <a:lstStyle/>
          <a:p>
            <a:r>
              <a:rPr lang="en-US" dirty="0" smtClean="0"/>
              <a:t>A KRR system</a:t>
            </a:r>
          </a:p>
          <a:p>
            <a:r>
              <a:rPr lang="en-US" dirty="0" smtClean="0"/>
              <a:t>Every non-atomic expression is simultaneously</a:t>
            </a:r>
          </a:p>
          <a:p>
            <a:pPr lvl="1"/>
            <a:r>
              <a:rPr lang="en-US" dirty="0" smtClean="0"/>
              <a:t>An expression of SNePS logic</a:t>
            </a:r>
          </a:p>
          <a:p>
            <a:pPr lvl="1"/>
            <a:r>
              <a:rPr lang="en-US" dirty="0" smtClean="0"/>
              <a:t>An </a:t>
            </a:r>
            <a:r>
              <a:rPr lang="en-US" dirty="0" err="1" smtClean="0"/>
              <a:t>assertional</a:t>
            </a:r>
            <a:r>
              <a:rPr lang="en-US" dirty="0" smtClean="0"/>
              <a:t> frame</a:t>
            </a:r>
          </a:p>
          <a:p>
            <a:pPr lvl="1"/>
            <a:r>
              <a:rPr lang="en-US" dirty="0" smtClean="0"/>
              <a:t>A propositional graph</a:t>
            </a:r>
          </a:p>
          <a:p>
            <a:r>
              <a:rPr lang="en-US" dirty="0" smtClean="0"/>
              <a:t>Every SNePS expression is a term</a:t>
            </a:r>
          </a:p>
          <a:p>
            <a:pPr lvl="1"/>
            <a:r>
              <a:rPr lang="en-US" dirty="0" smtClean="0"/>
              <a:t>Denoting a mental entity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Ontology of Mental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04686"/>
            <a:ext cx="8167914" cy="4934857"/>
          </a:xfrm>
        </p:spPr>
        <p:txBody>
          <a:bodyPr/>
          <a:lstStyle/>
          <a:p>
            <a:r>
              <a:rPr lang="en-US" dirty="0" smtClean="0"/>
              <a:t>Entity</a:t>
            </a:r>
          </a:p>
          <a:p>
            <a:pPr lvl="1"/>
            <a:r>
              <a:rPr lang="en-US" dirty="0" smtClean="0"/>
              <a:t>Proposition</a:t>
            </a:r>
          </a:p>
          <a:p>
            <a:pPr lvl="2">
              <a:buNone/>
            </a:pPr>
            <a:r>
              <a:rPr lang="en-US" i="1" dirty="0" smtClean="0"/>
              <a:t>Agent can believe it or its negation</a:t>
            </a:r>
          </a:p>
          <a:p>
            <a:pPr lvl="2">
              <a:buNone/>
            </a:pPr>
            <a:r>
              <a:rPr lang="en-US" i="1" dirty="0" smtClean="0"/>
              <a:t>Includes quantified &amp; conditional beliefs</a:t>
            </a:r>
          </a:p>
          <a:p>
            <a:pPr lvl="1"/>
            <a:r>
              <a:rPr lang="en-US" dirty="0" smtClean="0"/>
              <a:t>Act</a:t>
            </a:r>
          </a:p>
          <a:p>
            <a:pPr lvl="2">
              <a:buNone/>
            </a:pPr>
            <a:r>
              <a:rPr lang="en-US" i="1" dirty="0" smtClean="0"/>
              <a:t>Agent can perform it</a:t>
            </a:r>
          </a:p>
          <a:p>
            <a:pPr lvl="1"/>
            <a:r>
              <a:rPr lang="en-US" dirty="0" smtClean="0"/>
              <a:t>Policy</a:t>
            </a:r>
          </a:p>
          <a:p>
            <a:pPr lvl="2">
              <a:buNone/>
            </a:pPr>
            <a:r>
              <a:rPr lang="en-US" i="1" dirty="0" smtClean="0"/>
              <a:t>Condition-act rule agent can adopt</a:t>
            </a:r>
          </a:p>
          <a:p>
            <a:pPr lvl="1"/>
            <a:r>
              <a:rPr lang="en-US" dirty="0" smtClean="0"/>
              <a:t>Thing</a:t>
            </a:r>
          </a:p>
          <a:p>
            <a:pPr lvl="2">
              <a:buNone/>
            </a:pPr>
            <a:r>
              <a:rPr lang="en-US" i="1" dirty="0" smtClean="0"/>
              <a:t>Other entities: individuals, categories, properties, etc.</a:t>
            </a:r>
            <a:endParaRPr lang="en-US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</a:t>
            </a:r>
            <a:br>
              <a:rPr lang="en-US" dirty="0" smtClean="0"/>
            </a:br>
            <a:r>
              <a:rPr lang="en-US" dirty="0" smtClean="0"/>
              <a:t>Reasoning           Acting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Forward Reasoning</a:t>
            </a:r>
          </a:p>
          <a:p>
            <a:pPr lvl="1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whendo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</a:p>
          <a:p>
            <a:pPr lvl="1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wheneverdo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br>
              <a:rPr lang="en-US" dirty="0" smtClean="0">
                <a:solidFill>
                  <a:srgbClr val="0070C0"/>
                </a:solidFill>
              </a:rPr>
            </a:b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Backward Reasoning</a:t>
            </a:r>
          </a:p>
          <a:p>
            <a:pPr lvl="1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ifdo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endParaRPr lang="en-US" dirty="0" smtClean="0"/>
          </a:p>
          <a:p>
            <a:pPr lvl="1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15</a:t>
            </a:fld>
            <a:endParaRPr lang="en-US"/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4426857" y="1132114"/>
            <a:ext cx="1132114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DA4A0A"/>
            </a:solidFill>
            <a:prstDash val="solid"/>
            <a:round/>
            <a:headEnd type="arrow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Acts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828" y="1277257"/>
            <a:ext cx="7772400" cy="4891314"/>
          </a:xfrm>
        </p:spPr>
        <p:txBody>
          <a:bodyPr/>
          <a:lstStyle/>
          <a:p>
            <a:r>
              <a:rPr lang="en-US" dirty="0" smtClean="0"/>
              <a:t>External Acts</a:t>
            </a:r>
          </a:p>
          <a:p>
            <a:pPr lvl="1">
              <a:buNone/>
            </a:pPr>
            <a:r>
              <a:rPr lang="en-US" dirty="0" smtClean="0"/>
              <a:t>affect the environment</a:t>
            </a:r>
          </a:p>
          <a:p>
            <a:pPr lvl="1">
              <a:buNone/>
            </a:pPr>
            <a:r>
              <a:rPr lang="en-US" dirty="0" smtClean="0"/>
              <a:t>supplied by agent designer</a:t>
            </a:r>
          </a:p>
          <a:p>
            <a:r>
              <a:rPr lang="en-US" dirty="0" smtClean="0"/>
              <a:t>Mental Acts</a:t>
            </a:r>
          </a:p>
          <a:p>
            <a:pPr lvl="1">
              <a:buNone/>
            </a:pPr>
            <a:r>
              <a:rPr lang="en-US" dirty="0" smtClean="0"/>
              <a:t>affect the knowledge layer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believe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70C0"/>
                </a:solidFill>
              </a:rPr>
              <a:t>disbelieve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adopt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unadopt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Control Acts</a:t>
            </a:r>
          </a:p>
          <a:p>
            <a:pPr lvl="1">
              <a:buNone/>
            </a:pPr>
            <a:r>
              <a:rPr lang="en-US" dirty="0" smtClean="0"/>
              <a:t>sequence, selection, loop,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00800"/>
            <a:ext cx="1905000" cy="304800"/>
          </a:xfrm>
        </p:spPr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Acts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Primitive Acts</a:t>
            </a:r>
          </a:p>
          <a:p>
            <a:pPr lvl="1">
              <a:buNone/>
            </a:pPr>
            <a:r>
              <a:rPr lang="en-US" dirty="0" smtClean="0"/>
              <a:t>Implemented in </a:t>
            </a:r>
            <a:r>
              <a:rPr lang="en-US" dirty="0" err="1" smtClean="0"/>
              <a:t>PMLa</a:t>
            </a:r>
            <a:endParaRPr lang="en-US" dirty="0" smtClean="0"/>
          </a:p>
          <a:p>
            <a:r>
              <a:rPr lang="en-US" dirty="0" smtClean="0"/>
              <a:t>Composite Acts</a:t>
            </a:r>
          </a:p>
          <a:p>
            <a:pPr lvl="1">
              <a:buNone/>
            </a:pPr>
            <a:r>
              <a:rPr lang="en-US" dirty="0" smtClean="0"/>
              <a:t>Structured by control acts</a:t>
            </a:r>
          </a:p>
          <a:p>
            <a:r>
              <a:rPr lang="en-US" dirty="0" smtClean="0"/>
              <a:t>Defined Acts</a:t>
            </a:r>
          </a:p>
          <a:p>
            <a:pPr lvl="1">
              <a:buNone/>
            </a:pPr>
            <a:r>
              <a:rPr lang="en-US" dirty="0" smtClean="0"/>
              <a:t>Defined by </a:t>
            </a:r>
            <a:r>
              <a:rPr lang="en-US" dirty="0" err="1" smtClean="0">
                <a:solidFill>
                  <a:srgbClr val="0070C0"/>
                </a:solidFill>
              </a:rPr>
              <a:t>ActPlan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i="1" dirty="0" smtClean="0">
                <a:solidFill>
                  <a:srgbClr val="0070C0"/>
                </a:solidFill>
              </a:rPr>
              <a:t>, p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dirty="0" smtClean="0"/>
              <a:t> belief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Acting           Reasoning</a:t>
            </a:r>
            <a:br>
              <a:rPr lang="en-US" dirty="0" smtClean="0"/>
            </a:br>
            <a:r>
              <a:rPr lang="en-US" dirty="0" smtClean="0"/>
              <a:t>Control 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snif</a:t>
            </a:r>
            <a:r>
              <a:rPr lang="en-US" dirty="0" smtClean="0">
                <a:solidFill>
                  <a:srgbClr val="0070C0"/>
                </a:solidFill>
              </a:rPr>
              <a:t>({if(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), …, if(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baseline="-25000" dirty="0" smtClean="0">
                <a:solidFill>
                  <a:srgbClr val="0070C0"/>
                </a:solidFill>
              </a:rPr>
              <a:t>n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baseline="-25000" dirty="0" smtClean="0">
                <a:solidFill>
                  <a:srgbClr val="0070C0"/>
                </a:solidFill>
              </a:rPr>
              <a:t>n</a:t>
            </a:r>
            <a:r>
              <a:rPr lang="en-US" dirty="0" smtClean="0">
                <a:solidFill>
                  <a:srgbClr val="0070C0"/>
                </a:solidFill>
              </a:rPr>
              <a:t>), [else(</a:t>
            </a:r>
            <a:r>
              <a:rPr lang="el-GR" dirty="0" smtClean="0">
                <a:solidFill>
                  <a:srgbClr val="0070C0"/>
                </a:solidFill>
              </a:rPr>
              <a:t>δ</a:t>
            </a:r>
            <a:r>
              <a:rPr lang="en-US" dirty="0" smtClean="0">
                <a:solidFill>
                  <a:srgbClr val="0070C0"/>
                </a:solidFill>
              </a:rPr>
              <a:t>)]})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sniterate</a:t>
            </a:r>
            <a:r>
              <a:rPr lang="en-US" dirty="0" smtClean="0">
                <a:solidFill>
                  <a:srgbClr val="0070C0"/>
                </a:solidFill>
              </a:rPr>
              <a:t>({if(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), …, if(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baseline="-25000" dirty="0" smtClean="0">
                <a:solidFill>
                  <a:srgbClr val="0070C0"/>
                </a:solidFill>
              </a:rPr>
              <a:t>n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baseline="-25000" dirty="0" smtClean="0">
                <a:solidFill>
                  <a:srgbClr val="0070C0"/>
                </a:solidFill>
              </a:rPr>
              <a:t>n</a:t>
            </a:r>
            <a:r>
              <a:rPr lang="en-US" dirty="0" smtClean="0">
                <a:solidFill>
                  <a:srgbClr val="0070C0"/>
                </a:solidFill>
              </a:rPr>
              <a:t>), [else(</a:t>
            </a:r>
            <a:r>
              <a:rPr lang="el-GR" dirty="0" smtClean="0">
                <a:solidFill>
                  <a:srgbClr val="0070C0"/>
                </a:solidFill>
              </a:rPr>
              <a:t>δ</a:t>
            </a:r>
            <a:r>
              <a:rPr lang="en-US" dirty="0" smtClean="0">
                <a:solidFill>
                  <a:srgbClr val="0070C0"/>
                </a:solidFill>
              </a:rPr>
              <a:t>)]})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withsome</a:t>
            </a:r>
            <a:r>
              <a:rPr lang="en-US" dirty="0" smtClean="0">
                <a:solidFill>
                  <a:srgbClr val="0070C0"/>
                </a:solidFill>
              </a:rPr>
              <a:t>(x, 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dirty="0" smtClean="0">
                <a:solidFill>
                  <a:srgbClr val="0070C0"/>
                </a:solidFill>
              </a:rPr>
              <a:t>(x),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dirty="0" smtClean="0">
                <a:solidFill>
                  <a:srgbClr val="0070C0"/>
                </a:solidFill>
              </a:rPr>
              <a:t>(x), [</a:t>
            </a:r>
            <a:r>
              <a:rPr lang="el-GR" dirty="0" smtClean="0">
                <a:solidFill>
                  <a:srgbClr val="0070C0"/>
                </a:solidFill>
              </a:rPr>
              <a:t>δ</a:t>
            </a:r>
            <a:r>
              <a:rPr lang="en-US" dirty="0" smtClean="0">
                <a:solidFill>
                  <a:srgbClr val="0070C0"/>
                </a:solidFill>
              </a:rPr>
              <a:t>])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withall(x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dirty="0" smtClean="0">
                <a:solidFill>
                  <a:srgbClr val="0070C0"/>
                </a:solidFill>
              </a:rPr>
              <a:t>(x),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dirty="0" smtClean="0">
                <a:solidFill>
                  <a:srgbClr val="0070C0"/>
                </a:solidFill>
              </a:rPr>
              <a:t>(x), [</a:t>
            </a:r>
            <a:r>
              <a:rPr lang="el-GR" dirty="0" smtClean="0">
                <a:solidFill>
                  <a:srgbClr val="0070C0"/>
                </a:solidFill>
              </a:rPr>
              <a:t>δ</a:t>
            </a:r>
            <a:r>
              <a:rPr lang="en-US" dirty="0" smtClean="0">
                <a:solidFill>
                  <a:srgbClr val="0070C0"/>
                </a:solidFill>
              </a:rPr>
              <a:t>])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18</a:t>
            </a:fld>
            <a:endParaRPr lang="en-US"/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3454401" y="522515"/>
            <a:ext cx="1132114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DA4A0A"/>
            </a:solidFill>
            <a:prstDash val="solid"/>
            <a:round/>
            <a:headEnd type="arrow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33356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GoalPlan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i="1" dirty="0" smtClean="0">
                <a:solidFill>
                  <a:srgbClr val="0070C0"/>
                </a:solidFill>
              </a:rPr>
              <a:t>, </a:t>
            </a:r>
            <a:r>
              <a:rPr lang="en-US" i="1" dirty="0" err="1" smtClean="0">
                <a:solidFill>
                  <a:srgbClr val="0070C0"/>
                </a:solidFill>
              </a:rPr>
              <a:t>p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achieve(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Overview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Integration of Acting and Reasoning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Symbol Grounding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4486" y="6487886"/>
            <a:ext cx="1905000" cy="370114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24114" y="0"/>
            <a:ext cx="7772400" cy="1143000"/>
          </a:xfrm>
        </p:spPr>
        <p:txBody>
          <a:bodyPr/>
          <a:lstStyle/>
          <a:p>
            <a:r>
              <a:rPr lang="en-US" dirty="0" smtClean="0"/>
              <a:t>Behavior Cycle</a:t>
            </a:r>
            <a:endParaRPr lang="en-US" dirty="0"/>
          </a:p>
        </p:txBody>
      </p:sp>
      <p:sp>
        <p:nvSpPr>
          <p:cNvPr id="239619" name="Rectangle 3"/>
          <p:cNvSpPr>
            <a:spLocks noChangeArrowheads="1"/>
          </p:cNvSpPr>
          <p:nvPr/>
        </p:nvSpPr>
        <p:spPr bwMode="auto">
          <a:xfrm>
            <a:off x="990600" y="1219200"/>
            <a:ext cx="7772400" cy="9144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39620" name="Text Box 4"/>
          <p:cNvSpPr txBox="1">
            <a:spLocks noChangeArrowheads="1"/>
          </p:cNvSpPr>
          <p:nvPr/>
        </p:nvSpPr>
        <p:spPr bwMode="auto">
          <a:xfrm>
            <a:off x="1223416" y="1295400"/>
            <a:ext cx="385554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English</a:t>
            </a:r>
          </a:p>
          <a:p>
            <a:pPr algn="ctr"/>
            <a:r>
              <a:rPr lang="en-US" dirty="0">
                <a:solidFill>
                  <a:srgbClr val="FFFF00"/>
                </a:solidFill>
              </a:rPr>
              <a:t>(Statement, Question, Command)</a:t>
            </a:r>
          </a:p>
        </p:txBody>
      </p:sp>
      <p:sp>
        <p:nvSpPr>
          <p:cNvPr id="239621" name="Text Box 5"/>
          <p:cNvSpPr txBox="1">
            <a:spLocks noChangeArrowheads="1"/>
          </p:cNvSpPr>
          <p:nvPr/>
        </p:nvSpPr>
        <p:spPr bwMode="auto">
          <a:xfrm>
            <a:off x="5366657" y="1465943"/>
            <a:ext cx="3200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003399"/>
                </a:solidFill>
              </a:rPr>
              <a:t>(Current) Set of </a:t>
            </a:r>
            <a:r>
              <a:rPr lang="en-US" dirty="0" smtClean="0">
                <a:solidFill>
                  <a:srgbClr val="003399"/>
                </a:solidFill>
              </a:rPr>
              <a:t>Beliefs</a:t>
            </a: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239622" name="Rectangle 6"/>
          <p:cNvSpPr>
            <a:spLocks noChangeArrowheads="1"/>
          </p:cNvSpPr>
          <p:nvPr/>
        </p:nvSpPr>
        <p:spPr bwMode="auto">
          <a:xfrm>
            <a:off x="1143000" y="3200400"/>
            <a:ext cx="6934200" cy="12954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39623" name="Text Box 7"/>
          <p:cNvSpPr txBox="1">
            <a:spLocks noChangeArrowheads="1"/>
          </p:cNvSpPr>
          <p:nvPr/>
        </p:nvSpPr>
        <p:spPr bwMode="auto">
          <a:xfrm>
            <a:off x="6248860" y="3577771"/>
            <a:ext cx="17011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003399"/>
                </a:solidFill>
              </a:rPr>
              <a:t>(Updated) Set</a:t>
            </a:r>
          </a:p>
          <a:p>
            <a:pPr algn="ctr"/>
            <a:r>
              <a:rPr lang="en-US" dirty="0">
                <a:solidFill>
                  <a:srgbClr val="003399"/>
                </a:solidFill>
              </a:rPr>
              <a:t>of </a:t>
            </a:r>
            <a:r>
              <a:rPr lang="en-US" dirty="0" smtClean="0">
                <a:solidFill>
                  <a:srgbClr val="003399"/>
                </a:solidFill>
              </a:rPr>
              <a:t>Beliefs</a:t>
            </a: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239624" name="Text Box 8"/>
          <p:cNvSpPr txBox="1">
            <a:spLocks noChangeArrowheads="1"/>
          </p:cNvSpPr>
          <p:nvPr/>
        </p:nvSpPr>
        <p:spPr bwMode="auto">
          <a:xfrm>
            <a:off x="4946369" y="3715657"/>
            <a:ext cx="10102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03399"/>
                </a:solidFill>
              </a:rPr>
              <a:t>Actions</a:t>
            </a: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239625" name="Text Box 9"/>
          <p:cNvSpPr txBox="1">
            <a:spLocks noChangeArrowheads="1"/>
          </p:cNvSpPr>
          <p:nvPr/>
        </p:nvSpPr>
        <p:spPr bwMode="auto">
          <a:xfrm>
            <a:off x="1269588" y="3715657"/>
            <a:ext cx="15295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003399"/>
                </a:solidFill>
              </a:rPr>
              <a:t>(New Belief</a:t>
            </a:r>
            <a:r>
              <a:rPr lang="en-US" dirty="0" smtClean="0">
                <a:solidFill>
                  <a:srgbClr val="003399"/>
                </a:solidFill>
              </a:rPr>
              <a:t>)</a:t>
            </a: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239626" name="Rectangle 10"/>
          <p:cNvSpPr>
            <a:spLocks noChangeArrowheads="1"/>
          </p:cNvSpPr>
          <p:nvPr/>
        </p:nvSpPr>
        <p:spPr bwMode="auto">
          <a:xfrm>
            <a:off x="1066800" y="5029200"/>
            <a:ext cx="6934200" cy="12954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39627" name="Text Box 11"/>
          <p:cNvSpPr txBox="1">
            <a:spLocks noChangeArrowheads="1"/>
          </p:cNvSpPr>
          <p:nvPr/>
        </p:nvSpPr>
        <p:spPr bwMode="auto">
          <a:xfrm>
            <a:off x="1143000" y="51816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English sentence expressing</a:t>
            </a:r>
          </a:p>
          <a:p>
            <a:pPr algn="ctr"/>
            <a:r>
              <a:rPr lang="en-US" dirty="0">
                <a:solidFill>
                  <a:srgbClr val="FFFF00"/>
                </a:solidFill>
              </a:rPr>
              <a:t>new belief     answering question     reporting actions</a:t>
            </a:r>
          </a:p>
        </p:txBody>
      </p:sp>
      <p:sp>
        <p:nvSpPr>
          <p:cNvPr id="239628" name="Text Box 12"/>
          <p:cNvSpPr txBox="1">
            <a:spLocks noChangeArrowheads="1"/>
          </p:cNvSpPr>
          <p:nvPr/>
        </p:nvSpPr>
        <p:spPr bwMode="auto">
          <a:xfrm>
            <a:off x="3273066" y="3715657"/>
            <a:ext cx="10262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03399"/>
                </a:solidFill>
              </a:rPr>
              <a:t>Answer</a:t>
            </a: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239629" name="Line 13"/>
          <p:cNvSpPr>
            <a:spLocks noChangeShapeType="1"/>
          </p:cNvSpPr>
          <p:nvPr/>
        </p:nvSpPr>
        <p:spPr bwMode="auto">
          <a:xfrm>
            <a:off x="4419600" y="2133600"/>
            <a:ext cx="0" cy="1066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30" name="Line 14"/>
          <p:cNvSpPr>
            <a:spLocks noChangeShapeType="1"/>
          </p:cNvSpPr>
          <p:nvPr/>
        </p:nvSpPr>
        <p:spPr bwMode="auto">
          <a:xfrm>
            <a:off x="4419600" y="44958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31" name="Text Box 15"/>
          <p:cNvSpPr txBox="1">
            <a:spLocks noChangeArrowheads="1"/>
          </p:cNvSpPr>
          <p:nvPr/>
        </p:nvSpPr>
        <p:spPr bwMode="auto">
          <a:xfrm>
            <a:off x="2710542" y="2438400"/>
            <a:ext cx="15028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NL Analysis</a:t>
            </a:r>
            <a:endParaRPr lang="en-US" dirty="0"/>
          </a:p>
        </p:txBody>
      </p:sp>
      <p:sp>
        <p:nvSpPr>
          <p:cNvPr id="239632" name="Text Box 16"/>
          <p:cNvSpPr txBox="1">
            <a:spLocks noChangeArrowheads="1"/>
          </p:cNvSpPr>
          <p:nvPr/>
        </p:nvSpPr>
        <p:spPr bwMode="auto">
          <a:xfrm>
            <a:off x="2347686" y="4553857"/>
            <a:ext cx="18296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NL Generation</a:t>
            </a:r>
            <a:endParaRPr lang="en-US" dirty="0"/>
          </a:p>
        </p:txBody>
      </p:sp>
      <p:sp>
        <p:nvSpPr>
          <p:cNvPr id="239633" name="Text Box 17"/>
          <p:cNvSpPr txBox="1">
            <a:spLocks noChangeArrowheads="1"/>
          </p:cNvSpPr>
          <p:nvPr/>
        </p:nvSpPr>
        <p:spPr bwMode="auto">
          <a:xfrm>
            <a:off x="5715000" y="2144485"/>
            <a:ext cx="29130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Reasoning</a:t>
            </a:r>
          </a:p>
          <a:p>
            <a:r>
              <a:rPr lang="en-US" dirty="0"/>
              <a:t>Clarification Dialogue</a:t>
            </a:r>
          </a:p>
          <a:p>
            <a:r>
              <a:rPr lang="en-US" dirty="0"/>
              <a:t>Looking in World</a:t>
            </a:r>
          </a:p>
        </p:txBody>
      </p:sp>
      <p:sp>
        <p:nvSpPr>
          <p:cNvPr id="239634" name="Text Box 18"/>
          <p:cNvSpPr txBox="1">
            <a:spLocks noChangeArrowheads="1"/>
          </p:cNvSpPr>
          <p:nvPr/>
        </p:nvSpPr>
        <p:spPr bwMode="auto">
          <a:xfrm>
            <a:off x="6172200" y="4495800"/>
            <a:ext cx="1470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Reasoning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66486" y="6560456"/>
            <a:ext cx="1905000" cy="297543"/>
          </a:xfrm>
        </p:spPr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Overview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Integration of Acting and Reasoning</a:t>
            </a:r>
            <a:br>
              <a:rPr lang="en-US" dirty="0" smtClean="0"/>
            </a:b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Symbol Grounding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22600" y="6415315"/>
            <a:ext cx="1905000" cy="268514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FEVAHR/Cassie in the Lab</a:t>
            </a:r>
          </a:p>
        </p:txBody>
      </p:sp>
      <p:graphicFrame>
        <p:nvGraphicFramePr>
          <p:cNvPr id="266243" name="Object 3"/>
          <p:cNvGraphicFramePr>
            <a:graphicFrameLocks noChangeAspect="1"/>
          </p:cNvGraphicFramePr>
          <p:nvPr/>
        </p:nvGraphicFramePr>
        <p:xfrm>
          <a:off x="1828800" y="1371600"/>
          <a:ext cx="5943600" cy="4946650"/>
        </p:xfrm>
        <a:graphic>
          <a:graphicData uri="http://schemas.openxmlformats.org/presentationml/2006/ole">
            <p:oleObj spid="_x0000_s1026" name="Bitmap Image" r:id="rId3" imgW="1762376" imgH="1467147" progId="PBrush">
              <p:embed/>
            </p:oleObj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458856"/>
            <a:ext cx="1905000" cy="246743"/>
          </a:xfrm>
        </p:spPr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585027" y="6389913"/>
            <a:ext cx="1770743" cy="326572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619125"/>
            <a:ext cx="7772400" cy="838200"/>
          </a:xfrm>
        </p:spPr>
        <p:txBody>
          <a:bodyPr/>
          <a:lstStyle/>
          <a:p>
            <a:r>
              <a:rPr lang="en-US"/>
              <a:t>Entities, Terms, Symbols, Objects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8013" y="2403475"/>
            <a:ext cx="7977187" cy="3082925"/>
          </a:xfrm>
        </p:spPr>
        <p:txBody>
          <a:bodyPr/>
          <a:lstStyle/>
          <a:p>
            <a:r>
              <a:rPr lang="en-US" sz="2800" dirty="0" smtClean="0"/>
              <a:t>Agent’s </a:t>
            </a:r>
            <a:r>
              <a:rPr lang="en-US" sz="2800" dirty="0"/>
              <a:t>mental entity:  </a:t>
            </a:r>
            <a:r>
              <a:rPr lang="en-US" sz="2800" dirty="0">
                <a:solidFill>
                  <a:srgbClr val="FF0000"/>
                </a:solidFill>
              </a:rPr>
              <a:t>a person named Stu</a:t>
            </a:r>
          </a:p>
          <a:p>
            <a:endParaRPr lang="en-US" sz="2800" dirty="0"/>
          </a:p>
          <a:p>
            <a:r>
              <a:rPr lang="en-US" sz="2800" dirty="0"/>
              <a:t>SNePS term:  </a:t>
            </a:r>
            <a:r>
              <a:rPr lang="en-US" sz="2800" dirty="0" smtClean="0">
                <a:solidFill>
                  <a:srgbClr val="0070C0"/>
                </a:solidFill>
                <a:latin typeface="Arial" charset="0"/>
              </a:rPr>
              <a:t>b4</a:t>
            </a:r>
            <a:endParaRPr lang="en-US" sz="2800" dirty="0">
              <a:solidFill>
                <a:srgbClr val="0070C0"/>
              </a:solidFill>
              <a:latin typeface="Arial" charset="0"/>
            </a:endParaRPr>
          </a:p>
          <a:p>
            <a:endParaRPr lang="en-US" sz="2800" dirty="0">
              <a:solidFill>
                <a:srgbClr val="B3FFF1"/>
              </a:solidFill>
            </a:endParaRPr>
          </a:p>
          <a:p>
            <a:r>
              <a:rPr lang="en-US" sz="2800" dirty="0"/>
              <a:t>Object in world:</a:t>
            </a:r>
          </a:p>
        </p:txBody>
      </p:sp>
      <p:pic>
        <p:nvPicPr>
          <p:cNvPr id="295942" name="Picture 6" descr="Stu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709988" y="4308475"/>
            <a:ext cx="800100" cy="1457325"/>
          </a:xfrm>
          <a:noFill/>
          <a:ln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24599"/>
            <a:ext cx="1905000" cy="457200"/>
          </a:xfrm>
        </p:spPr>
        <p:txBody>
          <a:bodyPr/>
          <a:lstStyle/>
          <a:p>
            <a:fld id="{3768A136-B365-48D7-BB94-91EAAC4679A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Date Placeholder 19"/>
          <p:cNvSpPr txBox="1">
            <a:spLocks/>
          </p:cNvSpPr>
          <p:nvPr/>
        </p:nvSpPr>
        <p:spPr bwMode="auto">
          <a:xfrm>
            <a:off x="366486" y="6404428"/>
            <a:ext cx="1905000" cy="297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BICA 2009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17686" y="6400799"/>
            <a:ext cx="1905000" cy="304801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Alignment</a:t>
            </a:r>
          </a:p>
        </p:txBody>
      </p:sp>
      <p:sp>
        <p:nvSpPr>
          <p:cNvPr id="268293" name="Text Box 5"/>
          <p:cNvSpPr txBox="1">
            <a:spLocks noChangeArrowheads="1"/>
          </p:cNvSpPr>
          <p:nvPr/>
        </p:nvSpPr>
        <p:spPr bwMode="auto">
          <a:xfrm>
            <a:off x="365125" y="1390650"/>
            <a:ext cx="210987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Mind (KL)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268294" name="Text Box 6"/>
          <p:cNvSpPr txBox="1">
            <a:spLocks noChangeArrowheads="1"/>
          </p:cNvSpPr>
          <p:nvPr/>
        </p:nvSpPr>
        <p:spPr bwMode="auto">
          <a:xfrm>
            <a:off x="414338" y="3133725"/>
            <a:ext cx="31511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8996E"/>
                </a:solidFill>
              </a:rPr>
              <a:t>Body (PML/SAL)</a:t>
            </a:r>
          </a:p>
        </p:txBody>
      </p:sp>
      <p:sp>
        <p:nvSpPr>
          <p:cNvPr id="268295" name="Text Box 7"/>
          <p:cNvSpPr txBox="1">
            <a:spLocks noChangeArrowheads="1"/>
          </p:cNvSpPr>
          <p:nvPr/>
        </p:nvSpPr>
        <p:spPr bwMode="auto">
          <a:xfrm>
            <a:off x="388938" y="5121275"/>
            <a:ext cx="1222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3300"/>
                </a:solidFill>
              </a:rPr>
              <a:t>World</a:t>
            </a:r>
          </a:p>
        </p:txBody>
      </p:sp>
      <p:sp>
        <p:nvSpPr>
          <p:cNvPr id="268296" name="Line 8"/>
          <p:cNvSpPr>
            <a:spLocks noChangeShapeType="1"/>
          </p:cNvSpPr>
          <p:nvPr/>
        </p:nvSpPr>
        <p:spPr bwMode="auto">
          <a:xfrm>
            <a:off x="404813" y="2606675"/>
            <a:ext cx="8364537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8297" name="Line 9"/>
          <p:cNvSpPr>
            <a:spLocks noChangeShapeType="1"/>
          </p:cNvSpPr>
          <p:nvPr/>
        </p:nvSpPr>
        <p:spPr bwMode="auto">
          <a:xfrm>
            <a:off x="404813" y="4389438"/>
            <a:ext cx="8364537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8298" name="Text Box 10"/>
          <p:cNvSpPr txBox="1">
            <a:spLocks noChangeArrowheads="1"/>
          </p:cNvSpPr>
          <p:nvPr/>
        </p:nvSpPr>
        <p:spPr bwMode="auto">
          <a:xfrm>
            <a:off x="5368925" y="1452563"/>
            <a:ext cx="170091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KL term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268299" name="Text Box 11"/>
          <p:cNvSpPr txBox="1">
            <a:spLocks noChangeArrowheads="1"/>
          </p:cNvSpPr>
          <p:nvPr/>
        </p:nvSpPr>
        <p:spPr bwMode="auto">
          <a:xfrm>
            <a:off x="4984750" y="3095625"/>
            <a:ext cx="2543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8996E"/>
                </a:solidFill>
              </a:rPr>
              <a:t>PML structure</a:t>
            </a:r>
          </a:p>
        </p:txBody>
      </p:sp>
      <p:sp>
        <p:nvSpPr>
          <p:cNvPr id="268300" name="Text Box 12"/>
          <p:cNvSpPr txBox="1">
            <a:spLocks noChangeArrowheads="1"/>
          </p:cNvSpPr>
          <p:nvPr/>
        </p:nvSpPr>
        <p:spPr bwMode="auto">
          <a:xfrm>
            <a:off x="2271713" y="5121275"/>
            <a:ext cx="3503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3300"/>
                </a:solidFill>
              </a:rPr>
              <a:t>Object/Phenomenon</a:t>
            </a:r>
          </a:p>
        </p:txBody>
      </p:sp>
      <p:sp>
        <p:nvSpPr>
          <p:cNvPr id="268301" name="Line 13"/>
          <p:cNvSpPr>
            <a:spLocks noChangeShapeType="1"/>
          </p:cNvSpPr>
          <p:nvPr/>
        </p:nvSpPr>
        <p:spPr bwMode="auto">
          <a:xfrm>
            <a:off x="6256338" y="1989138"/>
            <a:ext cx="0" cy="1198562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8302" name="Line 14"/>
          <p:cNvSpPr>
            <a:spLocks noChangeShapeType="1"/>
          </p:cNvSpPr>
          <p:nvPr/>
        </p:nvSpPr>
        <p:spPr bwMode="auto">
          <a:xfrm flipH="1">
            <a:off x="3657600" y="3649663"/>
            <a:ext cx="2598738" cy="1517650"/>
          </a:xfrm>
          <a:prstGeom prst="line">
            <a:avLst/>
          </a:prstGeom>
          <a:noFill/>
          <a:ln w="57150">
            <a:pattFill prst="pct25">
              <a:fgClr>
                <a:srgbClr val="F8996E"/>
              </a:fgClr>
              <a:bgClr>
                <a:srgbClr val="FF0000"/>
              </a:bgClr>
            </a:patt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8303" name="Text Box 15"/>
          <p:cNvSpPr txBox="1">
            <a:spLocks noChangeArrowheads="1"/>
          </p:cNvSpPr>
          <p:nvPr/>
        </p:nvSpPr>
        <p:spPr bwMode="auto">
          <a:xfrm>
            <a:off x="6777038" y="5121275"/>
            <a:ext cx="12906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3300"/>
                </a:solidFill>
              </a:rPr>
              <a:t>Action</a:t>
            </a:r>
          </a:p>
        </p:txBody>
      </p:sp>
      <p:sp>
        <p:nvSpPr>
          <p:cNvPr id="268304" name="Line 16"/>
          <p:cNvSpPr>
            <a:spLocks noChangeShapeType="1"/>
          </p:cNvSpPr>
          <p:nvPr/>
        </p:nvSpPr>
        <p:spPr bwMode="auto">
          <a:xfrm>
            <a:off x="6278563" y="3684588"/>
            <a:ext cx="1162050" cy="1506537"/>
          </a:xfrm>
          <a:prstGeom prst="line">
            <a:avLst/>
          </a:prstGeom>
          <a:noFill/>
          <a:ln w="57150">
            <a:pattFill prst="pct25">
              <a:fgClr>
                <a:srgbClr val="F8996E"/>
              </a:fgClr>
              <a:bgClr>
                <a:srgbClr val="FF0000"/>
              </a:bgClr>
            </a:patt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>
          <a:xfrm>
            <a:off x="337457" y="6400799"/>
            <a:ext cx="1905000" cy="304801"/>
          </a:xfrm>
        </p:spPr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30480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52" name="Line 16"/>
          <p:cNvSpPr>
            <a:spLocks noChangeShapeType="1"/>
          </p:cNvSpPr>
          <p:nvPr/>
        </p:nvSpPr>
        <p:spPr bwMode="auto">
          <a:xfrm flipH="1">
            <a:off x="2874963" y="3649663"/>
            <a:ext cx="2803525" cy="0"/>
          </a:xfrm>
          <a:prstGeom prst="line">
            <a:avLst/>
          </a:prstGeom>
          <a:noFill/>
          <a:ln w="76200">
            <a:pattFill prst="pct25">
              <a:fgClr>
                <a:srgbClr val="F8996E"/>
              </a:fgClr>
              <a:bgClr>
                <a:srgbClr val="FF0000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9750"/>
            <a:ext cx="7772400" cy="838200"/>
          </a:xfrm>
        </p:spPr>
        <p:txBody>
          <a:bodyPr/>
          <a:lstStyle/>
          <a:p>
            <a:r>
              <a:rPr lang="en-US" sz="4000"/>
              <a:t>World Objects</a:t>
            </a:r>
            <a:br>
              <a:rPr lang="en-US" sz="4000"/>
            </a:br>
            <a:r>
              <a:rPr lang="en-US" sz="4000"/>
              <a:t>to Feature Tuples</a:t>
            </a:r>
          </a:p>
        </p:txBody>
      </p:sp>
      <p:pic>
        <p:nvPicPr>
          <p:cNvPr id="270341" name="Picture 5" descr="Stu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86438" y="2687638"/>
            <a:ext cx="1912937" cy="3484562"/>
          </a:xfrm>
          <a:noFill/>
          <a:ln/>
        </p:spPr>
      </p:pic>
      <p:sp>
        <p:nvSpPr>
          <p:cNvPr id="270345" name="Text Box 9"/>
          <p:cNvSpPr txBox="1">
            <a:spLocks noChangeArrowheads="1"/>
          </p:cNvSpPr>
          <p:nvPr/>
        </p:nvSpPr>
        <p:spPr bwMode="auto">
          <a:xfrm>
            <a:off x="998538" y="2784475"/>
            <a:ext cx="18542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&lt;Height,</a:t>
            </a:r>
          </a:p>
          <a:p>
            <a:r>
              <a:rPr lang="en-US" sz="3200">
                <a:solidFill>
                  <a:srgbClr val="F8996E"/>
                </a:solidFill>
              </a:rPr>
              <a:t>   Width,</a:t>
            </a:r>
          </a:p>
          <a:p>
            <a:r>
              <a:rPr lang="en-US" sz="3200">
                <a:solidFill>
                  <a:srgbClr val="F8996E"/>
                </a:solidFill>
              </a:rPr>
              <a:t>   Texture,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 &gt;</a:t>
            </a:r>
          </a:p>
        </p:txBody>
      </p:sp>
      <p:sp>
        <p:nvSpPr>
          <p:cNvPr id="270346" name="Text Box 10"/>
          <p:cNvSpPr txBox="1">
            <a:spLocks noChangeArrowheads="1"/>
          </p:cNvSpPr>
          <p:nvPr/>
        </p:nvSpPr>
        <p:spPr bwMode="auto">
          <a:xfrm>
            <a:off x="6469063" y="2019300"/>
            <a:ext cx="1171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F3300"/>
                </a:solidFill>
              </a:rPr>
              <a:t>World</a:t>
            </a:r>
          </a:p>
        </p:txBody>
      </p:sp>
      <p:sp>
        <p:nvSpPr>
          <p:cNvPr id="270347" name="Text Box 11"/>
          <p:cNvSpPr txBox="1">
            <a:spLocks noChangeArrowheads="1"/>
          </p:cNvSpPr>
          <p:nvPr/>
        </p:nvSpPr>
        <p:spPr bwMode="auto">
          <a:xfrm>
            <a:off x="1081088" y="2019300"/>
            <a:ext cx="17637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8996E"/>
                </a:solidFill>
              </a:rPr>
              <a:t>PML/SAL</a:t>
            </a:r>
          </a:p>
        </p:txBody>
      </p:sp>
      <p:sp>
        <p:nvSpPr>
          <p:cNvPr id="270348" name="Line 12"/>
          <p:cNvSpPr>
            <a:spLocks noChangeShapeType="1"/>
          </p:cNvSpPr>
          <p:nvPr/>
        </p:nvSpPr>
        <p:spPr bwMode="auto">
          <a:xfrm>
            <a:off x="4324350" y="1958975"/>
            <a:ext cx="0" cy="4252913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270349" name="Picture 13" descr="FevahrEyes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789363" y="3460750"/>
            <a:ext cx="1104900" cy="390525"/>
          </a:xfrm>
          <a:noFill/>
          <a:ln/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FAD68AB-C9BF-4472-B288-63F8906A9DF2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0"/>
          </p:nvPr>
        </p:nvSpPr>
        <p:spPr>
          <a:xfrm>
            <a:off x="3686629" y="6553200"/>
            <a:ext cx="1219200" cy="304800"/>
          </a:xfrm>
        </p:spPr>
        <p:txBody>
          <a:bodyPr/>
          <a:lstStyle/>
          <a:p>
            <a:r>
              <a:rPr lang="en-US" dirty="0" smtClean="0"/>
              <a:t>S. C. Shapiro</a:t>
            </a:r>
            <a:endParaRPr lang="en-US" dirty="0"/>
          </a:p>
        </p:txBody>
      </p:sp>
      <p:sp>
        <p:nvSpPr>
          <p:cNvPr id="15" name="Date Placeholder 15"/>
          <p:cNvSpPr txBox="1">
            <a:spLocks/>
          </p:cNvSpPr>
          <p:nvPr/>
        </p:nvSpPr>
        <p:spPr bwMode="auto">
          <a:xfrm>
            <a:off x="337457" y="6400799"/>
            <a:ext cx="19050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CSE 719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55638" y="493713"/>
            <a:ext cx="7772400" cy="1230312"/>
          </a:xfrm>
        </p:spPr>
        <p:txBody>
          <a:bodyPr/>
          <a:lstStyle/>
          <a:p>
            <a:r>
              <a:rPr lang="en-US" sz="4000" dirty="0"/>
              <a:t>Feature </a:t>
            </a:r>
            <a:r>
              <a:rPr lang="en-US" sz="4000" dirty="0" err="1"/>
              <a:t>Tuples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to KL Terms</a:t>
            </a:r>
          </a:p>
        </p:txBody>
      </p:sp>
      <p:sp>
        <p:nvSpPr>
          <p:cNvPr id="276485" name="Text Box 5"/>
          <p:cNvSpPr txBox="1">
            <a:spLocks noChangeArrowheads="1"/>
          </p:cNvSpPr>
          <p:nvPr/>
        </p:nvSpPr>
        <p:spPr bwMode="auto">
          <a:xfrm>
            <a:off x="6200775" y="2759075"/>
            <a:ext cx="18542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&lt;Height,</a:t>
            </a:r>
          </a:p>
          <a:p>
            <a:r>
              <a:rPr lang="en-US" sz="3200">
                <a:solidFill>
                  <a:srgbClr val="F8996E"/>
                </a:solidFill>
              </a:rPr>
              <a:t>   Width,</a:t>
            </a:r>
          </a:p>
          <a:p>
            <a:r>
              <a:rPr lang="en-US" sz="3200">
                <a:solidFill>
                  <a:srgbClr val="F8996E"/>
                </a:solidFill>
              </a:rPr>
              <a:t>   Texture,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 &gt;</a:t>
            </a:r>
          </a:p>
        </p:txBody>
      </p:sp>
      <p:sp>
        <p:nvSpPr>
          <p:cNvPr id="276487" name="Text Box 7"/>
          <p:cNvSpPr txBox="1">
            <a:spLocks noChangeArrowheads="1"/>
          </p:cNvSpPr>
          <p:nvPr/>
        </p:nvSpPr>
        <p:spPr bwMode="auto">
          <a:xfrm>
            <a:off x="6257925" y="1811338"/>
            <a:ext cx="1990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F8996E"/>
                </a:solidFill>
              </a:rPr>
              <a:t>PML/SAL</a:t>
            </a:r>
          </a:p>
        </p:txBody>
      </p:sp>
      <p:sp>
        <p:nvSpPr>
          <p:cNvPr id="276488" name="Line 8"/>
          <p:cNvSpPr>
            <a:spLocks noChangeShapeType="1"/>
          </p:cNvSpPr>
          <p:nvPr/>
        </p:nvSpPr>
        <p:spPr bwMode="auto">
          <a:xfrm>
            <a:off x="4941888" y="2008188"/>
            <a:ext cx="0" cy="4252912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491" name="Text Box 11"/>
          <p:cNvSpPr txBox="1">
            <a:spLocks noChangeArrowheads="1"/>
          </p:cNvSpPr>
          <p:nvPr/>
        </p:nvSpPr>
        <p:spPr bwMode="auto">
          <a:xfrm>
            <a:off x="1514475" y="1811338"/>
            <a:ext cx="7715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u="sng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276492" name="Text Box 12"/>
          <p:cNvSpPr txBox="1">
            <a:spLocks noChangeArrowheads="1"/>
          </p:cNvSpPr>
          <p:nvPr/>
        </p:nvSpPr>
        <p:spPr bwMode="auto">
          <a:xfrm>
            <a:off x="352425" y="2552700"/>
            <a:ext cx="39362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B0F0"/>
                </a:solidFill>
              </a:rPr>
              <a:t>ProperName</a:t>
            </a:r>
            <a:r>
              <a:rPr lang="en-US" sz="3200" dirty="0" smtClean="0">
                <a:solidFill>
                  <a:srgbClr val="00B0F0"/>
                </a:solidFill>
              </a:rPr>
              <a:t>(b4</a:t>
            </a:r>
            <a:r>
              <a:rPr lang="en-US" sz="3200" dirty="0">
                <a:solidFill>
                  <a:srgbClr val="00B0F0"/>
                </a:solidFill>
              </a:rPr>
              <a:t>, Stu)</a:t>
            </a:r>
          </a:p>
        </p:txBody>
      </p:sp>
      <p:sp>
        <p:nvSpPr>
          <p:cNvPr id="276508" name="Freeform 28"/>
          <p:cNvSpPr>
            <a:spLocks/>
          </p:cNvSpPr>
          <p:nvPr/>
        </p:nvSpPr>
        <p:spPr bwMode="auto">
          <a:xfrm>
            <a:off x="2940050" y="3162300"/>
            <a:ext cx="3176588" cy="49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12"/>
              </a:cxn>
              <a:cxn ang="0">
                <a:pos x="2016" y="304"/>
              </a:cxn>
            </a:cxnLst>
            <a:rect l="0" t="0" r="r" b="b"/>
            <a:pathLst>
              <a:path w="2016" h="312">
                <a:moveTo>
                  <a:pt x="0" y="0"/>
                </a:moveTo>
                <a:lnTo>
                  <a:pt x="0" y="312"/>
                </a:lnTo>
                <a:lnTo>
                  <a:pt x="2016" y="304"/>
                </a:lnTo>
              </a:path>
            </a:pathLst>
          </a:custGeom>
          <a:noFill/>
          <a:ln w="57150" cap="flat" cmpd="sng">
            <a:pattFill prst="trellis">
              <a:fgClr>
                <a:srgbClr val="B3FFF1"/>
              </a:fgClr>
              <a:bgClr>
                <a:srgbClr val="F8996E"/>
              </a:bgClr>
            </a:patt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09" name="Text Box 29"/>
          <p:cNvSpPr txBox="1">
            <a:spLocks noChangeArrowheads="1"/>
          </p:cNvSpPr>
          <p:nvPr/>
        </p:nvSpPr>
        <p:spPr bwMode="auto">
          <a:xfrm>
            <a:off x="3486150" y="3670300"/>
            <a:ext cx="148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C0C0"/>
                </a:solidFill>
              </a:rPr>
              <a:t>Alignment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6F7E46F6-0C04-4E8D-BAAD-588806F37E13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55638" y="493713"/>
            <a:ext cx="7772400" cy="1230312"/>
          </a:xfrm>
        </p:spPr>
        <p:txBody>
          <a:bodyPr/>
          <a:lstStyle/>
          <a:p>
            <a:r>
              <a:rPr lang="en-US" dirty="0"/>
              <a:t>Incomplete PML-Descriptions</a:t>
            </a:r>
          </a:p>
        </p:txBody>
      </p:sp>
      <p:sp>
        <p:nvSpPr>
          <p:cNvPr id="277507" name="Text Box 3"/>
          <p:cNvSpPr txBox="1">
            <a:spLocks noChangeArrowheads="1"/>
          </p:cNvSpPr>
          <p:nvPr/>
        </p:nvSpPr>
        <p:spPr bwMode="auto">
          <a:xfrm>
            <a:off x="6426200" y="2759075"/>
            <a:ext cx="1620838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&lt;Height,</a:t>
            </a:r>
          </a:p>
          <a:p>
            <a:r>
              <a:rPr lang="en-US" sz="3200">
                <a:solidFill>
                  <a:srgbClr val="F8996E"/>
                </a:solidFill>
              </a:rPr>
              <a:t>      nil,</a:t>
            </a:r>
          </a:p>
          <a:p>
            <a:r>
              <a:rPr lang="en-US" sz="3200">
                <a:solidFill>
                  <a:srgbClr val="F8996E"/>
                </a:solidFill>
              </a:rPr>
              <a:t>      nil,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 &gt;</a:t>
            </a:r>
          </a:p>
        </p:txBody>
      </p:sp>
      <p:sp>
        <p:nvSpPr>
          <p:cNvPr id="277508" name="Text Box 4"/>
          <p:cNvSpPr txBox="1">
            <a:spLocks noChangeArrowheads="1"/>
          </p:cNvSpPr>
          <p:nvPr/>
        </p:nvSpPr>
        <p:spPr bwMode="auto">
          <a:xfrm>
            <a:off x="6229350" y="1773238"/>
            <a:ext cx="1990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F8996E"/>
                </a:solidFill>
              </a:rPr>
              <a:t>PML/SAL</a:t>
            </a:r>
          </a:p>
        </p:txBody>
      </p:sp>
      <p:sp>
        <p:nvSpPr>
          <p:cNvPr id="277509" name="Line 5"/>
          <p:cNvSpPr>
            <a:spLocks noChangeShapeType="1"/>
          </p:cNvSpPr>
          <p:nvPr/>
        </p:nvSpPr>
        <p:spPr bwMode="auto">
          <a:xfrm>
            <a:off x="4941888" y="2008188"/>
            <a:ext cx="0" cy="4252912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510" name="Text Box 6"/>
          <p:cNvSpPr txBox="1">
            <a:spLocks noChangeArrowheads="1"/>
          </p:cNvSpPr>
          <p:nvPr/>
        </p:nvSpPr>
        <p:spPr bwMode="auto">
          <a:xfrm>
            <a:off x="1646238" y="1773238"/>
            <a:ext cx="7715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u="sng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277511" name="Text Box 7"/>
          <p:cNvSpPr txBox="1">
            <a:spLocks noChangeArrowheads="1"/>
          </p:cNvSpPr>
          <p:nvPr/>
        </p:nvSpPr>
        <p:spPr bwMode="auto">
          <a:xfrm>
            <a:off x="587375" y="2565400"/>
            <a:ext cx="291778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Height(b4</a:t>
            </a:r>
            <a:r>
              <a:rPr lang="en-US" sz="3200" dirty="0">
                <a:solidFill>
                  <a:srgbClr val="00B0F0"/>
                </a:solidFill>
              </a:rPr>
              <a:t>, </a:t>
            </a:r>
            <a:r>
              <a:rPr lang="en-US" sz="3200" dirty="0" smtClean="0">
                <a:solidFill>
                  <a:srgbClr val="00B0F0"/>
                </a:solidFill>
              </a:rPr>
              <a:t>b12</a:t>
            </a:r>
            <a:r>
              <a:rPr lang="en-US" sz="3200" dirty="0">
                <a:solidFill>
                  <a:srgbClr val="00B0F0"/>
                </a:solidFill>
              </a:rPr>
              <a:t>)</a:t>
            </a:r>
          </a:p>
        </p:txBody>
      </p:sp>
      <p:sp>
        <p:nvSpPr>
          <p:cNvPr id="277512" name="Freeform 8"/>
          <p:cNvSpPr>
            <a:spLocks/>
          </p:cNvSpPr>
          <p:nvPr/>
        </p:nvSpPr>
        <p:spPr bwMode="auto">
          <a:xfrm>
            <a:off x="2903538" y="3162300"/>
            <a:ext cx="3213100" cy="49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12"/>
              </a:cxn>
              <a:cxn ang="0">
                <a:pos x="2016" y="304"/>
              </a:cxn>
            </a:cxnLst>
            <a:rect l="0" t="0" r="r" b="b"/>
            <a:pathLst>
              <a:path w="2016" h="312">
                <a:moveTo>
                  <a:pt x="0" y="0"/>
                </a:moveTo>
                <a:lnTo>
                  <a:pt x="0" y="312"/>
                </a:lnTo>
                <a:lnTo>
                  <a:pt x="2016" y="304"/>
                </a:lnTo>
              </a:path>
            </a:pathLst>
          </a:custGeom>
          <a:noFill/>
          <a:ln w="57150" cap="flat" cmpd="sng">
            <a:pattFill prst="trellis">
              <a:fgClr>
                <a:srgbClr val="B3FFF1"/>
              </a:fgClr>
              <a:bgClr>
                <a:srgbClr val="F8996E"/>
              </a:bgClr>
            </a:patt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6F7E46F6-0C04-4E8D-BAAD-588806F37E13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30238" y="220663"/>
            <a:ext cx="7772400" cy="1230312"/>
          </a:xfrm>
        </p:spPr>
        <p:txBody>
          <a:bodyPr/>
          <a:lstStyle/>
          <a:p>
            <a:r>
              <a:rPr lang="en-US" dirty="0"/>
              <a:t>Unifying PML-Descriptions</a:t>
            </a:r>
          </a:p>
        </p:txBody>
      </p:sp>
      <p:sp>
        <p:nvSpPr>
          <p:cNvPr id="278531" name="Text Box 3"/>
          <p:cNvSpPr txBox="1">
            <a:spLocks noChangeArrowheads="1"/>
          </p:cNvSpPr>
          <p:nvPr/>
        </p:nvSpPr>
        <p:spPr bwMode="auto">
          <a:xfrm>
            <a:off x="5854700" y="2387600"/>
            <a:ext cx="271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&lt;x, nil, nil, ... &gt;</a:t>
            </a:r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6196013" y="1652588"/>
            <a:ext cx="17637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8996E"/>
                </a:solidFill>
              </a:rPr>
              <a:t>PML/SAL</a:t>
            </a:r>
          </a:p>
        </p:txBody>
      </p:sp>
      <p:sp>
        <p:nvSpPr>
          <p:cNvPr id="278533" name="Line 5"/>
          <p:cNvSpPr>
            <a:spLocks noChangeShapeType="1"/>
          </p:cNvSpPr>
          <p:nvPr/>
        </p:nvSpPr>
        <p:spPr bwMode="auto">
          <a:xfrm>
            <a:off x="4941888" y="2008188"/>
            <a:ext cx="0" cy="4252912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34" name="Text Box 6"/>
          <p:cNvSpPr txBox="1">
            <a:spLocks noChangeArrowheads="1"/>
          </p:cNvSpPr>
          <p:nvPr/>
        </p:nvSpPr>
        <p:spPr bwMode="auto">
          <a:xfrm>
            <a:off x="1885950" y="1654175"/>
            <a:ext cx="6969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278537" name="Text Box 9"/>
          <p:cNvSpPr txBox="1">
            <a:spLocks noChangeArrowheads="1"/>
          </p:cNvSpPr>
          <p:nvPr/>
        </p:nvSpPr>
        <p:spPr bwMode="auto">
          <a:xfrm>
            <a:off x="1712913" y="2449513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b20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38" name="Text Box 10"/>
          <p:cNvSpPr txBox="1">
            <a:spLocks noChangeArrowheads="1"/>
          </p:cNvSpPr>
          <p:nvPr/>
        </p:nvSpPr>
        <p:spPr bwMode="auto">
          <a:xfrm>
            <a:off x="3473450" y="3195638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b30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39" name="Text Box 11"/>
          <p:cNvSpPr txBox="1">
            <a:spLocks noChangeArrowheads="1"/>
          </p:cNvSpPr>
          <p:nvPr/>
        </p:nvSpPr>
        <p:spPr bwMode="auto">
          <a:xfrm>
            <a:off x="3476625" y="4448175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b31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40" name="Text Box 12"/>
          <p:cNvSpPr txBox="1">
            <a:spLocks noChangeArrowheads="1"/>
          </p:cNvSpPr>
          <p:nvPr/>
        </p:nvSpPr>
        <p:spPr bwMode="auto">
          <a:xfrm>
            <a:off x="1773238" y="5516563"/>
            <a:ext cx="4555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b6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41" name="Line 13"/>
          <p:cNvSpPr>
            <a:spLocks noChangeShapeType="1"/>
          </p:cNvSpPr>
          <p:nvPr/>
        </p:nvSpPr>
        <p:spPr bwMode="auto">
          <a:xfrm flipV="1">
            <a:off x="1989138" y="2941638"/>
            <a:ext cx="0" cy="2619375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42" name="Line 14"/>
          <p:cNvSpPr>
            <a:spLocks noChangeShapeType="1"/>
          </p:cNvSpPr>
          <p:nvPr/>
        </p:nvSpPr>
        <p:spPr bwMode="auto">
          <a:xfrm flipV="1">
            <a:off x="1976438" y="3608388"/>
            <a:ext cx="1533525" cy="1928812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43" name="Line 15"/>
          <p:cNvSpPr>
            <a:spLocks noChangeShapeType="1"/>
          </p:cNvSpPr>
          <p:nvPr/>
        </p:nvSpPr>
        <p:spPr bwMode="auto">
          <a:xfrm flipV="1">
            <a:off x="2001838" y="4733925"/>
            <a:ext cx="1484312" cy="801688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44" name="Line 16"/>
          <p:cNvSpPr>
            <a:spLocks noChangeShapeType="1"/>
          </p:cNvSpPr>
          <p:nvPr/>
        </p:nvSpPr>
        <p:spPr bwMode="auto">
          <a:xfrm>
            <a:off x="2422525" y="2678113"/>
            <a:ext cx="3348038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545" name="Text Box 17"/>
          <p:cNvSpPr txBox="1">
            <a:spLocks noChangeArrowheads="1"/>
          </p:cNvSpPr>
          <p:nvPr/>
        </p:nvSpPr>
        <p:spPr bwMode="auto">
          <a:xfrm>
            <a:off x="5854700" y="3133725"/>
            <a:ext cx="271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&lt;nil, y, nil, ... &gt;</a:t>
            </a:r>
          </a:p>
        </p:txBody>
      </p:sp>
      <p:sp>
        <p:nvSpPr>
          <p:cNvPr id="278546" name="Text Box 18"/>
          <p:cNvSpPr txBox="1">
            <a:spLocks noChangeArrowheads="1"/>
          </p:cNvSpPr>
          <p:nvPr/>
        </p:nvSpPr>
        <p:spPr bwMode="auto">
          <a:xfrm>
            <a:off x="5865813" y="4386263"/>
            <a:ext cx="2695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&lt;nil, nil, z, ... &gt;</a:t>
            </a:r>
          </a:p>
        </p:txBody>
      </p:sp>
      <p:sp>
        <p:nvSpPr>
          <p:cNvPr id="278547" name="Line 19"/>
          <p:cNvSpPr>
            <a:spLocks noChangeShapeType="1"/>
          </p:cNvSpPr>
          <p:nvPr/>
        </p:nvSpPr>
        <p:spPr bwMode="auto">
          <a:xfrm>
            <a:off x="4219575" y="3424238"/>
            <a:ext cx="1630363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548" name="Line 20"/>
          <p:cNvSpPr>
            <a:spLocks noChangeShapeType="1"/>
          </p:cNvSpPr>
          <p:nvPr/>
        </p:nvSpPr>
        <p:spPr bwMode="auto">
          <a:xfrm>
            <a:off x="4175125" y="4676775"/>
            <a:ext cx="1630363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549" name="Text Box 21"/>
          <p:cNvSpPr txBox="1">
            <a:spLocks noChangeArrowheads="1"/>
          </p:cNvSpPr>
          <p:nvPr/>
        </p:nvSpPr>
        <p:spPr bwMode="auto">
          <a:xfrm>
            <a:off x="6091238" y="5492750"/>
            <a:ext cx="2244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&lt;x, y, z, ... &gt;</a:t>
            </a:r>
          </a:p>
        </p:txBody>
      </p:sp>
      <p:sp>
        <p:nvSpPr>
          <p:cNvPr id="278550" name="Line 22"/>
          <p:cNvSpPr>
            <a:spLocks noChangeShapeType="1"/>
          </p:cNvSpPr>
          <p:nvPr/>
        </p:nvSpPr>
        <p:spPr bwMode="auto">
          <a:xfrm>
            <a:off x="5708650" y="5227638"/>
            <a:ext cx="2928938" cy="0"/>
          </a:xfrm>
          <a:prstGeom prst="line">
            <a:avLst/>
          </a:prstGeom>
          <a:noFill/>
          <a:ln w="19050">
            <a:solidFill>
              <a:srgbClr val="F8996E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51" name="Text Box 23"/>
          <p:cNvSpPr txBox="1">
            <a:spLocks noChangeArrowheads="1"/>
          </p:cNvSpPr>
          <p:nvPr/>
        </p:nvSpPr>
        <p:spPr bwMode="auto">
          <a:xfrm>
            <a:off x="1724025" y="3922713"/>
            <a:ext cx="511679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Isa</a:t>
            </a:r>
          </a:p>
        </p:txBody>
      </p:sp>
      <p:sp>
        <p:nvSpPr>
          <p:cNvPr id="278553" name="Text Box 25"/>
          <p:cNvSpPr txBox="1">
            <a:spLocks noChangeArrowheads="1"/>
          </p:cNvSpPr>
          <p:nvPr/>
        </p:nvSpPr>
        <p:spPr bwMode="auto">
          <a:xfrm>
            <a:off x="2646363" y="4908550"/>
            <a:ext cx="721864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Prop</a:t>
            </a:r>
          </a:p>
        </p:txBody>
      </p:sp>
      <p:sp>
        <p:nvSpPr>
          <p:cNvPr id="278554" name="Text Box 26"/>
          <p:cNvSpPr txBox="1">
            <a:spLocks noChangeArrowheads="1"/>
          </p:cNvSpPr>
          <p:nvPr/>
        </p:nvSpPr>
        <p:spPr bwMode="auto">
          <a:xfrm>
            <a:off x="2576513" y="3787775"/>
            <a:ext cx="721864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Prop</a:t>
            </a:r>
          </a:p>
        </p:txBody>
      </p:sp>
      <p:sp>
        <p:nvSpPr>
          <p:cNvPr id="278555" name="Line 27"/>
          <p:cNvSpPr>
            <a:spLocks noChangeShapeType="1"/>
          </p:cNvSpPr>
          <p:nvPr/>
        </p:nvSpPr>
        <p:spPr bwMode="auto">
          <a:xfrm>
            <a:off x="2387600" y="5783263"/>
            <a:ext cx="3582988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6F7E46F6-0C04-4E8D-BAAD-588806F37E13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Deictic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For being situated in the world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</a:rPr>
              <a:t>PML registers </a:t>
            </a:r>
            <a:r>
              <a:rPr lang="en-US" dirty="0" smtClean="0"/>
              <a:t>hold </a:t>
            </a:r>
            <a:r>
              <a:rPr lang="en-US" dirty="0" smtClean="0">
                <a:solidFill>
                  <a:srgbClr val="00B0F0"/>
                </a:solidFill>
              </a:rPr>
              <a:t>KL terms</a:t>
            </a:r>
          </a:p>
          <a:p>
            <a:pPr lvl="1">
              <a:buNone/>
            </a:pPr>
            <a:r>
              <a:rPr lang="en-US" dirty="0" smtClean="0">
                <a:solidFill>
                  <a:srgbClr val="FFC000"/>
                </a:solidFill>
              </a:rPr>
              <a:t>I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term denoting agent</a:t>
            </a:r>
          </a:p>
          <a:p>
            <a:pPr lvl="1">
              <a:buNone/>
            </a:pPr>
            <a:r>
              <a:rPr lang="en-US" dirty="0" smtClean="0">
                <a:solidFill>
                  <a:srgbClr val="FFC000"/>
                </a:solidFill>
              </a:rPr>
              <a:t>YOU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term denoting dialogue partner</a:t>
            </a:r>
          </a:p>
          <a:p>
            <a:pPr lvl="1">
              <a:buNone/>
            </a:pPr>
            <a:r>
              <a:rPr lang="en-US" dirty="0" smtClean="0">
                <a:solidFill>
                  <a:srgbClr val="FFC000"/>
                </a:solidFill>
              </a:rPr>
              <a:t>NOW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term denoting current time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Cognitive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“A cognitive architecture specifies the underlying infrastructure for an intelligent system[, including] those aspects of a cognitive agent that are constant over time and across different application domains.”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800" dirty="0" smtClean="0"/>
              <a:t>[P. Langley, J. E. Laird, S. Rogers, Cognitive architectures: Research issues and challenges, Cognitive Systems Research 10 (2009) 141-160.]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Modality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743" y="1752600"/>
            <a:ext cx="8577943" cy="4114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For privileged first-person knowledge 			of what agent is doing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</a:rPr>
              <a:t>Register for each modality </a:t>
            </a:r>
            <a:r>
              <a:rPr lang="en-US" dirty="0" smtClean="0"/>
              <a:t>holds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KL term denoting act modality is engaged 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356428" y="6444342"/>
            <a:ext cx="1905000" cy="413657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297986" name="Rectangle 2"/>
          <p:cNvSpPr>
            <a:spLocks noChangeArrowheads="1"/>
          </p:cNvSpPr>
          <p:nvPr/>
        </p:nvSpPr>
        <p:spPr bwMode="auto">
          <a:xfrm>
            <a:off x="609600" y="1219200"/>
            <a:ext cx="7924800" cy="48768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297987" name="Picture 3" descr="bi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4191000"/>
            <a:ext cx="620713" cy="1905000"/>
          </a:xfrm>
          <a:prstGeom prst="rect">
            <a:avLst/>
          </a:prstGeom>
          <a:noFill/>
        </p:spPr>
      </p:pic>
      <p:pic>
        <p:nvPicPr>
          <p:cNvPr id="297988" name="Picture 4" descr="stu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4191000"/>
            <a:ext cx="658813" cy="1905000"/>
          </a:xfrm>
          <a:prstGeom prst="rect">
            <a:avLst/>
          </a:prstGeom>
          <a:noFill/>
        </p:spPr>
      </p:pic>
      <p:pic>
        <p:nvPicPr>
          <p:cNvPr id="297989" name="Picture 5" descr="cassi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4724400"/>
            <a:ext cx="860425" cy="1371600"/>
          </a:xfrm>
          <a:prstGeom prst="rect">
            <a:avLst/>
          </a:prstGeom>
          <a:noFill/>
        </p:spPr>
      </p:pic>
      <p:pic>
        <p:nvPicPr>
          <p:cNvPr id="297990" name="Picture 6" descr="greenrobo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72400" y="1219200"/>
            <a:ext cx="728663" cy="1143000"/>
          </a:xfrm>
          <a:prstGeom prst="rect">
            <a:avLst/>
          </a:prstGeom>
          <a:noFill/>
        </p:spPr>
      </p:pic>
      <p:pic>
        <p:nvPicPr>
          <p:cNvPr id="297991" name="Picture 7" descr="redrob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0" y="1219200"/>
            <a:ext cx="706438" cy="1143000"/>
          </a:xfrm>
          <a:prstGeom prst="rect">
            <a:avLst/>
          </a:prstGeom>
          <a:noFill/>
        </p:spPr>
      </p:pic>
      <p:pic>
        <p:nvPicPr>
          <p:cNvPr id="297992" name="Picture 8" descr="redrob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1219200"/>
            <a:ext cx="706438" cy="1143000"/>
          </a:xfrm>
          <a:prstGeom prst="rect">
            <a:avLst/>
          </a:prstGeom>
          <a:noFill/>
        </p:spPr>
      </p:pic>
      <p:sp>
        <p:nvSpPr>
          <p:cNvPr id="29799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Acting 1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>
          <a:xfrm>
            <a:off x="468086" y="6524170"/>
            <a:ext cx="1905000" cy="333829"/>
          </a:xfrm>
        </p:spPr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553200" y="6582228"/>
            <a:ext cx="1905000" cy="275771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574142" y="6545943"/>
            <a:ext cx="1905000" cy="312057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299010" name="Rectangle 2"/>
          <p:cNvSpPr>
            <a:spLocks noChangeArrowheads="1"/>
          </p:cNvSpPr>
          <p:nvPr/>
        </p:nvSpPr>
        <p:spPr bwMode="auto">
          <a:xfrm>
            <a:off x="609600" y="1219200"/>
            <a:ext cx="7924800" cy="48768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299011" name="Picture 3" descr="bi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4191000"/>
            <a:ext cx="620713" cy="1905000"/>
          </a:xfrm>
          <a:prstGeom prst="rect">
            <a:avLst/>
          </a:prstGeom>
          <a:noFill/>
        </p:spPr>
      </p:pic>
      <p:pic>
        <p:nvPicPr>
          <p:cNvPr id="299012" name="Picture 4" descr="stu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4191000"/>
            <a:ext cx="658813" cy="1905000"/>
          </a:xfrm>
          <a:prstGeom prst="rect">
            <a:avLst/>
          </a:prstGeom>
          <a:noFill/>
        </p:spPr>
      </p:pic>
      <p:pic>
        <p:nvPicPr>
          <p:cNvPr id="299013" name="Picture 5" descr="cassi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4724400"/>
            <a:ext cx="860425" cy="1371600"/>
          </a:xfrm>
          <a:prstGeom prst="rect">
            <a:avLst/>
          </a:prstGeom>
          <a:noFill/>
        </p:spPr>
      </p:pic>
      <p:pic>
        <p:nvPicPr>
          <p:cNvPr id="299014" name="Picture 6" descr="greenrobo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72400" y="1219200"/>
            <a:ext cx="728663" cy="1143000"/>
          </a:xfrm>
          <a:prstGeom prst="rect">
            <a:avLst/>
          </a:prstGeom>
          <a:noFill/>
        </p:spPr>
      </p:pic>
      <p:pic>
        <p:nvPicPr>
          <p:cNvPr id="299015" name="Picture 7" descr="redrob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0" y="1219200"/>
            <a:ext cx="706438" cy="1143000"/>
          </a:xfrm>
          <a:prstGeom prst="rect">
            <a:avLst/>
          </a:prstGeom>
          <a:noFill/>
        </p:spPr>
      </p:pic>
      <p:pic>
        <p:nvPicPr>
          <p:cNvPr id="299016" name="Picture 8" descr="redrob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1219200"/>
            <a:ext cx="706438" cy="1143000"/>
          </a:xfrm>
          <a:prstGeom prst="rect">
            <a:avLst/>
          </a:prstGeom>
          <a:noFill/>
        </p:spPr>
      </p:pic>
      <p:sp>
        <p:nvSpPr>
          <p:cNvPr id="29901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Acting 2</a:t>
            </a:r>
          </a:p>
        </p:txBody>
      </p:sp>
      <p:sp>
        <p:nvSpPr>
          <p:cNvPr id="299018" name="Text Box 10"/>
          <p:cNvSpPr txBox="1">
            <a:spLocks noChangeArrowheads="1"/>
          </p:cNvSpPr>
          <p:nvPr/>
        </p:nvSpPr>
        <p:spPr bwMode="auto">
          <a:xfrm>
            <a:off x="3184525" y="2514600"/>
            <a:ext cx="35067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>
              <a:solidFill>
                <a:schemeClr val="hlink"/>
              </a:solidFill>
            </a:endParaRPr>
          </a:p>
          <a:p>
            <a:r>
              <a:rPr lang="en-US">
                <a:solidFill>
                  <a:schemeClr val="bg2"/>
                </a:solidFill>
              </a:rPr>
              <a:t>I found a red robot.</a:t>
            </a:r>
          </a:p>
          <a:p>
            <a:r>
              <a:rPr lang="en-US">
                <a:solidFill>
                  <a:schemeClr val="bg2"/>
                </a:solidFill>
              </a:rPr>
              <a:t>I am looking at a red robot.</a:t>
            </a:r>
            <a:endParaRPr lang="en-US"/>
          </a:p>
        </p:txBody>
      </p:sp>
      <p:sp>
        <p:nvSpPr>
          <p:cNvPr id="299019" name="Text Box 11"/>
          <p:cNvSpPr txBox="1">
            <a:spLocks noChangeArrowheads="1"/>
          </p:cNvSpPr>
          <p:nvPr/>
        </p:nvSpPr>
        <p:spPr bwMode="auto">
          <a:xfrm>
            <a:off x="3184525" y="2479675"/>
            <a:ext cx="25193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Follow a red robot.</a:t>
            </a:r>
          </a:p>
          <a:p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95515" y="6596743"/>
            <a:ext cx="1905000" cy="261257"/>
          </a:xfrm>
        </p:spPr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1905000" cy="30480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99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299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18" grpId="0" autoUpdateAnimBg="0"/>
      <p:bldP spid="299019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704771" y="6386286"/>
            <a:ext cx="1905000" cy="319314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300034" name="Rectangle 2"/>
          <p:cNvSpPr>
            <a:spLocks noChangeArrowheads="1"/>
          </p:cNvSpPr>
          <p:nvPr/>
        </p:nvSpPr>
        <p:spPr bwMode="auto">
          <a:xfrm>
            <a:off x="609600" y="1219200"/>
            <a:ext cx="7924800" cy="48768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300035" name="Picture 3" descr="bi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4191000"/>
            <a:ext cx="620713" cy="1905000"/>
          </a:xfrm>
          <a:prstGeom prst="rect">
            <a:avLst/>
          </a:prstGeom>
          <a:noFill/>
        </p:spPr>
      </p:pic>
      <p:pic>
        <p:nvPicPr>
          <p:cNvPr id="300036" name="Picture 4" descr="stu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4191000"/>
            <a:ext cx="658813" cy="1905000"/>
          </a:xfrm>
          <a:prstGeom prst="rect">
            <a:avLst/>
          </a:prstGeom>
          <a:noFill/>
        </p:spPr>
      </p:pic>
      <p:pic>
        <p:nvPicPr>
          <p:cNvPr id="300037" name="Picture 5" descr="cassi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1219200"/>
            <a:ext cx="860425" cy="1371600"/>
          </a:xfrm>
          <a:prstGeom prst="rect">
            <a:avLst/>
          </a:prstGeom>
          <a:noFill/>
        </p:spPr>
      </p:pic>
      <p:pic>
        <p:nvPicPr>
          <p:cNvPr id="300038" name="Picture 6" descr="greenrobo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72400" y="1219200"/>
            <a:ext cx="728663" cy="1143000"/>
          </a:xfrm>
          <a:prstGeom prst="rect">
            <a:avLst/>
          </a:prstGeom>
          <a:noFill/>
        </p:spPr>
      </p:pic>
      <p:pic>
        <p:nvPicPr>
          <p:cNvPr id="300039" name="Picture 7" descr="redrob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0" y="1219200"/>
            <a:ext cx="706438" cy="1143000"/>
          </a:xfrm>
          <a:prstGeom prst="rect">
            <a:avLst/>
          </a:prstGeom>
          <a:noFill/>
        </p:spPr>
      </p:pic>
      <p:pic>
        <p:nvPicPr>
          <p:cNvPr id="300040" name="Picture 8" descr="redrob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1219200"/>
            <a:ext cx="706438" cy="1143000"/>
          </a:xfrm>
          <a:prstGeom prst="rect">
            <a:avLst/>
          </a:prstGeom>
          <a:noFill/>
        </p:spPr>
      </p:pic>
      <p:sp>
        <p:nvSpPr>
          <p:cNvPr id="30004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Acting 3</a:t>
            </a:r>
          </a:p>
        </p:txBody>
      </p:sp>
      <p:sp>
        <p:nvSpPr>
          <p:cNvPr id="300042" name="Text Box 10"/>
          <p:cNvSpPr txBox="1">
            <a:spLocks noChangeArrowheads="1"/>
          </p:cNvSpPr>
          <p:nvPr/>
        </p:nvSpPr>
        <p:spPr bwMode="auto">
          <a:xfrm>
            <a:off x="3200400" y="3581400"/>
            <a:ext cx="34655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I went to a red robot.</a:t>
            </a:r>
          </a:p>
          <a:p>
            <a:r>
              <a:rPr lang="en-US">
                <a:solidFill>
                  <a:schemeClr val="bg2"/>
                </a:solidFill>
              </a:rPr>
              <a:t>I am near a red robot.</a:t>
            </a:r>
          </a:p>
          <a:p>
            <a:r>
              <a:rPr lang="en-US">
                <a:solidFill>
                  <a:schemeClr val="bg2"/>
                </a:solidFill>
              </a:rPr>
              <a:t>I am following a red robot.</a:t>
            </a:r>
            <a:endParaRPr lang="en-US"/>
          </a:p>
        </p:txBody>
      </p:sp>
      <p:sp>
        <p:nvSpPr>
          <p:cNvPr id="300043" name="Text Box 11"/>
          <p:cNvSpPr txBox="1">
            <a:spLocks noChangeArrowheads="1"/>
          </p:cNvSpPr>
          <p:nvPr/>
        </p:nvSpPr>
        <p:spPr bwMode="auto">
          <a:xfrm>
            <a:off x="3184525" y="2514600"/>
            <a:ext cx="35067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>
              <a:solidFill>
                <a:schemeClr val="hlink"/>
              </a:solidFill>
            </a:endParaRPr>
          </a:p>
          <a:p>
            <a:r>
              <a:rPr lang="en-US">
                <a:solidFill>
                  <a:schemeClr val="bg2"/>
                </a:solidFill>
              </a:rPr>
              <a:t>I found a red robot.</a:t>
            </a:r>
          </a:p>
          <a:p>
            <a:r>
              <a:rPr lang="en-US">
                <a:solidFill>
                  <a:schemeClr val="bg2"/>
                </a:solidFill>
              </a:rPr>
              <a:t>I am looking at a red robot.</a:t>
            </a:r>
            <a:endParaRPr lang="en-US"/>
          </a:p>
        </p:txBody>
      </p:sp>
      <p:sp>
        <p:nvSpPr>
          <p:cNvPr id="300044" name="Text Box 12"/>
          <p:cNvSpPr txBox="1">
            <a:spLocks noChangeArrowheads="1"/>
          </p:cNvSpPr>
          <p:nvPr/>
        </p:nvSpPr>
        <p:spPr bwMode="auto">
          <a:xfrm>
            <a:off x="3184525" y="2479675"/>
            <a:ext cx="25193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Follow a red robot.</a:t>
            </a:r>
          </a:p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>
          <a:xfrm>
            <a:off x="366486" y="6393543"/>
            <a:ext cx="1905000" cy="312057"/>
          </a:xfrm>
        </p:spPr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6553200" y="6415314"/>
            <a:ext cx="1905000" cy="290286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00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42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399971" y="6524171"/>
            <a:ext cx="1905000" cy="333829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309250" name="Rectangle 2"/>
          <p:cNvSpPr>
            <a:spLocks noChangeArrowheads="1"/>
          </p:cNvSpPr>
          <p:nvPr/>
        </p:nvSpPr>
        <p:spPr bwMode="auto">
          <a:xfrm>
            <a:off x="609600" y="1219200"/>
            <a:ext cx="7924800" cy="48768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309251" name="Picture 3" descr="bi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4191000"/>
            <a:ext cx="620713" cy="1905000"/>
          </a:xfrm>
          <a:prstGeom prst="rect">
            <a:avLst/>
          </a:prstGeom>
          <a:noFill/>
        </p:spPr>
      </p:pic>
      <p:pic>
        <p:nvPicPr>
          <p:cNvPr id="309252" name="Picture 4" descr="stu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4191000"/>
            <a:ext cx="658813" cy="1905000"/>
          </a:xfrm>
          <a:prstGeom prst="rect">
            <a:avLst/>
          </a:prstGeom>
          <a:noFill/>
        </p:spPr>
      </p:pic>
      <p:pic>
        <p:nvPicPr>
          <p:cNvPr id="309253" name="Picture 5" descr="cassi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1219200"/>
            <a:ext cx="860425" cy="1371600"/>
          </a:xfrm>
          <a:prstGeom prst="rect">
            <a:avLst/>
          </a:prstGeom>
          <a:noFill/>
        </p:spPr>
      </p:pic>
      <p:pic>
        <p:nvPicPr>
          <p:cNvPr id="309254" name="Picture 6" descr="greenrobo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72400" y="1219200"/>
            <a:ext cx="728663" cy="1143000"/>
          </a:xfrm>
          <a:prstGeom prst="rect">
            <a:avLst/>
          </a:prstGeom>
          <a:noFill/>
        </p:spPr>
      </p:pic>
      <p:pic>
        <p:nvPicPr>
          <p:cNvPr id="309255" name="Picture 7" descr="redrob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0" y="1219200"/>
            <a:ext cx="706438" cy="1143000"/>
          </a:xfrm>
          <a:prstGeom prst="rect">
            <a:avLst/>
          </a:prstGeom>
          <a:noFill/>
        </p:spPr>
      </p:pic>
      <p:pic>
        <p:nvPicPr>
          <p:cNvPr id="309256" name="Picture 8" descr="redrob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1219200"/>
            <a:ext cx="706438" cy="1143000"/>
          </a:xfrm>
          <a:prstGeom prst="rect">
            <a:avLst/>
          </a:prstGeom>
          <a:noFill/>
        </p:spPr>
      </p:pic>
      <p:sp>
        <p:nvSpPr>
          <p:cNvPr id="30925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of Indexicals 1</a:t>
            </a:r>
          </a:p>
        </p:txBody>
      </p:sp>
      <p:sp>
        <p:nvSpPr>
          <p:cNvPr id="309265" name="Text Box 17"/>
          <p:cNvSpPr txBox="1">
            <a:spLocks noChangeArrowheads="1"/>
          </p:cNvSpPr>
          <p:nvPr/>
        </p:nvSpPr>
        <p:spPr bwMode="auto">
          <a:xfrm>
            <a:off x="3173413" y="3013075"/>
            <a:ext cx="1587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Come here.</a:t>
            </a:r>
          </a:p>
        </p:txBody>
      </p:sp>
      <p:sp>
        <p:nvSpPr>
          <p:cNvPr id="309266" name="Text Box 18"/>
          <p:cNvSpPr txBox="1">
            <a:spLocks noChangeArrowheads="1"/>
          </p:cNvSpPr>
          <p:nvPr/>
        </p:nvSpPr>
        <p:spPr bwMode="auto">
          <a:xfrm>
            <a:off x="3173413" y="3429000"/>
            <a:ext cx="2644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I found you.</a:t>
            </a:r>
          </a:p>
          <a:p>
            <a:r>
              <a:rPr lang="en-US">
                <a:solidFill>
                  <a:schemeClr val="bg2"/>
                </a:solidFill>
              </a:rPr>
              <a:t>I am looking at you.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453571" y="6509657"/>
            <a:ext cx="1905000" cy="348343"/>
          </a:xfrm>
        </p:spPr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7003143" y="6553200"/>
            <a:ext cx="1905000" cy="30480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0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"/>
                                        <p:tgtEl>
                                          <p:spTgt spid="309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66" grpId="0" build="p" autoUpdateAnimBg="0" advAuto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87057" y="6516914"/>
            <a:ext cx="1905000" cy="341086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302082" name="Rectangle 2"/>
          <p:cNvSpPr>
            <a:spLocks noChangeArrowheads="1"/>
          </p:cNvSpPr>
          <p:nvPr/>
        </p:nvSpPr>
        <p:spPr bwMode="auto">
          <a:xfrm>
            <a:off x="609600" y="1219200"/>
            <a:ext cx="7924800" cy="48768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302083" name="Picture 3" descr="bi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4191000"/>
            <a:ext cx="620713" cy="1905000"/>
          </a:xfrm>
          <a:prstGeom prst="rect">
            <a:avLst/>
          </a:prstGeom>
          <a:noFill/>
        </p:spPr>
      </p:pic>
      <p:pic>
        <p:nvPicPr>
          <p:cNvPr id="302084" name="Picture 4" descr="stu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4191000"/>
            <a:ext cx="658813" cy="1905000"/>
          </a:xfrm>
          <a:prstGeom prst="rect">
            <a:avLst/>
          </a:prstGeom>
          <a:noFill/>
        </p:spPr>
      </p:pic>
      <p:pic>
        <p:nvPicPr>
          <p:cNvPr id="302085" name="Picture 5" descr="cassi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4648200"/>
            <a:ext cx="860425" cy="1371600"/>
          </a:xfrm>
          <a:prstGeom prst="rect">
            <a:avLst/>
          </a:prstGeom>
          <a:noFill/>
        </p:spPr>
      </p:pic>
      <p:pic>
        <p:nvPicPr>
          <p:cNvPr id="302086" name="Picture 6" descr="greenrobo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72400" y="1219200"/>
            <a:ext cx="728663" cy="1143000"/>
          </a:xfrm>
          <a:prstGeom prst="rect">
            <a:avLst/>
          </a:prstGeom>
          <a:noFill/>
        </p:spPr>
      </p:pic>
      <p:pic>
        <p:nvPicPr>
          <p:cNvPr id="302087" name="Picture 7" descr="redrob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0" y="1219200"/>
            <a:ext cx="706438" cy="1143000"/>
          </a:xfrm>
          <a:prstGeom prst="rect">
            <a:avLst/>
          </a:prstGeom>
          <a:noFill/>
        </p:spPr>
      </p:pic>
      <p:pic>
        <p:nvPicPr>
          <p:cNvPr id="302088" name="Picture 8" descr="redrob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1219200"/>
            <a:ext cx="706438" cy="1143000"/>
          </a:xfrm>
          <a:prstGeom prst="rect">
            <a:avLst/>
          </a:prstGeom>
          <a:noFill/>
        </p:spPr>
      </p:pic>
      <p:sp>
        <p:nvSpPr>
          <p:cNvPr id="302089" name="Text Box 9"/>
          <p:cNvSpPr txBox="1">
            <a:spLocks noChangeArrowheads="1"/>
          </p:cNvSpPr>
          <p:nvPr/>
        </p:nvSpPr>
        <p:spPr bwMode="auto">
          <a:xfrm>
            <a:off x="3173413" y="3013075"/>
            <a:ext cx="1587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Come here.</a:t>
            </a:r>
          </a:p>
        </p:txBody>
      </p:sp>
      <p:sp>
        <p:nvSpPr>
          <p:cNvPr id="302090" name="Text Box 10"/>
          <p:cNvSpPr txBox="1">
            <a:spLocks noChangeArrowheads="1"/>
          </p:cNvSpPr>
          <p:nvPr/>
        </p:nvSpPr>
        <p:spPr bwMode="auto">
          <a:xfrm>
            <a:off x="3173413" y="4541838"/>
            <a:ext cx="2644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I came to you, Stu.</a:t>
            </a:r>
          </a:p>
          <a:p>
            <a:r>
              <a:rPr lang="en-US">
                <a:solidFill>
                  <a:schemeClr val="bg2"/>
                </a:solidFill>
              </a:rPr>
              <a:t>I am near you.</a:t>
            </a:r>
          </a:p>
        </p:txBody>
      </p:sp>
      <p:sp>
        <p:nvSpPr>
          <p:cNvPr id="302091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of Indexicals 2</a:t>
            </a:r>
          </a:p>
        </p:txBody>
      </p:sp>
      <p:sp>
        <p:nvSpPr>
          <p:cNvPr id="302092" name="Text Box 12"/>
          <p:cNvSpPr txBox="1">
            <a:spLocks noChangeArrowheads="1"/>
          </p:cNvSpPr>
          <p:nvPr/>
        </p:nvSpPr>
        <p:spPr bwMode="auto">
          <a:xfrm>
            <a:off x="3173413" y="3429000"/>
            <a:ext cx="2644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I found you.</a:t>
            </a:r>
          </a:p>
          <a:p>
            <a:r>
              <a:rPr lang="en-US">
                <a:solidFill>
                  <a:schemeClr val="bg2"/>
                </a:solidFill>
              </a:rPr>
              <a:t>I am looking at you.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>
          <a:xfrm>
            <a:off x="279401" y="6582228"/>
            <a:ext cx="1905000" cy="275772"/>
          </a:xfrm>
        </p:spPr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6553200" y="6611257"/>
            <a:ext cx="1905000" cy="246743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80"/>
                                        <p:tgtEl>
                                          <p:spTgt spid="30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90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545114" y="6524171"/>
            <a:ext cx="1905000" cy="333829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303106" name="Rectangle 2"/>
          <p:cNvSpPr>
            <a:spLocks noChangeArrowheads="1"/>
          </p:cNvSpPr>
          <p:nvPr/>
        </p:nvSpPr>
        <p:spPr bwMode="auto">
          <a:xfrm>
            <a:off x="609600" y="1219200"/>
            <a:ext cx="7924800" cy="48768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303107" name="Picture 3" descr="bi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4191000"/>
            <a:ext cx="620713" cy="1905000"/>
          </a:xfrm>
          <a:prstGeom prst="rect">
            <a:avLst/>
          </a:prstGeom>
          <a:noFill/>
        </p:spPr>
      </p:pic>
      <p:pic>
        <p:nvPicPr>
          <p:cNvPr id="303108" name="Picture 4" descr="stu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4191000"/>
            <a:ext cx="658813" cy="1905000"/>
          </a:xfrm>
          <a:prstGeom prst="rect">
            <a:avLst/>
          </a:prstGeom>
          <a:noFill/>
        </p:spPr>
      </p:pic>
      <p:pic>
        <p:nvPicPr>
          <p:cNvPr id="303109" name="Picture 5" descr="cassi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4648200"/>
            <a:ext cx="860425" cy="1371600"/>
          </a:xfrm>
          <a:prstGeom prst="rect">
            <a:avLst/>
          </a:prstGeom>
          <a:noFill/>
        </p:spPr>
      </p:pic>
      <p:pic>
        <p:nvPicPr>
          <p:cNvPr id="303110" name="Picture 6" descr="greenrobo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72400" y="1219200"/>
            <a:ext cx="728663" cy="1143000"/>
          </a:xfrm>
          <a:prstGeom prst="rect">
            <a:avLst/>
          </a:prstGeom>
          <a:noFill/>
        </p:spPr>
      </p:pic>
      <p:pic>
        <p:nvPicPr>
          <p:cNvPr id="303111" name="Picture 7" descr="redrob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0" y="1219200"/>
            <a:ext cx="706438" cy="1143000"/>
          </a:xfrm>
          <a:prstGeom prst="rect">
            <a:avLst/>
          </a:prstGeom>
          <a:noFill/>
        </p:spPr>
      </p:pic>
      <p:pic>
        <p:nvPicPr>
          <p:cNvPr id="303112" name="Picture 8" descr="redrob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1219200"/>
            <a:ext cx="706438" cy="1143000"/>
          </a:xfrm>
          <a:prstGeom prst="rect">
            <a:avLst/>
          </a:prstGeom>
          <a:noFill/>
        </p:spPr>
      </p:pic>
      <p:sp>
        <p:nvSpPr>
          <p:cNvPr id="303113" name="Text Box 9"/>
          <p:cNvSpPr txBox="1">
            <a:spLocks noChangeArrowheads="1"/>
          </p:cNvSpPr>
          <p:nvPr/>
        </p:nvSpPr>
        <p:spPr bwMode="auto">
          <a:xfrm>
            <a:off x="3200400" y="2590800"/>
            <a:ext cx="1536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Who am I?</a:t>
            </a:r>
          </a:p>
        </p:txBody>
      </p:sp>
      <p:sp>
        <p:nvSpPr>
          <p:cNvPr id="303114" name="Text Box 10"/>
          <p:cNvSpPr txBox="1">
            <a:spLocks noChangeArrowheads="1"/>
          </p:cNvSpPr>
          <p:nvPr/>
        </p:nvSpPr>
        <p:spPr bwMode="auto">
          <a:xfrm>
            <a:off x="3200400" y="3006725"/>
            <a:ext cx="27813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Your name is ‘Stu’</a:t>
            </a:r>
          </a:p>
          <a:p>
            <a:r>
              <a:rPr lang="en-US">
                <a:solidFill>
                  <a:schemeClr val="bg2"/>
                </a:solidFill>
              </a:rPr>
              <a:t>and you are a person.</a:t>
            </a:r>
          </a:p>
        </p:txBody>
      </p:sp>
      <p:sp>
        <p:nvSpPr>
          <p:cNvPr id="303115" name="Text Box 11"/>
          <p:cNvSpPr txBox="1">
            <a:spLocks noChangeArrowheads="1"/>
          </p:cNvSpPr>
          <p:nvPr/>
        </p:nvSpPr>
        <p:spPr bwMode="auto">
          <a:xfrm>
            <a:off x="3200400" y="3810000"/>
            <a:ext cx="3227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Who have you talked to?</a:t>
            </a:r>
          </a:p>
        </p:txBody>
      </p:sp>
      <p:sp>
        <p:nvSpPr>
          <p:cNvPr id="303116" name="Text Box 12"/>
          <p:cNvSpPr txBox="1">
            <a:spLocks noChangeArrowheads="1"/>
          </p:cNvSpPr>
          <p:nvPr/>
        </p:nvSpPr>
        <p:spPr bwMode="auto">
          <a:xfrm>
            <a:off x="3200400" y="4267200"/>
            <a:ext cx="2576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I am talking to you.</a:t>
            </a:r>
          </a:p>
        </p:txBody>
      </p:sp>
      <p:sp>
        <p:nvSpPr>
          <p:cNvPr id="303117" name="Text Box 13"/>
          <p:cNvSpPr txBox="1">
            <a:spLocks noChangeArrowheads="1"/>
          </p:cNvSpPr>
          <p:nvPr/>
        </p:nvSpPr>
        <p:spPr bwMode="auto">
          <a:xfrm>
            <a:off x="3200400" y="4648200"/>
            <a:ext cx="166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Talk to Bill.</a:t>
            </a:r>
          </a:p>
        </p:txBody>
      </p:sp>
      <p:sp>
        <p:nvSpPr>
          <p:cNvPr id="303118" name="Text Box 14"/>
          <p:cNvSpPr txBox="1">
            <a:spLocks noChangeArrowheads="1"/>
          </p:cNvSpPr>
          <p:nvPr/>
        </p:nvSpPr>
        <p:spPr bwMode="auto">
          <a:xfrm>
            <a:off x="3200400" y="5105400"/>
            <a:ext cx="3184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I am talking to you, Bill.</a:t>
            </a:r>
          </a:p>
        </p:txBody>
      </p:sp>
      <p:sp>
        <p:nvSpPr>
          <p:cNvPr id="303119" name="Text Box 15"/>
          <p:cNvSpPr txBox="1">
            <a:spLocks noChangeArrowheads="1"/>
          </p:cNvSpPr>
          <p:nvPr/>
        </p:nvSpPr>
        <p:spPr bwMode="auto">
          <a:xfrm>
            <a:off x="3200400" y="5486400"/>
            <a:ext cx="1587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Come here.</a:t>
            </a:r>
          </a:p>
        </p:txBody>
      </p:sp>
      <p:sp>
        <p:nvSpPr>
          <p:cNvPr id="303120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of Indexicals 3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>
          <a:xfrm>
            <a:off x="308428" y="6560457"/>
            <a:ext cx="1905000" cy="297543"/>
          </a:xfrm>
        </p:spPr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6582228" y="6625772"/>
            <a:ext cx="1905000" cy="232228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03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25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"/>
                                        <p:tgtEl>
                                          <p:spTgt spid="303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5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"/>
                                        <p:tgtEl>
                                          <p:spTgt spid="303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75"/>
                                        <p:tgtEl>
                                          <p:spTgt spid="303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425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75"/>
                                        <p:tgtEl>
                                          <p:spTgt spid="303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75"/>
                                        <p:tgtEl>
                                          <p:spTgt spid="303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25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75"/>
                                        <p:tgtEl>
                                          <p:spTgt spid="303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75"/>
                                        <p:tgtEl>
                                          <p:spTgt spid="303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13" grpId="0" build="p" autoUpdateAnimBg="0" advAuto="0"/>
      <p:bldP spid="303114" grpId="0" build="p" autoUpdateAnimBg="0" advAuto="0"/>
      <p:bldP spid="303115" grpId="0" build="p" autoUpdateAnimBg="0"/>
      <p:bldP spid="303116" grpId="0" build="p" autoUpdateAnimBg="0" advAuto="0"/>
      <p:bldP spid="303117" grpId="0" build="p" autoUpdateAnimBg="0"/>
      <p:bldP spid="303118" grpId="0" build="p" autoUpdateAnimBg="0" advAuto="0"/>
      <p:bldP spid="303119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966029" y="6545942"/>
            <a:ext cx="1905000" cy="312057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304130" name="Rectangle 2"/>
          <p:cNvSpPr>
            <a:spLocks noChangeArrowheads="1"/>
          </p:cNvSpPr>
          <p:nvPr/>
        </p:nvSpPr>
        <p:spPr bwMode="auto">
          <a:xfrm>
            <a:off x="609600" y="1219200"/>
            <a:ext cx="7924800" cy="48768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304131" name="Picture 3" descr="bi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4191000"/>
            <a:ext cx="620713" cy="1905000"/>
          </a:xfrm>
          <a:prstGeom prst="rect">
            <a:avLst/>
          </a:prstGeom>
          <a:noFill/>
        </p:spPr>
      </p:pic>
      <p:pic>
        <p:nvPicPr>
          <p:cNvPr id="304132" name="Picture 4" descr="stu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4191000"/>
            <a:ext cx="658813" cy="1905000"/>
          </a:xfrm>
          <a:prstGeom prst="rect">
            <a:avLst/>
          </a:prstGeom>
          <a:noFill/>
        </p:spPr>
      </p:pic>
      <p:pic>
        <p:nvPicPr>
          <p:cNvPr id="304133" name="Picture 5" descr="cassi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4648200"/>
            <a:ext cx="860425" cy="1371600"/>
          </a:xfrm>
          <a:prstGeom prst="rect">
            <a:avLst/>
          </a:prstGeom>
          <a:noFill/>
        </p:spPr>
      </p:pic>
      <p:pic>
        <p:nvPicPr>
          <p:cNvPr id="304134" name="Picture 6" descr="greenrobo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72400" y="1219200"/>
            <a:ext cx="728663" cy="1143000"/>
          </a:xfrm>
          <a:prstGeom prst="rect">
            <a:avLst/>
          </a:prstGeom>
          <a:noFill/>
        </p:spPr>
      </p:pic>
      <p:pic>
        <p:nvPicPr>
          <p:cNvPr id="304135" name="Picture 7" descr="redrob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0" y="1219200"/>
            <a:ext cx="706438" cy="1143000"/>
          </a:xfrm>
          <a:prstGeom prst="rect">
            <a:avLst/>
          </a:prstGeom>
          <a:noFill/>
        </p:spPr>
      </p:pic>
      <p:pic>
        <p:nvPicPr>
          <p:cNvPr id="304136" name="Picture 8" descr="redrob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1219200"/>
            <a:ext cx="706438" cy="1143000"/>
          </a:xfrm>
          <a:prstGeom prst="rect">
            <a:avLst/>
          </a:prstGeom>
          <a:noFill/>
        </p:spPr>
      </p:pic>
      <p:sp>
        <p:nvSpPr>
          <p:cNvPr id="304137" name="Text Box 9"/>
          <p:cNvSpPr txBox="1">
            <a:spLocks noChangeArrowheads="1"/>
          </p:cNvSpPr>
          <p:nvPr/>
        </p:nvSpPr>
        <p:spPr bwMode="auto">
          <a:xfrm>
            <a:off x="3260725" y="3013075"/>
            <a:ext cx="1587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Come here.</a:t>
            </a:r>
          </a:p>
        </p:txBody>
      </p:sp>
      <p:sp>
        <p:nvSpPr>
          <p:cNvPr id="304138" name="Text Box 10"/>
          <p:cNvSpPr txBox="1">
            <a:spLocks noChangeArrowheads="1"/>
          </p:cNvSpPr>
          <p:nvPr/>
        </p:nvSpPr>
        <p:spPr bwMode="auto">
          <a:xfrm>
            <a:off x="3260725" y="3505200"/>
            <a:ext cx="2644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I found you.</a:t>
            </a:r>
          </a:p>
          <a:p>
            <a:r>
              <a:rPr lang="en-US">
                <a:solidFill>
                  <a:schemeClr val="bg2"/>
                </a:solidFill>
              </a:rPr>
              <a:t>I am looking at you.</a:t>
            </a:r>
          </a:p>
        </p:txBody>
      </p:sp>
      <p:sp>
        <p:nvSpPr>
          <p:cNvPr id="304139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of Indexicals 4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279400" y="6553199"/>
            <a:ext cx="1905000" cy="304800"/>
          </a:xfrm>
        </p:spPr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553200" y="6553199"/>
            <a:ext cx="1905000" cy="30480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0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8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298372" y="6553200"/>
            <a:ext cx="1905000" cy="304800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305154" name="Rectangle 2"/>
          <p:cNvSpPr>
            <a:spLocks noChangeArrowheads="1"/>
          </p:cNvSpPr>
          <p:nvPr/>
        </p:nvSpPr>
        <p:spPr bwMode="auto">
          <a:xfrm>
            <a:off x="609600" y="1219200"/>
            <a:ext cx="7924800" cy="48768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305155" name="Picture 3" descr="bi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4191000"/>
            <a:ext cx="620713" cy="1905000"/>
          </a:xfrm>
          <a:prstGeom prst="rect">
            <a:avLst/>
          </a:prstGeom>
          <a:noFill/>
        </p:spPr>
      </p:pic>
      <p:pic>
        <p:nvPicPr>
          <p:cNvPr id="305156" name="Picture 4" descr="stu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4191000"/>
            <a:ext cx="658813" cy="1905000"/>
          </a:xfrm>
          <a:prstGeom prst="rect">
            <a:avLst/>
          </a:prstGeom>
          <a:noFill/>
        </p:spPr>
      </p:pic>
      <p:pic>
        <p:nvPicPr>
          <p:cNvPr id="305157" name="Picture 5" descr="greenrob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72400" y="1219200"/>
            <a:ext cx="728663" cy="1143000"/>
          </a:xfrm>
          <a:prstGeom prst="rect">
            <a:avLst/>
          </a:prstGeom>
          <a:noFill/>
        </p:spPr>
      </p:pic>
      <p:pic>
        <p:nvPicPr>
          <p:cNvPr id="305158" name="Picture 6" descr="redrobo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0" y="1219200"/>
            <a:ext cx="706438" cy="1143000"/>
          </a:xfrm>
          <a:prstGeom prst="rect">
            <a:avLst/>
          </a:prstGeom>
          <a:noFill/>
        </p:spPr>
      </p:pic>
      <p:pic>
        <p:nvPicPr>
          <p:cNvPr id="305159" name="Picture 7" descr="redrobo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9000" y="1219200"/>
            <a:ext cx="706438" cy="1143000"/>
          </a:xfrm>
          <a:prstGeom prst="rect">
            <a:avLst/>
          </a:prstGeom>
          <a:noFill/>
        </p:spPr>
      </p:pic>
      <p:sp>
        <p:nvSpPr>
          <p:cNvPr id="305160" name="Text Box 8"/>
          <p:cNvSpPr txBox="1">
            <a:spLocks noChangeArrowheads="1"/>
          </p:cNvSpPr>
          <p:nvPr/>
        </p:nvSpPr>
        <p:spPr bwMode="auto">
          <a:xfrm>
            <a:off x="3260725" y="3013075"/>
            <a:ext cx="1587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Come here.</a:t>
            </a:r>
          </a:p>
        </p:txBody>
      </p:sp>
      <p:sp>
        <p:nvSpPr>
          <p:cNvPr id="305161" name="Text Box 9"/>
          <p:cNvSpPr txBox="1">
            <a:spLocks noChangeArrowheads="1"/>
          </p:cNvSpPr>
          <p:nvPr/>
        </p:nvSpPr>
        <p:spPr bwMode="auto">
          <a:xfrm>
            <a:off x="3260725" y="4419600"/>
            <a:ext cx="1943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I came to you.</a:t>
            </a:r>
          </a:p>
          <a:p>
            <a:r>
              <a:rPr lang="en-US">
                <a:solidFill>
                  <a:schemeClr val="bg2"/>
                </a:solidFill>
              </a:rPr>
              <a:t>I am near you.</a:t>
            </a:r>
          </a:p>
        </p:txBody>
      </p:sp>
      <p:sp>
        <p:nvSpPr>
          <p:cNvPr id="305162" name="Text Box 10"/>
          <p:cNvSpPr txBox="1">
            <a:spLocks noChangeArrowheads="1"/>
          </p:cNvSpPr>
          <p:nvPr/>
        </p:nvSpPr>
        <p:spPr bwMode="auto">
          <a:xfrm>
            <a:off x="3260725" y="3505200"/>
            <a:ext cx="2644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I found you.</a:t>
            </a:r>
          </a:p>
          <a:p>
            <a:r>
              <a:rPr lang="en-US">
                <a:solidFill>
                  <a:schemeClr val="bg2"/>
                </a:solidFill>
              </a:rPr>
              <a:t>I am looking at you.</a:t>
            </a:r>
          </a:p>
        </p:txBody>
      </p:sp>
      <p:pic>
        <p:nvPicPr>
          <p:cNvPr id="305163" name="Picture 11" descr="cassi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0400" y="4648200"/>
            <a:ext cx="860425" cy="1371600"/>
          </a:xfrm>
          <a:prstGeom prst="rect">
            <a:avLst/>
          </a:prstGeom>
          <a:noFill/>
        </p:spPr>
      </p:pic>
      <p:sp>
        <p:nvSpPr>
          <p:cNvPr id="305164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of Indexicals 5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>
          <a:xfrm>
            <a:off x="206828" y="6582229"/>
            <a:ext cx="1905000" cy="275771"/>
          </a:xfrm>
        </p:spPr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6553200" y="6625771"/>
            <a:ext cx="1905000" cy="232229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0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61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327400" y="6509657"/>
            <a:ext cx="1905000" cy="348343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609600" y="1219200"/>
            <a:ext cx="7924800" cy="48768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306179" name="Picture 3" descr="bi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4191000"/>
            <a:ext cx="620713" cy="1905000"/>
          </a:xfrm>
          <a:prstGeom prst="rect">
            <a:avLst/>
          </a:prstGeom>
          <a:noFill/>
        </p:spPr>
      </p:pic>
      <p:pic>
        <p:nvPicPr>
          <p:cNvPr id="306180" name="Picture 4" descr="stu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4191000"/>
            <a:ext cx="658813" cy="1905000"/>
          </a:xfrm>
          <a:prstGeom prst="rect">
            <a:avLst/>
          </a:prstGeom>
          <a:noFill/>
        </p:spPr>
      </p:pic>
      <p:pic>
        <p:nvPicPr>
          <p:cNvPr id="306181" name="Picture 5" descr="greenrob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72400" y="1219200"/>
            <a:ext cx="728663" cy="1143000"/>
          </a:xfrm>
          <a:prstGeom prst="rect">
            <a:avLst/>
          </a:prstGeom>
          <a:noFill/>
        </p:spPr>
      </p:pic>
      <p:pic>
        <p:nvPicPr>
          <p:cNvPr id="306182" name="Picture 6" descr="redrobo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0" y="1219200"/>
            <a:ext cx="706438" cy="1143000"/>
          </a:xfrm>
          <a:prstGeom prst="rect">
            <a:avLst/>
          </a:prstGeom>
          <a:noFill/>
        </p:spPr>
      </p:pic>
      <p:pic>
        <p:nvPicPr>
          <p:cNvPr id="306183" name="Picture 7" descr="redrobo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9000" y="1219200"/>
            <a:ext cx="706438" cy="1143000"/>
          </a:xfrm>
          <a:prstGeom prst="rect">
            <a:avLst/>
          </a:prstGeom>
          <a:noFill/>
        </p:spPr>
      </p:pic>
      <p:sp>
        <p:nvSpPr>
          <p:cNvPr id="306184" name="Text Box 8"/>
          <p:cNvSpPr txBox="1">
            <a:spLocks noChangeArrowheads="1"/>
          </p:cNvSpPr>
          <p:nvPr/>
        </p:nvSpPr>
        <p:spPr bwMode="auto">
          <a:xfrm>
            <a:off x="2667000" y="2438400"/>
            <a:ext cx="1536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Who am I?</a:t>
            </a:r>
          </a:p>
        </p:txBody>
      </p:sp>
      <p:sp>
        <p:nvSpPr>
          <p:cNvPr id="306185" name="Text Box 9"/>
          <p:cNvSpPr txBox="1">
            <a:spLocks noChangeArrowheads="1"/>
          </p:cNvSpPr>
          <p:nvPr/>
        </p:nvSpPr>
        <p:spPr bwMode="auto">
          <a:xfrm>
            <a:off x="2667000" y="5181600"/>
            <a:ext cx="30924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I talked to Stu</a:t>
            </a:r>
          </a:p>
          <a:p>
            <a:r>
              <a:rPr lang="en-US">
                <a:solidFill>
                  <a:schemeClr val="bg2"/>
                </a:solidFill>
              </a:rPr>
              <a:t>and I am talking to you.</a:t>
            </a:r>
          </a:p>
        </p:txBody>
      </p:sp>
      <p:sp>
        <p:nvSpPr>
          <p:cNvPr id="306186" name="Text Box 10"/>
          <p:cNvSpPr txBox="1">
            <a:spLocks noChangeArrowheads="1"/>
          </p:cNvSpPr>
          <p:nvPr/>
        </p:nvSpPr>
        <p:spPr bwMode="auto">
          <a:xfrm>
            <a:off x="2667000" y="2743200"/>
            <a:ext cx="27813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Your name is ‘Bill’</a:t>
            </a:r>
          </a:p>
          <a:p>
            <a:r>
              <a:rPr lang="en-US">
                <a:solidFill>
                  <a:schemeClr val="bg2"/>
                </a:solidFill>
              </a:rPr>
              <a:t>and you are a person.</a:t>
            </a:r>
          </a:p>
        </p:txBody>
      </p:sp>
      <p:pic>
        <p:nvPicPr>
          <p:cNvPr id="306187" name="Picture 11" descr="cassi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0400" y="4648200"/>
            <a:ext cx="860425" cy="1371600"/>
          </a:xfrm>
          <a:prstGeom prst="rect">
            <a:avLst/>
          </a:prstGeom>
          <a:noFill/>
        </p:spPr>
      </p:pic>
      <p:sp>
        <p:nvSpPr>
          <p:cNvPr id="306188" name="Text Box 12"/>
          <p:cNvSpPr txBox="1">
            <a:spLocks noChangeArrowheads="1"/>
          </p:cNvSpPr>
          <p:nvPr/>
        </p:nvSpPr>
        <p:spPr bwMode="auto">
          <a:xfrm>
            <a:off x="2667000" y="3581400"/>
            <a:ext cx="1892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Who are you?</a:t>
            </a:r>
          </a:p>
        </p:txBody>
      </p:sp>
      <p:sp>
        <p:nvSpPr>
          <p:cNvPr id="306189" name="Text Box 13"/>
          <p:cNvSpPr txBox="1">
            <a:spLocks noChangeArrowheads="1"/>
          </p:cNvSpPr>
          <p:nvPr/>
        </p:nvSpPr>
        <p:spPr bwMode="auto">
          <a:xfrm>
            <a:off x="2667000" y="3962400"/>
            <a:ext cx="3254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I am the FEVAHR</a:t>
            </a:r>
          </a:p>
          <a:p>
            <a:r>
              <a:rPr lang="en-US" dirty="0">
                <a:solidFill>
                  <a:schemeClr val="bg2"/>
                </a:solidFill>
              </a:rPr>
              <a:t>and my name is ‘Cassie’.</a:t>
            </a:r>
          </a:p>
        </p:txBody>
      </p:sp>
      <p:sp>
        <p:nvSpPr>
          <p:cNvPr id="306190" name="Text Box 14"/>
          <p:cNvSpPr txBox="1">
            <a:spLocks noChangeArrowheads="1"/>
          </p:cNvSpPr>
          <p:nvPr/>
        </p:nvSpPr>
        <p:spPr bwMode="auto">
          <a:xfrm>
            <a:off x="2667000" y="4800600"/>
            <a:ext cx="3227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Who have you talked to?</a:t>
            </a:r>
          </a:p>
        </p:txBody>
      </p:sp>
      <p:sp>
        <p:nvSpPr>
          <p:cNvPr id="306191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of Indexicals 6</a:t>
            </a: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>
          <a:xfrm>
            <a:off x="235857" y="6567714"/>
            <a:ext cx="1905000" cy="290286"/>
          </a:xfrm>
        </p:spPr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6553200" y="6611257"/>
            <a:ext cx="1905000" cy="246743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39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0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30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75"/>
                                        <p:tgtEl>
                                          <p:spTgt spid="30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75"/>
                                        <p:tgtEl>
                                          <p:spTgt spid="30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425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75"/>
                                        <p:tgtEl>
                                          <p:spTgt spid="30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5" grpId="0" autoUpdateAnimBg="0"/>
      <p:bldP spid="306186" grpId="0" autoUpdateAnimBg="0"/>
      <p:bldP spid="306188" grpId="0" autoUpdateAnimBg="0"/>
      <p:bldP spid="306189" grpId="0" autoUpdateAnimBg="0"/>
      <p:bldP spid="30619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43" y="272143"/>
            <a:ext cx="7772400" cy="1143000"/>
          </a:xfrm>
        </p:spPr>
        <p:txBody>
          <a:bodyPr/>
          <a:lstStyle/>
          <a:p>
            <a:r>
              <a:rPr lang="en-US" smtClean="0"/>
              <a:t>Grounded Layered Architecture with Integrated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0315" y="1549399"/>
            <a:ext cx="7772400" cy="4733204"/>
          </a:xfrm>
        </p:spPr>
        <p:txBody>
          <a:bodyPr/>
          <a:lstStyle/>
          <a:p>
            <a:r>
              <a:rPr lang="en-US" sz="2400" dirty="0" smtClean="0"/>
              <a:t>Major Concern:</a:t>
            </a:r>
          </a:p>
          <a:p>
            <a:pPr lvl="1"/>
            <a:r>
              <a:rPr lang="en-US" sz="2400" dirty="0" smtClean="0"/>
              <a:t>Knowledge Representation and Reasoning</a:t>
            </a:r>
          </a:p>
          <a:p>
            <a:r>
              <a:rPr lang="en-US" sz="2400" dirty="0" smtClean="0"/>
              <a:t>Driving Motivation:</a:t>
            </a:r>
          </a:p>
          <a:p>
            <a:pPr lvl="1"/>
            <a:r>
              <a:rPr lang="en-US" sz="2400" dirty="0" smtClean="0"/>
              <a:t>Natural Language Understanding &amp; Generation</a:t>
            </a:r>
          </a:p>
          <a:p>
            <a:r>
              <a:rPr lang="en-US" sz="2400" dirty="0" smtClean="0"/>
              <a:t>Additional Concern:</a:t>
            </a:r>
          </a:p>
          <a:p>
            <a:pPr lvl="1"/>
            <a:r>
              <a:rPr lang="en-US" sz="2400" dirty="0" smtClean="0"/>
              <a:t>Agents that act</a:t>
            </a:r>
          </a:p>
          <a:p>
            <a:r>
              <a:rPr lang="en-US" sz="2400" dirty="0" smtClean="0"/>
              <a:t>Question:</a:t>
            </a:r>
          </a:p>
          <a:p>
            <a:pPr lvl="1"/>
            <a:r>
              <a:rPr lang="en-US" sz="2400" dirty="0" smtClean="0"/>
              <a:t>Where do beliefs come from?</a:t>
            </a:r>
          </a:p>
          <a:p>
            <a:r>
              <a:rPr lang="en-US" sz="2400" dirty="0" smtClean="0"/>
              <a:t>Partial Answer:</a:t>
            </a:r>
          </a:p>
          <a:p>
            <a:pPr lvl="1"/>
            <a:r>
              <a:rPr lang="en-US" sz="2400" dirty="0" smtClean="0"/>
              <a:t>Agent’s being embodied</a:t>
            </a:r>
          </a:p>
          <a:p>
            <a:pPr lvl="1"/>
            <a:r>
              <a:rPr lang="en-US" sz="2400" dirty="0" smtClean="0"/>
              <a:t>Agent’s being situated in the world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44342"/>
            <a:ext cx="1113971" cy="261257"/>
          </a:xfrm>
        </p:spPr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1" name="Text Box 3"/>
          <p:cNvSpPr txBox="1">
            <a:spLocks noChangeArrowheads="1"/>
          </p:cNvSpPr>
          <p:nvPr/>
        </p:nvSpPr>
        <p:spPr bwMode="auto">
          <a:xfrm>
            <a:off x="5114470" y="2489201"/>
            <a:ext cx="14961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8996E"/>
                </a:solidFill>
              </a:rPr>
              <a:t>&lt;green, nil&gt;</a:t>
            </a:r>
            <a:endParaRPr lang="en-US" dirty="0">
              <a:solidFill>
                <a:srgbClr val="F8996E"/>
              </a:solidFill>
            </a:endParaRPr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5368698" y="1376817"/>
            <a:ext cx="17637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F8996E"/>
                </a:solidFill>
              </a:rPr>
              <a:t>PML/SAL</a:t>
            </a:r>
          </a:p>
        </p:txBody>
      </p:sp>
      <p:sp>
        <p:nvSpPr>
          <p:cNvPr id="278533" name="Line 5"/>
          <p:cNvSpPr>
            <a:spLocks noChangeShapeType="1"/>
          </p:cNvSpPr>
          <p:nvPr/>
        </p:nvSpPr>
        <p:spPr bwMode="auto">
          <a:xfrm>
            <a:off x="4680631" y="1326017"/>
            <a:ext cx="0" cy="4252912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34" name="Text Box 6"/>
          <p:cNvSpPr txBox="1">
            <a:spLocks noChangeArrowheads="1"/>
          </p:cNvSpPr>
          <p:nvPr/>
        </p:nvSpPr>
        <p:spPr bwMode="auto">
          <a:xfrm>
            <a:off x="1914978" y="1392918"/>
            <a:ext cx="6969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278537" name="Text Box 9"/>
          <p:cNvSpPr txBox="1">
            <a:spLocks noChangeArrowheads="1"/>
          </p:cNvSpPr>
          <p:nvPr/>
        </p:nvSpPr>
        <p:spPr bwMode="auto">
          <a:xfrm>
            <a:off x="2467656" y="2507570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b20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38" name="Text Box 10"/>
          <p:cNvSpPr txBox="1">
            <a:spLocks noChangeArrowheads="1"/>
          </p:cNvSpPr>
          <p:nvPr/>
        </p:nvSpPr>
        <p:spPr bwMode="auto">
          <a:xfrm>
            <a:off x="3473450" y="3195638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b30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40" name="Text Box 12"/>
          <p:cNvSpPr txBox="1">
            <a:spLocks noChangeArrowheads="1"/>
          </p:cNvSpPr>
          <p:nvPr/>
        </p:nvSpPr>
        <p:spPr bwMode="auto">
          <a:xfrm>
            <a:off x="1265239" y="4994049"/>
            <a:ext cx="4555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b6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41" name="Line 13"/>
          <p:cNvSpPr>
            <a:spLocks noChangeShapeType="1"/>
          </p:cNvSpPr>
          <p:nvPr/>
        </p:nvSpPr>
        <p:spPr bwMode="auto">
          <a:xfrm flipV="1">
            <a:off x="1422400" y="2830284"/>
            <a:ext cx="1132114" cy="2278744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42" name="Line 14"/>
          <p:cNvSpPr>
            <a:spLocks noChangeShapeType="1"/>
          </p:cNvSpPr>
          <p:nvPr/>
        </p:nvSpPr>
        <p:spPr bwMode="auto">
          <a:xfrm flipV="1">
            <a:off x="1553029" y="3622900"/>
            <a:ext cx="1971449" cy="1442586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44" name="Line 16"/>
          <p:cNvSpPr>
            <a:spLocks noChangeShapeType="1"/>
          </p:cNvSpPr>
          <p:nvPr/>
        </p:nvSpPr>
        <p:spPr bwMode="auto">
          <a:xfrm>
            <a:off x="3062513" y="2678113"/>
            <a:ext cx="2075543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545" name="Text Box 17"/>
          <p:cNvSpPr txBox="1">
            <a:spLocks noChangeArrowheads="1"/>
          </p:cNvSpPr>
          <p:nvPr/>
        </p:nvSpPr>
        <p:spPr bwMode="auto">
          <a:xfrm>
            <a:off x="5085442" y="3235326"/>
            <a:ext cx="16660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8996E"/>
                </a:solidFill>
              </a:rPr>
              <a:t>&lt;nil, </a:t>
            </a:r>
            <a:r>
              <a:rPr lang="en-US" dirty="0" smtClean="0">
                <a:solidFill>
                  <a:srgbClr val="F8996E"/>
                </a:solidFill>
              </a:rPr>
              <a:t>robotic&gt;</a:t>
            </a:r>
            <a:endParaRPr lang="en-US" dirty="0">
              <a:solidFill>
                <a:srgbClr val="F8996E"/>
              </a:solidFill>
            </a:endParaRPr>
          </a:p>
        </p:txBody>
      </p:sp>
      <p:sp>
        <p:nvSpPr>
          <p:cNvPr id="278547" name="Line 19"/>
          <p:cNvSpPr>
            <a:spLocks noChangeShapeType="1"/>
          </p:cNvSpPr>
          <p:nvPr/>
        </p:nvSpPr>
        <p:spPr bwMode="auto">
          <a:xfrm>
            <a:off x="4219576" y="3424238"/>
            <a:ext cx="903968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551" name="Text Box 23"/>
          <p:cNvSpPr txBox="1">
            <a:spLocks noChangeArrowheads="1"/>
          </p:cNvSpPr>
          <p:nvPr/>
        </p:nvSpPr>
        <p:spPr bwMode="auto">
          <a:xfrm>
            <a:off x="2362653" y="4024313"/>
            <a:ext cx="511679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Isa</a:t>
            </a:r>
          </a:p>
        </p:txBody>
      </p:sp>
      <p:sp>
        <p:nvSpPr>
          <p:cNvPr id="278554" name="Text Box 26"/>
          <p:cNvSpPr txBox="1">
            <a:spLocks noChangeArrowheads="1"/>
          </p:cNvSpPr>
          <p:nvPr/>
        </p:nvSpPr>
        <p:spPr bwMode="auto">
          <a:xfrm>
            <a:off x="1560513" y="3337831"/>
            <a:ext cx="721864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Prop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 smtClean="0"/>
          </a:p>
          <a:p>
            <a:fld id="{6F7E46F6-0C04-4E8D-BAAD-588806F37E13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401638" y="4623936"/>
            <a:ext cx="5261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m2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4114" y="5762172"/>
            <a:ext cx="22833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Find a green robot.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rot="16200000" flipV="1">
            <a:off x="471716" y="5392059"/>
            <a:ext cx="841827" cy="18868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78537" idx="2"/>
          </p:cNvCxnSpPr>
          <p:nvPr/>
        </p:nvCxnSpPr>
        <p:spPr bwMode="auto">
          <a:xfrm rot="5400000" flipH="1" flipV="1">
            <a:off x="750821" y="3884059"/>
            <a:ext cx="2985120" cy="103236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278538" idx="2"/>
          </p:cNvCxnSpPr>
          <p:nvPr/>
        </p:nvCxnSpPr>
        <p:spPr bwMode="auto">
          <a:xfrm rot="5400000" flipH="1" flipV="1">
            <a:off x="1931581" y="4015482"/>
            <a:ext cx="2253509" cy="141404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1" name="Line 22"/>
          <p:cNvSpPr>
            <a:spLocks noChangeShapeType="1"/>
          </p:cNvSpPr>
          <p:nvPr/>
        </p:nvSpPr>
        <p:spPr bwMode="auto">
          <a:xfrm>
            <a:off x="4920343" y="3645582"/>
            <a:ext cx="2002972" cy="0"/>
          </a:xfrm>
          <a:prstGeom prst="line">
            <a:avLst/>
          </a:prstGeom>
          <a:noFill/>
          <a:ln w="19050">
            <a:solidFill>
              <a:srgbClr val="F8996E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Text Box 3"/>
          <p:cNvSpPr txBox="1">
            <a:spLocks noChangeArrowheads="1"/>
          </p:cNvSpPr>
          <p:nvPr/>
        </p:nvSpPr>
        <p:spPr bwMode="auto">
          <a:xfrm>
            <a:off x="4816929" y="3755571"/>
            <a:ext cx="26548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8996E"/>
                </a:solidFill>
              </a:rPr>
              <a:t>(find                             )</a:t>
            </a:r>
            <a:endParaRPr lang="en-US" dirty="0">
              <a:solidFill>
                <a:srgbClr val="F8996E"/>
              </a:solidFill>
            </a:endParaRPr>
          </a:p>
        </p:txBody>
      </p:sp>
      <p:sp>
        <p:nvSpPr>
          <p:cNvPr id="45" name="Line 19"/>
          <p:cNvSpPr>
            <a:spLocks noChangeShapeType="1"/>
          </p:cNvSpPr>
          <p:nvPr/>
        </p:nvSpPr>
        <p:spPr bwMode="auto">
          <a:xfrm flipV="1">
            <a:off x="812801" y="4122057"/>
            <a:ext cx="4426856" cy="667657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2"/>
          <p:cNvSpPr txBox="1">
            <a:spLocks noChangeArrowheads="1"/>
          </p:cNvSpPr>
          <p:nvPr/>
        </p:nvSpPr>
        <p:spPr bwMode="auto">
          <a:xfrm>
            <a:off x="234724" y="2962051"/>
            <a:ext cx="8098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cassie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7" name="Text Box 12"/>
          <p:cNvSpPr txBox="1">
            <a:spLocks noChangeArrowheads="1"/>
          </p:cNvSpPr>
          <p:nvPr/>
        </p:nvSpPr>
        <p:spPr bwMode="auto">
          <a:xfrm>
            <a:off x="408895" y="3600678"/>
            <a:ext cx="6543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m75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8" name="Line 13"/>
          <p:cNvSpPr>
            <a:spLocks noChangeShapeType="1"/>
          </p:cNvSpPr>
          <p:nvPr/>
        </p:nvSpPr>
        <p:spPr bwMode="auto">
          <a:xfrm flipH="1">
            <a:off x="653142" y="3947885"/>
            <a:ext cx="58057" cy="769258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13"/>
          <p:cNvSpPr>
            <a:spLocks noChangeShapeType="1"/>
          </p:cNvSpPr>
          <p:nvPr/>
        </p:nvSpPr>
        <p:spPr bwMode="auto">
          <a:xfrm>
            <a:off x="740229" y="3962400"/>
            <a:ext cx="624114" cy="1103085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auto">
          <a:xfrm>
            <a:off x="1272495" y="2374221"/>
            <a:ext cx="6543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m76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51" name="Line 13"/>
          <p:cNvSpPr>
            <a:spLocks noChangeShapeType="1"/>
          </p:cNvSpPr>
          <p:nvPr/>
        </p:nvSpPr>
        <p:spPr bwMode="auto">
          <a:xfrm flipH="1">
            <a:off x="740229" y="2699657"/>
            <a:ext cx="798284" cy="333829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" name="Line 13"/>
          <p:cNvSpPr>
            <a:spLocks noChangeShapeType="1"/>
          </p:cNvSpPr>
          <p:nvPr/>
        </p:nvSpPr>
        <p:spPr bwMode="auto">
          <a:xfrm flipH="1">
            <a:off x="957943" y="2714171"/>
            <a:ext cx="624114" cy="957943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Text Box 12"/>
          <p:cNvSpPr txBox="1">
            <a:spLocks noChangeArrowheads="1"/>
          </p:cNvSpPr>
          <p:nvPr/>
        </p:nvSpPr>
        <p:spPr bwMode="auto">
          <a:xfrm>
            <a:off x="3144839" y="4841650"/>
            <a:ext cx="8917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robbie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54" name="Line 13"/>
          <p:cNvSpPr>
            <a:spLocks noChangeShapeType="1"/>
          </p:cNvSpPr>
          <p:nvPr/>
        </p:nvSpPr>
        <p:spPr bwMode="auto">
          <a:xfrm flipV="1">
            <a:off x="1654629" y="5036457"/>
            <a:ext cx="1553027" cy="188686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" name="Text Box 3"/>
          <p:cNvSpPr txBox="1">
            <a:spLocks noChangeArrowheads="1"/>
          </p:cNvSpPr>
          <p:nvPr/>
        </p:nvSpPr>
        <p:spPr bwMode="auto">
          <a:xfrm>
            <a:off x="5278483" y="3770811"/>
            <a:ext cx="2054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8996E"/>
                </a:solidFill>
              </a:rPr>
              <a:t> &lt;green, robotic&gt;</a:t>
            </a:r>
            <a:endParaRPr lang="en-US" dirty="0">
              <a:solidFill>
                <a:srgbClr val="F8996E"/>
              </a:solidFill>
            </a:endParaRPr>
          </a:p>
        </p:txBody>
      </p:sp>
      <p:sp>
        <p:nvSpPr>
          <p:cNvPr id="58" name="Text Box 17"/>
          <p:cNvSpPr txBox="1">
            <a:spLocks noChangeArrowheads="1"/>
          </p:cNvSpPr>
          <p:nvPr/>
        </p:nvSpPr>
        <p:spPr bwMode="auto">
          <a:xfrm>
            <a:off x="5150756" y="4592412"/>
            <a:ext cx="1096775" cy="400110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8996E"/>
                </a:solidFill>
              </a:rPr>
              <a:t>VISION</a:t>
            </a:r>
            <a:endParaRPr lang="en-US" dirty="0">
              <a:solidFill>
                <a:srgbClr val="F8996E"/>
              </a:solidFill>
            </a:endParaRPr>
          </a:p>
        </p:txBody>
      </p:sp>
      <p:sp>
        <p:nvSpPr>
          <p:cNvPr id="60" name="Title 1"/>
          <p:cNvSpPr txBox="1">
            <a:spLocks/>
          </p:cNvSpPr>
          <p:nvPr/>
        </p:nvSpPr>
        <p:spPr bwMode="auto">
          <a:xfrm>
            <a:off x="747486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9933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Language-Mind-World-Mind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9933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2" name="Line 19"/>
          <p:cNvSpPr>
            <a:spLocks noChangeShapeType="1"/>
          </p:cNvSpPr>
          <p:nvPr/>
        </p:nvSpPr>
        <p:spPr bwMode="auto">
          <a:xfrm>
            <a:off x="914401" y="3788228"/>
            <a:ext cx="3976914" cy="203199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3" name="Picture 6" descr="greenrobo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6400" y="3876455"/>
            <a:ext cx="566057" cy="887930"/>
          </a:xfrm>
          <a:prstGeom prst="rect">
            <a:avLst/>
          </a:prstGeom>
          <a:noFill/>
        </p:spPr>
      </p:pic>
      <p:sp>
        <p:nvSpPr>
          <p:cNvPr id="64" name="Line 5"/>
          <p:cNvSpPr>
            <a:spLocks noChangeShapeType="1"/>
          </p:cNvSpPr>
          <p:nvPr/>
        </p:nvSpPr>
        <p:spPr bwMode="auto">
          <a:xfrm flipH="1">
            <a:off x="7431314" y="1190172"/>
            <a:ext cx="14515" cy="4339772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" name="Text Box 4"/>
          <p:cNvSpPr txBox="1">
            <a:spLocks noChangeArrowheads="1"/>
          </p:cNvSpPr>
          <p:nvPr/>
        </p:nvSpPr>
        <p:spPr bwMode="auto">
          <a:xfrm>
            <a:off x="7563118" y="1688875"/>
            <a:ext cx="15808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</a:rPr>
              <a:t>WORLD</a:t>
            </a:r>
            <a:endParaRPr lang="en-US" sz="2800" b="1" u="sng" dirty="0">
              <a:solidFill>
                <a:srgbClr val="FF0000"/>
              </a:solidFill>
            </a:endParaRPr>
          </a:p>
        </p:txBody>
      </p:sp>
      <p:sp>
        <p:nvSpPr>
          <p:cNvPr id="67" name="Line 5"/>
          <p:cNvSpPr>
            <a:spLocks noChangeShapeType="1"/>
          </p:cNvSpPr>
          <p:nvPr/>
        </p:nvSpPr>
        <p:spPr bwMode="auto">
          <a:xfrm flipV="1">
            <a:off x="275771" y="5529942"/>
            <a:ext cx="7155543" cy="43543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71" name="Straight Arrow Connector 70"/>
          <p:cNvCxnSpPr>
            <a:stCxn id="58" idx="3"/>
          </p:cNvCxnSpPr>
          <p:nvPr/>
        </p:nvCxnSpPr>
        <p:spPr bwMode="auto">
          <a:xfrm flipV="1">
            <a:off x="6247531" y="4368801"/>
            <a:ext cx="1706298" cy="423666"/>
          </a:xfrm>
          <a:prstGeom prst="straightConnector1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 bwMode="auto">
          <a:xfrm>
            <a:off x="7344230" y="4020456"/>
            <a:ext cx="638630" cy="2903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7" name="Line 19"/>
          <p:cNvSpPr>
            <a:spLocks noChangeShapeType="1"/>
          </p:cNvSpPr>
          <p:nvPr/>
        </p:nvSpPr>
        <p:spPr bwMode="auto">
          <a:xfrm flipV="1">
            <a:off x="3933371" y="4847770"/>
            <a:ext cx="1248229" cy="188687"/>
          </a:xfrm>
          <a:prstGeom prst="line">
            <a:avLst/>
          </a:prstGeom>
          <a:noFill/>
          <a:ln w="57150">
            <a:solidFill>
              <a:srgbClr val="FF9900"/>
            </a:solidFill>
            <a:prstDash val="sysDash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Line 19"/>
          <p:cNvSpPr>
            <a:spLocks noChangeShapeType="1"/>
          </p:cNvSpPr>
          <p:nvPr/>
        </p:nvSpPr>
        <p:spPr bwMode="auto">
          <a:xfrm flipV="1">
            <a:off x="1582057" y="4122056"/>
            <a:ext cx="4484914" cy="972458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1" grpId="0"/>
      <p:bldP spid="278531" grpId="1"/>
      <p:bldP spid="278537" grpId="0"/>
      <p:bldP spid="278538" grpId="0"/>
      <p:bldP spid="278540" grpId="0"/>
      <p:bldP spid="278541" grpId="0" animBg="1"/>
      <p:bldP spid="278542" grpId="0" animBg="1"/>
      <p:bldP spid="278544" grpId="0" animBg="1"/>
      <p:bldP spid="278545" grpId="0"/>
      <p:bldP spid="278547" grpId="0" animBg="1"/>
      <p:bldP spid="278551" grpId="0" animBg="1"/>
      <p:bldP spid="278554" grpId="0" animBg="1"/>
      <p:bldP spid="30" grpId="0"/>
      <p:bldP spid="31" grpId="0"/>
      <p:bldP spid="41" grpId="0" animBg="1"/>
      <p:bldP spid="42" grpId="0"/>
      <p:bldP spid="45" grpId="0" animBg="1"/>
      <p:bldP spid="47" grpId="0"/>
      <p:bldP spid="48" grpId="0" animBg="1"/>
      <p:bldP spid="49" grpId="0" animBg="1"/>
      <p:bldP spid="50" grpId="0"/>
      <p:bldP spid="51" grpId="0" animBg="1"/>
      <p:bldP spid="52" grpId="0" animBg="1"/>
      <p:bldP spid="54" grpId="0" animBg="1"/>
      <p:bldP spid="57" grpId="0"/>
      <p:bldP spid="62" grpId="0" animBg="1"/>
      <p:bldP spid="77" grpId="0" animBg="1"/>
      <p:bldP spid="78" grpId="0" animBg="1"/>
      <p:bldP spid="78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Overview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Integration of Acting and Reasoning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Symbol Grounding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Oval 3"/>
          <p:cNvSpPr>
            <a:spLocks noChangeArrowheads="1"/>
          </p:cNvSpPr>
          <p:nvPr/>
        </p:nvSpPr>
        <p:spPr bwMode="auto">
          <a:xfrm>
            <a:off x="6172200" y="4648200"/>
            <a:ext cx="685800" cy="68580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2"/>
                </a:solidFill>
              </a:rPr>
              <a:t>B6</a:t>
            </a:r>
            <a:endParaRPr lang="en-US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Representation of Time</a:t>
            </a:r>
          </a:p>
        </p:txBody>
      </p:sp>
      <p:sp>
        <p:nvSpPr>
          <p:cNvPr id="105476" name="Oval 4"/>
          <p:cNvSpPr>
            <a:spLocks noChangeArrowheads="1"/>
          </p:cNvSpPr>
          <p:nvPr/>
        </p:nvSpPr>
        <p:spPr bwMode="auto">
          <a:xfrm>
            <a:off x="1905000" y="4495800"/>
            <a:ext cx="685800" cy="68580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905000" y="5638800"/>
            <a:ext cx="685800" cy="685800"/>
            <a:chOff x="384" y="2784"/>
            <a:chExt cx="432" cy="432"/>
          </a:xfrm>
        </p:grpSpPr>
        <p:sp>
          <p:nvSpPr>
            <p:cNvPr id="105478" name="Oval 6"/>
            <p:cNvSpPr>
              <a:spLocks noChangeArrowheads="1"/>
            </p:cNvSpPr>
            <p:nvPr/>
          </p:nvSpPr>
          <p:spPr bwMode="auto">
            <a:xfrm>
              <a:off x="384" y="2784"/>
              <a:ext cx="432" cy="432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79" name="Text Box 7"/>
            <p:cNvSpPr txBox="1">
              <a:spLocks noChangeArrowheads="1"/>
            </p:cNvSpPr>
            <p:nvPr/>
          </p:nvSpPr>
          <p:spPr bwMode="auto">
            <a:xfrm>
              <a:off x="387" y="2856"/>
              <a:ext cx="42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find</a:t>
              </a:r>
              <a:endParaRPr lang="en-US" dirty="0"/>
            </a:p>
          </p:txBody>
        </p:sp>
      </p:grpSp>
      <p:sp>
        <p:nvSpPr>
          <p:cNvPr id="105480" name="Line 8"/>
          <p:cNvSpPr>
            <a:spLocks noChangeShapeType="1"/>
          </p:cNvSpPr>
          <p:nvPr/>
        </p:nvSpPr>
        <p:spPr bwMode="auto">
          <a:xfrm flipH="1">
            <a:off x="2209800" y="5181600"/>
            <a:ext cx="0" cy="4572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81" name="Text Box 9"/>
          <p:cNvSpPr txBox="1">
            <a:spLocks noChangeArrowheads="1"/>
          </p:cNvSpPr>
          <p:nvPr/>
        </p:nvSpPr>
        <p:spPr bwMode="auto">
          <a:xfrm>
            <a:off x="2286000" y="5181600"/>
            <a:ext cx="55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lex</a:t>
            </a:r>
          </a:p>
        </p:txBody>
      </p:sp>
      <p:sp>
        <p:nvSpPr>
          <p:cNvPr id="105482" name="Oval 10"/>
          <p:cNvSpPr>
            <a:spLocks noChangeArrowheads="1"/>
          </p:cNvSpPr>
          <p:nvPr/>
        </p:nvSpPr>
        <p:spPr bwMode="auto">
          <a:xfrm>
            <a:off x="3962400" y="3733800"/>
            <a:ext cx="685800" cy="68580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 flipH="1">
            <a:off x="2514600" y="4267200"/>
            <a:ext cx="14478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84" name="Line 12"/>
          <p:cNvSpPr>
            <a:spLocks noChangeShapeType="1"/>
          </p:cNvSpPr>
          <p:nvPr/>
        </p:nvSpPr>
        <p:spPr bwMode="auto">
          <a:xfrm>
            <a:off x="4572000" y="4267200"/>
            <a:ext cx="1600200" cy="5334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85" name="Text Box 13"/>
          <p:cNvSpPr txBox="1">
            <a:spLocks noChangeArrowheads="1"/>
          </p:cNvSpPr>
          <p:nvPr/>
        </p:nvSpPr>
        <p:spPr bwMode="auto">
          <a:xfrm rot="-893161">
            <a:off x="2667000" y="4038600"/>
            <a:ext cx="927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action</a:t>
            </a:r>
          </a:p>
        </p:txBody>
      </p:sp>
      <p:sp>
        <p:nvSpPr>
          <p:cNvPr id="105486" name="Text Box 14"/>
          <p:cNvSpPr txBox="1">
            <a:spLocks noChangeArrowheads="1"/>
          </p:cNvSpPr>
          <p:nvPr/>
        </p:nvSpPr>
        <p:spPr bwMode="auto">
          <a:xfrm rot="1096704">
            <a:off x="4953000" y="4038600"/>
            <a:ext cx="927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object</a:t>
            </a:r>
          </a:p>
        </p:txBody>
      </p:sp>
      <p:sp>
        <p:nvSpPr>
          <p:cNvPr id="105487" name="Oval 15"/>
          <p:cNvSpPr>
            <a:spLocks noChangeArrowheads="1"/>
          </p:cNvSpPr>
          <p:nvPr/>
        </p:nvSpPr>
        <p:spPr bwMode="auto">
          <a:xfrm>
            <a:off x="1676400" y="2667000"/>
            <a:ext cx="685800" cy="68580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88" name="Oval 16"/>
          <p:cNvSpPr>
            <a:spLocks noChangeArrowheads="1"/>
          </p:cNvSpPr>
          <p:nvPr/>
        </p:nvSpPr>
        <p:spPr bwMode="auto">
          <a:xfrm>
            <a:off x="228600" y="3581400"/>
            <a:ext cx="685800" cy="68580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chemeClr val="bg2"/>
                </a:solidFill>
              </a:rPr>
              <a:t>B1</a:t>
            </a:r>
            <a:endParaRPr lang="en-US" dirty="0"/>
          </a:p>
        </p:txBody>
      </p:sp>
      <p:sp>
        <p:nvSpPr>
          <p:cNvPr id="105489" name="Oval 17"/>
          <p:cNvSpPr>
            <a:spLocks noChangeArrowheads="1"/>
          </p:cNvSpPr>
          <p:nvPr/>
        </p:nvSpPr>
        <p:spPr bwMode="auto">
          <a:xfrm>
            <a:off x="3810000" y="2057400"/>
            <a:ext cx="685800" cy="68580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!</a:t>
            </a:r>
            <a:endParaRPr lang="en-US" dirty="0"/>
          </a:p>
        </p:txBody>
      </p:sp>
      <p:sp>
        <p:nvSpPr>
          <p:cNvPr id="105490" name="Text Box 18"/>
          <p:cNvSpPr txBox="1">
            <a:spLocks noChangeArrowheads="1"/>
          </p:cNvSpPr>
          <p:nvPr/>
        </p:nvSpPr>
        <p:spPr bwMode="auto">
          <a:xfrm rot="-1820489">
            <a:off x="762000" y="2971800"/>
            <a:ext cx="842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agent</a:t>
            </a:r>
          </a:p>
        </p:txBody>
      </p:sp>
      <p:sp>
        <p:nvSpPr>
          <p:cNvPr id="105491" name="Text Box 19"/>
          <p:cNvSpPr txBox="1">
            <a:spLocks noChangeArrowheads="1"/>
          </p:cNvSpPr>
          <p:nvPr/>
        </p:nvSpPr>
        <p:spPr bwMode="auto">
          <a:xfrm rot="1635995">
            <a:off x="2854325" y="3165475"/>
            <a:ext cx="538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act</a:t>
            </a:r>
          </a:p>
        </p:txBody>
      </p:sp>
      <p:sp>
        <p:nvSpPr>
          <p:cNvPr id="105492" name="Text Box 20"/>
          <p:cNvSpPr txBox="1">
            <a:spLocks noChangeArrowheads="1"/>
          </p:cNvSpPr>
          <p:nvPr/>
        </p:nvSpPr>
        <p:spPr bwMode="auto">
          <a:xfrm rot="-984924">
            <a:off x="2590800" y="2286000"/>
            <a:ext cx="842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event</a:t>
            </a:r>
          </a:p>
        </p:txBody>
      </p:sp>
      <p:sp>
        <p:nvSpPr>
          <p:cNvPr id="105493" name="Oval 21" descr="Granite"/>
          <p:cNvSpPr>
            <a:spLocks noChangeArrowheads="1"/>
          </p:cNvSpPr>
          <p:nvPr/>
        </p:nvSpPr>
        <p:spPr bwMode="auto">
          <a:xfrm>
            <a:off x="6553200" y="3276600"/>
            <a:ext cx="685800" cy="68580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94" name="Text Box 22"/>
          <p:cNvSpPr txBox="1">
            <a:spLocks noChangeArrowheads="1"/>
          </p:cNvSpPr>
          <p:nvPr/>
        </p:nvSpPr>
        <p:spPr bwMode="auto">
          <a:xfrm rot="1342041">
            <a:off x="5181600" y="2514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time</a:t>
            </a:r>
          </a:p>
        </p:txBody>
      </p:sp>
      <p:sp>
        <p:nvSpPr>
          <p:cNvPr id="105495" name="Oval 23" descr="Granite"/>
          <p:cNvSpPr>
            <a:spLocks noChangeArrowheads="1"/>
          </p:cNvSpPr>
          <p:nvPr/>
        </p:nvSpPr>
        <p:spPr bwMode="auto">
          <a:xfrm>
            <a:off x="7924800" y="1143000"/>
            <a:ext cx="685800" cy="68580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96" name="Text Box 24"/>
          <p:cNvSpPr txBox="1">
            <a:spLocks noChangeArrowheads="1"/>
          </p:cNvSpPr>
          <p:nvPr/>
        </p:nvSpPr>
        <p:spPr bwMode="auto">
          <a:xfrm>
            <a:off x="7696200" y="5181600"/>
            <a:ext cx="1200150" cy="579438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</a:rPr>
              <a:t>NOW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5497" name="Line 25"/>
          <p:cNvSpPr>
            <a:spLocks noChangeShapeType="1"/>
          </p:cNvSpPr>
          <p:nvPr/>
        </p:nvSpPr>
        <p:spPr bwMode="auto">
          <a:xfrm>
            <a:off x="2286000" y="3200400"/>
            <a:ext cx="1676400" cy="6858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98" name="Line 26"/>
          <p:cNvSpPr>
            <a:spLocks noChangeShapeType="1"/>
          </p:cNvSpPr>
          <p:nvPr/>
        </p:nvSpPr>
        <p:spPr bwMode="auto">
          <a:xfrm flipH="1">
            <a:off x="838200" y="3200400"/>
            <a:ext cx="914400" cy="5334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99" name="Line 27"/>
          <p:cNvSpPr>
            <a:spLocks noChangeShapeType="1"/>
          </p:cNvSpPr>
          <p:nvPr/>
        </p:nvSpPr>
        <p:spPr bwMode="auto">
          <a:xfrm flipH="1">
            <a:off x="2362200" y="2514600"/>
            <a:ext cx="14478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00" name="Line 28"/>
          <p:cNvSpPr>
            <a:spLocks noChangeShapeType="1"/>
          </p:cNvSpPr>
          <p:nvPr/>
        </p:nvSpPr>
        <p:spPr bwMode="auto">
          <a:xfrm>
            <a:off x="4419600" y="2590800"/>
            <a:ext cx="2133600" cy="9144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01" name="Line 29"/>
          <p:cNvSpPr>
            <a:spLocks noChangeShapeType="1"/>
          </p:cNvSpPr>
          <p:nvPr/>
        </p:nvSpPr>
        <p:spPr bwMode="auto">
          <a:xfrm flipH="1" flipV="1">
            <a:off x="8290560" y="1844040"/>
            <a:ext cx="5715" cy="3413760"/>
          </a:xfrm>
          <a:prstGeom prst="line">
            <a:avLst/>
          </a:prstGeom>
          <a:noFill/>
          <a:ln w="57150">
            <a:solidFill>
              <a:srgbClr val="FF99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02" name="Oval 30"/>
          <p:cNvSpPr>
            <a:spLocks noChangeArrowheads="1"/>
          </p:cNvSpPr>
          <p:nvPr/>
        </p:nvSpPr>
        <p:spPr bwMode="auto">
          <a:xfrm>
            <a:off x="5943600" y="1143000"/>
            <a:ext cx="685800" cy="68580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!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05503" name="Oval 31" descr="Granite"/>
          <p:cNvSpPr>
            <a:spLocks noChangeArrowheads="1"/>
          </p:cNvSpPr>
          <p:nvPr/>
        </p:nvSpPr>
        <p:spPr bwMode="auto">
          <a:xfrm>
            <a:off x="4114800" y="1143000"/>
            <a:ext cx="685800" cy="68580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04" name="Oval 32"/>
          <p:cNvSpPr>
            <a:spLocks noChangeArrowheads="1"/>
          </p:cNvSpPr>
          <p:nvPr/>
        </p:nvSpPr>
        <p:spPr bwMode="auto">
          <a:xfrm>
            <a:off x="2438400" y="1143000"/>
            <a:ext cx="685800" cy="68580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2"/>
                </a:solidFill>
              </a:rPr>
              <a:t>!</a:t>
            </a:r>
            <a:endParaRPr lang="en-US">
              <a:solidFill>
                <a:schemeClr val="bg2"/>
              </a:solidFill>
            </a:endParaRPr>
          </a:p>
        </p:txBody>
      </p:sp>
      <p:sp>
        <p:nvSpPr>
          <p:cNvPr id="105505" name="Oval 33" descr="Granite"/>
          <p:cNvSpPr>
            <a:spLocks noChangeArrowheads="1"/>
          </p:cNvSpPr>
          <p:nvPr/>
        </p:nvSpPr>
        <p:spPr bwMode="auto">
          <a:xfrm>
            <a:off x="457200" y="1143000"/>
            <a:ext cx="685800" cy="68580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06" name="Line 34"/>
          <p:cNvSpPr>
            <a:spLocks noChangeShapeType="1"/>
          </p:cNvSpPr>
          <p:nvPr/>
        </p:nvSpPr>
        <p:spPr bwMode="auto">
          <a:xfrm flipH="1">
            <a:off x="1143000" y="1485900"/>
            <a:ext cx="12954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07" name="Line 35"/>
          <p:cNvSpPr>
            <a:spLocks noChangeShapeType="1"/>
          </p:cNvSpPr>
          <p:nvPr/>
        </p:nvSpPr>
        <p:spPr bwMode="auto">
          <a:xfrm>
            <a:off x="3124200" y="1485900"/>
            <a:ext cx="9906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08" name="Line 36"/>
          <p:cNvSpPr>
            <a:spLocks noChangeShapeType="1"/>
          </p:cNvSpPr>
          <p:nvPr/>
        </p:nvSpPr>
        <p:spPr bwMode="auto">
          <a:xfrm flipH="1">
            <a:off x="4800600" y="1485900"/>
            <a:ext cx="11430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09" name="Line 37"/>
          <p:cNvSpPr>
            <a:spLocks noChangeShapeType="1"/>
          </p:cNvSpPr>
          <p:nvPr/>
        </p:nvSpPr>
        <p:spPr bwMode="auto">
          <a:xfrm>
            <a:off x="6629400" y="1485900"/>
            <a:ext cx="12954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10" name="Text Box 38"/>
          <p:cNvSpPr txBox="1">
            <a:spLocks noChangeArrowheads="1"/>
          </p:cNvSpPr>
          <p:nvPr/>
        </p:nvSpPr>
        <p:spPr bwMode="auto">
          <a:xfrm>
            <a:off x="1295400" y="1108075"/>
            <a:ext cx="96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before</a:t>
            </a:r>
          </a:p>
        </p:txBody>
      </p:sp>
      <p:sp>
        <p:nvSpPr>
          <p:cNvPr id="105511" name="Text Box 39"/>
          <p:cNvSpPr txBox="1">
            <a:spLocks noChangeArrowheads="1"/>
          </p:cNvSpPr>
          <p:nvPr/>
        </p:nvSpPr>
        <p:spPr bwMode="auto">
          <a:xfrm>
            <a:off x="3184525" y="1108075"/>
            <a:ext cx="741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after</a:t>
            </a:r>
          </a:p>
        </p:txBody>
      </p:sp>
      <p:sp>
        <p:nvSpPr>
          <p:cNvPr id="105512" name="Text Box 40"/>
          <p:cNvSpPr txBox="1">
            <a:spLocks noChangeArrowheads="1"/>
          </p:cNvSpPr>
          <p:nvPr/>
        </p:nvSpPr>
        <p:spPr bwMode="auto">
          <a:xfrm>
            <a:off x="4953000" y="1108075"/>
            <a:ext cx="96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before</a:t>
            </a:r>
          </a:p>
        </p:txBody>
      </p:sp>
      <p:sp>
        <p:nvSpPr>
          <p:cNvPr id="105513" name="Text Box 41"/>
          <p:cNvSpPr txBox="1">
            <a:spLocks noChangeArrowheads="1"/>
          </p:cNvSpPr>
          <p:nvPr/>
        </p:nvSpPr>
        <p:spPr bwMode="auto">
          <a:xfrm>
            <a:off x="6781800" y="1108075"/>
            <a:ext cx="741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after</a:t>
            </a:r>
          </a:p>
        </p:txBody>
      </p:sp>
      <p:sp>
        <p:nvSpPr>
          <p:cNvPr id="105514" name="Oval 42"/>
          <p:cNvSpPr>
            <a:spLocks noChangeArrowheads="1"/>
          </p:cNvSpPr>
          <p:nvPr/>
        </p:nvSpPr>
        <p:spPr bwMode="auto">
          <a:xfrm>
            <a:off x="7208520" y="2148840"/>
            <a:ext cx="685800" cy="68580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15" name="Text Box 43"/>
          <p:cNvSpPr txBox="1">
            <a:spLocks noChangeArrowheads="1"/>
          </p:cNvSpPr>
          <p:nvPr/>
        </p:nvSpPr>
        <p:spPr bwMode="auto">
          <a:xfrm rot="-3428242">
            <a:off x="6484938" y="2290763"/>
            <a:ext cx="2165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bg2"/>
                </a:solidFill>
              </a:rPr>
              <a:t>?????????????</a:t>
            </a:r>
            <a:endParaRPr lang="en-US" dirty="0"/>
          </a:p>
        </p:txBody>
      </p:sp>
      <p:sp>
        <p:nvSpPr>
          <p:cNvPr id="105516" name="Text Box 44"/>
          <p:cNvSpPr txBox="1">
            <a:spLocks noChangeArrowheads="1"/>
          </p:cNvSpPr>
          <p:nvPr/>
        </p:nvSpPr>
        <p:spPr bwMode="auto">
          <a:xfrm>
            <a:off x="400050" y="5105400"/>
            <a:ext cx="342900" cy="579438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</a:rPr>
              <a:t>I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5517" name="Line 45"/>
          <p:cNvSpPr>
            <a:spLocks noChangeShapeType="1"/>
          </p:cNvSpPr>
          <p:nvPr/>
        </p:nvSpPr>
        <p:spPr bwMode="auto">
          <a:xfrm flipH="1" flipV="1">
            <a:off x="571500" y="4267200"/>
            <a:ext cx="0" cy="914400"/>
          </a:xfrm>
          <a:prstGeom prst="line">
            <a:avLst/>
          </a:prstGeom>
          <a:noFill/>
          <a:ln w="57150">
            <a:solidFill>
              <a:srgbClr val="FF99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Date Placeholder 4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49" name="Footer Placeholder 4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114" y="0"/>
            <a:ext cx="7772400" cy="1143000"/>
          </a:xfrm>
        </p:spPr>
        <p:txBody>
          <a:bodyPr/>
          <a:lstStyle/>
          <a:p>
            <a:r>
              <a:rPr lang="en-US" dirty="0" smtClean="0"/>
              <a:t>Building Episodic Memory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87886"/>
            <a:ext cx="1905000" cy="217714"/>
          </a:xfrm>
        </p:spPr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96771" y="6582229"/>
            <a:ext cx="2895600" cy="275771"/>
          </a:xfrm>
        </p:spPr>
        <p:txBody>
          <a:bodyPr/>
          <a:lstStyle/>
          <a:p>
            <a:r>
              <a:rPr lang="en-US" dirty="0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73371"/>
            <a:ext cx="1905000" cy="232229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7" name="Line 34"/>
          <p:cNvSpPr>
            <a:spLocks noChangeShapeType="1"/>
          </p:cNvSpPr>
          <p:nvPr/>
        </p:nvSpPr>
        <p:spPr bwMode="auto">
          <a:xfrm>
            <a:off x="338591" y="4528004"/>
            <a:ext cx="82454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88345" y="884464"/>
            <a:ext cx="55303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6239" y="5793469"/>
            <a:ext cx="857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</a:rPr>
              <a:t>PML</a:t>
            </a:r>
          </a:p>
        </p:txBody>
      </p:sp>
      <p:sp>
        <p:nvSpPr>
          <p:cNvPr id="10" name="Oval 12" descr="Granite"/>
          <p:cNvSpPr>
            <a:spLocks noChangeArrowheads="1"/>
          </p:cNvSpPr>
          <p:nvPr/>
        </p:nvSpPr>
        <p:spPr bwMode="auto">
          <a:xfrm>
            <a:off x="574900" y="2135867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e1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238850" y="4869059"/>
            <a:ext cx="255198" cy="400110"/>
          </a:xfrm>
          <a:prstGeom prst="rect">
            <a:avLst/>
          </a:prstGeom>
          <a:ln w="28575"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8996E"/>
                </a:solidFill>
                <a:latin typeface="Arial" charset="0"/>
              </a:rPr>
              <a:t>I</a:t>
            </a:r>
            <a:endParaRPr lang="en-US" dirty="0"/>
          </a:p>
        </p:txBody>
      </p:sp>
      <p:sp>
        <p:nvSpPr>
          <p:cNvPr id="13" name="Oval 12" descr="Granite"/>
          <p:cNvSpPr>
            <a:spLocks noChangeArrowheads="1"/>
          </p:cNvSpPr>
          <p:nvPr/>
        </p:nvSpPr>
        <p:spPr bwMode="auto">
          <a:xfrm>
            <a:off x="364444" y="3576409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a1</a:t>
            </a:r>
            <a:endParaRPr lang="en-US" dirty="0"/>
          </a:p>
        </p:txBody>
      </p:sp>
      <p:sp>
        <p:nvSpPr>
          <p:cNvPr id="14" name="Oval 12" descr="Granite"/>
          <p:cNvSpPr>
            <a:spLocks noChangeArrowheads="1"/>
          </p:cNvSpPr>
          <p:nvPr/>
        </p:nvSpPr>
        <p:spPr bwMode="auto">
          <a:xfrm>
            <a:off x="4631646" y="3518352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b</a:t>
            </a:r>
            <a:r>
              <a:rPr lang="en-US" sz="3200" b="1" dirty="0" smtClean="0">
                <a:solidFill>
                  <a:schemeClr val="bg2"/>
                </a:solidFill>
              </a:rPr>
              <a:t>1</a:t>
            </a:r>
            <a:endParaRPr lang="en-US" dirty="0"/>
          </a:p>
        </p:txBody>
      </p:sp>
      <p:sp>
        <p:nvSpPr>
          <p:cNvPr id="15" name="Oval 28"/>
          <p:cNvSpPr>
            <a:spLocks noChangeArrowheads="1"/>
          </p:cNvSpPr>
          <p:nvPr/>
        </p:nvSpPr>
        <p:spPr bwMode="auto">
          <a:xfrm>
            <a:off x="1743528" y="1050018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!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6" name="Oval 12" descr="Granite"/>
          <p:cNvSpPr>
            <a:spLocks noChangeArrowheads="1"/>
          </p:cNvSpPr>
          <p:nvPr/>
        </p:nvSpPr>
        <p:spPr bwMode="auto">
          <a:xfrm>
            <a:off x="3194731" y="2135867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t1</a:t>
            </a:r>
            <a:endParaRPr lang="en-US" dirty="0"/>
          </a:p>
        </p:txBody>
      </p:sp>
      <p:sp>
        <p:nvSpPr>
          <p:cNvPr id="17" name="Oval 12" descr="Granite"/>
          <p:cNvSpPr>
            <a:spLocks noChangeArrowheads="1"/>
          </p:cNvSpPr>
          <p:nvPr/>
        </p:nvSpPr>
        <p:spPr bwMode="auto">
          <a:xfrm>
            <a:off x="8086044" y="2135867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e2</a:t>
            </a:r>
            <a:endParaRPr lang="en-US" dirty="0"/>
          </a:p>
        </p:txBody>
      </p:sp>
      <p:sp>
        <p:nvSpPr>
          <p:cNvPr id="18" name="Oval 17" descr="Granite"/>
          <p:cNvSpPr>
            <a:spLocks noChangeArrowheads="1"/>
          </p:cNvSpPr>
          <p:nvPr/>
        </p:nvSpPr>
        <p:spPr bwMode="auto">
          <a:xfrm>
            <a:off x="7890102" y="3576409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a2</a:t>
            </a:r>
            <a:endParaRPr lang="en-US" dirty="0"/>
          </a:p>
        </p:txBody>
      </p:sp>
      <p:sp>
        <p:nvSpPr>
          <p:cNvPr id="19" name="Oval 28"/>
          <p:cNvSpPr>
            <a:spLocks noChangeArrowheads="1"/>
          </p:cNvSpPr>
          <p:nvPr/>
        </p:nvSpPr>
        <p:spPr bwMode="auto">
          <a:xfrm>
            <a:off x="7367814" y="1035504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!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0" name="Oval 12" descr="Granite"/>
          <p:cNvSpPr>
            <a:spLocks noChangeArrowheads="1"/>
          </p:cNvSpPr>
          <p:nvPr/>
        </p:nvSpPr>
        <p:spPr bwMode="auto">
          <a:xfrm>
            <a:off x="6017759" y="2150382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t2</a:t>
            </a:r>
            <a:endParaRPr lang="en-US" dirty="0"/>
          </a:p>
        </p:txBody>
      </p:sp>
      <p:sp>
        <p:nvSpPr>
          <p:cNvPr id="21" name="Oval 28"/>
          <p:cNvSpPr>
            <a:spLocks noChangeArrowheads="1"/>
          </p:cNvSpPr>
          <p:nvPr/>
        </p:nvSpPr>
        <p:spPr bwMode="auto">
          <a:xfrm>
            <a:off x="4552042" y="846818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!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3877809" y="5545593"/>
            <a:ext cx="83933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  <a:latin typeface="Arial" charset="0"/>
              </a:rPr>
              <a:t>NOW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253093" y="5102452"/>
            <a:ext cx="112576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  <a:latin typeface="Arial" charset="0"/>
              </a:rPr>
              <a:t>COUNT</a:t>
            </a: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1882321" y="5189537"/>
            <a:ext cx="3667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  <a:latin typeface="Arial" charset="0"/>
              </a:rPr>
              <a:t>n</a:t>
            </a: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532742" y="5931808"/>
            <a:ext cx="8239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 err="1">
                <a:solidFill>
                  <a:srgbClr val="F8996E"/>
                </a:solidFill>
                <a:latin typeface="Arial" charset="0"/>
              </a:rPr>
              <a:t>hom</a:t>
            </a:r>
            <a:endParaRPr lang="en-US" b="1" dirty="0">
              <a:solidFill>
                <a:srgbClr val="F8996E"/>
              </a:solidFill>
              <a:latin typeface="Arial" charset="0"/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1817686" y="5737452"/>
            <a:ext cx="3508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  <a:latin typeface="Arial" charset="0"/>
              </a:rPr>
              <a:t>0</a:t>
            </a:r>
          </a:p>
        </p:txBody>
      </p:sp>
      <p:sp>
        <p:nvSpPr>
          <p:cNvPr id="27" name="Oval 17" descr="Granite"/>
          <p:cNvSpPr>
            <a:spLocks noChangeArrowheads="1"/>
          </p:cNvSpPr>
          <p:nvPr/>
        </p:nvSpPr>
        <p:spPr bwMode="auto">
          <a:xfrm>
            <a:off x="2900589" y="3558949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q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15" idx="3"/>
            <a:endCxn id="10" idx="7"/>
          </p:cNvCxnSpPr>
          <p:nvPr/>
        </p:nvCxnSpPr>
        <p:spPr bwMode="auto">
          <a:xfrm rot="5400000">
            <a:off x="1201657" y="1593995"/>
            <a:ext cx="600915" cy="68369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5" idx="5"/>
            <a:endCxn id="16" idx="1"/>
          </p:cNvCxnSpPr>
          <p:nvPr/>
        </p:nvCxnSpPr>
        <p:spPr bwMode="auto">
          <a:xfrm rot="16200000" flipH="1">
            <a:off x="2511572" y="1452707"/>
            <a:ext cx="600915" cy="9662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 rot="5400000">
            <a:off x="377144" y="3079296"/>
            <a:ext cx="754742" cy="2104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10" idx="5"/>
            <a:endCxn id="14" idx="1"/>
          </p:cNvCxnSpPr>
          <p:nvPr/>
        </p:nvCxnSpPr>
        <p:spPr bwMode="auto">
          <a:xfrm rot="16200000" flipH="1">
            <a:off x="2497398" y="1384103"/>
            <a:ext cx="897551" cy="35718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21" idx="3"/>
            <a:endCxn id="16" idx="7"/>
          </p:cNvCxnSpPr>
          <p:nvPr/>
        </p:nvCxnSpPr>
        <p:spPr bwMode="auto">
          <a:xfrm rot="5400000">
            <a:off x="3814230" y="1398054"/>
            <a:ext cx="804115" cy="87237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21" idx="5"/>
            <a:endCxn id="20" idx="1"/>
          </p:cNvCxnSpPr>
          <p:nvPr/>
        </p:nvCxnSpPr>
        <p:spPr bwMode="auto">
          <a:xfrm rot="16200000" flipH="1">
            <a:off x="5218485" y="1351108"/>
            <a:ext cx="818630" cy="98078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stCxn id="19" idx="3"/>
            <a:endCxn id="20" idx="7"/>
          </p:cNvCxnSpPr>
          <p:nvPr/>
        </p:nvCxnSpPr>
        <p:spPr bwMode="auto">
          <a:xfrm rot="5400000">
            <a:off x="6720715" y="1503283"/>
            <a:ext cx="629944" cy="86512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19" idx="5"/>
            <a:endCxn id="17" idx="1"/>
          </p:cNvCxnSpPr>
          <p:nvPr/>
        </p:nvCxnSpPr>
        <p:spPr bwMode="auto">
          <a:xfrm rot="16200000" flipH="1">
            <a:off x="7762115" y="1811937"/>
            <a:ext cx="615429" cy="2332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stCxn id="17" idx="3"/>
            <a:endCxn id="14" idx="7"/>
          </p:cNvCxnSpPr>
          <p:nvPr/>
        </p:nvCxnSpPr>
        <p:spPr bwMode="auto">
          <a:xfrm rot="5400000">
            <a:off x="6252970" y="1685277"/>
            <a:ext cx="897551" cy="29694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>
            <a:stCxn id="17" idx="4"/>
            <a:endCxn id="18" idx="0"/>
          </p:cNvCxnSpPr>
          <p:nvPr/>
        </p:nvCxnSpPr>
        <p:spPr bwMode="auto">
          <a:xfrm rot="5400000">
            <a:off x="7953602" y="3101067"/>
            <a:ext cx="754742" cy="19594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3" name="Oval 28"/>
          <p:cNvSpPr>
            <a:spLocks noChangeArrowheads="1"/>
          </p:cNvSpPr>
          <p:nvPr/>
        </p:nvSpPr>
        <p:spPr bwMode="auto">
          <a:xfrm>
            <a:off x="1199242" y="3161846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!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65" name="Straight Arrow Connector 64"/>
          <p:cNvCxnSpPr>
            <a:stCxn id="63" idx="7"/>
            <a:endCxn id="16" idx="3"/>
          </p:cNvCxnSpPr>
          <p:nvPr/>
        </p:nvCxnSpPr>
        <p:spPr bwMode="auto">
          <a:xfrm rot="5400000" flipH="1" flipV="1">
            <a:off x="2269364" y="2236480"/>
            <a:ext cx="541045" cy="15105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63" idx="5"/>
            <a:endCxn id="27" idx="2"/>
          </p:cNvCxnSpPr>
          <p:nvPr/>
        </p:nvCxnSpPr>
        <p:spPr bwMode="auto">
          <a:xfrm rot="16200000" flipH="1">
            <a:off x="2265281" y="3266541"/>
            <a:ext cx="154636" cy="11159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11" idx="0"/>
            <a:endCxn id="14" idx="4"/>
          </p:cNvCxnSpPr>
          <p:nvPr/>
        </p:nvCxnSpPr>
        <p:spPr bwMode="auto">
          <a:xfrm rot="5400000" flipH="1" flipV="1">
            <a:off x="4338044" y="4232558"/>
            <a:ext cx="664907" cy="60809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74" name="Straight Arrow Connector 73"/>
          <p:cNvCxnSpPr>
            <a:stCxn id="22" idx="0"/>
            <a:endCxn id="16" idx="4"/>
          </p:cNvCxnSpPr>
          <p:nvPr/>
        </p:nvCxnSpPr>
        <p:spPr bwMode="auto">
          <a:xfrm rot="16200000" flipV="1">
            <a:off x="2555591" y="3803707"/>
            <a:ext cx="2723926" cy="75984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/>
          <p:nvPr/>
        </p:nvCxnSpPr>
        <p:spPr bwMode="auto">
          <a:xfrm rot="5400000" flipH="1" flipV="1">
            <a:off x="3974362" y="3173811"/>
            <a:ext cx="2709411" cy="206318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/>
          <p:cNvCxnSpPr>
            <a:stCxn id="23" idx="3"/>
            <a:endCxn id="24" idx="1"/>
          </p:cNvCxnSpPr>
          <p:nvPr/>
        </p:nvCxnSpPr>
        <p:spPr bwMode="auto">
          <a:xfrm>
            <a:off x="1378857" y="5301225"/>
            <a:ext cx="503464" cy="11532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86" name="Straight Arrow Connector 85"/>
          <p:cNvCxnSpPr>
            <a:stCxn id="23" idx="3"/>
            <a:endCxn id="26" idx="1"/>
          </p:cNvCxnSpPr>
          <p:nvPr/>
        </p:nvCxnSpPr>
        <p:spPr bwMode="auto">
          <a:xfrm>
            <a:off x="1378857" y="5301225"/>
            <a:ext cx="438829" cy="6632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88" name="Straight Arrow Connector 87"/>
          <p:cNvCxnSpPr>
            <a:stCxn id="24" idx="3"/>
            <a:endCxn id="25" idx="0"/>
          </p:cNvCxnSpPr>
          <p:nvPr/>
        </p:nvCxnSpPr>
        <p:spPr bwMode="auto">
          <a:xfrm>
            <a:off x="2249034" y="5416550"/>
            <a:ext cx="695665" cy="5152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95" name="Text Box 23"/>
          <p:cNvSpPr txBox="1">
            <a:spLocks noChangeArrowheads="1"/>
          </p:cNvSpPr>
          <p:nvPr/>
        </p:nvSpPr>
        <p:spPr bwMode="auto">
          <a:xfrm>
            <a:off x="3435803" y="1482953"/>
            <a:ext cx="8773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before</a:t>
            </a:r>
          </a:p>
        </p:txBody>
      </p:sp>
      <p:sp>
        <p:nvSpPr>
          <p:cNvPr id="96" name="Text Box 24"/>
          <p:cNvSpPr txBox="1">
            <a:spLocks noChangeArrowheads="1"/>
          </p:cNvSpPr>
          <p:nvPr/>
        </p:nvSpPr>
        <p:spPr bwMode="auto">
          <a:xfrm>
            <a:off x="5542643" y="1453924"/>
            <a:ext cx="7104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after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304800" y="5138057"/>
            <a:ext cx="1001486" cy="333829"/>
          </a:xfrm>
          <a:prstGeom prst="rect">
            <a:avLst/>
          </a:prstGeom>
          <a:noFill/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3831772" y="5558971"/>
            <a:ext cx="856343" cy="362857"/>
          </a:xfrm>
          <a:prstGeom prst="rect">
            <a:avLst/>
          </a:prstGeom>
          <a:noFill/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0" name="Line 13"/>
          <p:cNvSpPr>
            <a:spLocks noChangeShapeType="1"/>
          </p:cNvSpPr>
          <p:nvPr/>
        </p:nvSpPr>
        <p:spPr bwMode="auto">
          <a:xfrm flipH="1">
            <a:off x="3004457" y="4238172"/>
            <a:ext cx="217714" cy="1770742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903060" y="1635352"/>
            <a:ext cx="768159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event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2" name="Text Box 23"/>
          <p:cNvSpPr txBox="1">
            <a:spLocks noChangeArrowheads="1"/>
          </p:cNvSpPr>
          <p:nvPr/>
        </p:nvSpPr>
        <p:spPr bwMode="auto">
          <a:xfrm>
            <a:off x="8109403" y="1642609"/>
            <a:ext cx="7681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event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3" name="Text Box 23"/>
          <p:cNvSpPr txBox="1">
            <a:spLocks noChangeArrowheads="1"/>
          </p:cNvSpPr>
          <p:nvPr/>
        </p:nvSpPr>
        <p:spPr bwMode="auto">
          <a:xfrm>
            <a:off x="2637518" y="1526496"/>
            <a:ext cx="6671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time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4" name="Text Box 23"/>
          <p:cNvSpPr txBox="1">
            <a:spLocks noChangeArrowheads="1"/>
          </p:cNvSpPr>
          <p:nvPr/>
        </p:nvSpPr>
        <p:spPr bwMode="auto">
          <a:xfrm>
            <a:off x="1861004" y="3159354"/>
            <a:ext cx="6671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time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5" name="Text Box 23"/>
          <p:cNvSpPr txBox="1">
            <a:spLocks noChangeArrowheads="1"/>
          </p:cNvSpPr>
          <p:nvPr/>
        </p:nvSpPr>
        <p:spPr bwMode="auto">
          <a:xfrm>
            <a:off x="7006318" y="1802268"/>
            <a:ext cx="6671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time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6" name="Text Box 23"/>
          <p:cNvSpPr txBox="1">
            <a:spLocks noChangeArrowheads="1"/>
          </p:cNvSpPr>
          <p:nvPr/>
        </p:nvSpPr>
        <p:spPr bwMode="auto">
          <a:xfrm>
            <a:off x="300719" y="2890839"/>
            <a:ext cx="5116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act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7" name="Text Box 23"/>
          <p:cNvSpPr txBox="1">
            <a:spLocks noChangeArrowheads="1"/>
          </p:cNvSpPr>
          <p:nvPr/>
        </p:nvSpPr>
        <p:spPr bwMode="auto">
          <a:xfrm>
            <a:off x="8290833" y="3014210"/>
            <a:ext cx="5116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act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8" name="Text Box 23"/>
          <p:cNvSpPr txBox="1">
            <a:spLocks noChangeArrowheads="1"/>
          </p:cNvSpPr>
          <p:nvPr/>
        </p:nvSpPr>
        <p:spPr bwMode="auto">
          <a:xfrm>
            <a:off x="1382033" y="2477182"/>
            <a:ext cx="7825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agent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9" name="Text Box 23"/>
          <p:cNvSpPr txBox="1">
            <a:spLocks noChangeArrowheads="1"/>
          </p:cNvSpPr>
          <p:nvPr/>
        </p:nvSpPr>
        <p:spPr bwMode="auto">
          <a:xfrm>
            <a:off x="6788604" y="3021468"/>
            <a:ext cx="7825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agent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0" name="Text Box 23"/>
          <p:cNvSpPr txBox="1">
            <a:spLocks noChangeArrowheads="1"/>
          </p:cNvSpPr>
          <p:nvPr/>
        </p:nvSpPr>
        <p:spPr bwMode="auto">
          <a:xfrm>
            <a:off x="1570719" y="3783468"/>
            <a:ext cx="11384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duration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6" name="Rectangle 3"/>
          <p:cNvSpPr>
            <a:spLocks noChangeArrowheads="1"/>
          </p:cNvSpPr>
          <p:nvPr/>
        </p:nvSpPr>
        <p:spPr bwMode="auto">
          <a:xfrm>
            <a:off x="3885066" y="5988279"/>
            <a:ext cx="715962" cy="397545"/>
          </a:xfrm>
          <a:prstGeom prst="rect">
            <a:avLst/>
          </a:prstGeom>
          <a:noFill/>
          <a:ln w="28575">
            <a:solidFill>
              <a:srgbClr val="FFC000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b="1" dirty="0" smtClean="0">
                <a:solidFill>
                  <a:srgbClr val="F8996E"/>
                </a:solidFill>
                <a:latin typeface="Arial" charset="0"/>
              </a:rPr>
              <a:t>ACT</a:t>
            </a:r>
            <a:endParaRPr lang="en-US" b="1" dirty="0">
              <a:solidFill>
                <a:srgbClr val="F8996E"/>
              </a:solidFill>
              <a:latin typeface="Arial" charset="0"/>
            </a:endParaRPr>
          </a:p>
        </p:txBody>
      </p:sp>
      <p:cxnSp>
        <p:nvCxnSpPr>
          <p:cNvPr id="118" name="Straight Arrow Connector 117"/>
          <p:cNvCxnSpPr>
            <a:stCxn id="116" idx="1"/>
            <a:endCxn id="13" idx="5"/>
          </p:cNvCxnSpPr>
          <p:nvPr/>
        </p:nvCxnSpPr>
        <p:spPr bwMode="auto">
          <a:xfrm rot="10800000">
            <a:off x="949812" y="4161776"/>
            <a:ext cx="2935255" cy="202527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21" name="Straight Arrow Connector 120"/>
          <p:cNvCxnSpPr>
            <a:stCxn id="116" idx="3"/>
            <a:endCxn id="18" idx="2"/>
          </p:cNvCxnSpPr>
          <p:nvPr/>
        </p:nvCxnSpPr>
        <p:spPr bwMode="auto">
          <a:xfrm flipV="1">
            <a:off x="4601028" y="3919309"/>
            <a:ext cx="3289074" cy="226774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4" grpId="0"/>
      <p:bldP spid="25" grpId="0" autoUpdateAnimBg="0"/>
      <p:bldP spid="25" grpId="1"/>
      <p:bldP spid="26" grpId="0"/>
      <p:bldP spid="27" grpId="0" animBg="1"/>
      <p:bldP spid="63" grpId="0" animBg="1"/>
      <p:bldP spid="95" grpId="0"/>
      <p:bldP spid="96" grpId="0"/>
      <p:bldP spid="100" grpId="0" animBg="1"/>
      <p:bldP spid="102" grpId="0"/>
      <p:bldP spid="104" grpId="0"/>
      <p:bldP spid="105" grpId="0"/>
      <p:bldP spid="107" grpId="0"/>
      <p:bldP spid="109" grpId="0"/>
      <p:bldP spid="11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Performing a Punctual Act</a:t>
            </a:r>
          </a:p>
        </p:txBody>
      </p:sp>
      <p:sp>
        <p:nvSpPr>
          <p:cNvPr id="107523" name="Oval 3" descr="Granite"/>
          <p:cNvSpPr>
            <a:spLocks noChangeArrowheads="1"/>
          </p:cNvSpPr>
          <p:nvPr/>
        </p:nvSpPr>
        <p:spPr bwMode="auto">
          <a:xfrm>
            <a:off x="381000" y="1143000"/>
            <a:ext cx="685800" cy="68580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t1</a:t>
            </a:r>
            <a:endParaRPr lang="en-US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800600" y="1108075"/>
            <a:ext cx="3810000" cy="720725"/>
            <a:chOff x="3024" y="698"/>
            <a:chExt cx="2400" cy="454"/>
          </a:xfrm>
        </p:grpSpPr>
        <p:sp>
          <p:nvSpPr>
            <p:cNvPr id="107525" name="Oval 5" descr="Granite"/>
            <p:cNvSpPr>
              <a:spLocks noChangeArrowheads="1"/>
            </p:cNvSpPr>
            <p:nvPr/>
          </p:nvSpPr>
          <p:spPr bwMode="auto">
            <a:xfrm>
              <a:off x="4992" y="720"/>
              <a:ext cx="432" cy="432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 b="1" dirty="0">
                  <a:solidFill>
                    <a:schemeClr val="bg2"/>
                  </a:solidFill>
                </a:rPr>
                <a:t>t3</a:t>
              </a:r>
              <a:endParaRPr lang="en-US" dirty="0"/>
            </a:p>
          </p:txBody>
        </p:sp>
        <p:sp>
          <p:nvSpPr>
            <p:cNvPr id="107526" name="Oval 6"/>
            <p:cNvSpPr>
              <a:spLocks noChangeArrowheads="1"/>
            </p:cNvSpPr>
            <p:nvPr/>
          </p:nvSpPr>
          <p:spPr bwMode="auto">
            <a:xfrm>
              <a:off x="3744" y="720"/>
              <a:ext cx="432" cy="432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 b="1" dirty="0">
                  <a:solidFill>
                    <a:schemeClr val="bg2"/>
                  </a:solidFill>
                </a:rPr>
                <a:t>!</a:t>
              </a:r>
              <a:endParaRPr lang="en-US" dirty="0">
                <a:solidFill>
                  <a:schemeClr val="bg2"/>
                </a:solidFill>
              </a:endParaRPr>
            </a:p>
          </p:txBody>
        </p:sp>
        <p:sp>
          <p:nvSpPr>
            <p:cNvPr id="107527" name="Line 7"/>
            <p:cNvSpPr>
              <a:spLocks noChangeShapeType="1"/>
            </p:cNvSpPr>
            <p:nvPr/>
          </p:nvSpPr>
          <p:spPr bwMode="auto">
            <a:xfrm flipH="1">
              <a:off x="3024" y="936"/>
              <a:ext cx="72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28" name="Line 8"/>
            <p:cNvSpPr>
              <a:spLocks noChangeShapeType="1"/>
            </p:cNvSpPr>
            <p:nvPr/>
          </p:nvSpPr>
          <p:spPr bwMode="auto">
            <a:xfrm>
              <a:off x="4176" y="936"/>
              <a:ext cx="816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29" name="Text Box 9"/>
            <p:cNvSpPr txBox="1">
              <a:spLocks noChangeArrowheads="1"/>
            </p:cNvSpPr>
            <p:nvPr/>
          </p:nvSpPr>
          <p:spPr bwMode="auto">
            <a:xfrm>
              <a:off x="3120" y="698"/>
              <a:ext cx="60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before</a:t>
              </a:r>
            </a:p>
          </p:txBody>
        </p:sp>
        <p:sp>
          <p:nvSpPr>
            <p:cNvPr id="107530" name="Text Box 10"/>
            <p:cNvSpPr txBox="1">
              <a:spLocks noChangeArrowheads="1"/>
            </p:cNvSpPr>
            <p:nvPr/>
          </p:nvSpPr>
          <p:spPr bwMode="auto">
            <a:xfrm>
              <a:off x="4272" y="698"/>
              <a:ext cx="46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after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52400" y="1905000"/>
            <a:ext cx="1200150" cy="3551238"/>
            <a:chOff x="96" y="1152"/>
            <a:chExt cx="756" cy="2237"/>
          </a:xfrm>
        </p:grpSpPr>
        <p:sp>
          <p:nvSpPr>
            <p:cNvPr id="107532" name="Text Box 12"/>
            <p:cNvSpPr txBox="1">
              <a:spLocks noChangeArrowheads="1"/>
            </p:cNvSpPr>
            <p:nvPr/>
          </p:nvSpPr>
          <p:spPr bwMode="auto">
            <a:xfrm>
              <a:off x="96" y="3024"/>
              <a:ext cx="756" cy="365"/>
            </a:xfrm>
            <a:prstGeom prst="rect">
              <a:avLst/>
            </a:prstGeom>
            <a:noFill/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rgbClr val="FFC000"/>
                  </a:solidFill>
                </a:rPr>
                <a:t>NOW</a:t>
              </a:r>
              <a:endParaRPr lang="en-US" dirty="0">
                <a:solidFill>
                  <a:srgbClr val="FFC000"/>
                </a:solidFill>
              </a:endParaRPr>
            </a:p>
          </p:txBody>
        </p:sp>
        <p:sp>
          <p:nvSpPr>
            <p:cNvPr id="107533" name="Line 13"/>
            <p:cNvSpPr>
              <a:spLocks noChangeShapeType="1"/>
            </p:cNvSpPr>
            <p:nvPr/>
          </p:nvSpPr>
          <p:spPr bwMode="auto">
            <a:xfrm flipH="1" flipV="1">
              <a:off x="456" y="1152"/>
              <a:ext cx="24" cy="1920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7696200" y="1905000"/>
            <a:ext cx="1200150" cy="3551238"/>
            <a:chOff x="96" y="1152"/>
            <a:chExt cx="756" cy="2237"/>
          </a:xfrm>
        </p:grpSpPr>
        <p:sp>
          <p:nvSpPr>
            <p:cNvPr id="107535" name="Text Box 15"/>
            <p:cNvSpPr txBox="1">
              <a:spLocks noChangeArrowheads="1"/>
            </p:cNvSpPr>
            <p:nvPr/>
          </p:nvSpPr>
          <p:spPr bwMode="auto">
            <a:xfrm>
              <a:off x="96" y="3024"/>
              <a:ext cx="756" cy="365"/>
            </a:xfrm>
            <a:prstGeom prst="rect">
              <a:avLst/>
            </a:prstGeom>
            <a:noFill/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rgbClr val="FFC000"/>
                  </a:solidFill>
                </a:rPr>
                <a:t>NOW</a:t>
              </a:r>
              <a:endParaRPr lang="en-US" dirty="0">
                <a:solidFill>
                  <a:srgbClr val="FFC000"/>
                </a:solidFill>
              </a:endParaRPr>
            </a:p>
          </p:txBody>
        </p:sp>
        <p:sp>
          <p:nvSpPr>
            <p:cNvPr id="107536" name="Line 16"/>
            <p:cNvSpPr>
              <a:spLocks noChangeShapeType="1"/>
            </p:cNvSpPr>
            <p:nvPr/>
          </p:nvSpPr>
          <p:spPr bwMode="auto">
            <a:xfrm flipH="1" flipV="1">
              <a:off x="456" y="1152"/>
              <a:ext cx="24" cy="1920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" name="Date Placeholder 3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35" name="Footer Placeholder 3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107537" name="Rectangle 17"/>
          <p:cNvSpPr>
            <a:spLocks noChangeArrowheads="1"/>
          </p:cNvSpPr>
          <p:nvPr/>
        </p:nvSpPr>
        <p:spPr bwMode="auto">
          <a:xfrm>
            <a:off x="0" y="1905000"/>
            <a:ext cx="1447800" cy="3581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1143000" y="1108075"/>
            <a:ext cx="3662363" cy="4225925"/>
            <a:chOff x="720" y="698"/>
            <a:chExt cx="2307" cy="2662"/>
          </a:xfrm>
          <a:solidFill>
            <a:srgbClr val="00B0F0"/>
          </a:solidFill>
        </p:grpSpPr>
        <p:grpSp>
          <p:nvGrpSpPr>
            <p:cNvPr id="6" name="Group 19"/>
            <p:cNvGrpSpPr>
              <a:grpSpLocks/>
            </p:cNvGrpSpPr>
            <p:nvPr/>
          </p:nvGrpSpPr>
          <p:grpSpPr bwMode="auto">
            <a:xfrm>
              <a:off x="720" y="698"/>
              <a:ext cx="2304" cy="454"/>
              <a:chOff x="720" y="698"/>
              <a:chExt cx="2304" cy="454"/>
            </a:xfrm>
            <a:grpFill/>
          </p:grpSpPr>
          <p:sp>
            <p:nvSpPr>
              <p:cNvPr id="107540" name="Oval 20" descr="Granite"/>
              <p:cNvSpPr>
                <a:spLocks noChangeArrowheads="1"/>
              </p:cNvSpPr>
              <p:nvPr/>
            </p:nvSpPr>
            <p:spPr bwMode="auto">
              <a:xfrm>
                <a:off x="2592" y="720"/>
                <a:ext cx="432" cy="432"/>
              </a:xfrm>
              <a:prstGeom prst="ellipse">
                <a:avLst/>
              </a:prstGeom>
              <a:grp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3200" b="1">
                    <a:solidFill>
                      <a:schemeClr val="bg2"/>
                    </a:solidFill>
                  </a:rPr>
                  <a:t>t2</a:t>
                </a:r>
                <a:endParaRPr lang="en-US"/>
              </a:p>
            </p:txBody>
          </p:sp>
          <p:sp>
            <p:nvSpPr>
              <p:cNvPr id="107541" name="Oval 21"/>
              <p:cNvSpPr>
                <a:spLocks noChangeArrowheads="1"/>
              </p:cNvSpPr>
              <p:nvPr/>
            </p:nvSpPr>
            <p:spPr bwMode="auto">
              <a:xfrm>
                <a:off x="1536" y="720"/>
                <a:ext cx="432" cy="432"/>
              </a:xfrm>
              <a:prstGeom prst="ellipse">
                <a:avLst/>
              </a:prstGeom>
              <a:grp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3200" b="1">
                    <a:solidFill>
                      <a:schemeClr val="bg2"/>
                    </a:solidFill>
                  </a:rPr>
                  <a:t>!</a:t>
                </a:r>
                <a:endParaRPr lang="en-US">
                  <a:solidFill>
                    <a:schemeClr val="bg2"/>
                  </a:solidFill>
                </a:endParaRPr>
              </a:p>
            </p:txBody>
          </p:sp>
          <p:sp>
            <p:nvSpPr>
              <p:cNvPr id="107542" name="Line 22"/>
              <p:cNvSpPr>
                <a:spLocks noChangeShapeType="1"/>
              </p:cNvSpPr>
              <p:nvPr/>
            </p:nvSpPr>
            <p:spPr bwMode="auto">
              <a:xfrm flipH="1">
                <a:off x="720" y="936"/>
                <a:ext cx="816" cy="0"/>
              </a:xfrm>
              <a:prstGeom prst="line">
                <a:avLst/>
              </a:prstGeom>
              <a:grp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43" name="Line 23"/>
              <p:cNvSpPr>
                <a:spLocks noChangeShapeType="1"/>
              </p:cNvSpPr>
              <p:nvPr/>
            </p:nvSpPr>
            <p:spPr bwMode="auto">
              <a:xfrm>
                <a:off x="1968" y="936"/>
                <a:ext cx="624" cy="0"/>
              </a:xfrm>
              <a:prstGeom prst="line">
                <a:avLst/>
              </a:prstGeom>
              <a:grp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44" name="Text Box 24"/>
              <p:cNvSpPr txBox="1">
                <a:spLocks noChangeArrowheads="1"/>
              </p:cNvSpPr>
              <p:nvPr/>
            </p:nvSpPr>
            <p:spPr bwMode="auto">
              <a:xfrm>
                <a:off x="816" y="698"/>
                <a:ext cx="60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before</a:t>
                </a:r>
              </a:p>
            </p:txBody>
          </p:sp>
          <p:sp>
            <p:nvSpPr>
              <p:cNvPr id="107545" name="Text Box 25"/>
              <p:cNvSpPr txBox="1">
                <a:spLocks noChangeArrowheads="1"/>
              </p:cNvSpPr>
              <p:nvPr/>
            </p:nvSpPr>
            <p:spPr bwMode="auto">
              <a:xfrm>
                <a:off x="2006" y="698"/>
                <a:ext cx="46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after</a:t>
                </a:r>
              </a:p>
            </p:txBody>
          </p:sp>
        </p:grpSp>
        <p:sp>
          <p:nvSpPr>
            <p:cNvPr id="107546" name="Oval 26"/>
            <p:cNvSpPr>
              <a:spLocks noChangeArrowheads="1"/>
            </p:cNvSpPr>
            <p:nvPr/>
          </p:nvSpPr>
          <p:spPr bwMode="auto">
            <a:xfrm>
              <a:off x="2544" y="2928"/>
              <a:ext cx="432" cy="432"/>
            </a:xfrm>
            <a:prstGeom prst="ellips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7547" name="Oval 27"/>
            <p:cNvSpPr>
              <a:spLocks noChangeArrowheads="1"/>
            </p:cNvSpPr>
            <p:nvPr/>
          </p:nvSpPr>
          <p:spPr bwMode="auto">
            <a:xfrm>
              <a:off x="2544" y="1824"/>
              <a:ext cx="432" cy="432"/>
            </a:xfrm>
            <a:prstGeom prst="ellips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 b="1">
                  <a:solidFill>
                    <a:schemeClr val="bg2"/>
                  </a:solidFill>
                </a:rPr>
                <a:t>!</a:t>
              </a:r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07548" name="Line 28"/>
            <p:cNvSpPr>
              <a:spLocks noChangeShapeType="1"/>
            </p:cNvSpPr>
            <p:nvPr/>
          </p:nvSpPr>
          <p:spPr bwMode="auto">
            <a:xfrm flipV="1">
              <a:off x="2784" y="1152"/>
              <a:ext cx="0" cy="672"/>
            </a:xfrm>
            <a:prstGeom prst="line">
              <a:avLst/>
            </a:prstGeom>
            <a:grp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49" name="Line 29"/>
            <p:cNvSpPr>
              <a:spLocks noChangeShapeType="1"/>
            </p:cNvSpPr>
            <p:nvPr/>
          </p:nvSpPr>
          <p:spPr bwMode="auto">
            <a:xfrm flipV="1">
              <a:off x="2736" y="2256"/>
              <a:ext cx="0" cy="672"/>
            </a:xfrm>
            <a:prstGeom prst="line">
              <a:avLst/>
            </a:prstGeom>
            <a:grpFill/>
            <a:ln w="38100">
              <a:solidFill>
                <a:schemeClr val="bg2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50" name="Text Box 30"/>
            <p:cNvSpPr txBox="1">
              <a:spLocks noChangeArrowheads="1"/>
            </p:cNvSpPr>
            <p:nvPr/>
          </p:nvSpPr>
          <p:spPr bwMode="auto">
            <a:xfrm>
              <a:off x="2544" y="1344"/>
              <a:ext cx="4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/>
                <a:t>time</a:t>
              </a:r>
            </a:p>
          </p:txBody>
        </p:sp>
        <p:sp>
          <p:nvSpPr>
            <p:cNvPr id="107551" name="Text Box 31"/>
            <p:cNvSpPr txBox="1">
              <a:spLocks noChangeArrowheads="1"/>
            </p:cNvSpPr>
            <p:nvPr/>
          </p:nvSpPr>
          <p:spPr bwMode="auto">
            <a:xfrm>
              <a:off x="2496" y="2448"/>
              <a:ext cx="53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/>
                <a:t>event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Performing a Durative Act</a:t>
            </a:r>
          </a:p>
        </p:txBody>
      </p:sp>
      <p:sp>
        <p:nvSpPr>
          <p:cNvPr id="108547" name="Oval 3" descr="Granite"/>
          <p:cNvSpPr>
            <a:spLocks noChangeArrowheads="1"/>
          </p:cNvSpPr>
          <p:nvPr/>
        </p:nvSpPr>
        <p:spPr bwMode="auto">
          <a:xfrm>
            <a:off x="381000" y="1143000"/>
            <a:ext cx="685800" cy="68580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t1</a:t>
            </a:r>
            <a:endParaRPr lang="en-US" dirty="0"/>
          </a:p>
        </p:txBody>
      </p: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7467600" y="2819400"/>
            <a:ext cx="1200150" cy="3551238"/>
            <a:chOff x="96" y="1152"/>
            <a:chExt cx="756" cy="2237"/>
          </a:xfrm>
        </p:grpSpPr>
        <p:sp>
          <p:nvSpPr>
            <p:cNvPr id="108567" name="Text Box 23"/>
            <p:cNvSpPr txBox="1">
              <a:spLocks noChangeArrowheads="1"/>
            </p:cNvSpPr>
            <p:nvPr/>
          </p:nvSpPr>
          <p:spPr bwMode="auto">
            <a:xfrm>
              <a:off x="96" y="3024"/>
              <a:ext cx="756" cy="365"/>
            </a:xfrm>
            <a:prstGeom prst="rect">
              <a:avLst/>
            </a:prstGeom>
            <a:noFill/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rgbClr val="FFC000"/>
                  </a:solidFill>
                </a:rPr>
                <a:t>NOW</a:t>
              </a:r>
              <a:endParaRPr lang="en-US" dirty="0">
                <a:solidFill>
                  <a:srgbClr val="FFC000"/>
                </a:solidFill>
              </a:endParaRPr>
            </a:p>
          </p:txBody>
        </p:sp>
        <p:sp>
          <p:nvSpPr>
            <p:cNvPr id="108568" name="Line 24"/>
            <p:cNvSpPr>
              <a:spLocks noChangeShapeType="1"/>
            </p:cNvSpPr>
            <p:nvPr/>
          </p:nvSpPr>
          <p:spPr bwMode="auto">
            <a:xfrm flipH="1" flipV="1">
              <a:off x="456" y="1152"/>
              <a:ext cx="24" cy="1920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4800600" y="1295400"/>
            <a:ext cx="3581400" cy="1447800"/>
            <a:chOff x="3024" y="816"/>
            <a:chExt cx="2256" cy="912"/>
          </a:xfrm>
        </p:grpSpPr>
        <p:sp>
          <p:nvSpPr>
            <p:cNvPr id="108570" name="Oval 26" descr="Granite"/>
            <p:cNvSpPr>
              <a:spLocks noChangeArrowheads="1"/>
            </p:cNvSpPr>
            <p:nvPr/>
          </p:nvSpPr>
          <p:spPr bwMode="auto">
            <a:xfrm>
              <a:off x="4848" y="1296"/>
              <a:ext cx="432" cy="432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 b="1" dirty="0">
                  <a:solidFill>
                    <a:schemeClr val="bg2"/>
                  </a:solidFill>
                </a:rPr>
                <a:t>t3</a:t>
              </a:r>
              <a:endParaRPr lang="en-US" dirty="0"/>
            </a:p>
          </p:txBody>
        </p:sp>
        <p:sp>
          <p:nvSpPr>
            <p:cNvPr id="108571" name="Oval 27"/>
            <p:cNvSpPr>
              <a:spLocks noChangeArrowheads="1"/>
            </p:cNvSpPr>
            <p:nvPr/>
          </p:nvSpPr>
          <p:spPr bwMode="auto">
            <a:xfrm>
              <a:off x="3744" y="1008"/>
              <a:ext cx="432" cy="432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 b="1" dirty="0">
                  <a:solidFill>
                    <a:schemeClr val="bg2"/>
                  </a:solidFill>
                </a:rPr>
                <a:t>!</a:t>
              </a:r>
              <a:endParaRPr lang="en-US" dirty="0">
                <a:solidFill>
                  <a:schemeClr val="bg2"/>
                </a:solidFill>
              </a:endParaRPr>
            </a:p>
          </p:txBody>
        </p:sp>
        <p:sp>
          <p:nvSpPr>
            <p:cNvPr id="108572" name="Line 28"/>
            <p:cNvSpPr>
              <a:spLocks noChangeShapeType="1"/>
            </p:cNvSpPr>
            <p:nvPr/>
          </p:nvSpPr>
          <p:spPr bwMode="auto">
            <a:xfrm flipH="1" flipV="1">
              <a:off x="3024" y="1008"/>
              <a:ext cx="720" cy="19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73" name="Text Box 29"/>
            <p:cNvSpPr txBox="1">
              <a:spLocks noChangeArrowheads="1"/>
            </p:cNvSpPr>
            <p:nvPr/>
          </p:nvSpPr>
          <p:spPr bwMode="auto">
            <a:xfrm rot="969910">
              <a:off x="3168" y="816"/>
              <a:ext cx="58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supint</a:t>
              </a:r>
            </a:p>
          </p:txBody>
        </p:sp>
        <p:sp>
          <p:nvSpPr>
            <p:cNvPr id="108574" name="Text Box 30"/>
            <p:cNvSpPr txBox="1">
              <a:spLocks noChangeArrowheads="1"/>
            </p:cNvSpPr>
            <p:nvPr/>
          </p:nvSpPr>
          <p:spPr bwMode="auto">
            <a:xfrm rot="999597">
              <a:off x="4224" y="1104"/>
              <a:ext cx="58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subint</a:t>
              </a:r>
            </a:p>
          </p:txBody>
        </p:sp>
        <p:sp>
          <p:nvSpPr>
            <p:cNvPr id="108575" name="Line 31"/>
            <p:cNvSpPr>
              <a:spLocks noChangeShapeType="1"/>
            </p:cNvSpPr>
            <p:nvPr/>
          </p:nvSpPr>
          <p:spPr bwMode="auto">
            <a:xfrm flipH="1" flipV="1">
              <a:off x="4128" y="1296"/>
              <a:ext cx="720" cy="19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" name="Date Placeholder 3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35" name="Footer Placeholder 3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2400" y="1905000"/>
            <a:ext cx="1200150" cy="3551238"/>
            <a:chOff x="96" y="1152"/>
            <a:chExt cx="756" cy="2237"/>
          </a:xfrm>
        </p:grpSpPr>
        <p:sp>
          <p:nvSpPr>
            <p:cNvPr id="108549" name="Text Box 5"/>
            <p:cNvSpPr txBox="1">
              <a:spLocks noChangeArrowheads="1"/>
            </p:cNvSpPr>
            <p:nvPr/>
          </p:nvSpPr>
          <p:spPr bwMode="auto">
            <a:xfrm>
              <a:off x="96" y="3024"/>
              <a:ext cx="756" cy="365"/>
            </a:xfrm>
            <a:prstGeom prst="rect">
              <a:avLst/>
            </a:prstGeom>
            <a:noFill/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rgbClr val="FFC000"/>
                  </a:solidFill>
                </a:rPr>
                <a:t>NOW</a:t>
              </a:r>
              <a:endParaRPr lang="en-US" dirty="0">
                <a:solidFill>
                  <a:srgbClr val="FFC000"/>
                </a:solidFill>
              </a:endParaRPr>
            </a:p>
          </p:txBody>
        </p:sp>
        <p:sp>
          <p:nvSpPr>
            <p:cNvPr id="108550" name="Line 6"/>
            <p:cNvSpPr>
              <a:spLocks noChangeShapeType="1"/>
            </p:cNvSpPr>
            <p:nvPr/>
          </p:nvSpPr>
          <p:spPr bwMode="auto">
            <a:xfrm flipH="1" flipV="1">
              <a:off x="456" y="1152"/>
              <a:ext cx="24" cy="1920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551" name="Rectangle 7"/>
          <p:cNvSpPr>
            <a:spLocks noChangeArrowheads="1"/>
          </p:cNvSpPr>
          <p:nvPr/>
        </p:nvSpPr>
        <p:spPr bwMode="auto">
          <a:xfrm>
            <a:off x="0" y="1905000"/>
            <a:ext cx="1447800" cy="3581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143000" y="1108075"/>
            <a:ext cx="3662363" cy="4225925"/>
            <a:chOff x="720" y="698"/>
            <a:chExt cx="2307" cy="2662"/>
          </a:xfrm>
        </p:grpSpPr>
        <p:sp>
          <p:nvSpPr>
            <p:cNvPr id="108553" name="Oval 9"/>
            <p:cNvSpPr>
              <a:spLocks noChangeArrowheads="1"/>
            </p:cNvSpPr>
            <p:nvPr/>
          </p:nvSpPr>
          <p:spPr bwMode="auto">
            <a:xfrm>
              <a:off x="1536" y="720"/>
              <a:ext cx="432" cy="432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 b="1" dirty="0">
                  <a:solidFill>
                    <a:schemeClr val="bg2"/>
                  </a:solidFill>
                </a:rPr>
                <a:t>!</a:t>
              </a:r>
              <a:endParaRPr lang="en-US" dirty="0">
                <a:solidFill>
                  <a:schemeClr val="bg2"/>
                </a:solidFill>
              </a:endParaRPr>
            </a:p>
          </p:txBody>
        </p:sp>
        <p:sp>
          <p:nvSpPr>
            <p:cNvPr id="108554" name="Line 10"/>
            <p:cNvSpPr>
              <a:spLocks noChangeShapeType="1"/>
            </p:cNvSpPr>
            <p:nvPr/>
          </p:nvSpPr>
          <p:spPr bwMode="auto">
            <a:xfrm flipH="1">
              <a:off x="720" y="936"/>
              <a:ext cx="816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55" name="Line 11"/>
            <p:cNvSpPr>
              <a:spLocks noChangeShapeType="1"/>
            </p:cNvSpPr>
            <p:nvPr/>
          </p:nvSpPr>
          <p:spPr bwMode="auto">
            <a:xfrm>
              <a:off x="1968" y="936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56" name="Text Box 12"/>
            <p:cNvSpPr txBox="1">
              <a:spLocks noChangeArrowheads="1"/>
            </p:cNvSpPr>
            <p:nvPr/>
          </p:nvSpPr>
          <p:spPr bwMode="auto">
            <a:xfrm>
              <a:off x="816" y="698"/>
              <a:ext cx="60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before</a:t>
              </a:r>
            </a:p>
          </p:txBody>
        </p:sp>
        <p:sp>
          <p:nvSpPr>
            <p:cNvPr id="108557" name="Text Box 13"/>
            <p:cNvSpPr txBox="1">
              <a:spLocks noChangeArrowheads="1"/>
            </p:cNvSpPr>
            <p:nvPr/>
          </p:nvSpPr>
          <p:spPr bwMode="auto">
            <a:xfrm>
              <a:off x="2006" y="698"/>
              <a:ext cx="46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after</a:t>
              </a:r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2496" y="720"/>
              <a:ext cx="531" cy="2640"/>
              <a:chOff x="2496" y="720"/>
              <a:chExt cx="531" cy="2640"/>
            </a:xfrm>
          </p:grpSpPr>
          <p:sp>
            <p:nvSpPr>
              <p:cNvPr id="108559" name="Oval 15" descr="Granite"/>
              <p:cNvSpPr>
                <a:spLocks noChangeArrowheads="1"/>
              </p:cNvSpPr>
              <p:nvPr/>
            </p:nvSpPr>
            <p:spPr bwMode="auto">
              <a:xfrm>
                <a:off x="2592" y="720"/>
                <a:ext cx="432" cy="432"/>
              </a:xfrm>
              <a:prstGeom prst="ellipse">
                <a:avLst/>
              </a:prstGeom>
              <a:solidFill>
                <a:srgbClr val="00B0F0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3200" b="1" dirty="0">
                    <a:solidFill>
                      <a:schemeClr val="bg2"/>
                    </a:solidFill>
                  </a:rPr>
                  <a:t>t2</a:t>
                </a:r>
                <a:endParaRPr lang="en-US" dirty="0"/>
              </a:p>
            </p:txBody>
          </p:sp>
          <p:sp>
            <p:nvSpPr>
              <p:cNvPr id="108560" name="Oval 16"/>
              <p:cNvSpPr>
                <a:spLocks noChangeArrowheads="1"/>
              </p:cNvSpPr>
              <p:nvPr/>
            </p:nvSpPr>
            <p:spPr bwMode="auto">
              <a:xfrm>
                <a:off x="2544" y="2928"/>
                <a:ext cx="432" cy="432"/>
              </a:xfrm>
              <a:prstGeom prst="ellipse">
                <a:avLst/>
              </a:prstGeom>
              <a:solidFill>
                <a:srgbClr val="00B0F0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08561" name="Oval 17"/>
              <p:cNvSpPr>
                <a:spLocks noChangeArrowheads="1"/>
              </p:cNvSpPr>
              <p:nvPr/>
            </p:nvSpPr>
            <p:spPr bwMode="auto">
              <a:xfrm>
                <a:off x="2544" y="1824"/>
                <a:ext cx="432" cy="432"/>
              </a:xfrm>
              <a:prstGeom prst="ellipse">
                <a:avLst/>
              </a:prstGeom>
              <a:solidFill>
                <a:srgbClr val="00B0F0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3200" b="1" dirty="0">
                    <a:solidFill>
                      <a:schemeClr val="bg2"/>
                    </a:solidFill>
                  </a:rPr>
                  <a:t>!</a:t>
                </a:r>
                <a:endParaRPr lang="en-US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08562" name="Line 18"/>
              <p:cNvSpPr>
                <a:spLocks noChangeShapeType="1"/>
              </p:cNvSpPr>
              <p:nvPr/>
            </p:nvSpPr>
            <p:spPr bwMode="auto">
              <a:xfrm flipV="1">
                <a:off x="2784" y="1152"/>
                <a:ext cx="0" cy="672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63" name="Line 19"/>
              <p:cNvSpPr>
                <a:spLocks noChangeShapeType="1"/>
              </p:cNvSpPr>
              <p:nvPr/>
            </p:nvSpPr>
            <p:spPr bwMode="auto">
              <a:xfrm flipV="1">
                <a:off x="2736" y="2256"/>
                <a:ext cx="0" cy="672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 type="triangle" w="med" len="med"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64" name="Text Box 20"/>
              <p:cNvSpPr txBox="1">
                <a:spLocks noChangeArrowheads="1"/>
              </p:cNvSpPr>
              <p:nvPr/>
            </p:nvSpPr>
            <p:spPr bwMode="auto">
              <a:xfrm>
                <a:off x="2544" y="1344"/>
                <a:ext cx="45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time</a:t>
                </a:r>
              </a:p>
            </p:txBody>
          </p:sp>
          <p:sp>
            <p:nvSpPr>
              <p:cNvPr id="108565" name="Text Box 21"/>
              <p:cNvSpPr txBox="1">
                <a:spLocks noChangeArrowheads="1"/>
              </p:cNvSpPr>
              <p:nvPr/>
            </p:nvSpPr>
            <p:spPr bwMode="auto">
              <a:xfrm>
                <a:off x="2496" y="2448"/>
                <a:ext cx="53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event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1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37" name="Line 21"/>
          <p:cNvSpPr>
            <a:spLocks noChangeShapeType="1"/>
          </p:cNvSpPr>
          <p:nvPr/>
        </p:nvSpPr>
        <p:spPr bwMode="auto">
          <a:xfrm>
            <a:off x="436563" y="4483100"/>
            <a:ext cx="82454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Aligning NOW using MTF</a:t>
            </a:r>
          </a:p>
        </p:txBody>
      </p:sp>
      <p:sp>
        <p:nvSpPr>
          <p:cNvPr id="290819" name="Rectangle 3"/>
          <p:cNvSpPr>
            <a:spLocks noChangeArrowheads="1"/>
          </p:cNvSpPr>
          <p:nvPr/>
        </p:nvSpPr>
        <p:spPr bwMode="auto">
          <a:xfrm>
            <a:off x="3806825" y="4641850"/>
            <a:ext cx="9255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>
                <a:solidFill>
                  <a:srgbClr val="F8996E"/>
                </a:solidFill>
                <a:latin typeface="Arial" charset="0"/>
              </a:rPr>
              <a:t>NOW</a:t>
            </a:r>
          </a:p>
        </p:txBody>
      </p:sp>
      <p:sp>
        <p:nvSpPr>
          <p:cNvPr id="290820" name="Line 4"/>
          <p:cNvSpPr>
            <a:spLocks noChangeShapeType="1"/>
          </p:cNvSpPr>
          <p:nvPr/>
        </p:nvSpPr>
        <p:spPr bwMode="auto">
          <a:xfrm>
            <a:off x="3962400" y="4114800"/>
            <a:ext cx="685800" cy="0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1" name="Line 5"/>
          <p:cNvSpPr>
            <a:spLocks noChangeShapeType="1"/>
          </p:cNvSpPr>
          <p:nvPr/>
        </p:nvSpPr>
        <p:spPr bwMode="auto">
          <a:xfrm>
            <a:off x="3714750" y="3567113"/>
            <a:ext cx="1643063" cy="12700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2" name="Line 6"/>
          <p:cNvSpPr>
            <a:spLocks noChangeShapeType="1"/>
          </p:cNvSpPr>
          <p:nvPr/>
        </p:nvSpPr>
        <p:spPr bwMode="auto">
          <a:xfrm>
            <a:off x="3160713" y="3189288"/>
            <a:ext cx="1479550" cy="22225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3" name="Line 7"/>
          <p:cNvSpPr>
            <a:spLocks noChangeShapeType="1"/>
          </p:cNvSpPr>
          <p:nvPr/>
        </p:nvSpPr>
        <p:spPr bwMode="auto">
          <a:xfrm>
            <a:off x="2968625" y="2743200"/>
            <a:ext cx="1665288" cy="0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4" name="Line 8"/>
          <p:cNvSpPr>
            <a:spLocks noChangeShapeType="1"/>
          </p:cNvSpPr>
          <p:nvPr/>
        </p:nvSpPr>
        <p:spPr bwMode="auto">
          <a:xfrm flipV="1">
            <a:off x="3484563" y="2286000"/>
            <a:ext cx="2795587" cy="12700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5" name="Line 9"/>
          <p:cNvSpPr>
            <a:spLocks noChangeShapeType="1"/>
          </p:cNvSpPr>
          <p:nvPr/>
        </p:nvSpPr>
        <p:spPr bwMode="auto">
          <a:xfrm>
            <a:off x="2819400" y="1905000"/>
            <a:ext cx="3886200" cy="0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6" name="Rectangle 10"/>
          <p:cNvSpPr>
            <a:spLocks noChangeArrowheads="1"/>
          </p:cNvSpPr>
          <p:nvPr/>
        </p:nvSpPr>
        <p:spPr bwMode="auto">
          <a:xfrm>
            <a:off x="1076325" y="5086350"/>
            <a:ext cx="7354888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Semi-lattice of times, all of which contain </a:t>
            </a:r>
            <a:r>
              <a:rPr lang="en-US">
                <a:latin typeface="Arial" charset="0"/>
              </a:rPr>
              <a:t>*NOW</a:t>
            </a:r>
            <a:r>
              <a:rPr lang="en-US"/>
              <a:t>,</a:t>
            </a:r>
          </a:p>
          <a:p>
            <a:r>
              <a:rPr lang="en-US"/>
              <a:t>any of which could be meant by “now”</a:t>
            </a:r>
          </a:p>
          <a:p>
            <a:r>
              <a:rPr lang="en-US"/>
              <a:t>Finite---only conceptualized times of conceptualized states</a:t>
            </a:r>
          </a:p>
        </p:txBody>
      </p:sp>
      <p:sp>
        <p:nvSpPr>
          <p:cNvPr id="290827" name="Rectangle 11"/>
          <p:cNvSpPr>
            <a:spLocks noChangeArrowheads="1"/>
          </p:cNvSpPr>
          <p:nvPr/>
        </p:nvSpPr>
        <p:spPr bwMode="auto">
          <a:xfrm>
            <a:off x="1725613" y="998538"/>
            <a:ext cx="54832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Maximal Temporal Frame based on </a:t>
            </a:r>
            <a:r>
              <a:rPr lang="en-US">
                <a:latin typeface="Arial" charset="0"/>
              </a:rPr>
              <a:t>*NOW</a:t>
            </a:r>
          </a:p>
        </p:txBody>
      </p:sp>
      <p:sp>
        <p:nvSpPr>
          <p:cNvPr id="290828" name="Line 12"/>
          <p:cNvSpPr>
            <a:spLocks noChangeShapeType="1"/>
          </p:cNvSpPr>
          <p:nvPr/>
        </p:nvSpPr>
        <p:spPr bwMode="auto">
          <a:xfrm flipV="1">
            <a:off x="4286250" y="4192588"/>
            <a:ext cx="0" cy="474662"/>
          </a:xfrm>
          <a:prstGeom prst="line">
            <a:avLst/>
          </a:prstGeom>
          <a:noFill/>
          <a:ln w="57150">
            <a:solidFill>
              <a:srgbClr val="FF9900"/>
            </a:solidFill>
            <a:prstDash val="sys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9" name="Line 13"/>
          <p:cNvSpPr>
            <a:spLocks noChangeShapeType="1"/>
          </p:cNvSpPr>
          <p:nvPr/>
        </p:nvSpPr>
        <p:spPr bwMode="auto">
          <a:xfrm flipV="1">
            <a:off x="4121150" y="2754313"/>
            <a:ext cx="0" cy="392112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30" name="Line 14"/>
          <p:cNvSpPr>
            <a:spLocks noChangeShapeType="1"/>
          </p:cNvSpPr>
          <p:nvPr/>
        </p:nvSpPr>
        <p:spPr bwMode="auto">
          <a:xfrm flipH="1" flipV="1">
            <a:off x="3278188" y="3278188"/>
            <a:ext cx="735012" cy="771525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31" name="Line 15"/>
          <p:cNvSpPr>
            <a:spLocks noChangeShapeType="1"/>
          </p:cNvSpPr>
          <p:nvPr/>
        </p:nvSpPr>
        <p:spPr bwMode="auto">
          <a:xfrm flipV="1">
            <a:off x="4975225" y="2339975"/>
            <a:ext cx="0" cy="1211263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32" name="Line 16"/>
          <p:cNvSpPr>
            <a:spLocks noChangeShapeType="1"/>
          </p:cNvSpPr>
          <p:nvPr/>
        </p:nvSpPr>
        <p:spPr bwMode="auto">
          <a:xfrm flipV="1">
            <a:off x="3313113" y="1911350"/>
            <a:ext cx="0" cy="784225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33" name="Line 17"/>
          <p:cNvSpPr>
            <a:spLocks noChangeShapeType="1"/>
          </p:cNvSpPr>
          <p:nvPr/>
        </p:nvSpPr>
        <p:spPr bwMode="auto">
          <a:xfrm flipV="1">
            <a:off x="4868863" y="1947863"/>
            <a:ext cx="0" cy="284162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34" name="Line 18"/>
          <p:cNvSpPr>
            <a:spLocks noChangeShapeType="1"/>
          </p:cNvSpPr>
          <p:nvPr/>
        </p:nvSpPr>
        <p:spPr bwMode="auto">
          <a:xfrm>
            <a:off x="1651000" y="1662113"/>
            <a:ext cx="3490913" cy="0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35" name="Line 19"/>
          <p:cNvSpPr>
            <a:spLocks noChangeShapeType="1"/>
          </p:cNvSpPr>
          <p:nvPr/>
        </p:nvSpPr>
        <p:spPr bwMode="auto">
          <a:xfrm flipH="1" flipV="1">
            <a:off x="2292350" y="1722438"/>
            <a:ext cx="747713" cy="99695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36" name="Line 20"/>
          <p:cNvSpPr>
            <a:spLocks noChangeShapeType="1"/>
          </p:cNvSpPr>
          <p:nvPr/>
        </p:nvSpPr>
        <p:spPr bwMode="auto">
          <a:xfrm flipV="1">
            <a:off x="4310063" y="3562350"/>
            <a:ext cx="0" cy="487363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38" name="Rectangle 22"/>
          <p:cNvSpPr>
            <a:spLocks noChangeArrowheads="1"/>
          </p:cNvSpPr>
          <p:nvPr/>
        </p:nvSpPr>
        <p:spPr bwMode="auto">
          <a:xfrm>
            <a:off x="692150" y="3825875"/>
            <a:ext cx="55303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290839" name="Rectangle 23"/>
          <p:cNvSpPr>
            <a:spLocks noChangeArrowheads="1"/>
          </p:cNvSpPr>
          <p:nvPr/>
        </p:nvSpPr>
        <p:spPr bwMode="auto">
          <a:xfrm>
            <a:off x="574675" y="4611688"/>
            <a:ext cx="857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>
                <a:solidFill>
                  <a:srgbClr val="F8996E"/>
                </a:solidFill>
              </a:rPr>
              <a:t>PML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37" grpId="0" animBg="1"/>
      <p:bldP spid="290837" grpId="1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50" name="Line 10"/>
          <p:cNvSpPr>
            <a:spLocks noChangeShapeType="1"/>
          </p:cNvSpPr>
          <p:nvPr/>
        </p:nvSpPr>
        <p:spPr bwMode="auto">
          <a:xfrm flipV="1">
            <a:off x="4286250" y="4192588"/>
            <a:ext cx="0" cy="474662"/>
          </a:xfrm>
          <a:prstGeom prst="line">
            <a:avLst/>
          </a:prstGeom>
          <a:noFill/>
          <a:ln w="57150">
            <a:solidFill>
              <a:srgbClr val="FF9900"/>
            </a:solidFill>
            <a:prstDash val="sys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63" name="Freeform 23"/>
          <p:cNvSpPr>
            <a:spLocks/>
          </p:cNvSpPr>
          <p:nvPr/>
        </p:nvSpPr>
        <p:spPr bwMode="auto">
          <a:xfrm>
            <a:off x="4024313" y="4140200"/>
            <a:ext cx="476250" cy="573088"/>
          </a:xfrm>
          <a:custGeom>
            <a:avLst/>
            <a:gdLst/>
            <a:ahLst/>
            <a:cxnLst>
              <a:cxn ang="0">
                <a:pos x="248" y="220"/>
              </a:cxn>
              <a:cxn ang="0">
                <a:pos x="195" y="347"/>
              </a:cxn>
              <a:cxn ang="0">
                <a:pos x="143" y="354"/>
              </a:cxn>
              <a:cxn ang="0">
                <a:pos x="53" y="339"/>
              </a:cxn>
              <a:cxn ang="0">
                <a:pos x="23" y="294"/>
              </a:cxn>
              <a:cxn ang="0">
                <a:pos x="1" y="205"/>
              </a:cxn>
              <a:cxn ang="0">
                <a:pos x="8" y="115"/>
              </a:cxn>
              <a:cxn ang="0">
                <a:pos x="151" y="48"/>
              </a:cxn>
              <a:cxn ang="0">
                <a:pos x="293" y="107"/>
              </a:cxn>
              <a:cxn ang="0">
                <a:pos x="248" y="220"/>
              </a:cxn>
            </a:cxnLst>
            <a:rect l="0" t="0" r="r" b="b"/>
            <a:pathLst>
              <a:path w="300" h="361">
                <a:moveTo>
                  <a:pt x="248" y="220"/>
                </a:moveTo>
                <a:cubicBezTo>
                  <a:pt x="239" y="255"/>
                  <a:pt x="236" y="335"/>
                  <a:pt x="195" y="347"/>
                </a:cubicBezTo>
                <a:cubicBezTo>
                  <a:pt x="178" y="352"/>
                  <a:pt x="160" y="352"/>
                  <a:pt x="143" y="354"/>
                </a:cubicBezTo>
                <a:cubicBezTo>
                  <a:pt x="113" y="351"/>
                  <a:pt x="75" y="361"/>
                  <a:pt x="53" y="339"/>
                </a:cubicBezTo>
                <a:cubicBezTo>
                  <a:pt x="40" y="326"/>
                  <a:pt x="23" y="294"/>
                  <a:pt x="23" y="294"/>
                </a:cubicBezTo>
                <a:cubicBezTo>
                  <a:pt x="13" y="263"/>
                  <a:pt x="6" y="238"/>
                  <a:pt x="1" y="205"/>
                </a:cubicBezTo>
                <a:cubicBezTo>
                  <a:pt x="3" y="175"/>
                  <a:pt x="0" y="144"/>
                  <a:pt x="8" y="115"/>
                </a:cubicBezTo>
                <a:cubicBezTo>
                  <a:pt x="17" y="81"/>
                  <a:pt x="119" y="58"/>
                  <a:pt x="151" y="48"/>
                </a:cubicBezTo>
                <a:cubicBezTo>
                  <a:pt x="221" y="0"/>
                  <a:pt x="270" y="44"/>
                  <a:pt x="293" y="107"/>
                </a:cubicBezTo>
                <a:cubicBezTo>
                  <a:pt x="287" y="173"/>
                  <a:pt x="300" y="192"/>
                  <a:pt x="248" y="22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64" name="Line 24"/>
          <p:cNvSpPr>
            <a:spLocks noChangeShapeType="1"/>
          </p:cNvSpPr>
          <p:nvPr/>
        </p:nvSpPr>
        <p:spPr bwMode="auto">
          <a:xfrm>
            <a:off x="396875" y="4487863"/>
            <a:ext cx="82454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Moving </a:t>
            </a:r>
            <a:r>
              <a:rPr lang="en-US">
                <a:latin typeface="Arial" charset="0"/>
              </a:rPr>
              <a:t>NOW</a:t>
            </a:r>
            <a:r>
              <a:rPr lang="en-US"/>
              <a:t> with MTF</a:t>
            </a:r>
          </a:p>
        </p:txBody>
      </p:sp>
      <p:sp>
        <p:nvSpPr>
          <p:cNvPr id="291843" name="Rectangle 3"/>
          <p:cNvSpPr>
            <a:spLocks noChangeArrowheads="1"/>
          </p:cNvSpPr>
          <p:nvPr/>
        </p:nvSpPr>
        <p:spPr bwMode="auto">
          <a:xfrm>
            <a:off x="3806825" y="4641850"/>
            <a:ext cx="9255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>
                <a:solidFill>
                  <a:srgbClr val="F8996E"/>
                </a:solidFill>
                <a:latin typeface="Arial" charset="0"/>
              </a:rPr>
              <a:t>NOW</a:t>
            </a:r>
          </a:p>
        </p:txBody>
      </p:sp>
      <p:sp>
        <p:nvSpPr>
          <p:cNvPr id="291844" name="Line 4"/>
          <p:cNvSpPr>
            <a:spLocks noChangeShapeType="1"/>
          </p:cNvSpPr>
          <p:nvPr/>
        </p:nvSpPr>
        <p:spPr bwMode="auto">
          <a:xfrm>
            <a:off x="3962400" y="4114800"/>
            <a:ext cx="685800" cy="0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45" name="Line 5"/>
          <p:cNvSpPr>
            <a:spLocks noChangeShapeType="1"/>
          </p:cNvSpPr>
          <p:nvPr/>
        </p:nvSpPr>
        <p:spPr bwMode="auto">
          <a:xfrm>
            <a:off x="3714750" y="3567113"/>
            <a:ext cx="1643063" cy="12700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46" name="Line 6"/>
          <p:cNvSpPr>
            <a:spLocks noChangeShapeType="1"/>
          </p:cNvSpPr>
          <p:nvPr/>
        </p:nvSpPr>
        <p:spPr bwMode="auto">
          <a:xfrm>
            <a:off x="3160713" y="3189288"/>
            <a:ext cx="1479550" cy="22225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47" name="Line 7"/>
          <p:cNvSpPr>
            <a:spLocks noChangeShapeType="1"/>
          </p:cNvSpPr>
          <p:nvPr/>
        </p:nvSpPr>
        <p:spPr bwMode="auto">
          <a:xfrm>
            <a:off x="2968625" y="2743200"/>
            <a:ext cx="1665288" cy="0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48" name="Line 8"/>
          <p:cNvSpPr>
            <a:spLocks noChangeShapeType="1"/>
          </p:cNvSpPr>
          <p:nvPr/>
        </p:nvSpPr>
        <p:spPr bwMode="auto">
          <a:xfrm flipV="1">
            <a:off x="3484563" y="2286000"/>
            <a:ext cx="2795587" cy="12700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49" name="Line 9"/>
          <p:cNvSpPr>
            <a:spLocks noChangeShapeType="1"/>
          </p:cNvSpPr>
          <p:nvPr/>
        </p:nvSpPr>
        <p:spPr bwMode="auto">
          <a:xfrm>
            <a:off x="2819400" y="1905000"/>
            <a:ext cx="3886200" cy="0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51" name="Line 11"/>
          <p:cNvSpPr>
            <a:spLocks noChangeShapeType="1"/>
          </p:cNvSpPr>
          <p:nvPr/>
        </p:nvSpPr>
        <p:spPr bwMode="auto">
          <a:xfrm flipV="1">
            <a:off x="4121150" y="2754313"/>
            <a:ext cx="0" cy="392112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52" name="Line 12"/>
          <p:cNvSpPr>
            <a:spLocks noChangeShapeType="1"/>
          </p:cNvSpPr>
          <p:nvPr/>
        </p:nvSpPr>
        <p:spPr bwMode="auto">
          <a:xfrm flipH="1" flipV="1">
            <a:off x="3278188" y="3278188"/>
            <a:ext cx="735012" cy="771525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53" name="Line 13"/>
          <p:cNvSpPr>
            <a:spLocks noChangeShapeType="1"/>
          </p:cNvSpPr>
          <p:nvPr/>
        </p:nvSpPr>
        <p:spPr bwMode="auto">
          <a:xfrm flipV="1">
            <a:off x="4975225" y="2339975"/>
            <a:ext cx="0" cy="1211263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54" name="Line 14"/>
          <p:cNvSpPr>
            <a:spLocks noChangeShapeType="1"/>
          </p:cNvSpPr>
          <p:nvPr/>
        </p:nvSpPr>
        <p:spPr bwMode="auto">
          <a:xfrm flipV="1">
            <a:off x="3313113" y="1911350"/>
            <a:ext cx="0" cy="784225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55" name="Line 15"/>
          <p:cNvSpPr>
            <a:spLocks noChangeShapeType="1"/>
          </p:cNvSpPr>
          <p:nvPr/>
        </p:nvSpPr>
        <p:spPr bwMode="auto">
          <a:xfrm flipV="1">
            <a:off x="4868863" y="1947863"/>
            <a:ext cx="0" cy="284162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56" name="Line 16"/>
          <p:cNvSpPr>
            <a:spLocks noChangeShapeType="1"/>
          </p:cNvSpPr>
          <p:nvPr/>
        </p:nvSpPr>
        <p:spPr bwMode="auto">
          <a:xfrm>
            <a:off x="1651000" y="1662113"/>
            <a:ext cx="3490913" cy="0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57" name="Line 17"/>
          <p:cNvSpPr>
            <a:spLocks noChangeShapeType="1"/>
          </p:cNvSpPr>
          <p:nvPr/>
        </p:nvSpPr>
        <p:spPr bwMode="auto">
          <a:xfrm flipH="1" flipV="1">
            <a:off x="2292350" y="1722438"/>
            <a:ext cx="747713" cy="99695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58" name="Line 18"/>
          <p:cNvSpPr>
            <a:spLocks noChangeShapeType="1"/>
          </p:cNvSpPr>
          <p:nvPr/>
        </p:nvSpPr>
        <p:spPr bwMode="auto">
          <a:xfrm flipV="1">
            <a:off x="4310063" y="3562350"/>
            <a:ext cx="0" cy="487363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59" name="Line 19"/>
          <p:cNvSpPr>
            <a:spLocks noChangeShapeType="1"/>
          </p:cNvSpPr>
          <p:nvPr/>
        </p:nvSpPr>
        <p:spPr bwMode="auto">
          <a:xfrm>
            <a:off x="4695825" y="4113213"/>
            <a:ext cx="555625" cy="0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60" name="Line 20"/>
          <p:cNvSpPr>
            <a:spLocks noChangeShapeType="1"/>
          </p:cNvSpPr>
          <p:nvPr/>
        </p:nvSpPr>
        <p:spPr bwMode="auto">
          <a:xfrm flipV="1">
            <a:off x="5056188" y="3608388"/>
            <a:ext cx="0" cy="439737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61" name="Line 21"/>
          <p:cNvSpPr>
            <a:spLocks noChangeShapeType="1"/>
          </p:cNvSpPr>
          <p:nvPr/>
        </p:nvSpPr>
        <p:spPr bwMode="auto">
          <a:xfrm flipH="1" flipV="1">
            <a:off x="4389438" y="1682750"/>
            <a:ext cx="463550" cy="2363788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65" name="Line 25"/>
          <p:cNvSpPr>
            <a:spLocks noChangeShapeType="1"/>
          </p:cNvSpPr>
          <p:nvPr/>
        </p:nvSpPr>
        <p:spPr bwMode="auto">
          <a:xfrm>
            <a:off x="436563" y="4483100"/>
            <a:ext cx="82454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62" name="Line 22"/>
          <p:cNvSpPr>
            <a:spLocks noChangeShapeType="1"/>
          </p:cNvSpPr>
          <p:nvPr/>
        </p:nvSpPr>
        <p:spPr bwMode="auto">
          <a:xfrm flipV="1">
            <a:off x="4438650" y="4154488"/>
            <a:ext cx="392113" cy="557212"/>
          </a:xfrm>
          <a:prstGeom prst="line">
            <a:avLst/>
          </a:prstGeom>
          <a:noFill/>
          <a:ln w="57150">
            <a:solidFill>
              <a:srgbClr val="FF9900"/>
            </a:solidFill>
            <a:prstDash val="sys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66" name="Rectangle 26"/>
          <p:cNvSpPr>
            <a:spLocks noChangeArrowheads="1"/>
          </p:cNvSpPr>
          <p:nvPr/>
        </p:nvSpPr>
        <p:spPr bwMode="auto">
          <a:xfrm>
            <a:off x="809625" y="3813175"/>
            <a:ext cx="55303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291867" name="Rectangle 27"/>
          <p:cNvSpPr>
            <a:spLocks noChangeArrowheads="1"/>
          </p:cNvSpPr>
          <p:nvPr/>
        </p:nvSpPr>
        <p:spPr bwMode="auto">
          <a:xfrm>
            <a:off x="692150" y="4649788"/>
            <a:ext cx="857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>
                <a:solidFill>
                  <a:srgbClr val="F8996E"/>
                </a:solidFill>
              </a:rPr>
              <a:t>PML</a:t>
            </a:r>
          </a:p>
        </p:txBody>
      </p:sp>
      <p:sp>
        <p:nvSpPr>
          <p:cNvPr id="291868" name="Text Box 28"/>
          <p:cNvSpPr txBox="1">
            <a:spLocks noChangeArrowheads="1"/>
          </p:cNvSpPr>
          <p:nvPr/>
        </p:nvSpPr>
        <p:spPr bwMode="auto">
          <a:xfrm>
            <a:off x="1057275" y="5108575"/>
            <a:ext cx="66786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Moves when Cassie acts, newly observes a state,</a:t>
            </a:r>
          </a:p>
          <a:p>
            <a:r>
              <a:rPr lang="en-US"/>
              <a:t>or is informed of a new state. </a:t>
            </a:r>
          </a:p>
          <a:p>
            <a:r>
              <a:rPr lang="en-US"/>
              <a:t>Always includes times of states in modality registers.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63" grpId="0" animBg="1"/>
      <p:bldP spid="291864" grpId="0" animBg="1"/>
      <p:bldP spid="291859" grpId="0" animBg="1"/>
      <p:bldP spid="291860" grpId="0" animBg="1"/>
      <p:bldP spid="291861" grpId="0" animBg="1"/>
      <p:bldP spid="291865" grpId="0" animBg="1"/>
      <p:bldP spid="291865" grpId="1" animBg="1"/>
      <p:bldP spid="291862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fld id="{23B99198-9109-45F5-AF01-A3FA1B1F60EF}" type="slidenum">
              <a:rPr lang="en-US"/>
              <a:pPr/>
              <a:t>48</a:t>
            </a:fld>
            <a:endParaRPr lang="en-US" dirty="0"/>
          </a:p>
        </p:txBody>
      </p:sp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727075" y="517525"/>
            <a:ext cx="7772400" cy="693738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sz="4000"/>
              <a:t>Collaborators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5663" y="2017713"/>
            <a:ext cx="7396162" cy="2214562"/>
          </a:xfrm>
        </p:spPr>
        <p:txBody>
          <a:bodyPr/>
          <a:lstStyle/>
          <a:p>
            <a:pPr algn="ctr">
              <a:buClr>
                <a:schemeClr val="tx2"/>
              </a:buClr>
              <a:buFontTx/>
              <a:buNone/>
            </a:pPr>
            <a:r>
              <a:rPr lang="en-US"/>
              <a:t>Past and present members of</a:t>
            </a:r>
          </a:p>
          <a:p>
            <a:pPr algn="ctr">
              <a:buClr>
                <a:schemeClr val="tx2"/>
              </a:buClr>
              <a:buFontTx/>
              <a:buNone/>
            </a:pPr>
            <a:r>
              <a:rPr lang="en-US"/>
              <a:t>SNeRG: The SNePS Research Group</a:t>
            </a:r>
          </a:p>
          <a:p>
            <a:pPr algn="ctr">
              <a:buClr>
                <a:schemeClr val="tx2"/>
              </a:buClr>
              <a:buFontTx/>
              <a:buNone/>
            </a:pPr>
            <a:r>
              <a:rPr lang="en-US">
                <a:hlinkClick r:id="rId2"/>
              </a:rPr>
              <a:t>http://www.cse.buffalo.edu/sneps/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545942"/>
            <a:ext cx="1905000" cy="312057"/>
          </a:xfrm>
        </p:spPr>
        <p:txBody>
          <a:bodyPr/>
          <a:lstStyle/>
          <a:p>
            <a:pPr algn="ctr"/>
            <a:r>
              <a:rPr lang="en-US" smtClean="0"/>
              <a:t>CSE 719</a:t>
            </a:r>
            <a:endParaRPr lang="en-US" dirty="0"/>
          </a:p>
        </p:txBody>
      </p:sp>
      <p:sp>
        <p:nvSpPr>
          <p:cNvPr id="4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4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514" y="6451600"/>
            <a:ext cx="1905000" cy="217714"/>
          </a:xfrm>
        </p:spPr>
        <p:txBody>
          <a:bodyPr/>
          <a:lstStyle/>
          <a:p>
            <a:fld id="{5ECAFE09-A097-4120-92C0-623DBDBEBF5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89508" name="Oval 36"/>
          <p:cNvSpPr>
            <a:spLocks noChangeArrowheads="1"/>
          </p:cNvSpPr>
          <p:nvPr/>
        </p:nvSpPr>
        <p:spPr bwMode="auto">
          <a:xfrm>
            <a:off x="1641475" y="5270500"/>
            <a:ext cx="2292350" cy="8270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4" name="Rectangle 2"/>
          <p:cNvSpPr>
            <a:spLocks noChangeArrowheads="1"/>
          </p:cNvSpPr>
          <p:nvPr/>
        </p:nvSpPr>
        <p:spPr bwMode="auto">
          <a:xfrm>
            <a:off x="2689225" y="692150"/>
            <a:ext cx="3733800" cy="10668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5" name="Rectangle 3"/>
          <p:cNvSpPr>
            <a:spLocks noChangeArrowheads="1"/>
          </p:cNvSpPr>
          <p:nvPr/>
        </p:nvSpPr>
        <p:spPr bwMode="auto">
          <a:xfrm>
            <a:off x="2689225" y="1758950"/>
            <a:ext cx="3733800" cy="11430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6" name="Rectangle 4"/>
          <p:cNvSpPr>
            <a:spLocks noChangeArrowheads="1"/>
          </p:cNvSpPr>
          <p:nvPr/>
        </p:nvSpPr>
        <p:spPr bwMode="auto">
          <a:xfrm>
            <a:off x="2689225" y="2901950"/>
            <a:ext cx="3733800" cy="792163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7" name="Rectangle 5"/>
          <p:cNvSpPr>
            <a:spLocks noChangeArrowheads="1"/>
          </p:cNvSpPr>
          <p:nvPr/>
        </p:nvSpPr>
        <p:spPr bwMode="auto">
          <a:xfrm>
            <a:off x="2689225" y="4494213"/>
            <a:ext cx="3733800" cy="541337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8" name="Rectangle 6"/>
          <p:cNvSpPr>
            <a:spLocks noChangeArrowheads="1"/>
          </p:cNvSpPr>
          <p:nvPr/>
        </p:nvSpPr>
        <p:spPr bwMode="auto">
          <a:xfrm>
            <a:off x="2689225" y="5050064"/>
            <a:ext cx="3733800" cy="14478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9" name="Text Box 7"/>
          <p:cNvSpPr txBox="1">
            <a:spLocks noChangeArrowheads="1"/>
          </p:cNvSpPr>
          <p:nvPr/>
        </p:nvSpPr>
        <p:spPr bwMode="auto">
          <a:xfrm>
            <a:off x="2689225" y="768350"/>
            <a:ext cx="488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KL</a:t>
            </a:r>
          </a:p>
        </p:txBody>
      </p:sp>
      <p:sp>
        <p:nvSpPr>
          <p:cNvPr id="489480" name="Text Box 8"/>
          <p:cNvSpPr txBox="1">
            <a:spLocks noChangeArrowheads="1"/>
          </p:cNvSpPr>
          <p:nvPr/>
        </p:nvSpPr>
        <p:spPr bwMode="auto">
          <a:xfrm>
            <a:off x="2689225" y="1758950"/>
            <a:ext cx="79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PMLa</a:t>
            </a:r>
          </a:p>
        </p:txBody>
      </p:sp>
      <p:sp>
        <p:nvSpPr>
          <p:cNvPr id="489481" name="Text Box 9"/>
          <p:cNvSpPr txBox="1">
            <a:spLocks noChangeArrowheads="1"/>
          </p:cNvSpPr>
          <p:nvPr/>
        </p:nvSpPr>
        <p:spPr bwMode="auto">
          <a:xfrm>
            <a:off x="2689225" y="290195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PMLb</a:t>
            </a:r>
          </a:p>
        </p:txBody>
      </p:sp>
      <p:sp>
        <p:nvSpPr>
          <p:cNvPr id="489482" name="Text Box 10"/>
          <p:cNvSpPr txBox="1">
            <a:spLocks noChangeArrowheads="1"/>
          </p:cNvSpPr>
          <p:nvPr/>
        </p:nvSpPr>
        <p:spPr bwMode="auto">
          <a:xfrm>
            <a:off x="2765425" y="4502150"/>
            <a:ext cx="79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PMLc</a:t>
            </a:r>
          </a:p>
        </p:txBody>
      </p:sp>
      <p:sp>
        <p:nvSpPr>
          <p:cNvPr id="489483" name="Text Box 11"/>
          <p:cNvSpPr txBox="1">
            <a:spLocks noChangeArrowheads="1"/>
          </p:cNvSpPr>
          <p:nvPr/>
        </p:nvSpPr>
        <p:spPr bwMode="auto">
          <a:xfrm>
            <a:off x="2689225" y="5416550"/>
            <a:ext cx="64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SAL</a:t>
            </a:r>
          </a:p>
        </p:txBody>
      </p:sp>
      <p:sp>
        <p:nvSpPr>
          <p:cNvPr id="489484" name="Rectangle 12"/>
          <p:cNvSpPr>
            <a:spLocks noChangeArrowheads="1"/>
          </p:cNvSpPr>
          <p:nvPr/>
        </p:nvSpPr>
        <p:spPr bwMode="auto">
          <a:xfrm>
            <a:off x="1546225" y="692150"/>
            <a:ext cx="5105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85" name="Text Box 13"/>
          <p:cNvSpPr txBox="1">
            <a:spLocks noChangeArrowheads="1"/>
          </p:cNvSpPr>
          <p:nvPr/>
        </p:nvSpPr>
        <p:spPr bwMode="auto">
          <a:xfrm>
            <a:off x="1682750" y="652463"/>
            <a:ext cx="717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bg2"/>
                </a:solidFill>
                <a:latin typeface="Arial" charset="0"/>
              </a:rPr>
              <a:t>Mind</a:t>
            </a:r>
          </a:p>
        </p:txBody>
      </p:sp>
      <p:sp>
        <p:nvSpPr>
          <p:cNvPr id="489486" name="Rectangle 14"/>
          <p:cNvSpPr>
            <a:spLocks noChangeArrowheads="1"/>
          </p:cNvSpPr>
          <p:nvPr/>
        </p:nvSpPr>
        <p:spPr bwMode="auto">
          <a:xfrm>
            <a:off x="1546225" y="1758950"/>
            <a:ext cx="5105400" cy="472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87" name="Text Box 15"/>
          <p:cNvSpPr txBox="1">
            <a:spLocks noChangeArrowheads="1"/>
          </p:cNvSpPr>
          <p:nvPr/>
        </p:nvSpPr>
        <p:spPr bwMode="auto">
          <a:xfrm>
            <a:off x="1682750" y="171926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dirty="0">
                <a:solidFill>
                  <a:srgbClr val="FFC000"/>
                </a:solidFill>
                <a:latin typeface="Arial" charset="0"/>
              </a:rPr>
              <a:t>Body</a:t>
            </a:r>
          </a:p>
        </p:txBody>
      </p:sp>
      <p:sp>
        <p:nvSpPr>
          <p:cNvPr id="489488" name="Line 16"/>
          <p:cNvSpPr>
            <a:spLocks noChangeShapeType="1"/>
          </p:cNvSpPr>
          <p:nvPr/>
        </p:nvSpPr>
        <p:spPr bwMode="auto">
          <a:xfrm>
            <a:off x="487363" y="2901950"/>
            <a:ext cx="83375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89" name="Text Box 17"/>
          <p:cNvSpPr txBox="1">
            <a:spLocks noChangeArrowheads="1"/>
          </p:cNvSpPr>
          <p:nvPr/>
        </p:nvSpPr>
        <p:spPr bwMode="auto">
          <a:xfrm>
            <a:off x="7032625" y="1454150"/>
            <a:ext cx="17335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0" i="1">
                <a:latin typeface="Arial" charset="0"/>
              </a:rPr>
              <a:t>Independent</a:t>
            </a:r>
          </a:p>
          <a:p>
            <a:pPr algn="ctr" eaLnBrk="1" hangingPunct="1"/>
            <a:r>
              <a:rPr lang="en-US" sz="1800" b="0" i="1">
                <a:latin typeface="Arial" charset="0"/>
              </a:rPr>
              <a:t>of lower-body</a:t>
            </a:r>
          </a:p>
          <a:p>
            <a:pPr algn="ctr" eaLnBrk="1" hangingPunct="1"/>
            <a:r>
              <a:rPr lang="en-US" sz="1800" b="0" i="1">
                <a:latin typeface="Arial" charset="0"/>
              </a:rPr>
              <a:t>implementation</a:t>
            </a:r>
          </a:p>
        </p:txBody>
      </p:sp>
      <p:sp>
        <p:nvSpPr>
          <p:cNvPr id="489490" name="AutoShape 18"/>
          <p:cNvSpPr>
            <a:spLocks noChangeArrowheads="1"/>
          </p:cNvSpPr>
          <p:nvPr/>
        </p:nvSpPr>
        <p:spPr bwMode="auto">
          <a:xfrm>
            <a:off x="2994025" y="3740150"/>
            <a:ext cx="685800" cy="685800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91" name="AutoShape 19"/>
          <p:cNvSpPr>
            <a:spLocks noChangeArrowheads="1"/>
          </p:cNvSpPr>
          <p:nvPr/>
        </p:nvSpPr>
        <p:spPr bwMode="auto">
          <a:xfrm>
            <a:off x="3984625" y="3740150"/>
            <a:ext cx="685800" cy="685800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92" name="AutoShape 20"/>
          <p:cNvSpPr>
            <a:spLocks noChangeArrowheads="1"/>
          </p:cNvSpPr>
          <p:nvPr/>
        </p:nvSpPr>
        <p:spPr bwMode="auto">
          <a:xfrm>
            <a:off x="4931682" y="3725636"/>
            <a:ext cx="685800" cy="685800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93" name="Line 21"/>
          <p:cNvSpPr>
            <a:spLocks noChangeShapeType="1"/>
          </p:cNvSpPr>
          <p:nvPr/>
        </p:nvSpPr>
        <p:spPr bwMode="auto">
          <a:xfrm>
            <a:off x="4441825" y="465455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4" name="Line 22"/>
          <p:cNvSpPr>
            <a:spLocks noChangeShapeType="1"/>
          </p:cNvSpPr>
          <p:nvPr/>
        </p:nvSpPr>
        <p:spPr bwMode="auto">
          <a:xfrm>
            <a:off x="4441825" y="252095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5" name="Line 23"/>
          <p:cNvSpPr>
            <a:spLocks noChangeShapeType="1"/>
          </p:cNvSpPr>
          <p:nvPr/>
        </p:nvSpPr>
        <p:spPr bwMode="auto">
          <a:xfrm>
            <a:off x="4441825" y="145415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6" name="Line 24"/>
          <p:cNvSpPr>
            <a:spLocks noChangeShapeType="1"/>
          </p:cNvSpPr>
          <p:nvPr/>
        </p:nvSpPr>
        <p:spPr bwMode="auto">
          <a:xfrm>
            <a:off x="5794375" y="5568950"/>
            <a:ext cx="2590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7" name="Line 25"/>
          <p:cNvSpPr>
            <a:spLocks noChangeShapeType="1"/>
          </p:cNvSpPr>
          <p:nvPr/>
        </p:nvSpPr>
        <p:spPr bwMode="auto">
          <a:xfrm>
            <a:off x="5832475" y="5949950"/>
            <a:ext cx="2514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8" name="Line 26"/>
          <p:cNvSpPr>
            <a:spLocks noChangeShapeType="1"/>
          </p:cNvSpPr>
          <p:nvPr/>
        </p:nvSpPr>
        <p:spPr bwMode="auto">
          <a:xfrm>
            <a:off x="5832475" y="6330950"/>
            <a:ext cx="2514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9" name="Text Box 27"/>
          <p:cNvSpPr txBox="1">
            <a:spLocks noChangeArrowheads="1"/>
          </p:cNvSpPr>
          <p:nvPr/>
        </p:nvSpPr>
        <p:spPr bwMode="auto">
          <a:xfrm>
            <a:off x="6918325" y="5264150"/>
            <a:ext cx="984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Hearing</a:t>
            </a:r>
          </a:p>
        </p:txBody>
      </p:sp>
      <p:sp>
        <p:nvSpPr>
          <p:cNvPr id="489500" name="Text Box 28"/>
          <p:cNvSpPr txBox="1">
            <a:spLocks noChangeArrowheads="1"/>
          </p:cNvSpPr>
          <p:nvPr/>
        </p:nvSpPr>
        <p:spPr bwMode="auto">
          <a:xfrm>
            <a:off x="6988175" y="564515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Vision</a:t>
            </a:r>
          </a:p>
        </p:txBody>
      </p:sp>
      <p:sp>
        <p:nvSpPr>
          <p:cNvPr id="489501" name="Text Box 29"/>
          <p:cNvSpPr txBox="1">
            <a:spLocks noChangeArrowheads="1"/>
          </p:cNvSpPr>
          <p:nvPr/>
        </p:nvSpPr>
        <p:spPr bwMode="auto">
          <a:xfrm>
            <a:off x="6956425" y="602615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Motion</a:t>
            </a:r>
          </a:p>
        </p:txBody>
      </p:sp>
      <p:sp>
        <p:nvSpPr>
          <p:cNvPr id="489502" name="Line 30"/>
          <p:cNvSpPr>
            <a:spLocks noChangeShapeType="1"/>
          </p:cNvSpPr>
          <p:nvPr/>
        </p:nvSpPr>
        <p:spPr bwMode="auto">
          <a:xfrm>
            <a:off x="5794375" y="5187950"/>
            <a:ext cx="2590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503" name="Text Box 31"/>
          <p:cNvSpPr txBox="1">
            <a:spLocks noChangeArrowheads="1"/>
          </p:cNvSpPr>
          <p:nvPr/>
        </p:nvSpPr>
        <p:spPr bwMode="auto">
          <a:xfrm>
            <a:off x="6911975" y="4883150"/>
            <a:ext cx="95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Speech</a:t>
            </a:r>
          </a:p>
        </p:txBody>
      </p:sp>
      <p:sp>
        <p:nvSpPr>
          <p:cNvPr id="489504" name="Text Box 32"/>
          <p:cNvSpPr txBox="1">
            <a:spLocks noChangeArrowheads="1"/>
          </p:cNvSpPr>
          <p:nvPr/>
        </p:nvSpPr>
        <p:spPr bwMode="auto">
          <a:xfrm>
            <a:off x="8491538" y="4978400"/>
            <a:ext cx="4000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W</a:t>
            </a:r>
          </a:p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O</a:t>
            </a:r>
          </a:p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R</a:t>
            </a:r>
          </a:p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L</a:t>
            </a:r>
          </a:p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D</a:t>
            </a:r>
          </a:p>
        </p:txBody>
      </p:sp>
      <p:sp>
        <p:nvSpPr>
          <p:cNvPr id="489505" name="Text Box 33"/>
          <p:cNvSpPr txBox="1">
            <a:spLocks noChangeArrowheads="1"/>
          </p:cNvSpPr>
          <p:nvPr/>
        </p:nvSpPr>
        <p:spPr bwMode="auto">
          <a:xfrm>
            <a:off x="3527425" y="3892550"/>
            <a:ext cx="1579563" cy="33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600" b="0">
                <a:latin typeface="Arial" charset="0"/>
              </a:rPr>
              <a:t> I/P s o c k e t s</a:t>
            </a:r>
          </a:p>
        </p:txBody>
      </p:sp>
      <p:sp>
        <p:nvSpPr>
          <p:cNvPr id="489506" name="Rectangle 34"/>
          <p:cNvSpPr>
            <a:spLocks noChangeArrowheads="1"/>
          </p:cNvSpPr>
          <p:nvPr/>
        </p:nvSpPr>
        <p:spPr bwMode="auto">
          <a:xfrm>
            <a:off x="1885950" y="185738"/>
            <a:ext cx="4724400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buClr>
                <a:schemeClr val="tx2"/>
              </a:buClr>
            </a:pPr>
            <a:r>
              <a:rPr lang="en-US" sz="3200" b="0" dirty="0" smtClean="0">
                <a:solidFill>
                  <a:srgbClr val="993300"/>
                </a:solidFill>
              </a:rPr>
              <a:t>GLAIR Architecture</a:t>
            </a:r>
            <a:endParaRPr lang="en-US" sz="3200" b="0" dirty="0">
              <a:solidFill>
                <a:srgbClr val="993300"/>
              </a:solidFill>
            </a:endParaRPr>
          </a:p>
        </p:txBody>
      </p:sp>
      <p:sp>
        <p:nvSpPr>
          <p:cNvPr id="489507" name="Text Box 35"/>
          <p:cNvSpPr txBox="1">
            <a:spLocks noChangeArrowheads="1"/>
          </p:cNvSpPr>
          <p:nvPr/>
        </p:nvSpPr>
        <p:spPr bwMode="auto">
          <a:xfrm>
            <a:off x="6996113" y="3217863"/>
            <a:ext cx="17335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0" i="1">
                <a:latin typeface="Arial" charset="0"/>
              </a:rPr>
              <a:t>Dependent</a:t>
            </a:r>
          </a:p>
          <a:p>
            <a:pPr algn="ctr" eaLnBrk="1" hangingPunct="1"/>
            <a:r>
              <a:rPr lang="en-US" sz="1800" b="0" i="1">
                <a:latin typeface="Arial" charset="0"/>
              </a:rPr>
              <a:t>on lower-body</a:t>
            </a:r>
          </a:p>
          <a:p>
            <a:pPr algn="ctr" eaLnBrk="1" hangingPunct="1"/>
            <a:r>
              <a:rPr lang="en-US" sz="1800" b="0" i="1">
                <a:latin typeface="Arial" charset="0"/>
              </a:rPr>
              <a:t>implementation</a:t>
            </a:r>
          </a:p>
        </p:txBody>
      </p:sp>
      <p:sp>
        <p:nvSpPr>
          <p:cNvPr id="489509" name="Line 37"/>
          <p:cNvSpPr>
            <a:spLocks noChangeShapeType="1"/>
          </p:cNvSpPr>
          <p:nvPr/>
        </p:nvSpPr>
        <p:spPr bwMode="auto">
          <a:xfrm>
            <a:off x="2466975" y="5283200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510" name="Line 38"/>
          <p:cNvSpPr>
            <a:spLocks noChangeShapeType="1"/>
          </p:cNvSpPr>
          <p:nvPr/>
        </p:nvSpPr>
        <p:spPr bwMode="auto">
          <a:xfrm>
            <a:off x="2584450" y="6096000"/>
            <a:ext cx="1000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511" name="Text Box 39"/>
          <p:cNvSpPr txBox="1">
            <a:spLocks noChangeArrowheads="1"/>
          </p:cNvSpPr>
          <p:nvPr/>
        </p:nvSpPr>
        <p:spPr bwMode="auto">
          <a:xfrm>
            <a:off x="895350" y="4832350"/>
            <a:ext cx="16573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Proprioception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Sensori</a:t>
            </a:r>
            <a:r>
              <a:rPr lang="en-US" dirty="0" smtClean="0"/>
              <a:t>-Actuator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Sensor and </a:t>
            </a:r>
            <a:r>
              <a:rPr lang="en-US" dirty="0" err="1" smtClean="0"/>
              <a:t>effector</a:t>
            </a:r>
            <a:r>
              <a:rPr lang="en-US" dirty="0" smtClean="0"/>
              <a:t> controllers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5-Point Star 18"/>
          <p:cNvSpPr/>
          <p:nvPr/>
        </p:nvSpPr>
        <p:spPr bwMode="auto">
          <a:xfrm>
            <a:off x="7997371" y="5892799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Perceptuo</a:t>
            </a:r>
            <a:r>
              <a:rPr lang="en-US" dirty="0" smtClean="0"/>
              <a:t>-Motor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PMLa</a:t>
            </a:r>
            <a:endParaRPr lang="en-US" dirty="0" smtClean="0"/>
          </a:p>
          <a:p>
            <a:r>
              <a:rPr lang="en-US" dirty="0" err="1" smtClean="0"/>
              <a:t>PMLb</a:t>
            </a:r>
            <a:endParaRPr lang="en-US" dirty="0" smtClean="0"/>
          </a:p>
          <a:p>
            <a:r>
              <a:rPr lang="en-US" dirty="0" err="1" smtClean="0"/>
              <a:t>PMLc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5-Point Star 18"/>
          <p:cNvSpPr/>
          <p:nvPr/>
        </p:nvSpPr>
        <p:spPr bwMode="auto">
          <a:xfrm>
            <a:off x="7997371" y="5515427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5-Point Star 19"/>
          <p:cNvSpPr/>
          <p:nvPr/>
        </p:nvSpPr>
        <p:spPr bwMode="auto">
          <a:xfrm>
            <a:off x="7997371" y="4695370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5-Point Star 20"/>
          <p:cNvSpPr/>
          <p:nvPr/>
        </p:nvSpPr>
        <p:spPr bwMode="auto">
          <a:xfrm>
            <a:off x="7997371" y="4223656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PMLc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Abstracts sensors &amp; effectors</a:t>
            </a:r>
          </a:p>
          <a:p>
            <a:r>
              <a:rPr lang="en-US" dirty="0" smtClean="0"/>
              <a:t>Body’s behavioral repertoire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5-Point Star 24"/>
          <p:cNvSpPr/>
          <p:nvPr/>
        </p:nvSpPr>
        <p:spPr bwMode="auto">
          <a:xfrm>
            <a:off x="7997371" y="5500914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PMLb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752600"/>
            <a:ext cx="8461828" cy="4114800"/>
          </a:xfrm>
        </p:spPr>
        <p:txBody>
          <a:bodyPr/>
          <a:lstStyle/>
          <a:p>
            <a:r>
              <a:rPr lang="en-US" dirty="0" smtClean="0"/>
              <a:t>Translation &amp; Communication</a:t>
            </a:r>
          </a:p>
          <a:p>
            <a:pPr lvl="1"/>
            <a:r>
              <a:rPr lang="en-US" dirty="0" smtClean="0"/>
              <a:t>Between </a:t>
            </a:r>
            <a:r>
              <a:rPr lang="en-US" dirty="0" err="1" smtClean="0"/>
              <a:t>PMLa</a:t>
            </a:r>
            <a:r>
              <a:rPr lang="en-US" dirty="0" smtClean="0"/>
              <a:t> &amp; </a:t>
            </a:r>
            <a:r>
              <a:rPr lang="en-US" dirty="0" err="1" smtClean="0"/>
              <a:t>PMLc</a:t>
            </a:r>
            <a:endParaRPr lang="en-US" dirty="0" smtClean="0"/>
          </a:p>
          <a:p>
            <a:r>
              <a:rPr lang="en-US" dirty="0" smtClean="0"/>
              <a:t>Highest layer that knows body implementation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5-Point Star 18"/>
          <p:cNvSpPr/>
          <p:nvPr/>
        </p:nvSpPr>
        <p:spPr bwMode="auto">
          <a:xfrm>
            <a:off x="7997371" y="4673599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3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Blank Presentation 3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62515</TotalTime>
  <Words>1600</Words>
  <Application>Microsoft Office PowerPoint</Application>
  <PresentationFormat>On-screen Show (4:3)</PresentationFormat>
  <Paragraphs>596</Paragraphs>
  <Slides>48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1" baseType="lpstr">
      <vt:lpstr>Blank Presentation</vt:lpstr>
      <vt:lpstr>Custom Design</vt:lpstr>
      <vt:lpstr>Bitmap Image</vt:lpstr>
      <vt:lpstr>The GLAIR Cognitive Architecture and Prospects for Consciousness </vt:lpstr>
      <vt:lpstr>Outline</vt:lpstr>
      <vt:lpstr>Cognitive Architecture</vt:lpstr>
      <vt:lpstr>Grounded Layered Architecture with Integrated Reasoning</vt:lpstr>
      <vt:lpstr>Slide 5</vt:lpstr>
      <vt:lpstr>Sensori-Actuator Layer</vt:lpstr>
      <vt:lpstr>Perceptuo-Motor Layer</vt:lpstr>
      <vt:lpstr>PMLc</vt:lpstr>
      <vt:lpstr>PMLb</vt:lpstr>
      <vt:lpstr>PMLa</vt:lpstr>
      <vt:lpstr>The Knowledge Layer</vt:lpstr>
      <vt:lpstr>Outline</vt:lpstr>
      <vt:lpstr>SNePS</vt:lpstr>
      <vt:lpstr>Ontology of Mental Entities</vt:lpstr>
      <vt:lpstr>Policies Reasoning           Acting</vt:lpstr>
      <vt:lpstr>Types of Acts I</vt:lpstr>
      <vt:lpstr>Types of Acts II</vt:lpstr>
      <vt:lpstr>Acting           Reasoning Control Acts</vt:lpstr>
      <vt:lpstr>Goal Talk</vt:lpstr>
      <vt:lpstr>Behavior Cycle</vt:lpstr>
      <vt:lpstr>Outline</vt:lpstr>
      <vt:lpstr>FEVAHR/Cassie in the Lab</vt:lpstr>
      <vt:lpstr>Entities, Terms, Symbols, Objects</vt:lpstr>
      <vt:lpstr>Alignment</vt:lpstr>
      <vt:lpstr>World Objects to Feature Tuples</vt:lpstr>
      <vt:lpstr>Feature Tuples to KL Terms</vt:lpstr>
      <vt:lpstr>Incomplete PML-Descriptions</vt:lpstr>
      <vt:lpstr>Unifying PML-Descriptions</vt:lpstr>
      <vt:lpstr>Deictic Registers</vt:lpstr>
      <vt:lpstr>Modality Registers</vt:lpstr>
      <vt:lpstr>Acting 1</vt:lpstr>
      <vt:lpstr>Acting 2</vt:lpstr>
      <vt:lpstr>Acting 3</vt:lpstr>
      <vt:lpstr>Use of Indexicals 1</vt:lpstr>
      <vt:lpstr>Use of Indexicals 2</vt:lpstr>
      <vt:lpstr>Use of Indexicals 3</vt:lpstr>
      <vt:lpstr>Use of Indexicals 4</vt:lpstr>
      <vt:lpstr>Use of Indexicals 5</vt:lpstr>
      <vt:lpstr>Use of Indexicals 6</vt:lpstr>
      <vt:lpstr>Slide 40</vt:lpstr>
      <vt:lpstr>Outline</vt:lpstr>
      <vt:lpstr>Representation of Time</vt:lpstr>
      <vt:lpstr>Building Episodic Memory</vt:lpstr>
      <vt:lpstr>Performing a Punctual Act</vt:lpstr>
      <vt:lpstr>Performing a Durative Act</vt:lpstr>
      <vt:lpstr>Aligning NOW using MTF</vt:lpstr>
      <vt:lpstr>Moving NOW with MTF</vt:lpstr>
      <vt:lpstr>Collaborators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MGLAIR</dc:title>
  <dc:creator>Stuart C. Shapiro</dc:creator>
  <cp:lastModifiedBy>shapiro</cp:lastModifiedBy>
  <cp:revision>777</cp:revision>
  <cp:lastPrinted>2001-07-31T08:53:16Z</cp:lastPrinted>
  <dcterms:created xsi:type="dcterms:W3CDTF">2009-11-05T13:21:42Z</dcterms:created>
  <dcterms:modified xsi:type="dcterms:W3CDTF">2009-12-03T13:56:59Z</dcterms:modified>
</cp:coreProperties>
</file>