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96" r:id="rId2"/>
    <p:sldId id="382" r:id="rId3"/>
    <p:sldId id="381" r:id="rId4"/>
    <p:sldId id="363" r:id="rId5"/>
    <p:sldId id="298" r:id="rId6"/>
    <p:sldId id="303" r:id="rId7"/>
    <p:sldId id="304" r:id="rId8"/>
    <p:sldId id="306" r:id="rId9"/>
    <p:sldId id="307" r:id="rId10"/>
    <p:sldId id="305" r:id="rId11"/>
    <p:sldId id="302" r:id="rId12"/>
    <p:sldId id="360" r:id="rId13"/>
    <p:sldId id="338" r:id="rId14"/>
    <p:sldId id="383" r:id="rId15"/>
    <p:sldId id="341" r:id="rId16"/>
    <p:sldId id="342" r:id="rId17"/>
    <p:sldId id="368" r:id="rId18"/>
    <p:sldId id="369" r:id="rId19"/>
    <p:sldId id="370" r:id="rId20"/>
    <p:sldId id="371" r:id="rId21"/>
    <p:sldId id="343" r:id="rId22"/>
    <p:sldId id="344" r:id="rId23"/>
    <p:sldId id="384" r:id="rId24"/>
    <p:sldId id="373" r:id="rId25"/>
    <p:sldId id="347" r:id="rId26"/>
    <p:sldId id="385" r:id="rId27"/>
    <p:sldId id="297" r:id="rId28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9900"/>
    <a:srgbClr val="DA4A0A"/>
    <a:srgbClr val="6699FF"/>
    <a:srgbClr val="FF99CC"/>
    <a:srgbClr val="FFFF00"/>
    <a:srgbClr val="66FF66"/>
    <a:srgbClr val="00CC00"/>
    <a:srgbClr val="FFFFCC"/>
    <a:srgbClr val="FF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9563" autoAdjust="0"/>
    <p:restoredTop sz="94523" autoAdjust="0"/>
  </p:normalViewPr>
  <p:slideViewPr>
    <p:cSldViewPr snapToGrid="0">
      <p:cViewPr>
        <p:scale>
          <a:sx n="62" d="100"/>
          <a:sy n="62" d="100"/>
        </p:scale>
        <p:origin x="-96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68" d="100"/>
          <a:sy n="68" d="100"/>
        </p:scale>
        <p:origin x="-1884" y="-96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72ABDCDD-3B03-4F4C-A33E-6CFA350008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 b="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 b="0"/>
            </a:lvl1pPr>
          </a:lstStyle>
          <a:p>
            <a:fld id="{112E2108-187E-4364-B687-7DF59EBB8E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E2108-187E-4364-B687-7DF59EBB8E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5314"/>
            <a:ext cx="2895600" cy="29028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29828"/>
            <a:ext cx="1905000" cy="275771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656B7CF-9AAB-47D5-AD16-D9E556655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47DCC874-9FA4-492D-985C-5747CEE420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68A136-B365-48D7-BB94-91EAAC467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2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12192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AD68AB-C9BF-4472-B288-63F8906A9D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 algn="ctr">
              <a:defRPr/>
            </a:lvl1pPr>
          </a:lstStyle>
          <a:p>
            <a:r>
              <a:rPr lang="en-US" dirty="0" smtClean="0"/>
              <a:t>Cognitive Robotics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5C2FE0E8-D9C3-48CF-A64A-94852C71C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F7E46F6-0C04-4E8D-BAAD-588806F37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9B1D305-F166-4A5E-A860-126B03B44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6071BF57-8D9F-4543-ADB1-69DA69188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F6C91BB4-2B37-46F1-AD8B-C31F8C6B5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74978034-AE99-449A-BE91-D5961FCFA2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9E5D714C-7839-4550-B393-B929C1CF81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CSE 719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  <a:p>
            <a:fld id="{13EB1A75-4B7D-4842-AB31-EB1170558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46520"/>
            <a:ext cx="1905000" cy="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r>
              <a:rPr lang="en-US" dirty="0" smtClean="0"/>
              <a:t>Cog Rob 2010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31280"/>
            <a:ext cx="2895600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46520"/>
            <a:ext cx="1905000" cy="25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C05E75CA-BC2B-4EA4-913D-090BE89F59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-1154095">
            <a:off x="0" y="152400"/>
            <a:ext cx="1536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accent2"/>
                </a:solidFill>
                <a:latin typeface="Comic Sans MS" pitchFamily="66" charset="0"/>
              </a:rPr>
              <a:t>cse@buffalo</a:t>
            </a:r>
            <a:endParaRPr lang="en-US" sz="2400" b="0">
              <a:solidFill>
                <a:schemeClr val="accent2"/>
              </a:solidFill>
            </a:endParaRPr>
          </a:p>
        </p:txBody>
      </p:sp>
      <p:pic>
        <p:nvPicPr>
          <p:cNvPr id="1034" name="Picture 10" descr="sblue_sm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82000" y="0"/>
            <a:ext cx="762000" cy="3889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72" r:id="rId11"/>
    <p:sldLayoutId id="2147483673" r:id="rId12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hapiro@buffalo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.buffalo.edu/snep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1258" y="885371"/>
            <a:ext cx="8389257" cy="1088571"/>
          </a:xfrm>
        </p:spPr>
        <p:txBody>
          <a:bodyPr/>
          <a:lstStyle/>
          <a:p>
            <a:r>
              <a:rPr lang="en-US" dirty="0" smtClean="0"/>
              <a:t>The GLAIR Architecture</a:t>
            </a:r>
            <a:br>
              <a:rPr lang="en-US" dirty="0" smtClean="0"/>
            </a:br>
            <a:r>
              <a:rPr lang="en-US" dirty="0" smtClean="0"/>
              <a:t>for Cognitive Robotics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9054" y="2511199"/>
            <a:ext cx="8534400" cy="3454172"/>
          </a:xfrm>
        </p:spPr>
        <p:txBody>
          <a:bodyPr/>
          <a:lstStyle/>
          <a:p>
            <a:r>
              <a:rPr lang="en-US" sz="4000" dirty="0"/>
              <a:t>Stuart C. </a:t>
            </a:r>
            <a:r>
              <a:rPr lang="en-US" sz="4000" dirty="0" smtClean="0"/>
              <a:t>Shapiro</a:t>
            </a:r>
            <a:endParaRPr lang="en-US" dirty="0"/>
          </a:p>
          <a:p>
            <a:r>
              <a:rPr lang="en-US" sz="2800" dirty="0"/>
              <a:t>Department of Computer Science &amp; Engineering  </a:t>
            </a:r>
          </a:p>
          <a:p>
            <a:r>
              <a:rPr lang="en-US" sz="2800" dirty="0" smtClean="0"/>
              <a:t>and Center </a:t>
            </a:r>
            <a:r>
              <a:rPr lang="en-US" sz="2800" dirty="0"/>
              <a:t>for Cognitive Science</a:t>
            </a:r>
          </a:p>
          <a:p>
            <a:r>
              <a:rPr lang="en-US" sz="2800" dirty="0" smtClean="0"/>
              <a:t>State </a:t>
            </a:r>
            <a:r>
              <a:rPr lang="en-US" sz="2800" dirty="0"/>
              <a:t>University of New </a:t>
            </a:r>
            <a:r>
              <a:rPr lang="en-US" sz="2800" dirty="0" smtClean="0"/>
              <a:t>York at Buffalo</a:t>
            </a:r>
          </a:p>
          <a:p>
            <a:r>
              <a:rPr lang="en-US" sz="2800" dirty="0" smtClean="0">
                <a:hlinkClick r:id="rId3"/>
              </a:rPr>
              <a:t>shapiro@buffalo.edu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29" y="1404257"/>
            <a:ext cx="7772400" cy="4114800"/>
          </a:xfrm>
        </p:spPr>
        <p:txBody>
          <a:bodyPr/>
          <a:lstStyle/>
          <a:p>
            <a:r>
              <a:rPr lang="en-US" dirty="0" smtClean="0"/>
              <a:t>Grounds KL symbols</a:t>
            </a:r>
          </a:p>
          <a:p>
            <a:pPr lvl="1"/>
            <a:r>
              <a:rPr lang="en-US" dirty="0" smtClean="0"/>
              <a:t>Perceptual structures</a:t>
            </a:r>
          </a:p>
          <a:p>
            <a:pPr lvl="1"/>
            <a:r>
              <a:rPr lang="en-US" dirty="0" smtClean="0"/>
              <a:t>Implementation of primitive actions</a:t>
            </a:r>
          </a:p>
          <a:p>
            <a:r>
              <a:rPr lang="en-US" dirty="0" smtClean="0"/>
              <a:t>Registers for Embodiment &amp; </a:t>
            </a:r>
            <a:r>
              <a:rPr lang="en-US" dirty="0" err="1" smtClean="0"/>
              <a:t>Situatedness</a:t>
            </a:r>
            <a:endParaRPr lang="en-US" dirty="0" smtClean="0"/>
          </a:p>
          <a:p>
            <a:pPr lvl="1"/>
            <a:r>
              <a:rPr lang="en-US" dirty="0" smtClean="0"/>
              <a:t>Deictic Registers</a:t>
            </a:r>
          </a:p>
          <a:p>
            <a:pPr lvl="1"/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5-Point Star 12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132115"/>
            <a:ext cx="8109857" cy="5225142"/>
          </a:xfrm>
        </p:spPr>
        <p:txBody>
          <a:bodyPr/>
          <a:lstStyle/>
          <a:p>
            <a:r>
              <a:rPr lang="en-US" sz="2400" dirty="0" smtClean="0"/>
              <a:t>Implemented in SNePS</a:t>
            </a:r>
          </a:p>
          <a:p>
            <a:r>
              <a:rPr lang="en-US" sz="2400" dirty="0" smtClean="0"/>
              <a:t>Agent’s Beliefs</a:t>
            </a:r>
          </a:p>
          <a:p>
            <a:r>
              <a:rPr lang="en-US" sz="2400" dirty="0" smtClean="0"/>
              <a:t>Representations of conceived of entities</a:t>
            </a:r>
          </a:p>
          <a:p>
            <a:r>
              <a:rPr lang="en-US" sz="2400" dirty="0" smtClean="0"/>
              <a:t>Semantic Memory</a:t>
            </a:r>
          </a:p>
          <a:p>
            <a:r>
              <a:rPr lang="en-US" sz="2400" dirty="0" smtClean="0"/>
              <a:t>Episodic Memory</a:t>
            </a:r>
          </a:p>
          <a:p>
            <a:r>
              <a:rPr lang="en-US" sz="2400" dirty="0" smtClean="0"/>
              <a:t>Quantified &amp; conditional beliefs</a:t>
            </a:r>
          </a:p>
          <a:p>
            <a:r>
              <a:rPr lang="en-US" sz="2400" dirty="0" smtClean="0"/>
              <a:t>Plans for non-primitive acts</a:t>
            </a:r>
          </a:p>
          <a:p>
            <a:r>
              <a:rPr lang="en-US" sz="2400" dirty="0" smtClean="0"/>
              <a:t>Plans to achieve goals</a:t>
            </a:r>
          </a:p>
          <a:p>
            <a:r>
              <a:rPr lang="en-US" sz="2400" dirty="0" smtClean="0"/>
              <a:t>Beliefs re. preconditions &amp; effects of acts</a:t>
            </a:r>
          </a:p>
          <a:p>
            <a:r>
              <a:rPr lang="en-US" sz="2400" dirty="0" smtClean="0"/>
              <a:t>Policies: Conditions for performing acts</a:t>
            </a:r>
          </a:p>
          <a:p>
            <a:r>
              <a:rPr lang="en-US" sz="2400" dirty="0" smtClean="0"/>
              <a:t>Self-knowledge</a:t>
            </a:r>
          </a:p>
          <a:p>
            <a:r>
              <a:rPr lang="en-US" sz="2400" dirty="0" smtClean="0"/>
              <a:t>Meta-knowledge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32730"/>
            <a:ext cx="1905000" cy="333829"/>
          </a:xfrm>
        </p:spPr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4342"/>
            <a:ext cx="2895600" cy="261257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02400"/>
            <a:ext cx="1905000" cy="2032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36866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752600"/>
            <a:ext cx="8461828" cy="4114800"/>
          </a:xfrm>
        </p:spPr>
        <p:txBody>
          <a:bodyPr/>
          <a:lstStyle/>
          <a:p>
            <a:r>
              <a:rPr lang="en-US" dirty="0" smtClean="0"/>
              <a:t>A KRR system</a:t>
            </a:r>
          </a:p>
          <a:p>
            <a:r>
              <a:rPr lang="en-US" dirty="0" smtClean="0"/>
              <a:t>Every non-atomic expression is simultaneously</a:t>
            </a:r>
          </a:p>
          <a:p>
            <a:pPr lvl="1"/>
            <a:r>
              <a:rPr lang="en-US" dirty="0" smtClean="0"/>
              <a:t>An expression of SNePS logic</a:t>
            </a:r>
          </a:p>
          <a:p>
            <a:pPr lvl="1"/>
            <a:r>
              <a:rPr lang="en-US" dirty="0" smtClean="0"/>
              <a:t>An </a:t>
            </a:r>
            <a:r>
              <a:rPr lang="en-US" dirty="0" err="1" smtClean="0"/>
              <a:t>assertional</a:t>
            </a:r>
            <a:r>
              <a:rPr lang="en-US" dirty="0" smtClean="0"/>
              <a:t> frame</a:t>
            </a:r>
          </a:p>
          <a:p>
            <a:pPr lvl="1"/>
            <a:r>
              <a:rPr lang="en-US" dirty="0" smtClean="0"/>
              <a:t>A propositional graph</a:t>
            </a:r>
          </a:p>
          <a:p>
            <a:r>
              <a:rPr lang="en-US" dirty="0" smtClean="0"/>
              <a:t>Every SNePS expression is a term</a:t>
            </a:r>
          </a:p>
          <a:p>
            <a:pPr lvl="1"/>
            <a:r>
              <a:rPr lang="en-US" dirty="0" smtClean="0"/>
              <a:t>Denoting a mental entity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 of Mental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4686"/>
            <a:ext cx="8167914" cy="4934857"/>
          </a:xfrm>
        </p:spPr>
        <p:txBody>
          <a:bodyPr/>
          <a:lstStyle/>
          <a:p>
            <a:r>
              <a:rPr lang="en-US" dirty="0" smtClean="0"/>
              <a:t>Entity</a:t>
            </a:r>
          </a:p>
          <a:p>
            <a:pPr lvl="1"/>
            <a:r>
              <a:rPr lang="en-US" dirty="0" smtClean="0"/>
              <a:t>Proposition</a:t>
            </a:r>
          </a:p>
          <a:p>
            <a:pPr lvl="2">
              <a:buNone/>
            </a:pPr>
            <a:r>
              <a:rPr lang="en-US" i="1" dirty="0" smtClean="0"/>
              <a:t>Agent can believe it or its negation</a:t>
            </a:r>
          </a:p>
          <a:p>
            <a:pPr lvl="2">
              <a:buNone/>
            </a:pPr>
            <a:r>
              <a:rPr lang="en-US" i="1" dirty="0" smtClean="0"/>
              <a:t>Includes quantified &amp; conditional beliefs</a:t>
            </a:r>
          </a:p>
          <a:p>
            <a:pPr lvl="1"/>
            <a:r>
              <a:rPr lang="en-US" dirty="0" smtClean="0"/>
              <a:t>Act</a:t>
            </a:r>
          </a:p>
          <a:p>
            <a:pPr lvl="2">
              <a:buNone/>
            </a:pPr>
            <a:r>
              <a:rPr lang="en-US" i="1" dirty="0" smtClean="0"/>
              <a:t>Agent can perform it</a:t>
            </a:r>
          </a:p>
          <a:p>
            <a:pPr lvl="1"/>
            <a:r>
              <a:rPr lang="en-US" dirty="0" smtClean="0"/>
              <a:t>Policy</a:t>
            </a:r>
          </a:p>
          <a:p>
            <a:pPr lvl="2">
              <a:buNone/>
            </a:pPr>
            <a:r>
              <a:rPr lang="en-US" i="1" dirty="0" smtClean="0"/>
              <a:t>Condition-act rule agent can adopt</a:t>
            </a:r>
          </a:p>
          <a:p>
            <a:pPr lvl="1"/>
            <a:r>
              <a:rPr lang="en-US" dirty="0" smtClean="0"/>
              <a:t>Thing</a:t>
            </a:r>
          </a:p>
          <a:p>
            <a:pPr lvl="2">
              <a:buNone/>
            </a:pPr>
            <a:r>
              <a:rPr lang="en-US" i="1" dirty="0" smtClean="0"/>
              <a:t>Other entities: individuals, properties, times, etc.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Symbol Grounding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85027" y="6389913"/>
            <a:ext cx="1770743" cy="326572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619125"/>
            <a:ext cx="7772400" cy="838200"/>
          </a:xfrm>
        </p:spPr>
        <p:txBody>
          <a:bodyPr/>
          <a:lstStyle/>
          <a:p>
            <a:r>
              <a:rPr lang="en-US"/>
              <a:t>Entities, Terms, Symbols, Objects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8013" y="2403475"/>
            <a:ext cx="7977187" cy="3082925"/>
          </a:xfrm>
        </p:spPr>
        <p:txBody>
          <a:bodyPr/>
          <a:lstStyle/>
          <a:p>
            <a:r>
              <a:rPr lang="en-US" sz="2800" dirty="0" smtClean="0"/>
              <a:t>Agent’s </a:t>
            </a:r>
            <a:r>
              <a:rPr lang="en-US" sz="2800" dirty="0"/>
              <a:t>mental entity:  </a:t>
            </a:r>
            <a:r>
              <a:rPr lang="en-US" sz="2800" dirty="0">
                <a:solidFill>
                  <a:srgbClr val="FF0000"/>
                </a:solidFill>
              </a:rPr>
              <a:t>a person named Stu</a:t>
            </a:r>
          </a:p>
          <a:p>
            <a:endParaRPr lang="en-US" sz="2800" dirty="0"/>
          </a:p>
          <a:p>
            <a:r>
              <a:rPr lang="en-US" sz="2800" dirty="0"/>
              <a:t>SNePS term:  </a:t>
            </a:r>
            <a:r>
              <a:rPr lang="en-US" sz="2800" dirty="0" smtClean="0">
                <a:solidFill>
                  <a:srgbClr val="0070C0"/>
                </a:solidFill>
                <a:latin typeface="Arial" charset="0"/>
              </a:rPr>
              <a:t>b4</a:t>
            </a:r>
            <a:endParaRPr lang="en-US" sz="2800" dirty="0">
              <a:solidFill>
                <a:srgbClr val="0070C0"/>
              </a:solidFill>
              <a:latin typeface="Arial" charset="0"/>
            </a:endParaRPr>
          </a:p>
          <a:p>
            <a:endParaRPr lang="en-US" sz="2800" dirty="0">
              <a:solidFill>
                <a:srgbClr val="B3FFF1"/>
              </a:solidFill>
            </a:endParaRPr>
          </a:p>
          <a:p>
            <a:r>
              <a:rPr lang="en-US" sz="2800" dirty="0"/>
              <a:t>Object in world:</a:t>
            </a:r>
          </a:p>
        </p:txBody>
      </p:sp>
      <p:pic>
        <p:nvPicPr>
          <p:cNvPr id="295942" name="Picture 6" descr="Stu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09988" y="4308475"/>
            <a:ext cx="800100" cy="1457325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37959"/>
            <a:ext cx="1905000" cy="243839"/>
          </a:xfrm>
        </p:spPr>
        <p:txBody>
          <a:bodyPr/>
          <a:lstStyle/>
          <a:p>
            <a:fld id="{3768A136-B365-48D7-BB94-91EAAC4679A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Date Placeholder 19"/>
          <p:cNvSpPr txBox="1">
            <a:spLocks/>
          </p:cNvSpPr>
          <p:nvPr/>
        </p:nvSpPr>
        <p:spPr bwMode="auto">
          <a:xfrm>
            <a:off x="366486" y="6404428"/>
            <a:ext cx="1905000" cy="29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dirty="0" smtClean="0"/>
              <a:t>CogRob2010</a:t>
            </a:r>
            <a:endParaRPr lang="en-US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617686" y="6400799"/>
            <a:ext cx="1905000" cy="304801"/>
          </a:xfrm>
        </p:spPr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365125" y="1390650"/>
            <a:ext cx="21098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Mind (KL)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414338" y="3133725"/>
            <a:ext cx="315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Body (PML/SAL)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388938" y="5121275"/>
            <a:ext cx="122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404813" y="2606675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/>
          <p:cNvSpPr>
            <a:spLocks noChangeShapeType="1"/>
          </p:cNvSpPr>
          <p:nvPr/>
        </p:nvSpPr>
        <p:spPr bwMode="auto">
          <a:xfrm>
            <a:off x="404813" y="4389438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Text Box 10"/>
          <p:cNvSpPr txBox="1">
            <a:spLocks noChangeArrowheads="1"/>
          </p:cNvSpPr>
          <p:nvPr/>
        </p:nvSpPr>
        <p:spPr bwMode="auto">
          <a:xfrm>
            <a:off x="5368925" y="1452563"/>
            <a:ext cx="170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KL term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268299" name="Text Box 11"/>
          <p:cNvSpPr txBox="1">
            <a:spLocks noChangeArrowheads="1"/>
          </p:cNvSpPr>
          <p:nvPr/>
        </p:nvSpPr>
        <p:spPr bwMode="auto">
          <a:xfrm>
            <a:off x="4984750" y="3095625"/>
            <a:ext cx="2543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PML structure</a:t>
            </a:r>
          </a:p>
        </p:txBody>
      </p:sp>
      <p:sp>
        <p:nvSpPr>
          <p:cNvPr id="268300" name="Text Box 12"/>
          <p:cNvSpPr txBox="1">
            <a:spLocks noChangeArrowheads="1"/>
          </p:cNvSpPr>
          <p:nvPr/>
        </p:nvSpPr>
        <p:spPr bwMode="auto">
          <a:xfrm>
            <a:off x="2271713" y="5121275"/>
            <a:ext cx="3503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Object/Phenomenon</a:t>
            </a:r>
          </a:p>
        </p:txBody>
      </p:sp>
      <p:sp>
        <p:nvSpPr>
          <p:cNvPr id="268301" name="Line 13"/>
          <p:cNvSpPr>
            <a:spLocks noChangeShapeType="1"/>
          </p:cNvSpPr>
          <p:nvPr/>
        </p:nvSpPr>
        <p:spPr bwMode="auto">
          <a:xfrm>
            <a:off x="6256338" y="1989138"/>
            <a:ext cx="0" cy="119856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2" name="Line 14"/>
          <p:cNvSpPr>
            <a:spLocks noChangeShapeType="1"/>
          </p:cNvSpPr>
          <p:nvPr/>
        </p:nvSpPr>
        <p:spPr bwMode="auto">
          <a:xfrm flipH="1">
            <a:off x="3657600" y="3649663"/>
            <a:ext cx="2598738" cy="1517650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Text Box 15"/>
          <p:cNvSpPr txBox="1">
            <a:spLocks noChangeArrowheads="1"/>
          </p:cNvSpPr>
          <p:nvPr/>
        </p:nvSpPr>
        <p:spPr bwMode="auto">
          <a:xfrm>
            <a:off x="6777038" y="5121275"/>
            <a:ext cx="1290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</a:rPr>
              <a:t>Action</a:t>
            </a:r>
          </a:p>
        </p:txBody>
      </p:sp>
      <p:sp>
        <p:nvSpPr>
          <p:cNvPr id="268304" name="Line 16"/>
          <p:cNvSpPr>
            <a:spLocks noChangeShapeType="1"/>
          </p:cNvSpPr>
          <p:nvPr/>
        </p:nvSpPr>
        <p:spPr bwMode="auto">
          <a:xfrm>
            <a:off x="6278563" y="3684588"/>
            <a:ext cx="1162050" cy="1506537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337457" y="6400799"/>
            <a:ext cx="1905000" cy="304801"/>
          </a:xfrm>
        </p:spPr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52" name="Line 16"/>
          <p:cNvSpPr>
            <a:spLocks noChangeShapeType="1"/>
          </p:cNvSpPr>
          <p:nvPr/>
        </p:nvSpPr>
        <p:spPr bwMode="auto">
          <a:xfrm flipH="1">
            <a:off x="2874963" y="3649663"/>
            <a:ext cx="2803525" cy="0"/>
          </a:xfrm>
          <a:prstGeom prst="line">
            <a:avLst/>
          </a:prstGeom>
          <a:noFill/>
          <a:ln w="7620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9750"/>
            <a:ext cx="7772400" cy="838200"/>
          </a:xfrm>
        </p:spPr>
        <p:txBody>
          <a:bodyPr/>
          <a:lstStyle/>
          <a:p>
            <a:r>
              <a:rPr lang="en-US" sz="4000"/>
              <a:t>World Objects</a:t>
            </a:r>
            <a:br>
              <a:rPr lang="en-US" sz="4000"/>
            </a:br>
            <a:r>
              <a:rPr lang="en-US" sz="4000"/>
              <a:t>to Feature Tuples</a:t>
            </a:r>
          </a:p>
        </p:txBody>
      </p:sp>
      <p:pic>
        <p:nvPicPr>
          <p:cNvPr id="270341" name="Picture 5" descr="Stu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86438" y="2687638"/>
            <a:ext cx="1912937" cy="3484562"/>
          </a:xfrm>
          <a:noFill/>
          <a:ln/>
        </p:spPr>
      </p:pic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998538" y="27844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0346" name="Text Box 10"/>
          <p:cNvSpPr txBox="1">
            <a:spLocks noChangeArrowheads="1"/>
          </p:cNvSpPr>
          <p:nvPr/>
        </p:nvSpPr>
        <p:spPr bwMode="auto">
          <a:xfrm>
            <a:off x="6469063" y="2019300"/>
            <a:ext cx="1171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270347" name="Text Box 11"/>
          <p:cNvSpPr txBox="1">
            <a:spLocks noChangeArrowheads="1"/>
          </p:cNvSpPr>
          <p:nvPr/>
        </p:nvSpPr>
        <p:spPr bwMode="auto">
          <a:xfrm>
            <a:off x="1081088" y="2019300"/>
            <a:ext cx="1763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0348" name="Line 12"/>
          <p:cNvSpPr>
            <a:spLocks noChangeShapeType="1"/>
          </p:cNvSpPr>
          <p:nvPr/>
        </p:nvSpPr>
        <p:spPr bwMode="auto">
          <a:xfrm>
            <a:off x="4324350" y="1958975"/>
            <a:ext cx="0" cy="425291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70349" name="Picture 13" descr="FevahrEy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89363" y="3460750"/>
            <a:ext cx="1104900" cy="390525"/>
          </a:xfrm>
          <a:noFill/>
          <a:ln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553200" y="6492240"/>
            <a:ext cx="1905000" cy="228600"/>
          </a:xfrm>
        </p:spPr>
        <p:txBody>
          <a:bodyPr/>
          <a:lstStyle/>
          <a:p>
            <a:fld id="{DFAD68AB-C9BF-4472-B288-63F8906A9DF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0"/>
          </p:nvPr>
        </p:nvSpPr>
        <p:spPr>
          <a:xfrm>
            <a:off x="3686629" y="6553200"/>
            <a:ext cx="1219200" cy="30480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15" name="Date Placeholder 15"/>
          <p:cNvSpPr txBox="1">
            <a:spLocks/>
          </p:cNvSpPr>
          <p:nvPr/>
        </p:nvSpPr>
        <p:spPr bwMode="auto">
          <a:xfrm>
            <a:off x="337457" y="6431279"/>
            <a:ext cx="19050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dirty="0" smtClean="0"/>
              <a:t>CogRob2010</a:t>
            </a:r>
            <a:endParaRPr lang="en-US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sz="4000" dirty="0"/>
              <a:t>Feature </a:t>
            </a:r>
            <a:r>
              <a:rPr lang="en-US" sz="4000" dirty="0" err="1"/>
              <a:t>Tuples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to KL Terms</a:t>
            </a:r>
          </a:p>
        </p:txBody>
      </p:sp>
      <p:sp>
        <p:nvSpPr>
          <p:cNvPr id="276485" name="Text Box 5"/>
          <p:cNvSpPr txBox="1">
            <a:spLocks noChangeArrowheads="1"/>
          </p:cNvSpPr>
          <p:nvPr/>
        </p:nvSpPr>
        <p:spPr bwMode="auto">
          <a:xfrm>
            <a:off x="6200775" y="2759075"/>
            <a:ext cx="1854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Width,</a:t>
            </a:r>
          </a:p>
          <a:p>
            <a:r>
              <a:rPr lang="en-US" sz="3200">
                <a:solidFill>
                  <a:srgbClr val="F8996E"/>
                </a:solidFill>
              </a:rPr>
              <a:t>   Texture,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6487" name="Text Box 7"/>
          <p:cNvSpPr txBox="1">
            <a:spLocks noChangeArrowheads="1"/>
          </p:cNvSpPr>
          <p:nvPr/>
        </p:nvSpPr>
        <p:spPr bwMode="auto">
          <a:xfrm>
            <a:off x="6257925" y="18113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6488" name="Line 8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491" name="Text Box 11"/>
          <p:cNvSpPr txBox="1">
            <a:spLocks noChangeArrowheads="1"/>
          </p:cNvSpPr>
          <p:nvPr/>
        </p:nvSpPr>
        <p:spPr bwMode="auto">
          <a:xfrm>
            <a:off x="1514475" y="18113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6492" name="Text Box 12"/>
          <p:cNvSpPr txBox="1">
            <a:spLocks noChangeArrowheads="1"/>
          </p:cNvSpPr>
          <p:nvPr/>
        </p:nvSpPr>
        <p:spPr bwMode="auto">
          <a:xfrm>
            <a:off x="352425" y="2552700"/>
            <a:ext cx="39362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</a:rPr>
              <a:t>ProperName</a:t>
            </a:r>
            <a:r>
              <a:rPr lang="en-US" sz="3200" dirty="0" smtClean="0">
                <a:solidFill>
                  <a:srgbClr val="00B0F0"/>
                </a:solidFill>
              </a:rPr>
              <a:t>(b4</a:t>
            </a:r>
            <a:r>
              <a:rPr lang="en-US" sz="3200" dirty="0">
                <a:solidFill>
                  <a:srgbClr val="00B0F0"/>
                </a:solidFill>
              </a:rPr>
              <a:t>, Stu)</a:t>
            </a:r>
          </a:p>
        </p:txBody>
      </p:sp>
      <p:sp>
        <p:nvSpPr>
          <p:cNvPr id="276508" name="Freeform 28"/>
          <p:cNvSpPr>
            <a:spLocks/>
          </p:cNvSpPr>
          <p:nvPr/>
        </p:nvSpPr>
        <p:spPr bwMode="auto">
          <a:xfrm>
            <a:off x="2940050" y="3162300"/>
            <a:ext cx="3176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09" name="Text Box 29"/>
          <p:cNvSpPr txBox="1">
            <a:spLocks noChangeArrowheads="1"/>
          </p:cNvSpPr>
          <p:nvPr/>
        </p:nvSpPr>
        <p:spPr bwMode="auto">
          <a:xfrm>
            <a:off x="3486150" y="36703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</a:rPr>
              <a:t>Alignment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55638" y="493713"/>
            <a:ext cx="7772400" cy="1230312"/>
          </a:xfrm>
        </p:spPr>
        <p:txBody>
          <a:bodyPr/>
          <a:lstStyle/>
          <a:p>
            <a:r>
              <a:rPr lang="en-US" dirty="0"/>
              <a:t>Incomplete PML-Descriptions</a:t>
            </a:r>
          </a:p>
        </p:txBody>
      </p:sp>
      <p:sp>
        <p:nvSpPr>
          <p:cNvPr id="277507" name="Text Box 3"/>
          <p:cNvSpPr txBox="1">
            <a:spLocks noChangeArrowheads="1"/>
          </p:cNvSpPr>
          <p:nvPr/>
        </p:nvSpPr>
        <p:spPr bwMode="auto">
          <a:xfrm>
            <a:off x="6426200" y="2759075"/>
            <a:ext cx="162083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&lt;Height,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nil,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</a:t>
            </a:r>
          </a:p>
          <a:p>
            <a:r>
              <a:rPr lang="en-US" sz="3200">
                <a:solidFill>
                  <a:srgbClr val="F8996E"/>
                </a:solidFill>
              </a:rPr>
              <a:t>        . &gt;</a:t>
            </a:r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6229350" y="1773238"/>
            <a:ext cx="199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7509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1646238" y="1773238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587375" y="2565400"/>
            <a:ext cx="29177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Height(b4</a:t>
            </a:r>
            <a:r>
              <a:rPr lang="en-US" sz="3200" dirty="0">
                <a:solidFill>
                  <a:srgbClr val="00B0F0"/>
                </a:solidFill>
              </a:rPr>
              <a:t>, </a:t>
            </a:r>
            <a:r>
              <a:rPr lang="en-US" sz="3200" dirty="0" smtClean="0">
                <a:solidFill>
                  <a:srgbClr val="00B0F0"/>
                </a:solidFill>
              </a:rPr>
              <a:t>b12</a:t>
            </a:r>
            <a:r>
              <a:rPr lang="en-US" sz="3200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77512" name="Freeform 8"/>
          <p:cNvSpPr>
            <a:spLocks/>
          </p:cNvSpPr>
          <p:nvPr/>
        </p:nvSpPr>
        <p:spPr bwMode="auto">
          <a:xfrm>
            <a:off x="2903538" y="3162300"/>
            <a:ext cx="3213100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2"/>
              </a:cxn>
              <a:cxn ang="0">
                <a:pos x="2016" y="304"/>
              </a:cxn>
            </a:cxnLst>
            <a:rect l="0" t="0" r="r" b="b"/>
            <a:pathLst>
              <a:path w="2016" h="312">
                <a:moveTo>
                  <a:pt x="0" y="0"/>
                </a:moveTo>
                <a:lnTo>
                  <a:pt x="0" y="312"/>
                </a:lnTo>
                <a:lnTo>
                  <a:pt x="2016" y="304"/>
                </a:lnTo>
              </a:path>
            </a:pathLst>
          </a:custGeom>
          <a:noFill/>
          <a:ln w="57150" cap="flat" cmpd="sng">
            <a:pattFill prst="trellis">
              <a:fgClr>
                <a:srgbClr val="B3FFF1"/>
              </a:fgClr>
              <a:bgClr>
                <a:srgbClr val="F8996E"/>
              </a:bgClr>
            </a:patt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381000"/>
            <a:ext cx="7772400" cy="5547360"/>
          </a:xfrm>
        </p:spPr>
        <p:txBody>
          <a:bodyPr/>
          <a:lstStyle/>
          <a:p>
            <a:r>
              <a:rPr lang="en-US" dirty="0" smtClean="0"/>
              <a:t>GLAIR:</a:t>
            </a:r>
            <a:br>
              <a:rPr lang="en-US" dirty="0" smtClean="0"/>
            </a:br>
            <a:r>
              <a:rPr lang="en-US" dirty="0" smtClean="0"/>
              <a:t>Grounded Layered Architecture with Integrated Reasoning</a:t>
            </a:r>
            <a:br>
              <a:rPr lang="en-US" dirty="0" smtClean="0"/>
            </a:br>
            <a:r>
              <a:rPr lang="en-US" sz="4000" dirty="0" smtClean="0"/>
              <a:t>Focus of This Talk: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Connecting</a:t>
            </a:r>
            <a:br>
              <a:rPr lang="en-US" sz="3200" dirty="0" smtClean="0"/>
            </a:br>
            <a:r>
              <a:rPr lang="en-US" sz="3200" dirty="0" smtClean="0"/>
              <a:t>Reasoning Mind</a:t>
            </a:r>
            <a:br>
              <a:rPr lang="en-US" sz="3200" dirty="0" smtClean="0"/>
            </a:br>
            <a:r>
              <a:rPr lang="en-US" sz="3200" dirty="0" smtClean="0"/>
              <a:t>with</a:t>
            </a:r>
            <a:br>
              <a:rPr lang="en-US" sz="3200" dirty="0" smtClean="0"/>
            </a:br>
            <a:r>
              <a:rPr lang="en-US" sz="3200" dirty="0" smtClean="0"/>
              <a:t>Acting/Sensing Body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30238" y="220663"/>
            <a:ext cx="7772400" cy="1230312"/>
          </a:xfrm>
        </p:spPr>
        <p:txBody>
          <a:bodyPr/>
          <a:lstStyle/>
          <a:p>
            <a:r>
              <a:rPr lang="en-US" dirty="0"/>
              <a:t>Unifying PML-Descriptions</a:t>
            </a:r>
          </a:p>
        </p:txBody>
      </p:sp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854700" y="2387600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nil, nil, ... &gt;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6196013" y="1652588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941888" y="2008188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885950" y="1654175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1712913" y="2449513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9" name="Text Box 11"/>
          <p:cNvSpPr txBox="1">
            <a:spLocks noChangeArrowheads="1"/>
          </p:cNvSpPr>
          <p:nvPr/>
        </p:nvSpPr>
        <p:spPr bwMode="auto">
          <a:xfrm>
            <a:off x="3476625" y="4448175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b31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773238" y="5516563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989138" y="2941638"/>
            <a:ext cx="0" cy="261937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976438" y="3608388"/>
            <a:ext cx="1533525" cy="1928812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3" name="Line 15"/>
          <p:cNvSpPr>
            <a:spLocks noChangeShapeType="1"/>
          </p:cNvSpPr>
          <p:nvPr/>
        </p:nvSpPr>
        <p:spPr bwMode="auto">
          <a:xfrm flipV="1">
            <a:off x="2001838" y="4733925"/>
            <a:ext cx="1484312" cy="80168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2422525" y="2678113"/>
            <a:ext cx="334803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854700" y="3133725"/>
            <a:ext cx="271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y, nil, ... &gt;</a:t>
            </a:r>
          </a:p>
        </p:txBody>
      </p: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5865813" y="4386263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&lt;nil, nil, z, ... &gt;</a:t>
            </a: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5" y="3424238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8" name="Line 20"/>
          <p:cNvSpPr>
            <a:spLocks noChangeShapeType="1"/>
          </p:cNvSpPr>
          <p:nvPr/>
        </p:nvSpPr>
        <p:spPr bwMode="auto">
          <a:xfrm>
            <a:off x="4175125" y="4676775"/>
            <a:ext cx="163036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9" name="Text Box 21"/>
          <p:cNvSpPr txBox="1">
            <a:spLocks noChangeArrowheads="1"/>
          </p:cNvSpPr>
          <p:nvPr/>
        </p:nvSpPr>
        <p:spPr bwMode="auto">
          <a:xfrm>
            <a:off x="6091238" y="5492750"/>
            <a:ext cx="224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8996E"/>
                </a:solidFill>
              </a:rPr>
              <a:t>&lt;x, y, z, ... &gt;</a:t>
            </a:r>
          </a:p>
        </p:txBody>
      </p:sp>
      <p:sp>
        <p:nvSpPr>
          <p:cNvPr id="278550" name="Line 22"/>
          <p:cNvSpPr>
            <a:spLocks noChangeShapeType="1"/>
          </p:cNvSpPr>
          <p:nvPr/>
        </p:nvSpPr>
        <p:spPr bwMode="auto">
          <a:xfrm>
            <a:off x="5708650" y="5227638"/>
            <a:ext cx="2928938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1724025" y="39227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3" name="Text Box 25"/>
          <p:cNvSpPr txBox="1">
            <a:spLocks noChangeArrowheads="1"/>
          </p:cNvSpPr>
          <p:nvPr/>
        </p:nvSpPr>
        <p:spPr bwMode="auto">
          <a:xfrm>
            <a:off x="2646363" y="4908550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2576513" y="3787775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8555" name="Line 27"/>
          <p:cNvSpPr>
            <a:spLocks noChangeShapeType="1"/>
          </p:cNvSpPr>
          <p:nvPr/>
        </p:nvSpPr>
        <p:spPr bwMode="auto">
          <a:xfrm>
            <a:off x="2387600" y="5783263"/>
            <a:ext cx="358298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Deictic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being situated in the world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PML registers </a:t>
            </a:r>
            <a:r>
              <a:rPr lang="en-US" dirty="0" smtClean="0"/>
              <a:t>hold </a:t>
            </a:r>
            <a:r>
              <a:rPr lang="en-US" dirty="0" smtClean="0">
                <a:solidFill>
                  <a:srgbClr val="00B0F0"/>
                </a:solidFill>
              </a:rPr>
              <a:t>KL terms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agent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YOU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dialogue partner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term denoting current 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1752600"/>
            <a:ext cx="8577943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privileged first-person knowledge 			of what agent is doing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</a:rPr>
              <a:t>Register for each </a:t>
            </a:r>
            <a:r>
              <a:rPr lang="en-US" dirty="0" smtClean="0">
                <a:solidFill>
                  <a:srgbClr val="FFC000"/>
                </a:solidFill>
              </a:rPr>
              <a:t>modality, </a:t>
            </a:r>
            <a:r>
              <a:rPr lang="en-US" i="1" dirty="0" err="1" smtClean="0">
                <a:solidFill>
                  <a:srgbClr val="FFC000"/>
                </a:solidFill>
              </a:rPr>
              <a:t>m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smtClean="0"/>
              <a:t>holds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KL term denoting act</a:t>
            </a:r>
            <a:r>
              <a:rPr lang="en-US" dirty="0" smtClean="0">
                <a:solidFill>
                  <a:srgbClr val="00B0F0"/>
                </a:solidFill>
              </a:rPr>
              <a:t> that </a:t>
            </a:r>
            <a:r>
              <a:rPr lang="en-US" i="1" dirty="0" err="1" smtClean="0">
                <a:solidFill>
                  <a:srgbClr val="00B0F0"/>
                </a:solidFill>
              </a:rPr>
              <a:t>m</a:t>
            </a:r>
            <a:r>
              <a:rPr lang="en-US" i="1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is </a:t>
            </a:r>
            <a:r>
              <a:rPr lang="en-US" dirty="0" smtClean="0">
                <a:solidFill>
                  <a:srgbClr val="00B0F0"/>
                </a:solidFill>
              </a:rPr>
              <a:t>engaged 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5114470" y="2489201"/>
            <a:ext cx="14961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&lt;green, nil&gt;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5368698" y="1376817"/>
            <a:ext cx="1763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8996E"/>
                </a:solidFill>
              </a:rPr>
              <a:t>PML/SAL</a:t>
            </a:r>
          </a:p>
        </p:txBody>
      </p:sp>
      <p:sp>
        <p:nvSpPr>
          <p:cNvPr id="278533" name="Line 5"/>
          <p:cNvSpPr>
            <a:spLocks noChangeShapeType="1"/>
          </p:cNvSpPr>
          <p:nvPr/>
        </p:nvSpPr>
        <p:spPr bwMode="auto">
          <a:xfrm>
            <a:off x="4680631" y="1326017"/>
            <a:ext cx="0" cy="425291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34" name="Text Box 6"/>
          <p:cNvSpPr txBox="1">
            <a:spLocks noChangeArrowheads="1"/>
          </p:cNvSpPr>
          <p:nvPr/>
        </p:nvSpPr>
        <p:spPr bwMode="auto">
          <a:xfrm>
            <a:off x="1914978" y="1392918"/>
            <a:ext cx="69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278537" name="Text Box 9"/>
          <p:cNvSpPr txBox="1">
            <a:spLocks noChangeArrowheads="1"/>
          </p:cNvSpPr>
          <p:nvPr/>
        </p:nvSpPr>
        <p:spPr bwMode="auto">
          <a:xfrm>
            <a:off x="2467656" y="2507570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3473450" y="3195638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b30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1265239" y="4994049"/>
            <a:ext cx="455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78541" name="Line 13"/>
          <p:cNvSpPr>
            <a:spLocks noChangeShapeType="1"/>
          </p:cNvSpPr>
          <p:nvPr/>
        </p:nvSpPr>
        <p:spPr bwMode="auto">
          <a:xfrm flipV="1">
            <a:off x="1422400" y="2830284"/>
            <a:ext cx="1132114" cy="2278744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2" name="Line 14"/>
          <p:cNvSpPr>
            <a:spLocks noChangeShapeType="1"/>
          </p:cNvSpPr>
          <p:nvPr/>
        </p:nvSpPr>
        <p:spPr bwMode="auto">
          <a:xfrm flipV="1">
            <a:off x="1553029" y="3622900"/>
            <a:ext cx="1971449" cy="14425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544" name="Line 16"/>
          <p:cNvSpPr>
            <a:spLocks noChangeShapeType="1"/>
          </p:cNvSpPr>
          <p:nvPr/>
        </p:nvSpPr>
        <p:spPr bwMode="auto">
          <a:xfrm>
            <a:off x="3062513" y="2678113"/>
            <a:ext cx="2075543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5085442" y="3235326"/>
            <a:ext cx="16660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8996E"/>
                </a:solidFill>
              </a:rPr>
              <a:t>&lt;nil, </a:t>
            </a:r>
            <a:r>
              <a:rPr lang="en-US" dirty="0" smtClean="0">
                <a:solidFill>
                  <a:srgbClr val="F8996E"/>
                </a:solidFill>
              </a:rPr>
              <a:t>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278547" name="Line 19"/>
          <p:cNvSpPr>
            <a:spLocks noChangeShapeType="1"/>
          </p:cNvSpPr>
          <p:nvPr/>
        </p:nvSpPr>
        <p:spPr bwMode="auto">
          <a:xfrm>
            <a:off x="4219576" y="3424238"/>
            <a:ext cx="903968" cy="0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8551" name="Text Box 23"/>
          <p:cNvSpPr txBox="1">
            <a:spLocks noChangeArrowheads="1"/>
          </p:cNvSpPr>
          <p:nvPr/>
        </p:nvSpPr>
        <p:spPr bwMode="auto">
          <a:xfrm>
            <a:off x="2362653" y="4024313"/>
            <a:ext cx="5116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Isa</a:t>
            </a:r>
          </a:p>
        </p:txBody>
      </p:sp>
      <p:sp>
        <p:nvSpPr>
          <p:cNvPr id="278554" name="Text Box 26"/>
          <p:cNvSpPr txBox="1">
            <a:spLocks noChangeArrowheads="1"/>
          </p:cNvSpPr>
          <p:nvPr/>
        </p:nvSpPr>
        <p:spPr bwMode="auto">
          <a:xfrm>
            <a:off x="1560513" y="3337831"/>
            <a:ext cx="72186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Prop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E46F6-0C04-4E8D-BAAD-588806F37E1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401638" y="4623936"/>
            <a:ext cx="5261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m2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4114" y="5762172"/>
            <a:ext cx="2283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Find a green robot.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16200000" flipV="1">
            <a:off x="471716" y="5392059"/>
            <a:ext cx="841827" cy="18868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78537" idx="2"/>
          </p:cNvCxnSpPr>
          <p:nvPr/>
        </p:nvCxnSpPr>
        <p:spPr bwMode="auto">
          <a:xfrm rot="5400000" flipH="1" flipV="1">
            <a:off x="750821" y="3884059"/>
            <a:ext cx="2985120" cy="103236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78538" idx="2"/>
          </p:cNvCxnSpPr>
          <p:nvPr/>
        </p:nvCxnSpPr>
        <p:spPr bwMode="auto">
          <a:xfrm rot="5400000" flipH="1" flipV="1">
            <a:off x="1931581" y="4015482"/>
            <a:ext cx="2253509" cy="141404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920343" y="3645582"/>
            <a:ext cx="2002972" cy="0"/>
          </a:xfrm>
          <a:prstGeom prst="line">
            <a:avLst/>
          </a:prstGeom>
          <a:noFill/>
          <a:ln w="19050">
            <a:solidFill>
              <a:srgbClr val="F8996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16929" y="3755571"/>
            <a:ext cx="26548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(find                             )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V="1">
            <a:off x="812801" y="4122057"/>
            <a:ext cx="4426856" cy="667657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234724" y="2962051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cassie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408895" y="3600678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m75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 flipH="1">
            <a:off x="653142" y="3947885"/>
            <a:ext cx="58057" cy="769258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740229" y="3962400"/>
            <a:ext cx="624114" cy="1103085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1272495" y="2374221"/>
            <a:ext cx="654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m76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 flipH="1">
            <a:off x="740229" y="2699657"/>
            <a:ext cx="798284" cy="333829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 flipH="1">
            <a:off x="957943" y="2714171"/>
            <a:ext cx="624114" cy="957943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auto">
          <a:xfrm>
            <a:off x="3144839" y="4841650"/>
            <a:ext cx="8917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robbie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4" name="Line 13"/>
          <p:cNvSpPr>
            <a:spLocks noChangeShapeType="1"/>
          </p:cNvSpPr>
          <p:nvPr/>
        </p:nvSpPr>
        <p:spPr bwMode="auto">
          <a:xfrm flipV="1">
            <a:off x="1654629" y="5036457"/>
            <a:ext cx="1553027" cy="188686"/>
          </a:xfrm>
          <a:prstGeom prst="line">
            <a:avLst/>
          </a:prstGeom>
          <a:noFill/>
          <a:ln w="38100">
            <a:solidFill>
              <a:srgbClr val="B3FFF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5278483" y="3770811"/>
            <a:ext cx="2054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 &lt;green, robotic&gt;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5150756" y="4592412"/>
            <a:ext cx="1096775" cy="400110"/>
          </a:xfrm>
          <a:prstGeom prst="rect">
            <a:avLst/>
          </a:prstGeom>
          <a:noFill/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</a:rPr>
              <a:t>VISION</a:t>
            </a:r>
            <a:endParaRPr lang="en-US" dirty="0">
              <a:solidFill>
                <a:srgbClr val="F8996E"/>
              </a:solidFill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747486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99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Language-Mind-World-Mind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99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2" name="Line 19"/>
          <p:cNvSpPr>
            <a:spLocks noChangeShapeType="1"/>
          </p:cNvSpPr>
          <p:nvPr/>
        </p:nvSpPr>
        <p:spPr bwMode="auto">
          <a:xfrm>
            <a:off x="914401" y="3788228"/>
            <a:ext cx="3976914" cy="203199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" name="Picture 6" descr="greenrob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3876455"/>
            <a:ext cx="566057" cy="887930"/>
          </a:xfrm>
          <a:prstGeom prst="rect">
            <a:avLst/>
          </a:prstGeom>
          <a:noFill/>
        </p:spPr>
      </p:pic>
      <p:sp>
        <p:nvSpPr>
          <p:cNvPr id="64" name="Line 5"/>
          <p:cNvSpPr>
            <a:spLocks noChangeShapeType="1"/>
          </p:cNvSpPr>
          <p:nvPr/>
        </p:nvSpPr>
        <p:spPr bwMode="auto">
          <a:xfrm flipH="1">
            <a:off x="7431314" y="1190172"/>
            <a:ext cx="14515" cy="4339772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7563118" y="1688875"/>
            <a:ext cx="15808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WORLD</a:t>
            </a:r>
            <a:endParaRPr lang="en-US" sz="2800" b="1" u="sng" dirty="0">
              <a:solidFill>
                <a:srgbClr val="FF0000"/>
              </a:solidFill>
            </a:endParaRPr>
          </a:p>
        </p:txBody>
      </p:sp>
      <p:sp>
        <p:nvSpPr>
          <p:cNvPr id="67" name="Line 5"/>
          <p:cNvSpPr>
            <a:spLocks noChangeShapeType="1"/>
          </p:cNvSpPr>
          <p:nvPr/>
        </p:nvSpPr>
        <p:spPr bwMode="auto">
          <a:xfrm flipV="1">
            <a:off x="275771" y="5529942"/>
            <a:ext cx="7155543" cy="43543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71" name="Straight Arrow Connector 70"/>
          <p:cNvCxnSpPr>
            <a:stCxn id="58" idx="3"/>
          </p:cNvCxnSpPr>
          <p:nvPr/>
        </p:nvCxnSpPr>
        <p:spPr bwMode="auto">
          <a:xfrm flipV="1">
            <a:off x="6247531" y="4368801"/>
            <a:ext cx="1706298" cy="423666"/>
          </a:xfrm>
          <a:prstGeom prst="straightConnector1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 bwMode="auto">
          <a:xfrm>
            <a:off x="7344230" y="4020456"/>
            <a:ext cx="638630" cy="2903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7" name="Line 19"/>
          <p:cNvSpPr>
            <a:spLocks noChangeShapeType="1"/>
          </p:cNvSpPr>
          <p:nvPr/>
        </p:nvSpPr>
        <p:spPr bwMode="auto">
          <a:xfrm flipV="1">
            <a:off x="3933371" y="4847770"/>
            <a:ext cx="1248229" cy="188687"/>
          </a:xfrm>
          <a:prstGeom prst="line">
            <a:avLst/>
          </a:prstGeom>
          <a:noFill/>
          <a:ln w="57150">
            <a:solidFill>
              <a:srgbClr val="FF9900"/>
            </a:solidFill>
            <a:prstDash val="sysDash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19"/>
          <p:cNvSpPr>
            <a:spLocks noChangeShapeType="1"/>
          </p:cNvSpPr>
          <p:nvPr/>
        </p:nvSpPr>
        <p:spPr bwMode="auto">
          <a:xfrm flipV="1">
            <a:off x="1582057" y="4122056"/>
            <a:ext cx="4484914" cy="972458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/>
      <p:bldP spid="278531" grpId="1"/>
      <p:bldP spid="278537" grpId="0"/>
      <p:bldP spid="278538" grpId="0"/>
      <p:bldP spid="278540" grpId="0"/>
      <p:bldP spid="278541" grpId="0" animBg="1"/>
      <p:bldP spid="278542" grpId="0" animBg="1"/>
      <p:bldP spid="278544" grpId="0" animBg="1"/>
      <p:bldP spid="278545" grpId="0"/>
      <p:bldP spid="278547" grpId="0" animBg="1"/>
      <p:bldP spid="278551" grpId="0" animBg="1"/>
      <p:bldP spid="278554" grpId="0" animBg="1"/>
      <p:bldP spid="30" grpId="0"/>
      <p:bldP spid="31" grpId="0"/>
      <p:bldP spid="41" grpId="0" animBg="1"/>
      <p:bldP spid="42" grpId="0"/>
      <p:bldP spid="45" grpId="0" animBg="1"/>
      <p:bldP spid="47" grpId="0"/>
      <p:bldP spid="48" grpId="0" animBg="1"/>
      <p:bldP spid="49" grpId="0" animBg="1"/>
      <p:bldP spid="50" grpId="0"/>
      <p:bldP spid="51" grpId="0" animBg="1"/>
      <p:bldP spid="52" grpId="0" animBg="1"/>
      <p:bldP spid="54" grpId="0" animBg="1"/>
      <p:bldP spid="57" grpId="0"/>
      <p:bldP spid="62" grpId="0" animBg="1"/>
      <p:bldP spid="77" grpId="0" animBg="1"/>
      <p:bldP spid="78" grpId="0" animBg="1"/>
      <p:bldP spid="78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114" y="0"/>
            <a:ext cx="7772400" cy="1143000"/>
          </a:xfrm>
        </p:spPr>
        <p:txBody>
          <a:bodyPr/>
          <a:lstStyle/>
          <a:p>
            <a:r>
              <a:rPr lang="en-US" dirty="0" smtClean="0"/>
              <a:t>Building Episodic Memory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48846"/>
            <a:ext cx="1905000" cy="217714"/>
          </a:xfrm>
        </p:spPr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6771" y="6582229"/>
            <a:ext cx="2895600" cy="275771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73371"/>
            <a:ext cx="1905000" cy="232229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Line 34"/>
          <p:cNvSpPr>
            <a:spLocks noChangeShapeType="1"/>
          </p:cNvSpPr>
          <p:nvPr/>
        </p:nvSpPr>
        <p:spPr bwMode="auto">
          <a:xfrm>
            <a:off x="338591" y="4528004"/>
            <a:ext cx="82454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88345" y="884464"/>
            <a:ext cx="5530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KL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6239" y="5793469"/>
            <a:ext cx="8572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</a:rPr>
              <a:t>PML</a:t>
            </a:r>
          </a:p>
        </p:txBody>
      </p:sp>
      <p:sp>
        <p:nvSpPr>
          <p:cNvPr id="10" name="Oval 12" descr="Granite"/>
          <p:cNvSpPr>
            <a:spLocks noChangeArrowheads="1"/>
          </p:cNvSpPr>
          <p:nvPr/>
        </p:nvSpPr>
        <p:spPr bwMode="auto">
          <a:xfrm>
            <a:off x="574900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38850" y="4869059"/>
            <a:ext cx="255198" cy="400110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8996E"/>
                </a:solidFill>
                <a:latin typeface="Arial" charset="0"/>
              </a:rPr>
              <a:t>I</a:t>
            </a:r>
            <a:endParaRPr lang="en-US" dirty="0"/>
          </a:p>
        </p:txBody>
      </p:sp>
      <p:sp>
        <p:nvSpPr>
          <p:cNvPr id="13" name="Oval 12" descr="Granite"/>
          <p:cNvSpPr>
            <a:spLocks noChangeArrowheads="1"/>
          </p:cNvSpPr>
          <p:nvPr/>
        </p:nvSpPr>
        <p:spPr bwMode="auto">
          <a:xfrm>
            <a:off x="364444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a1</a:t>
            </a:r>
            <a:endParaRPr lang="en-US" dirty="0"/>
          </a:p>
        </p:txBody>
      </p:sp>
      <p:sp>
        <p:nvSpPr>
          <p:cNvPr id="14" name="Oval 12" descr="Granite"/>
          <p:cNvSpPr>
            <a:spLocks noChangeArrowheads="1"/>
          </p:cNvSpPr>
          <p:nvPr/>
        </p:nvSpPr>
        <p:spPr bwMode="auto">
          <a:xfrm>
            <a:off x="4631646" y="351835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b</a:t>
            </a:r>
            <a:r>
              <a:rPr lang="en-US" sz="3200" b="1" dirty="0" smtClean="0">
                <a:solidFill>
                  <a:schemeClr val="bg2"/>
                </a:solidFill>
              </a:rPr>
              <a:t>1</a:t>
            </a:r>
            <a:endParaRPr lang="en-US" dirty="0"/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1743528" y="10500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m1!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Oval 12" descr="Granite"/>
          <p:cNvSpPr>
            <a:spLocks noChangeArrowheads="1"/>
          </p:cNvSpPr>
          <p:nvPr/>
        </p:nvSpPr>
        <p:spPr bwMode="auto">
          <a:xfrm>
            <a:off x="3194731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t1</a:t>
            </a:r>
            <a:endParaRPr lang="en-US" dirty="0"/>
          </a:p>
        </p:txBody>
      </p:sp>
      <p:sp>
        <p:nvSpPr>
          <p:cNvPr id="17" name="Oval 12" descr="Granite"/>
          <p:cNvSpPr>
            <a:spLocks noChangeArrowheads="1"/>
          </p:cNvSpPr>
          <p:nvPr/>
        </p:nvSpPr>
        <p:spPr bwMode="auto">
          <a:xfrm>
            <a:off x="8086044" y="2135867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e2</a:t>
            </a:r>
            <a:endParaRPr lang="en-US" dirty="0"/>
          </a:p>
        </p:txBody>
      </p:sp>
      <p:sp>
        <p:nvSpPr>
          <p:cNvPr id="18" name="Oval 17" descr="Granite"/>
          <p:cNvSpPr>
            <a:spLocks noChangeArrowheads="1"/>
          </p:cNvSpPr>
          <p:nvPr/>
        </p:nvSpPr>
        <p:spPr bwMode="auto">
          <a:xfrm>
            <a:off x="7890102" y="357640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smtClean="0">
                <a:solidFill>
                  <a:schemeClr val="bg2"/>
                </a:solidFill>
              </a:rPr>
              <a:t>a2</a:t>
            </a:r>
            <a:endParaRPr lang="en-US" dirty="0"/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367814" y="1035504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m2!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0" name="Oval 12" descr="Granite"/>
          <p:cNvSpPr>
            <a:spLocks noChangeArrowheads="1"/>
          </p:cNvSpPr>
          <p:nvPr/>
        </p:nvSpPr>
        <p:spPr bwMode="auto">
          <a:xfrm>
            <a:off x="6017759" y="2150382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t2</a:t>
            </a:r>
            <a:endParaRPr lang="en-US" dirty="0"/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4552042" y="846818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m3!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3877809" y="5545593"/>
            <a:ext cx="83933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NOW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253093" y="5102452"/>
            <a:ext cx="112576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COUNT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882321" y="5189537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n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532742" y="5931808"/>
            <a:ext cx="823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 err="1">
                <a:solidFill>
                  <a:srgbClr val="F8996E"/>
                </a:solidFill>
                <a:latin typeface="Arial" charset="0"/>
              </a:rPr>
              <a:t>hom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1817686" y="5737452"/>
            <a:ext cx="3508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8996E"/>
                </a:solidFill>
                <a:latin typeface="Arial" charset="0"/>
              </a:rPr>
              <a:t>0</a:t>
            </a:r>
          </a:p>
        </p:txBody>
      </p:sp>
      <p:sp>
        <p:nvSpPr>
          <p:cNvPr id="27" name="Oval 17" descr="Granite"/>
          <p:cNvSpPr>
            <a:spLocks noChangeArrowheads="1"/>
          </p:cNvSpPr>
          <p:nvPr/>
        </p:nvSpPr>
        <p:spPr bwMode="auto">
          <a:xfrm>
            <a:off x="2900589" y="3558949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q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5" idx="3"/>
            <a:endCxn id="10" idx="7"/>
          </p:cNvCxnSpPr>
          <p:nvPr/>
        </p:nvCxnSpPr>
        <p:spPr bwMode="auto">
          <a:xfrm rot="5400000">
            <a:off x="1201657" y="1593995"/>
            <a:ext cx="600915" cy="683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5"/>
            <a:endCxn id="16" idx="1"/>
          </p:cNvCxnSpPr>
          <p:nvPr/>
        </p:nvCxnSpPr>
        <p:spPr bwMode="auto">
          <a:xfrm rot="16200000" flipH="1">
            <a:off x="2511572" y="1452707"/>
            <a:ext cx="600915" cy="9662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5400000">
            <a:off x="377144" y="3079296"/>
            <a:ext cx="754742" cy="210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5"/>
            <a:endCxn id="14" idx="1"/>
          </p:cNvCxnSpPr>
          <p:nvPr/>
        </p:nvCxnSpPr>
        <p:spPr bwMode="auto">
          <a:xfrm rot="16200000" flipH="1">
            <a:off x="2497398" y="1384103"/>
            <a:ext cx="897551" cy="35718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21" idx="3"/>
            <a:endCxn id="16" idx="7"/>
          </p:cNvCxnSpPr>
          <p:nvPr/>
        </p:nvCxnSpPr>
        <p:spPr bwMode="auto">
          <a:xfrm rot="5400000">
            <a:off x="3814230" y="1398054"/>
            <a:ext cx="804115" cy="87237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1" idx="5"/>
            <a:endCxn id="20" idx="1"/>
          </p:cNvCxnSpPr>
          <p:nvPr/>
        </p:nvCxnSpPr>
        <p:spPr bwMode="auto">
          <a:xfrm rot="16200000" flipH="1">
            <a:off x="5218485" y="1351108"/>
            <a:ext cx="818630" cy="98078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19" idx="3"/>
            <a:endCxn id="20" idx="7"/>
          </p:cNvCxnSpPr>
          <p:nvPr/>
        </p:nvCxnSpPr>
        <p:spPr bwMode="auto">
          <a:xfrm rot="5400000">
            <a:off x="6720715" y="1503283"/>
            <a:ext cx="629944" cy="8651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19" idx="5"/>
            <a:endCxn id="17" idx="1"/>
          </p:cNvCxnSpPr>
          <p:nvPr/>
        </p:nvCxnSpPr>
        <p:spPr bwMode="auto">
          <a:xfrm rot="16200000" flipH="1">
            <a:off x="7762115" y="1811937"/>
            <a:ext cx="615429" cy="2332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17" idx="3"/>
            <a:endCxn id="14" idx="7"/>
          </p:cNvCxnSpPr>
          <p:nvPr/>
        </p:nvCxnSpPr>
        <p:spPr bwMode="auto">
          <a:xfrm rot="5400000">
            <a:off x="6252970" y="1685277"/>
            <a:ext cx="897551" cy="29694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17" idx="4"/>
            <a:endCxn id="18" idx="0"/>
          </p:cNvCxnSpPr>
          <p:nvPr/>
        </p:nvCxnSpPr>
        <p:spPr bwMode="auto">
          <a:xfrm rot="5400000">
            <a:off x="7953602" y="3101067"/>
            <a:ext cx="754742" cy="195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Oval 28"/>
          <p:cNvSpPr>
            <a:spLocks noChangeArrowheads="1"/>
          </p:cNvSpPr>
          <p:nvPr/>
        </p:nvSpPr>
        <p:spPr bwMode="auto">
          <a:xfrm>
            <a:off x="1199242" y="3161846"/>
            <a:ext cx="685800" cy="685800"/>
          </a:xfrm>
          <a:prstGeom prst="ellipse">
            <a:avLst/>
          </a:prstGeom>
          <a:solidFill>
            <a:srgbClr val="6699FF"/>
          </a:solidFill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chemeClr val="bg2"/>
                </a:solidFill>
              </a:rPr>
              <a:t>m4!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65" name="Straight Arrow Connector 64"/>
          <p:cNvCxnSpPr>
            <a:stCxn id="63" idx="7"/>
            <a:endCxn id="16" idx="3"/>
          </p:cNvCxnSpPr>
          <p:nvPr/>
        </p:nvCxnSpPr>
        <p:spPr bwMode="auto">
          <a:xfrm rot="5400000" flipH="1" flipV="1">
            <a:off x="2269364" y="2236480"/>
            <a:ext cx="541045" cy="15105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63" idx="5"/>
            <a:endCxn id="27" idx="2"/>
          </p:cNvCxnSpPr>
          <p:nvPr/>
        </p:nvCxnSpPr>
        <p:spPr bwMode="auto">
          <a:xfrm rot="16200000" flipH="1">
            <a:off x="2265281" y="3266541"/>
            <a:ext cx="154636" cy="11159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11" idx="0"/>
            <a:endCxn id="14" idx="4"/>
          </p:cNvCxnSpPr>
          <p:nvPr/>
        </p:nvCxnSpPr>
        <p:spPr bwMode="auto">
          <a:xfrm rot="5400000" flipH="1" flipV="1">
            <a:off x="4338044" y="4232558"/>
            <a:ext cx="664907" cy="608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22" idx="0"/>
            <a:endCxn id="16" idx="4"/>
          </p:cNvCxnSpPr>
          <p:nvPr/>
        </p:nvCxnSpPr>
        <p:spPr bwMode="auto">
          <a:xfrm rot="16200000" flipV="1">
            <a:off x="2555591" y="3803707"/>
            <a:ext cx="2723926" cy="7598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rot="5400000" flipH="1" flipV="1">
            <a:off x="3974362" y="3173811"/>
            <a:ext cx="2709411" cy="206318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/>
          <p:cNvCxnSpPr>
            <a:stCxn id="23" idx="3"/>
            <a:endCxn id="24" idx="1"/>
          </p:cNvCxnSpPr>
          <p:nvPr/>
        </p:nvCxnSpPr>
        <p:spPr bwMode="auto">
          <a:xfrm>
            <a:off x="1378857" y="5301225"/>
            <a:ext cx="503464" cy="1153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23" idx="3"/>
            <a:endCxn id="26" idx="1"/>
          </p:cNvCxnSpPr>
          <p:nvPr/>
        </p:nvCxnSpPr>
        <p:spPr bwMode="auto">
          <a:xfrm>
            <a:off x="1378857" y="5301225"/>
            <a:ext cx="438829" cy="6632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24" idx="3"/>
            <a:endCxn id="25" idx="0"/>
          </p:cNvCxnSpPr>
          <p:nvPr/>
        </p:nvCxnSpPr>
        <p:spPr bwMode="auto">
          <a:xfrm>
            <a:off x="2249034" y="5416550"/>
            <a:ext cx="695665" cy="5152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95" name="Text Box 23"/>
          <p:cNvSpPr txBox="1">
            <a:spLocks noChangeArrowheads="1"/>
          </p:cNvSpPr>
          <p:nvPr/>
        </p:nvSpPr>
        <p:spPr bwMode="auto">
          <a:xfrm>
            <a:off x="3435803" y="1482953"/>
            <a:ext cx="8773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before</a:t>
            </a:r>
          </a:p>
        </p:txBody>
      </p:sp>
      <p:sp>
        <p:nvSpPr>
          <p:cNvPr id="96" name="Text Box 24"/>
          <p:cNvSpPr txBox="1">
            <a:spLocks noChangeArrowheads="1"/>
          </p:cNvSpPr>
          <p:nvPr/>
        </p:nvSpPr>
        <p:spPr bwMode="auto">
          <a:xfrm>
            <a:off x="5542643" y="1453924"/>
            <a:ext cx="7104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after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304800" y="5138057"/>
            <a:ext cx="1001486" cy="333829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3831772" y="5558971"/>
            <a:ext cx="856343" cy="362857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0" name="Line 13"/>
          <p:cNvSpPr>
            <a:spLocks noChangeShapeType="1"/>
          </p:cNvSpPr>
          <p:nvPr/>
        </p:nvSpPr>
        <p:spPr bwMode="auto">
          <a:xfrm flipH="1">
            <a:off x="3004457" y="4238172"/>
            <a:ext cx="217714" cy="1770742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3"/>
          <p:cNvSpPr txBox="1">
            <a:spLocks noChangeArrowheads="1"/>
          </p:cNvSpPr>
          <p:nvPr/>
        </p:nvSpPr>
        <p:spPr bwMode="auto">
          <a:xfrm>
            <a:off x="903060" y="1635352"/>
            <a:ext cx="76815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8109403" y="1642609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event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637518" y="1526496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4" name="Text Box 23"/>
          <p:cNvSpPr txBox="1">
            <a:spLocks noChangeArrowheads="1"/>
          </p:cNvSpPr>
          <p:nvPr/>
        </p:nvSpPr>
        <p:spPr bwMode="auto">
          <a:xfrm>
            <a:off x="1861004" y="3159354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5" name="Text Box 23"/>
          <p:cNvSpPr txBox="1">
            <a:spLocks noChangeArrowheads="1"/>
          </p:cNvSpPr>
          <p:nvPr/>
        </p:nvSpPr>
        <p:spPr bwMode="auto">
          <a:xfrm>
            <a:off x="7006318" y="1802268"/>
            <a:ext cx="66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time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6" name="Text Box 23"/>
          <p:cNvSpPr txBox="1">
            <a:spLocks noChangeArrowheads="1"/>
          </p:cNvSpPr>
          <p:nvPr/>
        </p:nvSpPr>
        <p:spPr bwMode="auto">
          <a:xfrm>
            <a:off x="300719" y="2890839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7" name="Text Box 23"/>
          <p:cNvSpPr txBox="1">
            <a:spLocks noChangeArrowheads="1"/>
          </p:cNvSpPr>
          <p:nvPr/>
        </p:nvSpPr>
        <p:spPr bwMode="auto">
          <a:xfrm>
            <a:off x="8290833" y="3014210"/>
            <a:ext cx="5116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act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1382033" y="247718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9" name="Text Box 23"/>
          <p:cNvSpPr txBox="1">
            <a:spLocks noChangeArrowheads="1"/>
          </p:cNvSpPr>
          <p:nvPr/>
        </p:nvSpPr>
        <p:spPr bwMode="auto">
          <a:xfrm>
            <a:off x="6788604" y="3021468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agent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0" name="Text Box 23"/>
          <p:cNvSpPr txBox="1">
            <a:spLocks noChangeArrowheads="1"/>
          </p:cNvSpPr>
          <p:nvPr/>
        </p:nvSpPr>
        <p:spPr bwMode="auto">
          <a:xfrm>
            <a:off x="1570719" y="3783468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duration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3885066" y="5988279"/>
            <a:ext cx="715962" cy="397545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b="1" dirty="0" smtClean="0">
                <a:solidFill>
                  <a:srgbClr val="F8996E"/>
                </a:solidFill>
                <a:latin typeface="Arial" charset="0"/>
              </a:rPr>
              <a:t>ACT</a:t>
            </a:r>
            <a:endParaRPr lang="en-US" b="1" dirty="0">
              <a:solidFill>
                <a:srgbClr val="F8996E"/>
              </a:solidFill>
              <a:latin typeface="Arial" charset="0"/>
            </a:endParaRPr>
          </a:p>
        </p:txBody>
      </p:sp>
      <p:cxnSp>
        <p:nvCxnSpPr>
          <p:cNvPr id="118" name="Straight Arrow Connector 117"/>
          <p:cNvCxnSpPr>
            <a:stCxn id="116" idx="1"/>
            <a:endCxn id="13" idx="5"/>
          </p:cNvCxnSpPr>
          <p:nvPr/>
        </p:nvCxnSpPr>
        <p:spPr bwMode="auto">
          <a:xfrm rot="10800000">
            <a:off x="949812" y="4161776"/>
            <a:ext cx="2935255" cy="2025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116" idx="3"/>
            <a:endCxn id="18" idx="2"/>
          </p:cNvCxnSpPr>
          <p:nvPr/>
        </p:nvCxnSpPr>
        <p:spPr bwMode="auto">
          <a:xfrm flipV="1">
            <a:off x="4601028" y="3919309"/>
            <a:ext cx="3289074" cy="226774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9900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4" grpId="0"/>
      <p:bldP spid="25" grpId="0" autoUpdateAnimBg="0"/>
      <p:bldP spid="25" grpId="1"/>
      <p:bldP spid="26" grpId="0"/>
      <p:bldP spid="27" grpId="0" animBg="1"/>
      <p:bldP spid="63" grpId="0" animBg="1"/>
      <p:bldP spid="95" grpId="0"/>
      <p:bldP spid="96" grpId="0"/>
      <p:bldP spid="100" grpId="0" animBg="1"/>
      <p:bldP spid="102" grpId="0"/>
      <p:bldP spid="104" grpId="0"/>
      <p:bldP spid="105" grpId="0"/>
      <p:bldP spid="107" grpId="0"/>
      <p:bldP spid="109" grpId="0"/>
      <p:bldP spid="1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752600"/>
            <a:ext cx="8732520" cy="4114800"/>
          </a:xfrm>
        </p:spPr>
        <p:txBody>
          <a:bodyPr/>
          <a:lstStyle/>
          <a:p>
            <a:r>
              <a:rPr lang="en-US" dirty="0" smtClean="0"/>
              <a:t>GLAIR is an architecture:</a:t>
            </a:r>
          </a:p>
          <a:p>
            <a:pPr lvl="1"/>
            <a:r>
              <a:rPr lang="en-US" dirty="0" smtClean="0"/>
              <a:t>To connect mind and body</a:t>
            </a:r>
          </a:p>
          <a:p>
            <a:pPr lvl="2"/>
            <a:r>
              <a:rPr lang="en-US" dirty="0" smtClean="0"/>
              <a:t>For symbol grounding</a:t>
            </a:r>
          </a:p>
          <a:p>
            <a:pPr lvl="1"/>
            <a:r>
              <a:rPr lang="en-US" dirty="0" smtClean="0"/>
              <a:t>To provide first-person privileged knowledge of</a:t>
            </a:r>
          </a:p>
          <a:p>
            <a:pPr lvl="2"/>
            <a:r>
              <a:rPr lang="en-US" dirty="0" smtClean="0"/>
              <a:t>The body</a:t>
            </a:r>
          </a:p>
          <a:p>
            <a:pPr lvl="2"/>
            <a:r>
              <a:rPr lang="en-US" dirty="0" smtClean="0"/>
              <a:t>What it’s doing</a:t>
            </a:r>
          </a:p>
          <a:p>
            <a:pPr lvl="1"/>
            <a:r>
              <a:rPr lang="en-US" dirty="0" smtClean="0"/>
              <a:t>To provide </a:t>
            </a:r>
            <a:r>
              <a:rPr lang="en-US" dirty="0" err="1" smtClean="0"/>
              <a:t>situatedness</a:t>
            </a:r>
            <a:r>
              <a:rPr lang="en-US" dirty="0" smtClean="0"/>
              <a:t> in the world</a:t>
            </a:r>
          </a:p>
          <a:p>
            <a:pPr lvl="2"/>
            <a:r>
              <a:rPr lang="en-US" dirty="0" smtClean="0"/>
              <a:t>Via deictic registers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CSE 719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3B99198-9109-45F5-AF01-A3FA1B1F60EF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727075" y="517525"/>
            <a:ext cx="7772400" cy="693738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Collaborators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5663" y="2017713"/>
            <a:ext cx="7396162" cy="2214562"/>
          </a:xfrm>
        </p:spPr>
        <p:txBody>
          <a:bodyPr/>
          <a:lstStyle/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Past and present members of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/>
              <a:t>SNeRG: The SNePS Research Group</a:t>
            </a:r>
          </a:p>
          <a:p>
            <a:pPr algn="ctr">
              <a:buClr>
                <a:schemeClr val="tx2"/>
              </a:buClr>
              <a:buFontTx/>
              <a:buNone/>
            </a:pPr>
            <a:r>
              <a:rPr lang="en-US">
                <a:hlinkClick r:id="rId2"/>
              </a:rPr>
              <a:t>http://www.cse.buffalo.edu/sneps/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n-US" dirty="0"/>
              <a:t>. C. Shapiro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F382-C2E1-448F-B37A-1E5D368B663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>
          <a:xfrm>
            <a:off x="741363" y="198438"/>
            <a:ext cx="7772400" cy="693737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4000"/>
              <a:t>Motivations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1713" y="930275"/>
            <a:ext cx="7396162" cy="51895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Add acting and sensing to a reasoning agent.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 smtClean="0"/>
              <a:t>First person reasoning; on-line acting &amp; sensing.</a:t>
            </a:r>
            <a:endParaRPr lang="en-US" sz="24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Layers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Motivated by mind/body connections/distinctions.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Let same mind be plugged into different bodies.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Embodiment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Origin of beliefs in sensation &amp; </a:t>
            </a:r>
            <a:r>
              <a:rPr lang="en-US" sz="2400" dirty="0" err="1"/>
              <a:t>proprioception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First-person privileged knowledge of own body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 err="1" smtClean="0"/>
              <a:t>Situatedness</a:t>
            </a:r>
            <a:endParaRPr lang="en-US" sz="2800" dirty="0" smtClean="0"/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 smtClean="0"/>
              <a:t>Has a sense of where it is in the world.</a:t>
            </a:r>
            <a:endParaRPr lang="en-US" sz="24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Symbol grounding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In </a:t>
            </a:r>
            <a:r>
              <a:rPr lang="en-US" sz="2400" dirty="0" smtClean="0"/>
              <a:t>body-layer structures.</a:t>
            </a:r>
            <a:endParaRPr lang="en-US" sz="2400" dirty="0"/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Symbol as pivot between various </a:t>
            </a:r>
            <a:r>
              <a:rPr lang="en-US" sz="2400" dirty="0" smtClean="0"/>
              <a:t>modalities.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Layers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Symbol Grounding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Putting it Together: 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545942"/>
            <a:ext cx="1905000" cy="312057"/>
          </a:xfrm>
        </p:spPr>
        <p:txBody>
          <a:bodyPr/>
          <a:lstStyle/>
          <a:p>
            <a:pPr algn="ctr"/>
            <a:r>
              <a:rPr lang="en-US" dirty="0" smtClean="0"/>
              <a:t>Cog Rob 2010</a:t>
            </a:r>
            <a:endParaRPr lang="en-US" dirty="0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583680"/>
            <a:ext cx="2895600" cy="274320"/>
          </a:xfrm>
        </p:spPr>
        <p:txBody>
          <a:bodyPr/>
          <a:lstStyle/>
          <a:p>
            <a:r>
              <a:rPr lang="en-US" dirty="0" smtClean="0"/>
              <a:t>S. C. Shapiro</a:t>
            </a:r>
            <a:endParaRPr lang="en-US" dirty="0"/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514" y="6579326"/>
            <a:ext cx="1905000" cy="217714"/>
          </a:xfrm>
        </p:spPr>
        <p:txBody>
          <a:bodyPr/>
          <a:lstStyle/>
          <a:p>
            <a:fld id="{5ECAFE09-A097-4120-92C0-623DBDBEBF5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89508" name="Oval 36"/>
          <p:cNvSpPr>
            <a:spLocks noChangeArrowheads="1"/>
          </p:cNvSpPr>
          <p:nvPr/>
        </p:nvSpPr>
        <p:spPr bwMode="auto">
          <a:xfrm>
            <a:off x="1641475" y="5270500"/>
            <a:ext cx="2292350" cy="8270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4" name="Rectangle 2"/>
          <p:cNvSpPr>
            <a:spLocks noChangeArrowheads="1"/>
          </p:cNvSpPr>
          <p:nvPr/>
        </p:nvSpPr>
        <p:spPr bwMode="auto">
          <a:xfrm>
            <a:off x="2689225" y="692150"/>
            <a:ext cx="3733800" cy="1066800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5" name="Rectangle 3"/>
          <p:cNvSpPr>
            <a:spLocks noChangeArrowheads="1"/>
          </p:cNvSpPr>
          <p:nvPr/>
        </p:nvSpPr>
        <p:spPr bwMode="auto">
          <a:xfrm>
            <a:off x="2689225" y="1758950"/>
            <a:ext cx="3733800" cy="11430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2689225" y="2901950"/>
            <a:ext cx="3733800" cy="7921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7" name="Rectangle 5"/>
          <p:cNvSpPr>
            <a:spLocks noChangeArrowheads="1"/>
          </p:cNvSpPr>
          <p:nvPr/>
        </p:nvSpPr>
        <p:spPr bwMode="auto">
          <a:xfrm>
            <a:off x="2689225" y="4494213"/>
            <a:ext cx="3733800" cy="541337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8" name="Rectangle 6"/>
          <p:cNvSpPr>
            <a:spLocks noChangeArrowheads="1"/>
          </p:cNvSpPr>
          <p:nvPr/>
        </p:nvSpPr>
        <p:spPr bwMode="auto">
          <a:xfrm>
            <a:off x="2689225" y="5050064"/>
            <a:ext cx="3733800" cy="144780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79" name="Text Box 7"/>
          <p:cNvSpPr txBox="1">
            <a:spLocks noChangeArrowheads="1"/>
          </p:cNvSpPr>
          <p:nvPr/>
        </p:nvSpPr>
        <p:spPr bwMode="auto">
          <a:xfrm>
            <a:off x="2689225" y="768350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KL</a:t>
            </a:r>
          </a:p>
        </p:txBody>
      </p:sp>
      <p:sp>
        <p:nvSpPr>
          <p:cNvPr id="489480" name="Text Box 8"/>
          <p:cNvSpPr txBox="1">
            <a:spLocks noChangeArrowheads="1"/>
          </p:cNvSpPr>
          <p:nvPr/>
        </p:nvSpPr>
        <p:spPr bwMode="auto">
          <a:xfrm>
            <a:off x="2689225" y="17589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PMLa</a:t>
            </a:r>
          </a:p>
        </p:txBody>
      </p:sp>
      <p:sp>
        <p:nvSpPr>
          <p:cNvPr id="489481" name="Text Box 9"/>
          <p:cNvSpPr txBox="1">
            <a:spLocks noChangeArrowheads="1"/>
          </p:cNvSpPr>
          <p:nvPr/>
        </p:nvSpPr>
        <p:spPr bwMode="auto">
          <a:xfrm>
            <a:off x="2689225" y="29019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PMLb</a:t>
            </a: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2765425" y="450215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PMLc</a:t>
            </a:r>
          </a:p>
        </p:txBody>
      </p:sp>
      <p:sp>
        <p:nvSpPr>
          <p:cNvPr id="489483" name="Text Box 11"/>
          <p:cNvSpPr txBox="1">
            <a:spLocks noChangeArrowheads="1"/>
          </p:cNvSpPr>
          <p:nvPr/>
        </p:nvSpPr>
        <p:spPr bwMode="auto">
          <a:xfrm>
            <a:off x="2689225" y="5416550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SAL</a:t>
            </a:r>
          </a:p>
        </p:txBody>
      </p:sp>
      <p:sp>
        <p:nvSpPr>
          <p:cNvPr id="489484" name="Rectangle 12"/>
          <p:cNvSpPr>
            <a:spLocks noChangeArrowheads="1"/>
          </p:cNvSpPr>
          <p:nvPr/>
        </p:nvSpPr>
        <p:spPr bwMode="auto">
          <a:xfrm>
            <a:off x="1546225" y="692150"/>
            <a:ext cx="5105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5" name="Text Box 13"/>
          <p:cNvSpPr txBox="1">
            <a:spLocks noChangeArrowheads="1"/>
          </p:cNvSpPr>
          <p:nvPr/>
        </p:nvSpPr>
        <p:spPr bwMode="auto">
          <a:xfrm>
            <a:off x="1682750" y="65246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>
                <a:solidFill>
                  <a:schemeClr val="bg2"/>
                </a:solidFill>
                <a:latin typeface="Arial" charset="0"/>
              </a:rPr>
              <a:t>Mind</a:t>
            </a:r>
          </a:p>
        </p:txBody>
      </p:sp>
      <p:sp>
        <p:nvSpPr>
          <p:cNvPr id="489486" name="Rectangle 14"/>
          <p:cNvSpPr>
            <a:spLocks noChangeArrowheads="1"/>
          </p:cNvSpPr>
          <p:nvPr/>
        </p:nvSpPr>
        <p:spPr bwMode="auto">
          <a:xfrm>
            <a:off x="1546225" y="1758950"/>
            <a:ext cx="51054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87" name="Text Box 15"/>
          <p:cNvSpPr txBox="1">
            <a:spLocks noChangeArrowheads="1"/>
          </p:cNvSpPr>
          <p:nvPr/>
        </p:nvSpPr>
        <p:spPr bwMode="auto">
          <a:xfrm>
            <a:off x="1682750" y="171926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dirty="0">
                <a:solidFill>
                  <a:srgbClr val="FFC000"/>
                </a:solidFill>
                <a:latin typeface="Arial" charset="0"/>
              </a:rPr>
              <a:t>Body</a:t>
            </a:r>
          </a:p>
        </p:txBody>
      </p:sp>
      <p:sp>
        <p:nvSpPr>
          <p:cNvPr id="489488" name="Line 16"/>
          <p:cNvSpPr>
            <a:spLocks noChangeShapeType="1"/>
          </p:cNvSpPr>
          <p:nvPr/>
        </p:nvSpPr>
        <p:spPr bwMode="auto">
          <a:xfrm>
            <a:off x="487363" y="2901950"/>
            <a:ext cx="83375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89" name="Text Box 17"/>
          <p:cNvSpPr txBox="1">
            <a:spLocks noChangeArrowheads="1"/>
          </p:cNvSpPr>
          <p:nvPr/>
        </p:nvSpPr>
        <p:spPr bwMode="auto">
          <a:xfrm>
            <a:off x="7032625" y="1454150"/>
            <a:ext cx="173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Independent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of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490" name="AutoShape 18"/>
          <p:cNvSpPr>
            <a:spLocks noChangeArrowheads="1"/>
          </p:cNvSpPr>
          <p:nvPr/>
        </p:nvSpPr>
        <p:spPr bwMode="auto">
          <a:xfrm>
            <a:off x="29940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1" name="AutoShape 19"/>
          <p:cNvSpPr>
            <a:spLocks noChangeArrowheads="1"/>
          </p:cNvSpPr>
          <p:nvPr/>
        </p:nvSpPr>
        <p:spPr bwMode="auto">
          <a:xfrm>
            <a:off x="3984625" y="3740150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2" name="AutoShape 20"/>
          <p:cNvSpPr>
            <a:spLocks noChangeArrowheads="1"/>
          </p:cNvSpPr>
          <p:nvPr/>
        </p:nvSpPr>
        <p:spPr bwMode="auto">
          <a:xfrm>
            <a:off x="4931682" y="3725636"/>
            <a:ext cx="685800" cy="6858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9493" name="Line 21"/>
          <p:cNvSpPr>
            <a:spLocks noChangeShapeType="1"/>
          </p:cNvSpPr>
          <p:nvPr/>
        </p:nvSpPr>
        <p:spPr bwMode="auto">
          <a:xfrm>
            <a:off x="4441825" y="46545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4" name="Line 22"/>
          <p:cNvSpPr>
            <a:spLocks noChangeShapeType="1"/>
          </p:cNvSpPr>
          <p:nvPr/>
        </p:nvSpPr>
        <p:spPr bwMode="auto">
          <a:xfrm>
            <a:off x="4441825" y="25209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5" name="Line 23"/>
          <p:cNvSpPr>
            <a:spLocks noChangeShapeType="1"/>
          </p:cNvSpPr>
          <p:nvPr/>
        </p:nvSpPr>
        <p:spPr bwMode="auto">
          <a:xfrm>
            <a:off x="4441825" y="145415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6" name="Line 24"/>
          <p:cNvSpPr>
            <a:spLocks noChangeShapeType="1"/>
          </p:cNvSpPr>
          <p:nvPr/>
        </p:nvSpPr>
        <p:spPr bwMode="auto">
          <a:xfrm>
            <a:off x="5794375" y="5568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7" name="Line 25"/>
          <p:cNvSpPr>
            <a:spLocks noChangeShapeType="1"/>
          </p:cNvSpPr>
          <p:nvPr/>
        </p:nvSpPr>
        <p:spPr bwMode="auto">
          <a:xfrm>
            <a:off x="5832475" y="5949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8" name="Line 26"/>
          <p:cNvSpPr>
            <a:spLocks noChangeShapeType="1"/>
          </p:cNvSpPr>
          <p:nvPr/>
        </p:nvSpPr>
        <p:spPr bwMode="auto">
          <a:xfrm>
            <a:off x="5832475" y="6330950"/>
            <a:ext cx="251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499" name="Text Box 27"/>
          <p:cNvSpPr txBox="1">
            <a:spLocks noChangeArrowheads="1"/>
          </p:cNvSpPr>
          <p:nvPr/>
        </p:nvSpPr>
        <p:spPr bwMode="auto">
          <a:xfrm>
            <a:off x="6918325" y="5264150"/>
            <a:ext cx="98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Hearing</a:t>
            </a:r>
          </a:p>
        </p:txBody>
      </p:sp>
      <p:sp>
        <p:nvSpPr>
          <p:cNvPr id="489500" name="Text Box 28"/>
          <p:cNvSpPr txBox="1">
            <a:spLocks noChangeArrowheads="1"/>
          </p:cNvSpPr>
          <p:nvPr/>
        </p:nvSpPr>
        <p:spPr bwMode="auto">
          <a:xfrm>
            <a:off x="6988175" y="564515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Vision</a:t>
            </a:r>
          </a:p>
        </p:txBody>
      </p:sp>
      <p:sp>
        <p:nvSpPr>
          <p:cNvPr id="489501" name="Text Box 29"/>
          <p:cNvSpPr txBox="1">
            <a:spLocks noChangeArrowheads="1"/>
          </p:cNvSpPr>
          <p:nvPr/>
        </p:nvSpPr>
        <p:spPr bwMode="auto">
          <a:xfrm>
            <a:off x="6956425" y="602615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Motion</a:t>
            </a:r>
          </a:p>
        </p:txBody>
      </p:sp>
      <p:sp>
        <p:nvSpPr>
          <p:cNvPr id="489502" name="Line 30"/>
          <p:cNvSpPr>
            <a:spLocks noChangeShapeType="1"/>
          </p:cNvSpPr>
          <p:nvPr/>
        </p:nvSpPr>
        <p:spPr bwMode="auto">
          <a:xfrm>
            <a:off x="5794375" y="518795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03" name="Text Box 31"/>
          <p:cNvSpPr txBox="1">
            <a:spLocks noChangeArrowheads="1"/>
          </p:cNvSpPr>
          <p:nvPr/>
        </p:nvSpPr>
        <p:spPr bwMode="auto">
          <a:xfrm>
            <a:off x="6911975" y="488315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Speech</a:t>
            </a:r>
          </a:p>
        </p:txBody>
      </p:sp>
      <p:sp>
        <p:nvSpPr>
          <p:cNvPr id="489504" name="Text Box 32"/>
          <p:cNvSpPr txBox="1">
            <a:spLocks noChangeArrowheads="1"/>
          </p:cNvSpPr>
          <p:nvPr/>
        </p:nvSpPr>
        <p:spPr bwMode="auto">
          <a:xfrm>
            <a:off x="8491538" y="4978400"/>
            <a:ext cx="400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W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O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R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L</a:t>
            </a:r>
          </a:p>
          <a:p>
            <a:pPr algn="ctr" eaLnBrk="1" hangingPunct="1"/>
            <a:r>
              <a:rPr lang="en-US" sz="180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489505" name="Text Box 33"/>
          <p:cNvSpPr txBox="1">
            <a:spLocks noChangeArrowheads="1"/>
          </p:cNvSpPr>
          <p:nvPr/>
        </p:nvSpPr>
        <p:spPr bwMode="auto">
          <a:xfrm>
            <a:off x="3527425" y="3892550"/>
            <a:ext cx="15795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0">
                <a:latin typeface="Arial" charset="0"/>
              </a:rPr>
              <a:t> I/P s o c k e t s</a:t>
            </a:r>
          </a:p>
        </p:txBody>
      </p:sp>
      <p:sp>
        <p:nvSpPr>
          <p:cNvPr id="489506" name="Rectangle 34"/>
          <p:cNvSpPr>
            <a:spLocks noChangeArrowheads="1"/>
          </p:cNvSpPr>
          <p:nvPr/>
        </p:nvSpPr>
        <p:spPr bwMode="auto">
          <a:xfrm>
            <a:off x="1885950" y="185738"/>
            <a:ext cx="47244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buClr>
                <a:schemeClr val="tx2"/>
              </a:buClr>
            </a:pPr>
            <a:r>
              <a:rPr lang="en-US" sz="3200" b="0" dirty="0" smtClean="0">
                <a:solidFill>
                  <a:srgbClr val="993300"/>
                </a:solidFill>
              </a:rPr>
              <a:t>GLAIR Architecture</a:t>
            </a:r>
            <a:endParaRPr lang="en-US" sz="3200" b="0" dirty="0">
              <a:solidFill>
                <a:srgbClr val="993300"/>
              </a:solidFill>
            </a:endParaRPr>
          </a:p>
        </p:txBody>
      </p:sp>
      <p:sp>
        <p:nvSpPr>
          <p:cNvPr id="489507" name="Text Box 35"/>
          <p:cNvSpPr txBox="1">
            <a:spLocks noChangeArrowheads="1"/>
          </p:cNvSpPr>
          <p:nvPr/>
        </p:nvSpPr>
        <p:spPr bwMode="auto">
          <a:xfrm>
            <a:off x="6996113" y="3217863"/>
            <a:ext cx="1733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0" i="1">
                <a:latin typeface="Arial" charset="0"/>
              </a:rPr>
              <a:t>Dependent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on lower-body</a:t>
            </a:r>
          </a:p>
          <a:p>
            <a:pPr algn="ctr" eaLnBrk="1" hangingPunct="1"/>
            <a:r>
              <a:rPr lang="en-US" sz="1800" b="0" i="1">
                <a:latin typeface="Arial" charset="0"/>
              </a:rPr>
              <a:t>implementation</a:t>
            </a:r>
          </a:p>
        </p:txBody>
      </p:sp>
      <p:sp>
        <p:nvSpPr>
          <p:cNvPr id="489509" name="Line 37"/>
          <p:cNvSpPr>
            <a:spLocks noChangeShapeType="1"/>
          </p:cNvSpPr>
          <p:nvPr/>
        </p:nvSpPr>
        <p:spPr bwMode="auto">
          <a:xfrm>
            <a:off x="2466975" y="5283200"/>
            <a:ext cx="21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0" name="Line 38"/>
          <p:cNvSpPr>
            <a:spLocks noChangeShapeType="1"/>
          </p:cNvSpPr>
          <p:nvPr/>
        </p:nvSpPr>
        <p:spPr bwMode="auto">
          <a:xfrm>
            <a:off x="2584450" y="6096000"/>
            <a:ext cx="1000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9511" name="Text Box 39"/>
          <p:cNvSpPr txBox="1">
            <a:spLocks noChangeArrowheads="1"/>
          </p:cNvSpPr>
          <p:nvPr/>
        </p:nvSpPr>
        <p:spPr bwMode="auto">
          <a:xfrm>
            <a:off x="895350" y="4832350"/>
            <a:ext cx="16573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800" b="0">
                <a:latin typeface="Arial" charset="0"/>
              </a:rPr>
              <a:t>Proprioception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Sensori</a:t>
            </a:r>
            <a:r>
              <a:rPr lang="en-US" dirty="0" smtClean="0"/>
              <a:t>-Actuator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and </a:t>
            </a:r>
            <a:r>
              <a:rPr lang="en-US" dirty="0" err="1" smtClean="0"/>
              <a:t>effector</a:t>
            </a:r>
            <a:r>
              <a:rPr lang="en-US" dirty="0" smtClean="0"/>
              <a:t>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8927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Perceptuo</a:t>
            </a:r>
            <a:r>
              <a:rPr lang="en-US" dirty="0" smtClean="0"/>
              <a:t>-Motor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err="1" smtClean="0"/>
              <a:t>PMLb</a:t>
            </a:r>
            <a:endParaRPr lang="en-US" dirty="0" smtClean="0"/>
          </a:p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FE0E8-D9C3-48CF-A64A-94852C71CE3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5515427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5-Point Star 19"/>
          <p:cNvSpPr/>
          <p:nvPr/>
        </p:nvSpPr>
        <p:spPr bwMode="auto">
          <a:xfrm>
            <a:off x="7997371" y="4695370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7997371" y="4223656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Abstracts sensors &amp; effectors</a:t>
            </a:r>
          </a:p>
          <a:p>
            <a:r>
              <a:rPr lang="en-US" dirty="0" smtClean="0"/>
              <a:t>Body’s behavioral repertoire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5-Point Star 24"/>
          <p:cNvSpPr/>
          <p:nvPr/>
        </p:nvSpPr>
        <p:spPr bwMode="auto">
          <a:xfrm>
            <a:off x="7997371" y="5500914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752600"/>
            <a:ext cx="8461828" cy="4114800"/>
          </a:xfrm>
        </p:spPr>
        <p:txBody>
          <a:bodyPr/>
          <a:lstStyle/>
          <a:p>
            <a:r>
              <a:rPr lang="en-US" dirty="0" smtClean="0"/>
              <a:t>Translation &amp; Communication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err="1" smtClean="0"/>
              <a:t>PMLa</a:t>
            </a:r>
            <a:r>
              <a:rPr lang="en-US" dirty="0" smtClean="0"/>
              <a:t> &amp; </a:t>
            </a:r>
            <a:r>
              <a:rPr lang="en-US" dirty="0" err="1" smtClean="0"/>
              <a:t>PMLc</a:t>
            </a:r>
            <a:endParaRPr lang="en-US" dirty="0" smtClean="0"/>
          </a:p>
          <a:p>
            <a:r>
              <a:rPr lang="en-US" dirty="0" smtClean="0"/>
              <a:t>Highest layer that knows 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CogRob2010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240"/>
            <a:ext cx="1905000" cy="259080"/>
          </a:xfrm>
        </p:spPr>
        <p:txBody>
          <a:bodyPr/>
          <a:lstStyle/>
          <a:p>
            <a:fld id="{5C2FE0E8-D9C3-48CF-A64A-94852C71CE3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7496628" y="3541486"/>
            <a:ext cx="1233714" cy="580571"/>
          </a:xfrm>
          <a:prstGeom prst="rect">
            <a:avLst/>
          </a:prstGeom>
          <a:solidFill>
            <a:srgbClr val="00B0F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496628" y="408577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496628" y="4659087"/>
            <a:ext cx="1233714" cy="319314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496628" y="5515429"/>
            <a:ext cx="1233714" cy="283029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6628" y="5791202"/>
            <a:ext cx="1233714" cy="580571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7882618" y="5010151"/>
            <a:ext cx="461735" cy="46173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5-Point Star 18"/>
          <p:cNvSpPr/>
          <p:nvPr/>
        </p:nvSpPr>
        <p:spPr bwMode="auto">
          <a:xfrm>
            <a:off x="7997371" y="4673599"/>
            <a:ext cx="232228" cy="232228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62785</TotalTime>
  <Words>986</Words>
  <Application>Microsoft Macintosh PowerPoint</Application>
  <PresentationFormat>On-screen Show (4:3)</PresentationFormat>
  <Paragraphs>328</Paragraphs>
  <Slides>27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Blank Presentation</vt:lpstr>
      <vt:lpstr>The GLAIR Architecture for Cognitive Robotics </vt:lpstr>
      <vt:lpstr>GLAIR: Grounded Layered Architecture with Integrated Reasoning Focus of This Talk: Connecting Reasoning Mind with Acting/Sensing Body </vt:lpstr>
      <vt:lpstr>Motivations</vt:lpstr>
      <vt:lpstr>Outline</vt:lpstr>
      <vt:lpstr>Slide 5</vt:lpstr>
      <vt:lpstr>Sensori-Actuator Layer</vt:lpstr>
      <vt:lpstr>Perceptuo-Motor Layer</vt:lpstr>
      <vt:lpstr>PMLc</vt:lpstr>
      <vt:lpstr>PMLb</vt:lpstr>
      <vt:lpstr>PMLa</vt:lpstr>
      <vt:lpstr>The Knowledge Layer</vt:lpstr>
      <vt:lpstr>SNePS</vt:lpstr>
      <vt:lpstr>Ontology of Mental Entities</vt:lpstr>
      <vt:lpstr>Outline</vt:lpstr>
      <vt:lpstr>Entities, Terms, Symbols, Objects</vt:lpstr>
      <vt:lpstr>Alignment</vt:lpstr>
      <vt:lpstr>World Objects to Feature Tuples</vt:lpstr>
      <vt:lpstr>Feature Tuples to KL Terms</vt:lpstr>
      <vt:lpstr>Incomplete PML-Descriptions</vt:lpstr>
      <vt:lpstr>Unifying PML-Descriptions</vt:lpstr>
      <vt:lpstr>Deictic Registers</vt:lpstr>
      <vt:lpstr>Modality Registers</vt:lpstr>
      <vt:lpstr>Outline</vt:lpstr>
      <vt:lpstr>Slide 24</vt:lpstr>
      <vt:lpstr>Building Episodic Memory</vt:lpstr>
      <vt:lpstr>Summary</vt:lpstr>
      <vt:lpstr>Collaborators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MGLAIR</dc:title>
  <dc:creator>Stuart C. Shapiro</dc:creator>
  <cp:lastModifiedBy>Stuart C. Shapiro</cp:lastModifiedBy>
  <cp:revision>804</cp:revision>
  <cp:lastPrinted>2001-07-31T08:53:16Z</cp:lastPrinted>
  <dcterms:created xsi:type="dcterms:W3CDTF">2010-02-15T20:40:16Z</dcterms:created>
  <dcterms:modified xsi:type="dcterms:W3CDTF">2010-02-15T21:31:39Z</dcterms:modified>
</cp:coreProperties>
</file>