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4"/>
  </p:notesMasterIdLst>
  <p:handoutMasterIdLst>
    <p:handoutMasterId r:id="rId25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5" r:id="rId9"/>
    <p:sldId id="264" r:id="rId10"/>
    <p:sldId id="266" r:id="rId11"/>
    <p:sldId id="276" r:id="rId12"/>
    <p:sldId id="275" r:id="rId13"/>
    <p:sldId id="272" r:id="rId14"/>
    <p:sldId id="267" r:id="rId15"/>
    <p:sldId id="273" r:id="rId16"/>
    <p:sldId id="277" r:id="rId17"/>
    <p:sldId id="268" r:id="rId18"/>
    <p:sldId id="269" r:id="rId19"/>
    <p:sldId id="270" r:id="rId20"/>
    <p:sldId id="271" r:id="rId21"/>
    <p:sldId id="278" r:id="rId22"/>
    <p:sldId id="25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103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66" d="100"/>
        <a:sy n="166" d="100"/>
      </p:scale>
      <p:origin x="0" y="3360"/>
    </p:cViewPr>
  </p:sorterViewPr>
  <p:notesViewPr>
    <p:cSldViewPr>
      <p:cViewPr varScale="1">
        <p:scale>
          <a:sx n="76" d="100"/>
          <a:sy n="76" d="100"/>
        </p:scale>
        <p:origin x="-284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D2D082-4EF0-483D-87C1-FBEF10A55951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9203DE-9E89-4088-ACF8-656CE01B0E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590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CD610A-6EE7-4410-8A45-9148A0888928}" type="datetimeFigureOut">
              <a:rPr lang="en-US" smtClean="0"/>
              <a:t>6/17/2013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011C8-829F-46CB-AD2F-EC5BA97480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971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848600" cy="27654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/>
            </a:lvl1pPr>
          </a:lstStyle>
          <a:p>
            <a:fld id="{F7836591-AC74-425F-BE02-D12A22E45C0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6510528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1052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6528816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r>
              <a:rPr lang="en-US" dirty="0" smtClean="0"/>
              <a:t>S. C. Shapiro &amp; D. R. Schlegel               Fusion 2013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6519609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>
                <a:solidFill>
                  <a:srgbClr val="FFFFFF"/>
                </a:solidFill>
              </a:defRPr>
            </a:lvl1pPr>
          </a:lstStyle>
          <a:p>
            <a:fld id="{F7836591-AC74-425F-BE02-D12A22E45C0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 descr="1line_blue_re_big"/>
          <p:cNvPicPr>
            <a:picLocks noChangeAspect="1" noChangeArrowheads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54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 smtClean="0"/>
              <a:t>Natural Language Understanding</a:t>
            </a:r>
            <a:br>
              <a:rPr lang="en-US" sz="4400" dirty="0" smtClean="0"/>
            </a:br>
            <a:r>
              <a:rPr lang="en-US" sz="4400" dirty="0" smtClean="0"/>
              <a:t>for</a:t>
            </a:r>
            <a:br>
              <a:rPr lang="en-US" sz="4400" dirty="0" smtClean="0"/>
            </a:br>
            <a:r>
              <a:rPr lang="en-US" sz="4400" dirty="0" smtClean="0"/>
              <a:t>Soft Information Fusion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Stuart C. Shapiro and Daniel R. Schlegel</a:t>
            </a:r>
          </a:p>
          <a:p>
            <a:r>
              <a:rPr lang="en-US" dirty="0" smtClean="0"/>
              <a:t>Department of Computer Science and Engineering</a:t>
            </a:r>
          </a:p>
          <a:p>
            <a:r>
              <a:rPr lang="en-US" dirty="0" smtClean="0"/>
              <a:t>Center for Multisource Information Fusion</a:t>
            </a:r>
          </a:p>
          <a:p>
            <a:r>
              <a:rPr lang="en-US" dirty="0" smtClean="0"/>
              <a:t>And Center for Cognitive Science</a:t>
            </a:r>
          </a:p>
          <a:p>
            <a:r>
              <a:rPr lang="en-US" dirty="0" smtClean="0"/>
              <a:t>University at Buffalo, The State University of New York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" y="5364068"/>
            <a:ext cx="2169997" cy="87775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3800" y="5372100"/>
            <a:ext cx="2971800" cy="86168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9001" y="5287304"/>
            <a:ext cx="914400" cy="1031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763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Semantic Relations/Assertions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(Isa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y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dirty="0" smtClean="0"/>
              <a:t>is an instance of category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MemberOf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y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dirty="0">
                <a:cs typeface="Courier New" pitchFamily="49" charset="0"/>
              </a:rPr>
              <a:t>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dirty="0"/>
              <a:t>is a member of </a:t>
            </a:r>
            <a:r>
              <a:rPr lang="en-US" sz="2000" dirty="0" smtClean="0"/>
              <a:t>group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(Type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 smtClean="0">
                <a:cs typeface="Courier New" pitchFamily="49" charset="0"/>
              </a:rPr>
              <a:t>The category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dirty="0"/>
              <a:t>is </a:t>
            </a:r>
            <a:r>
              <a:rPr lang="en-US" sz="2000" dirty="0" smtClean="0"/>
              <a:t>a subcategory of </a:t>
            </a:r>
            <a:r>
              <a:rPr lang="en-US" sz="2000" dirty="0"/>
              <a:t>category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hasName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 smtClean="0">
                <a:cs typeface="Courier New" pitchFamily="49" charset="0"/>
              </a:rPr>
              <a:t>The name of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dirty="0"/>
              <a:t>is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(per-religion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>
                <a:cs typeface="Courier New" pitchFamily="49" charset="0"/>
              </a:rPr>
              <a:t>The </a:t>
            </a:r>
            <a:r>
              <a:rPr lang="en-US" sz="2000" dirty="0" smtClean="0">
                <a:cs typeface="Courier New" pitchFamily="49" charset="0"/>
              </a:rPr>
              <a:t>religion of the person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dirty="0"/>
              <a:t>is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(age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y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>
                <a:cs typeface="Courier New" pitchFamily="49" charset="0"/>
              </a:rPr>
              <a:t>The </a:t>
            </a:r>
            <a:r>
              <a:rPr lang="en-US" sz="2000" dirty="0" smtClean="0">
                <a:cs typeface="Courier New" pitchFamily="49" charset="0"/>
              </a:rPr>
              <a:t>age of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dirty="0"/>
              <a:t>is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(agent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 smtClean="0">
                <a:cs typeface="Courier New" pitchFamily="49" charset="0"/>
              </a:rPr>
              <a:t>The agent of the action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dirty="0"/>
              <a:t>is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theme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>
                <a:cs typeface="Courier New" pitchFamily="49" charset="0"/>
              </a:rPr>
              <a:t>The </a:t>
            </a:r>
            <a:r>
              <a:rPr lang="en-US" sz="2000" dirty="0" smtClean="0">
                <a:cs typeface="Courier New" pitchFamily="49" charset="0"/>
              </a:rPr>
              <a:t>theme (what is acted upon) of </a:t>
            </a:r>
            <a:r>
              <a:rPr lang="en-US" sz="2000" dirty="0">
                <a:cs typeface="Courier New" pitchFamily="49" charset="0"/>
              </a:rPr>
              <a:t>the action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dirty="0"/>
              <a:t>is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endParaRPr lang="en-US" sz="2000" b="1" i="1" dirty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5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"/>
            <a:ext cx="9144000" cy="45578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Examples of Syntax-Semantics Mapping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228249" y="4876800"/>
            <a:ext cx="46875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“Ahmad detained a Sunni youth.”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295400" y="5363027"/>
            <a:ext cx="676018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4 syntax-semantics mapping rules will be shown</a:t>
            </a:r>
          </a:p>
          <a:p>
            <a:r>
              <a:rPr lang="en-US" sz="2400" dirty="0"/>
              <a:t>w</a:t>
            </a:r>
            <a:r>
              <a:rPr lang="en-US" sz="2400" dirty="0" smtClean="0"/>
              <a:t>ith before &amp; after graphs.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90216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28" y="685800"/>
            <a:ext cx="7337871" cy="3657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28" y="685800"/>
            <a:ext cx="7337871" cy="36576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properNounToName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4343400"/>
            <a:ext cx="6801862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defrule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properNounToName</a:t>
            </a:r>
            <a:endParaRPr lang="en-US" b="1" dirty="0" smtClean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SyntacticCategoryOf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NNP ?token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TextOf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?text ?token) </a:t>
            </a:r>
            <a:endParaRPr lang="en-US" b="1" dirty="0" smtClean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=&gt;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assert `(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hasName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,?token ,?text)) </a:t>
            </a:r>
            <a:endParaRPr lang="en-US" b="1" dirty="0" smtClean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unassert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`(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SyntacticCategoryOf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NNP 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,?token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unassert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`(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TextOf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,?text ,?token)))</a:t>
            </a:r>
          </a:p>
        </p:txBody>
      </p:sp>
    </p:spTree>
    <p:extLst>
      <p:ext uri="{BB962C8B-B14F-4D97-AF65-F5344CB8AC3E}">
        <p14:creationId xmlns:p14="http://schemas.microsoft.com/office/powerpoint/2010/main" val="85281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00" y="790268"/>
            <a:ext cx="6629400" cy="330445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7300" y="790268"/>
            <a:ext cx="6629400" cy="33044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nounPhraseToInstance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13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3886200"/>
            <a:ext cx="652614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defrule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nounPhraseToInstance</a:t>
            </a:r>
            <a:endParaRPr lang="en-US" b="1" dirty="0" smtClean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SyntacticCategoryOf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NN 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nn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(: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when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isNPhead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nn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RootOf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?root 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nn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(: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unless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numberTermp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?root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=&gt;</a:t>
            </a:r>
            <a:endParaRPr lang="en-US" b="1" dirty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assert `(Isa ,?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nn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,?root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unassert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`(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SyntacticCategoryOf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NN ,?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nn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unassert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`(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RootOf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,?root ,?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nn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)))</a:t>
            </a:r>
          </a:p>
        </p:txBody>
      </p:sp>
    </p:spTree>
    <p:extLst>
      <p:ext uri="{BB962C8B-B14F-4D97-AF65-F5344CB8AC3E}">
        <p14:creationId xmlns:p14="http://schemas.microsoft.com/office/powerpoint/2010/main" val="795913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8880" y="596202"/>
            <a:ext cx="6879254" cy="34290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0363" y="596942"/>
            <a:ext cx="6876288" cy="34275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hasReligion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2932" y="4038600"/>
            <a:ext cx="583685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defrule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hasReligion</a:t>
            </a:r>
            <a:endParaRPr lang="en-US" b="1" dirty="0" smtClean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(Isa 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religiongrp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ReligiousGroup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nn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?per 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religiongrp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hasName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religiongrp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?religion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=&gt;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assert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MemberOf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?per 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religiongrp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assert (per-religion ?per ?religion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unassert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nn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?per 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religiongrp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)))</a:t>
            </a:r>
          </a:p>
        </p:txBody>
      </p:sp>
    </p:spTree>
    <p:extLst>
      <p:ext uri="{BB962C8B-B14F-4D97-AF65-F5344CB8AC3E}">
        <p14:creationId xmlns:p14="http://schemas.microsoft.com/office/powerpoint/2010/main" val="2306954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" y="685800"/>
            <a:ext cx="7086600" cy="35323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700" y="685800"/>
            <a:ext cx="7086600" cy="353235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subjAction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15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4267200"/>
            <a:ext cx="556113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defrule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subjAction</a:t>
            </a:r>
            <a:endParaRPr lang="en-US" b="1" dirty="0" smtClean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(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nsubj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?action 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subj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Isa ?action Action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=&gt;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assert `(agent ,?action ,?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subj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unassert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`(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nsubj</a:t>
            </a:r>
            <a:r>
              <a:rPr lang="en-US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,?action ,?</a:t>
            </a:r>
            <a:r>
              <a:rPr lang="en-US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subj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)))</a:t>
            </a:r>
          </a:p>
          <a:p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2726015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9600"/>
            <a:ext cx="9144000" cy="45578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Semantic Graph (KB)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16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254393" y="4953000"/>
            <a:ext cx="6635214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“Ahmad detained a Sunni youth.”</a:t>
            </a:r>
          </a:p>
          <a:p>
            <a:r>
              <a:rPr lang="en-US" dirty="0" smtClean="0"/>
              <a:t>There is a detain action, with someone named Ahmad as agent,</a:t>
            </a:r>
            <a:br>
              <a:rPr lang="en-US" dirty="0" smtClean="0"/>
            </a:br>
            <a:r>
              <a:rPr lang="en-US" dirty="0" smtClean="0"/>
              <a:t>			    and some youth as theme.</a:t>
            </a:r>
          </a:p>
          <a:p>
            <a:r>
              <a:rPr lang="en-US" dirty="0" smtClean="0"/>
              <a:t>The age of the youth is young.</a:t>
            </a:r>
          </a:p>
          <a:p>
            <a:r>
              <a:rPr lang="en-US" dirty="0" smtClean="0"/>
              <a:t>The religion of the youth is Sunni.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394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Mapping Rules developed using training messages.</a:t>
            </a:r>
          </a:p>
          <a:p>
            <a:r>
              <a:rPr lang="en-US" dirty="0" smtClean="0"/>
              <a:t>Evaluated using test messages.</a:t>
            </a:r>
          </a:p>
          <a:p>
            <a:r>
              <a:rPr lang="en-US" dirty="0" smtClean="0"/>
              <a:t>Questions</a:t>
            </a:r>
          </a:p>
          <a:p>
            <a:pPr lvl="1"/>
            <a:r>
              <a:rPr lang="en-US" dirty="0" smtClean="0"/>
              <a:t>How general are the rules?</a:t>
            </a:r>
          </a:p>
          <a:p>
            <a:pPr lvl="1"/>
            <a:r>
              <a:rPr lang="en-US" dirty="0" smtClean="0"/>
              <a:t>How thorough are the rules?</a:t>
            </a:r>
          </a:p>
          <a:p>
            <a:pPr lvl="1"/>
            <a:r>
              <a:rPr lang="en-US" dirty="0" smtClean="0"/>
              <a:t>Are the rules too general?</a:t>
            </a:r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0330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General are the rules?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18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2044186"/>
              </p:ext>
            </p:extLst>
          </p:nvPr>
        </p:nvGraphicFramePr>
        <p:xfrm>
          <a:off x="857250" y="2133600"/>
          <a:ext cx="7429500" cy="2966720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190713"/>
                <a:gridCol w="855826"/>
                <a:gridCol w="967456"/>
                <a:gridCol w="1041874"/>
                <a:gridCol w="1488393"/>
                <a:gridCol w="188523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Fired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 Fired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Times Fired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Times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Per </a:t>
                      </a:r>
                      <a:r>
                        <a:rPr lang="en-US" dirty="0" err="1" smtClean="0"/>
                        <a:t>Msg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CBIR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8.32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56.5%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1,596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28.00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5.75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SYNSEM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56.6%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2,904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50.95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88.9%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2.37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80%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6,492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113.89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147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61.9%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11,929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209.28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914400" y="1644134"/>
            <a:ext cx="3211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Rule firings on test messages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786896" y="5334000"/>
            <a:ext cx="47083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Conclusion: Reasonably general.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3804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thorough are the rules?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19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3961381"/>
              </p:ext>
            </p:extLst>
          </p:nvPr>
        </p:nvGraphicFramePr>
        <p:xfrm>
          <a:off x="1485900" y="2133600"/>
          <a:ext cx="6172200" cy="1752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6000"/>
                <a:gridCol w="1371600"/>
                <a:gridCol w="1295400"/>
                <a:gridCol w="1219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KB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Syntactic</a:t>
                      </a:r>
                    </a:p>
                    <a:p>
                      <a:r>
                        <a:rPr lang="en-US" dirty="0" smtClean="0"/>
                        <a:t>Assertions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Semantic</a:t>
                      </a:r>
                    </a:p>
                    <a:p>
                      <a:r>
                        <a:rPr lang="en-US" dirty="0" err="1" smtClean="0"/>
                        <a:t>Asertions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</a:p>
                    <a:p>
                      <a:r>
                        <a:rPr lang="en-US" dirty="0" smtClean="0"/>
                        <a:t>Semantic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Syntactic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2469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1,149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31.76%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Semantic</a:t>
                      </a:r>
                      <a:r>
                        <a:rPr lang="en-US" baseline="0" dirty="0" smtClean="0"/>
                        <a:t> w/ CBIR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48,561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98.90%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Semantic w/o CBIR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538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5,646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91.30%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524000" y="1708666"/>
            <a:ext cx="36215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Syntactic vs. Semantic </a:t>
            </a:r>
            <a:r>
              <a:rPr lang="en-US" dirty="0"/>
              <a:t>A</a:t>
            </a:r>
            <a:r>
              <a:rPr lang="en-US" dirty="0" smtClean="0"/>
              <a:t>ssertions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38998" y="4126468"/>
            <a:ext cx="890500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Observation: Rules convert from 68% syntactic to 91% semantic w/o CBIR assertions</a:t>
            </a:r>
          </a:p>
          <a:p>
            <a:r>
              <a:rPr lang="en-US" sz="2400" dirty="0" smtClean="0"/>
              <a:t>Conclusion: Very thorough.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9867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The Syntactic and Enhanced Syntactic KBs</a:t>
            </a:r>
          </a:p>
          <a:p>
            <a:r>
              <a:rPr lang="en-US" dirty="0" smtClean="0"/>
              <a:t>Syntax-Semantics Mapping</a:t>
            </a:r>
          </a:p>
          <a:p>
            <a:r>
              <a:rPr lang="en-US" dirty="0" smtClean="0"/>
              <a:t>Evaluation</a:t>
            </a:r>
          </a:p>
          <a:p>
            <a:r>
              <a:rPr lang="en-US" dirty="0" smtClean="0"/>
              <a:t>Acknowledgments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26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the rules too general?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20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29962"/>
              </p:ext>
            </p:extLst>
          </p:nvPr>
        </p:nvGraphicFramePr>
        <p:xfrm>
          <a:off x="1495425" y="1833880"/>
          <a:ext cx="6153150" cy="2966720"/>
        </p:xfrm>
        <a:graphic>
          <a:graphicData uri="http://schemas.openxmlformats.org/drawingml/2006/table">
            <a:tbl>
              <a:tblPr firstRow="1" firstCol="1" lastRow="1" bandRow="1">
                <a:tableStyleId>{5C22544A-7EE6-4342-B048-85BDC9FD1C3A}</a:tableStyleId>
              </a:tblPr>
              <a:tblGrid>
                <a:gridCol w="1172896"/>
                <a:gridCol w="952980"/>
                <a:gridCol w="1466123"/>
                <a:gridCol w="1265751"/>
                <a:gridCol w="1295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Fired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Times Fired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# Correct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%</a:t>
                      </a:r>
                      <a:r>
                        <a:rPr lang="en-US" baseline="0" dirty="0" smtClean="0"/>
                        <a:t> Correct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CBIR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474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1,567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1,548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98.8%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328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SYNSEM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2,651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2,431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91.7%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INFER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72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84.7%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CLEAN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6,492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6,492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100%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88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11,597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11,345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/>
                        <a:t>97.8%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600200" y="1371600"/>
            <a:ext cx="49808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Rule firings on correct parses in test messages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786896" y="5334000"/>
            <a:ext cx="40719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Conclusion: Not too general.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8518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Tractor’s purpose:</a:t>
            </a:r>
          </a:p>
          <a:p>
            <a:pPr lvl="1"/>
            <a:r>
              <a:rPr lang="en-US" dirty="0" smtClean="0"/>
              <a:t>Semantic Analysis of short English messages</a:t>
            </a:r>
            <a:br>
              <a:rPr lang="en-US" dirty="0" smtClean="0"/>
            </a:br>
            <a:r>
              <a:rPr lang="en-US" dirty="0" smtClean="0"/>
              <a:t>for fusion with other soft and hard information.</a:t>
            </a:r>
          </a:p>
          <a:p>
            <a:r>
              <a:rPr lang="en-US" dirty="0" smtClean="0"/>
              <a:t>Syntactic analysis of message creates syntactic KB.</a:t>
            </a:r>
          </a:p>
          <a:p>
            <a:r>
              <a:rPr lang="en-US" dirty="0" smtClean="0"/>
              <a:t>Syntactic KB enhanced</a:t>
            </a:r>
            <a:br>
              <a:rPr lang="en-US" dirty="0" smtClean="0"/>
            </a:br>
            <a:r>
              <a:rPr lang="en-US" dirty="0" smtClean="0"/>
              <a:t>with ontological and geographical information.</a:t>
            </a:r>
          </a:p>
          <a:p>
            <a:r>
              <a:rPr lang="en-US" dirty="0" smtClean="0"/>
              <a:t>Mapping rules map syntactic KB into semantic KB.</a:t>
            </a:r>
          </a:p>
          <a:p>
            <a:r>
              <a:rPr lang="en-US" dirty="0" smtClean="0"/>
              <a:t>Mapping rules developed with training messages</a:t>
            </a:r>
            <a:br>
              <a:rPr lang="en-US" dirty="0" smtClean="0"/>
            </a:br>
            <a:r>
              <a:rPr lang="en-US" dirty="0" smtClean="0"/>
              <a:t>generalize well to test messages.</a:t>
            </a:r>
          </a:p>
          <a:p>
            <a:r>
              <a:rPr lang="en-US" dirty="0" smtClean="0"/>
              <a:t>Syntactic KBs average 68% syntactic;</a:t>
            </a:r>
            <a:br>
              <a:rPr lang="en-US" dirty="0" smtClean="0"/>
            </a:br>
            <a:r>
              <a:rPr lang="en-US" dirty="0" smtClean="0"/>
              <a:t>Final Semantic KBs average 99% semantic.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79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This work has been supported by a Multidisciplinary University </a:t>
            </a:r>
            <a:r>
              <a:rPr lang="en-US" dirty="0" smtClean="0"/>
              <a:t>Research Initiative </a:t>
            </a:r>
            <a:r>
              <a:rPr lang="en-US" dirty="0"/>
              <a:t>(MURI) grant (Number W911NF-09-1-0392) for "Unified Research </a:t>
            </a:r>
            <a:r>
              <a:rPr lang="en-US" dirty="0" smtClean="0"/>
              <a:t>on Network-based </a:t>
            </a:r>
            <a:r>
              <a:rPr lang="en-US" dirty="0"/>
              <a:t>Hard/Soft Information Fusion", issued by the US Army </a:t>
            </a:r>
            <a:r>
              <a:rPr lang="en-US" dirty="0" smtClean="0"/>
              <a:t>Research Office </a:t>
            </a:r>
            <a:r>
              <a:rPr lang="en-US" dirty="0"/>
              <a:t>(ARO) under the program management of Dr. John </a:t>
            </a:r>
            <a:r>
              <a:rPr lang="en-US" dirty="0" err="1"/>
              <a:t>Lavery</a:t>
            </a:r>
            <a:r>
              <a:rPr lang="en-US" dirty="0"/>
              <a:t>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54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Input:</a:t>
            </a:r>
          </a:p>
          <a:p>
            <a:pPr lvl="1"/>
            <a:r>
              <a:rPr lang="en-US" dirty="0" smtClean="0"/>
              <a:t>Short English intelligence message.</a:t>
            </a:r>
          </a:p>
          <a:p>
            <a:r>
              <a:rPr lang="en-US" dirty="0" smtClean="0"/>
              <a:t>Output:</a:t>
            </a:r>
          </a:p>
          <a:p>
            <a:pPr lvl="1"/>
            <a:r>
              <a:rPr lang="en-US" dirty="0" smtClean="0"/>
              <a:t>Semantic knowledge base (KB)</a:t>
            </a:r>
            <a:br>
              <a:rPr lang="en-US" dirty="0" smtClean="0"/>
            </a:br>
            <a:r>
              <a:rPr lang="en-US" dirty="0" smtClean="0"/>
              <a:t>representing contents of message.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09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Context: Hard &amp; Soft Information Fusion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Information from multiple</a:t>
            </a:r>
          </a:p>
          <a:p>
            <a:pPr marL="274320" lvl="1" indent="0">
              <a:buNone/>
            </a:pPr>
            <a:r>
              <a:rPr lang="en-US" dirty="0" smtClean="0"/>
              <a:t>Soft information sources</a:t>
            </a:r>
          </a:p>
          <a:p>
            <a:pPr marL="548640" lvl="2" indent="0">
              <a:buNone/>
            </a:pPr>
            <a:r>
              <a:rPr lang="en-US" dirty="0" smtClean="0"/>
              <a:t>English messages</a:t>
            </a:r>
          </a:p>
          <a:p>
            <a:pPr marL="274320" lvl="1" indent="0">
              <a:buNone/>
            </a:pPr>
            <a:r>
              <a:rPr lang="en-US" dirty="0" smtClean="0"/>
              <a:t>Hard information sources</a:t>
            </a:r>
          </a:p>
          <a:p>
            <a:pPr marL="548640" lvl="2" indent="0">
              <a:buNone/>
            </a:pPr>
            <a:r>
              <a:rPr lang="en-US" dirty="0" smtClean="0"/>
              <a:t>RADAR, SONAR, LIDAR, …</a:t>
            </a:r>
          </a:p>
          <a:p>
            <a:pPr marL="0" indent="0">
              <a:buNone/>
            </a:pPr>
            <a:r>
              <a:rPr lang="en-US" dirty="0"/>
              <a:t>a</a:t>
            </a:r>
            <a:r>
              <a:rPr lang="en-US" dirty="0" smtClean="0"/>
              <a:t>re fused for situation assessment.</a:t>
            </a:r>
          </a:p>
          <a:p>
            <a:pPr marL="0" indent="0">
              <a:buNone/>
            </a:pPr>
            <a:r>
              <a:rPr lang="en-US" dirty="0" smtClean="0"/>
              <a:t>=&gt; Requirement:</a:t>
            </a:r>
          </a:p>
          <a:p>
            <a:pPr marL="274320" lvl="1" indent="0">
              <a:buNone/>
            </a:pPr>
            <a:r>
              <a:rPr lang="en-US" dirty="0" smtClean="0"/>
              <a:t>Capture semantic content of each message</a:t>
            </a:r>
            <a:br>
              <a:rPr lang="en-US" dirty="0" smtClean="0"/>
            </a:br>
            <a:r>
              <a:rPr lang="en-US" dirty="0" smtClean="0"/>
              <a:t>as completely and correctly as possible.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460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Not</a:t>
            </a:r>
            <a:r>
              <a:rPr lang="en-US" dirty="0" smtClean="0"/>
              <a:t>: Information Extraction</a:t>
            </a:r>
          </a:p>
          <a:p>
            <a:pPr marL="274320" lvl="1" indent="0">
              <a:buNone/>
            </a:pPr>
            <a:r>
              <a:rPr lang="en-US" dirty="0" smtClean="0"/>
              <a:t>Look for </a:t>
            </a:r>
            <a:r>
              <a:rPr lang="en-US" dirty="0" err="1" smtClean="0"/>
              <a:t>prespecified</a:t>
            </a:r>
            <a:endParaRPr lang="en-US" dirty="0"/>
          </a:p>
          <a:p>
            <a:pPr marL="548640" lvl="2" indent="0">
              <a:buNone/>
            </a:pPr>
            <a:r>
              <a:rPr lang="en-US" dirty="0" smtClean="0"/>
              <a:t>classes of </a:t>
            </a:r>
          </a:p>
          <a:p>
            <a:pPr marL="822960" lvl="3" indent="0">
              <a:buNone/>
            </a:pPr>
            <a:r>
              <a:rPr lang="en-US" dirty="0" smtClean="0"/>
              <a:t>Entities</a:t>
            </a:r>
          </a:p>
          <a:p>
            <a:pPr marL="822960" lvl="3" indent="0">
              <a:buNone/>
            </a:pPr>
            <a:r>
              <a:rPr lang="en-US" dirty="0" smtClean="0"/>
              <a:t>Events</a:t>
            </a:r>
          </a:p>
          <a:p>
            <a:pPr marL="548640" lvl="2" indent="0">
              <a:buNone/>
            </a:pPr>
            <a:r>
              <a:rPr lang="en-US" dirty="0" smtClean="0"/>
              <a:t>Properties.</a:t>
            </a:r>
          </a:p>
          <a:p>
            <a:pPr marL="0" indent="0">
              <a:buNone/>
            </a:pPr>
            <a:r>
              <a:rPr lang="en-US" b="1" dirty="0" smtClean="0">
                <a:solidFill>
                  <a:schemeClr val="accent5"/>
                </a:solidFill>
              </a:rPr>
              <a:t>Instead</a:t>
            </a:r>
            <a:r>
              <a:rPr lang="en-US" dirty="0" smtClean="0"/>
              <a:t>: Natural Language Understanding</a:t>
            </a:r>
            <a:br>
              <a:rPr lang="en-US" dirty="0" smtClean="0"/>
            </a:br>
            <a:r>
              <a:rPr lang="en-US" dirty="0" smtClean="0"/>
              <a:t>		(Semantic Analysis)</a:t>
            </a:r>
          </a:p>
          <a:p>
            <a:pPr marL="274320" lvl="1" indent="0">
              <a:buNone/>
            </a:pPr>
            <a:r>
              <a:rPr lang="en-US" dirty="0" smtClean="0"/>
              <a:t>Translate</a:t>
            </a:r>
          </a:p>
          <a:p>
            <a:pPr marL="548640" lvl="2" indent="0">
              <a:buNone/>
            </a:pPr>
            <a:r>
              <a:rPr lang="en-US" dirty="0" smtClean="0"/>
              <a:t>Entities, Events, Properties, Relations, …</a:t>
            </a:r>
            <a:br>
              <a:rPr lang="en-US" dirty="0" smtClean="0"/>
            </a:br>
            <a:r>
              <a:rPr lang="en-US" dirty="0" smtClean="0"/>
              <a:t>Expressed in the text</a:t>
            </a:r>
          </a:p>
          <a:p>
            <a:pPr marL="548640" lvl="2" indent="0">
              <a:buNone/>
            </a:pPr>
            <a:r>
              <a:rPr lang="en-US" dirty="0" smtClean="0"/>
              <a:t>Into a formal Knowledge Representation (KR) language</a:t>
            </a:r>
            <a:br>
              <a:rPr lang="en-US" dirty="0" smtClean="0"/>
            </a:br>
            <a:r>
              <a:rPr lang="en-US" dirty="0" smtClean="0"/>
              <a:t>that supports reasoning.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7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Rectangle 232"/>
          <p:cNvSpPr/>
          <p:nvPr/>
        </p:nvSpPr>
        <p:spPr>
          <a:xfrm>
            <a:off x="1828800" y="1356360"/>
            <a:ext cx="7239000" cy="2497351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b"/>
          <a:lstStyle/>
          <a:p>
            <a:r>
              <a:rPr lang="en-US" dirty="0" smtClean="0"/>
              <a:t>Syntactic Processing in GATE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Tractor Architecture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6</a:t>
            </a:fld>
            <a:endParaRPr lang="en-US"/>
          </a:p>
        </p:txBody>
      </p:sp>
      <p:sp>
        <p:nvSpPr>
          <p:cNvPr id="6" name="Flowchart: Document 5"/>
          <p:cNvSpPr/>
          <p:nvPr/>
        </p:nvSpPr>
        <p:spPr>
          <a:xfrm>
            <a:off x="218552" y="1356360"/>
            <a:ext cx="1371600" cy="73152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English</a:t>
            </a:r>
          </a:p>
          <a:p>
            <a:pPr algn="ctr"/>
            <a:r>
              <a:rPr lang="en-US" sz="1400" dirty="0" smtClean="0"/>
              <a:t>Message</a:t>
            </a:r>
            <a:endParaRPr lang="en-US" sz="1400" dirty="0"/>
          </a:p>
        </p:txBody>
      </p:sp>
      <p:sp>
        <p:nvSpPr>
          <p:cNvPr id="8" name="Snip and Round Single Corner Rectangle 7"/>
          <p:cNvSpPr/>
          <p:nvPr/>
        </p:nvSpPr>
        <p:spPr>
          <a:xfrm>
            <a:off x="6937215" y="4345300"/>
            <a:ext cx="1371600" cy="731520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Annotations</a:t>
            </a:r>
            <a:endParaRPr lang="en-US" sz="1400" dirty="0"/>
          </a:p>
        </p:txBody>
      </p:sp>
      <p:sp>
        <p:nvSpPr>
          <p:cNvPr id="9" name="Snip and Round Single Corner Rectangle 8"/>
          <p:cNvSpPr/>
          <p:nvPr/>
        </p:nvSpPr>
        <p:spPr>
          <a:xfrm>
            <a:off x="3050964" y="4353446"/>
            <a:ext cx="1371600" cy="731520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Syntactic</a:t>
            </a:r>
          </a:p>
          <a:p>
            <a:pPr algn="ctr"/>
            <a:r>
              <a:rPr lang="en-US" sz="1400" dirty="0" smtClean="0"/>
              <a:t>KB</a:t>
            </a:r>
            <a:endParaRPr lang="en-US" sz="1400" dirty="0"/>
          </a:p>
        </p:txBody>
      </p:sp>
      <p:sp>
        <p:nvSpPr>
          <p:cNvPr id="10" name="Snip and Round Single Corner Rectangle 9"/>
          <p:cNvSpPr/>
          <p:nvPr/>
        </p:nvSpPr>
        <p:spPr>
          <a:xfrm>
            <a:off x="7493809" y="5541032"/>
            <a:ext cx="1371600" cy="731520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Semantic</a:t>
            </a:r>
          </a:p>
          <a:p>
            <a:pPr algn="ctr"/>
            <a:r>
              <a:rPr lang="en-US" sz="1400" dirty="0" smtClean="0"/>
              <a:t>KB</a:t>
            </a:r>
            <a:endParaRPr lang="en-US" sz="1400" dirty="0"/>
          </a:p>
        </p:txBody>
      </p:sp>
      <p:sp>
        <p:nvSpPr>
          <p:cNvPr id="11" name="Snip and Round Single Corner Rectangle 10"/>
          <p:cNvSpPr/>
          <p:nvPr/>
        </p:nvSpPr>
        <p:spPr>
          <a:xfrm>
            <a:off x="3530614" y="5541032"/>
            <a:ext cx="1371600" cy="731520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Enhanced</a:t>
            </a:r>
          </a:p>
          <a:p>
            <a:pPr algn="ctr"/>
            <a:r>
              <a:rPr lang="en-US" sz="1400" dirty="0" smtClean="0"/>
              <a:t>Syntactic</a:t>
            </a:r>
          </a:p>
          <a:p>
            <a:pPr algn="ctr"/>
            <a:r>
              <a:rPr lang="en-US" sz="1400" dirty="0" smtClean="0"/>
              <a:t>KB</a:t>
            </a:r>
            <a:endParaRPr lang="en-US" sz="1400" dirty="0"/>
          </a:p>
        </p:txBody>
      </p:sp>
      <p:sp>
        <p:nvSpPr>
          <p:cNvPr id="12" name="Rectangle 11"/>
          <p:cNvSpPr/>
          <p:nvPr/>
        </p:nvSpPr>
        <p:spPr>
          <a:xfrm>
            <a:off x="5328390" y="5449592"/>
            <a:ext cx="1645920" cy="914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Syntax-Semantics</a:t>
            </a:r>
          </a:p>
          <a:p>
            <a:pPr algn="ctr"/>
            <a:r>
              <a:rPr lang="en-US" sz="1400" dirty="0" smtClean="0"/>
              <a:t>Mapper</a:t>
            </a:r>
            <a:endParaRPr lang="en-US" sz="1400" dirty="0"/>
          </a:p>
        </p:txBody>
      </p:sp>
      <p:sp>
        <p:nvSpPr>
          <p:cNvPr id="13" name="Rectangle 12"/>
          <p:cNvSpPr/>
          <p:nvPr/>
        </p:nvSpPr>
        <p:spPr>
          <a:xfrm>
            <a:off x="1170173" y="5632472"/>
            <a:ext cx="1645920" cy="5486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CBIR</a:t>
            </a:r>
            <a:endParaRPr lang="en-US" sz="1400" dirty="0"/>
          </a:p>
        </p:txBody>
      </p:sp>
      <p:sp>
        <p:nvSpPr>
          <p:cNvPr id="14" name="Rectangle 13"/>
          <p:cNvSpPr/>
          <p:nvPr/>
        </p:nvSpPr>
        <p:spPr>
          <a:xfrm>
            <a:off x="4882912" y="4444886"/>
            <a:ext cx="1645920" cy="5486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Propositionalizer</a:t>
            </a:r>
            <a:endParaRPr lang="en-US" sz="1400" dirty="0"/>
          </a:p>
        </p:txBody>
      </p:sp>
      <p:sp>
        <p:nvSpPr>
          <p:cNvPr id="15" name="Rectangle 14"/>
          <p:cNvSpPr/>
          <p:nvPr/>
        </p:nvSpPr>
        <p:spPr>
          <a:xfrm>
            <a:off x="4824443" y="1447800"/>
            <a:ext cx="1645920" cy="5486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Named-Entity</a:t>
            </a:r>
          </a:p>
          <a:p>
            <a:pPr algn="ctr"/>
            <a:r>
              <a:rPr lang="en-US" sz="1400" dirty="0" smtClean="0"/>
              <a:t>Recognizers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04901" y="1447800"/>
            <a:ext cx="1645920" cy="5486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Co-</a:t>
            </a:r>
            <a:r>
              <a:rPr lang="en-US" sz="1400" dirty="0" err="1" smtClean="0"/>
              <a:t>Referencers</a:t>
            </a:r>
            <a:endParaRPr lang="en-US" sz="1400" dirty="0" smtClean="0"/>
          </a:p>
        </p:txBody>
      </p:sp>
      <p:sp>
        <p:nvSpPr>
          <p:cNvPr id="17" name="Rectangle 16"/>
          <p:cNvSpPr/>
          <p:nvPr/>
        </p:nvSpPr>
        <p:spPr>
          <a:xfrm>
            <a:off x="2228004" y="2813483"/>
            <a:ext cx="1645920" cy="5486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POS Tagger</a:t>
            </a:r>
          </a:p>
          <a:p>
            <a:pPr algn="ctr"/>
            <a:r>
              <a:rPr lang="en-US" sz="1400" dirty="0" smtClean="0"/>
              <a:t>&amp; Parser</a:t>
            </a:r>
            <a:endParaRPr lang="en-US" sz="1400" dirty="0"/>
          </a:p>
        </p:txBody>
      </p:sp>
      <p:sp>
        <p:nvSpPr>
          <p:cNvPr id="18" name="Rectangle 17"/>
          <p:cNvSpPr/>
          <p:nvPr/>
        </p:nvSpPr>
        <p:spPr>
          <a:xfrm>
            <a:off x="6800055" y="2813483"/>
            <a:ext cx="1645920" cy="548640"/>
          </a:xfrm>
          <a:prstGeom prst="rect">
            <a:avLst/>
          </a:prstGeom>
          <a:pattFill prst="pct80">
            <a:fgClr>
              <a:srgbClr val="00B050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Co-Reference</a:t>
            </a:r>
          </a:p>
          <a:p>
            <a:pPr algn="ctr"/>
            <a:r>
              <a:rPr lang="en-US" sz="1400" dirty="0" smtClean="0"/>
              <a:t>Editor</a:t>
            </a:r>
            <a:endParaRPr lang="en-US" sz="1400" dirty="0"/>
          </a:p>
        </p:txBody>
      </p:sp>
      <p:sp>
        <p:nvSpPr>
          <p:cNvPr id="25" name="Rectangle 24"/>
          <p:cNvSpPr/>
          <p:nvPr/>
        </p:nvSpPr>
        <p:spPr>
          <a:xfrm>
            <a:off x="2228004" y="1447800"/>
            <a:ext cx="1645920" cy="5486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Tokenizer</a:t>
            </a:r>
            <a:r>
              <a:rPr lang="en-US" sz="1400" dirty="0" smtClean="0"/>
              <a:t> &amp;</a:t>
            </a:r>
          </a:p>
          <a:p>
            <a:pPr algn="ctr"/>
            <a:r>
              <a:rPr lang="en-US" sz="1400" dirty="0" smtClean="0"/>
              <a:t>Sentence Splitter</a:t>
            </a:r>
          </a:p>
        </p:txBody>
      </p:sp>
      <p:cxnSp>
        <p:nvCxnSpPr>
          <p:cNvPr id="27" name="Straight Arrow Connector 26"/>
          <p:cNvCxnSpPr>
            <a:stCxn id="6" idx="3"/>
            <a:endCxn id="25" idx="1"/>
          </p:cNvCxnSpPr>
          <p:nvPr/>
        </p:nvCxnSpPr>
        <p:spPr>
          <a:xfrm>
            <a:off x="1590152" y="1722120"/>
            <a:ext cx="637852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25" idx="2"/>
            <a:endCxn id="17" idx="0"/>
          </p:cNvCxnSpPr>
          <p:nvPr/>
        </p:nvCxnSpPr>
        <p:spPr>
          <a:xfrm>
            <a:off x="3050964" y="1996440"/>
            <a:ext cx="0" cy="817043"/>
          </a:xfrm>
          <a:prstGeom prst="straightConnector1">
            <a:avLst/>
          </a:prstGeom>
          <a:ln w="3810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7" idx="3"/>
            <a:endCxn id="15" idx="1"/>
          </p:cNvCxnSpPr>
          <p:nvPr/>
        </p:nvCxnSpPr>
        <p:spPr>
          <a:xfrm flipV="1">
            <a:off x="3873924" y="1722120"/>
            <a:ext cx="950519" cy="1365683"/>
          </a:xfrm>
          <a:prstGeom prst="straightConnector1">
            <a:avLst/>
          </a:prstGeom>
          <a:ln w="3810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4824443" y="2813483"/>
            <a:ext cx="1645920" cy="54864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smtClean="0"/>
              <a:t>Morphological</a:t>
            </a:r>
          </a:p>
          <a:p>
            <a:pPr algn="ctr"/>
            <a:r>
              <a:rPr lang="en-US" sz="1400" dirty="0" smtClean="0"/>
              <a:t>Analyzer</a:t>
            </a:r>
            <a:endParaRPr lang="en-US" sz="1400" dirty="0"/>
          </a:p>
        </p:txBody>
      </p:sp>
      <p:cxnSp>
        <p:nvCxnSpPr>
          <p:cNvPr id="38" name="Straight Arrow Connector 37"/>
          <p:cNvCxnSpPr>
            <a:stCxn id="17" idx="3"/>
            <a:endCxn id="36" idx="1"/>
          </p:cNvCxnSpPr>
          <p:nvPr/>
        </p:nvCxnSpPr>
        <p:spPr>
          <a:xfrm>
            <a:off x="3873924" y="3087803"/>
            <a:ext cx="950519" cy="0"/>
          </a:xfrm>
          <a:prstGeom prst="straightConnector1">
            <a:avLst/>
          </a:prstGeom>
          <a:ln w="3810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6" idx="2"/>
            <a:endCxn id="8" idx="3"/>
          </p:cNvCxnSpPr>
          <p:nvPr/>
        </p:nvCxnSpPr>
        <p:spPr>
          <a:xfrm>
            <a:off x="5647403" y="3362123"/>
            <a:ext cx="1975612" cy="983177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15" idx="3"/>
            <a:endCxn id="16" idx="1"/>
          </p:cNvCxnSpPr>
          <p:nvPr/>
        </p:nvCxnSpPr>
        <p:spPr>
          <a:xfrm>
            <a:off x="6470363" y="1722120"/>
            <a:ext cx="834538" cy="0"/>
          </a:xfrm>
          <a:prstGeom prst="straightConnector1">
            <a:avLst/>
          </a:prstGeom>
          <a:ln w="3810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110" idx="0"/>
            <a:endCxn id="18" idx="0"/>
          </p:cNvCxnSpPr>
          <p:nvPr/>
        </p:nvCxnSpPr>
        <p:spPr>
          <a:xfrm flipH="1">
            <a:off x="7623015" y="2483398"/>
            <a:ext cx="22275" cy="330085"/>
          </a:xfrm>
          <a:prstGeom prst="straightConnector1">
            <a:avLst/>
          </a:prstGeom>
          <a:ln w="38100">
            <a:prstDash val="sys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>
            <a:stCxn id="18" idx="2"/>
            <a:endCxn id="8" idx="3"/>
          </p:cNvCxnSpPr>
          <p:nvPr/>
        </p:nvCxnSpPr>
        <p:spPr>
          <a:xfrm>
            <a:off x="7623015" y="3362123"/>
            <a:ext cx="0" cy="983177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Elbow Connector 97"/>
          <p:cNvCxnSpPr>
            <a:stCxn id="110" idx="2"/>
            <a:endCxn id="8" idx="0"/>
          </p:cNvCxnSpPr>
          <p:nvPr/>
        </p:nvCxnSpPr>
        <p:spPr>
          <a:xfrm rot="10800000" flipV="1">
            <a:off x="8308815" y="2483398"/>
            <a:ext cx="301616" cy="2227662"/>
          </a:xfrm>
          <a:prstGeom prst="bentConnector5">
            <a:avLst>
              <a:gd name="adj1" fmla="val -833"/>
              <a:gd name="adj2" fmla="val 47050"/>
              <a:gd name="adj3" fmla="val -2444"/>
            </a:avLst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Right Brace 109"/>
          <p:cNvSpPr/>
          <p:nvPr/>
        </p:nvSpPr>
        <p:spPr>
          <a:xfrm rot="16200000">
            <a:off x="7879609" y="1752576"/>
            <a:ext cx="496503" cy="965141"/>
          </a:xfrm>
          <a:prstGeom prst="rightBrace">
            <a:avLst/>
          </a:prstGeom>
          <a:ln w="38100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130" name="Straight Arrow Connector 129"/>
          <p:cNvCxnSpPr>
            <a:stCxn id="8" idx="2"/>
            <a:endCxn id="14" idx="3"/>
          </p:cNvCxnSpPr>
          <p:nvPr/>
        </p:nvCxnSpPr>
        <p:spPr>
          <a:xfrm flipH="1">
            <a:off x="6528832" y="4711060"/>
            <a:ext cx="408383" cy="8146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Arrow Connector 131"/>
          <p:cNvCxnSpPr>
            <a:stCxn id="14" idx="1"/>
            <a:endCxn id="9" idx="0"/>
          </p:cNvCxnSpPr>
          <p:nvPr/>
        </p:nvCxnSpPr>
        <p:spPr>
          <a:xfrm flipH="1">
            <a:off x="4422564" y="4719206"/>
            <a:ext cx="460348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Arrow Connector 133"/>
          <p:cNvCxnSpPr>
            <a:stCxn id="9" idx="1"/>
            <a:endCxn id="13" idx="0"/>
          </p:cNvCxnSpPr>
          <p:nvPr/>
        </p:nvCxnSpPr>
        <p:spPr>
          <a:xfrm flipH="1">
            <a:off x="1993133" y="5084966"/>
            <a:ext cx="1743631" cy="547506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/>
          <p:nvPr/>
        </p:nvCxnSpPr>
        <p:spPr>
          <a:xfrm>
            <a:off x="2816093" y="5892811"/>
            <a:ext cx="714521" cy="6949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1" idx="0"/>
            <a:endCxn id="12" idx="1"/>
          </p:cNvCxnSpPr>
          <p:nvPr/>
        </p:nvCxnSpPr>
        <p:spPr>
          <a:xfrm>
            <a:off x="4902214" y="5906792"/>
            <a:ext cx="426176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>
            <a:stCxn id="12" idx="3"/>
            <a:endCxn id="10" idx="2"/>
          </p:cNvCxnSpPr>
          <p:nvPr/>
        </p:nvCxnSpPr>
        <p:spPr>
          <a:xfrm>
            <a:off x="6974310" y="5906792"/>
            <a:ext cx="519499" cy="0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8" name="Snip and Round Single Corner Rectangle 157"/>
          <p:cNvSpPr/>
          <p:nvPr/>
        </p:nvSpPr>
        <p:spPr>
          <a:xfrm>
            <a:off x="307816" y="4362555"/>
            <a:ext cx="1005840" cy="731520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Cyc</a:t>
            </a:r>
            <a:endParaRPr lang="en-US" sz="1400" dirty="0" smtClean="0"/>
          </a:p>
          <a:p>
            <a:pPr algn="ctr"/>
            <a:r>
              <a:rPr lang="en-US" sz="1400" dirty="0" smtClean="0"/>
              <a:t>Ontology</a:t>
            </a:r>
            <a:endParaRPr lang="en-US" sz="1400" dirty="0"/>
          </a:p>
        </p:txBody>
      </p:sp>
      <p:sp>
        <p:nvSpPr>
          <p:cNvPr id="159" name="Snip and Round Single Corner Rectangle 158"/>
          <p:cNvSpPr/>
          <p:nvPr/>
        </p:nvSpPr>
        <p:spPr>
          <a:xfrm>
            <a:off x="1570893" y="4367799"/>
            <a:ext cx="1005840" cy="731520"/>
          </a:xfrm>
          <a:prstGeom prst="snip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 err="1" smtClean="0"/>
              <a:t>GEOnet</a:t>
            </a:r>
            <a:endParaRPr lang="en-US" sz="1400" dirty="0" smtClean="0"/>
          </a:p>
          <a:p>
            <a:pPr algn="ctr"/>
            <a:r>
              <a:rPr lang="en-US" sz="1400" dirty="0" smtClean="0"/>
              <a:t>Names</a:t>
            </a:r>
          </a:p>
          <a:p>
            <a:pPr algn="ctr"/>
            <a:r>
              <a:rPr lang="en-US" sz="1400" dirty="0" smtClean="0"/>
              <a:t>Server</a:t>
            </a:r>
            <a:endParaRPr lang="en-US" sz="1400" dirty="0"/>
          </a:p>
        </p:txBody>
      </p:sp>
      <p:cxnSp>
        <p:nvCxnSpPr>
          <p:cNvPr id="219" name="Straight Arrow Connector 218"/>
          <p:cNvCxnSpPr>
            <a:stCxn id="159" idx="1"/>
            <a:endCxn id="13" idx="0"/>
          </p:cNvCxnSpPr>
          <p:nvPr/>
        </p:nvCxnSpPr>
        <p:spPr>
          <a:xfrm flipH="1">
            <a:off x="1993133" y="5099319"/>
            <a:ext cx="80680" cy="533153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>
            <a:stCxn id="158" idx="1"/>
            <a:endCxn id="13" idx="0"/>
          </p:cNvCxnSpPr>
          <p:nvPr/>
        </p:nvCxnSpPr>
        <p:spPr>
          <a:xfrm>
            <a:off x="810736" y="5094075"/>
            <a:ext cx="1182397" cy="538397"/>
          </a:xfrm>
          <a:prstGeom prst="straightConnector1">
            <a:avLst/>
          </a:prstGeom>
          <a:ln w="38100"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4" name="TextBox 233"/>
          <p:cNvSpPr txBox="1"/>
          <p:nvPr/>
        </p:nvSpPr>
        <p:spPr>
          <a:xfrm>
            <a:off x="7791870" y="2276844"/>
            <a:ext cx="67197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option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6489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Part of a Syntactic Knowledge Base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7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971" y="1371600"/>
            <a:ext cx="7396681" cy="32766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914400" y="5105400"/>
            <a:ext cx="68788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194. 03/03/10 - </a:t>
            </a:r>
            <a:r>
              <a:rPr lang="en-US" dirty="0" err="1"/>
              <a:t>Dhanun</a:t>
            </a:r>
            <a:r>
              <a:rPr lang="en-US" dirty="0"/>
              <a:t> </a:t>
            </a:r>
            <a:r>
              <a:rPr lang="en-US" b="1" dirty="0"/>
              <a:t>Ahmad</a:t>
            </a:r>
            <a:r>
              <a:rPr lang="en-US" dirty="0"/>
              <a:t> has been </a:t>
            </a:r>
            <a:r>
              <a:rPr lang="en-US" b="1" dirty="0"/>
              <a:t>placed</a:t>
            </a:r>
            <a:r>
              <a:rPr lang="en-US" dirty="0"/>
              <a:t> </a:t>
            </a:r>
            <a:r>
              <a:rPr lang="en-US" b="1" dirty="0"/>
              <a:t>into</a:t>
            </a:r>
            <a:r>
              <a:rPr lang="en-US" dirty="0"/>
              <a:t> custody </a:t>
            </a:r>
            <a:endParaRPr lang="en-US" dirty="0" smtClean="0"/>
          </a:p>
          <a:p>
            <a:r>
              <a:rPr lang="en-US" dirty="0" smtClean="0"/>
              <a:t>by </a:t>
            </a:r>
            <a:r>
              <a:rPr lang="en-US" dirty="0"/>
              <a:t>the Iraqi </a:t>
            </a:r>
            <a:r>
              <a:rPr lang="en-US" dirty="0" smtClean="0"/>
              <a:t>police and </a:t>
            </a:r>
            <a:r>
              <a:rPr lang="en-US" dirty="0"/>
              <a:t>transferred to a holding cell in </a:t>
            </a:r>
            <a:r>
              <a:rPr lang="en-US" b="1" dirty="0" err="1" smtClean="0"/>
              <a:t>Karkh</a:t>
            </a:r>
            <a:r>
              <a:rPr lang="en-US" dirty="0" smtClean="0"/>
              <a:t>;</a:t>
            </a:r>
          </a:p>
          <a:p>
            <a:r>
              <a:rPr lang="en-US" dirty="0" smtClean="0"/>
              <a:t>news </a:t>
            </a:r>
            <a:r>
              <a:rPr lang="en-US" dirty="0"/>
              <a:t>of his detainment is </a:t>
            </a:r>
            <a:r>
              <a:rPr lang="en-US" dirty="0" smtClean="0"/>
              <a:t>circulated in </a:t>
            </a:r>
            <a:r>
              <a:rPr lang="en-US" dirty="0"/>
              <a:t>his neighborhood of Rashid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696200" y="2819400"/>
            <a:ext cx="1326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Semantic</a:t>
            </a:r>
          </a:p>
          <a:p>
            <a:r>
              <a:rPr lang="en-US" dirty="0" smtClean="0">
                <a:solidFill>
                  <a:schemeClr val="accent1"/>
                </a:solidFill>
              </a:rPr>
              <a:t>information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" name="Line Callout 2 10"/>
          <p:cNvSpPr/>
          <p:nvPr/>
        </p:nvSpPr>
        <p:spPr>
          <a:xfrm flipH="1">
            <a:off x="6781800" y="1447799"/>
            <a:ext cx="838200" cy="2017931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71004"/>
              <a:gd name="adj6" fmla="val -33976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45929" y="4652778"/>
            <a:ext cx="41889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Logical form: 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TextOf</a:t>
            </a:r>
            <a:r>
              <a:rPr lang="en-US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Ahmad n169)</a:t>
            </a:r>
            <a:endParaRPr lang="en-US" b="1" dirty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20" name="Line Callout 2 19"/>
          <p:cNvSpPr/>
          <p:nvPr/>
        </p:nvSpPr>
        <p:spPr>
          <a:xfrm flipH="1">
            <a:off x="419970" y="3142565"/>
            <a:ext cx="723029" cy="1505635"/>
          </a:xfrm>
          <a:prstGeom prst="border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4202"/>
              <a:gd name="adj6" fmla="val -40072"/>
            </a:avLst>
          </a:pr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138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 animBg="1"/>
      <p:bldP spid="12" grpId="0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Syntactic Relations/Assertions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TextOf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y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 smtClean="0"/>
              <a:t>token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dirty="0" smtClean="0">
                <a:solidFill>
                  <a:schemeClr val="accent1"/>
                </a:solidFill>
              </a:rPr>
              <a:t>  </a:t>
            </a:r>
            <a:r>
              <a:rPr lang="en-US" sz="2000" dirty="0" smtClean="0"/>
              <a:t>is an occurrence of word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RootOf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y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/>
              <a:t>is the root form of the word of token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SyntacticCategoryOf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x y) x </a:t>
            </a:r>
            <a:r>
              <a:rPr lang="en-US" sz="2000" dirty="0" smtClean="0"/>
              <a:t>is the part-of-speech of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nsubj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y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/>
              <a:t>the subject of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is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nsubjpass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y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/>
              <a:t>the passive subject of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is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dobj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/>
              <a:t>the </a:t>
            </a:r>
            <a:r>
              <a:rPr lang="en-US" sz="2000" dirty="0" smtClean="0"/>
              <a:t>direct object of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dirty="0">
                <a:solidFill>
                  <a:schemeClr val="accent1"/>
                </a:solidFill>
              </a:rPr>
              <a:t> </a:t>
            </a:r>
            <a:r>
              <a:rPr lang="en-US" sz="2000" dirty="0"/>
              <a:t>is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(prep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y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/>
              <a:t>is modified by a PP headed by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0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nn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b="1" i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 smtClean="0"/>
              <a:t>the head noun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/>
              <a:t>is modified by </a:t>
            </a:r>
            <a:r>
              <a:rPr lang="en-US" sz="2000" dirty="0" smtClean="0"/>
              <a:t> the noun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y</a:t>
            </a: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(token-start-</a:t>
            </a:r>
            <a:r>
              <a:rPr lang="en-US" sz="20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pos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b="1" i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000" dirty="0" smtClean="0"/>
              <a:t>token 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begins with character </a:t>
            </a:r>
            <a:r>
              <a:rPr lang="en-US" sz="2000" b="1" i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</a:t>
            </a:r>
            <a:endParaRPr lang="en-US" sz="2000" b="1" i="1" dirty="0" smtClean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(token-end-</a:t>
            </a:r>
            <a:r>
              <a:rPr lang="en-US" sz="2000" b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pos</a:t>
            </a:r>
            <a:r>
              <a:rPr lang="en-US" sz="2000" b="1" dirty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 </a:t>
            </a:r>
            <a:r>
              <a:rPr lang="en-US" sz="2000" b="1" i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b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000" b="1" dirty="0" smtClean="0">
                <a:solidFill>
                  <a:schemeClr val="accent1"/>
                </a:solidFill>
              </a:rPr>
              <a:t> </a:t>
            </a:r>
            <a:r>
              <a:rPr lang="en-US" sz="2000" dirty="0" smtClean="0"/>
              <a:t>token </a:t>
            </a:r>
            <a:r>
              <a:rPr lang="en-US" sz="2000" b="1" i="1" dirty="0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x</a:t>
            </a:r>
            <a:r>
              <a:rPr lang="en-US" sz="2000" dirty="0" smtClean="0">
                <a:solidFill>
                  <a:schemeClr val="accent1"/>
                </a:solidFill>
              </a:rPr>
              <a:t>  </a:t>
            </a:r>
            <a:r>
              <a:rPr lang="en-US" sz="2000" dirty="0" smtClean="0"/>
              <a:t>ends just before character </a:t>
            </a:r>
            <a:r>
              <a:rPr lang="en-US" sz="2000" b="1" i="1" dirty="0" err="1" smtClean="0">
                <a:solidFill>
                  <a:schemeClr val="accent1"/>
                </a:solidFill>
                <a:latin typeface="Courier New" pitchFamily="49" charset="0"/>
                <a:cs typeface="Courier New" pitchFamily="49" charset="0"/>
              </a:rPr>
              <a:t>i</a:t>
            </a:r>
            <a:endParaRPr lang="en-US" sz="2000" b="1" i="1" dirty="0">
              <a:solidFill>
                <a:schemeClr val="accent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907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25" y="2209800"/>
            <a:ext cx="6515100" cy="28860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CBIR Enhancement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7/10/2013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S. C. Shapiro &amp; D. R. Schlegel               Fusion 2013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836591-AC74-425F-BE02-D12A22E45C02}" type="slidenum">
              <a:rPr lang="en-US" smtClean="0"/>
              <a:t>9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828800" y="1371600"/>
            <a:ext cx="3159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From </a:t>
            </a:r>
            <a:r>
              <a:rPr lang="en-US" dirty="0" err="1" smtClean="0"/>
              <a:t>GEOnet</a:t>
            </a:r>
            <a:r>
              <a:rPr lang="en-US" dirty="0" smtClean="0"/>
              <a:t> </a:t>
            </a:r>
            <a:r>
              <a:rPr lang="en-US" dirty="0" smtClean="0"/>
              <a:t>Names Server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1125" y="2209800"/>
            <a:ext cx="6515100" cy="2886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20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17662</TotalTime>
  <Words>1340</Words>
  <Application>Microsoft Office PowerPoint</Application>
  <PresentationFormat>On-screen Show (4:3)</PresentationFormat>
  <Paragraphs>340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Clarity</vt:lpstr>
      <vt:lpstr>Natural Language Understanding for Soft Information Fusion </vt:lpstr>
      <vt:lpstr>Outline</vt:lpstr>
      <vt:lpstr>Tractor</vt:lpstr>
      <vt:lpstr>Context: Hard &amp; Soft Information Fusion</vt:lpstr>
      <vt:lpstr>Approach</vt:lpstr>
      <vt:lpstr>Tractor Architecture</vt:lpstr>
      <vt:lpstr>Part of a Syntactic Knowledge Base</vt:lpstr>
      <vt:lpstr>Some Syntactic Relations/Assertions</vt:lpstr>
      <vt:lpstr>CBIR Enhancement</vt:lpstr>
      <vt:lpstr>Some Semantic Relations/Assertions</vt:lpstr>
      <vt:lpstr>Examples of Syntax-Semantics Mapping</vt:lpstr>
      <vt:lpstr>properNounToName</vt:lpstr>
      <vt:lpstr>nounPhraseToInstance</vt:lpstr>
      <vt:lpstr>hasReligion</vt:lpstr>
      <vt:lpstr>subjAction</vt:lpstr>
      <vt:lpstr>Final Semantic Graph (KB)</vt:lpstr>
      <vt:lpstr>Evaluation</vt:lpstr>
      <vt:lpstr>How General are the rules?</vt:lpstr>
      <vt:lpstr>How thorough are the rules?</vt:lpstr>
      <vt:lpstr>Are the rules too general?</vt:lpstr>
      <vt:lpstr>Conclusions</vt:lpstr>
      <vt:lpstr>Acknowledgments</vt:lpstr>
    </vt:vector>
  </TitlesOfParts>
  <Company>University at Buffalo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Stuart C. Shapiro</dc:creator>
  <cp:lastModifiedBy>Stuart C. Shapiro</cp:lastModifiedBy>
  <cp:revision>115</cp:revision>
  <dcterms:created xsi:type="dcterms:W3CDTF">2013-05-29T19:29:18Z</dcterms:created>
  <dcterms:modified xsi:type="dcterms:W3CDTF">2013-06-17T17:43:37Z</dcterms:modified>
</cp:coreProperties>
</file>