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585" r:id="rId4"/>
    <p:sldId id="587" r:id="rId5"/>
    <p:sldId id="588" r:id="rId6"/>
    <p:sldId id="586" r:id="rId7"/>
    <p:sldId id="591" r:id="rId8"/>
    <p:sldId id="592" r:id="rId9"/>
    <p:sldId id="590" r:id="rId10"/>
    <p:sldId id="593" r:id="rId11"/>
    <p:sldId id="594" r:id="rId12"/>
    <p:sldId id="597" r:id="rId13"/>
    <p:sldId id="596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8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6</a:t>
            </a:fld>
            <a:endParaRPr lang="en-US"/>
          </a:p>
        </p:txBody>
      </p:sp>
      <p:sp>
        <p:nvSpPr>
          <p:cNvPr id="73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7</a:t>
            </a:fld>
            <a:endParaRPr lang="en-US"/>
          </a:p>
        </p:txBody>
      </p:sp>
      <p:sp>
        <p:nvSpPr>
          <p:cNvPr id="73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8</a:t>
            </a:fld>
            <a:endParaRPr lang="en-US"/>
          </a:p>
        </p:txBody>
      </p:sp>
      <p:sp>
        <p:nvSpPr>
          <p:cNvPr id="73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11</a:t>
            </a:fld>
            <a:endParaRPr lang="en-US"/>
          </a:p>
        </p:txBody>
      </p:sp>
      <p:sp>
        <p:nvSpPr>
          <p:cNvPr id="74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F6663-6D41-D84B-9EF9-38EC60952198}" type="slidenum">
              <a:rPr lang="en-US"/>
              <a:pPr/>
              <a:t>13</a:t>
            </a:fld>
            <a:endParaRPr lang="en-US"/>
          </a:p>
        </p:txBody>
      </p:sp>
      <p:sp>
        <p:nvSpPr>
          <p:cNvPr id="700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D97D7-721F-F74F-9906-49419B21CDE4}" type="slidenum">
              <a:rPr lang="en-US"/>
              <a:pPr/>
              <a:t>14</a:t>
            </a:fld>
            <a:endParaRPr lang="en-US"/>
          </a:p>
        </p:txBody>
      </p:sp>
      <p:sp>
        <p:nvSpPr>
          <p:cNvPr id="69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C54D5-E9D1-D042-85F6-BE5E439A1DA2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First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</a:t>
            </a:r>
            <a:r>
              <a:rPr lang="en-US" dirty="0" smtClean="0">
                <a:solidFill>
                  <a:srgbClr val="0000FF"/>
                </a:solidFill>
              </a:rPr>
              <a:t>many types of networks </a:t>
            </a:r>
            <a:r>
              <a:rPr lang="en-US" dirty="0" smtClean="0"/>
              <a:t>based on </a:t>
            </a:r>
            <a:r>
              <a:rPr lang="en-US" dirty="0" smtClean="0">
                <a:solidFill>
                  <a:srgbClr val="0000FF"/>
                </a:solidFill>
              </a:rPr>
              <a:t>various physical media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Coax, radio, satellite, etc.</a:t>
            </a:r>
          </a:p>
          <a:p>
            <a:r>
              <a:rPr lang="en-US" dirty="0" smtClean="0"/>
              <a:t>The original designers wanted to interconnect those somehow.</a:t>
            </a:r>
          </a:p>
          <a:p>
            <a:r>
              <a:rPr lang="en-US" dirty="0" smtClean="0"/>
              <a:t>A potential solution</a:t>
            </a:r>
          </a:p>
          <a:p>
            <a:pPr lvl="1"/>
            <a:r>
              <a:rPr lang="en-US" dirty="0" smtClean="0"/>
              <a:t>Designing a “multi-media” network (e.g., via physical signal translator for various physical media)</a:t>
            </a:r>
          </a:p>
          <a:p>
            <a:r>
              <a:rPr lang="en-US" dirty="0" smtClean="0"/>
              <a:t>Solution chosen?</a:t>
            </a:r>
          </a:p>
          <a:p>
            <a:pPr lvl="1"/>
            <a:r>
              <a:rPr lang="en-US" dirty="0" smtClean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Layering</a:t>
            </a:r>
            <a:r>
              <a:rPr lang="en-US" dirty="0" smtClean="0"/>
              <a:t> with packet switching</a:t>
            </a:r>
          </a:p>
          <a:p>
            <a:pPr lvl="1"/>
            <a:r>
              <a:rPr lang="en-US" dirty="0" smtClean="0"/>
              <a:t>(We will not cover packet switching vs. circuit switching)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11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5-Layer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it ultimately evolved into.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09600" y="1987550"/>
            <a:ext cx="7823200" cy="4184650"/>
            <a:chOff x="384" y="1079"/>
            <a:chExt cx="4928" cy="2636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4" y="2870"/>
              <a:ext cx="4913" cy="298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4" y="2870"/>
              <a:ext cx="4928" cy="313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4" y="3371"/>
              <a:ext cx="4913" cy="297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84" y="3371"/>
              <a:ext cx="4928" cy="313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84" y="2386"/>
              <a:ext cx="4913" cy="29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84" y="2386"/>
              <a:ext cx="4928" cy="312"/>
            </a:xfrm>
            <a:prstGeom prst="rect">
              <a:avLst/>
            </a:prstGeom>
            <a:noFill/>
            <a:ln w="36513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84" y="1885"/>
              <a:ext cx="4913" cy="29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4" y="1885"/>
              <a:ext cx="4928" cy="313"/>
            </a:xfrm>
            <a:prstGeom prst="rect">
              <a:avLst/>
            </a:prstGeom>
            <a:noFill/>
            <a:ln w="36513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84" y="1400"/>
              <a:ext cx="4913" cy="29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84" y="1400"/>
              <a:ext cx="4928" cy="313"/>
            </a:xfrm>
            <a:prstGeom prst="rect">
              <a:avLst/>
            </a:prstGeom>
            <a:noFill/>
            <a:ln w="36513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816" y="1736"/>
              <a:ext cx="20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Messages (UDP) or Streams (TCP)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855" y="1353"/>
              <a:ext cx="500" cy="236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074" y="1557"/>
              <a:ext cx="31" cy="19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4" y="1517"/>
              <a:ext cx="6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Application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4" y="2018"/>
              <a:ext cx="54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Transport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54" y="2487"/>
              <a:ext cx="4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smtClean="0">
                  <a:solidFill>
                    <a:srgbClr val="000000"/>
                  </a:solidFill>
                  <a:latin typeface="Arial" pitchFamily="-1" charset="0"/>
                </a:rPr>
                <a:t>Network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816" y="2221"/>
              <a:ext cx="118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UDP or TCP packets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816" y="2690"/>
              <a:ext cx="76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IP datagrams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816" y="3206"/>
              <a:ext cx="13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Network-specific frames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869" y="1079"/>
              <a:ext cx="51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96" y="1205"/>
              <a:ext cx="3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Layers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54" y="3473"/>
              <a:ext cx="10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Underlying network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54" y="3003"/>
              <a:ext cx="8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</a:rPr>
                <a:t>Data Link Layer</a:t>
              </a:r>
              <a:endParaRPr lang="en-GB" sz="1600">
                <a:solidFill>
                  <a:schemeClr val="tx1"/>
                </a:solidFill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2136" y="1791"/>
              <a:ext cx="62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058" y="1775"/>
              <a:ext cx="78" cy="47"/>
            </a:xfrm>
            <a:prstGeom prst="ellips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2136" y="2276"/>
              <a:ext cx="62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2136" y="2777"/>
              <a:ext cx="62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2058" y="2761"/>
              <a:ext cx="78" cy="47"/>
            </a:xfrm>
            <a:prstGeom prst="ellips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H="1">
              <a:off x="2136" y="3261"/>
              <a:ext cx="62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2058" y="3246"/>
              <a:ext cx="78" cy="47"/>
            </a:xfrm>
            <a:prstGeom prst="ellips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2058" y="2996"/>
              <a:ext cx="78" cy="7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058" y="2495"/>
              <a:ext cx="78" cy="7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058" y="1994"/>
              <a:ext cx="78" cy="79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2058" y="1494"/>
              <a:ext cx="78" cy="7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2058" y="2245"/>
              <a:ext cx="78" cy="47"/>
            </a:xfrm>
            <a:prstGeom prst="ellips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2089" y="1244"/>
              <a:ext cx="32" cy="3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42" y="1275"/>
              <a:ext cx="110" cy="156"/>
            </a:xfrm>
            <a:custGeom>
              <a:avLst/>
              <a:gdLst>
                <a:gd name="T0" fmla="*/ 63 w 110"/>
                <a:gd name="T1" fmla="*/ 0 h 156"/>
                <a:gd name="T2" fmla="*/ 110 w 110"/>
                <a:gd name="T3" fmla="*/ 0 h 156"/>
                <a:gd name="T4" fmla="*/ 63 w 110"/>
                <a:gd name="T5" fmla="*/ 156 h 156"/>
                <a:gd name="T6" fmla="*/ 0 w 110"/>
                <a:gd name="T7" fmla="*/ 0 h 156"/>
                <a:gd name="T8" fmla="*/ 63 w 110"/>
                <a:gd name="T9" fmla="*/ 0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56"/>
                <a:gd name="T17" fmla="*/ 110 w 110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56">
                  <a:moveTo>
                    <a:pt x="63" y="0"/>
                  </a:moveTo>
                  <a:lnTo>
                    <a:pt x="110" y="0"/>
                  </a:lnTo>
                  <a:lnTo>
                    <a:pt x="63" y="156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3623" y="3512"/>
              <a:ext cx="31" cy="3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654" y="3480"/>
              <a:ext cx="156" cy="94"/>
            </a:xfrm>
            <a:custGeom>
              <a:avLst/>
              <a:gdLst>
                <a:gd name="T0" fmla="*/ 0 w 156"/>
                <a:gd name="T1" fmla="*/ 47 h 94"/>
                <a:gd name="T2" fmla="*/ 0 w 156"/>
                <a:gd name="T3" fmla="*/ 0 h 94"/>
                <a:gd name="T4" fmla="*/ 156 w 156"/>
                <a:gd name="T5" fmla="*/ 47 h 94"/>
                <a:gd name="T6" fmla="*/ 0 w 156"/>
                <a:gd name="T7" fmla="*/ 94 h 94"/>
                <a:gd name="T8" fmla="*/ 0 w 156"/>
                <a:gd name="T9" fmla="*/ 47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94"/>
                <a:gd name="T17" fmla="*/ 156 w 1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94">
                  <a:moveTo>
                    <a:pt x="0" y="47"/>
                  </a:moveTo>
                  <a:lnTo>
                    <a:pt x="0" y="0"/>
                  </a:lnTo>
                  <a:lnTo>
                    <a:pt x="156" y="47"/>
                  </a:lnTo>
                  <a:lnTo>
                    <a:pt x="0" y="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089" y="3512"/>
              <a:ext cx="1549" cy="3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2058" y="3496"/>
              <a:ext cx="78" cy="78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304800" y="2514600"/>
            <a:ext cx="1752600" cy="609600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4191000" y="1606550"/>
            <a:ext cx="4405313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is where all distributed algorithms/techniques run</a:t>
            </a:r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1371600" y="1828800"/>
            <a:ext cx="28194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A36EDA50-BA36-4647-B4FE-38A648B43805}" type="slidenum">
              <a:rPr lang="en-US"/>
              <a:pPr/>
              <a:t>13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Suite: End Hosts vs. Routers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69940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03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8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9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0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IP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0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5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8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30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1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699433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34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interface</a:t>
              </a:r>
            </a:p>
          </p:txBody>
        </p:sp>
      </p:grpSp>
      <p:sp>
        <p:nvSpPr>
          <p:cNvPr id="69943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2" name="Text Box 60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3" name="Text Box 61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4" name="Text Box 62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5" name="Text Box 63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8" name="Text Box 66"/>
          <p:cNvSpPr txBox="1">
            <a:spLocks noChangeArrowheads="1"/>
          </p:cNvSpPr>
          <p:nvPr/>
        </p:nvSpPr>
        <p:spPr bwMode="auto">
          <a:xfrm>
            <a:off x="4005263" y="1668463"/>
            <a:ext cx="150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HTTP message</a:t>
            </a:r>
          </a:p>
        </p:txBody>
      </p:sp>
      <p:sp>
        <p:nvSpPr>
          <p:cNvPr id="699459" name="Text Box 67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TCP segment</a:t>
            </a:r>
          </a:p>
        </p:txBody>
      </p:sp>
      <p:sp>
        <p:nvSpPr>
          <p:cNvPr id="69946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3" name="Text Box 71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4" name="Text Box 72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5" name="Text Box 73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B47F17DC-FC10-F946-BC61-8C607BE1DFD7}" type="slidenum">
              <a:rPr lang="en-US"/>
              <a:pPr/>
              <a:t>14</a:t>
            </a:fld>
            <a:endParaRPr lang="en-US"/>
          </a:p>
        </p:txBody>
      </p:sp>
      <p:sp>
        <p:nvSpPr>
          <p:cNvPr id="69427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  <a:ln/>
        </p:spPr>
        <p:txBody>
          <a:bodyPr lIns="90452" tIns="44434" rIns="90452" bIns="44434" anchor="b"/>
          <a:lstStyle/>
          <a:p>
            <a:r>
              <a:rPr lang="en-US"/>
              <a:t>The Internet Protocol Suite</a:t>
            </a:r>
          </a:p>
        </p:txBody>
      </p:sp>
      <p:sp>
        <p:nvSpPr>
          <p:cNvPr id="694276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7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8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9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0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1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2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3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35663" y="2819400"/>
            <a:ext cx="1247775" cy="365125"/>
            <a:chOff x="3739" y="2290"/>
            <a:chExt cx="786" cy="240"/>
          </a:xfrm>
        </p:grpSpPr>
        <p:sp>
          <p:nvSpPr>
            <p:cNvPr id="69428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UDP</a:t>
              </a:r>
            </a:p>
          </p:txBody>
        </p:sp>
        <p:sp>
          <p:nvSpPr>
            <p:cNvPr id="69428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TCP</a:t>
              </a:r>
            </a:p>
          </p:txBody>
        </p:sp>
      </p:grp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Data Link</a:t>
            </a:r>
          </a:p>
        </p:txBody>
      </p:sp>
      <p:sp>
        <p:nvSpPr>
          <p:cNvPr id="694288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Physical</a:t>
            </a:r>
          </a:p>
        </p:txBody>
      </p:sp>
      <p:sp>
        <p:nvSpPr>
          <p:cNvPr id="694289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Applications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072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/>
            <a:r>
              <a:rPr lang="en-US" sz="2400">
                <a:latin typeface="Arial" pitchFamily="-1" charset="0"/>
              </a:rPr>
              <a:t>The Hourglass Model</a:t>
            </a:r>
          </a:p>
        </p:txBody>
      </p:sp>
      <p:sp>
        <p:nvSpPr>
          <p:cNvPr id="694291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7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Waist</a:t>
            </a:r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The waist facilitates interoperability</a:t>
            </a:r>
          </a:p>
        </p:txBody>
      </p:sp>
      <p:sp>
        <p:nvSpPr>
          <p:cNvPr id="694293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FTP</a:t>
            </a:r>
          </a:p>
        </p:txBody>
      </p:sp>
      <p:sp>
        <p:nvSpPr>
          <p:cNvPr id="694294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HTTP</a:t>
            </a:r>
          </a:p>
        </p:txBody>
      </p:sp>
      <p:sp>
        <p:nvSpPr>
          <p:cNvPr id="694295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TFTP</a:t>
            </a:r>
          </a:p>
        </p:txBody>
      </p:sp>
      <p:sp>
        <p:nvSpPr>
          <p:cNvPr id="694296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NV</a:t>
            </a:r>
          </a:p>
        </p:txBody>
      </p:sp>
      <p:sp>
        <p:nvSpPr>
          <p:cNvPr id="694297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94298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694299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694300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4301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sp>
        <p:nvSpPr>
          <p:cNvPr id="694302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n</a:t>
            </a:r>
          </a:p>
        </p:txBody>
      </p:sp>
      <p:sp>
        <p:nvSpPr>
          <p:cNvPr id="694303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pitchFamily="-1" charset="0"/>
            </a:endParaRPr>
          </a:p>
        </p:txBody>
      </p:sp>
      <p:cxnSp>
        <p:nvCxnSpPr>
          <p:cNvPr id="694304" name="AutoShape 32"/>
          <p:cNvCxnSpPr>
            <a:cxnSpLocks noChangeShapeType="1"/>
            <a:stCxn id="694293" idx="2"/>
            <a:endCxn id="694297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5" name="AutoShape 33"/>
          <p:cNvCxnSpPr>
            <a:cxnSpLocks noChangeShapeType="1"/>
            <a:endCxn id="694297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6" name="AutoShape 34"/>
          <p:cNvCxnSpPr>
            <a:cxnSpLocks noChangeShapeType="1"/>
            <a:stCxn id="694296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7" name="AutoShape 35"/>
          <p:cNvCxnSpPr>
            <a:cxnSpLocks noChangeShapeType="1"/>
            <a:stCxn id="694295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8" name="AutoShape 36"/>
          <p:cNvCxnSpPr>
            <a:cxnSpLocks noChangeShapeType="1"/>
            <a:stCxn id="694297" idx="2"/>
            <a:endCxn id="694299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9" name="AutoShape 37"/>
          <p:cNvCxnSpPr>
            <a:cxnSpLocks noChangeShapeType="1"/>
            <a:stCxn id="694298" idx="2"/>
            <a:endCxn id="694299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0" name="AutoShape 38"/>
          <p:cNvCxnSpPr>
            <a:cxnSpLocks noChangeShapeType="1"/>
            <a:stCxn id="694299" idx="2"/>
            <a:endCxn id="694302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1" name="AutoShape 39"/>
          <p:cNvCxnSpPr>
            <a:cxnSpLocks noChangeShapeType="1"/>
            <a:stCxn id="694299" idx="2"/>
            <a:endCxn id="694300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2" name="AutoShape 40"/>
          <p:cNvCxnSpPr>
            <a:cxnSpLocks noChangeShapeType="1"/>
            <a:stCxn id="694299" idx="2"/>
            <a:endCxn id="694301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That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dig deeper…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the order of importance</a:t>
            </a:r>
          </a:p>
          <a:p>
            <a:pPr lvl="1"/>
            <a:r>
              <a:rPr lang="en-US" dirty="0" smtClean="0"/>
              <a:t>Internet communication </a:t>
            </a:r>
            <a:r>
              <a:rPr lang="en-US" dirty="0" smtClean="0">
                <a:solidFill>
                  <a:srgbClr val="FF0000"/>
                </a:solidFill>
              </a:rPr>
              <a:t>must continue </a:t>
            </a:r>
            <a:r>
              <a:rPr lang="en-US" dirty="0" smtClean="0"/>
              <a:t>despite loss of networks or gateways.</a:t>
            </a:r>
          </a:p>
          <a:p>
            <a:pPr lvl="1"/>
            <a:r>
              <a:rPr lang="en-US" dirty="0" smtClean="0"/>
              <a:t>The Internet must support </a:t>
            </a:r>
            <a:r>
              <a:rPr lang="en-US" dirty="0" smtClean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The Internet architecture must accommodate </a:t>
            </a:r>
            <a:r>
              <a:rPr lang="en-US" dirty="0" smtClean="0">
                <a:solidFill>
                  <a:srgbClr val="FF0000"/>
                </a:solidFill>
              </a:rPr>
              <a:t>a variety of networks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Internet architecture must permit distributed management of its resources.</a:t>
            </a:r>
          </a:p>
          <a:p>
            <a:pPr lvl="1"/>
            <a:r>
              <a:rPr lang="en-US" dirty="0" smtClean="0"/>
              <a:t>The Internet architecture must be cost effective.</a:t>
            </a:r>
          </a:p>
          <a:p>
            <a:pPr lvl="1"/>
            <a:r>
              <a:rPr lang="en-US" dirty="0" smtClean="0"/>
              <a:t>The Internet architecture must permit host attachment with a low level of effort.</a:t>
            </a:r>
          </a:p>
          <a:p>
            <a:pPr lvl="1"/>
            <a:r>
              <a:rPr lang="en-US" dirty="0" smtClean="0"/>
              <a:t>The resources used in the Internet architecture must be accountable.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the (second) most important design priority</a:t>
            </a:r>
          </a:p>
          <a:p>
            <a:pPr lvl="1"/>
            <a:r>
              <a:rPr lang="en-US" dirty="0" smtClean="0"/>
              <a:t>(First was incorporating heterogeneous networks via packet switching)</a:t>
            </a:r>
          </a:p>
          <a:p>
            <a:pPr lvl="1"/>
            <a:r>
              <a:rPr lang="en-US" dirty="0" smtClean="0"/>
              <a:t>Why? Military context</a:t>
            </a:r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“if two entities are communicating over the Internet, and some failure causes the Internet to be </a:t>
            </a:r>
            <a:r>
              <a:rPr lang="en-US" i="1" dirty="0" smtClean="0">
                <a:solidFill>
                  <a:srgbClr val="FF0000"/>
                </a:solidFill>
              </a:rPr>
              <a:t>temporarily disrupted </a:t>
            </a:r>
            <a:r>
              <a:rPr lang="en-US" i="1" dirty="0" smtClean="0">
                <a:solidFill>
                  <a:srgbClr val="0000FF"/>
                </a:solidFill>
              </a:rPr>
              <a:t>and reconfigured to reconstitute the service, then the entities communicating should be able to continue </a:t>
            </a:r>
            <a:r>
              <a:rPr lang="en-US" i="1" dirty="0" smtClean="0">
                <a:solidFill>
                  <a:srgbClr val="FF0000"/>
                </a:solidFill>
              </a:rPr>
              <a:t>without having to reestablish or reset</a:t>
            </a:r>
            <a:r>
              <a:rPr lang="en-US" i="1" dirty="0" smtClean="0">
                <a:solidFill>
                  <a:srgbClr val="0000FF"/>
                </a:solidFill>
              </a:rPr>
              <a:t> the high level state of their conversation.”</a:t>
            </a:r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 long as there is a physical path</a:t>
            </a:r>
            <a:r>
              <a:rPr lang="en-US" dirty="0" smtClean="0"/>
              <a:t>, two entities should be able to talk without reestablishing or resetting the conversation.</a:t>
            </a:r>
          </a:p>
          <a:p>
            <a:pPr lvl="1"/>
            <a:r>
              <a:rPr lang="en-US" dirty="0" smtClean="0"/>
              <a:t>There is </a:t>
            </a:r>
            <a:r>
              <a:rPr lang="en-US" dirty="0" smtClean="0">
                <a:solidFill>
                  <a:srgbClr val="0000FF"/>
                </a:solidFill>
              </a:rPr>
              <a:t>only one</a:t>
            </a:r>
            <a:r>
              <a:rPr lang="en-US" dirty="0" smtClean="0"/>
              <a:t> failure---</a:t>
            </a:r>
            <a:r>
              <a:rPr lang="en-US" dirty="0" smtClean="0">
                <a:solidFill>
                  <a:srgbClr val="FF0000"/>
                </a:solidFill>
              </a:rPr>
              <a:t>total partition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Protect a Conversation?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following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9624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3.65109E-6 C 0.00226 -0.00926 -0.00035 -0.00301 0.00573 -0.00949 C 0.00851 -0.01273 0.0099 -0.01782 0.01285 -0.02083 C 0.01945 -0.02846 0.02935 -0.02869 0.03717 -0.03818 C 0.03908 -0.04072 0.04065 -0.04373 0.0429 -0.04581 C 0.04551 -0.04882 0.05159 -0.05345 0.05159 -0.05345 C 0.05385 -0.0627 0.05472 -0.06571 0.05576 -0.07821 C 0.05628 -0.08723 0.05524 -0.09718 0.05871 -0.10481 C 0.06236 -0.11361 0.0707 -0.12055 0.0773 -0.12402 C 0.08529 -0.13443 0.09606 -0.13582 0.10596 -0.14114 C 0.11082 -0.14392 0.11464 -0.14808 0.12037 -0.14878 C 0.12975 -0.1504 0.13948 -0.15016 0.14904 -0.15063 C 0.1671 -0.15016 0.18534 -0.15132 0.2034 -0.14878 C 0.2067 -0.14831 0.20531 -0.13998 0.20618 -0.13536 C 0.20931 -0.11685 0.21469 -0.09579 0.21487 -0.07636 C 0.21522 -0.00532 0.21487 0.06617 0.21487 0.1374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1: “</a:t>
            </a:r>
            <a:r>
              <a:rPr lang="en-US" dirty="0" err="1" smtClean="0"/>
              <a:t>stateful</a:t>
            </a:r>
            <a:r>
              <a:rPr lang="en-US" dirty="0" smtClean="0"/>
              <a:t>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network keeps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I’d better keep another copy </a:t>
            </a:r>
            <a:r>
              <a:rPr lang="en-US" dirty="0" smtClean="0">
                <a:solidFill>
                  <a:srgbClr val="000000"/>
                </a:solidFill>
              </a:rPr>
              <a:t>in case it gets lost…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2: “stateless”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end keeps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</a:p>
          <a:p>
            <a:pPr algn="ctr"/>
            <a:r>
              <a:rPr lang="en-US" dirty="0" smtClean="0"/>
              <a:t>(and let me know if you receive this)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(OK; Alice didn’t speak to me for a while. I’ll send it again.)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overview of the Internet</a:t>
            </a:r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design philosophy </a:t>
            </a:r>
            <a:r>
              <a:rPr lang="en-US" dirty="0" smtClean="0"/>
              <a:t>of </a:t>
            </a:r>
            <a:r>
              <a:rPr lang="en-US" dirty="0" smtClean="0"/>
              <a:t>the Internet (“The Design Philosophy of the DARPA Internet </a:t>
            </a:r>
            <a:r>
              <a:rPr lang="en-US" dirty="0" smtClean="0"/>
              <a:t>Protocols” by David Clark): today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Transport &amp; application</a:t>
            </a:r>
            <a:r>
              <a:rPr lang="en-US" dirty="0" smtClean="0"/>
              <a:t> layers: Monday</a:t>
            </a:r>
          </a:p>
          <a:p>
            <a:r>
              <a:rPr lang="en-US" dirty="0" smtClean="0"/>
              <a:t>Obviously can’t replace a networking course; please take it if you haven’t---it’s interesting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teach these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Because I want to ;-)</a:t>
            </a:r>
          </a:p>
          <a:p>
            <a:pPr lvl="1"/>
            <a:r>
              <a:rPr lang="en-US" dirty="0" smtClean="0"/>
              <a:t>If there’s no network, there’s no distributed system.</a:t>
            </a:r>
          </a:p>
          <a:p>
            <a:pPr lvl="1"/>
            <a:r>
              <a:rPr lang="en-US" dirty="0" smtClean="0"/>
              <a:t>Not just that: </a:t>
            </a:r>
            <a:r>
              <a:rPr lang="en-US" dirty="0" smtClean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networks’ principle: fate-sharing</a:t>
            </a:r>
          </a:p>
          <a:p>
            <a:pPr lvl="1"/>
            <a:r>
              <a:rPr lang="en-US" dirty="0" smtClean="0"/>
              <a:t>The conversation shares the same fate with the “end”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Fate-sharing protects against </a:t>
            </a:r>
            <a:r>
              <a:rPr lang="en-US" dirty="0" smtClean="0">
                <a:solidFill>
                  <a:srgbClr val="FF0000"/>
                </a:solidFill>
              </a:rPr>
              <a:t>any number of intermediate failures</a:t>
            </a:r>
            <a:r>
              <a:rPr lang="en-US" dirty="0" smtClean="0"/>
              <a:t> (what about replication?)</a:t>
            </a:r>
          </a:p>
          <a:p>
            <a:pPr lvl="1"/>
            <a:r>
              <a:rPr lang="en-US" dirty="0" smtClean="0"/>
              <a:t>Fate-sharing is </a:t>
            </a:r>
            <a:r>
              <a:rPr lang="en-US" dirty="0" smtClean="0">
                <a:solidFill>
                  <a:srgbClr val="FF0000"/>
                </a:solidFill>
              </a:rPr>
              <a:t>much easier to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result: </a:t>
            </a:r>
            <a:r>
              <a:rPr lang="en-US" dirty="0" smtClean="0">
                <a:solidFill>
                  <a:srgbClr val="0000FF"/>
                </a:solidFill>
              </a:rPr>
              <a:t>dumb pipes</a:t>
            </a:r>
          </a:p>
          <a:p>
            <a:pPr lvl="1"/>
            <a:r>
              <a:rPr lang="en-US" dirty="0" smtClean="0"/>
              <a:t>IP doesn’t really provide anything other than “best-effort” delivery.</a:t>
            </a:r>
          </a:p>
          <a:p>
            <a:pPr lvl="1"/>
            <a:r>
              <a:rPr lang="en-US" dirty="0" smtClean="0"/>
              <a:t>The end hosts need to deal with reliability issues.</a:t>
            </a:r>
          </a:p>
          <a:p>
            <a:r>
              <a:rPr lang="en-US" dirty="0" smtClean="0"/>
              <a:t>Is this always a good thing?</a:t>
            </a:r>
          </a:p>
          <a:p>
            <a:r>
              <a:rPr lang="en-US" dirty="0" smtClean="0"/>
              <a:t>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IPv4 Packet</a:t>
            </a:r>
          </a:p>
        </p:txBody>
      </p:sp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404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1C91B91-12BB-9E41-A795-82AD79CEAAFC}" type="slidenum">
              <a:rPr lang="en-US">
                <a:latin typeface="Courier New" pitchFamily="-1" charset="0"/>
              </a:rPr>
              <a:pPr/>
              <a:t>21</a:t>
            </a:fld>
            <a:endParaRPr lang="en-US">
              <a:latin typeface="Courier New" pitchFamily="-1" charset="0"/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466850" y="1682750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466850" y="4984750"/>
            <a:ext cx="6003925" cy="635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1468438" y="5610225"/>
            <a:ext cx="6002337" cy="8255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495425" y="2411413"/>
            <a:ext cx="5980113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V="1">
            <a:off x="1490663" y="3114675"/>
            <a:ext cx="6002337" cy="142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1474788" y="3744913"/>
            <a:ext cx="6019800" cy="17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4432300" y="1676400"/>
            <a:ext cx="17463" cy="2105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>
            <a:off x="2959100" y="1743075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2235200" y="1743075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Rectangle 12"/>
          <p:cNvSpPr>
            <a:spLocks noChangeArrowheads="1"/>
          </p:cNvSpPr>
          <p:nvPr/>
        </p:nvSpPr>
        <p:spPr bwMode="auto">
          <a:xfrm>
            <a:off x="1392238" y="1676400"/>
            <a:ext cx="9255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4-bit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Version</a:t>
            </a:r>
          </a:p>
        </p:txBody>
      </p:sp>
      <p:sp>
        <p:nvSpPr>
          <p:cNvPr id="52238" name="Rectangle 13"/>
          <p:cNvSpPr>
            <a:spLocks noChangeArrowheads="1"/>
          </p:cNvSpPr>
          <p:nvPr/>
        </p:nvSpPr>
        <p:spPr bwMode="auto">
          <a:xfrm>
            <a:off x="2168525" y="1763712"/>
            <a:ext cx="868363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4-bit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Header</a:t>
            </a:r>
          </a:p>
          <a:p>
            <a:pPr eaLnBrk="0" hangingPunct="0">
              <a:lnSpc>
                <a:spcPct val="80000"/>
              </a:lnSpc>
            </a:pPr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Length</a:t>
            </a:r>
            <a:endParaRPr lang="en-US" sz="1600" b="0" dirty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39" name="Rectangle 14"/>
          <p:cNvSpPr>
            <a:spLocks noChangeArrowheads="1"/>
          </p:cNvSpPr>
          <p:nvPr/>
        </p:nvSpPr>
        <p:spPr bwMode="auto">
          <a:xfrm>
            <a:off x="2959100" y="1708150"/>
            <a:ext cx="15144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8-bit Type of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Service (TOS)</a:t>
            </a:r>
          </a:p>
        </p:txBody>
      </p:sp>
      <p:sp>
        <p:nvSpPr>
          <p:cNvPr id="52240" name="Rectangle 15"/>
          <p:cNvSpPr>
            <a:spLocks noChangeArrowheads="1"/>
          </p:cNvSpPr>
          <p:nvPr/>
        </p:nvSpPr>
        <p:spPr bwMode="auto">
          <a:xfrm>
            <a:off x="4592638" y="1885950"/>
            <a:ext cx="274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16-bit Total Length (Bytes)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1" name="Rectangle 16"/>
          <p:cNvSpPr>
            <a:spLocks noChangeArrowheads="1"/>
          </p:cNvSpPr>
          <p:nvPr/>
        </p:nvSpPr>
        <p:spPr bwMode="auto">
          <a:xfrm>
            <a:off x="1944688" y="2616200"/>
            <a:ext cx="2047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16-bit Identification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2" name="Line 17"/>
          <p:cNvSpPr>
            <a:spLocks noChangeShapeType="1"/>
          </p:cNvSpPr>
          <p:nvPr/>
        </p:nvSpPr>
        <p:spPr bwMode="auto">
          <a:xfrm>
            <a:off x="5092700" y="2441575"/>
            <a:ext cx="1588" cy="658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Rectangle 18"/>
          <p:cNvSpPr>
            <a:spLocks noChangeArrowheads="1"/>
          </p:cNvSpPr>
          <p:nvPr/>
        </p:nvSpPr>
        <p:spPr bwMode="auto">
          <a:xfrm>
            <a:off x="4410075" y="2393950"/>
            <a:ext cx="711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3-bit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Flags</a:t>
            </a:r>
            <a:endParaRPr lang="en-US" sz="1600" b="0" dirty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5095875" y="2633663"/>
            <a:ext cx="23526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13-bit Fragment Offset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5" name="Line 20"/>
          <p:cNvSpPr>
            <a:spLocks noChangeShapeType="1"/>
          </p:cNvSpPr>
          <p:nvPr/>
        </p:nvSpPr>
        <p:spPr bwMode="auto">
          <a:xfrm>
            <a:off x="3022600" y="3140075"/>
            <a:ext cx="1588" cy="60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6" name="Rectangle 21"/>
          <p:cNvSpPr>
            <a:spLocks noChangeArrowheads="1"/>
          </p:cNvSpPr>
          <p:nvPr/>
        </p:nvSpPr>
        <p:spPr bwMode="auto">
          <a:xfrm>
            <a:off x="1544638" y="3079750"/>
            <a:ext cx="14493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8-bit Time to 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Arial" pitchFamily="-1" charset="0"/>
              </a:rPr>
              <a:t>Live (TTL)</a:t>
            </a:r>
          </a:p>
        </p:txBody>
      </p:sp>
      <p:sp>
        <p:nvSpPr>
          <p:cNvPr id="52247" name="Rectangle 22"/>
          <p:cNvSpPr>
            <a:spLocks noChangeArrowheads="1"/>
          </p:cNvSpPr>
          <p:nvPr/>
        </p:nvSpPr>
        <p:spPr bwMode="auto">
          <a:xfrm>
            <a:off x="3000375" y="3271838"/>
            <a:ext cx="1492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8-bit Protocol</a:t>
            </a:r>
            <a:endParaRPr lang="en-US" sz="1400" b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8" name="Rectangle 23"/>
          <p:cNvSpPr>
            <a:spLocks noChangeArrowheads="1"/>
          </p:cNvSpPr>
          <p:nvPr/>
        </p:nvSpPr>
        <p:spPr bwMode="auto">
          <a:xfrm>
            <a:off x="4710113" y="3289300"/>
            <a:ext cx="25511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16-bit Header Checksum</a:t>
            </a:r>
            <a:endParaRPr lang="en-US" sz="140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49" name="Line 24"/>
          <p:cNvSpPr>
            <a:spLocks noChangeShapeType="1"/>
          </p:cNvSpPr>
          <p:nvPr/>
        </p:nvSpPr>
        <p:spPr bwMode="auto">
          <a:xfrm>
            <a:off x="1477963" y="4408488"/>
            <a:ext cx="601503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50" name="Rectangle 25"/>
          <p:cNvSpPr>
            <a:spLocks noChangeArrowheads="1"/>
          </p:cNvSpPr>
          <p:nvPr/>
        </p:nvSpPr>
        <p:spPr bwMode="auto">
          <a:xfrm>
            <a:off x="3201988" y="3932238"/>
            <a:ext cx="25860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3333FF"/>
                </a:solidFill>
                <a:latin typeface="Arial" pitchFamily="-1" charset="0"/>
              </a:rPr>
              <a:t>32-bit Source IP Address</a:t>
            </a:r>
            <a:endParaRPr lang="en-US" sz="1400">
              <a:solidFill>
                <a:srgbClr val="3333FF"/>
              </a:solidFill>
              <a:latin typeface="Arial" pitchFamily="-1" charset="0"/>
            </a:endParaRPr>
          </a:p>
        </p:txBody>
      </p:sp>
      <p:sp>
        <p:nvSpPr>
          <p:cNvPr id="52251" name="Rectangle 26"/>
          <p:cNvSpPr>
            <a:spLocks noChangeArrowheads="1"/>
          </p:cNvSpPr>
          <p:nvPr/>
        </p:nvSpPr>
        <p:spPr bwMode="auto">
          <a:xfrm>
            <a:off x="3032125" y="4557713"/>
            <a:ext cx="300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3333FF"/>
                </a:solidFill>
                <a:latin typeface="Arial" pitchFamily="-1" charset="0"/>
              </a:rPr>
              <a:t>32-bit Destination IP Address</a:t>
            </a:r>
            <a:endParaRPr lang="en-US" sz="1400" b="0">
              <a:solidFill>
                <a:srgbClr val="3333FF"/>
              </a:solidFill>
              <a:latin typeface="Arial" pitchFamily="-1" charset="0"/>
            </a:endParaRPr>
          </a:p>
        </p:txBody>
      </p:sp>
      <p:sp>
        <p:nvSpPr>
          <p:cNvPr id="52252" name="Rectangle 27"/>
          <p:cNvSpPr>
            <a:spLocks noChangeArrowheads="1"/>
          </p:cNvSpPr>
          <p:nvPr/>
        </p:nvSpPr>
        <p:spPr bwMode="auto">
          <a:xfrm>
            <a:off x="3813175" y="5238750"/>
            <a:ext cx="15605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pitchFamily="-1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53" name="Rectangle 28"/>
          <p:cNvSpPr>
            <a:spLocks noChangeArrowheads="1"/>
          </p:cNvSpPr>
          <p:nvPr/>
        </p:nvSpPr>
        <p:spPr bwMode="auto">
          <a:xfrm>
            <a:off x="4067175" y="5975350"/>
            <a:ext cx="9128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pitchFamily="-1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52254" name="Line 29"/>
          <p:cNvSpPr>
            <a:spLocks noChangeShapeType="1"/>
          </p:cNvSpPr>
          <p:nvPr/>
        </p:nvSpPr>
        <p:spPr bwMode="auto">
          <a:xfrm>
            <a:off x="7804150" y="1681163"/>
            <a:ext cx="1588" cy="140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stealth" w="med" len="med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5086" name="Rectangle 30"/>
          <p:cNvSpPr>
            <a:spLocks noChangeArrowheads="1"/>
          </p:cNvSpPr>
          <p:nvPr/>
        </p:nvSpPr>
        <p:spPr bwMode="auto">
          <a:xfrm>
            <a:off x="7554913" y="3048000"/>
            <a:ext cx="9810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5" charset="0"/>
              </a:rPr>
              <a:t>20-byte</a:t>
            </a:r>
          </a:p>
          <a:p>
            <a:pPr algn="l" eaLnBrk="0" hangingPunct="0"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5" charset="0"/>
              </a:rPr>
              <a:t>header</a:t>
            </a:r>
          </a:p>
        </p:txBody>
      </p:sp>
      <p:sp>
        <p:nvSpPr>
          <p:cNvPr id="52256" name="Line 31"/>
          <p:cNvSpPr>
            <a:spLocks noChangeShapeType="1"/>
          </p:cNvSpPr>
          <p:nvPr/>
        </p:nvSpPr>
        <p:spPr bwMode="auto">
          <a:xfrm>
            <a:off x="7804150" y="3787775"/>
            <a:ext cx="1588" cy="13144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effort to keep the network stateless</a:t>
            </a:r>
          </a:p>
          <a:p>
            <a:r>
              <a:rPr lang="en-US" dirty="0" smtClean="0"/>
              <a:t>Takes care of </a:t>
            </a:r>
            <a:r>
              <a:rPr lang="en-US" dirty="0" smtClean="0">
                <a:solidFill>
                  <a:srgbClr val="0000FF"/>
                </a:solidFill>
              </a:rPr>
              <a:t>reliability issues</a:t>
            </a:r>
          </a:p>
          <a:p>
            <a:pPr lvl="1"/>
            <a:r>
              <a:rPr lang="en-US" dirty="0" smtClean="0"/>
              <a:t>A conversation can </a:t>
            </a:r>
            <a:r>
              <a:rPr lang="en-US" dirty="0" smtClean="0">
                <a:solidFill>
                  <a:srgbClr val="FF0000"/>
                </a:solidFill>
              </a:rPr>
              <a:t>survive under transient failures </a:t>
            </a:r>
            <a:r>
              <a:rPr lang="en-US" dirty="0" smtClean="0"/>
              <a:t>in the Internet.</a:t>
            </a:r>
          </a:p>
          <a:p>
            <a:r>
              <a:rPr lang="en-US" dirty="0" smtClean="0"/>
              <a:t>What are those issues?</a:t>
            </a:r>
          </a:p>
          <a:p>
            <a:pPr lvl="1"/>
            <a:r>
              <a:rPr lang="en-US" dirty="0" smtClean="0"/>
              <a:t>Packet loss</a:t>
            </a:r>
          </a:p>
          <a:p>
            <a:pPr lvl="1"/>
            <a:r>
              <a:rPr lang="en-US" dirty="0" smtClean="0"/>
              <a:t>Packet corruption</a:t>
            </a:r>
          </a:p>
          <a:p>
            <a:pPr lvl="1"/>
            <a:r>
              <a:rPr lang="en-US" dirty="0" smtClean="0"/>
              <a:t>Duplicate packets</a:t>
            </a:r>
          </a:p>
          <a:p>
            <a:pPr lvl="1"/>
            <a:r>
              <a:rPr lang="en-US" dirty="0" smtClean="0"/>
              <a:t>Out-of-order delivery</a:t>
            </a:r>
          </a:p>
          <a:p>
            <a:pPr lvl="1"/>
            <a:r>
              <a:rPr lang="en-US" dirty="0" smtClean="0"/>
              <a:t>Congestion</a:t>
            </a:r>
          </a:p>
          <a:p>
            <a:pPr lvl="1"/>
            <a:r>
              <a:rPr lang="en-US" dirty="0" smtClean="0"/>
              <a:t>Insufficient buffer at the end hosts</a:t>
            </a:r>
          </a:p>
          <a:p>
            <a:r>
              <a:rPr lang="en-US" dirty="0" smtClean="0"/>
              <a:t>TCP is an abstraction: reliable, in-order byte stream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</a:t>
            </a:r>
            <a:r>
              <a:rPr lang="en-US" dirty="0" smtClean="0"/>
              <a:t> contain </a:t>
            </a:r>
            <a:r>
              <a:rPr lang="en-US" dirty="0" smtClean="0"/>
              <a:t>material developed and copyrighted </a:t>
            </a:r>
            <a:r>
              <a:rPr lang="en-US" dirty="0" smtClean="0"/>
              <a:t>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</a:t>
            </a:r>
            <a:r>
              <a:rPr lang="en-US" dirty="0" smtClean="0"/>
              <a:t>Gupta at </a:t>
            </a:r>
            <a:r>
              <a:rPr lang="en-US" dirty="0" smtClean="0"/>
              <a:t>UIUC</a:t>
            </a:r>
          </a:p>
          <a:p>
            <a:pPr lvl="1"/>
            <a:r>
              <a:rPr lang="en-US" dirty="0" smtClean="0"/>
              <a:t>Mike Freedman and Jen Rexford at Princeton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6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making </a:t>
            </a:r>
            <a:r>
              <a:rPr lang="en-US" dirty="0"/>
              <a:t>an </a:t>
            </a:r>
            <a:r>
              <a:rPr lang="en-US" dirty="0" smtClean="0"/>
              <a:t>appointment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7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Bob: </a:t>
            </a:r>
            <a:r>
              <a:rPr lang="en-US" dirty="0">
                <a:solidFill>
                  <a:srgbClr val="FF3300"/>
                </a:solidFill>
              </a:rPr>
              <a:t>When are you free to meet for 1.5 hours during the next two weeks?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rgbClr val="FF3300"/>
                </a:solidFill>
              </a:rPr>
              <a:t>Alice: </a:t>
            </a:r>
            <a:r>
              <a:rPr lang="en-US" dirty="0">
                <a:solidFill>
                  <a:srgbClr val="FF3300"/>
                </a:solidFill>
              </a:rPr>
              <a:t>10:30am on Feb 8 and 1:15pm on Feb 9.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Bob: </a:t>
            </a:r>
            <a:r>
              <a:rPr lang="en-US" dirty="0"/>
              <a:t>Book me for 1.5 hours at 10:30am on Feb 8.</a:t>
            </a:r>
            <a:endParaRPr lang="en-US" dirty="0" smtClean="0"/>
          </a:p>
          <a:p>
            <a:r>
              <a:rPr lang="en-US" dirty="0" smtClean="0"/>
              <a:t>Alice: </a:t>
            </a:r>
            <a:r>
              <a:rPr lang="en-US" dirty="0"/>
              <a:t>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8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between entities in communication</a:t>
            </a:r>
          </a:p>
          <a:p>
            <a:pPr lvl="1"/>
            <a:r>
              <a:rPr lang="en-US" dirty="0" smtClean="0"/>
              <a:t>Two things: 1) syntax, 2)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hat language?</a:t>
            </a:r>
          </a:p>
          <a:p>
            <a:pPr lvl="1"/>
            <a:r>
              <a:rPr lang="en-US" dirty="0" smtClean="0"/>
              <a:t>What’s the time format? Granularity?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broken into pieces,</a:t>
            </a:r>
            <a:r>
              <a:rPr lang="en-US" dirty="0" smtClean="0"/>
              <a:t> how do you reassemble?</a:t>
            </a:r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msg</a:t>
            </a:r>
            <a:r>
              <a:rPr lang="en-US" dirty="0" smtClean="0"/>
              <a:t> gets lost, what do you do?</a:t>
            </a:r>
          </a:p>
          <a:p>
            <a:pPr lvl="1"/>
            <a:r>
              <a:rPr lang="en-US" dirty="0" smtClean="0"/>
              <a:t>If you get a </a:t>
            </a:r>
            <a:r>
              <a:rPr lang="en-US" dirty="0" err="1" smtClean="0"/>
              <a:t>msg</a:t>
            </a:r>
            <a:r>
              <a:rPr lang="en-US" dirty="0" smtClean="0"/>
              <a:t>, what do you do?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back: 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7285</TotalTime>
  <Pages>12</Pages>
  <Words>1322</Words>
  <Application>Microsoft Macintosh PowerPoint</Application>
  <PresentationFormat>Letter Paper (8.5x11 in)</PresentationFormat>
  <Paragraphs>296</Paragraphs>
  <Slides>23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The Internet in 2 Hours: The First Hour</vt:lpstr>
      <vt:lpstr>Today and Monday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How to Interconnect?</vt:lpstr>
      <vt:lpstr>Layering: A Modular Approach</vt:lpstr>
      <vt:lpstr>Internet 5-Layer Stack</vt:lpstr>
      <vt:lpstr>IP Suite: End Hosts vs. Routers</vt:lpstr>
      <vt:lpstr>The Internet Protocol Suite</vt:lpstr>
      <vt:lpstr>Why That Way?</vt:lpstr>
      <vt:lpstr>Survivability</vt:lpstr>
      <vt:lpstr>So, How to Protect a Conversation?</vt:lpstr>
      <vt:lpstr>Two Approaches to Survivability</vt:lpstr>
      <vt:lpstr>Two Approaches to Survivability</vt:lpstr>
      <vt:lpstr>Two Approaches to Survivability</vt:lpstr>
      <vt:lpstr>IPv4 Packet</vt:lpstr>
      <vt:lpstr>TCP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353</cp:revision>
  <cp:lastPrinted>2012-01-18T19:39:03Z</cp:lastPrinted>
  <dcterms:created xsi:type="dcterms:W3CDTF">2012-01-18T18:01:14Z</dcterms:created>
  <dcterms:modified xsi:type="dcterms:W3CDTF">2012-01-21T04:19:43Z</dcterms:modified>
  <cp:category/>
</cp:coreProperties>
</file>